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4"/>
  </p:notesMasterIdLst>
  <p:sldIdLst>
    <p:sldId id="3462" r:id="rId2"/>
    <p:sldId id="3786" r:id="rId3"/>
    <p:sldId id="3787" r:id="rId4"/>
    <p:sldId id="3788" r:id="rId5"/>
    <p:sldId id="4769" r:id="rId6"/>
    <p:sldId id="3418" r:id="rId7"/>
    <p:sldId id="3176" r:id="rId8"/>
    <p:sldId id="3737" r:id="rId9"/>
    <p:sldId id="2147483647" r:id="rId10"/>
    <p:sldId id="5918" r:id="rId11"/>
    <p:sldId id="5919" r:id="rId12"/>
    <p:sldId id="5920" r:id="rId13"/>
    <p:sldId id="5921" r:id="rId14"/>
    <p:sldId id="5922" r:id="rId15"/>
    <p:sldId id="4875" r:id="rId16"/>
    <p:sldId id="2147483645" r:id="rId17"/>
    <p:sldId id="5949" r:id="rId18"/>
    <p:sldId id="260" r:id="rId19"/>
    <p:sldId id="259" r:id="rId20"/>
    <p:sldId id="269" r:id="rId21"/>
    <p:sldId id="270" r:id="rId22"/>
    <p:sldId id="267" r:id="rId23"/>
    <p:sldId id="268" r:id="rId24"/>
    <p:sldId id="5950" r:id="rId25"/>
    <p:sldId id="5951" r:id="rId26"/>
    <p:sldId id="5952" r:id="rId27"/>
    <p:sldId id="5953" r:id="rId28"/>
    <p:sldId id="5954" r:id="rId29"/>
    <p:sldId id="5955" r:id="rId30"/>
    <p:sldId id="5956" r:id="rId31"/>
    <p:sldId id="5957" r:id="rId32"/>
    <p:sldId id="261" r:id="rId33"/>
    <p:sldId id="5958" r:id="rId34"/>
    <p:sldId id="262" r:id="rId35"/>
    <p:sldId id="263" r:id="rId36"/>
    <p:sldId id="2147483646" r:id="rId37"/>
    <p:sldId id="271" r:id="rId38"/>
    <p:sldId id="257" r:id="rId39"/>
    <p:sldId id="5115" r:id="rId40"/>
    <p:sldId id="5204" r:id="rId41"/>
    <p:sldId id="5466" r:id="rId42"/>
    <p:sldId id="273" r:id="rId43"/>
    <p:sldId id="272" r:id="rId44"/>
    <p:sldId id="275" r:id="rId45"/>
    <p:sldId id="308" r:id="rId46"/>
    <p:sldId id="5738" r:id="rId47"/>
    <p:sldId id="5750" r:id="rId48"/>
    <p:sldId id="5520" r:id="rId49"/>
    <p:sldId id="274" r:id="rId50"/>
    <p:sldId id="5098" r:id="rId51"/>
    <p:sldId id="5519" r:id="rId52"/>
    <p:sldId id="5307" r:id="rId53"/>
    <p:sldId id="5592" r:id="rId54"/>
    <p:sldId id="256" r:id="rId55"/>
    <p:sldId id="5590" r:id="rId56"/>
    <p:sldId id="5591" r:id="rId57"/>
    <p:sldId id="310" r:id="rId58"/>
    <p:sldId id="5889" r:id="rId59"/>
    <p:sldId id="5075" r:id="rId60"/>
    <p:sldId id="5077" r:id="rId61"/>
    <p:sldId id="4863" r:id="rId62"/>
    <p:sldId id="4862" r:id="rId63"/>
    <p:sldId id="4864" r:id="rId64"/>
    <p:sldId id="4865" r:id="rId65"/>
    <p:sldId id="4866" r:id="rId66"/>
    <p:sldId id="4867" r:id="rId67"/>
    <p:sldId id="4770" r:id="rId68"/>
    <p:sldId id="4771" r:id="rId69"/>
    <p:sldId id="3917" r:id="rId70"/>
    <p:sldId id="1498" r:id="rId71"/>
    <p:sldId id="1625" r:id="rId72"/>
    <p:sldId id="4732" r:id="rId73"/>
    <p:sldId id="3918" r:id="rId74"/>
    <p:sldId id="3924" r:id="rId75"/>
    <p:sldId id="3925" r:id="rId76"/>
    <p:sldId id="3926" r:id="rId77"/>
    <p:sldId id="3919" r:id="rId78"/>
    <p:sldId id="3911" r:id="rId79"/>
    <p:sldId id="3920" r:id="rId80"/>
    <p:sldId id="276" r:id="rId81"/>
    <p:sldId id="3922" r:id="rId82"/>
    <p:sldId id="3923" r:id="rId83"/>
    <p:sldId id="3921" r:id="rId84"/>
    <p:sldId id="4775" r:id="rId85"/>
    <p:sldId id="3912" r:id="rId86"/>
    <p:sldId id="3913" r:id="rId87"/>
    <p:sldId id="3916" r:id="rId88"/>
    <p:sldId id="4772" r:id="rId89"/>
    <p:sldId id="3910" r:id="rId90"/>
    <p:sldId id="3914" r:id="rId91"/>
    <p:sldId id="3915" r:id="rId92"/>
    <p:sldId id="264" r:id="rId93"/>
    <p:sldId id="266" r:id="rId94"/>
    <p:sldId id="265" r:id="rId95"/>
    <p:sldId id="4773" r:id="rId96"/>
    <p:sldId id="3909" r:id="rId97"/>
    <p:sldId id="4291" r:id="rId98"/>
    <p:sldId id="4259" r:id="rId99"/>
    <p:sldId id="4261" r:id="rId100"/>
    <p:sldId id="4260" r:id="rId101"/>
    <p:sldId id="4258" r:id="rId102"/>
    <p:sldId id="4292" r:id="rId103"/>
    <p:sldId id="4294" r:id="rId104"/>
    <p:sldId id="277" r:id="rId105"/>
    <p:sldId id="278" r:id="rId106"/>
    <p:sldId id="4301" r:id="rId107"/>
    <p:sldId id="4776" r:id="rId108"/>
    <p:sldId id="4777" r:id="rId109"/>
    <p:sldId id="279" r:id="rId110"/>
    <p:sldId id="258" r:id="rId111"/>
    <p:sldId id="3856" r:id="rId112"/>
    <p:sldId id="280" r:id="rId1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5FF"/>
    <a:srgbClr val="FFD579"/>
    <a:srgbClr val="A9D18E"/>
    <a:srgbClr val="D883FF"/>
    <a:srgbClr val="FF8AD8"/>
    <a:srgbClr val="FF2600"/>
    <a:srgbClr val="FF7E79"/>
    <a:srgbClr val="C00000"/>
    <a:srgbClr val="F8CBA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10"/>
    <p:restoredTop sz="85942"/>
  </p:normalViewPr>
  <p:slideViewPr>
    <p:cSldViewPr snapToGrid="0" snapToObjects="1">
      <p:cViewPr varScale="1">
        <p:scale>
          <a:sx n="92" d="100"/>
          <a:sy n="92" d="100"/>
        </p:scale>
        <p:origin x="20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5A3957-4C3A-0949-A668-E5B432EFB7B5}" type="datetimeFigureOut">
              <a:rPr lang="en-US" smtClean="0"/>
              <a:t>12/10/24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13BE1D-9CA5-194E-A79F-6FE8485E6EFE}" type="slidenum">
              <a:rPr lang="en-US" smtClean="0"/>
              <a:t>‹#›</a:t>
            </a:fld>
            <a:endParaRPr lang="en-US"/>
          </a:p>
        </p:txBody>
      </p:sp>
    </p:spTree>
    <p:extLst>
      <p:ext uri="{BB962C8B-B14F-4D97-AF65-F5344CB8AC3E}">
        <p14:creationId xmlns:p14="http://schemas.microsoft.com/office/powerpoint/2010/main" val="3401165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drive.google.com/file/d/1EAiI03y1SczRiczpXFlVk2_mtDFiKEkC/view?usp=sharingn"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Char char="•"/>
            </a:pPr>
            <a:r>
              <a:rPr lang="en-US" dirty="0">
                <a:solidFill>
                  <a:srgbClr val="000000"/>
                </a:solidFill>
                <a:latin typeface="NVIDIA Sans"/>
                <a:cs typeface="NVIDIA Sans"/>
              </a:rPr>
              <a:t>In today's fast-paced business environment</a:t>
            </a:r>
            <a:r>
              <a:rPr lang="en-US" b="0" i="0" u="none" strike="noStrike" dirty="0">
                <a:solidFill>
                  <a:srgbClr val="000000"/>
                </a:solidFill>
                <a:effectLst/>
                <a:latin typeface="NVIDIA Sans"/>
                <a:cs typeface="NVIDIA Sans"/>
              </a:rPr>
              <a:t>, </a:t>
            </a:r>
            <a:r>
              <a:rPr lang="en-US" dirty="0">
                <a:solidFill>
                  <a:srgbClr val="000000"/>
                </a:solidFill>
                <a:latin typeface="NVIDIA Sans"/>
                <a:cs typeface="NVIDIA Sans"/>
              </a:rPr>
              <a:t>providing excellent customer service is critical. </a:t>
            </a:r>
            <a:endParaRPr lang="en-US" dirty="0">
              <a:latin typeface="NVIDIA Sans"/>
              <a:cs typeface="NVIDIA Sans"/>
            </a:endParaRPr>
          </a:p>
          <a:p>
            <a:pPr>
              <a:buFont typeface="Arial"/>
              <a:buChar char="•"/>
            </a:pPr>
            <a:r>
              <a:rPr lang="en-US" dirty="0">
                <a:solidFill>
                  <a:srgbClr val="000000"/>
                </a:solidFill>
                <a:latin typeface="NVIDIA Sans"/>
                <a:cs typeface="NVIDIA Sans"/>
              </a:rPr>
              <a:t>Traditional solutions </a:t>
            </a:r>
            <a:r>
              <a:rPr lang="en-US" b="0" i="0" u="none" strike="noStrike" dirty="0">
                <a:solidFill>
                  <a:srgbClr val="000000"/>
                </a:solidFill>
                <a:effectLst/>
                <a:latin typeface="NVIDIA Sans"/>
                <a:cs typeface="NVIDIA Sans"/>
              </a:rPr>
              <a:t>often </a:t>
            </a:r>
            <a:r>
              <a:rPr lang="en-US" dirty="0">
                <a:solidFill>
                  <a:srgbClr val="000000"/>
                </a:solidFill>
                <a:latin typeface="NVIDIA Sans"/>
                <a:cs typeface="NVIDIA Sans"/>
              </a:rPr>
              <a:t>fall short in delivering responses </a:t>
            </a:r>
            <a:r>
              <a:rPr lang="en-US" b="0" i="0" u="none" strike="noStrike" dirty="0">
                <a:solidFill>
                  <a:srgbClr val="000000"/>
                </a:solidFill>
                <a:effectLst/>
                <a:latin typeface="NVIDIA Sans"/>
                <a:cs typeface="NVIDIA Sans"/>
              </a:rPr>
              <a:t>to complex customer </a:t>
            </a:r>
            <a:r>
              <a:rPr lang="en-US" dirty="0">
                <a:solidFill>
                  <a:srgbClr val="000000"/>
                </a:solidFill>
                <a:latin typeface="NVIDIA Sans"/>
                <a:cs typeface="NVIDIA Sans"/>
              </a:rPr>
              <a:t>queries in real time, leading </a:t>
            </a:r>
            <a:r>
              <a:rPr lang="en-US" b="0" i="0" u="none" strike="noStrike" dirty="0">
                <a:solidFill>
                  <a:srgbClr val="000000"/>
                </a:solidFill>
                <a:effectLst/>
                <a:latin typeface="NVIDIA Sans"/>
                <a:cs typeface="NVIDIA Sans"/>
              </a:rPr>
              <a:t>to </a:t>
            </a:r>
            <a:r>
              <a:rPr lang="en-US" dirty="0">
                <a:solidFill>
                  <a:srgbClr val="000000"/>
                </a:solidFill>
                <a:latin typeface="NVIDIA Sans"/>
                <a:cs typeface="NVIDIA Sans"/>
              </a:rPr>
              <a:t>longer resolution times and limited </a:t>
            </a:r>
            <a:r>
              <a:rPr lang="en-US" b="0" i="0" u="none" strike="noStrike" dirty="0">
                <a:solidFill>
                  <a:srgbClr val="000000"/>
                </a:solidFill>
                <a:effectLst/>
                <a:latin typeface="NVIDIA Sans"/>
                <a:cs typeface="NVIDIA Sans"/>
              </a:rPr>
              <a:t>customer satisfaction.</a:t>
            </a:r>
            <a:endParaRPr lang="en-US" dirty="0">
              <a:latin typeface="NVIDIA Sans"/>
              <a:cs typeface="NVIDIA Sans"/>
            </a:endParaRPr>
          </a:p>
          <a:p>
            <a:pPr>
              <a:buFont typeface="Arial"/>
              <a:buChar char="•"/>
            </a:pPr>
            <a:r>
              <a:rPr lang="en-US" dirty="0">
                <a:solidFill>
                  <a:srgbClr val="000000"/>
                </a:solidFill>
                <a:latin typeface="NVIDIA Sans"/>
                <a:cs typeface="NVIDIA Sans"/>
              </a:rPr>
              <a:t>AI-based assistants can revolutionize industries </a:t>
            </a:r>
            <a:r>
              <a:rPr lang="en-US" b="0" i="0" u="none" strike="noStrike" dirty="0">
                <a:solidFill>
                  <a:srgbClr val="000000"/>
                </a:solidFill>
                <a:effectLst/>
                <a:latin typeface="NVIDIA Sans"/>
                <a:cs typeface="NVIDIA Sans"/>
              </a:rPr>
              <a:t>by </a:t>
            </a:r>
            <a:r>
              <a:rPr lang="en-US" dirty="0">
                <a:solidFill>
                  <a:srgbClr val="000000"/>
                </a:solidFill>
                <a:latin typeface="NVIDIA Sans"/>
                <a:cs typeface="NVIDIA Sans"/>
              </a:rPr>
              <a:t>offering </a:t>
            </a:r>
            <a:r>
              <a:rPr lang="en-US" b="0" i="0" u="none" strike="noStrike" dirty="0">
                <a:solidFill>
                  <a:srgbClr val="000000"/>
                </a:solidFill>
                <a:effectLst/>
                <a:latin typeface="NVIDIA Sans"/>
                <a:cs typeface="NVIDIA Sans"/>
              </a:rPr>
              <a:t>a </a:t>
            </a:r>
            <a:r>
              <a:rPr lang="en-US" dirty="0">
                <a:solidFill>
                  <a:srgbClr val="000000"/>
                </a:solidFill>
                <a:latin typeface="NVIDIA Sans"/>
                <a:cs typeface="NVIDIA Sans"/>
              </a:rPr>
              <a:t>streamlined process </a:t>
            </a:r>
            <a:r>
              <a:rPr lang="en-US" b="0" i="0" u="none" strike="noStrike" dirty="0">
                <a:solidFill>
                  <a:srgbClr val="000000"/>
                </a:solidFill>
                <a:effectLst/>
                <a:latin typeface="NVIDIA Sans"/>
                <a:cs typeface="NVIDIA Sans"/>
              </a:rPr>
              <a:t>for </a:t>
            </a:r>
            <a:r>
              <a:rPr lang="en-US" dirty="0">
                <a:solidFill>
                  <a:srgbClr val="000000"/>
                </a:solidFill>
                <a:latin typeface="NVIDIA Sans"/>
                <a:cs typeface="NVIDIA Sans"/>
              </a:rPr>
              <a:t>enterprises to enhance these customer experiences, but integrating AI into existing systems can present challenges such as managing fragmented data sources </a:t>
            </a:r>
            <a:r>
              <a:rPr lang="en-US" b="0" i="0" u="none" strike="noStrike" dirty="0">
                <a:solidFill>
                  <a:srgbClr val="000000"/>
                </a:solidFill>
                <a:effectLst/>
                <a:latin typeface="NVIDIA Sans"/>
                <a:cs typeface="NVIDIA Sans"/>
              </a:rPr>
              <a:t>and </a:t>
            </a:r>
            <a:r>
              <a:rPr lang="en-US" dirty="0">
                <a:solidFill>
                  <a:srgbClr val="000000"/>
                </a:solidFill>
                <a:latin typeface="NVIDIA Sans"/>
                <a:cs typeface="NVIDIA Sans"/>
              </a:rPr>
              <a:t>mitigating potential data security risks</a:t>
            </a:r>
            <a:r>
              <a:rPr lang="en-US" b="0" i="0" u="none" strike="noStrike" dirty="0">
                <a:solidFill>
                  <a:srgbClr val="000000"/>
                </a:solidFill>
                <a:effectLst/>
                <a:latin typeface="NVIDIA Sans"/>
                <a:cs typeface="NVIDIA Sans"/>
              </a:rPr>
              <a:t>.</a:t>
            </a:r>
            <a:endParaRPr lang="en-US" dirty="0">
              <a:latin typeface="NVIDIA Sans"/>
              <a:cs typeface="NVIDIA Sans"/>
            </a:endParaRPr>
          </a:p>
          <a:p>
            <a:pPr>
              <a:buFont typeface="Arial"/>
              <a:buChar char="•"/>
            </a:pPr>
            <a:r>
              <a:rPr lang="en-US" dirty="0">
                <a:solidFill>
                  <a:srgbClr val="000000"/>
                </a:solidFill>
                <a:latin typeface="NVIDIA Sans"/>
                <a:cs typeface="NVIDIA Sans"/>
              </a:rPr>
              <a:t>NVIDIA's AI virtual assistant </a:t>
            </a:r>
            <a:r>
              <a:rPr lang="en-US" b="0" i="0" u="none" strike="noStrike" dirty="0">
                <a:solidFill>
                  <a:srgbClr val="000000"/>
                </a:solidFill>
                <a:effectLst/>
                <a:latin typeface="NVIDIA Sans"/>
                <a:cs typeface="NVIDIA Sans"/>
              </a:rPr>
              <a:t>NIM </a:t>
            </a:r>
            <a:r>
              <a:rPr lang="en-US" dirty="0">
                <a:solidFill>
                  <a:srgbClr val="000000"/>
                </a:solidFill>
                <a:latin typeface="NVIDIA Sans"/>
                <a:cs typeface="NVIDIA Sans"/>
              </a:rPr>
              <a:t>Agent </a:t>
            </a:r>
            <a:r>
              <a:rPr lang="en-US" b="0" i="0" u="none" strike="noStrike" dirty="0">
                <a:solidFill>
                  <a:srgbClr val="000000"/>
                </a:solidFill>
                <a:effectLst/>
                <a:latin typeface="NVIDIA Sans"/>
                <a:cs typeface="NVIDIA Sans"/>
              </a:rPr>
              <a:t>Blueprint </a:t>
            </a:r>
            <a:r>
              <a:rPr lang="en-US" dirty="0">
                <a:solidFill>
                  <a:srgbClr val="000000"/>
                </a:solidFill>
                <a:latin typeface="NVIDIA Sans"/>
                <a:cs typeface="NVIDIA Sans"/>
              </a:rPr>
              <a:t>provides a centralized knowledge base that enables enterprises to improve the operational efficiency of existing solutions or build new customer service-centric systems that integrate seamlessly with internal </a:t>
            </a:r>
            <a:r>
              <a:rPr lang="en-US" b="0" i="0" u="none" strike="noStrike" dirty="0">
                <a:solidFill>
                  <a:srgbClr val="000000"/>
                </a:solidFill>
                <a:effectLst/>
                <a:latin typeface="NVIDIA Sans"/>
                <a:cs typeface="NVIDIA Sans"/>
              </a:rPr>
              <a:t>applications </a:t>
            </a:r>
            <a:r>
              <a:rPr lang="en-US" dirty="0">
                <a:solidFill>
                  <a:srgbClr val="000000"/>
                </a:solidFill>
                <a:latin typeface="NVIDIA Sans"/>
                <a:cs typeface="NVIDIA Sans"/>
              </a:rPr>
              <a:t>and tools.</a:t>
            </a:r>
            <a:endParaRPr lang="en-US" dirty="0">
              <a:latin typeface="NVIDIA Sans"/>
              <a:cs typeface="NVIDIA Sans"/>
            </a:endParaRPr>
          </a:p>
          <a:p>
            <a:pPr>
              <a:buFont typeface="Arial"/>
              <a:buChar char="•"/>
            </a:pPr>
            <a:r>
              <a:rPr lang="en-US" dirty="0">
                <a:solidFill>
                  <a:srgbClr val="000000"/>
                </a:solidFill>
                <a:latin typeface="NVIDIA Sans"/>
                <a:cs typeface="NVIDIA Sans"/>
              </a:rPr>
              <a:t>It enables organizations to meet unique business needs by delivering meaningful interactions and continuously improving their human-like responses over time.</a:t>
            </a:r>
            <a:endParaRPr lang="en-US" dirty="0">
              <a:latin typeface="NVIDIA Sans"/>
              <a:cs typeface="NVIDIA Sans"/>
            </a:endParaRPr>
          </a:p>
          <a:p>
            <a:pPr>
              <a:buFont typeface="Arial"/>
              <a:buChar char="•"/>
            </a:pPr>
            <a:r>
              <a:rPr lang="en-US" dirty="0">
                <a:solidFill>
                  <a:srgbClr val="000000"/>
                </a:solidFill>
                <a:latin typeface="NVIDIA Sans"/>
                <a:cs typeface="NVIDIA Sans"/>
              </a:rPr>
              <a:t>It goes beyond automating routine tasks by analyzing customer profiles and tailoring responses </a:t>
            </a:r>
            <a:r>
              <a:rPr lang="en-US" b="0" i="0" u="none" strike="noStrike" dirty="0">
                <a:solidFill>
                  <a:srgbClr val="000000"/>
                </a:solidFill>
                <a:effectLst/>
                <a:latin typeface="NVIDIA Sans"/>
                <a:cs typeface="NVIDIA Sans"/>
              </a:rPr>
              <a:t>to </a:t>
            </a:r>
            <a:r>
              <a:rPr lang="en-US" dirty="0">
                <a:solidFill>
                  <a:srgbClr val="000000"/>
                </a:solidFill>
                <a:latin typeface="NVIDIA Sans"/>
                <a:cs typeface="NVIDIA Sans"/>
              </a:rPr>
              <a:t>their specific requests, all while ensuring alignment </a:t>
            </a:r>
            <a:r>
              <a:rPr lang="en-US" b="0" i="0" u="none" strike="noStrike" dirty="0">
                <a:solidFill>
                  <a:srgbClr val="000000"/>
                </a:solidFill>
                <a:effectLst/>
                <a:latin typeface="NVIDIA Sans"/>
                <a:cs typeface="NVIDIA Sans"/>
              </a:rPr>
              <a:t>with </a:t>
            </a:r>
            <a:r>
              <a:rPr lang="en-US" dirty="0">
                <a:solidFill>
                  <a:srgbClr val="000000"/>
                </a:solidFill>
                <a:latin typeface="NVIDIA Sans"/>
                <a:cs typeface="NVIDIA Sans"/>
              </a:rPr>
              <a:t>company goals</a:t>
            </a:r>
            <a:r>
              <a:rPr lang="en-US" b="0" i="0" u="none" strike="noStrike" dirty="0">
                <a:solidFill>
                  <a:srgbClr val="000000"/>
                </a:solidFill>
                <a:effectLst/>
                <a:latin typeface="NVIDIA Sans"/>
                <a:cs typeface="NVIDIA Sans"/>
              </a:rPr>
              <a:t>, </a:t>
            </a:r>
            <a:r>
              <a:rPr lang="en-US" dirty="0">
                <a:solidFill>
                  <a:srgbClr val="000000"/>
                </a:solidFill>
                <a:latin typeface="NVIDIA Sans"/>
                <a:cs typeface="NVIDIA Sans"/>
              </a:rPr>
              <a:t>industry standards</a:t>
            </a:r>
            <a:r>
              <a:rPr lang="en-US" b="0" i="0" u="none" strike="noStrike" dirty="0">
                <a:solidFill>
                  <a:srgbClr val="000000"/>
                </a:solidFill>
                <a:effectLst/>
                <a:latin typeface="NVIDIA Sans"/>
                <a:cs typeface="NVIDIA Sans"/>
              </a:rPr>
              <a:t>, </a:t>
            </a:r>
            <a:r>
              <a:rPr lang="en-US" dirty="0">
                <a:solidFill>
                  <a:srgbClr val="000000"/>
                </a:solidFill>
                <a:latin typeface="NVIDIA Sans"/>
                <a:cs typeface="NVIDIA Sans"/>
              </a:rPr>
              <a:t>and compliance requirements</a:t>
            </a:r>
            <a:r>
              <a:rPr lang="en-US" b="0" i="0" u="none" strike="noStrike" dirty="0">
                <a:solidFill>
                  <a:srgbClr val="000000"/>
                </a:solidFill>
                <a:effectLst/>
                <a:latin typeface="NVIDIA Sans"/>
                <a:cs typeface="NVIDIA Sans"/>
              </a:rPr>
              <a:t>.</a:t>
            </a:r>
            <a:endParaRPr lang="en-US" dirty="0">
              <a:latin typeface="NVIDIA Sans"/>
              <a:cs typeface="NVIDIA Sans"/>
            </a:endParaRPr>
          </a:p>
          <a:p>
            <a:pPr>
              <a:buFont typeface="Arial"/>
              <a:buChar char="•"/>
            </a:pPr>
            <a:r>
              <a:rPr lang="en-US" dirty="0">
                <a:solidFill>
                  <a:srgbClr val="000000"/>
                </a:solidFill>
                <a:latin typeface="NVIDIA Sans"/>
                <a:cs typeface="NVIDIA Sans"/>
              </a:rPr>
              <a:t>It </a:t>
            </a:r>
            <a:r>
              <a:rPr lang="en-US" b="0" i="0" u="none" strike="noStrike" dirty="0">
                <a:solidFill>
                  <a:srgbClr val="000000"/>
                </a:solidFill>
                <a:effectLst/>
                <a:latin typeface="NVIDIA Sans"/>
                <a:cs typeface="NVIDIA Sans"/>
              </a:rPr>
              <a:t>is built using retrieval-augmented generation (RAG</a:t>
            </a:r>
            <a:r>
              <a:rPr lang="en-US" dirty="0">
                <a:solidFill>
                  <a:srgbClr val="000000"/>
                </a:solidFill>
                <a:latin typeface="NVIDIA Sans"/>
                <a:cs typeface="NVIDIA Sans"/>
              </a:rPr>
              <a:t>) </a:t>
            </a:r>
            <a:r>
              <a:rPr lang="en-US" b="0" i="0" u="none" strike="noStrike" dirty="0">
                <a:solidFill>
                  <a:srgbClr val="000000"/>
                </a:solidFill>
                <a:effectLst/>
                <a:latin typeface="NVIDIA Sans"/>
                <a:cs typeface="NVIDIA Sans"/>
              </a:rPr>
              <a:t>and </a:t>
            </a:r>
            <a:r>
              <a:rPr lang="en-US" dirty="0">
                <a:solidFill>
                  <a:srgbClr val="000000"/>
                </a:solidFill>
                <a:latin typeface="NVIDIA Sans"/>
                <a:cs typeface="NVIDIA Sans"/>
              </a:rPr>
              <a:t>enterprise-ready </a:t>
            </a:r>
            <a:r>
              <a:rPr lang="en-US" dirty="0" err="1">
                <a:solidFill>
                  <a:srgbClr val="000000"/>
                </a:solidFill>
                <a:latin typeface="NVIDIA Sans"/>
                <a:cs typeface="NVIDIA Sans"/>
              </a:rPr>
              <a:t>NeMo</a:t>
            </a:r>
            <a:r>
              <a:rPr lang="en-US" dirty="0">
                <a:solidFill>
                  <a:srgbClr val="000000"/>
                </a:solidFill>
                <a:latin typeface="NVIDIA Sans"/>
                <a:cs typeface="NVIDIA Sans"/>
              </a:rPr>
              <a:t> Retriever </a:t>
            </a:r>
            <a:r>
              <a:rPr lang="en-US" b="0" i="0" u="none" strike="noStrike" dirty="0">
                <a:solidFill>
                  <a:srgbClr val="000000"/>
                </a:solidFill>
                <a:effectLst/>
                <a:latin typeface="NVIDIA Sans"/>
                <a:cs typeface="NVIDIA Sans"/>
              </a:rPr>
              <a:t>and </a:t>
            </a:r>
            <a:r>
              <a:rPr lang="en-US" dirty="0">
                <a:solidFill>
                  <a:srgbClr val="000000"/>
                </a:solidFill>
                <a:latin typeface="NVIDIA Sans"/>
                <a:cs typeface="NVIDIA Sans"/>
              </a:rPr>
              <a:t>NIM microservices </a:t>
            </a:r>
            <a:r>
              <a:rPr lang="en-US" b="0" i="0" u="none" strike="noStrike" dirty="0">
                <a:solidFill>
                  <a:srgbClr val="000000"/>
                </a:solidFill>
                <a:effectLst/>
                <a:latin typeface="NVIDIA Sans"/>
                <a:cs typeface="NVIDIA Sans"/>
              </a:rPr>
              <a:t>to </a:t>
            </a:r>
            <a:r>
              <a:rPr lang="en-US" dirty="0">
                <a:solidFill>
                  <a:srgbClr val="000000"/>
                </a:solidFill>
                <a:latin typeface="NVIDIA Sans"/>
                <a:cs typeface="NVIDIA Sans"/>
              </a:rPr>
              <a:t>enable </a:t>
            </a:r>
            <a:r>
              <a:rPr lang="en-US" b="0" i="0" u="none" strike="noStrike" dirty="0">
                <a:solidFill>
                  <a:srgbClr val="000000"/>
                </a:solidFill>
                <a:effectLst/>
                <a:latin typeface="NVIDIA Sans"/>
                <a:cs typeface="NVIDIA Sans"/>
              </a:rPr>
              <a:t>the </a:t>
            </a:r>
            <a:r>
              <a:rPr lang="en-US" dirty="0">
                <a:solidFill>
                  <a:srgbClr val="000000"/>
                </a:solidFill>
                <a:latin typeface="NVIDIA Sans"/>
                <a:cs typeface="NVIDIA Sans"/>
              </a:rPr>
              <a:t>AI assistant </a:t>
            </a:r>
            <a:r>
              <a:rPr lang="en-US" b="0" i="0" u="none" strike="noStrike" dirty="0">
                <a:solidFill>
                  <a:srgbClr val="000000"/>
                </a:solidFill>
                <a:effectLst/>
                <a:latin typeface="NVIDIA Sans"/>
                <a:cs typeface="NVIDIA Sans"/>
              </a:rPr>
              <a:t>to </a:t>
            </a:r>
            <a:r>
              <a:rPr lang="en-US" dirty="0">
                <a:solidFill>
                  <a:srgbClr val="000000"/>
                </a:solidFill>
                <a:latin typeface="NVIDIA Sans"/>
                <a:cs typeface="NVIDIA Sans"/>
              </a:rPr>
              <a:t>access proprietary data wherever </a:t>
            </a:r>
            <a:r>
              <a:rPr lang="en-US" b="0" i="0" u="none" strike="noStrike" dirty="0">
                <a:solidFill>
                  <a:srgbClr val="000000"/>
                </a:solidFill>
                <a:effectLst/>
                <a:latin typeface="NVIDIA Sans"/>
                <a:cs typeface="NVIDIA Sans"/>
              </a:rPr>
              <a:t>it </a:t>
            </a:r>
            <a:r>
              <a:rPr lang="en-US" dirty="0">
                <a:solidFill>
                  <a:srgbClr val="000000"/>
                </a:solidFill>
                <a:latin typeface="NVIDIA Sans"/>
                <a:cs typeface="NVIDIA Sans"/>
              </a:rPr>
              <a:t>resides for highly personalized </a:t>
            </a:r>
            <a:r>
              <a:rPr lang="en-US" b="0" i="0" u="none" strike="noStrike" dirty="0">
                <a:solidFill>
                  <a:srgbClr val="000000"/>
                </a:solidFill>
                <a:effectLst/>
                <a:latin typeface="NVIDIA Sans"/>
                <a:cs typeface="NVIDIA Sans"/>
              </a:rPr>
              <a:t>and </a:t>
            </a:r>
            <a:r>
              <a:rPr lang="en-US" dirty="0">
                <a:solidFill>
                  <a:srgbClr val="000000"/>
                </a:solidFill>
                <a:latin typeface="NVIDIA Sans"/>
                <a:cs typeface="NVIDIA Sans"/>
              </a:rPr>
              <a:t>compliant interactions</a:t>
            </a:r>
            <a:r>
              <a:rPr lang="en-US" b="0" i="0" u="none" strike="noStrike" dirty="0">
                <a:solidFill>
                  <a:srgbClr val="000000"/>
                </a:solidFill>
                <a:effectLst/>
                <a:latin typeface="NVIDIA Sans"/>
                <a:cs typeface="NVIDIA Sans"/>
              </a:rPr>
              <a:t>.</a:t>
            </a:r>
            <a:endParaRPr lang="en-US" dirty="0">
              <a:latin typeface="NVIDIA Sans"/>
              <a:cs typeface="NVIDIA Sans"/>
            </a:endParaRPr>
          </a:p>
          <a:p>
            <a:pPr>
              <a:buFont typeface="Arial"/>
              <a:buChar char="•"/>
            </a:pPr>
            <a:r>
              <a:rPr lang="en-US" dirty="0">
                <a:solidFill>
                  <a:srgbClr val="000000"/>
                </a:solidFill>
                <a:latin typeface="NVIDIA Sans"/>
                <a:cs typeface="NVIDIA Sans"/>
              </a:rPr>
              <a:t>Additional microservices</a:t>
            </a:r>
            <a:r>
              <a:rPr lang="en-US" b="0" i="0" u="none" strike="noStrike" dirty="0">
                <a:solidFill>
                  <a:srgbClr val="000000"/>
                </a:solidFill>
                <a:effectLst/>
                <a:latin typeface="NVIDIA Sans"/>
                <a:cs typeface="NVIDIA Sans"/>
              </a:rPr>
              <a:t> like </a:t>
            </a:r>
            <a:r>
              <a:rPr lang="en-US" dirty="0">
                <a:solidFill>
                  <a:srgbClr val="000000"/>
                </a:solidFill>
                <a:latin typeface="NVIDIA Sans"/>
                <a:cs typeface="NVIDIA Sans"/>
              </a:rPr>
              <a:t>Nemotron-4-Hindi 4B Instruct allow </a:t>
            </a:r>
            <a:r>
              <a:rPr lang="en-US" b="0" i="0" u="none" strike="noStrike" dirty="0">
                <a:solidFill>
                  <a:srgbClr val="000000"/>
                </a:solidFill>
                <a:effectLst/>
                <a:latin typeface="NVIDIA Sans"/>
                <a:cs typeface="NVIDIA Sans"/>
              </a:rPr>
              <a:t>for </a:t>
            </a:r>
            <a:r>
              <a:rPr lang="en-US" dirty="0">
                <a:solidFill>
                  <a:srgbClr val="000000"/>
                </a:solidFill>
                <a:latin typeface="NVIDIA Sans"/>
                <a:cs typeface="NVIDIA Sans"/>
              </a:rPr>
              <a:t>further customization and capabilities like synthetic data generation and model fine-tuning</a:t>
            </a:r>
            <a:r>
              <a:rPr lang="en-US" b="0" i="0" u="none" strike="noStrike" dirty="0">
                <a:solidFill>
                  <a:srgbClr val="000000"/>
                </a:solidFill>
                <a:effectLst/>
                <a:latin typeface="NVIDIA Sans"/>
                <a:cs typeface="NVIDIA Sans"/>
              </a:rPr>
              <a:t>.</a:t>
            </a:r>
            <a:r>
              <a:rPr lang="en-US" dirty="0">
                <a:solidFill>
                  <a:srgbClr val="000000"/>
                </a:solidFill>
                <a:latin typeface="NVIDIA Sans"/>
                <a:cs typeface="NVIDIA Sans"/>
              </a:rPr>
              <a:t> </a:t>
            </a:r>
          </a:p>
          <a:p>
            <a:pPr>
              <a:buFont typeface="Arial"/>
              <a:buChar char="•"/>
            </a:pPr>
            <a:endParaRPr lang="en-US" dirty="0">
              <a:solidFill>
                <a:srgbClr val="000000"/>
              </a:solidFill>
              <a:latin typeface="NVIDIA Sans"/>
              <a:cs typeface="NVIDIA Sans"/>
            </a:endParaRPr>
          </a:p>
          <a:p>
            <a:r>
              <a:rPr lang="en-US" sz="4000" dirty="0">
                <a:latin typeface="NVIDIA Sans"/>
                <a:cs typeface="NVIDIA Sans"/>
              </a:rPr>
              <a:t>Ingestion and Retrieval Pipeline</a:t>
            </a:r>
          </a:p>
          <a:p>
            <a:pPr marL="1028700" lvl="1" indent="-571500">
              <a:buFont typeface="Courier New" panose="02070309020205020404" pitchFamily="49" charset="0"/>
              <a:buChar char="o"/>
            </a:pPr>
            <a:r>
              <a:rPr lang="en-US" sz="4000" dirty="0">
                <a:latin typeface="NVIDIA Sans"/>
                <a:cs typeface="NVIDIA Sans"/>
              </a:rPr>
              <a:t>Retrieval Pipeline ingests and retrieves the most up-to-date, relevant/accurate information in real-time from structured and unstructured data stores</a:t>
            </a:r>
          </a:p>
          <a:p>
            <a:endParaRPr lang="en-US" sz="4000" dirty="0">
              <a:latin typeface="NVIDIA Sans"/>
              <a:cs typeface="NVIDIA Sans"/>
            </a:endParaRPr>
          </a:p>
          <a:p>
            <a:r>
              <a:rPr lang="en-US" sz="4000" dirty="0">
                <a:latin typeface="NVIDIA Sans"/>
                <a:cs typeface="NVIDIA Sans"/>
              </a:rPr>
              <a:t>AI Agent </a:t>
            </a:r>
            <a:endParaRPr lang="en-US" dirty="0"/>
          </a:p>
          <a:p>
            <a:pPr marL="1028700" lvl="1" indent="-571500">
              <a:buFont typeface="Courier New" panose="02070309020205020404" pitchFamily="49" charset="0"/>
              <a:buChar char="o"/>
            </a:pPr>
            <a:r>
              <a:rPr lang="en-US" sz="3600" dirty="0">
                <a:latin typeface="NVIDIA Sans"/>
                <a:cs typeface="NVIDIA Sans"/>
              </a:rPr>
              <a:t>provides personalized, context-aware, multi-turn human-like responses and faster resolution times </a:t>
            </a:r>
            <a:endParaRPr lang="en-US" dirty="0"/>
          </a:p>
          <a:p>
            <a:pPr marL="1028700" lvl="1" indent="-571500">
              <a:buFont typeface="Courier New" panose="02070309020205020404" pitchFamily="49" charset="0"/>
              <a:buChar char="o"/>
            </a:pPr>
            <a:r>
              <a:rPr lang="en-US" sz="3600" dirty="0">
                <a:latin typeface="NVIDIA Sans"/>
                <a:cs typeface="NVIDIA Sans"/>
              </a:rPr>
              <a:t>summarizes conversations to reduce call times and costs</a:t>
            </a:r>
          </a:p>
          <a:p>
            <a:pPr marL="1028700" lvl="1" indent="-571500">
              <a:buFont typeface="Courier New" panose="02070309020205020404" pitchFamily="49" charset="0"/>
              <a:buChar char="o"/>
            </a:pPr>
            <a:r>
              <a:rPr lang="en-US" sz="3600" dirty="0">
                <a:latin typeface="NVIDIA Sans"/>
                <a:cs typeface="NVIDIA Sans"/>
              </a:rPr>
              <a:t>sentiment analysis  for continuous improvement of responses</a:t>
            </a:r>
          </a:p>
          <a:p>
            <a:endParaRPr lang="en-US" sz="4000" dirty="0">
              <a:latin typeface="NVIDIA Sans"/>
              <a:cs typeface="NVIDIA Sans"/>
            </a:endParaRPr>
          </a:p>
          <a:p>
            <a:r>
              <a:rPr lang="en-US" sz="4000" dirty="0">
                <a:latin typeface="NVIDIA Sans"/>
                <a:cs typeface="NVIDIA Sans"/>
              </a:rPr>
              <a:t>Customer Service Operations </a:t>
            </a:r>
          </a:p>
          <a:p>
            <a:pPr marL="1028700" lvl="1" indent="-571500">
              <a:buFont typeface="Courier New" panose="02070309020205020404" pitchFamily="49" charset="0"/>
              <a:buChar char="o"/>
            </a:pPr>
            <a:r>
              <a:rPr lang="en-US" sz="1800" b="0" i="0" u="none" strike="noStrike" dirty="0">
                <a:solidFill>
                  <a:srgbClr val="000000"/>
                </a:solidFill>
                <a:effectLst/>
                <a:latin typeface="NVIDIA Sans" panose="020B0503020203020204" pitchFamily="34" charset="0"/>
              </a:rPr>
              <a:t>review chat history, user feedback, sentiment analysis data, and call summaries. This data can be used to generate analytics – such as average call time, time to resolution, and customer satisfaction – and also as user feedback to retrain the LLM models for accuracy improvement.</a:t>
            </a:r>
            <a:endParaRPr lang="en-US" sz="4000" dirty="0">
              <a:latin typeface="NVIDIA Sans"/>
              <a:cs typeface="NVIDIA Sans"/>
            </a:endParaRPr>
          </a:p>
          <a:p>
            <a:endParaRPr lang="en-US" sz="4000" dirty="0">
              <a:latin typeface="NVIDIA Sans"/>
              <a:cs typeface="NVIDIA Sans"/>
            </a:endParaRPr>
          </a:p>
          <a:p>
            <a:r>
              <a:rPr lang="en-US" sz="4000" dirty="0">
                <a:latin typeface="NVIDIA Sans"/>
                <a:cs typeface="NVIDIA Sans"/>
              </a:rPr>
              <a:t>Scalable multi-session support to handle calls from large numbers of concurrent customers</a:t>
            </a:r>
          </a:p>
          <a:p>
            <a:r>
              <a:rPr lang="en-US" sz="4000" dirty="0">
                <a:latin typeface="NVIDIA Sans"/>
                <a:cs typeface="NVIDIA Sans"/>
              </a:rPr>
              <a:t>Secure, compliant data management</a:t>
            </a:r>
            <a:endParaRPr lang="en-US" sz="4000" dirty="0"/>
          </a:p>
          <a:p>
            <a:pPr>
              <a:buFont typeface="Arial"/>
              <a:buChar char="•"/>
            </a:pPr>
            <a:endParaRPr lang="en-US" dirty="0">
              <a:latin typeface="NVIDIA Sans"/>
              <a:cs typeface="NVIDIA Sans"/>
            </a:endParaRPr>
          </a:p>
          <a:p>
            <a:pPr marL="285750" indent="-285750">
              <a:buFont typeface="Arial"/>
              <a:buChar char="•"/>
            </a:pPr>
            <a:endParaRPr lang="en-US" dirty="0">
              <a:solidFill>
                <a:srgbClr val="000000"/>
              </a:solidFill>
              <a:latin typeface="NVIDIA Sans"/>
              <a:cs typeface="NVIDIA Sans"/>
            </a:endParaRPr>
          </a:p>
          <a:p>
            <a:endParaRPr lang="en-US" dirty="0"/>
          </a:p>
        </p:txBody>
      </p:sp>
      <p:sp>
        <p:nvSpPr>
          <p:cNvPr id="4" name="Slide Number Placeholder 3"/>
          <p:cNvSpPr>
            <a:spLocks noGrp="1"/>
          </p:cNvSpPr>
          <p:nvPr>
            <p:ph type="sldNum" sz="quarter" idx="5"/>
          </p:nvPr>
        </p:nvSpPr>
        <p:spPr/>
        <p:txBody>
          <a:bodyPr/>
          <a:lstStyle/>
          <a:p>
            <a:fld id="{E113BE1D-9CA5-194E-A79F-6FE8485E6EFE}" type="slidenum">
              <a:rPr lang="en-US" smtClean="0"/>
              <a:t>36</a:t>
            </a:fld>
            <a:endParaRPr lang="en-US"/>
          </a:p>
        </p:txBody>
      </p:sp>
    </p:spTree>
    <p:extLst>
      <p:ext uri="{BB962C8B-B14F-4D97-AF65-F5344CB8AC3E}">
        <p14:creationId xmlns:p14="http://schemas.microsoft.com/office/powerpoint/2010/main" val="331900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fontAlgn="t">
              <a:spcBef>
                <a:spcPts val="0"/>
              </a:spcBef>
              <a:spcAft>
                <a:spcPts val="0"/>
              </a:spcAft>
            </a:pPr>
            <a:r>
              <a:rPr lang="en-US" sz="1200" b="0" i="0" u="none" strike="noStrike" dirty="0">
                <a:solidFill>
                  <a:srgbClr val="000000"/>
                </a:solidFill>
                <a:effectLst/>
                <a:latin typeface="Arial" panose="020B0604020202020204" pitchFamily="34" charset="0"/>
              </a:rPr>
              <a:t>When customers need service, they often just want to speak to a helpful person who can quickly resolve their issue, versus searching through knowledge base articles or navigating complex phone trees. Which is why application development teams are looking for ways to increase engagement with customer service applications to drive higher customer satisfaction.</a:t>
            </a:r>
            <a:endParaRPr lang="en-US" b="0" i="0" u="none" strike="noStrike" dirty="0">
              <a:solidFill>
                <a:srgbClr val="000000"/>
              </a:solidFill>
              <a:effectLst/>
            </a:endParaRPr>
          </a:p>
          <a:p>
            <a:pPr marL="0" algn="l" rtl="0" fontAlgn="t">
              <a:spcBef>
                <a:spcPts val="0"/>
              </a:spcBef>
              <a:spcAft>
                <a:spcPts val="0"/>
              </a:spcAft>
            </a:pPr>
            <a:br>
              <a:rPr lang="en-US" b="0" i="0" u="none" strike="noStrike" dirty="0">
                <a:solidFill>
                  <a:srgbClr val="000000"/>
                </a:solidFill>
                <a:effectLst/>
              </a:rPr>
            </a:br>
            <a:r>
              <a:rPr lang="en-US" sz="1200" b="0" i="0" u="none" strike="noStrike" dirty="0">
                <a:solidFill>
                  <a:srgbClr val="000000"/>
                </a:solidFill>
                <a:effectLst/>
                <a:latin typeface="Arial" panose="020B0604020202020204" pitchFamily="34" charset="0"/>
              </a:rPr>
              <a:t>Generative AI powered applications have changed the way customers are assisted by providing a more knowledgeable and responsive chat interface. But a text chat window is not always the best replacement for a knowledgeable and helpful person.</a:t>
            </a:r>
            <a:endParaRPr lang="en-US" b="0" i="0" u="none" strike="noStrike" dirty="0">
              <a:solidFill>
                <a:srgbClr val="000000"/>
              </a:solidFill>
              <a:effectLst/>
            </a:endParaRPr>
          </a:p>
          <a:p>
            <a:pPr marL="0" algn="l" rtl="0" fontAlgn="t">
              <a:spcBef>
                <a:spcPts val="0"/>
              </a:spcBef>
              <a:spcAft>
                <a:spcPts val="0"/>
              </a:spcAft>
            </a:pPr>
            <a:br>
              <a:rPr lang="en-US" b="0" i="0" u="none" strike="noStrike" dirty="0">
                <a:solidFill>
                  <a:srgbClr val="000000"/>
                </a:solidFill>
                <a:effectLst/>
              </a:rPr>
            </a:br>
            <a:r>
              <a:rPr lang="en-US" sz="1200" b="0" i="0" u="none" strike="noStrike" dirty="0">
                <a:solidFill>
                  <a:srgbClr val="000000"/>
                </a:solidFill>
                <a:effectLst/>
                <a:latin typeface="Arial" panose="020B0604020202020204" pitchFamily="34" charset="0"/>
              </a:rPr>
              <a:t>The Digital Humans for Customer Service NIM Blueprint brings enterprise applications to life with a 3D animated digital human interface. With an approachable, human-like interface, customer service applications can provide better user experiences with faster resolutions than traditional customer service options.</a:t>
            </a:r>
            <a:endParaRPr lang="en-US" b="0" i="0" u="none" strike="noStrike" dirty="0">
              <a:solidFill>
                <a:srgbClr val="000000"/>
              </a:solidFill>
              <a:effectLst/>
            </a:endParaRPr>
          </a:p>
          <a:p>
            <a:pPr marL="0" algn="l" rtl="0" fontAlgn="t">
              <a:spcBef>
                <a:spcPts val="0"/>
              </a:spcBef>
              <a:spcAft>
                <a:spcPts val="0"/>
              </a:spcAft>
            </a:pPr>
            <a:br>
              <a:rPr lang="en-US" b="0" i="0" u="none" strike="noStrike" dirty="0">
                <a:solidFill>
                  <a:srgbClr val="000000"/>
                </a:solidFill>
                <a:effectLst/>
              </a:rPr>
            </a:br>
            <a:r>
              <a:rPr lang="en-US" sz="1200" b="0" i="0" u="none" strike="noStrike" dirty="0">
                <a:solidFill>
                  <a:srgbClr val="000000"/>
                </a:solidFill>
                <a:effectLst/>
                <a:latin typeface="Arial" panose="020B0604020202020204" pitchFamily="34" charset="0"/>
              </a:rPr>
              <a:t>This workflow is designed to integrate within your existing generative AI applications built using retrieval-augmented generation (RAG). </a:t>
            </a:r>
            <a:endParaRPr lang="en-US" b="0" i="0" u="none" strike="noStrike" dirty="0">
              <a:solidFill>
                <a:srgbClr val="000000"/>
              </a:solidFill>
              <a:effectLst/>
            </a:endParaRPr>
          </a:p>
          <a:p>
            <a:pPr marL="0" algn="l" rtl="0" fontAlgn="t">
              <a:spcBef>
                <a:spcPts val="0"/>
              </a:spcBef>
              <a:spcAft>
                <a:spcPts val="0"/>
              </a:spcAft>
            </a:pPr>
            <a:br>
              <a:rPr lang="en-US" b="0" i="0" u="none" strike="noStrike" dirty="0">
                <a:effectLst/>
              </a:rPr>
            </a:br>
            <a:r>
              <a:rPr lang="en-US" sz="1200" b="0" i="0" u="none" strike="noStrike" dirty="0">
                <a:solidFill>
                  <a:srgbClr val="000000"/>
                </a:solidFill>
                <a:effectLst/>
                <a:latin typeface="Arial"/>
                <a:cs typeface="Arial"/>
              </a:rPr>
              <a:t>Walking through the workflow, audio from the user comes in through the web front end and is processed by an audio/video engine and passed on to the NVIDIA ACE Agent. The Agent uses the audio pipeline to convert audio to text and text to audio as it interacts with the RAG-powered chatbot or copilot using its API. The audio is sent to the 3D animation pipeline to animate the avatar and render its features to be lifelike. As users engage the digital human, they can provide feedback, like thumbs up / thumbs down, on the response, which is fed back into the backend RAG application for improvement.</a:t>
            </a:r>
          </a:p>
          <a:p>
            <a:endParaRPr lang="en-US" dirty="0">
              <a:solidFill>
                <a:srgbClr val="000000"/>
              </a:solidFill>
              <a:latin typeface="Arial"/>
              <a:cs typeface="Arial"/>
            </a:endParaRPr>
          </a:p>
          <a:p>
            <a:r>
              <a:rPr lang="en-US" dirty="0">
                <a:solidFill>
                  <a:srgbClr val="000000"/>
                </a:solidFill>
                <a:latin typeface="Arial"/>
                <a:cs typeface="Arial"/>
              </a:rPr>
              <a:t>Source for $125B: </a:t>
            </a:r>
            <a:r>
              <a:rPr lang="en-US" dirty="0">
                <a:solidFill>
                  <a:srgbClr val="000000"/>
                </a:solidFill>
                <a:latin typeface="NVIDIA Sans"/>
                <a:cs typeface="NVIDIA Sans"/>
                <a:hlinkClick r:id="rId3"/>
              </a:rPr>
              <a:t>https://drive.google.com/file/d/1EAiI03y1SczRiczpXFlVk2_mtDFiKEkC/view?usp=sharingn</a:t>
            </a:r>
            <a:r>
              <a:rPr lang="en-US" dirty="0">
                <a:solidFill>
                  <a:srgbClr val="000000"/>
                </a:solidFill>
                <a:latin typeface="NVIDIA Sans"/>
                <a:cs typeface="NVIDIA Sans"/>
              </a:rPr>
              <a:t> (Must keep the 2035 year in any reference to this $ projection, per Gartner. Approval from Gartner though this projection is more than 1 year old, stipulates we have to use the 2035 for clarity)</a:t>
            </a:r>
            <a:endParaRPr lang="en-US" dirty="0">
              <a:solidFill>
                <a:srgbClr val="000000"/>
              </a:solidFill>
              <a:latin typeface="Arial"/>
              <a:cs typeface="Arial"/>
            </a:endParaRPr>
          </a:p>
          <a:p>
            <a:endParaRPr lang="en-US" dirty="0"/>
          </a:p>
        </p:txBody>
      </p:sp>
      <p:sp>
        <p:nvSpPr>
          <p:cNvPr id="4" name="Slide Number Placeholder 3"/>
          <p:cNvSpPr>
            <a:spLocks noGrp="1"/>
          </p:cNvSpPr>
          <p:nvPr>
            <p:ph type="sldNum" sz="quarter" idx="5"/>
          </p:nvPr>
        </p:nvSpPr>
        <p:spPr/>
        <p:txBody>
          <a:bodyPr/>
          <a:lstStyle/>
          <a:p>
            <a:fld id="{E113BE1D-9CA5-194E-A79F-6FE8485E6EFE}" type="slidenum">
              <a:rPr lang="en-US" smtClean="0"/>
              <a:t>37</a:t>
            </a:fld>
            <a:endParaRPr lang="en-US"/>
          </a:p>
        </p:txBody>
      </p:sp>
    </p:spTree>
    <p:extLst>
      <p:ext uri="{BB962C8B-B14F-4D97-AF65-F5344CB8AC3E}">
        <p14:creationId xmlns:p14="http://schemas.microsoft.com/office/powerpoint/2010/main" val="2253805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fontAlgn="t">
              <a:spcBef>
                <a:spcPts val="0"/>
              </a:spcBef>
              <a:spcAft>
                <a:spcPts val="0"/>
              </a:spcAft>
            </a:pPr>
            <a:r>
              <a:rPr lang="en-US" sz="1200" b="0" i="0" u="none" strike="noStrike" dirty="0">
                <a:solidFill>
                  <a:srgbClr val="000000"/>
                </a:solidFill>
                <a:effectLst/>
                <a:latin typeface="Arial" panose="020B0604020202020204" pitchFamily="34" charset="0"/>
              </a:rPr>
              <a:t>Trillions of PDF files are generated every year, each file likely consisting of multiple pages, filled with various content types, including text, images, charts, and tables. This goldmine of data can only be used as quickly as humans can read and understand it. </a:t>
            </a:r>
            <a:endParaRPr lang="en-US" b="0" i="0" u="none" strike="noStrike" dirty="0">
              <a:solidFill>
                <a:srgbClr val="000000"/>
              </a:solidFill>
              <a:effectLst/>
            </a:endParaRPr>
          </a:p>
          <a:p>
            <a:pPr marL="0" algn="l" rtl="0" fontAlgn="t">
              <a:spcBef>
                <a:spcPts val="0"/>
              </a:spcBef>
              <a:spcAft>
                <a:spcPts val="0"/>
              </a:spcAft>
            </a:pPr>
            <a:br>
              <a:rPr lang="en-US" b="0" i="0" u="none" strike="noStrike" dirty="0">
                <a:solidFill>
                  <a:srgbClr val="000000"/>
                </a:solidFill>
                <a:effectLst/>
              </a:rPr>
            </a:br>
            <a:r>
              <a:rPr lang="en-US" sz="1200" b="0" i="0" u="none" strike="noStrike" dirty="0">
                <a:solidFill>
                  <a:srgbClr val="000000"/>
                </a:solidFill>
                <a:effectLst/>
                <a:latin typeface="Arial" panose="020B0604020202020204" pitchFamily="34" charset="0"/>
              </a:rPr>
              <a:t>But with generative AI and retrieval-augmented generation (RAG) this untapped data can be used to uncover business insights that can help employees work more efficiently resulting in lower costs. </a:t>
            </a:r>
            <a:endParaRPr lang="en-US" b="0" i="0" u="none" strike="noStrike" dirty="0">
              <a:solidFill>
                <a:srgbClr val="000000"/>
              </a:solidFill>
              <a:effectLst/>
            </a:endParaRPr>
          </a:p>
          <a:p>
            <a:pPr marL="0" algn="l" rtl="0" fontAlgn="t">
              <a:spcBef>
                <a:spcPts val="0"/>
              </a:spcBef>
              <a:spcAft>
                <a:spcPts val="0"/>
              </a:spcAft>
            </a:pPr>
            <a:br>
              <a:rPr lang="en-US" b="0" i="0" u="none" strike="noStrike" dirty="0">
                <a:solidFill>
                  <a:srgbClr val="000000"/>
                </a:solidFill>
                <a:effectLst/>
              </a:rPr>
            </a:br>
            <a:r>
              <a:rPr lang="en-US" sz="1200" b="0" i="0" u="none" strike="noStrike" dirty="0">
                <a:solidFill>
                  <a:srgbClr val="000000"/>
                </a:solidFill>
                <a:effectLst/>
                <a:latin typeface="Arial" panose="020B0604020202020204" pitchFamily="34" charset="0"/>
              </a:rPr>
              <a:t>The multimodal PDF data extraction blueprint enables organizations to to accurately extract the knowledge contained in massive volumes of enterprise data, effectively talking to the data, to quickly make your digital human an expert on any topic, in turn enabling your employees to make smarter decisions faster.</a:t>
            </a:r>
            <a:endParaRPr lang="en-US" b="0" i="0" u="none" strike="noStrike" dirty="0">
              <a:solidFill>
                <a:srgbClr val="000000"/>
              </a:solidFill>
              <a:effectLst/>
            </a:endParaRPr>
          </a:p>
          <a:p>
            <a:pPr marL="0" algn="l" rtl="0" fontAlgn="t">
              <a:spcBef>
                <a:spcPts val="0"/>
              </a:spcBef>
              <a:spcAft>
                <a:spcPts val="0"/>
              </a:spcAft>
            </a:pPr>
            <a:br>
              <a:rPr lang="en-US" b="0" i="0" u="none" strike="noStrike" dirty="0">
                <a:solidFill>
                  <a:srgbClr val="000000"/>
                </a:solidFill>
                <a:effectLst/>
              </a:rPr>
            </a:br>
            <a:r>
              <a:rPr lang="en-US" sz="1200" b="0" i="0" u="none" strike="noStrike" dirty="0">
                <a:solidFill>
                  <a:srgbClr val="000000"/>
                </a:solidFill>
                <a:effectLst/>
                <a:latin typeface="Arial" panose="020B0604020202020204" pitchFamily="34" charset="0"/>
              </a:rPr>
              <a:t>Walking through the workflow, PDFs are parsed to separate out the modalities (text, images, charts, tables, plots and other diagrams). NIM microservices are leveraged to accurately extract textual metadata from charts and tables. The extracted information is filtered to avoid duplicate chunks. We leverage the </a:t>
            </a:r>
            <a:r>
              <a:rPr lang="en-US" sz="1200" b="0" i="0" u="none" strike="noStrike" dirty="0" err="1">
                <a:solidFill>
                  <a:srgbClr val="000000"/>
                </a:solidFill>
                <a:effectLst/>
                <a:latin typeface="Arial" panose="020B0604020202020204" pitchFamily="34" charset="0"/>
              </a:rPr>
              <a:t>NeMo</a:t>
            </a:r>
            <a:r>
              <a:rPr lang="en-US" sz="1200" b="0" i="0" u="none" strike="noStrike" dirty="0">
                <a:solidFill>
                  <a:srgbClr val="000000"/>
                </a:solidFill>
                <a:effectLst/>
                <a:latin typeface="Arial" panose="020B0604020202020204" pitchFamily="34" charset="0"/>
              </a:rPr>
              <a:t> Retriever embedding NIM to convert the chunks into embeddings and store them in a </a:t>
            </a:r>
            <a:r>
              <a:rPr lang="en-US" sz="1200" b="0" i="0" u="none" strike="noStrike" dirty="0" err="1">
                <a:solidFill>
                  <a:srgbClr val="000000"/>
                </a:solidFill>
                <a:effectLst/>
                <a:latin typeface="Arial" panose="020B0604020202020204" pitchFamily="34" charset="0"/>
              </a:rPr>
              <a:t>VectorStore</a:t>
            </a:r>
            <a:r>
              <a:rPr lang="en-US" sz="1200" b="0" i="0" u="none" strike="noStrike" dirty="0">
                <a:solidFill>
                  <a:srgbClr val="000000"/>
                </a:solidFill>
                <a:effectLst/>
                <a:latin typeface="Arial" panose="020B0604020202020204" pitchFamily="34" charset="0"/>
              </a:rPr>
              <a:t>. </a:t>
            </a:r>
            <a:endParaRPr lang="en-US" b="0" i="0" u="none" strike="noStrike" dirty="0">
              <a:solidFill>
                <a:srgbClr val="000000"/>
              </a:solidFill>
              <a:effectLst/>
            </a:endParaRPr>
          </a:p>
          <a:p>
            <a:pPr marL="0" algn="l" rtl="0" fontAlgn="t">
              <a:spcBef>
                <a:spcPts val="0"/>
              </a:spcBef>
              <a:spcAft>
                <a:spcPts val="0"/>
              </a:spcAft>
            </a:pPr>
            <a:br>
              <a:rPr lang="en-US" b="0" i="0" u="none" strike="noStrike" dirty="0">
                <a:solidFill>
                  <a:srgbClr val="000000"/>
                </a:solidFill>
                <a:effectLst/>
              </a:rPr>
            </a:br>
            <a:r>
              <a:rPr lang="en-US" sz="1200" b="0" i="0" u="none" strike="noStrike" dirty="0">
                <a:solidFill>
                  <a:srgbClr val="000000"/>
                </a:solidFill>
                <a:effectLst/>
                <a:latin typeface="Arial" panose="020B0604020202020204" pitchFamily="34" charset="0"/>
              </a:rPr>
              <a:t>When a user submits a query, relevant information is retrieved from the vast repository of ingested documents. </a:t>
            </a:r>
            <a:r>
              <a:rPr lang="en-US" sz="1200" b="0" i="0" u="none" strike="noStrike" dirty="0" err="1">
                <a:solidFill>
                  <a:srgbClr val="000000"/>
                </a:solidFill>
                <a:effectLst/>
                <a:latin typeface="Arial" panose="020B0604020202020204" pitchFamily="34" charset="0"/>
              </a:rPr>
              <a:t>NeMo</a:t>
            </a:r>
            <a:r>
              <a:rPr lang="en-US" sz="1200" b="0" i="0" u="none" strike="noStrike" dirty="0">
                <a:solidFill>
                  <a:srgbClr val="000000"/>
                </a:solidFill>
                <a:effectLst/>
                <a:latin typeface="Arial" panose="020B0604020202020204" pitchFamily="34" charset="0"/>
              </a:rPr>
              <a:t> Retriever embedding NIM embeds the user query, which is used to retrieve the most relevant chunks using vector similarity search from the </a:t>
            </a:r>
            <a:r>
              <a:rPr lang="en-US" sz="1200" b="0" i="0" u="none" strike="noStrike" dirty="0" err="1">
                <a:solidFill>
                  <a:srgbClr val="000000"/>
                </a:solidFill>
                <a:effectLst/>
                <a:latin typeface="Arial" panose="020B0604020202020204" pitchFamily="34" charset="0"/>
              </a:rPr>
              <a:t>VectorStore</a:t>
            </a:r>
            <a:r>
              <a:rPr lang="en-US" sz="1200" b="0" i="0" u="none" strike="noStrike" dirty="0">
                <a:solidFill>
                  <a:srgbClr val="000000"/>
                </a:solidFill>
                <a:effectLst/>
                <a:latin typeface="Arial" panose="020B0604020202020204" pitchFamily="34" charset="0"/>
              </a:rPr>
              <a:t>. </a:t>
            </a:r>
            <a:endParaRPr lang="en-US" b="0" i="0" u="none" strike="noStrike" dirty="0">
              <a:solidFill>
                <a:srgbClr val="000000"/>
              </a:solidFill>
              <a:effectLst/>
            </a:endParaRPr>
          </a:p>
          <a:p>
            <a:pPr marL="0" algn="l" rtl="0" fontAlgn="t">
              <a:spcBef>
                <a:spcPts val="0"/>
              </a:spcBef>
              <a:spcAft>
                <a:spcPts val="0"/>
              </a:spcAft>
            </a:pPr>
            <a:br>
              <a:rPr lang="en-US" b="0" i="0" u="none" strike="noStrike" dirty="0">
                <a:solidFill>
                  <a:srgbClr val="000000"/>
                </a:solidFill>
                <a:effectLst/>
              </a:rPr>
            </a:br>
            <a:r>
              <a:rPr lang="en-US" sz="1200" b="0" i="0" u="none" strike="noStrike" dirty="0" err="1">
                <a:solidFill>
                  <a:srgbClr val="000000"/>
                </a:solidFill>
                <a:effectLst/>
                <a:latin typeface="Arial" panose="020B0604020202020204" pitchFamily="34" charset="0"/>
              </a:rPr>
              <a:t>NeMo</a:t>
            </a:r>
            <a:r>
              <a:rPr lang="en-US" sz="1200" b="0" i="0" u="none" strike="noStrike" dirty="0">
                <a:solidFill>
                  <a:srgbClr val="000000"/>
                </a:solidFill>
                <a:effectLst/>
                <a:latin typeface="Arial" panose="020B0604020202020204" pitchFamily="34" charset="0"/>
              </a:rPr>
              <a:t> Retriever reranking NIM evaluates and </a:t>
            </a:r>
            <a:r>
              <a:rPr lang="en-US" sz="1200" b="0" i="0" u="none" strike="noStrike" dirty="0" err="1">
                <a:solidFill>
                  <a:srgbClr val="000000"/>
                </a:solidFill>
                <a:effectLst/>
                <a:latin typeface="Arial" panose="020B0604020202020204" pitchFamily="34" charset="0"/>
              </a:rPr>
              <a:t>reranks</a:t>
            </a:r>
            <a:r>
              <a:rPr lang="en-US" sz="1200" b="0" i="0" u="none" strike="noStrike" dirty="0">
                <a:solidFill>
                  <a:srgbClr val="000000"/>
                </a:solidFill>
                <a:effectLst/>
                <a:latin typeface="Arial" panose="020B0604020202020204" pitchFamily="34" charset="0"/>
              </a:rPr>
              <a:t> the results to ensure the most accurate and useful chunks are used to respond to the query. </a:t>
            </a:r>
            <a:endParaRPr lang="en-US" b="0" i="0" u="none" strike="noStrike" dirty="0">
              <a:solidFill>
                <a:srgbClr val="000000"/>
              </a:solidFill>
              <a:effectLst/>
            </a:endParaRPr>
          </a:p>
          <a:p>
            <a:pPr marL="0" algn="l" rtl="0" fontAlgn="t">
              <a:spcBef>
                <a:spcPts val="0"/>
              </a:spcBef>
              <a:spcAft>
                <a:spcPts val="0"/>
              </a:spcAft>
            </a:pPr>
            <a:br>
              <a:rPr lang="en-US" b="0" i="0" u="none" strike="noStrike" dirty="0">
                <a:solidFill>
                  <a:srgbClr val="000000"/>
                </a:solidFill>
                <a:effectLst/>
              </a:rPr>
            </a:br>
            <a:r>
              <a:rPr lang="en-US" sz="1200" b="0" i="0" u="none" strike="noStrike" dirty="0">
                <a:solidFill>
                  <a:srgbClr val="000000"/>
                </a:solidFill>
                <a:effectLst/>
                <a:latin typeface="Arial" panose="020B0604020202020204" pitchFamily="34" charset="0"/>
              </a:rPr>
              <a:t>With the most pertinent information at hand, the LLM NIM generates a response that is informed, accurate and contextually relevant. </a:t>
            </a:r>
            <a:endParaRPr lang="en-US" b="0" i="0" u="none" strike="noStrike" dirty="0">
              <a:solidFill>
                <a:srgbClr val="000000"/>
              </a:solidFill>
              <a:effectLst/>
            </a:endParaRPr>
          </a:p>
          <a:p>
            <a:endParaRPr lang="en-US" dirty="0"/>
          </a:p>
          <a:p>
            <a:endParaRPr lang="en-US" dirty="0"/>
          </a:p>
        </p:txBody>
      </p:sp>
      <p:sp>
        <p:nvSpPr>
          <p:cNvPr id="4" name="Slide Number Placeholder 3"/>
          <p:cNvSpPr>
            <a:spLocks noGrp="1"/>
          </p:cNvSpPr>
          <p:nvPr>
            <p:ph type="sldNum" sz="quarter" idx="5"/>
          </p:nvPr>
        </p:nvSpPr>
        <p:spPr/>
        <p:txBody>
          <a:bodyPr/>
          <a:lstStyle/>
          <a:p>
            <a:fld id="{E113BE1D-9CA5-194E-A79F-6FE8485E6EFE}" type="slidenum">
              <a:rPr lang="en-US" smtClean="0"/>
              <a:t>38</a:t>
            </a:fld>
            <a:endParaRPr lang="en-US"/>
          </a:p>
        </p:txBody>
      </p:sp>
    </p:spTree>
    <p:extLst>
      <p:ext uri="{BB962C8B-B14F-4D97-AF65-F5344CB8AC3E}">
        <p14:creationId xmlns:p14="http://schemas.microsoft.com/office/powerpoint/2010/main" val="3439429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d1c7a87fdf_0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g2d1c7a87fdf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01056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d1c7a87fdf_0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g2d1c7a87fdf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64007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d1c7a87fdf_0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g2d1c7a87fdf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23241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DCC4B-04C0-E345-9135-AF2AAC1F6D59}"/>
              </a:ext>
            </a:extLst>
          </p:cNvPr>
          <p:cNvSpPr>
            <a:spLocks noGrp="1"/>
          </p:cNvSpPr>
          <p:nvPr>
            <p:ph type="ctrTitle"/>
          </p:nvPr>
        </p:nvSpPr>
        <p:spPr>
          <a:xfrm>
            <a:off x="1524000" y="1122363"/>
            <a:ext cx="9144000" cy="2387600"/>
          </a:xfrm>
        </p:spPr>
        <p:txBody>
          <a:bodyPr anchor="b"/>
          <a:lstStyle>
            <a:lvl1pPr algn="ctr">
              <a:defRPr sz="6000">
                <a:solidFill>
                  <a:schemeClr val="accent1">
                    <a:lumMod val="7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8B97307F-E82F-6C41-94D7-0B918F0307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3F9956-9324-FB4E-AEF2-D9D738D02FDE}"/>
              </a:ext>
            </a:extLst>
          </p:cNvPr>
          <p:cNvSpPr>
            <a:spLocks noGrp="1"/>
          </p:cNvSpPr>
          <p:nvPr>
            <p:ph type="dt" sz="half" idx="10"/>
          </p:nvPr>
        </p:nvSpPr>
        <p:spPr/>
        <p:txBody>
          <a:bodyPr/>
          <a:lstStyle/>
          <a:p>
            <a:fld id="{16CB3FA3-22CF-D24E-9257-B4BAD3401880}" type="datetime1">
              <a:rPr lang="en-US" smtClean="0"/>
              <a:t>12/10/24</a:t>
            </a:fld>
            <a:endParaRPr lang="en-US"/>
          </a:p>
        </p:txBody>
      </p:sp>
      <p:sp>
        <p:nvSpPr>
          <p:cNvPr id="5" name="Footer Placeholder 4">
            <a:extLst>
              <a:ext uri="{FF2B5EF4-FFF2-40B4-BE49-F238E27FC236}">
                <a16:creationId xmlns:a16="http://schemas.microsoft.com/office/drawing/2014/main" id="{B672AD58-8C94-5746-A2CF-4E8B65CDE4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2A6D2F-B142-C34E-B53B-8319FC5621D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034965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46172-8336-0A40-B4C3-4D8A5C93F4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E20883-F177-154D-8E05-CA7696CC36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D4DA9-1F29-B84E-80DC-389667922023}"/>
              </a:ext>
            </a:extLst>
          </p:cNvPr>
          <p:cNvSpPr>
            <a:spLocks noGrp="1"/>
          </p:cNvSpPr>
          <p:nvPr>
            <p:ph type="dt" sz="half" idx="10"/>
          </p:nvPr>
        </p:nvSpPr>
        <p:spPr/>
        <p:txBody>
          <a:bodyPr/>
          <a:lstStyle/>
          <a:p>
            <a:fld id="{AB039A0E-6D67-224D-9CFD-01A351FD6A9C}" type="datetime1">
              <a:rPr lang="en-US" smtClean="0"/>
              <a:t>12/10/24</a:t>
            </a:fld>
            <a:endParaRPr lang="en-US"/>
          </a:p>
        </p:txBody>
      </p:sp>
      <p:sp>
        <p:nvSpPr>
          <p:cNvPr id="5" name="Footer Placeholder 4">
            <a:extLst>
              <a:ext uri="{FF2B5EF4-FFF2-40B4-BE49-F238E27FC236}">
                <a16:creationId xmlns:a16="http://schemas.microsoft.com/office/drawing/2014/main" id="{4705BD03-736F-184E-8D7C-026EFBAE6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AE6B7-5864-5F49-A039-0A08BCD1253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461193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38E1BA-4517-8F4C-BECF-2D4D4F9475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35B11-57DD-6647-A778-87C8BED79BD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55C4B8-A561-E841-8C61-AA17720C8D40}"/>
              </a:ext>
            </a:extLst>
          </p:cNvPr>
          <p:cNvSpPr>
            <a:spLocks noGrp="1"/>
          </p:cNvSpPr>
          <p:nvPr>
            <p:ph type="dt" sz="half" idx="10"/>
          </p:nvPr>
        </p:nvSpPr>
        <p:spPr/>
        <p:txBody>
          <a:bodyPr/>
          <a:lstStyle/>
          <a:p>
            <a:fld id="{C11E26E0-5B06-6D4B-BE9C-55EAEC63A6AC}" type="datetime1">
              <a:rPr lang="en-US" smtClean="0"/>
              <a:t>12/10/24</a:t>
            </a:fld>
            <a:endParaRPr lang="en-US"/>
          </a:p>
        </p:txBody>
      </p:sp>
      <p:sp>
        <p:nvSpPr>
          <p:cNvPr id="5" name="Footer Placeholder 4">
            <a:extLst>
              <a:ext uri="{FF2B5EF4-FFF2-40B4-BE49-F238E27FC236}">
                <a16:creationId xmlns:a16="http://schemas.microsoft.com/office/drawing/2014/main" id="{85337148-7E46-1642-856B-2C5035058E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149ADD-0B1A-2C4D-963C-BCAD6CA8EDD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082296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BE4ED-5B09-6A4A-B804-3F95E7CDB23A}"/>
              </a:ext>
            </a:extLst>
          </p:cNvPr>
          <p:cNvSpPr>
            <a:spLocks noGrp="1"/>
          </p:cNvSpPr>
          <p:nvPr>
            <p:ph type="title"/>
          </p:nvPr>
        </p:nvSpPr>
        <p:spPr>
          <a:xfrm>
            <a:off x="534389" y="135104"/>
            <a:ext cx="11222181" cy="1325563"/>
          </a:xfrm>
        </p:spPr>
        <p:txBody>
          <a:bodyPr>
            <a:normAutofit/>
          </a:bodyPr>
          <a:lstStyle>
            <a:lvl1pPr algn="ctr">
              <a:lnSpc>
                <a:spcPct val="100000"/>
              </a:lnSpc>
              <a:defRPr sz="4800" b="1">
                <a:solidFill>
                  <a:schemeClr val="accent1">
                    <a:lumMod val="75000"/>
                  </a:schemeClr>
                </a:solidFill>
                <a:latin typeface="Calibri" panose="020F0502020204030204" pitchFamily="34" charset="0"/>
                <a:ea typeface="HEITI TC MEDIUM" pitchFamily="2" charset="-128"/>
                <a:cs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BC68D9A-CD57-CE49-8834-30E3992BCD9F}"/>
              </a:ext>
            </a:extLst>
          </p:cNvPr>
          <p:cNvSpPr>
            <a:spLocks noGrp="1"/>
          </p:cNvSpPr>
          <p:nvPr>
            <p:ph idx="1"/>
          </p:nvPr>
        </p:nvSpPr>
        <p:spPr>
          <a:xfrm>
            <a:off x="534389" y="1615044"/>
            <a:ext cx="11222181" cy="4738255"/>
          </a:xfrm>
        </p:spPr>
        <p:txBody>
          <a:bodyPr/>
          <a:lstStyle>
            <a:lvl1pPr>
              <a:lnSpc>
                <a:spcPct val="100000"/>
              </a:lnSpc>
              <a:spcBef>
                <a:spcPts val="0"/>
              </a:spcBef>
              <a:spcAft>
                <a:spcPts val="1200"/>
              </a:spcAft>
              <a:defRPr sz="3200">
                <a:latin typeface="Calibri" panose="020F0502020204030204" pitchFamily="34" charset="0"/>
                <a:ea typeface="Heiti TC Medium" pitchFamily="2" charset="-128"/>
                <a:cs typeface="Calibri" panose="020F0502020204030204" pitchFamily="34" charset="0"/>
              </a:defRPr>
            </a:lvl1pPr>
            <a:lvl2pPr>
              <a:lnSpc>
                <a:spcPct val="100000"/>
              </a:lnSpc>
              <a:spcBef>
                <a:spcPts val="0"/>
              </a:spcBef>
              <a:spcAft>
                <a:spcPts val="1200"/>
              </a:spcAft>
              <a:defRPr sz="2800">
                <a:latin typeface="Calibri" panose="020F0502020204030204" pitchFamily="34" charset="0"/>
                <a:ea typeface="Heiti TC Medium" pitchFamily="2" charset="-128"/>
                <a:cs typeface="Calibri" panose="020F0502020204030204" pitchFamily="34" charset="0"/>
              </a:defRPr>
            </a:lvl2pPr>
            <a:lvl3pPr>
              <a:lnSpc>
                <a:spcPct val="100000"/>
              </a:lnSpc>
              <a:spcBef>
                <a:spcPts val="0"/>
              </a:spcBef>
              <a:spcAft>
                <a:spcPts val="1200"/>
              </a:spcAft>
              <a:defRPr sz="2400">
                <a:latin typeface="Calibri" panose="020F0502020204030204" pitchFamily="34" charset="0"/>
                <a:ea typeface="Heiti TC Medium" pitchFamily="2" charset="-128"/>
                <a:cs typeface="Calibri" panose="020F0502020204030204" pitchFamily="34" charset="0"/>
              </a:defRPr>
            </a:lvl3pPr>
            <a:lvl4pPr>
              <a:lnSpc>
                <a:spcPct val="100000"/>
              </a:lnSpc>
              <a:spcBef>
                <a:spcPts val="0"/>
              </a:spcBef>
              <a:spcAft>
                <a:spcPts val="1200"/>
              </a:spcAft>
              <a:defRPr sz="2000">
                <a:latin typeface="Calibri" panose="020F0502020204030204" pitchFamily="34" charset="0"/>
                <a:ea typeface="Heiti TC Medium" pitchFamily="2" charset="-128"/>
                <a:cs typeface="Calibri" panose="020F0502020204030204" pitchFamily="34" charset="0"/>
              </a:defRPr>
            </a:lvl4pPr>
            <a:lvl5pPr>
              <a:lnSpc>
                <a:spcPct val="100000"/>
              </a:lnSpc>
              <a:spcBef>
                <a:spcPts val="0"/>
              </a:spcBef>
              <a:spcAft>
                <a:spcPts val="1200"/>
              </a:spcAft>
              <a:defRPr>
                <a:latin typeface="Calibri" panose="020F0502020204030204" pitchFamily="34" charset="0"/>
                <a:ea typeface="Heiti TC Medium" pitchFamily="2" charset="-128"/>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18</a:t>
            </a:r>
          </a:p>
        </p:txBody>
      </p:sp>
      <p:sp>
        <p:nvSpPr>
          <p:cNvPr id="4" name="Date Placeholder 3">
            <a:extLst>
              <a:ext uri="{FF2B5EF4-FFF2-40B4-BE49-F238E27FC236}">
                <a16:creationId xmlns:a16="http://schemas.microsoft.com/office/drawing/2014/main" id="{47C9C6CC-B570-4F45-86AC-540D1BEBC145}"/>
              </a:ext>
            </a:extLst>
          </p:cNvPr>
          <p:cNvSpPr>
            <a:spLocks noGrp="1"/>
          </p:cNvSpPr>
          <p:nvPr>
            <p:ph type="dt" sz="half" idx="10"/>
          </p:nvPr>
        </p:nvSpPr>
        <p:spPr>
          <a:xfrm>
            <a:off x="74267" y="6460525"/>
            <a:ext cx="2743200" cy="365125"/>
          </a:xfrm>
        </p:spPr>
        <p:txBody>
          <a:bodyPr/>
          <a:lstStyle/>
          <a:p>
            <a:fld id="{3AF6F8BD-BCC6-7D43-A79E-885049D004FB}" type="datetime1">
              <a:rPr lang="en-US" smtClean="0"/>
              <a:t>12/10/24</a:t>
            </a:fld>
            <a:endParaRPr lang="en-US"/>
          </a:p>
        </p:txBody>
      </p:sp>
      <p:sp>
        <p:nvSpPr>
          <p:cNvPr id="5" name="Footer Placeholder 4">
            <a:extLst>
              <a:ext uri="{FF2B5EF4-FFF2-40B4-BE49-F238E27FC236}">
                <a16:creationId xmlns:a16="http://schemas.microsoft.com/office/drawing/2014/main" id="{8DD60589-8BB0-5240-B769-F0C1B0E4F398}"/>
              </a:ext>
            </a:extLst>
          </p:cNvPr>
          <p:cNvSpPr>
            <a:spLocks noGrp="1"/>
          </p:cNvSpPr>
          <p:nvPr>
            <p:ph type="ftr" sz="quarter" idx="11"/>
          </p:nvPr>
        </p:nvSpPr>
        <p:spPr>
          <a:xfrm>
            <a:off x="4038600" y="6472098"/>
            <a:ext cx="4114800" cy="365125"/>
          </a:xfrm>
        </p:spPr>
        <p:txBody>
          <a:bodyPr/>
          <a:lstStyle/>
          <a:p>
            <a:endParaRPr lang="en-US"/>
          </a:p>
        </p:txBody>
      </p:sp>
      <p:sp>
        <p:nvSpPr>
          <p:cNvPr id="6" name="Slide Number Placeholder 5">
            <a:extLst>
              <a:ext uri="{FF2B5EF4-FFF2-40B4-BE49-F238E27FC236}">
                <a16:creationId xmlns:a16="http://schemas.microsoft.com/office/drawing/2014/main" id="{0816F5F2-9431-DB42-A29F-B6D0844B88ED}"/>
              </a:ext>
            </a:extLst>
          </p:cNvPr>
          <p:cNvSpPr>
            <a:spLocks noGrp="1"/>
          </p:cNvSpPr>
          <p:nvPr>
            <p:ph type="sldNum" sz="quarter" idx="12"/>
          </p:nvPr>
        </p:nvSpPr>
        <p:spPr>
          <a:xfrm>
            <a:off x="11159797" y="6562244"/>
            <a:ext cx="960699" cy="239655"/>
          </a:xfrm>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801064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A8BE4-B9DB-8B46-BE99-ED3CD20347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DFA206-4434-6C49-93D6-8FB3309A0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496590A-DE44-944F-A5EE-1F6F42A0698A}"/>
              </a:ext>
            </a:extLst>
          </p:cNvPr>
          <p:cNvSpPr>
            <a:spLocks noGrp="1"/>
          </p:cNvSpPr>
          <p:nvPr>
            <p:ph type="dt" sz="half" idx="10"/>
          </p:nvPr>
        </p:nvSpPr>
        <p:spPr/>
        <p:txBody>
          <a:bodyPr/>
          <a:lstStyle/>
          <a:p>
            <a:fld id="{162B91CB-B2E0-BC45-A47A-800ECE7C338D}" type="datetime1">
              <a:rPr lang="en-US" smtClean="0"/>
              <a:t>12/10/24</a:t>
            </a:fld>
            <a:endParaRPr lang="en-US"/>
          </a:p>
        </p:txBody>
      </p:sp>
      <p:sp>
        <p:nvSpPr>
          <p:cNvPr id="5" name="Footer Placeholder 4">
            <a:extLst>
              <a:ext uri="{FF2B5EF4-FFF2-40B4-BE49-F238E27FC236}">
                <a16:creationId xmlns:a16="http://schemas.microsoft.com/office/drawing/2014/main" id="{1BF59D8B-60E1-EF4B-98C5-B7F4C2B78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EB3723-86B1-B349-9F2F-09C62F85EF93}"/>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248358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65C9C-EC45-E046-A3D4-2894A3040F0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A92FDE4-30E7-4649-822C-2D4099F6B022}"/>
              </a:ext>
            </a:extLst>
          </p:cNvPr>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DCFADF-67B0-0644-8361-4420EA3D409F}"/>
              </a:ext>
            </a:extLst>
          </p:cNvPr>
          <p:cNvSpPr>
            <a:spLocks noGrp="1"/>
          </p:cNvSpPr>
          <p:nvPr>
            <p:ph sz="half" idx="2"/>
          </p:nvPr>
        </p:nvSpPr>
        <p:spPr>
          <a:xfrm>
            <a:off x="6172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FBDBED8-2B40-EA47-A7D2-0AA3D29F0666}"/>
              </a:ext>
            </a:extLst>
          </p:cNvPr>
          <p:cNvSpPr>
            <a:spLocks noGrp="1"/>
          </p:cNvSpPr>
          <p:nvPr>
            <p:ph type="dt" sz="half" idx="10"/>
          </p:nvPr>
        </p:nvSpPr>
        <p:spPr/>
        <p:txBody>
          <a:bodyPr/>
          <a:lstStyle/>
          <a:p>
            <a:fld id="{8FF5BBA4-D3DD-E64D-B22D-26AB1DAC96C8}" type="datetime1">
              <a:rPr lang="en-US" smtClean="0"/>
              <a:t>12/10/24</a:t>
            </a:fld>
            <a:endParaRPr lang="en-US"/>
          </a:p>
        </p:txBody>
      </p:sp>
      <p:sp>
        <p:nvSpPr>
          <p:cNvPr id="6" name="Footer Placeholder 5">
            <a:extLst>
              <a:ext uri="{FF2B5EF4-FFF2-40B4-BE49-F238E27FC236}">
                <a16:creationId xmlns:a16="http://schemas.microsoft.com/office/drawing/2014/main" id="{968B1922-CDFB-504A-97B2-40E4B4D8AC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CEE245-AF96-D849-A4E3-6D346AFC521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792435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2ECE3-9FE9-2549-980A-462110ABE2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1AEA5C-9D0D-8540-A802-044357BA9A79}"/>
              </a:ext>
            </a:extLst>
          </p:cNvPr>
          <p:cNvSpPr>
            <a:spLocks noGrp="1"/>
          </p:cNvSpPr>
          <p:nvPr>
            <p:ph type="body" idx="1"/>
          </p:nvPr>
        </p:nvSpPr>
        <p:spPr>
          <a:xfrm>
            <a:off x="839788" y="1681163"/>
            <a:ext cx="5157787"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40E4DC00-D8DE-A24F-A23A-E81A91EDE3CC}"/>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7DFDA34-08D1-8B4A-A358-1EB1A2A082E2}"/>
              </a:ext>
            </a:extLst>
          </p:cNvPr>
          <p:cNvSpPr>
            <a:spLocks noGrp="1"/>
          </p:cNvSpPr>
          <p:nvPr>
            <p:ph type="body" sz="quarter" idx="3"/>
          </p:nvPr>
        </p:nvSpPr>
        <p:spPr>
          <a:xfrm>
            <a:off x="6172200" y="1681163"/>
            <a:ext cx="5183188"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29C2EC87-22D6-044E-A89A-063D1D3ED32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721565-F153-184B-8089-F20E5C8BE508}"/>
              </a:ext>
            </a:extLst>
          </p:cNvPr>
          <p:cNvSpPr>
            <a:spLocks noGrp="1"/>
          </p:cNvSpPr>
          <p:nvPr>
            <p:ph type="dt" sz="half" idx="10"/>
          </p:nvPr>
        </p:nvSpPr>
        <p:spPr/>
        <p:txBody>
          <a:bodyPr/>
          <a:lstStyle/>
          <a:p>
            <a:fld id="{0D08BD54-CFAB-9A4A-A893-D1FFE0B82A24}" type="datetime1">
              <a:rPr lang="en-US" smtClean="0"/>
              <a:t>12/10/24</a:t>
            </a:fld>
            <a:endParaRPr lang="en-US"/>
          </a:p>
        </p:txBody>
      </p:sp>
      <p:sp>
        <p:nvSpPr>
          <p:cNvPr id="8" name="Footer Placeholder 7">
            <a:extLst>
              <a:ext uri="{FF2B5EF4-FFF2-40B4-BE49-F238E27FC236}">
                <a16:creationId xmlns:a16="http://schemas.microsoft.com/office/drawing/2014/main" id="{F4E93DEC-A740-CB4B-9590-8DF2B97652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17F901-E097-5540-B08C-3E642445C74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091006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9EC7A-C47E-9946-9B90-160BDE67B7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48236E-5C25-094A-990A-B390F559EE28}"/>
              </a:ext>
            </a:extLst>
          </p:cNvPr>
          <p:cNvSpPr>
            <a:spLocks noGrp="1"/>
          </p:cNvSpPr>
          <p:nvPr>
            <p:ph type="dt" sz="half" idx="10"/>
          </p:nvPr>
        </p:nvSpPr>
        <p:spPr/>
        <p:txBody>
          <a:bodyPr/>
          <a:lstStyle/>
          <a:p>
            <a:fld id="{F87865FB-1085-8649-9C39-7DD624120DB2}" type="datetime1">
              <a:rPr lang="en-US" smtClean="0"/>
              <a:t>12/10/24</a:t>
            </a:fld>
            <a:endParaRPr lang="en-US"/>
          </a:p>
        </p:txBody>
      </p:sp>
      <p:sp>
        <p:nvSpPr>
          <p:cNvPr id="4" name="Footer Placeholder 3">
            <a:extLst>
              <a:ext uri="{FF2B5EF4-FFF2-40B4-BE49-F238E27FC236}">
                <a16:creationId xmlns:a16="http://schemas.microsoft.com/office/drawing/2014/main" id="{7DFB224D-7B77-F246-86B4-B234C2E94B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1347A5-4489-DF44-9AA3-B64959E2CC3D}"/>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166330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D6F886-4BA7-0040-8ACE-5C7FAE557022}"/>
              </a:ext>
            </a:extLst>
          </p:cNvPr>
          <p:cNvSpPr>
            <a:spLocks noGrp="1"/>
          </p:cNvSpPr>
          <p:nvPr>
            <p:ph type="dt" sz="half" idx="10"/>
          </p:nvPr>
        </p:nvSpPr>
        <p:spPr/>
        <p:txBody>
          <a:bodyPr/>
          <a:lstStyle/>
          <a:p>
            <a:fld id="{E2A09962-BA7E-D649-BE8D-7B231E22E385}" type="datetime1">
              <a:rPr lang="en-US" smtClean="0"/>
              <a:t>12/10/24</a:t>
            </a:fld>
            <a:endParaRPr lang="en-US"/>
          </a:p>
        </p:txBody>
      </p:sp>
      <p:sp>
        <p:nvSpPr>
          <p:cNvPr id="3" name="Footer Placeholder 2">
            <a:extLst>
              <a:ext uri="{FF2B5EF4-FFF2-40B4-BE49-F238E27FC236}">
                <a16:creationId xmlns:a16="http://schemas.microsoft.com/office/drawing/2014/main" id="{C27D98E3-0A3F-0448-8AA0-D38E4BFA11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35C1BB-88EF-9448-8DE7-F4A5DABE9537}"/>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166457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6DE33-7AE5-8543-AF89-B5653C781E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9E98C8-7EDE-CE4D-A528-970586C98E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D9EB3E7-F144-F641-B54D-3EB47B8E72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A4F0B833-546C-6148-B1FA-57BC3099BAB4}"/>
              </a:ext>
            </a:extLst>
          </p:cNvPr>
          <p:cNvSpPr>
            <a:spLocks noGrp="1"/>
          </p:cNvSpPr>
          <p:nvPr>
            <p:ph type="dt" sz="half" idx="10"/>
          </p:nvPr>
        </p:nvSpPr>
        <p:spPr/>
        <p:txBody>
          <a:bodyPr/>
          <a:lstStyle/>
          <a:p>
            <a:fld id="{5CBA777E-FE95-3E40-9E3A-837DD39FEE15}" type="datetime1">
              <a:rPr lang="en-US" smtClean="0"/>
              <a:t>12/10/24</a:t>
            </a:fld>
            <a:endParaRPr lang="en-US"/>
          </a:p>
        </p:txBody>
      </p:sp>
      <p:sp>
        <p:nvSpPr>
          <p:cNvPr id="6" name="Footer Placeholder 5">
            <a:extLst>
              <a:ext uri="{FF2B5EF4-FFF2-40B4-BE49-F238E27FC236}">
                <a16:creationId xmlns:a16="http://schemas.microsoft.com/office/drawing/2014/main" id="{944FA3FB-D1B1-0746-848E-1BEF540F20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DA8433-197A-2142-8CEE-EF06B5D6F8D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257703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06E-8191-AF49-8CB3-41DE28791E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DE83BE-7594-C041-A25D-3B73D4218E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88B594-88B6-6149-B1FD-74BAD06D93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2AC2BA2-1BA6-C449-A364-D072C486CE7E}"/>
              </a:ext>
            </a:extLst>
          </p:cNvPr>
          <p:cNvSpPr>
            <a:spLocks noGrp="1"/>
          </p:cNvSpPr>
          <p:nvPr>
            <p:ph type="dt" sz="half" idx="10"/>
          </p:nvPr>
        </p:nvSpPr>
        <p:spPr/>
        <p:txBody>
          <a:bodyPr/>
          <a:lstStyle/>
          <a:p>
            <a:fld id="{21262F62-C870-1A46-B89C-F9319BBEAAC6}" type="datetime1">
              <a:rPr lang="en-US" smtClean="0"/>
              <a:t>12/10/24</a:t>
            </a:fld>
            <a:endParaRPr lang="en-US"/>
          </a:p>
        </p:txBody>
      </p:sp>
      <p:sp>
        <p:nvSpPr>
          <p:cNvPr id="6" name="Footer Placeholder 5">
            <a:extLst>
              <a:ext uri="{FF2B5EF4-FFF2-40B4-BE49-F238E27FC236}">
                <a16:creationId xmlns:a16="http://schemas.microsoft.com/office/drawing/2014/main" id="{82635E02-B667-C745-939D-5B704920F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628B53-7F35-524C-B44E-89322CDF96B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660828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8214AE-FC9D-504C-9A5B-0B18C04B9F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8A25B55-C874-BC45-9CCA-C277E871D4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61020D-CF91-734E-B3D3-51E961C971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277300-BA5E-404D-9C5C-6790A31E4A9D}" type="datetime1">
              <a:rPr lang="en-US" smtClean="0"/>
              <a:t>12/10/24</a:t>
            </a:fld>
            <a:endParaRPr lang="en-US"/>
          </a:p>
        </p:txBody>
      </p:sp>
      <p:sp>
        <p:nvSpPr>
          <p:cNvPr id="5" name="Footer Placeholder 4">
            <a:extLst>
              <a:ext uri="{FF2B5EF4-FFF2-40B4-BE49-F238E27FC236}">
                <a16:creationId xmlns:a16="http://schemas.microsoft.com/office/drawing/2014/main" id="{CEA2CA18-9323-ED4D-9C5F-8CE6AE0631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7D4A42-A60C-0741-81C2-92B55CA94A0D}"/>
              </a:ext>
            </a:extLst>
          </p:cNvPr>
          <p:cNvSpPr>
            <a:spLocks noGrp="1"/>
          </p:cNvSpPr>
          <p:nvPr>
            <p:ph type="sldNum" sz="quarter" idx="4"/>
          </p:nvPr>
        </p:nvSpPr>
        <p:spPr>
          <a:xfrm>
            <a:off x="11150931" y="6481000"/>
            <a:ext cx="1005444" cy="344426"/>
          </a:xfrm>
          <a:prstGeom prst="rect">
            <a:avLst/>
          </a:prstGeom>
        </p:spPr>
        <p:txBody>
          <a:bodyPr vert="horz" lIns="91440" tIns="45720" rIns="91440" bIns="45720" rtlCol="0" anchor="ctr"/>
          <a:lstStyle>
            <a:lvl1pPr algn="r">
              <a:defRPr sz="1200">
                <a:solidFill>
                  <a:schemeClr val="tx1">
                    <a:tint val="75000"/>
                  </a:schemeClr>
                </a:solidFill>
              </a:defRPr>
            </a:lvl1pPr>
          </a:lstStyle>
          <a:p>
            <a:fld id="{5D6FF71F-CF6A-4C46-8F9B-61D49EEA70E3}" type="slidenum">
              <a:rPr lang="en-US" smtClean="0"/>
              <a:t>‹#›</a:t>
            </a:fld>
            <a:endParaRPr lang="en-US"/>
          </a:p>
        </p:txBody>
      </p:sp>
    </p:spTree>
    <p:extLst>
      <p:ext uri="{BB962C8B-B14F-4D97-AF65-F5344CB8AC3E}">
        <p14:creationId xmlns:p14="http://schemas.microsoft.com/office/powerpoint/2010/main" val="1876991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1" kern="1200">
          <a:solidFill>
            <a:schemeClr val="accent1">
              <a:lumMod val="75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hyperlink" Target="http://www.mis.ntpu.edu.tw/en/" TargetMode="External"/><Relationship Id="rId7" Type="http://schemas.openxmlformats.org/officeDocument/2006/relationships/image" Target="../media/image1.jpeg"/><Relationship Id="rId12" Type="http://schemas.openxmlformats.org/officeDocument/2006/relationships/image" Target="../media/image6.jpeg"/><Relationship Id="rId2" Type="http://schemas.openxmlformats.org/officeDocument/2006/relationships/hyperlink" Target="https://web.ntpu.edu.tw/~myday/" TargetMode="External"/><Relationship Id="rId16" Type="http://schemas.openxmlformats.org/officeDocument/2006/relationships/hyperlink" Target="https://meet.google.com/paj-zhhj-mya" TargetMode="External"/><Relationship Id="rId1" Type="http://schemas.openxmlformats.org/officeDocument/2006/relationships/slideLayout" Target="../slideLayouts/slideLayout1.xml"/><Relationship Id="rId6" Type="http://schemas.openxmlformats.org/officeDocument/2006/relationships/hyperlink" Target="https://web.ntpu.edu.tw/~myday" TargetMode="External"/><Relationship Id="rId11" Type="http://schemas.openxmlformats.org/officeDocument/2006/relationships/image" Target="../media/image5.png"/><Relationship Id="rId5" Type="http://schemas.openxmlformats.org/officeDocument/2006/relationships/hyperlink" Target="http://mail.im.tku.edu.tw/~myday/" TargetMode="External"/><Relationship Id="rId1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hyperlink" Target="https://www.ntpu.edu.tw/" TargetMode="External"/><Relationship Id="rId9" Type="http://schemas.openxmlformats.org/officeDocument/2006/relationships/image" Target="../media/image3.png"/><Relationship Id="rId14" Type="http://schemas.openxmlformats.org/officeDocument/2006/relationships/image" Target="../media/image8.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https://sustainometric.com/esg-to-sdgs-connected-paths-to-a-sustainable-future/" TargetMode="External"/><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hyperlink" Target="https://paperswithcode.com/sota"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hyperlink" Target="https://tinyurl.com/aintpupython101"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hyperlink" Target="https://learn.nvidia.com/" TargetMode="External"/><Relationship Id="rId4" Type="http://schemas.openxmlformats.org/officeDocument/2006/relationships/hyperlink" Target="https://developer.nvidia.com/join-nvidia-developer-program"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developer.nvidia.com/join-nvidia-developer-program" TargetMode="External"/><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learn.nvidia.com/en-us/training/self-paced-courses"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learn.nvidia.com/my-learning"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8+V1" TargetMode="Externa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hyperlink" Target="https://learn.nvidia.com/courses/course-detail?course_id=course-v1:DLI+S-FX-15+V1"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learn.nvidia.com/my-learning" TargetMode="Externa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learn.nvidia.com/my-learning" TargetMode="Externa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learn.nvidia.com/my-learning" TargetMode="Externa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learn.nvidia.com/en-us/training/self-paced-courses" TargetMode="Externa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learn.nvidia.com/certificates?id=ed-qOCIMQaatzU8SNUNxgw"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learn.nvidia.com/certificates?id=ed-qOCIMQaatzU8SNUNxgw"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18" Type="http://schemas.openxmlformats.org/officeDocument/2006/relationships/image" Target="../media/image49.png"/><Relationship Id="rId3" Type="http://schemas.openxmlformats.org/officeDocument/2006/relationships/image" Target="../media/image14.png"/><Relationship Id="rId21" Type="http://schemas.openxmlformats.org/officeDocument/2006/relationships/image" Target="../media/image52.svg"/><Relationship Id="rId7" Type="http://schemas.openxmlformats.org/officeDocument/2006/relationships/image" Target="../media/image38.svg"/><Relationship Id="rId12" Type="http://schemas.openxmlformats.org/officeDocument/2006/relationships/image" Target="../media/image43.png"/><Relationship Id="rId17" Type="http://schemas.openxmlformats.org/officeDocument/2006/relationships/image" Target="../media/image48.svg"/><Relationship Id="rId25" Type="http://schemas.openxmlformats.org/officeDocument/2006/relationships/image" Target="../media/image56.svg"/><Relationship Id="rId2" Type="http://schemas.openxmlformats.org/officeDocument/2006/relationships/notesSlide" Target="../notesSlides/notesSlide2.xml"/><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svg"/><Relationship Id="rId24" Type="http://schemas.openxmlformats.org/officeDocument/2006/relationships/image" Target="../media/image55.png"/><Relationship Id="rId5" Type="http://schemas.openxmlformats.org/officeDocument/2006/relationships/image" Target="../media/image36.svg"/><Relationship Id="rId15" Type="http://schemas.openxmlformats.org/officeDocument/2006/relationships/image" Target="../media/image46.svg"/><Relationship Id="rId23" Type="http://schemas.openxmlformats.org/officeDocument/2006/relationships/image" Target="../media/image54.svg"/><Relationship Id="rId10" Type="http://schemas.openxmlformats.org/officeDocument/2006/relationships/image" Target="../media/image41.png"/><Relationship Id="rId19" Type="http://schemas.openxmlformats.org/officeDocument/2006/relationships/image" Target="../media/image50.svg"/><Relationship Id="rId4" Type="http://schemas.openxmlformats.org/officeDocument/2006/relationships/image" Target="../media/image35.png"/><Relationship Id="rId9" Type="http://schemas.openxmlformats.org/officeDocument/2006/relationships/image" Target="../media/image40.svg"/><Relationship Id="rId14" Type="http://schemas.openxmlformats.org/officeDocument/2006/relationships/image" Target="../media/image45.png"/><Relationship Id="rId22" Type="http://schemas.openxmlformats.org/officeDocument/2006/relationships/image" Target="../media/image53.png"/></Relationships>
</file>

<file path=ppt/slides/_rels/slide38.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67.png"/><Relationship Id="rId18" Type="http://schemas.openxmlformats.org/officeDocument/2006/relationships/image" Target="../media/image71.svg"/><Relationship Id="rId3" Type="http://schemas.openxmlformats.org/officeDocument/2006/relationships/image" Target="../media/image57.png"/><Relationship Id="rId21" Type="http://schemas.openxmlformats.org/officeDocument/2006/relationships/image" Target="../media/image14.png"/><Relationship Id="rId7" Type="http://schemas.openxmlformats.org/officeDocument/2006/relationships/image" Target="../media/image61.png"/><Relationship Id="rId12" Type="http://schemas.openxmlformats.org/officeDocument/2006/relationships/image" Target="../media/image66.svg"/><Relationship Id="rId17" Type="http://schemas.openxmlformats.org/officeDocument/2006/relationships/image" Target="../media/image70.png"/><Relationship Id="rId2" Type="http://schemas.openxmlformats.org/officeDocument/2006/relationships/notesSlide" Target="../notesSlides/notesSlide3.xml"/><Relationship Id="rId16" Type="http://schemas.openxmlformats.org/officeDocument/2006/relationships/image" Target="../media/image69.svg"/><Relationship Id="rId20" Type="http://schemas.openxmlformats.org/officeDocument/2006/relationships/image" Target="../media/image73.svg"/><Relationship Id="rId1" Type="http://schemas.openxmlformats.org/officeDocument/2006/relationships/slideLayout" Target="../slideLayouts/slideLayout2.xml"/><Relationship Id="rId6" Type="http://schemas.openxmlformats.org/officeDocument/2006/relationships/image" Target="../media/image60.sv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53.png"/><Relationship Id="rId10" Type="http://schemas.openxmlformats.org/officeDocument/2006/relationships/image" Target="../media/image64.svg"/><Relationship Id="rId19" Type="http://schemas.openxmlformats.org/officeDocument/2006/relationships/image" Target="../media/image72.png"/><Relationship Id="rId4" Type="http://schemas.openxmlformats.org/officeDocument/2006/relationships/image" Target="../media/image58.svg"/><Relationship Id="rId9" Type="http://schemas.openxmlformats.org/officeDocument/2006/relationships/image" Target="../media/image63.png"/><Relationship Id="rId14" Type="http://schemas.openxmlformats.org/officeDocument/2006/relationships/image" Target="../media/image68.svg"/></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3" Type="http://schemas.openxmlformats.org/officeDocument/2006/relationships/hyperlink" Target="https://paperswithcode.com/sota/multi-task-language-understanding-on-mmlu"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lmarena.ai/" TargetMode="External"/><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5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www.anthropic.com/news/3-5-models-and-computer-use" TargetMode="Externa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13.png"/></Relationships>
</file>

<file path=ppt/slides/_rels/slide5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ai.meta.com/blog/llama-3-2-connect-2024-vision-edge-mobile-devices/" TargetMode="Externa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13.png"/></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www.llama.com/"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8.png"/><Relationship Id="rId1" Type="http://schemas.openxmlformats.org/officeDocument/2006/relationships/slideLayout" Target="../slideLayouts/slideLayout2.xml"/><Relationship Id="rId5" Type="http://schemas.openxmlformats.org/officeDocument/2006/relationships/hyperlink" Target="https://mistral.ai/news/pixtral-large/" TargetMode="External"/><Relationship Id="rId4" Type="http://schemas.openxmlformats.org/officeDocument/2006/relationships/image" Target="../media/image13.png"/></Relationships>
</file>

<file path=ppt/slides/_rels/slide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57.xml.rels><?xml version="1.0" encoding="UTF-8" standalone="yes"?>
<Relationships xmlns="http://schemas.openxmlformats.org/package/2006/relationships"><Relationship Id="rId3" Type="http://schemas.openxmlformats.org/officeDocument/2006/relationships/hyperlink" Target="https://artificialanalysis.ai/"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5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artificialanalysis.ai/"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lmarena.ai/" TargetMode="External"/><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www.perplexity.ai/" TargetMode="Externa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6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amazon.com/Artificial-Intelligence-A-Modern-Approach/dp/0134610997/"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18" Type="http://schemas.openxmlformats.org/officeDocument/2006/relationships/image" Target="../media/image117.png"/><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11.png"/><Relationship Id="rId17" Type="http://schemas.openxmlformats.org/officeDocument/2006/relationships/image" Target="../media/image116.png"/><Relationship Id="rId2" Type="http://schemas.openxmlformats.org/officeDocument/2006/relationships/image" Target="../media/image101.png"/><Relationship Id="rId16" Type="http://schemas.openxmlformats.org/officeDocument/2006/relationships/image" Target="../media/image115.png"/><Relationship Id="rId20" Type="http://schemas.openxmlformats.org/officeDocument/2006/relationships/hyperlink" Target="https://sdgs.un.org/goals" TargetMode="External"/><Relationship Id="rId1" Type="http://schemas.openxmlformats.org/officeDocument/2006/relationships/slideLayout" Target="../slideLayouts/slideLayout2.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5" Type="http://schemas.openxmlformats.org/officeDocument/2006/relationships/image" Target="../media/image114.png"/><Relationship Id="rId10" Type="http://schemas.openxmlformats.org/officeDocument/2006/relationships/image" Target="../media/image109.png"/><Relationship Id="rId19" Type="http://schemas.openxmlformats.org/officeDocument/2006/relationships/image" Target="../media/image118.png"/><Relationship Id="rId4" Type="http://schemas.openxmlformats.org/officeDocument/2006/relationships/image" Target="../media/image103.png"/><Relationship Id="rId9" Type="http://schemas.openxmlformats.org/officeDocument/2006/relationships/image" Target="../media/image108.png"/><Relationship Id="rId14" Type="http://schemas.openxmlformats.org/officeDocument/2006/relationships/image" Target="../media/image113.png"/></Relationships>
</file>

<file path=ppt/slides/_rels/slide9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83241-FC1A-9D47-B630-2B20ADB2CA68}"/>
              </a:ext>
            </a:extLst>
          </p:cNvPr>
          <p:cNvSpPr>
            <a:spLocks noGrp="1"/>
          </p:cNvSpPr>
          <p:nvPr>
            <p:ph type="ctrTitle"/>
          </p:nvPr>
        </p:nvSpPr>
        <p:spPr>
          <a:xfrm>
            <a:off x="272194" y="1068260"/>
            <a:ext cx="11672156" cy="2428117"/>
          </a:xfrm>
        </p:spPr>
        <p:txBody>
          <a:bodyPr>
            <a:noAutofit/>
          </a:bodyPr>
          <a:lstStyle/>
          <a:p>
            <a:pPr>
              <a:lnSpc>
                <a:spcPct val="100000"/>
              </a:lnSpc>
            </a:pPr>
            <a:r>
              <a:rPr lang="en-US" altLang="zh-TW" sz="5400" dirty="0">
                <a:solidFill>
                  <a:srgbClr val="C00000"/>
                </a:solidFill>
                <a:latin typeface="Calibri" panose="020F0502020204030204" pitchFamily="34" charset="0"/>
                <a:ea typeface="Heiti TC Medium" pitchFamily="2" charset="-128"/>
                <a:cs typeface="Arial" panose="020B0604020202020204" pitchFamily="34" charset="0"/>
              </a:rPr>
              <a:t>Generative AI, </a:t>
            </a:r>
            <a:br>
              <a:rPr lang="en-US" altLang="zh-TW" sz="5400" dirty="0">
                <a:solidFill>
                  <a:srgbClr val="C00000"/>
                </a:solidFill>
                <a:latin typeface="Calibri" panose="020F0502020204030204" pitchFamily="34" charset="0"/>
                <a:ea typeface="Heiti TC Medium" pitchFamily="2" charset="-128"/>
                <a:cs typeface="Arial" panose="020B0604020202020204" pitchFamily="34" charset="0"/>
              </a:rPr>
            </a:br>
            <a:r>
              <a:rPr lang="en-US" altLang="zh-TW" sz="5400" dirty="0">
                <a:solidFill>
                  <a:srgbClr val="C00000"/>
                </a:solidFill>
                <a:latin typeface="Calibri" panose="020F0502020204030204" pitchFamily="34" charset="0"/>
                <a:ea typeface="Heiti TC Medium" pitchFamily="2" charset="-128"/>
                <a:cs typeface="Arial" panose="020B0604020202020204" pitchFamily="34" charset="0"/>
              </a:rPr>
              <a:t>Philosophy and Ethics of AI and </a:t>
            </a:r>
            <a:br>
              <a:rPr lang="en-US" altLang="zh-TW" sz="5400" dirty="0">
                <a:solidFill>
                  <a:srgbClr val="C00000"/>
                </a:solidFill>
                <a:latin typeface="Calibri" panose="020F0502020204030204" pitchFamily="34" charset="0"/>
                <a:ea typeface="Heiti TC Medium" pitchFamily="2" charset="-128"/>
                <a:cs typeface="Arial" panose="020B0604020202020204" pitchFamily="34" charset="0"/>
              </a:rPr>
            </a:br>
            <a:r>
              <a:rPr lang="en-US" altLang="zh-TW" sz="5400" dirty="0">
                <a:solidFill>
                  <a:srgbClr val="C00000"/>
                </a:solidFill>
                <a:latin typeface="Calibri" panose="020F0502020204030204" pitchFamily="34" charset="0"/>
                <a:ea typeface="Heiti TC Medium" pitchFamily="2" charset="-128"/>
                <a:cs typeface="Arial" panose="020B0604020202020204" pitchFamily="34" charset="0"/>
              </a:rPr>
              <a:t>the Future of AI</a:t>
            </a:r>
          </a:p>
        </p:txBody>
      </p:sp>
      <p:sp>
        <p:nvSpPr>
          <p:cNvPr id="3" name="Subtitle 2">
            <a:extLst>
              <a:ext uri="{FF2B5EF4-FFF2-40B4-BE49-F238E27FC236}">
                <a16:creationId xmlns:a16="http://schemas.microsoft.com/office/drawing/2014/main" id="{FAF739AE-61B3-9644-82E1-CFFEDC066458}"/>
              </a:ext>
            </a:extLst>
          </p:cNvPr>
          <p:cNvSpPr>
            <a:spLocks noGrp="1"/>
          </p:cNvSpPr>
          <p:nvPr>
            <p:ph type="subTitle" idx="1"/>
          </p:nvPr>
        </p:nvSpPr>
        <p:spPr>
          <a:xfrm>
            <a:off x="1401867" y="64896"/>
            <a:ext cx="9293027" cy="653004"/>
          </a:xfrm>
        </p:spPr>
        <p:txBody>
          <a:bodyPr>
            <a:noAutofit/>
          </a:bodyPr>
          <a:lstStyle/>
          <a:p>
            <a:pPr>
              <a:lnSpc>
                <a:spcPct val="100000"/>
              </a:lnSpc>
              <a:spcBef>
                <a:spcPts val="0"/>
              </a:spcBef>
            </a:pPr>
            <a:r>
              <a:rPr lang="en-US" altLang="zh-TW" sz="4400" dirty="0">
                <a:solidFill>
                  <a:schemeClr val="accent1">
                    <a:lumMod val="75000"/>
                  </a:schemeClr>
                </a:solidFill>
                <a:latin typeface="Calibri" panose="020F0502020204030204" pitchFamily="34" charset="0"/>
                <a:ea typeface="Heiti TC Medium" pitchFamily="2" charset="-128"/>
                <a:cs typeface="Calibri" panose="020F0502020204030204" pitchFamily="34" charset="0"/>
              </a:rPr>
              <a:t>Artificial Intelligence</a:t>
            </a:r>
            <a:endParaRPr lang="en-US" sz="4400" dirty="0">
              <a:solidFill>
                <a:schemeClr val="accent1">
                  <a:lumMod val="75000"/>
                </a:schemeClr>
              </a:solidFill>
            </a:endParaRPr>
          </a:p>
        </p:txBody>
      </p:sp>
      <p:sp>
        <p:nvSpPr>
          <p:cNvPr id="4" name="Slide Number Placeholder 3">
            <a:extLst>
              <a:ext uri="{FF2B5EF4-FFF2-40B4-BE49-F238E27FC236}">
                <a16:creationId xmlns:a16="http://schemas.microsoft.com/office/drawing/2014/main" id="{759ED901-FEBB-2F45-A237-0DFFB7BB41A4}"/>
              </a:ext>
            </a:extLst>
          </p:cNvPr>
          <p:cNvSpPr>
            <a:spLocks noGrp="1"/>
          </p:cNvSpPr>
          <p:nvPr>
            <p:ph type="sldNum" sz="quarter" idx="12"/>
          </p:nvPr>
        </p:nvSpPr>
        <p:spPr>
          <a:xfrm>
            <a:off x="9448800" y="6492875"/>
            <a:ext cx="2743200" cy="365125"/>
          </a:xfrm>
        </p:spPr>
        <p:txBody>
          <a:bodyPr/>
          <a:lstStyle/>
          <a:p>
            <a:fld id="{5D6FF71F-CF6A-4C46-8F9B-61D49EEA70E3}" type="slidenum">
              <a:rPr lang="en-US" smtClean="0"/>
              <a:t>1</a:t>
            </a:fld>
            <a:endParaRPr lang="en-US" dirty="0"/>
          </a:p>
        </p:txBody>
      </p:sp>
      <p:sp>
        <p:nvSpPr>
          <p:cNvPr id="5" name="Subtitle 2">
            <a:extLst>
              <a:ext uri="{FF2B5EF4-FFF2-40B4-BE49-F238E27FC236}">
                <a16:creationId xmlns:a16="http://schemas.microsoft.com/office/drawing/2014/main" id="{122C2EBB-D9C1-D646-BE1E-780D746DC521}"/>
              </a:ext>
            </a:extLst>
          </p:cNvPr>
          <p:cNvSpPr txBox="1">
            <a:spLocks/>
          </p:cNvSpPr>
          <p:nvPr/>
        </p:nvSpPr>
        <p:spPr>
          <a:xfrm>
            <a:off x="2593116" y="4699887"/>
            <a:ext cx="7072807" cy="1916740"/>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spcBef>
                <a:spcPts val="0"/>
              </a:spcBef>
            </a:pPr>
            <a:r>
              <a:rPr lang="en-US" altLang="zh-TW" sz="14400" dirty="0">
                <a:solidFill>
                  <a:srgbClr val="898989"/>
                </a:solidFill>
                <a:cs typeface="Calibri" panose="020F0502020204030204" pitchFamily="34" charset="0"/>
                <a:hlinkClick r:id="rId2"/>
              </a:rPr>
              <a:t>Min-Yuh Day</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 Ph.D. </a:t>
            </a:r>
            <a:b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b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Professor</a:t>
            </a:r>
          </a:p>
          <a:p>
            <a:pPr>
              <a:lnSpc>
                <a:spcPct val="120000"/>
              </a:lnSpc>
              <a:spcBef>
                <a:spcPts val="600"/>
              </a:spcBef>
            </a:pPr>
            <a:r>
              <a:rPr lang="en-US" sz="8000" dirty="0">
                <a:latin typeface="Calibri" panose="020F0502020204030204" pitchFamily="34" charset="0"/>
                <a:cs typeface="Calibri" panose="020F0502020204030204" pitchFamily="34" charset="0"/>
                <a:hlinkClick r:id="rId3"/>
              </a:rPr>
              <a:t>Institute of Information Management</a:t>
            </a:r>
            <a:r>
              <a:rPr lang="en-US" sz="8000" dirty="0">
                <a:latin typeface="Calibri" panose="020F0502020204030204" pitchFamily="34" charset="0"/>
                <a:cs typeface="Calibri" panose="020F0502020204030204" pitchFamily="34" charset="0"/>
              </a:rPr>
              <a:t>, </a:t>
            </a:r>
            <a:r>
              <a:rPr lang="en-US" sz="8000" dirty="0">
                <a:latin typeface="Calibri" panose="020F0502020204030204" pitchFamily="34" charset="0"/>
                <a:cs typeface="Calibri" panose="020F0502020204030204" pitchFamily="34" charset="0"/>
                <a:hlinkClick r:id="rId4"/>
              </a:rPr>
              <a:t>National Taipei University</a:t>
            </a:r>
            <a:endParaRPr lang="en-US" altLang="zh-TW" sz="8000" dirty="0">
              <a:solidFill>
                <a:srgbClr val="898989"/>
              </a:solidFill>
              <a:latin typeface="Calibri" panose="020F0502020204030204" pitchFamily="34" charset="0"/>
              <a:cs typeface="Calibri" panose="020F0502020204030204" pitchFamily="34" charset="0"/>
              <a:hlinkClick r:id="rId5"/>
            </a:endParaRPr>
          </a:p>
          <a:p>
            <a:pPr>
              <a:lnSpc>
                <a:spcPct val="120000"/>
              </a:lnSpc>
              <a:spcBef>
                <a:spcPts val="600"/>
              </a:spcBef>
            </a:pPr>
            <a:r>
              <a:rPr lang="en-US" sz="4800" b="0" dirty="0">
                <a:latin typeface="Arial" panose="020B0604020202020204" pitchFamily="34" charset="0"/>
                <a:cs typeface="Arial" panose="020B0604020202020204" pitchFamily="34" charset="0"/>
                <a:hlinkClick r:id="rId6"/>
              </a:rPr>
              <a:t>https://web.ntpu.edu.tw/~myday</a:t>
            </a:r>
            <a:endParaRPr lang="en-US" sz="4800" b="0" dirty="0">
              <a:latin typeface="Arial" panose="020B0604020202020204" pitchFamily="34" charset="0"/>
              <a:cs typeface="Arial" panose="020B0604020202020204" pitchFamily="34" charset="0"/>
            </a:endParaRPr>
          </a:p>
        </p:txBody>
      </p:sp>
      <p:pic>
        <p:nvPicPr>
          <p:cNvPr id="6" name="Picture 4" descr="http://mail.tku.edu.tw/myday/images/Myday_Photo.jpg">
            <a:extLst>
              <a:ext uri="{FF2B5EF4-FFF2-40B4-BE49-F238E27FC236}">
                <a16:creationId xmlns:a16="http://schemas.microsoft.com/office/drawing/2014/main" id="{8392620C-E0E7-BD47-A4BD-CD41DE2035A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374973" y="4738465"/>
            <a:ext cx="1206269" cy="1493475"/>
          </a:xfrm>
          <a:prstGeom prst="rect">
            <a:avLst/>
          </a:prstGeom>
          <a:noFill/>
        </p:spPr>
      </p:pic>
      <p:pic>
        <p:nvPicPr>
          <p:cNvPr id="7" name="Picture 6">
            <a:extLst>
              <a:ext uri="{FF2B5EF4-FFF2-40B4-BE49-F238E27FC236}">
                <a16:creationId xmlns:a16="http://schemas.microsoft.com/office/drawing/2014/main" id="{67A123DF-B5B7-0741-A601-C566754FCAB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9547" y="5320739"/>
            <a:ext cx="421513" cy="511280"/>
          </a:xfrm>
          <a:prstGeom prst="rect">
            <a:avLst/>
          </a:prstGeom>
        </p:spPr>
      </p:pic>
      <p:pic>
        <p:nvPicPr>
          <p:cNvPr id="8" name="Picture 7">
            <a:extLst>
              <a:ext uri="{FF2B5EF4-FFF2-40B4-BE49-F238E27FC236}">
                <a16:creationId xmlns:a16="http://schemas.microsoft.com/office/drawing/2014/main" id="{31554C2F-EE75-1146-9192-B193DB4DD7A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4532" y="5753055"/>
            <a:ext cx="511280" cy="511280"/>
          </a:xfrm>
          <a:prstGeom prst="rect">
            <a:avLst/>
          </a:prstGeom>
        </p:spPr>
      </p:pic>
      <p:pic>
        <p:nvPicPr>
          <p:cNvPr id="9" name="Picture 8">
            <a:extLst>
              <a:ext uri="{FF2B5EF4-FFF2-40B4-BE49-F238E27FC236}">
                <a16:creationId xmlns:a16="http://schemas.microsoft.com/office/drawing/2014/main" id="{0E384EC2-A8FB-574F-A3A4-C14C04FDAE7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14727" y="5748361"/>
            <a:ext cx="511280" cy="511280"/>
          </a:xfrm>
          <a:prstGeom prst="rect">
            <a:avLst/>
          </a:prstGeom>
        </p:spPr>
      </p:pic>
      <p:pic>
        <p:nvPicPr>
          <p:cNvPr id="10" name="Picture 9">
            <a:extLst>
              <a:ext uri="{FF2B5EF4-FFF2-40B4-BE49-F238E27FC236}">
                <a16:creationId xmlns:a16="http://schemas.microsoft.com/office/drawing/2014/main" id="{6D576615-D765-F74F-A854-B57D46746B9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72194" y="4798351"/>
            <a:ext cx="935665" cy="421967"/>
          </a:xfrm>
          <a:prstGeom prst="rect">
            <a:avLst/>
          </a:prstGeom>
        </p:spPr>
      </p:pic>
      <p:pic>
        <p:nvPicPr>
          <p:cNvPr id="11" name="Picture 10">
            <a:extLst>
              <a:ext uri="{FF2B5EF4-FFF2-40B4-BE49-F238E27FC236}">
                <a16:creationId xmlns:a16="http://schemas.microsoft.com/office/drawing/2014/main" id="{0E53A563-6F2F-4D43-A9CA-738A2637D05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12" name="Picture 11">
            <a:extLst>
              <a:ext uri="{FF2B5EF4-FFF2-40B4-BE49-F238E27FC236}">
                <a16:creationId xmlns:a16="http://schemas.microsoft.com/office/drawing/2014/main" id="{25E914CD-8B6C-2D41-ACC1-7849D3B7E72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pic>
        <p:nvPicPr>
          <p:cNvPr id="13" name="Picture 12">
            <a:extLst>
              <a:ext uri="{FF2B5EF4-FFF2-40B4-BE49-F238E27FC236}">
                <a16:creationId xmlns:a16="http://schemas.microsoft.com/office/drawing/2014/main" id="{2A2132BE-AEB3-A34C-888A-14B93402560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1316105" y="5976255"/>
            <a:ext cx="791692" cy="791692"/>
          </a:xfrm>
          <a:prstGeom prst="rect">
            <a:avLst/>
          </a:prstGeom>
        </p:spPr>
      </p:pic>
      <p:sp>
        <p:nvSpPr>
          <p:cNvPr id="15" name="TextBox 14">
            <a:extLst>
              <a:ext uri="{FF2B5EF4-FFF2-40B4-BE49-F238E27FC236}">
                <a16:creationId xmlns:a16="http://schemas.microsoft.com/office/drawing/2014/main" id="{93DF0C98-61FE-964B-A9AA-9A27B763C0CD}"/>
              </a:ext>
            </a:extLst>
          </p:cNvPr>
          <p:cNvSpPr txBox="1"/>
          <p:nvPr/>
        </p:nvSpPr>
        <p:spPr>
          <a:xfrm>
            <a:off x="3180607" y="3587805"/>
            <a:ext cx="5830785" cy="830997"/>
          </a:xfrm>
          <a:prstGeom prst="rect">
            <a:avLst/>
          </a:prstGeom>
          <a:noFill/>
        </p:spPr>
        <p:txBody>
          <a:bodyPr wrap="square" rtlCol="0">
            <a:spAutoFit/>
          </a:bodyPr>
          <a:lstStyle/>
          <a:p>
            <a:pPr algn="ct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1131AI09</a:t>
            </a:r>
          </a:p>
          <a:p>
            <a:pPr algn="ct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MBA, IM, NTPU (M5276) (Fall 2024)</a:t>
            </a:r>
            <a:b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b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 Tue 2, 3, 4 (9:10-12:00) (B3F17)</a:t>
            </a:r>
          </a:p>
        </p:txBody>
      </p:sp>
      <p:sp>
        <p:nvSpPr>
          <p:cNvPr id="16" name="TextBox 15">
            <a:extLst>
              <a:ext uri="{FF2B5EF4-FFF2-40B4-BE49-F238E27FC236}">
                <a16:creationId xmlns:a16="http://schemas.microsoft.com/office/drawing/2014/main" id="{D56B0928-98E1-A94A-9E81-B0F0F78D4E86}"/>
              </a:ext>
            </a:extLst>
          </p:cNvPr>
          <p:cNvSpPr txBox="1"/>
          <p:nvPr/>
        </p:nvSpPr>
        <p:spPr>
          <a:xfrm>
            <a:off x="4540332" y="6616627"/>
            <a:ext cx="3111336" cy="276999"/>
          </a:xfrm>
          <a:prstGeom prst="rect">
            <a:avLst/>
          </a:prstGeom>
          <a:noFill/>
        </p:spPr>
        <p:txBody>
          <a:bodyPr wrap="square" rtlCol="0">
            <a:spAutoFit/>
          </a:bodyPr>
          <a:lstStyle/>
          <a:p>
            <a:pPr algn="ctr"/>
            <a:r>
              <a:rPr lang="en-US" altLang="zh-TW" sz="12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2024-12-10</a:t>
            </a:r>
          </a:p>
        </p:txBody>
      </p:sp>
      <p:pic>
        <p:nvPicPr>
          <p:cNvPr id="17" name="Picture 16">
            <a:extLst>
              <a:ext uri="{FF2B5EF4-FFF2-40B4-BE49-F238E27FC236}">
                <a16:creationId xmlns:a16="http://schemas.microsoft.com/office/drawing/2014/main" id="{44C45650-BA88-8643-B3F2-2E4C34D88A85}"/>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412606" y="3321323"/>
            <a:ext cx="1779394" cy="1779394"/>
          </a:xfrm>
          <a:prstGeom prst="rect">
            <a:avLst/>
          </a:prstGeom>
        </p:spPr>
      </p:pic>
      <p:sp>
        <p:nvSpPr>
          <p:cNvPr id="19" name="TextBox 18">
            <a:extLst>
              <a:ext uri="{FF2B5EF4-FFF2-40B4-BE49-F238E27FC236}">
                <a16:creationId xmlns:a16="http://schemas.microsoft.com/office/drawing/2014/main" id="{64B6C01E-6C31-110C-337F-375D435FF5AB}"/>
              </a:ext>
            </a:extLst>
          </p:cNvPr>
          <p:cNvSpPr txBox="1"/>
          <p:nvPr/>
        </p:nvSpPr>
        <p:spPr>
          <a:xfrm>
            <a:off x="10471279" y="4953001"/>
            <a:ext cx="1582947" cy="400110"/>
          </a:xfrm>
          <a:prstGeom prst="rect">
            <a:avLst/>
          </a:prstGeom>
          <a:noFill/>
        </p:spPr>
        <p:txBody>
          <a:bodyPr wrap="square">
            <a:spAutoFit/>
          </a:bodyPr>
          <a:lstStyle/>
          <a:p>
            <a:pPr algn="ctr"/>
            <a:r>
              <a:rPr lang="en-US" sz="1000" b="0" dirty="0">
                <a:solidFill>
                  <a:schemeClr val="accent1"/>
                </a:solidFill>
                <a:hlinkClick r:id="rId16"/>
              </a:rPr>
              <a:t>https://meet.google.com/paj-zhhj-mya</a:t>
            </a:r>
            <a:endParaRPr lang="en-US" sz="1000" dirty="0"/>
          </a:p>
        </p:txBody>
      </p:sp>
    </p:spTree>
    <p:extLst>
      <p:ext uri="{BB962C8B-B14F-4D97-AF65-F5344CB8AC3E}">
        <p14:creationId xmlns:p14="http://schemas.microsoft.com/office/powerpoint/2010/main" val="1534251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C8D7D-80A7-9C44-AC14-7C213783A446}"/>
              </a:ext>
            </a:extLst>
          </p:cNvPr>
          <p:cNvSpPr>
            <a:spLocks noGrp="1"/>
          </p:cNvSpPr>
          <p:nvPr>
            <p:ph type="title"/>
          </p:nvPr>
        </p:nvSpPr>
        <p:spPr>
          <a:xfrm>
            <a:off x="1759975" y="122238"/>
            <a:ext cx="8760541" cy="1984303"/>
          </a:xfrm>
        </p:spPr>
        <p:txBody>
          <a:bodyPr>
            <a:noAutofit/>
          </a:bodyPr>
          <a:lstStyle/>
          <a:p>
            <a:r>
              <a:rPr lang="en-US" dirty="0">
                <a:solidFill>
                  <a:schemeClr val="accent1"/>
                </a:solidFill>
              </a:rPr>
              <a:t>Reinforcement Learning (DL)</a:t>
            </a:r>
            <a:endParaRPr lang="en-US" sz="3200" b="0" dirty="0">
              <a:solidFill>
                <a:schemeClr val="accent1"/>
              </a:solidFill>
            </a:endParaRPr>
          </a:p>
        </p:txBody>
      </p:sp>
      <p:sp>
        <p:nvSpPr>
          <p:cNvPr id="4" name="Slide Number Placeholder 3">
            <a:extLst>
              <a:ext uri="{FF2B5EF4-FFF2-40B4-BE49-F238E27FC236}">
                <a16:creationId xmlns:a16="http://schemas.microsoft.com/office/drawing/2014/main" id="{49B2875C-0D07-C946-B2E0-EB049C68E35C}"/>
              </a:ext>
            </a:extLst>
          </p:cNvPr>
          <p:cNvSpPr>
            <a:spLocks noGrp="1"/>
          </p:cNvSpPr>
          <p:nvPr>
            <p:ph type="sldNum" sz="quarter" idx="12"/>
          </p:nvPr>
        </p:nvSpPr>
        <p:spPr/>
        <p:txBody>
          <a:bodyPr/>
          <a:lstStyle/>
          <a:p>
            <a:fld id="{5424488C-161F-514B-8FF5-CF5173A03E8D}" type="slidenum">
              <a:rPr lang="en-US" smtClean="0"/>
              <a:t>10</a:t>
            </a:fld>
            <a:endParaRPr lang="en-US"/>
          </a:p>
        </p:txBody>
      </p:sp>
      <p:sp>
        <p:nvSpPr>
          <p:cNvPr id="7" name="Rectangle 6">
            <a:extLst>
              <a:ext uri="{FF2B5EF4-FFF2-40B4-BE49-F238E27FC236}">
                <a16:creationId xmlns:a16="http://schemas.microsoft.com/office/drawing/2014/main" id="{8A2F2A46-342F-BD47-959B-D697CC7964CB}"/>
              </a:ext>
            </a:extLst>
          </p:cNvPr>
          <p:cNvSpPr/>
          <p:nvPr/>
        </p:nvSpPr>
        <p:spPr>
          <a:xfrm>
            <a:off x="1965543" y="6606258"/>
            <a:ext cx="8231403" cy="276999"/>
          </a:xfrm>
          <a:prstGeom prst="rect">
            <a:avLst/>
          </a:prstGeom>
        </p:spPr>
        <p:txBody>
          <a:bodyPr wrap="square">
            <a:spAutoFit/>
          </a:bodyPr>
          <a:lstStyle/>
          <a:p>
            <a:pPr algn="ctr"/>
            <a:r>
              <a:rPr lang="en-US" sz="1200" dirty="0">
                <a:solidFill>
                  <a:schemeClr val="bg1">
                    <a:lumMod val="75000"/>
                  </a:schemeClr>
                </a:solidFill>
              </a:rPr>
              <a:t>Source: Richard S. Sutton &amp; Andrew G. </a:t>
            </a:r>
            <a:r>
              <a:rPr lang="en-US" sz="1200" dirty="0" err="1">
                <a:solidFill>
                  <a:schemeClr val="bg1">
                    <a:lumMod val="75000"/>
                  </a:schemeClr>
                </a:solidFill>
              </a:rPr>
              <a:t>Barto</a:t>
            </a:r>
            <a:r>
              <a:rPr lang="en-US" sz="1200" dirty="0">
                <a:solidFill>
                  <a:schemeClr val="bg1">
                    <a:lumMod val="75000"/>
                  </a:schemeClr>
                </a:solidFill>
              </a:rPr>
              <a:t> (2018), Reinforcement Learning: An Introduction, 2nd Edition, A Bradford Book.</a:t>
            </a:r>
          </a:p>
        </p:txBody>
      </p:sp>
      <p:sp>
        <p:nvSpPr>
          <p:cNvPr id="8" name="Rounded Rectangle 7">
            <a:extLst>
              <a:ext uri="{FF2B5EF4-FFF2-40B4-BE49-F238E27FC236}">
                <a16:creationId xmlns:a16="http://schemas.microsoft.com/office/drawing/2014/main" id="{A93A4EEF-E6AA-3F4E-A406-95D287D4F08A}"/>
              </a:ext>
            </a:extLst>
          </p:cNvPr>
          <p:cNvSpPr>
            <a:spLocks noChangeArrowheads="1"/>
          </p:cNvSpPr>
          <p:nvPr/>
        </p:nvSpPr>
        <p:spPr bwMode="auto">
          <a:xfrm>
            <a:off x="5563629" y="2501160"/>
            <a:ext cx="1273629" cy="767312"/>
          </a:xfrm>
          <a:prstGeom prst="roundRect">
            <a:avLst>
              <a:gd name="adj" fmla="val 13637"/>
            </a:avLst>
          </a:prstGeom>
          <a:noFill/>
          <a:ln w="38100">
            <a:solidFill>
              <a:schemeClr val="tx1"/>
            </a:solidFill>
            <a:round/>
            <a:headEnd/>
            <a:tailEnd/>
          </a:ln>
          <a:effectLst/>
        </p:spPr>
        <p:txBody>
          <a:bodyPr lIns="0" tIns="0" rIns="0" bIns="0" anchor="ctr"/>
          <a:lstStyle/>
          <a:p>
            <a:pPr algn="ctr">
              <a:defRPr/>
            </a:pPr>
            <a:r>
              <a:rPr lang="en-US" sz="2800" b="1" dirty="0">
                <a:solidFill>
                  <a:srgbClr val="C00000"/>
                </a:solidFill>
                <a:latin typeface="Arial" panose="020B0604020202020204" pitchFamily="34" charset="0"/>
                <a:cs typeface="Arial" panose="020B0604020202020204" pitchFamily="34" charset="0"/>
              </a:rPr>
              <a:t>Agent</a:t>
            </a:r>
          </a:p>
        </p:txBody>
      </p:sp>
      <p:sp>
        <p:nvSpPr>
          <p:cNvPr id="9" name="Rounded Rectangle 8">
            <a:extLst>
              <a:ext uri="{FF2B5EF4-FFF2-40B4-BE49-F238E27FC236}">
                <a16:creationId xmlns:a16="http://schemas.microsoft.com/office/drawing/2014/main" id="{3E51BB8B-A5E7-1D41-B482-205B966688B3}"/>
              </a:ext>
            </a:extLst>
          </p:cNvPr>
          <p:cNvSpPr>
            <a:spLocks noChangeArrowheads="1"/>
          </p:cNvSpPr>
          <p:nvPr/>
        </p:nvSpPr>
        <p:spPr bwMode="auto">
          <a:xfrm>
            <a:off x="4946218" y="4138657"/>
            <a:ext cx="2481943" cy="880859"/>
          </a:xfrm>
          <a:prstGeom prst="roundRect">
            <a:avLst>
              <a:gd name="adj" fmla="val 18924"/>
            </a:avLst>
          </a:prstGeom>
          <a:solidFill>
            <a:schemeClr val="accent6">
              <a:lumMod val="20000"/>
              <a:lumOff val="80000"/>
            </a:schemeClr>
          </a:solidFill>
          <a:ln w="38100">
            <a:solidFill>
              <a:schemeClr val="tx1"/>
            </a:solidFill>
            <a:round/>
            <a:headEnd/>
            <a:tailEnd/>
          </a:ln>
          <a:effectLst/>
        </p:spPr>
        <p:txBody>
          <a:bodyPr lIns="0" tIns="0" rIns="0" bIns="0" anchor="ctr"/>
          <a:lstStyle/>
          <a:p>
            <a:pPr algn="ctr">
              <a:defRPr/>
            </a:pPr>
            <a:r>
              <a:rPr lang="en-US" sz="2800" dirty="0">
                <a:latin typeface="Arial" panose="020B0604020202020204" pitchFamily="34" charset="0"/>
                <a:cs typeface="Arial" panose="020B0604020202020204" pitchFamily="34" charset="0"/>
              </a:rPr>
              <a:t>Environment</a:t>
            </a:r>
          </a:p>
        </p:txBody>
      </p:sp>
    </p:spTree>
    <p:extLst>
      <p:ext uri="{BB962C8B-B14F-4D97-AF65-F5344CB8AC3E}">
        <p14:creationId xmlns:p14="http://schemas.microsoft.com/office/powerpoint/2010/main" val="29366829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D47EA-AB93-0538-7669-8FCC536CE66B}"/>
              </a:ext>
            </a:extLst>
          </p:cNvPr>
          <p:cNvSpPr>
            <a:spLocks noGrp="1"/>
          </p:cNvSpPr>
          <p:nvPr>
            <p:ph type="title"/>
          </p:nvPr>
        </p:nvSpPr>
        <p:spPr>
          <a:xfrm>
            <a:off x="534389" y="135104"/>
            <a:ext cx="11222181" cy="764995"/>
          </a:xfrm>
        </p:spPr>
        <p:txBody>
          <a:bodyPr>
            <a:normAutofit fontScale="90000"/>
          </a:bodyPr>
          <a:lstStyle/>
          <a:p>
            <a:r>
              <a:rPr lang="en-US" dirty="0"/>
              <a:t>ESG to 17 SDGs</a:t>
            </a:r>
          </a:p>
        </p:txBody>
      </p:sp>
      <p:sp>
        <p:nvSpPr>
          <p:cNvPr id="4" name="Slide Number Placeholder 3">
            <a:extLst>
              <a:ext uri="{FF2B5EF4-FFF2-40B4-BE49-F238E27FC236}">
                <a16:creationId xmlns:a16="http://schemas.microsoft.com/office/drawing/2014/main" id="{700DE21A-8676-42A2-5B3F-F3A8BD87F90E}"/>
              </a:ext>
            </a:extLst>
          </p:cNvPr>
          <p:cNvSpPr>
            <a:spLocks noGrp="1"/>
          </p:cNvSpPr>
          <p:nvPr>
            <p:ph type="sldNum" sz="quarter" idx="12"/>
          </p:nvPr>
        </p:nvSpPr>
        <p:spPr/>
        <p:txBody>
          <a:bodyPr/>
          <a:lstStyle/>
          <a:p>
            <a:fld id="{5D6FF71F-CF6A-4C46-8F9B-61D49EEA70E3}" type="slidenum">
              <a:rPr lang="en-US" smtClean="0"/>
              <a:t>100</a:t>
            </a:fld>
            <a:endParaRPr lang="en-US"/>
          </a:p>
        </p:txBody>
      </p:sp>
      <p:pic>
        <p:nvPicPr>
          <p:cNvPr id="5" name="Picture 4">
            <a:extLst>
              <a:ext uri="{FF2B5EF4-FFF2-40B4-BE49-F238E27FC236}">
                <a16:creationId xmlns:a16="http://schemas.microsoft.com/office/drawing/2014/main" id="{637B1A3A-8EC5-3119-DD07-8B44FC1F8A9B}"/>
              </a:ext>
            </a:extLst>
          </p:cNvPr>
          <p:cNvPicPr>
            <a:picLocks noChangeAspect="1"/>
          </p:cNvPicPr>
          <p:nvPr/>
        </p:nvPicPr>
        <p:blipFill>
          <a:blip r:embed="rId2"/>
          <a:stretch>
            <a:fillRect/>
          </a:stretch>
        </p:blipFill>
        <p:spPr>
          <a:xfrm>
            <a:off x="534389" y="900099"/>
            <a:ext cx="10903038" cy="5662145"/>
          </a:xfrm>
          <a:prstGeom prst="rect">
            <a:avLst/>
          </a:prstGeom>
        </p:spPr>
      </p:pic>
      <p:sp>
        <p:nvSpPr>
          <p:cNvPr id="7" name="TextBox 6">
            <a:extLst>
              <a:ext uri="{FF2B5EF4-FFF2-40B4-BE49-F238E27FC236}">
                <a16:creationId xmlns:a16="http://schemas.microsoft.com/office/drawing/2014/main" id="{CD9FB8BA-9C33-8A9E-62CB-131437D76C4B}"/>
              </a:ext>
            </a:extLst>
          </p:cNvPr>
          <p:cNvSpPr txBox="1"/>
          <p:nvPr/>
        </p:nvSpPr>
        <p:spPr>
          <a:xfrm>
            <a:off x="920118" y="6591251"/>
            <a:ext cx="10450722" cy="276999"/>
          </a:xfrm>
          <a:prstGeom prst="rect">
            <a:avLst/>
          </a:prstGeom>
          <a:noFill/>
        </p:spPr>
        <p:txBody>
          <a:bodyPr wrap="square">
            <a:spAutoFit/>
          </a:bodyPr>
          <a:lstStyle/>
          <a:p>
            <a:pPr algn="ctr"/>
            <a:r>
              <a:rPr lang="en-US" sz="1200" dirty="0">
                <a:solidFill>
                  <a:schemeClr val="bg1">
                    <a:lumMod val="65000"/>
                  </a:schemeClr>
                </a:solidFill>
              </a:rPr>
              <a:t>Source: Henrik </a:t>
            </a:r>
            <a:r>
              <a:rPr lang="en-US" sz="1200" dirty="0" err="1">
                <a:solidFill>
                  <a:schemeClr val="bg1">
                    <a:lumMod val="65000"/>
                  </a:schemeClr>
                </a:solidFill>
              </a:rPr>
              <a:t>Skaug</a:t>
            </a:r>
            <a:r>
              <a:rPr lang="en-US" sz="1200" dirty="0">
                <a:solidFill>
                  <a:schemeClr val="bg1">
                    <a:lumMod val="65000"/>
                  </a:schemeClr>
                </a:solidFill>
              </a:rPr>
              <a:t> </a:t>
            </a:r>
            <a:r>
              <a:rPr lang="en-US" sz="1200" dirty="0" err="1">
                <a:solidFill>
                  <a:schemeClr val="bg1">
                    <a:lumMod val="65000"/>
                  </a:schemeClr>
                </a:solidFill>
              </a:rPr>
              <a:t>Sætra</a:t>
            </a:r>
            <a:r>
              <a:rPr lang="en-US" sz="1200" dirty="0">
                <a:solidFill>
                  <a:schemeClr val="bg1">
                    <a:lumMod val="65000"/>
                  </a:schemeClr>
                </a:solidFill>
              </a:rPr>
              <a:t> (2021) "A Framework for Evaluating and Disclosing the ESG Related Impacts of AI with the SDGs." Sustainability 13, no. 15 (2021): 8503.</a:t>
            </a:r>
          </a:p>
        </p:txBody>
      </p:sp>
    </p:spTree>
    <p:extLst>
      <p:ext uri="{BB962C8B-B14F-4D97-AF65-F5344CB8AC3E}">
        <p14:creationId xmlns:p14="http://schemas.microsoft.com/office/powerpoint/2010/main" val="294614014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A9E2C-0578-1629-4EA8-755E02C9941A}"/>
              </a:ext>
            </a:extLst>
          </p:cNvPr>
          <p:cNvSpPr>
            <a:spLocks noGrp="1"/>
          </p:cNvSpPr>
          <p:nvPr>
            <p:ph type="title"/>
          </p:nvPr>
        </p:nvSpPr>
        <p:spPr>
          <a:xfrm>
            <a:off x="534389" y="135105"/>
            <a:ext cx="11222181" cy="805800"/>
          </a:xfrm>
        </p:spPr>
        <p:txBody>
          <a:bodyPr>
            <a:noAutofit/>
          </a:bodyPr>
          <a:lstStyle/>
          <a:p>
            <a:r>
              <a:rPr lang="en-US" sz="5400" dirty="0"/>
              <a:t>ESG to 17 SDGs</a:t>
            </a:r>
          </a:p>
        </p:txBody>
      </p:sp>
      <p:pic>
        <p:nvPicPr>
          <p:cNvPr id="6" name="Content Placeholder 5">
            <a:extLst>
              <a:ext uri="{FF2B5EF4-FFF2-40B4-BE49-F238E27FC236}">
                <a16:creationId xmlns:a16="http://schemas.microsoft.com/office/drawing/2014/main" id="{48C6A1C1-138F-BBD3-1A8E-3B172AB1B485}"/>
              </a:ext>
            </a:extLst>
          </p:cNvPr>
          <p:cNvPicPr>
            <a:picLocks noGrp="1" noChangeAspect="1"/>
          </p:cNvPicPr>
          <p:nvPr>
            <p:ph idx="1"/>
          </p:nvPr>
        </p:nvPicPr>
        <p:blipFill>
          <a:blip r:embed="rId2"/>
          <a:stretch>
            <a:fillRect/>
          </a:stretch>
        </p:blipFill>
        <p:spPr>
          <a:xfrm>
            <a:off x="1102928" y="940905"/>
            <a:ext cx="9986143" cy="5621339"/>
          </a:xfrm>
        </p:spPr>
      </p:pic>
      <p:sp>
        <p:nvSpPr>
          <p:cNvPr id="4" name="Slide Number Placeholder 3">
            <a:extLst>
              <a:ext uri="{FF2B5EF4-FFF2-40B4-BE49-F238E27FC236}">
                <a16:creationId xmlns:a16="http://schemas.microsoft.com/office/drawing/2014/main" id="{8DCD2E36-C8AA-6546-DD58-EC64715F1565}"/>
              </a:ext>
            </a:extLst>
          </p:cNvPr>
          <p:cNvSpPr>
            <a:spLocks noGrp="1"/>
          </p:cNvSpPr>
          <p:nvPr>
            <p:ph type="sldNum" sz="quarter" idx="12"/>
          </p:nvPr>
        </p:nvSpPr>
        <p:spPr/>
        <p:txBody>
          <a:bodyPr/>
          <a:lstStyle/>
          <a:p>
            <a:fld id="{5D6FF71F-CF6A-4C46-8F9B-61D49EEA70E3}" type="slidenum">
              <a:rPr lang="en-US" smtClean="0"/>
              <a:t>101</a:t>
            </a:fld>
            <a:endParaRPr lang="en-US"/>
          </a:p>
        </p:txBody>
      </p:sp>
      <p:sp>
        <p:nvSpPr>
          <p:cNvPr id="8" name="TextBox 7">
            <a:extLst>
              <a:ext uri="{FF2B5EF4-FFF2-40B4-BE49-F238E27FC236}">
                <a16:creationId xmlns:a16="http://schemas.microsoft.com/office/drawing/2014/main" id="{E4EF6B54-B2B2-F17F-33BF-65A460D7E20B}"/>
              </a:ext>
            </a:extLst>
          </p:cNvPr>
          <p:cNvSpPr txBox="1"/>
          <p:nvPr/>
        </p:nvSpPr>
        <p:spPr>
          <a:xfrm>
            <a:off x="3047999" y="6584395"/>
            <a:ext cx="6096000" cy="276999"/>
          </a:xfrm>
          <a:prstGeom prst="rect">
            <a:avLst/>
          </a:prstGeom>
          <a:noFill/>
        </p:spPr>
        <p:txBody>
          <a:bodyPr wrap="square">
            <a:spAutoFit/>
          </a:bodyPr>
          <a:lstStyle/>
          <a:p>
            <a:pPr algn="ctr"/>
            <a:r>
              <a:rPr lang="en-US" sz="1200" dirty="0">
                <a:solidFill>
                  <a:schemeClr val="bg1">
                    <a:lumMod val="65000"/>
                  </a:schemeClr>
                </a:solidFill>
              </a:rPr>
              <a:t>Source: </a:t>
            </a:r>
            <a:r>
              <a:rPr lang="en-US" sz="1200" dirty="0">
                <a:solidFill>
                  <a:schemeClr val="bg1">
                    <a:lumMod val="65000"/>
                  </a:schemeClr>
                </a:solidFill>
                <a:hlinkClick r:id="rId3"/>
              </a:rPr>
              <a:t>https://sustainometric.com/esg-to-sdgs-connected-paths-to-a-sustainable-future/</a:t>
            </a:r>
            <a:endParaRPr lang="en-US" sz="1200" dirty="0">
              <a:solidFill>
                <a:schemeClr val="bg1">
                  <a:lumMod val="65000"/>
                </a:schemeClr>
              </a:solidFill>
            </a:endParaRPr>
          </a:p>
        </p:txBody>
      </p:sp>
    </p:spTree>
    <p:extLst>
      <p:ext uri="{BB962C8B-B14F-4D97-AF65-F5344CB8AC3E}">
        <p14:creationId xmlns:p14="http://schemas.microsoft.com/office/powerpoint/2010/main" val="46762330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B693B-537E-48F2-FE7D-376B98EAD8BD}"/>
              </a:ext>
            </a:extLst>
          </p:cNvPr>
          <p:cNvSpPr>
            <a:spLocks noGrp="1"/>
          </p:cNvSpPr>
          <p:nvPr>
            <p:ph type="title"/>
          </p:nvPr>
        </p:nvSpPr>
        <p:spPr>
          <a:xfrm>
            <a:off x="534389" y="135104"/>
            <a:ext cx="11222181" cy="1984814"/>
          </a:xfrm>
        </p:spPr>
        <p:txBody>
          <a:bodyPr>
            <a:normAutofit fontScale="90000"/>
          </a:bodyPr>
          <a:lstStyle/>
          <a:p>
            <a:r>
              <a:rPr lang="en-US" dirty="0"/>
              <a:t>AI for Social Good (AI4SG)</a:t>
            </a:r>
            <a:br>
              <a:rPr lang="en-US" dirty="0"/>
            </a:br>
            <a:r>
              <a:rPr lang="en-US" dirty="0"/>
              <a:t>AI for Sustainable Development</a:t>
            </a:r>
            <a:br>
              <a:rPr lang="en-US" dirty="0"/>
            </a:br>
            <a:r>
              <a:rPr lang="en-US" dirty="0"/>
              <a:t>AI4SG 10 Guidelines</a:t>
            </a:r>
          </a:p>
        </p:txBody>
      </p:sp>
      <p:sp>
        <p:nvSpPr>
          <p:cNvPr id="3" name="Content Placeholder 2">
            <a:extLst>
              <a:ext uri="{FF2B5EF4-FFF2-40B4-BE49-F238E27FC236}">
                <a16:creationId xmlns:a16="http://schemas.microsoft.com/office/drawing/2014/main" id="{4B879E48-7DEB-6372-8F30-FA354751ACB6}"/>
              </a:ext>
            </a:extLst>
          </p:cNvPr>
          <p:cNvSpPr>
            <a:spLocks noGrp="1"/>
          </p:cNvSpPr>
          <p:nvPr>
            <p:ph idx="1"/>
          </p:nvPr>
        </p:nvSpPr>
        <p:spPr>
          <a:xfrm>
            <a:off x="534389" y="2328863"/>
            <a:ext cx="11222181" cy="4024436"/>
          </a:xfrm>
        </p:spPr>
        <p:txBody>
          <a:bodyPr>
            <a:normAutofit/>
          </a:bodyPr>
          <a:lstStyle/>
          <a:p>
            <a:r>
              <a:rPr lang="en-US" sz="4000" dirty="0"/>
              <a:t>AI Technology (G1, G2, G3)</a:t>
            </a:r>
          </a:p>
          <a:p>
            <a:r>
              <a:rPr lang="en-US" sz="4000" dirty="0"/>
              <a:t>Applications (G4, G5, G6, G7, G8)</a:t>
            </a:r>
          </a:p>
          <a:p>
            <a:r>
              <a:rPr lang="en-US" sz="4000" dirty="0"/>
              <a:t>Data Handling (G9, G10)</a:t>
            </a:r>
          </a:p>
        </p:txBody>
      </p:sp>
      <p:sp>
        <p:nvSpPr>
          <p:cNvPr id="4" name="Slide Number Placeholder 3">
            <a:extLst>
              <a:ext uri="{FF2B5EF4-FFF2-40B4-BE49-F238E27FC236}">
                <a16:creationId xmlns:a16="http://schemas.microsoft.com/office/drawing/2014/main" id="{EF162E8B-06BA-0CCF-B751-1A028B023CBC}"/>
              </a:ext>
            </a:extLst>
          </p:cNvPr>
          <p:cNvSpPr>
            <a:spLocks noGrp="1"/>
          </p:cNvSpPr>
          <p:nvPr>
            <p:ph type="sldNum" sz="quarter" idx="12"/>
          </p:nvPr>
        </p:nvSpPr>
        <p:spPr/>
        <p:txBody>
          <a:bodyPr/>
          <a:lstStyle/>
          <a:p>
            <a:fld id="{5D6FF71F-CF6A-4C46-8F9B-61D49EEA70E3}" type="slidenum">
              <a:rPr lang="en-US" smtClean="0"/>
              <a:t>102</a:t>
            </a:fld>
            <a:endParaRPr lang="en-US"/>
          </a:p>
        </p:txBody>
      </p:sp>
      <p:sp>
        <p:nvSpPr>
          <p:cNvPr id="5" name="TextBox 4">
            <a:extLst>
              <a:ext uri="{FF2B5EF4-FFF2-40B4-BE49-F238E27FC236}">
                <a16:creationId xmlns:a16="http://schemas.microsoft.com/office/drawing/2014/main" id="{AB75E694-2C15-1CFF-C03B-6F6076578F5F}"/>
              </a:ext>
            </a:extLst>
          </p:cNvPr>
          <p:cNvSpPr txBox="1"/>
          <p:nvPr/>
        </p:nvSpPr>
        <p:spPr>
          <a:xfrm>
            <a:off x="959014" y="6438273"/>
            <a:ext cx="10273972" cy="400110"/>
          </a:xfrm>
          <a:prstGeom prst="rect">
            <a:avLst/>
          </a:prstGeom>
          <a:noFill/>
        </p:spPr>
        <p:txBody>
          <a:bodyPr wrap="square">
            <a:spAutoFit/>
          </a:bodyPr>
          <a:lstStyle/>
          <a:p>
            <a:pPr algn="ctr">
              <a:spcAft>
                <a:spcPts val="0"/>
              </a:spcAft>
            </a:pPr>
            <a:r>
              <a:rPr lang="en-US" sz="1000" b="0" dirty="0">
                <a:solidFill>
                  <a:schemeClr val="bg1">
                    <a:lumMod val="75000"/>
                  </a:schemeClr>
                </a:solidFill>
              </a:rPr>
              <a:t>Source: </a:t>
            </a:r>
            <a:r>
              <a:rPr lang="en-US" sz="1000" b="0" dirty="0" err="1">
                <a:solidFill>
                  <a:schemeClr val="bg1">
                    <a:lumMod val="75000"/>
                  </a:schemeClr>
                </a:solidFill>
              </a:rPr>
              <a:t>Nenad</a:t>
            </a:r>
            <a:r>
              <a:rPr lang="en-US" sz="1000" b="0" dirty="0">
                <a:solidFill>
                  <a:schemeClr val="bg1">
                    <a:lumMod val="75000"/>
                  </a:schemeClr>
                </a:solidFill>
              </a:rPr>
              <a:t> </a:t>
            </a:r>
            <a:r>
              <a:rPr lang="en-US" sz="1000" b="0" dirty="0" err="1">
                <a:solidFill>
                  <a:schemeClr val="bg1">
                    <a:lumMod val="75000"/>
                  </a:schemeClr>
                </a:solidFill>
              </a:rPr>
              <a:t>Tomašev</a:t>
            </a:r>
            <a:r>
              <a:rPr lang="en-US" sz="1000" b="0" dirty="0">
                <a:solidFill>
                  <a:schemeClr val="bg1">
                    <a:lumMod val="75000"/>
                  </a:schemeClr>
                </a:solidFill>
              </a:rPr>
              <a:t>, Julien </a:t>
            </a:r>
            <a:r>
              <a:rPr lang="en-US" sz="1000" b="0" dirty="0" err="1">
                <a:solidFill>
                  <a:schemeClr val="bg1">
                    <a:lumMod val="75000"/>
                  </a:schemeClr>
                </a:solidFill>
              </a:rPr>
              <a:t>Cornebise</a:t>
            </a:r>
            <a:r>
              <a:rPr lang="en-US" sz="1000" b="0" dirty="0">
                <a:solidFill>
                  <a:schemeClr val="bg1">
                    <a:lumMod val="75000"/>
                  </a:schemeClr>
                </a:solidFill>
              </a:rPr>
              <a:t>, Frank </a:t>
            </a:r>
            <a:r>
              <a:rPr lang="en-US" sz="1000" b="0" dirty="0" err="1">
                <a:solidFill>
                  <a:schemeClr val="bg1">
                    <a:lumMod val="75000"/>
                  </a:schemeClr>
                </a:solidFill>
              </a:rPr>
              <a:t>Hutter</a:t>
            </a:r>
            <a:r>
              <a:rPr lang="en-US" sz="1000" b="0" dirty="0">
                <a:solidFill>
                  <a:schemeClr val="bg1">
                    <a:lumMod val="75000"/>
                  </a:schemeClr>
                </a:solidFill>
              </a:rPr>
              <a:t>, Shakir Mohamed, Angela </a:t>
            </a:r>
            <a:r>
              <a:rPr lang="en-US" sz="1000" b="0" dirty="0" err="1">
                <a:solidFill>
                  <a:schemeClr val="bg1">
                    <a:lumMod val="75000"/>
                  </a:schemeClr>
                </a:solidFill>
              </a:rPr>
              <a:t>Picciariello</a:t>
            </a:r>
            <a:r>
              <a:rPr lang="en-US" sz="1000" b="0" dirty="0">
                <a:solidFill>
                  <a:schemeClr val="bg1">
                    <a:lumMod val="75000"/>
                  </a:schemeClr>
                </a:solidFill>
              </a:rPr>
              <a:t>, Bec Connelly, Danielle Belgrave et al. (2020) </a:t>
            </a:r>
            <a:br>
              <a:rPr lang="en-US" sz="1000" b="0" dirty="0">
                <a:solidFill>
                  <a:schemeClr val="bg1">
                    <a:lumMod val="75000"/>
                  </a:schemeClr>
                </a:solidFill>
              </a:rPr>
            </a:br>
            <a:r>
              <a:rPr lang="en-US" sz="1000" b="0" dirty="0">
                <a:solidFill>
                  <a:schemeClr val="bg1">
                    <a:lumMod val="75000"/>
                  </a:schemeClr>
                </a:solidFill>
              </a:rPr>
              <a:t>"AI for social good: unlocking the opportunity for positive impact." Nature Communications 11, no. 1: 1-6.</a:t>
            </a:r>
          </a:p>
        </p:txBody>
      </p:sp>
    </p:spTree>
    <p:extLst>
      <p:ext uri="{BB962C8B-B14F-4D97-AF65-F5344CB8AC3E}">
        <p14:creationId xmlns:p14="http://schemas.microsoft.com/office/powerpoint/2010/main" val="262986393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B693B-537E-48F2-FE7D-376B98EAD8BD}"/>
              </a:ext>
            </a:extLst>
          </p:cNvPr>
          <p:cNvSpPr>
            <a:spLocks noGrp="1"/>
          </p:cNvSpPr>
          <p:nvPr>
            <p:ph type="title"/>
          </p:nvPr>
        </p:nvSpPr>
        <p:spPr>
          <a:xfrm>
            <a:off x="534389" y="135103"/>
            <a:ext cx="11222181" cy="1622258"/>
          </a:xfrm>
        </p:spPr>
        <p:txBody>
          <a:bodyPr>
            <a:normAutofit/>
          </a:bodyPr>
          <a:lstStyle/>
          <a:p>
            <a:r>
              <a:rPr lang="en-US" dirty="0"/>
              <a:t>AI4SG 10 Guidelines</a:t>
            </a:r>
            <a:br>
              <a:rPr lang="en-US" dirty="0"/>
            </a:br>
            <a:r>
              <a:rPr lang="en-US" dirty="0"/>
              <a:t>AI Technology (G1, G2, G3)</a:t>
            </a:r>
          </a:p>
        </p:txBody>
      </p:sp>
      <p:sp>
        <p:nvSpPr>
          <p:cNvPr id="3" name="Content Placeholder 2">
            <a:extLst>
              <a:ext uri="{FF2B5EF4-FFF2-40B4-BE49-F238E27FC236}">
                <a16:creationId xmlns:a16="http://schemas.microsoft.com/office/drawing/2014/main" id="{4B879E48-7DEB-6372-8F30-FA354751ACB6}"/>
              </a:ext>
            </a:extLst>
          </p:cNvPr>
          <p:cNvSpPr>
            <a:spLocks noGrp="1"/>
          </p:cNvSpPr>
          <p:nvPr>
            <p:ph idx="1"/>
          </p:nvPr>
        </p:nvSpPr>
        <p:spPr>
          <a:xfrm>
            <a:off x="534389" y="1881333"/>
            <a:ext cx="11222181" cy="4556939"/>
          </a:xfrm>
        </p:spPr>
        <p:txBody>
          <a:bodyPr/>
          <a:lstStyle/>
          <a:p>
            <a:r>
              <a:rPr lang="en-US" dirty="0"/>
              <a:t>G1: Expectations of what is possible with AI need to be well-grounded.</a:t>
            </a:r>
          </a:p>
          <a:p>
            <a:r>
              <a:rPr lang="en-US" dirty="0"/>
              <a:t>G2: There is value in simple solutions.</a:t>
            </a:r>
          </a:p>
          <a:p>
            <a:r>
              <a:rPr lang="en-US" dirty="0"/>
              <a:t>G3: Applications of AI need to be inclusive and accessible, and reviewed at every stage for ethics and human rights compliance.</a:t>
            </a:r>
          </a:p>
        </p:txBody>
      </p:sp>
      <p:sp>
        <p:nvSpPr>
          <p:cNvPr id="4" name="Slide Number Placeholder 3">
            <a:extLst>
              <a:ext uri="{FF2B5EF4-FFF2-40B4-BE49-F238E27FC236}">
                <a16:creationId xmlns:a16="http://schemas.microsoft.com/office/drawing/2014/main" id="{EF162E8B-06BA-0CCF-B751-1A028B023CBC}"/>
              </a:ext>
            </a:extLst>
          </p:cNvPr>
          <p:cNvSpPr>
            <a:spLocks noGrp="1"/>
          </p:cNvSpPr>
          <p:nvPr>
            <p:ph type="sldNum" sz="quarter" idx="12"/>
          </p:nvPr>
        </p:nvSpPr>
        <p:spPr/>
        <p:txBody>
          <a:bodyPr/>
          <a:lstStyle/>
          <a:p>
            <a:fld id="{5D6FF71F-CF6A-4C46-8F9B-61D49EEA70E3}" type="slidenum">
              <a:rPr lang="en-US" smtClean="0"/>
              <a:t>103</a:t>
            </a:fld>
            <a:endParaRPr lang="en-US"/>
          </a:p>
        </p:txBody>
      </p:sp>
      <p:sp>
        <p:nvSpPr>
          <p:cNvPr id="5" name="TextBox 4">
            <a:extLst>
              <a:ext uri="{FF2B5EF4-FFF2-40B4-BE49-F238E27FC236}">
                <a16:creationId xmlns:a16="http://schemas.microsoft.com/office/drawing/2014/main" id="{AB75E694-2C15-1CFF-C03B-6F6076578F5F}"/>
              </a:ext>
            </a:extLst>
          </p:cNvPr>
          <p:cNvSpPr txBox="1"/>
          <p:nvPr/>
        </p:nvSpPr>
        <p:spPr>
          <a:xfrm>
            <a:off x="959014" y="6438273"/>
            <a:ext cx="10273972" cy="400110"/>
          </a:xfrm>
          <a:prstGeom prst="rect">
            <a:avLst/>
          </a:prstGeom>
          <a:noFill/>
        </p:spPr>
        <p:txBody>
          <a:bodyPr wrap="square">
            <a:spAutoFit/>
          </a:bodyPr>
          <a:lstStyle/>
          <a:p>
            <a:pPr algn="ctr">
              <a:spcAft>
                <a:spcPts val="0"/>
              </a:spcAft>
            </a:pPr>
            <a:r>
              <a:rPr lang="en-US" sz="1000" b="0" dirty="0">
                <a:solidFill>
                  <a:schemeClr val="bg1">
                    <a:lumMod val="75000"/>
                  </a:schemeClr>
                </a:solidFill>
              </a:rPr>
              <a:t>Source: </a:t>
            </a:r>
            <a:r>
              <a:rPr lang="en-US" sz="1000" b="0" dirty="0" err="1">
                <a:solidFill>
                  <a:schemeClr val="bg1">
                    <a:lumMod val="75000"/>
                  </a:schemeClr>
                </a:solidFill>
              </a:rPr>
              <a:t>Nenad</a:t>
            </a:r>
            <a:r>
              <a:rPr lang="en-US" sz="1000" b="0" dirty="0">
                <a:solidFill>
                  <a:schemeClr val="bg1">
                    <a:lumMod val="75000"/>
                  </a:schemeClr>
                </a:solidFill>
              </a:rPr>
              <a:t> </a:t>
            </a:r>
            <a:r>
              <a:rPr lang="en-US" sz="1000" b="0" dirty="0" err="1">
                <a:solidFill>
                  <a:schemeClr val="bg1">
                    <a:lumMod val="75000"/>
                  </a:schemeClr>
                </a:solidFill>
              </a:rPr>
              <a:t>Tomašev</a:t>
            </a:r>
            <a:r>
              <a:rPr lang="en-US" sz="1000" b="0" dirty="0">
                <a:solidFill>
                  <a:schemeClr val="bg1">
                    <a:lumMod val="75000"/>
                  </a:schemeClr>
                </a:solidFill>
              </a:rPr>
              <a:t>, Julien </a:t>
            </a:r>
            <a:r>
              <a:rPr lang="en-US" sz="1000" b="0" dirty="0" err="1">
                <a:solidFill>
                  <a:schemeClr val="bg1">
                    <a:lumMod val="75000"/>
                  </a:schemeClr>
                </a:solidFill>
              </a:rPr>
              <a:t>Cornebise</a:t>
            </a:r>
            <a:r>
              <a:rPr lang="en-US" sz="1000" b="0" dirty="0">
                <a:solidFill>
                  <a:schemeClr val="bg1">
                    <a:lumMod val="75000"/>
                  </a:schemeClr>
                </a:solidFill>
              </a:rPr>
              <a:t>, Frank </a:t>
            </a:r>
            <a:r>
              <a:rPr lang="en-US" sz="1000" b="0" dirty="0" err="1">
                <a:solidFill>
                  <a:schemeClr val="bg1">
                    <a:lumMod val="75000"/>
                  </a:schemeClr>
                </a:solidFill>
              </a:rPr>
              <a:t>Hutter</a:t>
            </a:r>
            <a:r>
              <a:rPr lang="en-US" sz="1000" b="0" dirty="0">
                <a:solidFill>
                  <a:schemeClr val="bg1">
                    <a:lumMod val="75000"/>
                  </a:schemeClr>
                </a:solidFill>
              </a:rPr>
              <a:t>, Shakir Mohamed, Angela </a:t>
            </a:r>
            <a:r>
              <a:rPr lang="en-US" sz="1000" b="0" dirty="0" err="1">
                <a:solidFill>
                  <a:schemeClr val="bg1">
                    <a:lumMod val="75000"/>
                  </a:schemeClr>
                </a:solidFill>
              </a:rPr>
              <a:t>Picciariello</a:t>
            </a:r>
            <a:r>
              <a:rPr lang="en-US" sz="1000" b="0" dirty="0">
                <a:solidFill>
                  <a:schemeClr val="bg1">
                    <a:lumMod val="75000"/>
                  </a:schemeClr>
                </a:solidFill>
              </a:rPr>
              <a:t>, Bec Connelly, Danielle Belgrave et al. (2020) </a:t>
            </a:r>
            <a:br>
              <a:rPr lang="en-US" sz="1000" b="0" dirty="0">
                <a:solidFill>
                  <a:schemeClr val="bg1">
                    <a:lumMod val="75000"/>
                  </a:schemeClr>
                </a:solidFill>
              </a:rPr>
            </a:br>
            <a:r>
              <a:rPr lang="en-US" sz="1000" b="0" dirty="0">
                <a:solidFill>
                  <a:schemeClr val="bg1">
                    <a:lumMod val="75000"/>
                  </a:schemeClr>
                </a:solidFill>
              </a:rPr>
              <a:t>"AI for social good: unlocking the opportunity for positive impact." Nature Communications 11, no. 1: 1-6.</a:t>
            </a:r>
          </a:p>
        </p:txBody>
      </p:sp>
    </p:spTree>
    <p:extLst>
      <p:ext uri="{BB962C8B-B14F-4D97-AF65-F5344CB8AC3E}">
        <p14:creationId xmlns:p14="http://schemas.microsoft.com/office/powerpoint/2010/main" val="88543345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B693B-537E-48F2-FE7D-376B98EAD8BD}"/>
              </a:ext>
            </a:extLst>
          </p:cNvPr>
          <p:cNvSpPr>
            <a:spLocks noGrp="1"/>
          </p:cNvSpPr>
          <p:nvPr>
            <p:ph type="title"/>
          </p:nvPr>
        </p:nvSpPr>
        <p:spPr>
          <a:xfrm>
            <a:off x="534389" y="135103"/>
            <a:ext cx="11222181" cy="1622258"/>
          </a:xfrm>
        </p:spPr>
        <p:txBody>
          <a:bodyPr>
            <a:normAutofit/>
          </a:bodyPr>
          <a:lstStyle/>
          <a:p>
            <a:r>
              <a:rPr lang="en-US" dirty="0"/>
              <a:t>AI4SG 10 Guidelines</a:t>
            </a:r>
            <a:br>
              <a:rPr lang="en-US" dirty="0"/>
            </a:br>
            <a:r>
              <a:rPr lang="en-US" dirty="0"/>
              <a:t>Applications (G4, G5, G6, G7, G8)</a:t>
            </a:r>
          </a:p>
        </p:txBody>
      </p:sp>
      <p:sp>
        <p:nvSpPr>
          <p:cNvPr id="3" name="Content Placeholder 2">
            <a:extLst>
              <a:ext uri="{FF2B5EF4-FFF2-40B4-BE49-F238E27FC236}">
                <a16:creationId xmlns:a16="http://schemas.microsoft.com/office/drawing/2014/main" id="{4B879E48-7DEB-6372-8F30-FA354751ACB6}"/>
              </a:ext>
            </a:extLst>
          </p:cNvPr>
          <p:cNvSpPr>
            <a:spLocks noGrp="1"/>
          </p:cNvSpPr>
          <p:nvPr>
            <p:ph idx="1"/>
          </p:nvPr>
        </p:nvSpPr>
        <p:spPr>
          <a:xfrm>
            <a:off x="534389" y="1881333"/>
            <a:ext cx="11222181" cy="4556939"/>
          </a:xfrm>
        </p:spPr>
        <p:txBody>
          <a:bodyPr>
            <a:normAutofit fontScale="92500" lnSpcReduction="10000"/>
          </a:bodyPr>
          <a:lstStyle/>
          <a:p>
            <a:r>
              <a:rPr lang="en-US" dirty="0"/>
              <a:t>G4: Goals and use cases should be clear and well-defined.</a:t>
            </a:r>
          </a:p>
          <a:p>
            <a:r>
              <a:rPr lang="en-US" dirty="0"/>
              <a:t>G5: Deep, long-term partnerships are required to solve large problems successfully.</a:t>
            </a:r>
          </a:p>
          <a:p>
            <a:r>
              <a:rPr lang="en-US" dirty="0"/>
              <a:t>G6: Planning needs to align incentives, and factor in the limitations of both communities.</a:t>
            </a:r>
          </a:p>
          <a:p>
            <a:r>
              <a:rPr lang="en-US" dirty="0"/>
              <a:t>G7: Establishing and maintaining trust is key to overcoming </a:t>
            </a:r>
            <a:r>
              <a:rPr lang="en-US" dirty="0" err="1"/>
              <a:t>organisational</a:t>
            </a:r>
            <a:r>
              <a:rPr lang="en-US" dirty="0"/>
              <a:t> barriers.</a:t>
            </a:r>
          </a:p>
          <a:p>
            <a:r>
              <a:rPr lang="en-US" dirty="0"/>
              <a:t>G8: Options for reducing the development cost of AI solutions should be explored.</a:t>
            </a:r>
          </a:p>
        </p:txBody>
      </p:sp>
      <p:sp>
        <p:nvSpPr>
          <p:cNvPr id="4" name="Slide Number Placeholder 3">
            <a:extLst>
              <a:ext uri="{FF2B5EF4-FFF2-40B4-BE49-F238E27FC236}">
                <a16:creationId xmlns:a16="http://schemas.microsoft.com/office/drawing/2014/main" id="{EF162E8B-06BA-0CCF-B751-1A028B023CBC}"/>
              </a:ext>
            </a:extLst>
          </p:cNvPr>
          <p:cNvSpPr>
            <a:spLocks noGrp="1"/>
          </p:cNvSpPr>
          <p:nvPr>
            <p:ph type="sldNum" sz="quarter" idx="12"/>
          </p:nvPr>
        </p:nvSpPr>
        <p:spPr/>
        <p:txBody>
          <a:bodyPr/>
          <a:lstStyle/>
          <a:p>
            <a:fld id="{5D6FF71F-CF6A-4C46-8F9B-61D49EEA70E3}" type="slidenum">
              <a:rPr lang="en-US" smtClean="0"/>
              <a:t>104</a:t>
            </a:fld>
            <a:endParaRPr lang="en-US"/>
          </a:p>
        </p:txBody>
      </p:sp>
      <p:sp>
        <p:nvSpPr>
          <p:cNvPr id="5" name="TextBox 4">
            <a:extLst>
              <a:ext uri="{FF2B5EF4-FFF2-40B4-BE49-F238E27FC236}">
                <a16:creationId xmlns:a16="http://schemas.microsoft.com/office/drawing/2014/main" id="{AB75E694-2C15-1CFF-C03B-6F6076578F5F}"/>
              </a:ext>
            </a:extLst>
          </p:cNvPr>
          <p:cNvSpPr txBox="1"/>
          <p:nvPr/>
        </p:nvSpPr>
        <p:spPr>
          <a:xfrm>
            <a:off x="959014" y="6438273"/>
            <a:ext cx="10273972" cy="400110"/>
          </a:xfrm>
          <a:prstGeom prst="rect">
            <a:avLst/>
          </a:prstGeom>
          <a:noFill/>
        </p:spPr>
        <p:txBody>
          <a:bodyPr wrap="square">
            <a:spAutoFit/>
          </a:bodyPr>
          <a:lstStyle/>
          <a:p>
            <a:pPr algn="ctr">
              <a:spcAft>
                <a:spcPts val="0"/>
              </a:spcAft>
            </a:pPr>
            <a:r>
              <a:rPr lang="en-US" sz="1000" b="0" dirty="0">
                <a:solidFill>
                  <a:schemeClr val="bg1">
                    <a:lumMod val="75000"/>
                  </a:schemeClr>
                </a:solidFill>
              </a:rPr>
              <a:t>Source: </a:t>
            </a:r>
            <a:r>
              <a:rPr lang="en-US" sz="1000" b="0" dirty="0" err="1">
                <a:solidFill>
                  <a:schemeClr val="bg1">
                    <a:lumMod val="75000"/>
                  </a:schemeClr>
                </a:solidFill>
              </a:rPr>
              <a:t>Nenad</a:t>
            </a:r>
            <a:r>
              <a:rPr lang="en-US" sz="1000" b="0" dirty="0">
                <a:solidFill>
                  <a:schemeClr val="bg1">
                    <a:lumMod val="75000"/>
                  </a:schemeClr>
                </a:solidFill>
              </a:rPr>
              <a:t> </a:t>
            </a:r>
            <a:r>
              <a:rPr lang="en-US" sz="1000" b="0" dirty="0" err="1">
                <a:solidFill>
                  <a:schemeClr val="bg1">
                    <a:lumMod val="75000"/>
                  </a:schemeClr>
                </a:solidFill>
              </a:rPr>
              <a:t>Tomašev</a:t>
            </a:r>
            <a:r>
              <a:rPr lang="en-US" sz="1000" b="0" dirty="0">
                <a:solidFill>
                  <a:schemeClr val="bg1">
                    <a:lumMod val="75000"/>
                  </a:schemeClr>
                </a:solidFill>
              </a:rPr>
              <a:t>, Julien </a:t>
            </a:r>
            <a:r>
              <a:rPr lang="en-US" sz="1000" b="0" dirty="0" err="1">
                <a:solidFill>
                  <a:schemeClr val="bg1">
                    <a:lumMod val="75000"/>
                  </a:schemeClr>
                </a:solidFill>
              </a:rPr>
              <a:t>Cornebise</a:t>
            </a:r>
            <a:r>
              <a:rPr lang="en-US" sz="1000" b="0" dirty="0">
                <a:solidFill>
                  <a:schemeClr val="bg1">
                    <a:lumMod val="75000"/>
                  </a:schemeClr>
                </a:solidFill>
              </a:rPr>
              <a:t>, Frank </a:t>
            </a:r>
            <a:r>
              <a:rPr lang="en-US" sz="1000" b="0" dirty="0" err="1">
                <a:solidFill>
                  <a:schemeClr val="bg1">
                    <a:lumMod val="75000"/>
                  </a:schemeClr>
                </a:solidFill>
              </a:rPr>
              <a:t>Hutter</a:t>
            </a:r>
            <a:r>
              <a:rPr lang="en-US" sz="1000" b="0" dirty="0">
                <a:solidFill>
                  <a:schemeClr val="bg1">
                    <a:lumMod val="75000"/>
                  </a:schemeClr>
                </a:solidFill>
              </a:rPr>
              <a:t>, Shakir Mohamed, Angela </a:t>
            </a:r>
            <a:r>
              <a:rPr lang="en-US" sz="1000" b="0" dirty="0" err="1">
                <a:solidFill>
                  <a:schemeClr val="bg1">
                    <a:lumMod val="75000"/>
                  </a:schemeClr>
                </a:solidFill>
              </a:rPr>
              <a:t>Picciariello</a:t>
            </a:r>
            <a:r>
              <a:rPr lang="en-US" sz="1000" b="0" dirty="0">
                <a:solidFill>
                  <a:schemeClr val="bg1">
                    <a:lumMod val="75000"/>
                  </a:schemeClr>
                </a:solidFill>
              </a:rPr>
              <a:t>, Bec Connelly, Danielle Belgrave et al. (2020) </a:t>
            </a:r>
            <a:br>
              <a:rPr lang="en-US" sz="1000" b="0" dirty="0">
                <a:solidFill>
                  <a:schemeClr val="bg1">
                    <a:lumMod val="75000"/>
                  </a:schemeClr>
                </a:solidFill>
              </a:rPr>
            </a:br>
            <a:r>
              <a:rPr lang="en-US" sz="1000" b="0" dirty="0">
                <a:solidFill>
                  <a:schemeClr val="bg1">
                    <a:lumMod val="75000"/>
                  </a:schemeClr>
                </a:solidFill>
              </a:rPr>
              <a:t>"AI for social good: unlocking the opportunity for positive impact." Nature Communications 11, no. 1: 1-6.</a:t>
            </a:r>
          </a:p>
        </p:txBody>
      </p:sp>
    </p:spTree>
    <p:extLst>
      <p:ext uri="{BB962C8B-B14F-4D97-AF65-F5344CB8AC3E}">
        <p14:creationId xmlns:p14="http://schemas.microsoft.com/office/powerpoint/2010/main" val="299335417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B693B-537E-48F2-FE7D-376B98EAD8BD}"/>
              </a:ext>
            </a:extLst>
          </p:cNvPr>
          <p:cNvSpPr>
            <a:spLocks noGrp="1"/>
          </p:cNvSpPr>
          <p:nvPr>
            <p:ph type="title"/>
          </p:nvPr>
        </p:nvSpPr>
        <p:spPr>
          <a:xfrm>
            <a:off x="534389" y="135103"/>
            <a:ext cx="11222181" cy="1622258"/>
          </a:xfrm>
        </p:spPr>
        <p:txBody>
          <a:bodyPr>
            <a:normAutofit/>
          </a:bodyPr>
          <a:lstStyle/>
          <a:p>
            <a:r>
              <a:rPr lang="en-US" dirty="0"/>
              <a:t>AI4SG 10 Guidelines</a:t>
            </a:r>
            <a:br>
              <a:rPr lang="en-US" dirty="0"/>
            </a:br>
            <a:r>
              <a:rPr lang="en-US" dirty="0"/>
              <a:t>Data Handling (G9, G10)</a:t>
            </a:r>
          </a:p>
        </p:txBody>
      </p:sp>
      <p:sp>
        <p:nvSpPr>
          <p:cNvPr id="3" name="Content Placeholder 2">
            <a:extLst>
              <a:ext uri="{FF2B5EF4-FFF2-40B4-BE49-F238E27FC236}">
                <a16:creationId xmlns:a16="http://schemas.microsoft.com/office/drawing/2014/main" id="{4B879E48-7DEB-6372-8F30-FA354751ACB6}"/>
              </a:ext>
            </a:extLst>
          </p:cNvPr>
          <p:cNvSpPr>
            <a:spLocks noGrp="1"/>
          </p:cNvSpPr>
          <p:nvPr>
            <p:ph idx="1"/>
          </p:nvPr>
        </p:nvSpPr>
        <p:spPr>
          <a:xfrm>
            <a:off x="534389" y="1881333"/>
            <a:ext cx="11222181" cy="4556939"/>
          </a:xfrm>
        </p:spPr>
        <p:txBody>
          <a:bodyPr>
            <a:normAutofit/>
          </a:bodyPr>
          <a:lstStyle/>
          <a:p>
            <a:r>
              <a:rPr lang="en-US" dirty="0"/>
              <a:t>G9: Improving data readiness is key.</a:t>
            </a:r>
          </a:p>
          <a:p>
            <a:r>
              <a:rPr lang="en-US" dirty="0"/>
              <a:t>G10: Data must be processed securely, with utmost respect for human rights and privacy.</a:t>
            </a:r>
          </a:p>
        </p:txBody>
      </p:sp>
      <p:sp>
        <p:nvSpPr>
          <p:cNvPr id="4" name="Slide Number Placeholder 3">
            <a:extLst>
              <a:ext uri="{FF2B5EF4-FFF2-40B4-BE49-F238E27FC236}">
                <a16:creationId xmlns:a16="http://schemas.microsoft.com/office/drawing/2014/main" id="{EF162E8B-06BA-0CCF-B751-1A028B023CBC}"/>
              </a:ext>
            </a:extLst>
          </p:cNvPr>
          <p:cNvSpPr>
            <a:spLocks noGrp="1"/>
          </p:cNvSpPr>
          <p:nvPr>
            <p:ph type="sldNum" sz="quarter" idx="12"/>
          </p:nvPr>
        </p:nvSpPr>
        <p:spPr/>
        <p:txBody>
          <a:bodyPr/>
          <a:lstStyle/>
          <a:p>
            <a:fld id="{5D6FF71F-CF6A-4C46-8F9B-61D49EEA70E3}" type="slidenum">
              <a:rPr lang="en-US" smtClean="0"/>
              <a:t>105</a:t>
            </a:fld>
            <a:endParaRPr lang="en-US"/>
          </a:p>
        </p:txBody>
      </p:sp>
      <p:sp>
        <p:nvSpPr>
          <p:cNvPr id="5" name="TextBox 4">
            <a:extLst>
              <a:ext uri="{FF2B5EF4-FFF2-40B4-BE49-F238E27FC236}">
                <a16:creationId xmlns:a16="http://schemas.microsoft.com/office/drawing/2014/main" id="{AB75E694-2C15-1CFF-C03B-6F6076578F5F}"/>
              </a:ext>
            </a:extLst>
          </p:cNvPr>
          <p:cNvSpPr txBox="1"/>
          <p:nvPr/>
        </p:nvSpPr>
        <p:spPr>
          <a:xfrm>
            <a:off x="959014" y="6438273"/>
            <a:ext cx="10273972" cy="400110"/>
          </a:xfrm>
          <a:prstGeom prst="rect">
            <a:avLst/>
          </a:prstGeom>
          <a:noFill/>
        </p:spPr>
        <p:txBody>
          <a:bodyPr wrap="square">
            <a:spAutoFit/>
          </a:bodyPr>
          <a:lstStyle/>
          <a:p>
            <a:pPr algn="ctr">
              <a:spcAft>
                <a:spcPts val="0"/>
              </a:spcAft>
            </a:pPr>
            <a:r>
              <a:rPr lang="en-US" sz="1000" b="0" dirty="0">
                <a:solidFill>
                  <a:schemeClr val="bg1">
                    <a:lumMod val="75000"/>
                  </a:schemeClr>
                </a:solidFill>
              </a:rPr>
              <a:t>Source: </a:t>
            </a:r>
            <a:r>
              <a:rPr lang="en-US" sz="1000" b="0" dirty="0" err="1">
                <a:solidFill>
                  <a:schemeClr val="bg1">
                    <a:lumMod val="75000"/>
                  </a:schemeClr>
                </a:solidFill>
              </a:rPr>
              <a:t>Nenad</a:t>
            </a:r>
            <a:r>
              <a:rPr lang="en-US" sz="1000" b="0" dirty="0">
                <a:solidFill>
                  <a:schemeClr val="bg1">
                    <a:lumMod val="75000"/>
                  </a:schemeClr>
                </a:solidFill>
              </a:rPr>
              <a:t> </a:t>
            </a:r>
            <a:r>
              <a:rPr lang="en-US" sz="1000" b="0" dirty="0" err="1">
                <a:solidFill>
                  <a:schemeClr val="bg1">
                    <a:lumMod val="75000"/>
                  </a:schemeClr>
                </a:solidFill>
              </a:rPr>
              <a:t>Tomašev</a:t>
            </a:r>
            <a:r>
              <a:rPr lang="en-US" sz="1000" b="0" dirty="0">
                <a:solidFill>
                  <a:schemeClr val="bg1">
                    <a:lumMod val="75000"/>
                  </a:schemeClr>
                </a:solidFill>
              </a:rPr>
              <a:t>, Julien </a:t>
            </a:r>
            <a:r>
              <a:rPr lang="en-US" sz="1000" b="0" dirty="0" err="1">
                <a:solidFill>
                  <a:schemeClr val="bg1">
                    <a:lumMod val="75000"/>
                  </a:schemeClr>
                </a:solidFill>
              </a:rPr>
              <a:t>Cornebise</a:t>
            </a:r>
            <a:r>
              <a:rPr lang="en-US" sz="1000" b="0" dirty="0">
                <a:solidFill>
                  <a:schemeClr val="bg1">
                    <a:lumMod val="75000"/>
                  </a:schemeClr>
                </a:solidFill>
              </a:rPr>
              <a:t>, Frank </a:t>
            </a:r>
            <a:r>
              <a:rPr lang="en-US" sz="1000" b="0" dirty="0" err="1">
                <a:solidFill>
                  <a:schemeClr val="bg1">
                    <a:lumMod val="75000"/>
                  </a:schemeClr>
                </a:solidFill>
              </a:rPr>
              <a:t>Hutter</a:t>
            </a:r>
            <a:r>
              <a:rPr lang="en-US" sz="1000" b="0" dirty="0">
                <a:solidFill>
                  <a:schemeClr val="bg1">
                    <a:lumMod val="75000"/>
                  </a:schemeClr>
                </a:solidFill>
              </a:rPr>
              <a:t>, Shakir Mohamed, Angela </a:t>
            </a:r>
            <a:r>
              <a:rPr lang="en-US" sz="1000" b="0" dirty="0" err="1">
                <a:solidFill>
                  <a:schemeClr val="bg1">
                    <a:lumMod val="75000"/>
                  </a:schemeClr>
                </a:solidFill>
              </a:rPr>
              <a:t>Picciariello</a:t>
            </a:r>
            <a:r>
              <a:rPr lang="en-US" sz="1000" b="0" dirty="0">
                <a:solidFill>
                  <a:schemeClr val="bg1">
                    <a:lumMod val="75000"/>
                  </a:schemeClr>
                </a:solidFill>
              </a:rPr>
              <a:t>, Bec Connelly, Danielle Belgrave et al. (2020) </a:t>
            </a:r>
            <a:br>
              <a:rPr lang="en-US" sz="1000" b="0" dirty="0">
                <a:solidFill>
                  <a:schemeClr val="bg1">
                    <a:lumMod val="75000"/>
                  </a:schemeClr>
                </a:solidFill>
              </a:rPr>
            </a:br>
            <a:r>
              <a:rPr lang="en-US" sz="1000" b="0" dirty="0">
                <a:solidFill>
                  <a:schemeClr val="bg1">
                    <a:lumMod val="75000"/>
                  </a:schemeClr>
                </a:solidFill>
              </a:rPr>
              <a:t>"AI for social good: unlocking the opportunity for positive impact." Nature Communications 11, no. 1: 1-6.</a:t>
            </a:r>
          </a:p>
        </p:txBody>
      </p:sp>
    </p:spTree>
    <p:extLst>
      <p:ext uri="{BB962C8B-B14F-4D97-AF65-F5344CB8AC3E}">
        <p14:creationId xmlns:p14="http://schemas.microsoft.com/office/powerpoint/2010/main" val="135279656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FE624-EE14-584A-9582-FFEB76270350}"/>
              </a:ext>
            </a:extLst>
          </p:cNvPr>
          <p:cNvSpPr>
            <a:spLocks noGrp="1"/>
          </p:cNvSpPr>
          <p:nvPr>
            <p:ph type="title"/>
          </p:nvPr>
        </p:nvSpPr>
        <p:spPr>
          <a:xfrm>
            <a:off x="1703512" y="116632"/>
            <a:ext cx="8712968" cy="985300"/>
          </a:xfrm>
        </p:spPr>
        <p:txBody>
          <a:bodyPr>
            <a:normAutofit fontScale="90000"/>
          </a:bodyPr>
          <a:lstStyle/>
          <a:p>
            <a:r>
              <a:rPr lang="en-US" sz="4400" dirty="0">
                <a:solidFill>
                  <a:schemeClr val="accent1"/>
                </a:solidFill>
              </a:rPr>
              <a:t>AI for Social Good (AI4SG)</a:t>
            </a:r>
            <a:br>
              <a:rPr lang="en-US" sz="4400" dirty="0">
                <a:solidFill>
                  <a:schemeClr val="accent1"/>
                </a:solidFill>
              </a:rPr>
            </a:br>
            <a:r>
              <a:rPr lang="en-US" sz="4000" dirty="0">
                <a:solidFill>
                  <a:schemeClr val="accent1"/>
                </a:solidFill>
              </a:rPr>
              <a:t>Domains and Techniques</a:t>
            </a:r>
          </a:p>
        </p:txBody>
      </p:sp>
      <p:sp>
        <p:nvSpPr>
          <p:cNvPr id="4" name="Slide Number Placeholder 3">
            <a:extLst>
              <a:ext uri="{FF2B5EF4-FFF2-40B4-BE49-F238E27FC236}">
                <a16:creationId xmlns:a16="http://schemas.microsoft.com/office/drawing/2014/main" id="{1CD74012-12E0-A44A-8BBC-D1260C7F56FA}"/>
              </a:ext>
            </a:extLst>
          </p:cNvPr>
          <p:cNvSpPr>
            <a:spLocks noGrp="1"/>
          </p:cNvSpPr>
          <p:nvPr>
            <p:ph type="sldNum" sz="quarter" idx="12"/>
          </p:nvPr>
        </p:nvSpPr>
        <p:spPr/>
        <p:txBody>
          <a:bodyPr/>
          <a:lstStyle/>
          <a:p>
            <a:pPr>
              <a:defRPr/>
            </a:pPr>
            <a:fld id="{E78C9E75-97FD-45D9-8ED3-955348887BB1}" type="slidenum">
              <a:rPr lang="zh-TW" altLang="en-US" smtClean="0"/>
              <a:pPr>
                <a:defRPr/>
              </a:pPr>
              <a:t>106</a:t>
            </a:fld>
            <a:endParaRPr lang="zh-TW" altLang="en-US"/>
          </a:p>
        </p:txBody>
      </p:sp>
      <p:sp>
        <p:nvSpPr>
          <p:cNvPr id="7" name="Rectangle 6">
            <a:extLst>
              <a:ext uri="{FF2B5EF4-FFF2-40B4-BE49-F238E27FC236}">
                <a16:creationId xmlns:a16="http://schemas.microsoft.com/office/drawing/2014/main" id="{571E034C-1FED-664A-91FB-8B40952E1D86}"/>
              </a:ext>
            </a:extLst>
          </p:cNvPr>
          <p:cNvSpPr/>
          <p:nvPr/>
        </p:nvSpPr>
        <p:spPr>
          <a:xfrm>
            <a:off x="895350" y="6594199"/>
            <a:ext cx="10401299" cy="246221"/>
          </a:xfrm>
          <a:prstGeom prst="rect">
            <a:avLst/>
          </a:prstGeom>
        </p:spPr>
        <p:txBody>
          <a:bodyPr wrap="square">
            <a:spAutoFit/>
          </a:bodyPr>
          <a:lstStyle/>
          <a:p>
            <a:pPr algn="ctr" eaLnBrk="1" hangingPunct="1"/>
            <a:r>
              <a:rPr lang="en-US" altLang="zh-TW" sz="1000" dirty="0">
                <a:solidFill>
                  <a:schemeClr val="bg1">
                    <a:lumMod val="75000"/>
                  </a:schemeClr>
                </a:solidFill>
              </a:rPr>
              <a:t>Source: </a:t>
            </a:r>
            <a:r>
              <a:rPr lang="en-US" altLang="zh-TW" sz="1000" dirty="0" err="1">
                <a:solidFill>
                  <a:schemeClr val="bg1">
                    <a:lumMod val="75000"/>
                  </a:schemeClr>
                </a:solidFill>
              </a:rPr>
              <a:t>Zheyuan</a:t>
            </a:r>
            <a:r>
              <a:rPr lang="en-US" altLang="zh-TW" sz="1000" dirty="0">
                <a:solidFill>
                  <a:schemeClr val="bg1">
                    <a:lumMod val="75000"/>
                  </a:schemeClr>
                </a:solidFill>
              </a:rPr>
              <a:t> Shi, Ryan, Claire Wang, and Fei Fang (2020). "Artificial intelligence for social good: A survey." </a:t>
            </a:r>
            <a:r>
              <a:rPr lang="en-US" altLang="zh-TW" sz="1000" dirty="0" err="1">
                <a:solidFill>
                  <a:schemeClr val="bg1">
                    <a:lumMod val="75000"/>
                  </a:schemeClr>
                </a:solidFill>
              </a:rPr>
              <a:t>arXiv</a:t>
            </a:r>
            <a:r>
              <a:rPr lang="en-US" altLang="zh-TW" sz="1000" dirty="0">
                <a:solidFill>
                  <a:schemeClr val="bg1">
                    <a:lumMod val="75000"/>
                  </a:schemeClr>
                </a:solidFill>
              </a:rPr>
              <a:t> preprint arXiv:2001.01818.</a:t>
            </a:r>
          </a:p>
        </p:txBody>
      </p:sp>
      <p:pic>
        <p:nvPicPr>
          <p:cNvPr id="3" name="Picture 2">
            <a:extLst>
              <a:ext uri="{FF2B5EF4-FFF2-40B4-BE49-F238E27FC236}">
                <a16:creationId xmlns:a16="http://schemas.microsoft.com/office/drawing/2014/main" id="{471D4EB3-6E7A-C003-67A5-1C793B6C87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02680" y="1150345"/>
            <a:ext cx="7714631" cy="5488098"/>
          </a:xfrm>
          <a:prstGeom prst="rect">
            <a:avLst/>
          </a:prstGeom>
        </p:spPr>
      </p:pic>
    </p:spTree>
    <p:extLst>
      <p:ext uri="{BB962C8B-B14F-4D97-AF65-F5344CB8AC3E}">
        <p14:creationId xmlns:p14="http://schemas.microsoft.com/office/powerpoint/2010/main" val="350654125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FE624-EE14-584A-9582-FFEB76270350}"/>
              </a:ext>
            </a:extLst>
          </p:cNvPr>
          <p:cNvSpPr>
            <a:spLocks noGrp="1"/>
          </p:cNvSpPr>
          <p:nvPr>
            <p:ph type="title"/>
          </p:nvPr>
        </p:nvSpPr>
        <p:spPr>
          <a:xfrm>
            <a:off x="1703512" y="116632"/>
            <a:ext cx="8712968" cy="748450"/>
          </a:xfrm>
        </p:spPr>
        <p:txBody>
          <a:bodyPr>
            <a:normAutofit fontScale="90000"/>
          </a:bodyPr>
          <a:lstStyle/>
          <a:p>
            <a:r>
              <a:rPr lang="en-US" sz="4400" dirty="0">
                <a:solidFill>
                  <a:schemeClr val="accent1"/>
                </a:solidFill>
              </a:rPr>
              <a:t>NLP for Social Good (NLP4SG)</a:t>
            </a:r>
            <a:endParaRPr lang="en-US" sz="4000" dirty="0">
              <a:solidFill>
                <a:schemeClr val="accent1"/>
              </a:solidFill>
            </a:endParaRPr>
          </a:p>
        </p:txBody>
      </p:sp>
      <p:sp>
        <p:nvSpPr>
          <p:cNvPr id="4" name="Slide Number Placeholder 3">
            <a:extLst>
              <a:ext uri="{FF2B5EF4-FFF2-40B4-BE49-F238E27FC236}">
                <a16:creationId xmlns:a16="http://schemas.microsoft.com/office/drawing/2014/main" id="{1CD74012-12E0-A44A-8BBC-D1260C7F56FA}"/>
              </a:ext>
            </a:extLst>
          </p:cNvPr>
          <p:cNvSpPr>
            <a:spLocks noGrp="1"/>
          </p:cNvSpPr>
          <p:nvPr>
            <p:ph type="sldNum" sz="quarter" idx="12"/>
          </p:nvPr>
        </p:nvSpPr>
        <p:spPr/>
        <p:txBody>
          <a:bodyPr/>
          <a:lstStyle/>
          <a:p>
            <a:pPr>
              <a:defRPr/>
            </a:pPr>
            <a:fld id="{E78C9E75-97FD-45D9-8ED3-955348887BB1}" type="slidenum">
              <a:rPr lang="zh-TW" altLang="en-US" smtClean="0"/>
              <a:pPr>
                <a:defRPr/>
              </a:pPr>
              <a:t>107</a:t>
            </a:fld>
            <a:endParaRPr lang="zh-TW" altLang="en-US"/>
          </a:p>
        </p:txBody>
      </p:sp>
      <p:sp>
        <p:nvSpPr>
          <p:cNvPr id="7" name="Rectangle 6">
            <a:extLst>
              <a:ext uri="{FF2B5EF4-FFF2-40B4-BE49-F238E27FC236}">
                <a16:creationId xmlns:a16="http://schemas.microsoft.com/office/drawing/2014/main" id="{571E034C-1FED-664A-91FB-8B40952E1D86}"/>
              </a:ext>
            </a:extLst>
          </p:cNvPr>
          <p:cNvSpPr/>
          <p:nvPr/>
        </p:nvSpPr>
        <p:spPr>
          <a:xfrm>
            <a:off x="484238" y="6489516"/>
            <a:ext cx="11223523" cy="400110"/>
          </a:xfrm>
          <a:prstGeom prst="rect">
            <a:avLst/>
          </a:prstGeom>
        </p:spPr>
        <p:txBody>
          <a:bodyPr wrap="square">
            <a:spAutoFit/>
          </a:bodyPr>
          <a:lstStyle/>
          <a:p>
            <a:pPr algn="ctr" eaLnBrk="1" hangingPunct="1"/>
            <a:r>
              <a:rPr lang="en-US" altLang="zh-TW" sz="1000" dirty="0">
                <a:solidFill>
                  <a:schemeClr val="bg1">
                    <a:lumMod val="75000"/>
                  </a:schemeClr>
                </a:solidFill>
              </a:rPr>
              <a:t>Source: Fernando Gonzalez, </a:t>
            </a:r>
            <a:r>
              <a:rPr lang="en-US" altLang="zh-TW" sz="1000" dirty="0" err="1">
                <a:solidFill>
                  <a:schemeClr val="bg1">
                    <a:lumMod val="75000"/>
                  </a:schemeClr>
                </a:solidFill>
              </a:rPr>
              <a:t>Zhijing</a:t>
            </a:r>
            <a:r>
              <a:rPr lang="en-US" altLang="zh-TW" sz="1000" dirty="0">
                <a:solidFill>
                  <a:schemeClr val="bg1">
                    <a:lumMod val="75000"/>
                  </a:schemeClr>
                </a:solidFill>
              </a:rPr>
              <a:t> </a:t>
            </a:r>
            <a:r>
              <a:rPr lang="en-US" altLang="zh-TW" sz="1000" dirty="0" err="1">
                <a:solidFill>
                  <a:schemeClr val="bg1">
                    <a:lumMod val="75000"/>
                  </a:schemeClr>
                </a:solidFill>
              </a:rPr>
              <a:t>Jin</a:t>
            </a:r>
            <a:r>
              <a:rPr lang="en-US" altLang="zh-TW" sz="1000" dirty="0">
                <a:solidFill>
                  <a:schemeClr val="bg1">
                    <a:lumMod val="75000"/>
                  </a:schemeClr>
                </a:solidFill>
              </a:rPr>
              <a:t>, </a:t>
            </a:r>
            <a:r>
              <a:rPr lang="en-US" altLang="zh-TW" sz="1000" dirty="0" err="1">
                <a:solidFill>
                  <a:schemeClr val="bg1">
                    <a:lumMod val="75000"/>
                  </a:schemeClr>
                </a:solidFill>
              </a:rPr>
              <a:t>Jad</a:t>
            </a:r>
            <a:r>
              <a:rPr lang="en-US" altLang="zh-TW" sz="1000" dirty="0">
                <a:solidFill>
                  <a:schemeClr val="bg1">
                    <a:lumMod val="75000"/>
                  </a:schemeClr>
                </a:solidFill>
              </a:rPr>
              <a:t> </a:t>
            </a:r>
            <a:r>
              <a:rPr lang="en-US" altLang="zh-TW" sz="1000" dirty="0" err="1">
                <a:solidFill>
                  <a:schemeClr val="bg1">
                    <a:lumMod val="75000"/>
                  </a:schemeClr>
                </a:solidFill>
              </a:rPr>
              <a:t>Beydoun</a:t>
            </a:r>
            <a:r>
              <a:rPr lang="en-US" altLang="zh-TW" sz="1000" dirty="0">
                <a:solidFill>
                  <a:schemeClr val="bg1">
                    <a:lumMod val="75000"/>
                  </a:schemeClr>
                </a:solidFill>
              </a:rPr>
              <a:t>, Bernhard </a:t>
            </a:r>
            <a:r>
              <a:rPr lang="en-US" altLang="zh-TW" sz="1000" dirty="0" err="1">
                <a:solidFill>
                  <a:schemeClr val="bg1">
                    <a:lumMod val="75000"/>
                  </a:schemeClr>
                </a:solidFill>
              </a:rPr>
              <a:t>Schölkopf</a:t>
            </a:r>
            <a:r>
              <a:rPr lang="en-US" altLang="zh-TW" sz="1000" dirty="0">
                <a:solidFill>
                  <a:schemeClr val="bg1">
                    <a:lumMod val="75000"/>
                  </a:schemeClr>
                </a:solidFill>
              </a:rPr>
              <a:t>, Tom Hope, Rada </a:t>
            </a:r>
            <a:r>
              <a:rPr lang="en-US" altLang="zh-TW" sz="1000" dirty="0" err="1">
                <a:solidFill>
                  <a:schemeClr val="bg1">
                    <a:lumMod val="75000"/>
                  </a:schemeClr>
                </a:solidFill>
              </a:rPr>
              <a:t>Mihalcea</a:t>
            </a:r>
            <a:r>
              <a:rPr lang="en-US" altLang="zh-TW" sz="1000" dirty="0">
                <a:solidFill>
                  <a:schemeClr val="bg1">
                    <a:lumMod val="75000"/>
                  </a:schemeClr>
                </a:solidFill>
              </a:rPr>
              <a:t>, and </a:t>
            </a:r>
            <a:r>
              <a:rPr lang="en-US" altLang="zh-TW" sz="1000" dirty="0" err="1">
                <a:solidFill>
                  <a:schemeClr val="bg1">
                    <a:lumMod val="75000"/>
                  </a:schemeClr>
                </a:solidFill>
              </a:rPr>
              <a:t>Mrinmaya</a:t>
            </a:r>
            <a:r>
              <a:rPr lang="en-US" altLang="zh-TW" sz="1000" dirty="0">
                <a:solidFill>
                  <a:schemeClr val="bg1">
                    <a:lumMod val="75000"/>
                  </a:schemeClr>
                </a:solidFill>
              </a:rPr>
              <a:t> </a:t>
            </a:r>
            <a:r>
              <a:rPr lang="en-US" altLang="zh-TW" sz="1000" dirty="0" err="1">
                <a:solidFill>
                  <a:schemeClr val="bg1">
                    <a:lumMod val="75000"/>
                  </a:schemeClr>
                </a:solidFill>
              </a:rPr>
              <a:t>Sachan</a:t>
            </a:r>
            <a:r>
              <a:rPr lang="en-US" altLang="zh-TW" sz="1000" dirty="0">
                <a:solidFill>
                  <a:schemeClr val="bg1">
                    <a:lumMod val="75000"/>
                  </a:schemeClr>
                </a:solidFill>
              </a:rPr>
              <a:t> (2022). </a:t>
            </a:r>
            <a:br>
              <a:rPr lang="en-US" altLang="zh-TW" sz="1000" dirty="0">
                <a:solidFill>
                  <a:schemeClr val="bg1">
                    <a:lumMod val="75000"/>
                  </a:schemeClr>
                </a:solidFill>
              </a:rPr>
            </a:br>
            <a:r>
              <a:rPr lang="en-US" altLang="zh-TW" sz="1000" dirty="0">
                <a:solidFill>
                  <a:schemeClr val="bg1">
                    <a:lumMod val="75000"/>
                  </a:schemeClr>
                </a:solidFill>
              </a:rPr>
              <a:t>"How Is NLP Addressing the 17 UN Sustainability Goals? A Challenge Set of Social Good Paper Classification and Information Extraction."</a:t>
            </a:r>
          </a:p>
        </p:txBody>
      </p:sp>
      <p:pic>
        <p:nvPicPr>
          <p:cNvPr id="5" name="Picture 4">
            <a:extLst>
              <a:ext uri="{FF2B5EF4-FFF2-40B4-BE49-F238E27FC236}">
                <a16:creationId xmlns:a16="http://schemas.microsoft.com/office/drawing/2014/main" id="{1EBEA4FC-789B-DF1A-3667-EA19ADAED20A}"/>
              </a:ext>
            </a:extLst>
          </p:cNvPr>
          <p:cNvPicPr>
            <a:picLocks noChangeAspect="1"/>
          </p:cNvPicPr>
          <p:nvPr/>
        </p:nvPicPr>
        <p:blipFill>
          <a:blip r:embed="rId2"/>
          <a:stretch>
            <a:fillRect/>
          </a:stretch>
        </p:blipFill>
        <p:spPr>
          <a:xfrm>
            <a:off x="1638336" y="865082"/>
            <a:ext cx="8915326" cy="5624434"/>
          </a:xfrm>
          <a:prstGeom prst="rect">
            <a:avLst/>
          </a:prstGeom>
        </p:spPr>
      </p:pic>
    </p:spTree>
    <p:extLst>
      <p:ext uri="{BB962C8B-B14F-4D97-AF65-F5344CB8AC3E}">
        <p14:creationId xmlns:p14="http://schemas.microsoft.com/office/powerpoint/2010/main" val="155288502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FE624-EE14-584A-9582-FFEB76270350}"/>
              </a:ext>
            </a:extLst>
          </p:cNvPr>
          <p:cNvSpPr>
            <a:spLocks noGrp="1"/>
          </p:cNvSpPr>
          <p:nvPr>
            <p:ph type="title"/>
          </p:nvPr>
        </p:nvSpPr>
        <p:spPr>
          <a:xfrm>
            <a:off x="1703512" y="116632"/>
            <a:ext cx="8712968" cy="985300"/>
          </a:xfrm>
        </p:spPr>
        <p:txBody>
          <a:bodyPr>
            <a:normAutofit fontScale="90000"/>
          </a:bodyPr>
          <a:lstStyle/>
          <a:p>
            <a:r>
              <a:rPr lang="en-US" sz="4400" dirty="0">
                <a:solidFill>
                  <a:schemeClr val="accent1"/>
                </a:solidFill>
              </a:rPr>
              <a:t>NLP for Social Good (NLP4SG)</a:t>
            </a:r>
            <a:br>
              <a:rPr lang="en-US" sz="4400" dirty="0">
                <a:solidFill>
                  <a:schemeClr val="accent1"/>
                </a:solidFill>
              </a:rPr>
            </a:br>
            <a:r>
              <a:rPr lang="en-US" sz="4400" dirty="0">
                <a:solidFill>
                  <a:schemeClr val="accent1"/>
                </a:solidFill>
              </a:rPr>
              <a:t>Visualization</a:t>
            </a:r>
            <a:endParaRPr lang="en-US" sz="4000" dirty="0">
              <a:solidFill>
                <a:schemeClr val="accent1"/>
              </a:solidFill>
            </a:endParaRPr>
          </a:p>
        </p:txBody>
      </p:sp>
      <p:sp>
        <p:nvSpPr>
          <p:cNvPr id="4" name="Slide Number Placeholder 3">
            <a:extLst>
              <a:ext uri="{FF2B5EF4-FFF2-40B4-BE49-F238E27FC236}">
                <a16:creationId xmlns:a16="http://schemas.microsoft.com/office/drawing/2014/main" id="{1CD74012-12E0-A44A-8BBC-D1260C7F56FA}"/>
              </a:ext>
            </a:extLst>
          </p:cNvPr>
          <p:cNvSpPr>
            <a:spLocks noGrp="1"/>
          </p:cNvSpPr>
          <p:nvPr>
            <p:ph type="sldNum" sz="quarter" idx="12"/>
          </p:nvPr>
        </p:nvSpPr>
        <p:spPr/>
        <p:txBody>
          <a:bodyPr/>
          <a:lstStyle/>
          <a:p>
            <a:pPr>
              <a:defRPr/>
            </a:pPr>
            <a:fld id="{E78C9E75-97FD-45D9-8ED3-955348887BB1}" type="slidenum">
              <a:rPr lang="zh-TW" altLang="en-US" smtClean="0"/>
              <a:pPr>
                <a:defRPr/>
              </a:pPr>
              <a:t>108</a:t>
            </a:fld>
            <a:endParaRPr lang="zh-TW" altLang="en-US"/>
          </a:p>
        </p:txBody>
      </p:sp>
      <p:sp>
        <p:nvSpPr>
          <p:cNvPr id="7" name="Rectangle 6">
            <a:extLst>
              <a:ext uri="{FF2B5EF4-FFF2-40B4-BE49-F238E27FC236}">
                <a16:creationId xmlns:a16="http://schemas.microsoft.com/office/drawing/2014/main" id="{571E034C-1FED-664A-91FB-8B40952E1D86}"/>
              </a:ext>
            </a:extLst>
          </p:cNvPr>
          <p:cNvSpPr/>
          <p:nvPr/>
        </p:nvSpPr>
        <p:spPr>
          <a:xfrm>
            <a:off x="484238" y="6489516"/>
            <a:ext cx="11223523" cy="400110"/>
          </a:xfrm>
          <a:prstGeom prst="rect">
            <a:avLst/>
          </a:prstGeom>
        </p:spPr>
        <p:txBody>
          <a:bodyPr wrap="square">
            <a:spAutoFit/>
          </a:bodyPr>
          <a:lstStyle/>
          <a:p>
            <a:pPr algn="ctr" eaLnBrk="1" hangingPunct="1"/>
            <a:r>
              <a:rPr lang="en-US" altLang="zh-TW" sz="1000" dirty="0">
                <a:solidFill>
                  <a:schemeClr val="bg1">
                    <a:lumMod val="75000"/>
                  </a:schemeClr>
                </a:solidFill>
              </a:rPr>
              <a:t>Source: Fernando Gonzalez, </a:t>
            </a:r>
            <a:r>
              <a:rPr lang="en-US" altLang="zh-TW" sz="1000" dirty="0" err="1">
                <a:solidFill>
                  <a:schemeClr val="bg1">
                    <a:lumMod val="75000"/>
                  </a:schemeClr>
                </a:solidFill>
              </a:rPr>
              <a:t>Zhijing</a:t>
            </a:r>
            <a:r>
              <a:rPr lang="en-US" altLang="zh-TW" sz="1000" dirty="0">
                <a:solidFill>
                  <a:schemeClr val="bg1">
                    <a:lumMod val="75000"/>
                  </a:schemeClr>
                </a:solidFill>
              </a:rPr>
              <a:t> </a:t>
            </a:r>
            <a:r>
              <a:rPr lang="en-US" altLang="zh-TW" sz="1000" dirty="0" err="1">
                <a:solidFill>
                  <a:schemeClr val="bg1">
                    <a:lumMod val="75000"/>
                  </a:schemeClr>
                </a:solidFill>
              </a:rPr>
              <a:t>Jin</a:t>
            </a:r>
            <a:r>
              <a:rPr lang="en-US" altLang="zh-TW" sz="1000" dirty="0">
                <a:solidFill>
                  <a:schemeClr val="bg1">
                    <a:lumMod val="75000"/>
                  </a:schemeClr>
                </a:solidFill>
              </a:rPr>
              <a:t>, </a:t>
            </a:r>
            <a:r>
              <a:rPr lang="en-US" altLang="zh-TW" sz="1000" dirty="0" err="1">
                <a:solidFill>
                  <a:schemeClr val="bg1">
                    <a:lumMod val="75000"/>
                  </a:schemeClr>
                </a:solidFill>
              </a:rPr>
              <a:t>Jad</a:t>
            </a:r>
            <a:r>
              <a:rPr lang="en-US" altLang="zh-TW" sz="1000" dirty="0">
                <a:solidFill>
                  <a:schemeClr val="bg1">
                    <a:lumMod val="75000"/>
                  </a:schemeClr>
                </a:solidFill>
              </a:rPr>
              <a:t> </a:t>
            </a:r>
            <a:r>
              <a:rPr lang="en-US" altLang="zh-TW" sz="1000" dirty="0" err="1">
                <a:solidFill>
                  <a:schemeClr val="bg1">
                    <a:lumMod val="75000"/>
                  </a:schemeClr>
                </a:solidFill>
              </a:rPr>
              <a:t>Beydoun</a:t>
            </a:r>
            <a:r>
              <a:rPr lang="en-US" altLang="zh-TW" sz="1000" dirty="0">
                <a:solidFill>
                  <a:schemeClr val="bg1">
                    <a:lumMod val="75000"/>
                  </a:schemeClr>
                </a:solidFill>
              </a:rPr>
              <a:t>, Bernhard </a:t>
            </a:r>
            <a:r>
              <a:rPr lang="en-US" altLang="zh-TW" sz="1000" dirty="0" err="1">
                <a:solidFill>
                  <a:schemeClr val="bg1">
                    <a:lumMod val="75000"/>
                  </a:schemeClr>
                </a:solidFill>
              </a:rPr>
              <a:t>Schölkopf</a:t>
            </a:r>
            <a:r>
              <a:rPr lang="en-US" altLang="zh-TW" sz="1000" dirty="0">
                <a:solidFill>
                  <a:schemeClr val="bg1">
                    <a:lumMod val="75000"/>
                  </a:schemeClr>
                </a:solidFill>
              </a:rPr>
              <a:t>, Tom Hope, Rada </a:t>
            </a:r>
            <a:r>
              <a:rPr lang="en-US" altLang="zh-TW" sz="1000" dirty="0" err="1">
                <a:solidFill>
                  <a:schemeClr val="bg1">
                    <a:lumMod val="75000"/>
                  </a:schemeClr>
                </a:solidFill>
              </a:rPr>
              <a:t>Mihalcea</a:t>
            </a:r>
            <a:r>
              <a:rPr lang="en-US" altLang="zh-TW" sz="1000" dirty="0">
                <a:solidFill>
                  <a:schemeClr val="bg1">
                    <a:lumMod val="75000"/>
                  </a:schemeClr>
                </a:solidFill>
              </a:rPr>
              <a:t>, and </a:t>
            </a:r>
            <a:r>
              <a:rPr lang="en-US" altLang="zh-TW" sz="1000" dirty="0" err="1">
                <a:solidFill>
                  <a:schemeClr val="bg1">
                    <a:lumMod val="75000"/>
                  </a:schemeClr>
                </a:solidFill>
              </a:rPr>
              <a:t>Mrinmaya</a:t>
            </a:r>
            <a:r>
              <a:rPr lang="en-US" altLang="zh-TW" sz="1000" dirty="0">
                <a:solidFill>
                  <a:schemeClr val="bg1">
                    <a:lumMod val="75000"/>
                  </a:schemeClr>
                </a:solidFill>
              </a:rPr>
              <a:t> </a:t>
            </a:r>
            <a:r>
              <a:rPr lang="en-US" altLang="zh-TW" sz="1000" dirty="0" err="1">
                <a:solidFill>
                  <a:schemeClr val="bg1">
                    <a:lumMod val="75000"/>
                  </a:schemeClr>
                </a:solidFill>
              </a:rPr>
              <a:t>Sachan</a:t>
            </a:r>
            <a:r>
              <a:rPr lang="en-US" altLang="zh-TW" sz="1000" dirty="0">
                <a:solidFill>
                  <a:schemeClr val="bg1">
                    <a:lumMod val="75000"/>
                  </a:schemeClr>
                </a:solidFill>
              </a:rPr>
              <a:t> (2022). </a:t>
            </a:r>
            <a:br>
              <a:rPr lang="en-US" altLang="zh-TW" sz="1000" dirty="0">
                <a:solidFill>
                  <a:schemeClr val="bg1">
                    <a:lumMod val="75000"/>
                  </a:schemeClr>
                </a:solidFill>
              </a:rPr>
            </a:br>
            <a:r>
              <a:rPr lang="en-US" altLang="zh-TW" sz="1000" dirty="0">
                <a:solidFill>
                  <a:schemeClr val="bg1">
                    <a:lumMod val="75000"/>
                  </a:schemeClr>
                </a:solidFill>
              </a:rPr>
              <a:t>"How Is NLP Addressing the 17 UN Sustainability Goals? A Challenge Set of Social Good Paper Classification and Information Extraction."</a:t>
            </a:r>
          </a:p>
        </p:txBody>
      </p:sp>
      <p:pic>
        <p:nvPicPr>
          <p:cNvPr id="8" name="Picture 7">
            <a:extLst>
              <a:ext uri="{FF2B5EF4-FFF2-40B4-BE49-F238E27FC236}">
                <a16:creationId xmlns:a16="http://schemas.microsoft.com/office/drawing/2014/main" id="{324EA90E-5360-15DB-D537-789470A447B5}"/>
              </a:ext>
            </a:extLst>
          </p:cNvPr>
          <p:cNvPicPr>
            <a:picLocks noChangeAspect="1"/>
          </p:cNvPicPr>
          <p:nvPr/>
        </p:nvPicPr>
        <p:blipFill>
          <a:blip r:embed="rId2"/>
          <a:stretch>
            <a:fillRect/>
          </a:stretch>
        </p:blipFill>
        <p:spPr>
          <a:xfrm>
            <a:off x="872485" y="1198475"/>
            <a:ext cx="10531692" cy="5291041"/>
          </a:xfrm>
          <a:prstGeom prst="rect">
            <a:avLst/>
          </a:prstGeom>
        </p:spPr>
      </p:pic>
    </p:spTree>
    <p:extLst>
      <p:ext uri="{BB962C8B-B14F-4D97-AF65-F5344CB8AC3E}">
        <p14:creationId xmlns:p14="http://schemas.microsoft.com/office/powerpoint/2010/main" val="97435859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24A9F-4664-D544-A4A6-2A5485706C38}"/>
              </a:ext>
            </a:extLst>
          </p:cNvPr>
          <p:cNvSpPr>
            <a:spLocks noGrp="1"/>
          </p:cNvSpPr>
          <p:nvPr>
            <p:ph type="title"/>
          </p:nvPr>
        </p:nvSpPr>
        <p:spPr>
          <a:xfrm>
            <a:off x="1981200" y="121990"/>
            <a:ext cx="8229600" cy="1143000"/>
          </a:xfrm>
        </p:spPr>
        <p:txBody>
          <a:bodyPr>
            <a:normAutofit fontScale="90000"/>
          </a:bodyPr>
          <a:lstStyle/>
          <a:p>
            <a:r>
              <a:rPr lang="en-US" dirty="0">
                <a:solidFill>
                  <a:schemeClr val="accent1"/>
                </a:solidFill>
              </a:rPr>
              <a:t>Papers with Code</a:t>
            </a:r>
            <a:br>
              <a:rPr lang="en-US" dirty="0">
                <a:solidFill>
                  <a:schemeClr val="accent1"/>
                </a:solidFill>
              </a:rPr>
            </a:br>
            <a:r>
              <a:rPr lang="en-US" dirty="0">
                <a:solidFill>
                  <a:schemeClr val="accent1"/>
                </a:solidFill>
              </a:rPr>
              <a:t>State-of-the-Art (SOTA)</a:t>
            </a:r>
          </a:p>
        </p:txBody>
      </p:sp>
      <p:sp>
        <p:nvSpPr>
          <p:cNvPr id="4" name="Slide Number Placeholder 3">
            <a:extLst>
              <a:ext uri="{FF2B5EF4-FFF2-40B4-BE49-F238E27FC236}">
                <a16:creationId xmlns:a16="http://schemas.microsoft.com/office/drawing/2014/main" id="{2BFBF997-E09C-484C-8C9B-0387329EE16C}"/>
              </a:ext>
            </a:extLst>
          </p:cNvPr>
          <p:cNvSpPr>
            <a:spLocks noGrp="1"/>
          </p:cNvSpPr>
          <p:nvPr>
            <p:ph type="sldNum" sz="quarter" idx="12"/>
          </p:nvPr>
        </p:nvSpPr>
        <p:spPr/>
        <p:txBody>
          <a:bodyPr/>
          <a:lstStyle/>
          <a:p>
            <a:fld id="{5424488C-161F-514B-8FF5-CF5173A03E8D}" type="slidenum">
              <a:rPr lang="en-US" smtClean="0"/>
              <a:t>109</a:t>
            </a:fld>
            <a:endParaRPr lang="en-US"/>
          </a:p>
        </p:txBody>
      </p:sp>
      <p:sp>
        <p:nvSpPr>
          <p:cNvPr id="5" name="Rectangle 4">
            <a:extLst>
              <a:ext uri="{FF2B5EF4-FFF2-40B4-BE49-F238E27FC236}">
                <a16:creationId xmlns:a16="http://schemas.microsoft.com/office/drawing/2014/main" id="{A33B1D34-4357-0D4E-AB86-D0B0FD219162}"/>
              </a:ext>
            </a:extLst>
          </p:cNvPr>
          <p:cNvSpPr/>
          <p:nvPr/>
        </p:nvSpPr>
        <p:spPr>
          <a:xfrm>
            <a:off x="4418457" y="6536350"/>
            <a:ext cx="3355086" cy="369332"/>
          </a:xfrm>
          <a:prstGeom prst="rect">
            <a:avLst/>
          </a:prstGeom>
        </p:spPr>
        <p:txBody>
          <a:bodyPr wrap="none">
            <a:spAutoFit/>
          </a:bodyPr>
          <a:lstStyle/>
          <a:p>
            <a:r>
              <a:rPr lang="en-US" dirty="0">
                <a:hlinkClick r:id="rId2"/>
              </a:rPr>
              <a:t>https://paperswithcode.com/sota</a:t>
            </a:r>
            <a:endParaRPr lang="en-US" dirty="0"/>
          </a:p>
        </p:txBody>
      </p:sp>
      <p:pic>
        <p:nvPicPr>
          <p:cNvPr id="3" name="Picture 2">
            <a:extLst>
              <a:ext uri="{FF2B5EF4-FFF2-40B4-BE49-F238E27FC236}">
                <a16:creationId xmlns:a16="http://schemas.microsoft.com/office/drawing/2014/main" id="{E7883DEA-C0D0-FD98-E32C-48E67F8976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30078" y="1481470"/>
            <a:ext cx="9331844" cy="5080774"/>
          </a:xfrm>
          <a:prstGeom prst="rect">
            <a:avLst/>
          </a:prstGeom>
        </p:spPr>
      </p:pic>
    </p:spTree>
    <p:extLst>
      <p:ext uri="{BB962C8B-B14F-4D97-AF65-F5344CB8AC3E}">
        <p14:creationId xmlns:p14="http://schemas.microsoft.com/office/powerpoint/2010/main" val="37257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C8D7D-80A7-9C44-AC14-7C213783A446}"/>
              </a:ext>
            </a:extLst>
          </p:cNvPr>
          <p:cNvSpPr>
            <a:spLocks noGrp="1"/>
          </p:cNvSpPr>
          <p:nvPr>
            <p:ph type="title"/>
          </p:nvPr>
        </p:nvSpPr>
        <p:spPr>
          <a:xfrm>
            <a:off x="1759975" y="122238"/>
            <a:ext cx="8760541" cy="1984303"/>
          </a:xfrm>
        </p:spPr>
        <p:txBody>
          <a:bodyPr>
            <a:noAutofit/>
          </a:bodyPr>
          <a:lstStyle/>
          <a:p>
            <a:r>
              <a:rPr lang="en-US" dirty="0">
                <a:solidFill>
                  <a:schemeClr val="accent1"/>
                </a:solidFill>
              </a:rPr>
              <a:t>Reinforcement Learning (DL)</a:t>
            </a:r>
            <a:endParaRPr lang="en-US" sz="3200" b="0" dirty="0">
              <a:solidFill>
                <a:schemeClr val="accent1"/>
              </a:solidFill>
            </a:endParaRPr>
          </a:p>
        </p:txBody>
      </p:sp>
      <p:sp>
        <p:nvSpPr>
          <p:cNvPr id="4" name="Slide Number Placeholder 3">
            <a:extLst>
              <a:ext uri="{FF2B5EF4-FFF2-40B4-BE49-F238E27FC236}">
                <a16:creationId xmlns:a16="http://schemas.microsoft.com/office/drawing/2014/main" id="{49B2875C-0D07-C946-B2E0-EB049C68E35C}"/>
              </a:ext>
            </a:extLst>
          </p:cNvPr>
          <p:cNvSpPr>
            <a:spLocks noGrp="1"/>
          </p:cNvSpPr>
          <p:nvPr>
            <p:ph type="sldNum" sz="quarter" idx="12"/>
          </p:nvPr>
        </p:nvSpPr>
        <p:spPr/>
        <p:txBody>
          <a:bodyPr/>
          <a:lstStyle/>
          <a:p>
            <a:fld id="{5424488C-161F-514B-8FF5-CF5173A03E8D}" type="slidenum">
              <a:rPr lang="en-US" smtClean="0"/>
              <a:t>11</a:t>
            </a:fld>
            <a:endParaRPr lang="en-US"/>
          </a:p>
        </p:txBody>
      </p:sp>
      <p:sp>
        <p:nvSpPr>
          <p:cNvPr id="7" name="Rectangle 6">
            <a:extLst>
              <a:ext uri="{FF2B5EF4-FFF2-40B4-BE49-F238E27FC236}">
                <a16:creationId xmlns:a16="http://schemas.microsoft.com/office/drawing/2014/main" id="{8A2F2A46-342F-BD47-959B-D697CC7964CB}"/>
              </a:ext>
            </a:extLst>
          </p:cNvPr>
          <p:cNvSpPr/>
          <p:nvPr/>
        </p:nvSpPr>
        <p:spPr>
          <a:xfrm>
            <a:off x="1965543" y="6606258"/>
            <a:ext cx="8231403" cy="276999"/>
          </a:xfrm>
          <a:prstGeom prst="rect">
            <a:avLst/>
          </a:prstGeom>
        </p:spPr>
        <p:txBody>
          <a:bodyPr wrap="square">
            <a:spAutoFit/>
          </a:bodyPr>
          <a:lstStyle/>
          <a:p>
            <a:pPr algn="ctr"/>
            <a:r>
              <a:rPr lang="en-US" sz="1200" dirty="0">
                <a:solidFill>
                  <a:schemeClr val="bg1">
                    <a:lumMod val="75000"/>
                  </a:schemeClr>
                </a:solidFill>
              </a:rPr>
              <a:t>Source: Richard S. Sutton &amp; Andrew G. </a:t>
            </a:r>
            <a:r>
              <a:rPr lang="en-US" sz="1200" dirty="0" err="1">
                <a:solidFill>
                  <a:schemeClr val="bg1">
                    <a:lumMod val="75000"/>
                  </a:schemeClr>
                </a:solidFill>
              </a:rPr>
              <a:t>Barto</a:t>
            </a:r>
            <a:r>
              <a:rPr lang="en-US" sz="1200" dirty="0">
                <a:solidFill>
                  <a:schemeClr val="bg1">
                    <a:lumMod val="75000"/>
                  </a:schemeClr>
                </a:solidFill>
              </a:rPr>
              <a:t> (2018), Reinforcement Learning: An Introduction, 2nd Edition, A Bradford Book.</a:t>
            </a:r>
          </a:p>
        </p:txBody>
      </p:sp>
      <p:sp>
        <p:nvSpPr>
          <p:cNvPr id="8" name="Rounded Rectangle 7">
            <a:extLst>
              <a:ext uri="{FF2B5EF4-FFF2-40B4-BE49-F238E27FC236}">
                <a16:creationId xmlns:a16="http://schemas.microsoft.com/office/drawing/2014/main" id="{A93A4EEF-E6AA-3F4E-A406-95D287D4F08A}"/>
              </a:ext>
            </a:extLst>
          </p:cNvPr>
          <p:cNvSpPr>
            <a:spLocks noChangeArrowheads="1"/>
          </p:cNvSpPr>
          <p:nvPr/>
        </p:nvSpPr>
        <p:spPr bwMode="auto">
          <a:xfrm>
            <a:off x="5563629" y="2501160"/>
            <a:ext cx="1273629" cy="767312"/>
          </a:xfrm>
          <a:prstGeom prst="roundRect">
            <a:avLst>
              <a:gd name="adj" fmla="val 13637"/>
            </a:avLst>
          </a:prstGeom>
          <a:noFill/>
          <a:ln w="38100">
            <a:solidFill>
              <a:schemeClr val="tx1"/>
            </a:solidFill>
            <a:round/>
            <a:headEnd/>
            <a:tailEnd/>
          </a:ln>
          <a:effectLst/>
        </p:spPr>
        <p:txBody>
          <a:bodyPr lIns="0" tIns="0" rIns="0" bIns="0" anchor="ctr"/>
          <a:lstStyle/>
          <a:p>
            <a:pPr algn="ctr">
              <a:defRPr/>
            </a:pPr>
            <a:r>
              <a:rPr lang="en-US" sz="2800" b="1" dirty="0">
                <a:solidFill>
                  <a:srgbClr val="C00000"/>
                </a:solidFill>
                <a:latin typeface="Arial" panose="020B0604020202020204" pitchFamily="34" charset="0"/>
                <a:cs typeface="Arial" panose="020B0604020202020204" pitchFamily="34" charset="0"/>
              </a:rPr>
              <a:t>Agent</a:t>
            </a:r>
          </a:p>
        </p:txBody>
      </p:sp>
      <p:sp>
        <p:nvSpPr>
          <p:cNvPr id="9" name="Rounded Rectangle 8">
            <a:extLst>
              <a:ext uri="{FF2B5EF4-FFF2-40B4-BE49-F238E27FC236}">
                <a16:creationId xmlns:a16="http://schemas.microsoft.com/office/drawing/2014/main" id="{3E51BB8B-A5E7-1D41-B482-205B966688B3}"/>
              </a:ext>
            </a:extLst>
          </p:cNvPr>
          <p:cNvSpPr>
            <a:spLocks noChangeArrowheads="1"/>
          </p:cNvSpPr>
          <p:nvPr/>
        </p:nvSpPr>
        <p:spPr bwMode="auto">
          <a:xfrm>
            <a:off x="4946218" y="4138657"/>
            <a:ext cx="2481943" cy="880859"/>
          </a:xfrm>
          <a:prstGeom prst="roundRect">
            <a:avLst>
              <a:gd name="adj" fmla="val 18924"/>
            </a:avLst>
          </a:prstGeom>
          <a:solidFill>
            <a:schemeClr val="accent6">
              <a:lumMod val="20000"/>
              <a:lumOff val="80000"/>
            </a:schemeClr>
          </a:solidFill>
          <a:ln w="38100">
            <a:solidFill>
              <a:schemeClr val="tx1"/>
            </a:solidFill>
            <a:round/>
            <a:headEnd/>
            <a:tailEnd/>
          </a:ln>
          <a:effectLst/>
        </p:spPr>
        <p:txBody>
          <a:bodyPr lIns="0" tIns="0" rIns="0" bIns="0" anchor="ctr"/>
          <a:lstStyle/>
          <a:p>
            <a:pPr algn="ctr">
              <a:defRPr/>
            </a:pPr>
            <a:r>
              <a:rPr lang="en-US" sz="2800" dirty="0">
                <a:latin typeface="Arial" panose="020B0604020202020204" pitchFamily="34" charset="0"/>
                <a:cs typeface="Arial" panose="020B0604020202020204" pitchFamily="34" charset="0"/>
              </a:rPr>
              <a:t>Environment</a:t>
            </a:r>
          </a:p>
        </p:txBody>
      </p:sp>
      <p:cxnSp>
        <p:nvCxnSpPr>
          <p:cNvPr id="11" name="Elbow Connector 10">
            <a:extLst>
              <a:ext uri="{FF2B5EF4-FFF2-40B4-BE49-F238E27FC236}">
                <a16:creationId xmlns:a16="http://schemas.microsoft.com/office/drawing/2014/main" id="{1E9B0CED-362A-EC4D-B31F-9A86D2DBF9A5}"/>
              </a:ext>
            </a:extLst>
          </p:cNvPr>
          <p:cNvCxnSpPr>
            <a:cxnSpLocks/>
            <a:stCxn id="8" idx="3"/>
            <a:endCxn id="9" idx="3"/>
          </p:cNvCxnSpPr>
          <p:nvPr/>
        </p:nvCxnSpPr>
        <p:spPr>
          <a:xfrm>
            <a:off x="6837258" y="2884816"/>
            <a:ext cx="590903" cy="1694270"/>
          </a:xfrm>
          <a:prstGeom prst="bentConnector3">
            <a:avLst>
              <a:gd name="adj1" fmla="val 359991"/>
            </a:avLst>
          </a:prstGeom>
          <a:ln w="50800">
            <a:solidFill>
              <a:schemeClr val="tx1"/>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3" name="Elbow Connector 12">
            <a:extLst>
              <a:ext uri="{FF2B5EF4-FFF2-40B4-BE49-F238E27FC236}">
                <a16:creationId xmlns:a16="http://schemas.microsoft.com/office/drawing/2014/main" id="{2E6323A3-8BA0-AF4C-9A29-82ED3860ACA8}"/>
              </a:ext>
            </a:extLst>
          </p:cNvPr>
          <p:cNvCxnSpPr>
            <a:cxnSpLocks/>
            <a:stCxn id="9" idx="1"/>
            <a:endCxn id="8" idx="1"/>
          </p:cNvCxnSpPr>
          <p:nvPr/>
        </p:nvCxnSpPr>
        <p:spPr>
          <a:xfrm rot="10800000" flipH="1">
            <a:off x="4946217" y="2884816"/>
            <a:ext cx="617411" cy="1694270"/>
          </a:xfrm>
          <a:prstGeom prst="bentConnector3">
            <a:avLst>
              <a:gd name="adj1" fmla="val -252740"/>
            </a:avLst>
          </a:prstGeom>
          <a:ln w="50800">
            <a:solidFill>
              <a:schemeClr val="tx1"/>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8F5CC39F-4420-2F48-A24E-2988B0511D9C}"/>
              </a:ext>
            </a:extLst>
          </p:cNvPr>
          <p:cNvCxnSpPr>
            <a:cxnSpLocks/>
            <a:stCxn id="9" idx="0"/>
            <a:endCxn id="8" idx="2"/>
          </p:cNvCxnSpPr>
          <p:nvPr/>
        </p:nvCxnSpPr>
        <p:spPr>
          <a:xfrm flipV="1">
            <a:off x="6187189" y="3268472"/>
            <a:ext cx="13254" cy="870184"/>
          </a:xfrm>
          <a:prstGeom prst="straightConnector1">
            <a:avLst/>
          </a:prstGeom>
          <a:ln w="50800">
            <a:solidFill>
              <a:schemeClr val="tx1"/>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08AE28C1-2160-BE45-95FC-A300EF19A7E0}"/>
              </a:ext>
            </a:extLst>
          </p:cNvPr>
          <p:cNvSpPr txBox="1"/>
          <p:nvPr/>
        </p:nvSpPr>
        <p:spPr>
          <a:xfrm>
            <a:off x="7561471" y="2423152"/>
            <a:ext cx="1007007"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action</a:t>
            </a:r>
          </a:p>
        </p:txBody>
      </p:sp>
      <p:sp>
        <p:nvSpPr>
          <p:cNvPr id="51" name="TextBox 50">
            <a:extLst>
              <a:ext uri="{FF2B5EF4-FFF2-40B4-BE49-F238E27FC236}">
                <a16:creationId xmlns:a16="http://schemas.microsoft.com/office/drawing/2014/main" id="{177EE5EE-6F71-F945-9760-AAC9FC3ED02E}"/>
              </a:ext>
            </a:extLst>
          </p:cNvPr>
          <p:cNvSpPr txBox="1"/>
          <p:nvPr/>
        </p:nvSpPr>
        <p:spPr>
          <a:xfrm>
            <a:off x="4969916" y="3518687"/>
            <a:ext cx="1127232"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reward</a:t>
            </a:r>
          </a:p>
        </p:txBody>
      </p:sp>
      <p:sp>
        <p:nvSpPr>
          <p:cNvPr id="52" name="TextBox 51">
            <a:extLst>
              <a:ext uri="{FF2B5EF4-FFF2-40B4-BE49-F238E27FC236}">
                <a16:creationId xmlns:a16="http://schemas.microsoft.com/office/drawing/2014/main" id="{AF8BEB89-E91D-8E42-B050-01D7E6256D40}"/>
              </a:ext>
            </a:extLst>
          </p:cNvPr>
          <p:cNvSpPr txBox="1"/>
          <p:nvPr/>
        </p:nvSpPr>
        <p:spPr>
          <a:xfrm>
            <a:off x="3619797" y="2415898"/>
            <a:ext cx="1778051"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observation</a:t>
            </a:r>
          </a:p>
        </p:txBody>
      </p:sp>
      <p:sp>
        <p:nvSpPr>
          <p:cNvPr id="15" name="TextBox 14">
            <a:extLst>
              <a:ext uri="{FF2B5EF4-FFF2-40B4-BE49-F238E27FC236}">
                <a16:creationId xmlns:a16="http://schemas.microsoft.com/office/drawing/2014/main" id="{DE130D8D-172B-1D41-B271-BD73C2907E79}"/>
              </a:ext>
            </a:extLst>
          </p:cNvPr>
          <p:cNvSpPr txBox="1"/>
          <p:nvPr/>
        </p:nvSpPr>
        <p:spPr>
          <a:xfrm>
            <a:off x="3119036" y="2049534"/>
            <a:ext cx="535724" cy="923330"/>
          </a:xfrm>
          <a:prstGeom prst="rect">
            <a:avLst/>
          </a:prstGeom>
          <a:noFill/>
        </p:spPr>
        <p:txBody>
          <a:bodyPr wrap="none" rtlCol="0">
            <a:spAutoFit/>
          </a:bodyPr>
          <a:lstStyle/>
          <a:p>
            <a:r>
              <a:rPr lang="en-US" sz="5400" b="1" dirty="0">
                <a:solidFill>
                  <a:srgbClr val="FF0000"/>
                </a:solidFill>
              </a:rPr>
              <a:t>1</a:t>
            </a:r>
          </a:p>
        </p:txBody>
      </p:sp>
      <p:sp>
        <p:nvSpPr>
          <p:cNvPr id="34" name="TextBox 33">
            <a:extLst>
              <a:ext uri="{FF2B5EF4-FFF2-40B4-BE49-F238E27FC236}">
                <a16:creationId xmlns:a16="http://schemas.microsoft.com/office/drawing/2014/main" id="{D124950F-C7E6-1C47-8586-BAC1D6E38022}"/>
              </a:ext>
            </a:extLst>
          </p:cNvPr>
          <p:cNvSpPr txBox="1"/>
          <p:nvPr/>
        </p:nvSpPr>
        <p:spPr>
          <a:xfrm>
            <a:off x="7070155" y="2057673"/>
            <a:ext cx="535724" cy="923330"/>
          </a:xfrm>
          <a:prstGeom prst="rect">
            <a:avLst/>
          </a:prstGeom>
          <a:noFill/>
        </p:spPr>
        <p:txBody>
          <a:bodyPr wrap="none" rtlCol="0">
            <a:spAutoFit/>
          </a:bodyPr>
          <a:lstStyle/>
          <a:p>
            <a:r>
              <a:rPr lang="en-US" sz="5400" b="1" dirty="0">
                <a:solidFill>
                  <a:srgbClr val="FF0000"/>
                </a:solidFill>
              </a:rPr>
              <a:t>2</a:t>
            </a:r>
          </a:p>
        </p:txBody>
      </p:sp>
      <p:sp>
        <p:nvSpPr>
          <p:cNvPr id="35" name="TextBox 34">
            <a:extLst>
              <a:ext uri="{FF2B5EF4-FFF2-40B4-BE49-F238E27FC236}">
                <a16:creationId xmlns:a16="http://schemas.microsoft.com/office/drawing/2014/main" id="{57EDD06F-F508-CF48-8811-BF8EB27F1CD4}"/>
              </a:ext>
            </a:extLst>
          </p:cNvPr>
          <p:cNvSpPr txBox="1"/>
          <p:nvPr/>
        </p:nvSpPr>
        <p:spPr>
          <a:xfrm>
            <a:off x="4508821" y="3217561"/>
            <a:ext cx="535724" cy="923330"/>
          </a:xfrm>
          <a:prstGeom prst="rect">
            <a:avLst/>
          </a:prstGeom>
          <a:noFill/>
        </p:spPr>
        <p:txBody>
          <a:bodyPr wrap="none" rtlCol="0">
            <a:spAutoFit/>
          </a:bodyPr>
          <a:lstStyle/>
          <a:p>
            <a:r>
              <a:rPr lang="en-US" sz="5400" b="1" dirty="0">
                <a:solidFill>
                  <a:srgbClr val="FF0000"/>
                </a:solidFill>
              </a:rPr>
              <a:t>3</a:t>
            </a:r>
          </a:p>
        </p:txBody>
      </p:sp>
    </p:spTree>
    <p:extLst>
      <p:ext uri="{BB962C8B-B14F-4D97-AF65-F5344CB8AC3E}">
        <p14:creationId xmlns:p14="http://schemas.microsoft.com/office/powerpoint/2010/main" val="17336390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70647" y="274638"/>
            <a:ext cx="11201400" cy="6245225"/>
          </a:xfrm>
        </p:spPr>
        <p:txBody>
          <a:bodyPr>
            <a:normAutofit/>
          </a:bodyPr>
          <a:lstStyle/>
          <a:p>
            <a:r>
              <a:rPr lang="en-US" altLang="zh-TW" sz="8000" dirty="0">
                <a:solidFill>
                  <a:schemeClr val="accent6"/>
                </a:solidFill>
              </a:rPr>
              <a:t>Spring 2025</a:t>
            </a:r>
            <a:br>
              <a:rPr lang="en-US" altLang="zh-TW" sz="8000" b="0" dirty="0">
                <a:solidFill>
                  <a:schemeClr val="accent6"/>
                </a:solidFill>
              </a:rPr>
            </a:br>
            <a:br>
              <a:rPr lang="en-US" altLang="zh-TW" sz="8000" dirty="0">
                <a:solidFill>
                  <a:srgbClr val="C00000"/>
                </a:solidFill>
              </a:rPr>
            </a:br>
            <a:r>
              <a:rPr lang="en-US" altLang="zh-TW" sz="8000" dirty="0">
                <a:solidFill>
                  <a:srgbClr val="C00000"/>
                </a:solidFill>
              </a:rPr>
              <a:t>Generative AI </a:t>
            </a:r>
            <a:br>
              <a:rPr lang="en-US" altLang="zh-TW" sz="8000" dirty="0">
                <a:solidFill>
                  <a:srgbClr val="C00000"/>
                </a:solidFill>
              </a:rPr>
            </a:br>
            <a:r>
              <a:rPr lang="en-US" altLang="zh-TW" sz="8000" dirty="0">
                <a:solidFill>
                  <a:srgbClr val="C00000"/>
                </a:solidFill>
              </a:rPr>
              <a:t>Innovative Applications</a:t>
            </a:r>
            <a:br>
              <a:rPr lang="en-US" altLang="zh-TW" sz="8000" dirty="0">
                <a:solidFill>
                  <a:srgbClr val="C00000"/>
                </a:solidFill>
              </a:rPr>
            </a:br>
            <a:endParaRPr lang="zh-TW" altLang="en-US" sz="80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E78C9E75-97FD-45D9-8ED3-955348887BB1}" type="slidenum">
              <a:rPr lang="zh-TW" altLang="en-US" smtClean="0"/>
              <a:pPr>
                <a:defRPr/>
              </a:pPr>
              <a:t>110</a:t>
            </a:fld>
            <a:endParaRPr lang="zh-TW" altLang="en-US"/>
          </a:p>
        </p:txBody>
      </p:sp>
      <p:pic>
        <p:nvPicPr>
          <p:cNvPr id="3" name="Picture 2">
            <a:extLst>
              <a:ext uri="{FF2B5EF4-FFF2-40B4-BE49-F238E27FC236}">
                <a16:creationId xmlns:a16="http://schemas.microsoft.com/office/drawing/2014/main" id="{A24B80B9-A55B-055E-D160-C7A53A35B4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5" name="Picture 4">
            <a:extLst>
              <a:ext uri="{FF2B5EF4-FFF2-40B4-BE49-F238E27FC236}">
                <a16:creationId xmlns:a16="http://schemas.microsoft.com/office/drawing/2014/main" id="{D92F3226-FD69-EC9D-1725-C8EDE1A145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pic>
        <p:nvPicPr>
          <p:cNvPr id="6" name="Picture 5">
            <a:extLst>
              <a:ext uri="{FF2B5EF4-FFF2-40B4-BE49-F238E27FC236}">
                <a16:creationId xmlns:a16="http://schemas.microsoft.com/office/drawing/2014/main" id="{76135A53-A8AA-3340-6499-55DA86807819}"/>
              </a:ext>
            </a:extLst>
          </p:cNvPr>
          <p:cNvPicPr>
            <a:picLocks noChangeAspect="1"/>
          </p:cNvPicPr>
          <p:nvPr/>
        </p:nvPicPr>
        <p:blipFill>
          <a:blip r:embed="rId4"/>
          <a:stretch>
            <a:fillRect/>
          </a:stretch>
        </p:blipFill>
        <p:spPr>
          <a:xfrm>
            <a:off x="100740" y="137553"/>
            <a:ext cx="2676470" cy="584775"/>
          </a:xfrm>
          <a:prstGeom prst="rect">
            <a:avLst/>
          </a:prstGeom>
        </p:spPr>
      </p:pic>
    </p:spTree>
    <p:extLst>
      <p:ext uri="{BB962C8B-B14F-4D97-AF65-F5344CB8AC3E}">
        <p14:creationId xmlns:p14="http://schemas.microsoft.com/office/powerpoint/2010/main" val="415835205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5A5D8-1366-7F4E-8684-40F571C5E32A}"/>
              </a:ext>
            </a:extLst>
          </p:cNvPr>
          <p:cNvSpPr>
            <a:spLocks noGrp="1"/>
          </p:cNvSpPr>
          <p:nvPr>
            <p:ph type="title"/>
          </p:nvPr>
        </p:nvSpPr>
        <p:spPr>
          <a:xfrm>
            <a:off x="775251" y="94129"/>
            <a:ext cx="10384545" cy="914321"/>
          </a:xfrm>
        </p:spPr>
        <p:txBody>
          <a:bodyPr>
            <a:normAutofit fontScale="90000"/>
          </a:bodyPr>
          <a:lstStyle/>
          <a:p>
            <a:r>
              <a:rPr lang="en-US" sz="5400" dirty="0">
                <a:solidFill>
                  <a:schemeClr val="tx2"/>
                </a:solidFill>
              </a:rPr>
              <a:t>Summary</a:t>
            </a:r>
          </a:p>
        </p:txBody>
      </p:sp>
      <p:sp>
        <p:nvSpPr>
          <p:cNvPr id="4" name="Slide Number Placeholder 3">
            <a:extLst>
              <a:ext uri="{FF2B5EF4-FFF2-40B4-BE49-F238E27FC236}">
                <a16:creationId xmlns:a16="http://schemas.microsoft.com/office/drawing/2014/main" id="{1987625A-1DE5-8B41-BA0C-CF9F244437CE}"/>
              </a:ext>
            </a:extLst>
          </p:cNvPr>
          <p:cNvSpPr>
            <a:spLocks noGrp="1"/>
          </p:cNvSpPr>
          <p:nvPr>
            <p:ph type="sldNum" sz="quarter" idx="12"/>
          </p:nvPr>
        </p:nvSpPr>
        <p:spPr/>
        <p:txBody>
          <a:bodyPr/>
          <a:lstStyle/>
          <a:p>
            <a:pPr>
              <a:defRPr/>
            </a:pPr>
            <a:fld id="{E78C9E75-97FD-45D9-8ED3-955348887BB1}" type="slidenum">
              <a:rPr lang="zh-TW" altLang="en-US" smtClean="0"/>
              <a:pPr>
                <a:defRPr/>
              </a:pPr>
              <a:t>111</a:t>
            </a:fld>
            <a:endParaRPr lang="zh-TW" altLang="en-US"/>
          </a:p>
        </p:txBody>
      </p:sp>
      <p:sp>
        <p:nvSpPr>
          <p:cNvPr id="7" name="Content Placeholder 2">
            <a:extLst>
              <a:ext uri="{FF2B5EF4-FFF2-40B4-BE49-F238E27FC236}">
                <a16:creationId xmlns:a16="http://schemas.microsoft.com/office/drawing/2014/main" id="{B538A7D7-8C4D-0D81-51F0-7DF16B3A0C66}"/>
              </a:ext>
            </a:extLst>
          </p:cNvPr>
          <p:cNvSpPr>
            <a:spLocks noGrp="1"/>
          </p:cNvSpPr>
          <p:nvPr>
            <p:ph idx="1"/>
          </p:nvPr>
        </p:nvSpPr>
        <p:spPr>
          <a:xfrm>
            <a:off x="775252" y="1169894"/>
            <a:ext cx="10575235" cy="5230906"/>
          </a:xfrm>
        </p:spPr>
        <p:txBody>
          <a:bodyPr>
            <a:normAutofit lnSpcReduction="10000"/>
          </a:bodyPr>
          <a:lstStyle/>
          <a:p>
            <a:r>
              <a:rPr lang="en-US" sz="3600" dirty="0"/>
              <a:t>Generative AI</a:t>
            </a:r>
          </a:p>
          <a:p>
            <a:r>
              <a:rPr lang="en-US" sz="3600" dirty="0"/>
              <a:t>Philosophy, Ethics, and Safety of AI</a:t>
            </a:r>
          </a:p>
          <a:p>
            <a:pPr lvl="1"/>
            <a:r>
              <a:rPr lang="en-US" sz="3600" dirty="0"/>
              <a:t>The Limits of AI</a:t>
            </a:r>
          </a:p>
          <a:p>
            <a:pPr lvl="1"/>
            <a:r>
              <a:rPr lang="en-US" sz="3600" dirty="0"/>
              <a:t>Can Machines Really Think? </a:t>
            </a:r>
          </a:p>
          <a:p>
            <a:pPr lvl="1"/>
            <a:r>
              <a:rPr lang="en-US" sz="3600" dirty="0"/>
              <a:t>The Ethics of AI</a:t>
            </a:r>
          </a:p>
          <a:p>
            <a:r>
              <a:rPr lang="en-US" sz="3600" dirty="0"/>
              <a:t>The Future of AI</a:t>
            </a:r>
          </a:p>
          <a:p>
            <a:pPr lvl="1"/>
            <a:r>
              <a:rPr lang="en-US" sz="3600" dirty="0"/>
              <a:t>AI Components</a:t>
            </a:r>
          </a:p>
          <a:p>
            <a:pPr lvl="1"/>
            <a:r>
              <a:rPr lang="en-US" sz="3600" dirty="0"/>
              <a:t>AI Architectures</a:t>
            </a:r>
          </a:p>
        </p:txBody>
      </p:sp>
    </p:spTree>
    <p:extLst>
      <p:ext uri="{BB962C8B-B14F-4D97-AF65-F5344CB8AC3E}">
        <p14:creationId xmlns:p14="http://schemas.microsoft.com/office/powerpoint/2010/main" val="34642665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16F70-8938-FB4A-954F-072E275BE862}"/>
              </a:ext>
            </a:extLst>
          </p:cNvPr>
          <p:cNvSpPr>
            <a:spLocks noGrp="1"/>
          </p:cNvSpPr>
          <p:nvPr>
            <p:ph type="title"/>
          </p:nvPr>
        </p:nvSpPr>
        <p:spPr>
          <a:xfrm>
            <a:off x="1026695" y="44624"/>
            <a:ext cx="10133102" cy="907306"/>
          </a:xfrm>
        </p:spPr>
        <p:txBody>
          <a:bodyPr/>
          <a:lstStyle/>
          <a:p>
            <a:r>
              <a:rPr lang="en-US" altLang="zh-TW" dirty="0">
                <a:solidFill>
                  <a:schemeClr val="tx2"/>
                </a:solidFill>
              </a:rPr>
              <a:t>References</a:t>
            </a:r>
            <a:endParaRPr lang="en-US" dirty="0">
              <a:solidFill>
                <a:schemeClr val="tx2"/>
              </a:solidFill>
            </a:endParaRPr>
          </a:p>
        </p:txBody>
      </p:sp>
      <p:sp>
        <p:nvSpPr>
          <p:cNvPr id="3" name="Content Placeholder 2">
            <a:extLst>
              <a:ext uri="{FF2B5EF4-FFF2-40B4-BE49-F238E27FC236}">
                <a16:creationId xmlns:a16="http://schemas.microsoft.com/office/drawing/2014/main" id="{0BF9B6D8-C75A-8144-8E1A-6A08EAB1DA20}"/>
              </a:ext>
            </a:extLst>
          </p:cNvPr>
          <p:cNvSpPr>
            <a:spLocks noGrp="1"/>
          </p:cNvSpPr>
          <p:nvPr>
            <p:ph idx="1"/>
          </p:nvPr>
        </p:nvSpPr>
        <p:spPr>
          <a:xfrm>
            <a:off x="527538" y="896510"/>
            <a:ext cx="11060724" cy="5789439"/>
          </a:xfrm>
        </p:spPr>
        <p:txBody>
          <a:bodyPr>
            <a:noAutofit/>
          </a:bodyPr>
          <a:lstStyle/>
          <a:p>
            <a:pPr marL="228600" indent="-228600">
              <a:spcAft>
                <a:spcPts val="0"/>
              </a:spcAft>
            </a:pPr>
            <a:r>
              <a:rPr lang="en-US" altLang="zh-TW" sz="1400" b="0" dirty="0"/>
              <a:t>Stuart Russell and Peter Norvig (2020), Artificial Intelligence: A Modern Approach, 4th Edition, Pearson.</a:t>
            </a:r>
          </a:p>
          <a:p>
            <a:pPr marL="228600" indent="-228600">
              <a:spcAft>
                <a:spcPts val="0"/>
              </a:spcAft>
            </a:pPr>
            <a:r>
              <a:rPr lang="en-US" altLang="zh-TW" sz="1400" b="0" dirty="0"/>
              <a:t>Denis Rothman (2024), Transformers for Natural Language Processing and Computer Vision - Third Edition: Explore Generative AI and Large Language Models with Hugging Face, </a:t>
            </a:r>
            <a:r>
              <a:rPr lang="en-US" altLang="zh-TW" sz="1400" b="0" dirty="0" err="1"/>
              <a:t>ChatGPT</a:t>
            </a:r>
            <a:r>
              <a:rPr lang="en-US" altLang="zh-TW" sz="1400" b="0" dirty="0"/>
              <a:t>, GPT-4V, and DALL-E 3, 3rd ed. Edition, </a:t>
            </a:r>
            <a:r>
              <a:rPr lang="en-US" altLang="zh-TW" sz="1400" b="0" dirty="0" err="1"/>
              <a:t>Packt</a:t>
            </a:r>
            <a:r>
              <a:rPr lang="en-US" altLang="zh-TW" sz="1400" b="0" dirty="0"/>
              <a:t> Publishing</a:t>
            </a:r>
          </a:p>
          <a:p>
            <a:pPr marL="228600" indent="-228600">
              <a:spcAft>
                <a:spcPts val="0"/>
              </a:spcAft>
            </a:pPr>
            <a:r>
              <a:rPr lang="en-US" altLang="zh-TW" sz="1400" b="0" dirty="0" err="1"/>
              <a:t>Aurélien</a:t>
            </a:r>
            <a:r>
              <a:rPr lang="en-US" altLang="zh-TW" sz="1400" b="0" dirty="0"/>
              <a:t> </a:t>
            </a:r>
            <a:r>
              <a:rPr lang="en-US" altLang="zh-TW" sz="1400" b="0" dirty="0" err="1"/>
              <a:t>Géron</a:t>
            </a:r>
            <a:r>
              <a:rPr lang="en-US" altLang="zh-TW" sz="1400" b="0" dirty="0"/>
              <a:t> (2022), Hands-On Machine Learning with Scikit-Learn, </a:t>
            </a:r>
            <a:r>
              <a:rPr lang="en-US" altLang="zh-TW" sz="1400" b="0" dirty="0" err="1"/>
              <a:t>Keras</a:t>
            </a:r>
            <a:r>
              <a:rPr lang="en-US" altLang="zh-TW" sz="1400" b="0" dirty="0"/>
              <a:t>, and TensorFlow: Concepts, Tools, and Techniques to Build Intelligent Systems, 3rd Edition, O’Reilly Media.</a:t>
            </a:r>
          </a:p>
          <a:p>
            <a:pPr marL="228600" indent="-228600">
              <a:spcAft>
                <a:spcPts val="0"/>
              </a:spcAft>
            </a:pPr>
            <a:r>
              <a:rPr lang="en-US" altLang="zh-TW" sz="1400" b="0" dirty="0"/>
              <a:t>Steven </a:t>
            </a:r>
            <a:r>
              <a:rPr lang="en-US" altLang="zh-TW" sz="1400" b="0" dirty="0" err="1"/>
              <a:t>D'Ascoli</a:t>
            </a:r>
            <a:r>
              <a:rPr lang="en-US" altLang="zh-TW" sz="1400" b="0" dirty="0"/>
              <a:t> (2022), Artificial Intelligence and Deep Learning with Python: Every Line of Code Explained For Readers New to AI and New to Python, Independently published.</a:t>
            </a:r>
          </a:p>
          <a:p>
            <a:pPr marL="228600" indent="-228600">
              <a:spcAft>
                <a:spcPts val="0"/>
              </a:spcAft>
            </a:pPr>
            <a:r>
              <a:rPr lang="en-US" sz="1400" b="0" dirty="0" err="1"/>
              <a:t>Nenad</a:t>
            </a:r>
            <a:r>
              <a:rPr lang="en-US" sz="1400" b="0" dirty="0"/>
              <a:t> </a:t>
            </a:r>
            <a:r>
              <a:rPr lang="en-US" sz="1400" b="0" dirty="0" err="1"/>
              <a:t>Tomašev</a:t>
            </a:r>
            <a:r>
              <a:rPr lang="en-US" sz="1400" b="0" dirty="0"/>
              <a:t>, Julien </a:t>
            </a:r>
            <a:r>
              <a:rPr lang="en-US" sz="1400" b="0" dirty="0" err="1"/>
              <a:t>Cornebise</a:t>
            </a:r>
            <a:r>
              <a:rPr lang="en-US" sz="1400" b="0" dirty="0"/>
              <a:t>, Frank </a:t>
            </a:r>
            <a:r>
              <a:rPr lang="en-US" sz="1400" b="0" dirty="0" err="1"/>
              <a:t>Hutter</a:t>
            </a:r>
            <a:r>
              <a:rPr lang="en-US" sz="1400" b="0" dirty="0"/>
              <a:t>, Shakir Mohamed, Angela </a:t>
            </a:r>
            <a:r>
              <a:rPr lang="en-US" sz="1400" b="0" dirty="0" err="1"/>
              <a:t>Picciariello</a:t>
            </a:r>
            <a:r>
              <a:rPr lang="en-US" sz="1400" b="0" dirty="0"/>
              <a:t>, Bec Connelly, Danielle Belgrave et al. (2020) "AI for social good: unlocking the opportunity for positive impact." Nature Communications 11, no. 1: 1-6.</a:t>
            </a:r>
          </a:p>
          <a:p>
            <a:pPr marL="228600" indent="-228600">
              <a:spcAft>
                <a:spcPts val="0"/>
              </a:spcAft>
            </a:pPr>
            <a:r>
              <a:rPr lang="en-US" sz="1400" b="0" dirty="0"/>
              <a:t>Fernando Gonzalez, </a:t>
            </a:r>
            <a:r>
              <a:rPr lang="en-US" sz="1400" b="0" dirty="0" err="1"/>
              <a:t>Zhijing</a:t>
            </a:r>
            <a:r>
              <a:rPr lang="en-US" sz="1400" b="0" dirty="0"/>
              <a:t> </a:t>
            </a:r>
            <a:r>
              <a:rPr lang="en-US" sz="1400" b="0" dirty="0" err="1"/>
              <a:t>Jin</a:t>
            </a:r>
            <a:r>
              <a:rPr lang="en-US" sz="1400" b="0" dirty="0"/>
              <a:t>, </a:t>
            </a:r>
            <a:r>
              <a:rPr lang="en-US" sz="1400" b="0" dirty="0" err="1"/>
              <a:t>Jad</a:t>
            </a:r>
            <a:r>
              <a:rPr lang="en-US" sz="1400" b="0" dirty="0"/>
              <a:t> </a:t>
            </a:r>
            <a:r>
              <a:rPr lang="en-US" sz="1400" b="0" dirty="0" err="1"/>
              <a:t>Beydoun</a:t>
            </a:r>
            <a:r>
              <a:rPr lang="en-US" sz="1400" b="0" dirty="0"/>
              <a:t>, Bernhard </a:t>
            </a:r>
            <a:r>
              <a:rPr lang="en-US" sz="1400" b="0" dirty="0" err="1"/>
              <a:t>Schölkopf</a:t>
            </a:r>
            <a:r>
              <a:rPr lang="en-US" sz="1400" b="0" dirty="0"/>
              <a:t>, Tom Hope, Rada </a:t>
            </a:r>
            <a:r>
              <a:rPr lang="en-US" sz="1400" b="0" dirty="0" err="1"/>
              <a:t>Mihalcea</a:t>
            </a:r>
            <a:r>
              <a:rPr lang="en-US" sz="1400" b="0" dirty="0"/>
              <a:t>, and </a:t>
            </a:r>
            <a:r>
              <a:rPr lang="en-US" sz="1400" b="0" dirty="0" err="1"/>
              <a:t>Mrinmaya</a:t>
            </a:r>
            <a:r>
              <a:rPr lang="en-US" sz="1400" b="0" dirty="0"/>
              <a:t> </a:t>
            </a:r>
            <a:r>
              <a:rPr lang="en-US" sz="1400" b="0" dirty="0" err="1"/>
              <a:t>Sachan</a:t>
            </a:r>
            <a:r>
              <a:rPr lang="en-US" sz="1400" b="0" dirty="0"/>
              <a:t> (2022). "How Is NLP Addressing the 17 UN Sustainability Goals? A Challenge Set of Social Good Paper Classification and Information Extraction.” </a:t>
            </a:r>
          </a:p>
          <a:p>
            <a:pPr>
              <a:spcAft>
                <a:spcPts val="0"/>
              </a:spcAft>
            </a:pPr>
            <a:r>
              <a:rPr lang="en-US" sz="1400" b="0" dirty="0" err="1"/>
              <a:t>Shukang</a:t>
            </a:r>
            <a:r>
              <a:rPr lang="en-US" sz="1400" b="0" dirty="0"/>
              <a:t> Yin, </a:t>
            </a:r>
            <a:r>
              <a:rPr lang="en-US" sz="1400" b="0" dirty="0" err="1"/>
              <a:t>Chaoyou</a:t>
            </a:r>
            <a:r>
              <a:rPr lang="en-US" sz="1400" b="0" dirty="0"/>
              <a:t> Fu, </a:t>
            </a:r>
            <a:r>
              <a:rPr lang="en-US" sz="1400" b="0" dirty="0" err="1"/>
              <a:t>Sirui</a:t>
            </a:r>
            <a:r>
              <a:rPr lang="en-US" sz="1400" b="0" dirty="0"/>
              <a:t> Zhao, </a:t>
            </a:r>
            <a:r>
              <a:rPr lang="en-US" sz="1400" b="0" dirty="0" err="1"/>
              <a:t>Ke</a:t>
            </a:r>
            <a:r>
              <a:rPr lang="en-US" sz="1400" b="0" dirty="0"/>
              <a:t> Li, Xing Sun, Tong Xu, and </a:t>
            </a:r>
            <a:r>
              <a:rPr lang="en-US" sz="1400" b="0" dirty="0" err="1"/>
              <a:t>Enhong</a:t>
            </a:r>
            <a:r>
              <a:rPr lang="en-US" sz="1400" b="0" dirty="0"/>
              <a:t> Chen. (2024) "A survey on multimodal large language models." National Science Review (2024): nwae403.</a:t>
            </a:r>
          </a:p>
          <a:p>
            <a:pPr>
              <a:spcAft>
                <a:spcPts val="0"/>
              </a:spcAft>
            </a:pPr>
            <a:r>
              <a:rPr lang="en-US" sz="1400" b="0" dirty="0" err="1"/>
              <a:t>Jiayi</a:t>
            </a:r>
            <a:r>
              <a:rPr lang="en-US" sz="1400" b="0" dirty="0"/>
              <a:t> </a:t>
            </a:r>
            <a:r>
              <a:rPr lang="en-US" sz="1400" b="0" dirty="0" err="1"/>
              <a:t>Kuang</a:t>
            </a:r>
            <a:r>
              <a:rPr lang="en-US" sz="1400" b="0" dirty="0"/>
              <a:t>, </a:t>
            </a:r>
            <a:r>
              <a:rPr lang="en-US" sz="1400" b="0" dirty="0" err="1"/>
              <a:t>Jingyou</a:t>
            </a:r>
            <a:r>
              <a:rPr lang="en-US" sz="1400" b="0" dirty="0"/>
              <a:t> </a:t>
            </a:r>
            <a:r>
              <a:rPr lang="en-US" sz="1400" b="0" dirty="0" err="1"/>
              <a:t>Xie</a:t>
            </a:r>
            <a:r>
              <a:rPr lang="en-US" sz="1400" b="0" dirty="0"/>
              <a:t>, </a:t>
            </a:r>
            <a:r>
              <a:rPr lang="en-US" sz="1400" b="0" dirty="0" err="1"/>
              <a:t>Haohao</a:t>
            </a:r>
            <a:r>
              <a:rPr lang="en-US" sz="1400" b="0" dirty="0"/>
              <a:t> Luo, </a:t>
            </a:r>
            <a:r>
              <a:rPr lang="en-US" sz="1400" b="0" dirty="0" err="1"/>
              <a:t>Ronghao</a:t>
            </a:r>
            <a:r>
              <a:rPr lang="en-US" sz="1400" b="0" dirty="0"/>
              <a:t> Li, </a:t>
            </a:r>
            <a:r>
              <a:rPr lang="en-US" sz="1400" b="0" dirty="0" err="1"/>
              <a:t>Zhe</a:t>
            </a:r>
            <a:r>
              <a:rPr lang="en-US" sz="1400" b="0" dirty="0"/>
              <a:t> Xu, </a:t>
            </a:r>
            <a:r>
              <a:rPr lang="en-US" sz="1400" b="0" dirty="0" err="1"/>
              <a:t>Xianfeng</a:t>
            </a:r>
            <a:r>
              <a:rPr lang="en-US" sz="1400" b="0" dirty="0"/>
              <a:t> Cheng, </a:t>
            </a:r>
            <a:r>
              <a:rPr lang="en-US" sz="1400" b="0" dirty="0" err="1"/>
              <a:t>Yinghui</a:t>
            </a:r>
            <a:r>
              <a:rPr lang="en-US" sz="1400" b="0" dirty="0"/>
              <a:t> Li, </a:t>
            </a:r>
            <a:r>
              <a:rPr lang="en-US" sz="1400" b="0" dirty="0" err="1"/>
              <a:t>Xika</a:t>
            </a:r>
            <a:r>
              <a:rPr lang="en-US" sz="1400" b="0" dirty="0"/>
              <a:t> Lin, and Ying Shen. (2024) "Natural Language Understanding and Inference with MLLM in Visual Question Answering: A Survey." </a:t>
            </a:r>
            <a:r>
              <a:rPr lang="en-US" sz="1400" b="0" dirty="0" err="1"/>
              <a:t>arXiv</a:t>
            </a:r>
            <a:r>
              <a:rPr lang="en-US" sz="1400" b="0" dirty="0"/>
              <a:t> preprint arXiv:2411.17558.</a:t>
            </a:r>
          </a:p>
          <a:p>
            <a:pPr>
              <a:spcAft>
                <a:spcPts val="0"/>
              </a:spcAft>
            </a:pPr>
            <a:r>
              <a:rPr lang="en-US" sz="1400" b="0" dirty="0"/>
              <a:t>Bo Li, Peng Qi, Bo Liu, Shuai Di, </a:t>
            </a:r>
            <a:r>
              <a:rPr lang="en-US" sz="1400" b="0" dirty="0" err="1"/>
              <a:t>Jingen</a:t>
            </a:r>
            <a:r>
              <a:rPr lang="en-US" sz="1400" b="0" dirty="0"/>
              <a:t> Liu, </a:t>
            </a:r>
            <a:r>
              <a:rPr lang="en-US" sz="1400" b="0" dirty="0" err="1"/>
              <a:t>Jiquan</a:t>
            </a:r>
            <a:r>
              <a:rPr lang="en-US" sz="1400" b="0" dirty="0"/>
              <a:t> Pei, </a:t>
            </a:r>
            <a:r>
              <a:rPr lang="en-US" sz="1400" b="0" dirty="0" err="1"/>
              <a:t>Jinfeng</a:t>
            </a:r>
            <a:r>
              <a:rPr lang="en-US" sz="1400" b="0" dirty="0"/>
              <a:t> Yi, and Bowen Zhou. (2023) "Trustworthy AI: From principles to practices." ACM Computing Surveys 55, no. 9 (2023): 1-46.</a:t>
            </a:r>
          </a:p>
          <a:p>
            <a:pPr>
              <a:spcAft>
                <a:spcPts val="0"/>
              </a:spcAft>
            </a:pPr>
            <a:r>
              <a:rPr lang="en-US" sz="1400" b="0" dirty="0"/>
              <a:t>NVIDIA DLI (2024), Generative AI Explained, https://</a:t>
            </a:r>
            <a:r>
              <a:rPr lang="en-US" sz="1400" b="0" dirty="0" err="1"/>
              <a:t>learn.nvidia.com</a:t>
            </a:r>
            <a:r>
              <a:rPr lang="en-US" sz="1400" b="0" dirty="0"/>
              <a:t>/courses/</a:t>
            </a:r>
            <a:r>
              <a:rPr lang="en-US" sz="1400" b="0" dirty="0" err="1"/>
              <a:t>course-detail?course_id</a:t>
            </a:r>
            <a:r>
              <a:rPr lang="en-US" sz="1400" b="0" dirty="0"/>
              <a:t>=course-v1:DLI+S-FX-07+V1</a:t>
            </a:r>
          </a:p>
          <a:p>
            <a:pPr marL="228600" indent="-228600">
              <a:spcAft>
                <a:spcPts val="0"/>
              </a:spcAft>
            </a:pPr>
            <a:r>
              <a:rPr lang="en-US" sz="1400" b="0" dirty="0"/>
              <a:t>NVIDIA DLI (2024), Introduction to Transformer-Based Natural Language Processing, https://</a:t>
            </a:r>
            <a:r>
              <a:rPr lang="en-US" sz="1400" b="0" dirty="0" err="1"/>
              <a:t>learn.nvidia.com</a:t>
            </a:r>
            <a:r>
              <a:rPr lang="en-US" sz="1400" b="0" dirty="0"/>
              <a:t>/courses/</a:t>
            </a:r>
            <a:r>
              <a:rPr lang="en-US" sz="1400" b="0" dirty="0" err="1"/>
              <a:t>course-detail?course_id</a:t>
            </a:r>
            <a:r>
              <a:rPr lang="en-US" sz="1400" b="0" dirty="0"/>
              <a:t>=course-v1:DLI+S-FX-08+V1</a:t>
            </a:r>
          </a:p>
          <a:p>
            <a:pPr marL="228600" indent="-228600">
              <a:spcAft>
                <a:spcPts val="0"/>
              </a:spcAft>
            </a:pPr>
            <a:r>
              <a:rPr lang="en-US" sz="1400" b="0" dirty="0"/>
              <a:t>NVIDIA DLI (2024), Building RAG Agents with LLMs, https://</a:t>
            </a:r>
            <a:r>
              <a:rPr lang="en-US" sz="1400" b="0" dirty="0" err="1"/>
              <a:t>learn.nvidia.com</a:t>
            </a:r>
            <a:r>
              <a:rPr lang="en-US" sz="1400" b="0" dirty="0"/>
              <a:t>/courses/</a:t>
            </a:r>
            <a:r>
              <a:rPr lang="en-US" sz="1400" b="0" dirty="0" err="1"/>
              <a:t>course-detail?course_id</a:t>
            </a:r>
            <a:r>
              <a:rPr lang="en-US" sz="1400" b="0" dirty="0"/>
              <a:t>=course-v1:DLI+S-FX-15+V1</a:t>
            </a:r>
          </a:p>
          <a:p>
            <a:pPr>
              <a:spcAft>
                <a:spcPts val="0"/>
              </a:spcAft>
            </a:pPr>
            <a:r>
              <a:rPr lang="en-US" sz="1400" b="0" dirty="0"/>
              <a:t>NVIDIA DLI (2024), Generative AI with Diffusion Models, https://</a:t>
            </a:r>
            <a:r>
              <a:rPr lang="en-US" sz="1400" b="0" dirty="0" err="1"/>
              <a:t>learn.nvidia.com</a:t>
            </a:r>
            <a:r>
              <a:rPr lang="en-US" sz="1400" b="0" dirty="0"/>
              <a:t>/courses/</a:t>
            </a:r>
            <a:r>
              <a:rPr lang="en-US" sz="1400" b="0" dirty="0" err="1"/>
              <a:t>course-detail?course_id</a:t>
            </a:r>
            <a:r>
              <a:rPr lang="en-US" sz="1400" b="0" dirty="0"/>
              <a:t>=course-v1:DLI+S-FX-14+V1</a:t>
            </a:r>
          </a:p>
          <a:p>
            <a:pPr marL="228600" indent="-228600">
              <a:spcAft>
                <a:spcPts val="0"/>
              </a:spcAft>
            </a:pPr>
            <a:r>
              <a:rPr lang="en-US" sz="1400" b="0" dirty="0"/>
              <a:t>NVIDIA DLI (2024), Introduction to NVIDIA NIM™ Microservices, https://</a:t>
            </a:r>
            <a:r>
              <a:rPr lang="en-US" sz="1400" b="0" dirty="0" err="1"/>
              <a:t>learn.nvidia.com</a:t>
            </a:r>
            <a:r>
              <a:rPr lang="en-US" sz="1400" b="0" dirty="0"/>
              <a:t>/courses/</a:t>
            </a:r>
            <a:r>
              <a:rPr lang="en-US" sz="1400" b="0" dirty="0" err="1"/>
              <a:t>course-detail?course_id</a:t>
            </a:r>
            <a:r>
              <a:rPr lang="en-US" sz="1400" b="0" dirty="0"/>
              <a:t>=course-v1:DLI+S-FX-23+V1</a:t>
            </a:r>
          </a:p>
          <a:p>
            <a:pPr marL="228600" indent="-228600">
              <a:spcAft>
                <a:spcPts val="0"/>
              </a:spcAft>
            </a:pPr>
            <a:r>
              <a:rPr lang="en-US" sz="1400" b="0" dirty="0"/>
              <a:t>Min-Yuh Day (2024), Python 101, </a:t>
            </a:r>
            <a:r>
              <a:rPr lang="en-US" sz="1400" b="0" dirty="0">
                <a:hlinkClick r:id="rId2"/>
              </a:rPr>
              <a:t>https://tinyurl.com/aintpupython101</a:t>
            </a:r>
            <a:endParaRPr lang="en-US" altLang="zh-TW" sz="1400" b="0" dirty="0"/>
          </a:p>
        </p:txBody>
      </p:sp>
      <p:sp>
        <p:nvSpPr>
          <p:cNvPr id="4" name="Slide Number Placeholder 3">
            <a:extLst>
              <a:ext uri="{FF2B5EF4-FFF2-40B4-BE49-F238E27FC236}">
                <a16:creationId xmlns:a16="http://schemas.microsoft.com/office/drawing/2014/main" id="{C768DDE3-DE9A-684D-A2C4-2DDE871B88C5}"/>
              </a:ext>
            </a:extLst>
          </p:cNvPr>
          <p:cNvSpPr>
            <a:spLocks noGrp="1"/>
          </p:cNvSpPr>
          <p:nvPr>
            <p:ph type="sldNum" sz="quarter" idx="12"/>
          </p:nvPr>
        </p:nvSpPr>
        <p:spPr/>
        <p:txBody>
          <a:bodyPr/>
          <a:lstStyle/>
          <a:p>
            <a:pPr>
              <a:defRPr/>
            </a:pPr>
            <a:fld id="{E78C9E75-97FD-45D9-8ED3-955348887BB1}" type="slidenum">
              <a:rPr lang="zh-TW" altLang="en-US" smtClean="0"/>
              <a:pPr>
                <a:defRPr/>
              </a:pPr>
              <a:t>112</a:t>
            </a:fld>
            <a:endParaRPr lang="zh-TW" altLang="en-US"/>
          </a:p>
        </p:txBody>
      </p:sp>
    </p:spTree>
    <p:extLst>
      <p:ext uri="{BB962C8B-B14F-4D97-AF65-F5344CB8AC3E}">
        <p14:creationId xmlns:p14="http://schemas.microsoft.com/office/powerpoint/2010/main" val="1809371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C8D7D-80A7-9C44-AC14-7C213783A446}"/>
              </a:ext>
            </a:extLst>
          </p:cNvPr>
          <p:cNvSpPr>
            <a:spLocks noGrp="1"/>
          </p:cNvSpPr>
          <p:nvPr>
            <p:ph type="title"/>
          </p:nvPr>
        </p:nvSpPr>
        <p:spPr>
          <a:xfrm>
            <a:off x="1759975" y="122238"/>
            <a:ext cx="8760541" cy="1984303"/>
          </a:xfrm>
        </p:spPr>
        <p:txBody>
          <a:bodyPr>
            <a:noAutofit/>
          </a:bodyPr>
          <a:lstStyle/>
          <a:p>
            <a:r>
              <a:rPr lang="en-US" dirty="0">
                <a:solidFill>
                  <a:schemeClr val="accent1"/>
                </a:solidFill>
              </a:rPr>
              <a:t>Reinforcement Learning (DL)</a:t>
            </a:r>
            <a:endParaRPr lang="en-US" sz="3200" b="0" dirty="0">
              <a:solidFill>
                <a:schemeClr val="accent1"/>
              </a:solidFill>
            </a:endParaRPr>
          </a:p>
        </p:txBody>
      </p:sp>
      <p:sp>
        <p:nvSpPr>
          <p:cNvPr id="4" name="Slide Number Placeholder 3">
            <a:extLst>
              <a:ext uri="{FF2B5EF4-FFF2-40B4-BE49-F238E27FC236}">
                <a16:creationId xmlns:a16="http://schemas.microsoft.com/office/drawing/2014/main" id="{49B2875C-0D07-C946-B2E0-EB049C68E35C}"/>
              </a:ext>
            </a:extLst>
          </p:cNvPr>
          <p:cNvSpPr>
            <a:spLocks noGrp="1"/>
          </p:cNvSpPr>
          <p:nvPr>
            <p:ph type="sldNum" sz="quarter" idx="12"/>
          </p:nvPr>
        </p:nvSpPr>
        <p:spPr/>
        <p:txBody>
          <a:bodyPr/>
          <a:lstStyle/>
          <a:p>
            <a:fld id="{5424488C-161F-514B-8FF5-CF5173A03E8D}" type="slidenum">
              <a:rPr lang="en-US" smtClean="0"/>
              <a:t>12</a:t>
            </a:fld>
            <a:endParaRPr lang="en-US"/>
          </a:p>
        </p:txBody>
      </p:sp>
      <p:sp>
        <p:nvSpPr>
          <p:cNvPr id="7" name="Rectangle 6">
            <a:extLst>
              <a:ext uri="{FF2B5EF4-FFF2-40B4-BE49-F238E27FC236}">
                <a16:creationId xmlns:a16="http://schemas.microsoft.com/office/drawing/2014/main" id="{8A2F2A46-342F-BD47-959B-D697CC7964CB}"/>
              </a:ext>
            </a:extLst>
          </p:cNvPr>
          <p:cNvSpPr/>
          <p:nvPr/>
        </p:nvSpPr>
        <p:spPr>
          <a:xfrm>
            <a:off x="1965543" y="6606258"/>
            <a:ext cx="8231403" cy="276999"/>
          </a:xfrm>
          <a:prstGeom prst="rect">
            <a:avLst/>
          </a:prstGeom>
        </p:spPr>
        <p:txBody>
          <a:bodyPr wrap="square">
            <a:spAutoFit/>
          </a:bodyPr>
          <a:lstStyle/>
          <a:p>
            <a:pPr algn="ctr"/>
            <a:r>
              <a:rPr lang="en-US" sz="1200" dirty="0">
                <a:solidFill>
                  <a:schemeClr val="bg1">
                    <a:lumMod val="75000"/>
                  </a:schemeClr>
                </a:solidFill>
              </a:rPr>
              <a:t>Source: Richard S. Sutton &amp; Andrew G. </a:t>
            </a:r>
            <a:r>
              <a:rPr lang="en-US" sz="1200" dirty="0" err="1">
                <a:solidFill>
                  <a:schemeClr val="bg1">
                    <a:lumMod val="75000"/>
                  </a:schemeClr>
                </a:solidFill>
              </a:rPr>
              <a:t>Barto</a:t>
            </a:r>
            <a:r>
              <a:rPr lang="en-US" sz="1200" dirty="0">
                <a:solidFill>
                  <a:schemeClr val="bg1">
                    <a:lumMod val="75000"/>
                  </a:schemeClr>
                </a:solidFill>
              </a:rPr>
              <a:t> (2018), Reinforcement Learning: An Introduction, 2nd Edition, A Bradford Book.</a:t>
            </a:r>
          </a:p>
        </p:txBody>
      </p:sp>
      <p:sp>
        <p:nvSpPr>
          <p:cNvPr id="8" name="Rounded Rectangle 7">
            <a:extLst>
              <a:ext uri="{FF2B5EF4-FFF2-40B4-BE49-F238E27FC236}">
                <a16:creationId xmlns:a16="http://schemas.microsoft.com/office/drawing/2014/main" id="{A93A4EEF-E6AA-3F4E-A406-95D287D4F08A}"/>
              </a:ext>
            </a:extLst>
          </p:cNvPr>
          <p:cNvSpPr>
            <a:spLocks noChangeArrowheads="1"/>
          </p:cNvSpPr>
          <p:nvPr/>
        </p:nvSpPr>
        <p:spPr bwMode="auto">
          <a:xfrm>
            <a:off x="5563629" y="2501160"/>
            <a:ext cx="1273629" cy="767312"/>
          </a:xfrm>
          <a:prstGeom prst="roundRect">
            <a:avLst>
              <a:gd name="adj" fmla="val 13637"/>
            </a:avLst>
          </a:prstGeom>
          <a:noFill/>
          <a:ln w="38100">
            <a:solidFill>
              <a:schemeClr val="tx1"/>
            </a:solidFill>
            <a:round/>
            <a:headEnd/>
            <a:tailEnd/>
          </a:ln>
          <a:effectLst/>
        </p:spPr>
        <p:txBody>
          <a:bodyPr lIns="0" tIns="0" rIns="0" bIns="0" anchor="ctr"/>
          <a:lstStyle/>
          <a:p>
            <a:pPr algn="ctr">
              <a:defRPr/>
            </a:pPr>
            <a:r>
              <a:rPr lang="en-US" sz="2800" b="1" dirty="0">
                <a:solidFill>
                  <a:srgbClr val="C00000"/>
                </a:solidFill>
                <a:latin typeface="Arial" panose="020B0604020202020204" pitchFamily="34" charset="0"/>
                <a:cs typeface="Arial" panose="020B0604020202020204" pitchFamily="34" charset="0"/>
              </a:rPr>
              <a:t>Agent</a:t>
            </a:r>
          </a:p>
        </p:txBody>
      </p:sp>
      <p:sp>
        <p:nvSpPr>
          <p:cNvPr id="9" name="Rounded Rectangle 8">
            <a:extLst>
              <a:ext uri="{FF2B5EF4-FFF2-40B4-BE49-F238E27FC236}">
                <a16:creationId xmlns:a16="http://schemas.microsoft.com/office/drawing/2014/main" id="{3E51BB8B-A5E7-1D41-B482-205B966688B3}"/>
              </a:ext>
            </a:extLst>
          </p:cNvPr>
          <p:cNvSpPr>
            <a:spLocks noChangeArrowheads="1"/>
          </p:cNvSpPr>
          <p:nvPr/>
        </p:nvSpPr>
        <p:spPr bwMode="auto">
          <a:xfrm>
            <a:off x="4946218" y="4138657"/>
            <a:ext cx="2481943" cy="880859"/>
          </a:xfrm>
          <a:prstGeom prst="roundRect">
            <a:avLst>
              <a:gd name="adj" fmla="val 18924"/>
            </a:avLst>
          </a:prstGeom>
          <a:solidFill>
            <a:schemeClr val="accent6">
              <a:lumMod val="20000"/>
              <a:lumOff val="80000"/>
            </a:schemeClr>
          </a:solidFill>
          <a:ln w="38100">
            <a:solidFill>
              <a:schemeClr val="tx1"/>
            </a:solidFill>
            <a:round/>
            <a:headEnd/>
            <a:tailEnd/>
          </a:ln>
          <a:effectLst/>
        </p:spPr>
        <p:txBody>
          <a:bodyPr lIns="0" tIns="0" rIns="0" bIns="0" anchor="ctr"/>
          <a:lstStyle/>
          <a:p>
            <a:pPr algn="ctr">
              <a:defRPr/>
            </a:pPr>
            <a:r>
              <a:rPr lang="en-US" sz="2800" dirty="0">
                <a:latin typeface="Arial" panose="020B0604020202020204" pitchFamily="34" charset="0"/>
                <a:cs typeface="Arial" panose="020B0604020202020204" pitchFamily="34" charset="0"/>
              </a:rPr>
              <a:t>Environment</a:t>
            </a:r>
          </a:p>
        </p:txBody>
      </p:sp>
      <p:cxnSp>
        <p:nvCxnSpPr>
          <p:cNvPr id="11" name="Elbow Connector 10">
            <a:extLst>
              <a:ext uri="{FF2B5EF4-FFF2-40B4-BE49-F238E27FC236}">
                <a16:creationId xmlns:a16="http://schemas.microsoft.com/office/drawing/2014/main" id="{1E9B0CED-362A-EC4D-B31F-9A86D2DBF9A5}"/>
              </a:ext>
            </a:extLst>
          </p:cNvPr>
          <p:cNvCxnSpPr>
            <a:cxnSpLocks/>
            <a:stCxn id="8" idx="3"/>
            <a:endCxn id="9" idx="3"/>
          </p:cNvCxnSpPr>
          <p:nvPr/>
        </p:nvCxnSpPr>
        <p:spPr>
          <a:xfrm>
            <a:off x="6837258" y="2884816"/>
            <a:ext cx="590903" cy="1694270"/>
          </a:xfrm>
          <a:prstGeom prst="bentConnector3">
            <a:avLst>
              <a:gd name="adj1" fmla="val 359991"/>
            </a:avLst>
          </a:prstGeom>
          <a:ln w="50800">
            <a:solidFill>
              <a:schemeClr val="tx1"/>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3" name="Elbow Connector 12">
            <a:extLst>
              <a:ext uri="{FF2B5EF4-FFF2-40B4-BE49-F238E27FC236}">
                <a16:creationId xmlns:a16="http://schemas.microsoft.com/office/drawing/2014/main" id="{2E6323A3-8BA0-AF4C-9A29-82ED3860ACA8}"/>
              </a:ext>
            </a:extLst>
          </p:cNvPr>
          <p:cNvCxnSpPr>
            <a:cxnSpLocks/>
            <a:stCxn id="9" idx="1"/>
            <a:endCxn id="8" idx="1"/>
          </p:cNvCxnSpPr>
          <p:nvPr/>
        </p:nvCxnSpPr>
        <p:spPr>
          <a:xfrm rot="10800000" flipH="1">
            <a:off x="4946217" y="2884816"/>
            <a:ext cx="617411" cy="1694270"/>
          </a:xfrm>
          <a:prstGeom prst="bentConnector3">
            <a:avLst>
              <a:gd name="adj1" fmla="val -252740"/>
            </a:avLst>
          </a:prstGeom>
          <a:ln w="50800">
            <a:solidFill>
              <a:schemeClr val="tx1"/>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8F5CC39F-4420-2F48-A24E-2988B0511D9C}"/>
              </a:ext>
            </a:extLst>
          </p:cNvPr>
          <p:cNvCxnSpPr>
            <a:cxnSpLocks/>
            <a:stCxn id="9" idx="0"/>
            <a:endCxn id="8" idx="2"/>
          </p:cNvCxnSpPr>
          <p:nvPr/>
        </p:nvCxnSpPr>
        <p:spPr>
          <a:xfrm flipV="1">
            <a:off x="6187189" y="3268472"/>
            <a:ext cx="13254" cy="870184"/>
          </a:xfrm>
          <a:prstGeom prst="straightConnector1">
            <a:avLst/>
          </a:prstGeom>
          <a:ln w="50800">
            <a:solidFill>
              <a:schemeClr val="tx1"/>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08AE28C1-2160-BE45-95FC-A300EF19A7E0}"/>
              </a:ext>
            </a:extLst>
          </p:cNvPr>
          <p:cNvSpPr txBox="1"/>
          <p:nvPr/>
        </p:nvSpPr>
        <p:spPr>
          <a:xfrm>
            <a:off x="7561471" y="2423152"/>
            <a:ext cx="1007007"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action</a:t>
            </a:r>
          </a:p>
        </p:txBody>
      </p:sp>
      <p:sp>
        <p:nvSpPr>
          <p:cNvPr id="51" name="TextBox 50">
            <a:extLst>
              <a:ext uri="{FF2B5EF4-FFF2-40B4-BE49-F238E27FC236}">
                <a16:creationId xmlns:a16="http://schemas.microsoft.com/office/drawing/2014/main" id="{177EE5EE-6F71-F945-9760-AAC9FC3ED02E}"/>
              </a:ext>
            </a:extLst>
          </p:cNvPr>
          <p:cNvSpPr txBox="1"/>
          <p:nvPr/>
        </p:nvSpPr>
        <p:spPr>
          <a:xfrm>
            <a:off x="4969916" y="3518687"/>
            <a:ext cx="1127232"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reward</a:t>
            </a:r>
          </a:p>
        </p:txBody>
      </p:sp>
      <p:sp>
        <p:nvSpPr>
          <p:cNvPr id="52" name="TextBox 51">
            <a:extLst>
              <a:ext uri="{FF2B5EF4-FFF2-40B4-BE49-F238E27FC236}">
                <a16:creationId xmlns:a16="http://schemas.microsoft.com/office/drawing/2014/main" id="{AF8BEB89-E91D-8E42-B050-01D7E6256D40}"/>
              </a:ext>
            </a:extLst>
          </p:cNvPr>
          <p:cNvSpPr txBox="1"/>
          <p:nvPr/>
        </p:nvSpPr>
        <p:spPr>
          <a:xfrm>
            <a:off x="3619797" y="2415898"/>
            <a:ext cx="1778051"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observation</a:t>
            </a:r>
          </a:p>
        </p:txBody>
      </p:sp>
      <p:sp>
        <p:nvSpPr>
          <p:cNvPr id="15" name="TextBox 14">
            <a:extLst>
              <a:ext uri="{FF2B5EF4-FFF2-40B4-BE49-F238E27FC236}">
                <a16:creationId xmlns:a16="http://schemas.microsoft.com/office/drawing/2014/main" id="{DE130D8D-172B-1D41-B271-BD73C2907E79}"/>
              </a:ext>
            </a:extLst>
          </p:cNvPr>
          <p:cNvSpPr txBox="1"/>
          <p:nvPr/>
        </p:nvSpPr>
        <p:spPr>
          <a:xfrm>
            <a:off x="3119036" y="2049534"/>
            <a:ext cx="535724" cy="923330"/>
          </a:xfrm>
          <a:prstGeom prst="rect">
            <a:avLst/>
          </a:prstGeom>
          <a:noFill/>
        </p:spPr>
        <p:txBody>
          <a:bodyPr wrap="none" rtlCol="0">
            <a:spAutoFit/>
          </a:bodyPr>
          <a:lstStyle/>
          <a:p>
            <a:r>
              <a:rPr lang="en-US" sz="5400" b="1" dirty="0">
                <a:solidFill>
                  <a:srgbClr val="FF0000"/>
                </a:solidFill>
              </a:rPr>
              <a:t>1</a:t>
            </a:r>
          </a:p>
        </p:txBody>
      </p:sp>
      <p:sp>
        <p:nvSpPr>
          <p:cNvPr id="34" name="TextBox 33">
            <a:extLst>
              <a:ext uri="{FF2B5EF4-FFF2-40B4-BE49-F238E27FC236}">
                <a16:creationId xmlns:a16="http://schemas.microsoft.com/office/drawing/2014/main" id="{D124950F-C7E6-1C47-8586-BAC1D6E38022}"/>
              </a:ext>
            </a:extLst>
          </p:cNvPr>
          <p:cNvSpPr txBox="1"/>
          <p:nvPr/>
        </p:nvSpPr>
        <p:spPr>
          <a:xfrm>
            <a:off x="7070155" y="2057673"/>
            <a:ext cx="535724" cy="923330"/>
          </a:xfrm>
          <a:prstGeom prst="rect">
            <a:avLst/>
          </a:prstGeom>
          <a:noFill/>
        </p:spPr>
        <p:txBody>
          <a:bodyPr wrap="none" rtlCol="0">
            <a:spAutoFit/>
          </a:bodyPr>
          <a:lstStyle/>
          <a:p>
            <a:r>
              <a:rPr lang="en-US" sz="5400" b="1" dirty="0">
                <a:solidFill>
                  <a:srgbClr val="FF0000"/>
                </a:solidFill>
              </a:rPr>
              <a:t>2</a:t>
            </a:r>
          </a:p>
        </p:txBody>
      </p:sp>
      <p:sp>
        <p:nvSpPr>
          <p:cNvPr id="35" name="TextBox 34">
            <a:extLst>
              <a:ext uri="{FF2B5EF4-FFF2-40B4-BE49-F238E27FC236}">
                <a16:creationId xmlns:a16="http://schemas.microsoft.com/office/drawing/2014/main" id="{57EDD06F-F508-CF48-8811-BF8EB27F1CD4}"/>
              </a:ext>
            </a:extLst>
          </p:cNvPr>
          <p:cNvSpPr txBox="1"/>
          <p:nvPr/>
        </p:nvSpPr>
        <p:spPr>
          <a:xfrm>
            <a:off x="4508821" y="3217561"/>
            <a:ext cx="535724" cy="923330"/>
          </a:xfrm>
          <a:prstGeom prst="rect">
            <a:avLst/>
          </a:prstGeom>
          <a:noFill/>
        </p:spPr>
        <p:txBody>
          <a:bodyPr wrap="none" rtlCol="0">
            <a:spAutoFit/>
          </a:bodyPr>
          <a:lstStyle/>
          <a:p>
            <a:r>
              <a:rPr lang="en-US" sz="5400" b="1" dirty="0">
                <a:solidFill>
                  <a:srgbClr val="FF0000"/>
                </a:solidFill>
              </a:rPr>
              <a:t>3</a:t>
            </a:r>
          </a:p>
        </p:txBody>
      </p:sp>
      <p:sp>
        <p:nvSpPr>
          <p:cNvPr id="16" name="TextBox 15">
            <a:extLst>
              <a:ext uri="{FF2B5EF4-FFF2-40B4-BE49-F238E27FC236}">
                <a16:creationId xmlns:a16="http://schemas.microsoft.com/office/drawing/2014/main" id="{B4715622-5053-BF40-B11A-3DA984043056}"/>
              </a:ext>
            </a:extLst>
          </p:cNvPr>
          <p:cNvSpPr txBox="1"/>
          <p:nvPr/>
        </p:nvSpPr>
        <p:spPr>
          <a:xfrm>
            <a:off x="7739189" y="2877562"/>
            <a:ext cx="410690" cy="430887"/>
          </a:xfrm>
          <a:prstGeom prst="rect">
            <a:avLst/>
          </a:prstGeom>
          <a:noFill/>
        </p:spPr>
        <p:txBody>
          <a:bodyPr wrap="none" rtlCol="0">
            <a:spAutoFit/>
          </a:bodyPr>
          <a:lstStyle/>
          <a:p>
            <a:r>
              <a:rPr lang="en-US" sz="2200" i="1" dirty="0">
                <a:latin typeface="Times New Roman" panose="02020603050405020304" pitchFamily="18" charset="0"/>
                <a:cs typeface="Times New Roman" panose="02020603050405020304" pitchFamily="18" charset="0"/>
              </a:rPr>
              <a:t>A</a:t>
            </a:r>
            <a:r>
              <a:rPr lang="en-US" sz="2200" i="1" baseline="-25000" dirty="0">
                <a:latin typeface="Times New Roman" panose="02020603050405020304" pitchFamily="18" charset="0"/>
                <a:cs typeface="Times New Roman" panose="02020603050405020304" pitchFamily="18" charset="0"/>
              </a:rPr>
              <a:t>t</a:t>
            </a:r>
          </a:p>
        </p:txBody>
      </p:sp>
      <p:sp>
        <p:nvSpPr>
          <p:cNvPr id="17" name="TextBox 16">
            <a:extLst>
              <a:ext uri="{FF2B5EF4-FFF2-40B4-BE49-F238E27FC236}">
                <a16:creationId xmlns:a16="http://schemas.microsoft.com/office/drawing/2014/main" id="{3B5C4674-299C-B541-BC55-05642B5CAE2E}"/>
              </a:ext>
            </a:extLst>
          </p:cNvPr>
          <p:cNvSpPr txBox="1"/>
          <p:nvPr/>
        </p:nvSpPr>
        <p:spPr>
          <a:xfrm>
            <a:off x="6193816" y="3550327"/>
            <a:ext cx="410690" cy="430887"/>
          </a:xfrm>
          <a:prstGeom prst="rect">
            <a:avLst/>
          </a:prstGeom>
          <a:noFill/>
        </p:spPr>
        <p:txBody>
          <a:bodyPr wrap="none" rtlCol="0">
            <a:spAutoFit/>
          </a:bodyPr>
          <a:lstStyle/>
          <a:p>
            <a:r>
              <a:rPr lang="en-US" sz="2200" i="1" dirty="0" err="1">
                <a:latin typeface="Times New Roman" panose="02020603050405020304" pitchFamily="18" charset="0"/>
                <a:cs typeface="Times New Roman" panose="02020603050405020304" pitchFamily="18" charset="0"/>
              </a:rPr>
              <a:t>R</a:t>
            </a:r>
            <a:r>
              <a:rPr lang="en-US" sz="2200" i="1" baseline="-25000" dirty="0" err="1">
                <a:latin typeface="Times New Roman" panose="02020603050405020304" pitchFamily="18" charset="0"/>
                <a:cs typeface="Times New Roman" panose="02020603050405020304" pitchFamily="18" charset="0"/>
              </a:rPr>
              <a:t>t</a:t>
            </a:r>
            <a:endParaRPr lang="en-US" sz="2200" i="1" baseline="-250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F2427619-DA6F-0142-8581-B969445AED83}"/>
              </a:ext>
            </a:extLst>
          </p:cNvPr>
          <p:cNvSpPr txBox="1"/>
          <p:nvPr/>
        </p:nvSpPr>
        <p:spPr>
          <a:xfrm>
            <a:off x="4274486" y="2877563"/>
            <a:ext cx="441146" cy="430887"/>
          </a:xfrm>
          <a:prstGeom prst="rect">
            <a:avLst/>
          </a:prstGeom>
          <a:noFill/>
        </p:spPr>
        <p:txBody>
          <a:bodyPr wrap="none" rtlCol="0">
            <a:spAutoFit/>
          </a:bodyPr>
          <a:lstStyle/>
          <a:p>
            <a:r>
              <a:rPr lang="en-US" sz="2200" i="1" dirty="0" err="1">
                <a:latin typeface="Times New Roman" panose="02020603050405020304" pitchFamily="18" charset="0"/>
                <a:cs typeface="Times New Roman" panose="02020603050405020304" pitchFamily="18" charset="0"/>
              </a:rPr>
              <a:t>O</a:t>
            </a:r>
            <a:r>
              <a:rPr lang="en-US" sz="2200" i="1" baseline="-25000" dirty="0" err="1">
                <a:latin typeface="Times New Roman" panose="02020603050405020304" pitchFamily="18" charset="0"/>
                <a:cs typeface="Times New Roman" panose="02020603050405020304" pitchFamily="18" charset="0"/>
              </a:rPr>
              <a:t>t</a:t>
            </a:r>
            <a:endParaRPr lang="en-US" sz="2200" i="1" baseline="-25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3195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22016-0EBE-7946-B3D4-6529FD46D97B}"/>
              </a:ext>
            </a:extLst>
          </p:cNvPr>
          <p:cNvSpPr>
            <a:spLocks noGrp="1"/>
          </p:cNvSpPr>
          <p:nvPr>
            <p:ph type="title"/>
          </p:nvPr>
        </p:nvSpPr>
        <p:spPr>
          <a:xfrm>
            <a:off x="1775520" y="260350"/>
            <a:ext cx="8640960" cy="1143000"/>
          </a:xfrm>
        </p:spPr>
        <p:txBody>
          <a:bodyPr>
            <a:normAutofit fontScale="90000"/>
          </a:bodyPr>
          <a:lstStyle/>
          <a:p>
            <a:r>
              <a:rPr lang="en-US" dirty="0">
                <a:solidFill>
                  <a:srgbClr val="C00000"/>
                </a:solidFill>
              </a:rPr>
              <a:t>Agents</a:t>
            </a:r>
            <a:r>
              <a:rPr lang="en-US" dirty="0">
                <a:solidFill>
                  <a:schemeClr val="accent1"/>
                </a:solidFill>
              </a:rPr>
              <a:t> interact with </a:t>
            </a:r>
            <a:r>
              <a:rPr lang="en-US" dirty="0">
                <a:solidFill>
                  <a:srgbClr val="C00000"/>
                </a:solidFill>
              </a:rPr>
              <a:t>environments </a:t>
            </a:r>
            <a:r>
              <a:rPr lang="en-US" dirty="0">
                <a:solidFill>
                  <a:schemeClr val="accent1"/>
                </a:solidFill>
              </a:rPr>
              <a:t>through </a:t>
            </a:r>
            <a:r>
              <a:rPr lang="en-US" dirty="0">
                <a:solidFill>
                  <a:srgbClr val="C00000"/>
                </a:solidFill>
              </a:rPr>
              <a:t>sensors</a:t>
            </a:r>
            <a:r>
              <a:rPr lang="en-US" dirty="0">
                <a:solidFill>
                  <a:schemeClr val="accent1"/>
                </a:solidFill>
              </a:rPr>
              <a:t> and </a:t>
            </a:r>
            <a:r>
              <a:rPr lang="en-US" dirty="0">
                <a:solidFill>
                  <a:srgbClr val="C00000"/>
                </a:solidFill>
              </a:rPr>
              <a:t>actuators</a:t>
            </a:r>
          </a:p>
        </p:txBody>
      </p:sp>
      <p:sp>
        <p:nvSpPr>
          <p:cNvPr id="4" name="Slide Number Placeholder 3">
            <a:extLst>
              <a:ext uri="{FF2B5EF4-FFF2-40B4-BE49-F238E27FC236}">
                <a16:creationId xmlns:a16="http://schemas.microsoft.com/office/drawing/2014/main" id="{9D0B0260-84EE-2546-BC19-2034A3E682D4}"/>
              </a:ext>
            </a:extLst>
          </p:cNvPr>
          <p:cNvSpPr>
            <a:spLocks noGrp="1"/>
          </p:cNvSpPr>
          <p:nvPr>
            <p:ph type="sldNum" sz="quarter" idx="12"/>
          </p:nvPr>
        </p:nvSpPr>
        <p:spPr/>
        <p:txBody>
          <a:bodyPr/>
          <a:lstStyle/>
          <a:p>
            <a:pPr>
              <a:defRPr/>
            </a:pPr>
            <a:fld id="{E78C9E75-97FD-45D9-8ED3-955348887BB1}" type="slidenum">
              <a:rPr lang="zh-TW" altLang="en-US" smtClean="0"/>
              <a:pPr>
                <a:defRPr/>
              </a:pPr>
              <a:t>13</a:t>
            </a:fld>
            <a:endParaRPr lang="zh-TW" altLang="en-US"/>
          </a:p>
        </p:txBody>
      </p:sp>
      <p:sp>
        <p:nvSpPr>
          <p:cNvPr id="5" name="Rectangle 4">
            <a:extLst>
              <a:ext uri="{FF2B5EF4-FFF2-40B4-BE49-F238E27FC236}">
                <a16:creationId xmlns:a16="http://schemas.microsoft.com/office/drawing/2014/main" id="{C603DCCD-1935-FB47-97AC-D115D4D1B344}"/>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pic>
        <p:nvPicPr>
          <p:cNvPr id="27" name="Picture 26">
            <a:extLst>
              <a:ext uri="{FF2B5EF4-FFF2-40B4-BE49-F238E27FC236}">
                <a16:creationId xmlns:a16="http://schemas.microsoft.com/office/drawing/2014/main" id="{8C9C127B-33F9-4F41-8F1F-AF413AF843A2}"/>
              </a:ext>
            </a:extLst>
          </p:cNvPr>
          <p:cNvPicPr>
            <a:picLocks noChangeAspect="1"/>
          </p:cNvPicPr>
          <p:nvPr/>
        </p:nvPicPr>
        <p:blipFill>
          <a:blip r:embed="rId2"/>
          <a:stretch>
            <a:fillRect/>
          </a:stretch>
        </p:blipFill>
        <p:spPr>
          <a:xfrm>
            <a:off x="2407274" y="1665066"/>
            <a:ext cx="7377453" cy="4795344"/>
          </a:xfrm>
          <a:prstGeom prst="rect">
            <a:avLst/>
          </a:prstGeom>
        </p:spPr>
      </p:pic>
    </p:spTree>
    <p:extLst>
      <p:ext uri="{BB962C8B-B14F-4D97-AF65-F5344CB8AC3E}">
        <p14:creationId xmlns:p14="http://schemas.microsoft.com/office/powerpoint/2010/main" val="664346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844824"/>
          </a:xfrm>
        </p:spPr>
        <p:txBody>
          <a:bodyPr>
            <a:normAutofit fontScale="90000"/>
          </a:bodyPr>
          <a:lstStyle/>
          <a:p>
            <a:r>
              <a:rPr lang="en-US" b="1" dirty="0">
                <a:solidFill>
                  <a:schemeClr val="accent1"/>
                </a:solidFill>
              </a:rPr>
              <a:t>AI Acting Humanly:</a:t>
            </a:r>
            <a:br>
              <a:rPr lang="en-US" b="1" dirty="0">
                <a:solidFill>
                  <a:schemeClr val="accent1"/>
                </a:solidFill>
              </a:rPr>
            </a:br>
            <a:r>
              <a:rPr lang="en-US" b="1" dirty="0">
                <a:solidFill>
                  <a:schemeClr val="accent1"/>
                </a:solidFill>
              </a:rPr>
              <a:t>The Turing Test Approach</a:t>
            </a:r>
            <a:br>
              <a:rPr lang="en-US" b="1" dirty="0">
                <a:solidFill>
                  <a:schemeClr val="accent1"/>
                </a:solidFill>
              </a:rPr>
            </a:br>
            <a:r>
              <a:rPr lang="en-US" sz="3200" dirty="0">
                <a:solidFill>
                  <a:schemeClr val="accent1"/>
                </a:solidFill>
              </a:rPr>
              <a:t>(Alan Turing, 1950)</a:t>
            </a:r>
          </a:p>
        </p:txBody>
      </p:sp>
      <p:sp>
        <p:nvSpPr>
          <p:cNvPr id="3" name="Content Placeholder 2"/>
          <p:cNvSpPr>
            <a:spLocks noGrp="1"/>
          </p:cNvSpPr>
          <p:nvPr>
            <p:ph idx="1"/>
          </p:nvPr>
        </p:nvSpPr>
        <p:spPr>
          <a:xfrm>
            <a:off x="967153" y="2060849"/>
            <a:ext cx="10192643" cy="4248471"/>
          </a:xfrm>
        </p:spPr>
        <p:txBody>
          <a:bodyPr>
            <a:normAutofit lnSpcReduction="10000"/>
          </a:bodyPr>
          <a:lstStyle/>
          <a:p>
            <a:r>
              <a:rPr lang="en-US" b="1" dirty="0">
                <a:solidFill>
                  <a:schemeClr val="accent1"/>
                </a:solidFill>
              </a:rPr>
              <a:t>Knowledge Representation</a:t>
            </a:r>
          </a:p>
          <a:p>
            <a:r>
              <a:rPr lang="en-US" b="1" dirty="0">
                <a:solidFill>
                  <a:schemeClr val="accent1"/>
                </a:solidFill>
              </a:rPr>
              <a:t>Automated Reasoning</a:t>
            </a:r>
          </a:p>
          <a:p>
            <a:r>
              <a:rPr lang="en-US" b="1" dirty="0">
                <a:solidFill>
                  <a:srgbClr val="FF0000"/>
                </a:solidFill>
              </a:rPr>
              <a:t>Machine Learning (ML)</a:t>
            </a:r>
          </a:p>
          <a:p>
            <a:pPr lvl="1"/>
            <a:r>
              <a:rPr lang="en-US" sz="3200" dirty="0">
                <a:solidFill>
                  <a:srgbClr val="FF0000"/>
                </a:solidFill>
              </a:rPr>
              <a:t>Deep Learning (DL)</a:t>
            </a:r>
          </a:p>
          <a:p>
            <a:r>
              <a:rPr lang="en-US" b="1" dirty="0">
                <a:solidFill>
                  <a:srgbClr val="C00000"/>
                </a:solidFill>
              </a:rPr>
              <a:t>Computer Vision</a:t>
            </a:r>
            <a:r>
              <a:rPr lang="zh-TW" altLang="en-US" b="1" dirty="0">
                <a:solidFill>
                  <a:srgbClr val="C00000"/>
                </a:solidFill>
              </a:rPr>
              <a:t> </a:t>
            </a:r>
            <a:r>
              <a:rPr lang="en-US" altLang="zh-TW" b="1" dirty="0">
                <a:solidFill>
                  <a:srgbClr val="C00000"/>
                </a:solidFill>
              </a:rPr>
              <a:t>(Image, Video)</a:t>
            </a:r>
            <a:endParaRPr lang="en-US" b="1" dirty="0">
              <a:solidFill>
                <a:srgbClr val="C00000"/>
              </a:solidFill>
            </a:endParaRPr>
          </a:p>
          <a:p>
            <a:r>
              <a:rPr lang="en-US" b="1" dirty="0">
                <a:solidFill>
                  <a:srgbClr val="C00000"/>
                </a:solidFill>
              </a:rPr>
              <a:t>Natural Language Processing (NLP)</a:t>
            </a:r>
          </a:p>
          <a:p>
            <a:r>
              <a:rPr lang="en-US" b="1" dirty="0">
                <a:solidFill>
                  <a:srgbClr val="C00000"/>
                </a:solidFill>
              </a:rPr>
              <a:t>Robotics</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14</a:t>
            </a:fld>
            <a:endParaRPr lang="zh-TW" altLang="en-US"/>
          </a:p>
        </p:txBody>
      </p:sp>
      <p:sp>
        <p:nvSpPr>
          <p:cNvPr id="6" name="Rectangle 5">
            <a:extLst>
              <a:ext uri="{FF2B5EF4-FFF2-40B4-BE49-F238E27FC236}">
                <a16:creationId xmlns:a16="http://schemas.microsoft.com/office/drawing/2014/main" id="{86332DB0-FB6C-9E4E-8231-F39C2A9843E7}"/>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Tree>
    <p:extLst>
      <p:ext uri="{BB962C8B-B14F-4D97-AF65-F5344CB8AC3E}">
        <p14:creationId xmlns:p14="http://schemas.microsoft.com/office/powerpoint/2010/main" val="3507344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6226" y="274638"/>
            <a:ext cx="10833652" cy="6245225"/>
          </a:xfrm>
        </p:spPr>
        <p:txBody>
          <a:bodyPr>
            <a:normAutofit/>
          </a:bodyPr>
          <a:lstStyle/>
          <a:p>
            <a:r>
              <a:rPr lang="en-US" altLang="zh-TW" sz="8000" dirty="0">
                <a:solidFill>
                  <a:srgbClr val="C00000"/>
                </a:solidFill>
              </a:rPr>
              <a:t>Generative AI</a:t>
            </a:r>
            <a:br>
              <a:rPr lang="en-US" altLang="zh-TW" sz="8000" dirty="0">
                <a:solidFill>
                  <a:srgbClr val="C00000"/>
                </a:solidFill>
              </a:rPr>
            </a:br>
            <a:r>
              <a:rPr lang="en-US" altLang="zh-TW" sz="8000" dirty="0">
                <a:solidFill>
                  <a:srgbClr val="C00000"/>
                </a:solidFill>
              </a:rPr>
              <a:t>Large Language Models (LLMs)</a:t>
            </a:r>
            <a:br>
              <a:rPr lang="en-US" altLang="zh-TW" sz="8000" dirty="0">
                <a:solidFill>
                  <a:srgbClr val="C00000"/>
                </a:solidFill>
              </a:rPr>
            </a:br>
            <a:r>
              <a:rPr lang="en-US" altLang="zh-TW" sz="8000" dirty="0">
                <a:solidFill>
                  <a:srgbClr val="C00000"/>
                </a:solidFill>
              </a:rPr>
              <a:t>Foundation Models </a:t>
            </a:r>
            <a:endParaRPr lang="zh-TW" altLang="en-US" sz="120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E78C9E75-97FD-45D9-8ED3-955348887BB1}" type="slidenum">
              <a:rPr lang="zh-TW" altLang="en-US" smtClean="0"/>
              <a:pPr>
                <a:defRPr/>
              </a:pPr>
              <a:t>15</a:t>
            </a:fld>
            <a:endParaRPr lang="zh-TW" altLang="en-US"/>
          </a:p>
        </p:txBody>
      </p:sp>
      <p:pic>
        <p:nvPicPr>
          <p:cNvPr id="3" name="Picture 2">
            <a:extLst>
              <a:ext uri="{FF2B5EF4-FFF2-40B4-BE49-F238E27FC236}">
                <a16:creationId xmlns:a16="http://schemas.microsoft.com/office/drawing/2014/main" id="{95BFAF5E-5315-E63F-6823-8048CA1D5D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5" name="Picture 4">
            <a:extLst>
              <a:ext uri="{FF2B5EF4-FFF2-40B4-BE49-F238E27FC236}">
                <a16:creationId xmlns:a16="http://schemas.microsoft.com/office/drawing/2014/main" id="{CE19DAD3-9D2F-368A-419A-462558FE42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Tree>
    <p:extLst>
      <p:ext uri="{BB962C8B-B14F-4D97-AF65-F5344CB8AC3E}">
        <p14:creationId xmlns:p14="http://schemas.microsoft.com/office/powerpoint/2010/main" val="142513113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6226" y="274638"/>
            <a:ext cx="10833652" cy="6245225"/>
          </a:xfrm>
        </p:spPr>
        <p:txBody>
          <a:bodyPr>
            <a:normAutofit/>
          </a:bodyPr>
          <a:lstStyle/>
          <a:p>
            <a:r>
              <a:rPr lang="en-US" altLang="zh-TW" sz="7000" dirty="0">
                <a:solidFill>
                  <a:srgbClr val="C00000"/>
                </a:solidFill>
              </a:rPr>
              <a:t>NVIDIA Developer Program</a:t>
            </a:r>
            <a:br>
              <a:rPr lang="en-US" altLang="zh-TW" sz="7000" dirty="0">
                <a:solidFill>
                  <a:srgbClr val="C00000"/>
                </a:solidFill>
              </a:rPr>
            </a:br>
            <a:br>
              <a:rPr lang="en-US" altLang="zh-TW" sz="7000" dirty="0">
                <a:solidFill>
                  <a:srgbClr val="C00000"/>
                </a:solidFill>
              </a:rPr>
            </a:br>
            <a:r>
              <a:rPr lang="en-US" altLang="zh-TW" sz="7000" dirty="0">
                <a:solidFill>
                  <a:srgbClr val="C00000"/>
                </a:solidFill>
              </a:rPr>
              <a:t>NVIDIA </a:t>
            </a:r>
            <a:br>
              <a:rPr lang="en-US" altLang="zh-TW" sz="7000" dirty="0">
                <a:solidFill>
                  <a:srgbClr val="C00000"/>
                </a:solidFill>
              </a:rPr>
            </a:br>
            <a:r>
              <a:rPr lang="en-US" altLang="zh-TW" sz="7000" dirty="0">
                <a:solidFill>
                  <a:srgbClr val="C00000"/>
                </a:solidFill>
              </a:rPr>
              <a:t>Deep Learning Institute (DLI)</a:t>
            </a:r>
            <a:endParaRPr lang="zh-TW" altLang="en-US" sz="70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E78C9E75-97FD-45D9-8ED3-955348887BB1}" type="slidenum">
              <a:rPr lang="zh-TW" altLang="en-US" smtClean="0"/>
              <a:pPr>
                <a:defRPr/>
              </a:pPr>
              <a:t>16</a:t>
            </a:fld>
            <a:endParaRPr lang="zh-TW" altLang="en-US"/>
          </a:p>
        </p:txBody>
      </p:sp>
      <p:pic>
        <p:nvPicPr>
          <p:cNvPr id="3" name="Picture 2">
            <a:extLst>
              <a:ext uri="{FF2B5EF4-FFF2-40B4-BE49-F238E27FC236}">
                <a16:creationId xmlns:a16="http://schemas.microsoft.com/office/drawing/2014/main" id="{95BFAF5E-5315-E63F-6823-8048CA1D5D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5" name="Picture 4">
            <a:extLst>
              <a:ext uri="{FF2B5EF4-FFF2-40B4-BE49-F238E27FC236}">
                <a16:creationId xmlns:a16="http://schemas.microsoft.com/office/drawing/2014/main" id="{CE19DAD3-9D2F-368A-419A-462558FE42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
        <p:nvSpPr>
          <p:cNvPr id="6" name="TextBox 5">
            <a:extLst>
              <a:ext uri="{FF2B5EF4-FFF2-40B4-BE49-F238E27FC236}">
                <a16:creationId xmlns:a16="http://schemas.microsoft.com/office/drawing/2014/main" id="{E0C0F92F-6ECA-52E3-B7CB-669C039D43CE}"/>
              </a:ext>
            </a:extLst>
          </p:cNvPr>
          <p:cNvSpPr txBox="1"/>
          <p:nvPr/>
        </p:nvSpPr>
        <p:spPr>
          <a:xfrm>
            <a:off x="616226" y="2290872"/>
            <a:ext cx="10833652" cy="584775"/>
          </a:xfrm>
          <a:prstGeom prst="rect">
            <a:avLst/>
          </a:prstGeom>
          <a:noFill/>
        </p:spPr>
        <p:txBody>
          <a:bodyPr wrap="square">
            <a:spAutoFit/>
          </a:bodyPr>
          <a:lstStyle/>
          <a:p>
            <a:pPr algn="ctr"/>
            <a:r>
              <a:rPr lang="en-US" sz="3200" dirty="0">
                <a:hlinkClick r:id="rId4"/>
              </a:rPr>
              <a:t>https://developer.nvidia.com/join-nvidia-developer-program</a:t>
            </a:r>
            <a:endParaRPr lang="en-US" sz="3200" dirty="0"/>
          </a:p>
        </p:txBody>
      </p:sp>
      <p:sp>
        <p:nvSpPr>
          <p:cNvPr id="8" name="TextBox 7">
            <a:extLst>
              <a:ext uri="{FF2B5EF4-FFF2-40B4-BE49-F238E27FC236}">
                <a16:creationId xmlns:a16="http://schemas.microsoft.com/office/drawing/2014/main" id="{032D27E1-686B-20B4-119C-3C9CB7D9394C}"/>
              </a:ext>
            </a:extLst>
          </p:cNvPr>
          <p:cNvSpPr txBox="1"/>
          <p:nvPr/>
        </p:nvSpPr>
        <p:spPr>
          <a:xfrm>
            <a:off x="2983932" y="5663891"/>
            <a:ext cx="6098240" cy="584775"/>
          </a:xfrm>
          <a:prstGeom prst="rect">
            <a:avLst/>
          </a:prstGeom>
          <a:noFill/>
        </p:spPr>
        <p:txBody>
          <a:bodyPr wrap="square">
            <a:spAutoFit/>
          </a:bodyPr>
          <a:lstStyle/>
          <a:p>
            <a:pPr algn="ctr"/>
            <a:r>
              <a:rPr lang="en-US" sz="3200" dirty="0">
                <a:hlinkClick r:id="rId5"/>
              </a:rPr>
              <a:t>https://learn.nvidia.com/</a:t>
            </a:r>
            <a:endParaRPr lang="en-US" sz="3200" dirty="0"/>
          </a:p>
        </p:txBody>
      </p:sp>
      <p:pic>
        <p:nvPicPr>
          <p:cNvPr id="10" name="Picture 9">
            <a:extLst>
              <a:ext uri="{FF2B5EF4-FFF2-40B4-BE49-F238E27FC236}">
                <a16:creationId xmlns:a16="http://schemas.microsoft.com/office/drawing/2014/main" id="{B74E24F9-F9B8-0579-26F5-ACD3985A55E1}"/>
              </a:ext>
            </a:extLst>
          </p:cNvPr>
          <p:cNvPicPr>
            <a:picLocks noChangeAspect="1"/>
          </p:cNvPicPr>
          <p:nvPr/>
        </p:nvPicPr>
        <p:blipFill>
          <a:blip r:embed="rId6"/>
          <a:stretch>
            <a:fillRect/>
          </a:stretch>
        </p:blipFill>
        <p:spPr>
          <a:xfrm>
            <a:off x="100740" y="137553"/>
            <a:ext cx="2676470" cy="584775"/>
          </a:xfrm>
          <a:prstGeom prst="rect">
            <a:avLst/>
          </a:prstGeom>
        </p:spPr>
      </p:pic>
    </p:spTree>
    <p:extLst>
      <p:ext uri="{BB962C8B-B14F-4D97-AF65-F5344CB8AC3E}">
        <p14:creationId xmlns:p14="http://schemas.microsoft.com/office/powerpoint/2010/main" val="311004450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495752" y="147983"/>
            <a:ext cx="2801239" cy="6245695"/>
          </a:xfrm>
        </p:spPr>
        <p:txBody>
          <a:bodyPr>
            <a:normAutofit/>
          </a:bodyPr>
          <a:lstStyle/>
          <a:p>
            <a:r>
              <a:rPr lang="en-US" dirty="0"/>
              <a:t>Join the NVIDIA Developer Program</a:t>
            </a:r>
            <a:br>
              <a:rPr lang="en-US" dirty="0"/>
            </a:br>
            <a:r>
              <a:rPr lang="en-US" dirty="0"/>
              <a:t> </a:t>
            </a:r>
            <a:r>
              <a:rPr lang="en-US" sz="2700" b="0" dirty="0"/>
              <a:t>take one of the complimentary technical self-paced courses</a:t>
            </a:r>
            <a:br>
              <a:rPr lang="en-US" sz="2700" b="0" dirty="0"/>
            </a:br>
            <a:r>
              <a:rPr lang="en-US" sz="2700" b="0" dirty="0"/>
              <a:t>(worth up to $90)</a:t>
            </a:r>
          </a:p>
        </p:txBody>
      </p:sp>
      <p:pic>
        <p:nvPicPr>
          <p:cNvPr id="6" name="Content Placeholder 5">
            <a:extLst>
              <a:ext uri="{FF2B5EF4-FFF2-40B4-BE49-F238E27FC236}">
                <a16:creationId xmlns:a16="http://schemas.microsoft.com/office/drawing/2014/main" id="{0D9EAC30-B98D-B28D-963A-CB4D9EEFB58B}"/>
              </a:ext>
            </a:extLst>
          </p:cNvPr>
          <p:cNvPicPr>
            <a:picLocks noGrp="1" noChangeAspect="1"/>
          </p:cNvPicPr>
          <p:nvPr>
            <p:ph idx="1"/>
          </p:nvPr>
        </p:nvPicPr>
        <p:blipFill>
          <a:blip r:embed="rId2"/>
          <a:stretch>
            <a:fillRect/>
          </a:stretch>
        </p:blipFill>
        <p:spPr>
          <a:xfrm>
            <a:off x="3607307" y="135104"/>
            <a:ext cx="8149263" cy="6245695"/>
          </a:xfrm>
        </p:spPr>
      </p:pic>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fld id="{5D6FF71F-CF6A-4C46-8F9B-61D49EEA70E3}" type="slidenum">
              <a:rPr lang="en-US" smtClean="0"/>
              <a:t>17</a:t>
            </a:fld>
            <a:endParaRPr lang="en-US"/>
          </a:p>
        </p:txBody>
      </p:sp>
      <p:sp>
        <p:nvSpPr>
          <p:cNvPr id="8" name="TextBox 7">
            <a:extLst>
              <a:ext uri="{FF2B5EF4-FFF2-40B4-BE49-F238E27FC236}">
                <a16:creationId xmlns:a16="http://schemas.microsoft.com/office/drawing/2014/main" id="{A55477CA-48CD-C5E2-FF99-517BC66DDF6C}"/>
              </a:ext>
            </a:extLst>
          </p:cNvPr>
          <p:cNvSpPr txBox="1"/>
          <p:nvPr/>
        </p:nvSpPr>
        <p:spPr>
          <a:xfrm>
            <a:off x="3335628" y="6432567"/>
            <a:ext cx="6098146" cy="369332"/>
          </a:xfrm>
          <a:prstGeom prst="rect">
            <a:avLst/>
          </a:prstGeom>
          <a:noFill/>
        </p:spPr>
        <p:txBody>
          <a:bodyPr wrap="square">
            <a:spAutoFit/>
          </a:bodyPr>
          <a:lstStyle/>
          <a:p>
            <a:pPr algn="ctr"/>
            <a:r>
              <a:rPr lang="en-US" dirty="0">
                <a:hlinkClick r:id="rId3"/>
              </a:rPr>
              <a:t>https://developer.nvidia.com/join-nvidia-developer-program</a:t>
            </a:r>
            <a:endParaRPr lang="en-US" dirty="0"/>
          </a:p>
        </p:txBody>
      </p:sp>
      <p:pic>
        <p:nvPicPr>
          <p:cNvPr id="3" name="Picture 2">
            <a:extLst>
              <a:ext uri="{FF2B5EF4-FFF2-40B4-BE49-F238E27FC236}">
                <a16:creationId xmlns:a16="http://schemas.microsoft.com/office/drawing/2014/main" id="{C1B5EC12-BE31-AF01-6668-7B155BA80866}"/>
              </a:ext>
            </a:extLst>
          </p:cNvPr>
          <p:cNvPicPr>
            <a:picLocks noChangeAspect="1"/>
          </p:cNvPicPr>
          <p:nvPr/>
        </p:nvPicPr>
        <p:blipFill>
          <a:blip r:embed="rId4"/>
          <a:stretch>
            <a:fillRect/>
          </a:stretch>
        </p:blipFill>
        <p:spPr>
          <a:xfrm>
            <a:off x="107576" y="94763"/>
            <a:ext cx="1495596" cy="326769"/>
          </a:xfrm>
          <a:prstGeom prst="rect">
            <a:avLst/>
          </a:prstGeom>
        </p:spPr>
      </p:pic>
    </p:spTree>
    <p:extLst>
      <p:ext uri="{BB962C8B-B14F-4D97-AF65-F5344CB8AC3E}">
        <p14:creationId xmlns:p14="http://schemas.microsoft.com/office/powerpoint/2010/main" val="24662747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281189" y="56100"/>
            <a:ext cx="11552223" cy="777617"/>
          </a:xfrm>
        </p:spPr>
        <p:txBody>
          <a:bodyPr>
            <a:normAutofit fontScale="90000"/>
          </a:bodyPr>
          <a:lstStyle/>
          <a:p>
            <a:r>
              <a:rPr lang="en-US" dirty="0"/>
              <a:t>NVIDIA Deep Learning Institute (DLI)</a:t>
            </a:r>
            <a:endParaRPr lang="en-US" sz="27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fld id="{5D6FF71F-CF6A-4C46-8F9B-61D49EEA70E3}" type="slidenum">
              <a:rPr lang="en-US" smtClean="0"/>
              <a:t>18</a:t>
            </a:fld>
            <a:endParaRPr lang="en-US" dirty="0"/>
          </a:p>
        </p:txBody>
      </p:sp>
      <p:sp>
        <p:nvSpPr>
          <p:cNvPr id="8" name="TextBox 7">
            <a:extLst>
              <a:ext uri="{FF2B5EF4-FFF2-40B4-BE49-F238E27FC236}">
                <a16:creationId xmlns:a16="http://schemas.microsoft.com/office/drawing/2014/main" id="{A55477CA-48CD-C5E2-FF99-517BC66DDF6C}"/>
              </a:ext>
            </a:extLst>
          </p:cNvPr>
          <p:cNvSpPr txBox="1"/>
          <p:nvPr/>
        </p:nvSpPr>
        <p:spPr>
          <a:xfrm>
            <a:off x="2197768" y="6458325"/>
            <a:ext cx="7523748" cy="369332"/>
          </a:xfrm>
          <a:prstGeom prst="rect">
            <a:avLst/>
          </a:prstGeom>
          <a:noFill/>
        </p:spPr>
        <p:txBody>
          <a:bodyPr wrap="square">
            <a:spAutoFit/>
          </a:bodyPr>
          <a:lstStyle/>
          <a:p>
            <a:pPr algn="ctr"/>
            <a:r>
              <a:rPr lang="en-US" dirty="0">
                <a:hlinkClick r:id="rId2"/>
              </a:rPr>
              <a:t>https://www.nvidia.com/en-us/learn/learning-path/generative-ai-llm/</a:t>
            </a:r>
          </a:p>
        </p:txBody>
      </p:sp>
      <p:pic>
        <p:nvPicPr>
          <p:cNvPr id="3" name="Picture 2">
            <a:extLst>
              <a:ext uri="{FF2B5EF4-FFF2-40B4-BE49-F238E27FC236}">
                <a16:creationId xmlns:a16="http://schemas.microsoft.com/office/drawing/2014/main" id="{F8D446BB-7425-DE51-0FCB-3E0F81AD6486}"/>
              </a:ext>
            </a:extLst>
          </p:cNvPr>
          <p:cNvPicPr>
            <a:picLocks noChangeAspect="1"/>
          </p:cNvPicPr>
          <p:nvPr/>
        </p:nvPicPr>
        <p:blipFill>
          <a:blip r:embed="rId3"/>
          <a:stretch>
            <a:fillRect/>
          </a:stretch>
        </p:blipFill>
        <p:spPr>
          <a:xfrm>
            <a:off x="107576" y="94763"/>
            <a:ext cx="1495596" cy="326769"/>
          </a:xfrm>
          <a:prstGeom prst="rect">
            <a:avLst/>
          </a:prstGeom>
        </p:spPr>
      </p:pic>
      <p:grpSp>
        <p:nvGrpSpPr>
          <p:cNvPr id="32" name="Group 31">
            <a:extLst>
              <a:ext uri="{FF2B5EF4-FFF2-40B4-BE49-F238E27FC236}">
                <a16:creationId xmlns:a16="http://schemas.microsoft.com/office/drawing/2014/main" id="{5081CF47-5228-7383-474D-9C67D89C15BF}"/>
              </a:ext>
            </a:extLst>
          </p:cNvPr>
          <p:cNvGrpSpPr/>
          <p:nvPr/>
        </p:nvGrpSpPr>
        <p:grpSpPr>
          <a:xfrm>
            <a:off x="6285787" y="907417"/>
            <a:ext cx="2612118" cy="2664862"/>
            <a:chOff x="-98321" y="3949893"/>
            <a:chExt cx="2612118" cy="2664862"/>
          </a:xfrm>
        </p:grpSpPr>
        <p:grpSp>
          <p:nvGrpSpPr>
            <p:cNvPr id="27" name="Group 26">
              <a:extLst>
                <a:ext uri="{FF2B5EF4-FFF2-40B4-BE49-F238E27FC236}">
                  <a16:creationId xmlns:a16="http://schemas.microsoft.com/office/drawing/2014/main" id="{C011D61F-335C-55D3-F45C-11B39517915D}"/>
                </a:ext>
              </a:extLst>
            </p:cNvPr>
            <p:cNvGrpSpPr/>
            <p:nvPr/>
          </p:nvGrpSpPr>
          <p:grpSpPr>
            <a:xfrm>
              <a:off x="-98321" y="3949893"/>
              <a:ext cx="2612118" cy="2664862"/>
              <a:chOff x="2475304" y="1222056"/>
              <a:chExt cx="2612118" cy="2664862"/>
            </a:xfrm>
          </p:grpSpPr>
          <p:sp>
            <p:nvSpPr>
              <p:cNvPr id="25" name="Rectangle 24">
                <a:extLst>
                  <a:ext uri="{FF2B5EF4-FFF2-40B4-BE49-F238E27FC236}">
                    <a16:creationId xmlns:a16="http://schemas.microsoft.com/office/drawing/2014/main" id="{03BC0844-6FFE-2A48-D659-BC3B8858A712}"/>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359003A-67BF-8B75-0239-F74160A9957E}"/>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EE2261E0-7E07-ACBC-4FEA-D6D5419D0411}"/>
                </a:ext>
              </a:extLst>
            </p:cNvPr>
            <p:cNvSpPr txBox="1"/>
            <p:nvPr/>
          </p:nvSpPr>
          <p:spPr>
            <a:xfrm>
              <a:off x="-16728" y="4158939"/>
              <a:ext cx="2448933" cy="2206823"/>
            </a:xfrm>
            <a:prstGeom prst="rect">
              <a:avLst/>
            </a:prstGeom>
            <a:noFill/>
          </p:spPr>
          <p:txBody>
            <a:bodyPr wrap="square">
              <a:spAutoFit/>
            </a:bodyPr>
            <a:lstStyle/>
            <a:p>
              <a:pPr>
                <a:lnSpc>
                  <a:spcPct val="110000"/>
                </a:lnSpc>
              </a:pPr>
              <a:r>
                <a:rPr lang="en-US" sz="1400" dirty="0">
                  <a:solidFill>
                    <a:srgbClr val="7030A0"/>
                  </a:solidFill>
                  <a:latin typeface="Arial" panose="020B0604020202020204" pitchFamily="34" charset="0"/>
                  <a:cs typeface="Arial" panose="020B0604020202020204" pitchFamily="34" charset="0"/>
                </a:rPr>
                <a:t>Instructor-Led Workshop</a:t>
              </a:r>
            </a:p>
            <a:p>
              <a:pPr>
                <a:lnSpc>
                  <a:spcPct val="110000"/>
                </a:lnSpc>
              </a:pPr>
              <a:endParaRPr lang="en-US" sz="1400" b="1" dirty="0">
                <a:latin typeface="Arial" panose="020B0604020202020204" pitchFamily="34" charset="0"/>
                <a:cs typeface="Arial" panose="020B0604020202020204" pitchFamily="34" charset="0"/>
              </a:endParaRPr>
            </a:p>
            <a:p>
              <a:pPr>
                <a:lnSpc>
                  <a:spcPct val="110000"/>
                </a:lnSpc>
              </a:pPr>
              <a:r>
                <a:rPr lang="en-US" sz="1400" b="1" dirty="0">
                  <a:latin typeface="Arial" panose="020B0604020202020204" pitchFamily="34" charset="0"/>
                  <a:cs typeface="Arial" panose="020B0604020202020204" pitchFamily="34" charset="0"/>
                </a:rPr>
                <a:t>Fundamentals of Deep Learning</a:t>
              </a:r>
            </a:p>
            <a:p>
              <a:pPr>
                <a:lnSpc>
                  <a:spcPct val="110000"/>
                </a:lnSpc>
              </a:pPr>
              <a:endParaRPr lang="en-US" sz="1400" b="1" dirty="0">
                <a:latin typeface="Arial" panose="020B0604020202020204" pitchFamily="34" charset="0"/>
                <a:cs typeface="Arial" panose="020B0604020202020204" pitchFamily="34" charset="0"/>
              </a:endParaRPr>
            </a:p>
            <a:p>
              <a:pPr>
                <a:lnSpc>
                  <a:spcPct val="110000"/>
                </a:lnSpc>
              </a:pPr>
              <a:endParaRPr lang="en-US" sz="1400" dirty="0">
                <a:latin typeface="Arial" panose="020B0604020202020204" pitchFamily="34" charset="0"/>
                <a:cs typeface="Arial" panose="020B0604020202020204" pitchFamily="34" charset="0"/>
              </a:endParaRPr>
            </a:p>
            <a:p>
              <a:pPr>
                <a:lnSpc>
                  <a:spcPct val="110000"/>
                </a:lnSpc>
              </a:pPr>
              <a:r>
                <a:rPr lang="en-US" sz="1400" dirty="0">
                  <a:latin typeface="Arial" panose="020B0604020202020204" pitchFamily="34" charset="0"/>
                  <a:cs typeface="Arial" panose="020B0604020202020204" pitchFamily="34" charset="0"/>
                </a:rPr>
                <a:t>Certificate available</a:t>
              </a:r>
            </a:p>
            <a:p>
              <a:pPr>
                <a:lnSpc>
                  <a:spcPct val="110000"/>
                </a:lnSpc>
              </a:pPr>
              <a:r>
                <a:rPr lang="en-US" sz="1400" dirty="0">
                  <a:latin typeface="Arial" panose="020B0604020202020204" pitchFamily="34" charset="0"/>
                  <a:cs typeface="Arial" panose="020B0604020202020204" pitchFamily="34" charset="0"/>
                </a:rPr>
                <a:t>$500</a:t>
              </a:r>
            </a:p>
            <a:p>
              <a:pPr>
                <a:lnSpc>
                  <a:spcPct val="110000"/>
                </a:lnSpc>
              </a:pPr>
              <a:r>
                <a:rPr lang="en-US" sz="1400" dirty="0">
                  <a:latin typeface="Arial" panose="020B0604020202020204" pitchFamily="34" charset="0"/>
                  <a:cs typeface="Arial" panose="020B0604020202020204" pitchFamily="34" charset="0"/>
                </a:rPr>
                <a:t>8 hours</a:t>
              </a:r>
            </a:p>
          </p:txBody>
        </p:sp>
      </p:grpSp>
      <p:grpSp>
        <p:nvGrpSpPr>
          <p:cNvPr id="43" name="Group 42">
            <a:extLst>
              <a:ext uri="{FF2B5EF4-FFF2-40B4-BE49-F238E27FC236}">
                <a16:creationId xmlns:a16="http://schemas.microsoft.com/office/drawing/2014/main" id="{88DB3E95-DF31-54A4-392B-A2233FF42E5C}"/>
              </a:ext>
            </a:extLst>
          </p:cNvPr>
          <p:cNvGrpSpPr/>
          <p:nvPr/>
        </p:nvGrpSpPr>
        <p:grpSpPr>
          <a:xfrm>
            <a:off x="3459658" y="907417"/>
            <a:ext cx="2612118" cy="2664862"/>
            <a:chOff x="-98321" y="3949893"/>
            <a:chExt cx="2612118" cy="2664862"/>
          </a:xfrm>
        </p:grpSpPr>
        <p:grpSp>
          <p:nvGrpSpPr>
            <p:cNvPr id="44" name="Group 43">
              <a:extLst>
                <a:ext uri="{FF2B5EF4-FFF2-40B4-BE49-F238E27FC236}">
                  <a16:creationId xmlns:a16="http://schemas.microsoft.com/office/drawing/2014/main" id="{B41F6C9B-0656-B400-EFD2-6D9BFD81D125}"/>
                </a:ext>
              </a:extLst>
            </p:cNvPr>
            <p:cNvGrpSpPr/>
            <p:nvPr/>
          </p:nvGrpSpPr>
          <p:grpSpPr>
            <a:xfrm>
              <a:off x="-98321" y="3949893"/>
              <a:ext cx="2612118" cy="2664862"/>
              <a:chOff x="2475304" y="1222056"/>
              <a:chExt cx="2612118" cy="2664862"/>
            </a:xfrm>
          </p:grpSpPr>
          <p:sp>
            <p:nvSpPr>
              <p:cNvPr id="46" name="Rectangle 45">
                <a:extLst>
                  <a:ext uri="{FF2B5EF4-FFF2-40B4-BE49-F238E27FC236}">
                    <a16:creationId xmlns:a16="http://schemas.microsoft.com/office/drawing/2014/main" id="{08D6988E-7022-542F-3404-3E0B722C6B08}"/>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4E224DE-3B73-95E8-76ED-B517C35CD3A7}"/>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Box 44">
              <a:extLst>
                <a:ext uri="{FF2B5EF4-FFF2-40B4-BE49-F238E27FC236}">
                  <a16:creationId xmlns:a16="http://schemas.microsoft.com/office/drawing/2014/main" id="{33951550-4BC3-904E-39D4-9309AD30C21B}"/>
                </a:ext>
              </a:extLst>
            </p:cNvPr>
            <p:cNvSpPr txBox="1"/>
            <p:nvPr/>
          </p:nvSpPr>
          <p:spPr>
            <a:xfrm>
              <a:off x="-16728" y="4158939"/>
              <a:ext cx="2448933" cy="2440668"/>
            </a:xfrm>
            <a:prstGeom prst="rect">
              <a:avLst/>
            </a:prstGeom>
            <a:noFill/>
          </p:spPr>
          <p:txBody>
            <a:bodyPr wrap="square">
              <a:spAutoFit/>
            </a:bodyPr>
            <a:lstStyle/>
            <a:p>
              <a:pPr>
                <a:lnSpc>
                  <a:spcPct val="110000"/>
                </a:lnSpc>
              </a:pPr>
              <a:r>
                <a:rPr lang="en-US" sz="1400" dirty="0">
                  <a:solidFill>
                    <a:schemeClr val="accent6">
                      <a:lumMod val="75000"/>
                    </a:schemeClr>
                  </a:solidFill>
                  <a:latin typeface="Arial" panose="020B0604020202020204" pitchFamily="34" charset="0"/>
                  <a:cs typeface="Arial" panose="020B0604020202020204" pitchFamily="34" charset="0"/>
                </a:rPr>
                <a:t>Self-Paced Course</a:t>
              </a:r>
              <a:endParaRPr lang="en-US" sz="1400" dirty="0">
                <a:latin typeface="Arial" panose="020B0604020202020204" pitchFamily="34" charset="0"/>
                <a:cs typeface="Arial" panose="020B0604020202020204" pitchFamily="34" charset="0"/>
              </a:endParaRPr>
            </a:p>
            <a:p>
              <a:pPr>
                <a:lnSpc>
                  <a:spcPct val="110000"/>
                </a:lnSpc>
              </a:pPr>
              <a:endParaRPr lang="en-US" sz="1400" b="1" dirty="0">
                <a:latin typeface="Arial" panose="020B0604020202020204" pitchFamily="34" charset="0"/>
                <a:cs typeface="Arial" panose="020B0604020202020204" pitchFamily="34" charset="0"/>
              </a:endParaRPr>
            </a:p>
            <a:p>
              <a:pPr>
                <a:lnSpc>
                  <a:spcPct val="110000"/>
                </a:lnSpc>
              </a:pPr>
              <a:r>
                <a:rPr lang="en-US" sz="1400" b="1" dirty="0">
                  <a:latin typeface="Arial" panose="020B0604020202020204" pitchFamily="34" charset="0"/>
                  <a:cs typeface="Arial" panose="020B0604020202020204" pitchFamily="34" charset="0"/>
                </a:rPr>
                <a:t>Getting Started With Deep Learning</a:t>
              </a:r>
            </a:p>
            <a:p>
              <a:pPr>
                <a:lnSpc>
                  <a:spcPct val="110000"/>
                </a:lnSpc>
              </a:pPr>
              <a:endParaRPr lang="en-US" sz="1400" dirty="0">
                <a:latin typeface="Arial" panose="020B0604020202020204" pitchFamily="34" charset="0"/>
                <a:cs typeface="Arial" panose="020B0604020202020204" pitchFamily="34" charset="0"/>
              </a:endParaRPr>
            </a:p>
            <a:p>
              <a:pPr>
                <a:lnSpc>
                  <a:spcPct val="110000"/>
                </a:lnSpc>
              </a:pPr>
              <a:endParaRPr lang="en-US" sz="1400" dirty="0">
                <a:latin typeface="Arial" panose="020B0604020202020204" pitchFamily="34" charset="0"/>
                <a:cs typeface="Arial" panose="020B0604020202020204" pitchFamily="34" charset="0"/>
              </a:endParaRPr>
            </a:p>
            <a:p>
              <a:pPr>
                <a:lnSpc>
                  <a:spcPct val="110000"/>
                </a:lnSpc>
              </a:pPr>
              <a:r>
                <a:rPr lang="en-US" sz="1400" dirty="0">
                  <a:latin typeface="Arial" panose="020B0604020202020204" pitchFamily="34" charset="0"/>
                  <a:cs typeface="Arial" panose="020B0604020202020204" pitchFamily="34" charset="0"/>
                </a:rPr>
                <a:t>Certificate available</a:t>
              </a:r>
            </a:p>
            <a:p>
              <a:pPr>
                <a:lnSpc>
                  <a:spcPct val="110000"/>
                </a:lnSpc>
              </a:pPr>
              <a:r>
                <a:rPr lang="en-US" sz="1400" dirty="0">
                  <a:latin typeface="Arial" panose="020B0604020202020204" pitchFamily="34" charset="0"/>
                  <a:cs typeface="Arial" panose="020B0604020202020204" pitchFamily="34" charset="0"/>
                </a:rPr>
                <a:t>$90</a:t>
              </a:r>
            </a:p>
            <a:p>
              <a:pPr>
                <a:lnSpc>
                  <a:spcPct val="110000"/>
                </a:lnSpc>
              </a:pPr>
              <a:r>
                <a:rPr lang="en-US" sz="1400" dirty="0">
                  <a:latin typeface="Arial" panose="020B0604020202020204" pitchFamily="34" charset="0"/>
                  <a:cs typeface="Arial" panose="020B0604020202020204" pitchFamily="34" charset="0"/>
                </a:rPr>
                <a:t>8 hours</a:t>
              </a:r>
            </a:p>
            <a:p>
              <a:endParaRPr lang="en-US" sz="1400" dirty="0">
                <a:latin typeface="Arial" panose="020B0604020202020204" pitchFamily="34" charset="0"/>
                <a:cs typeface="Arial" panose="020B0604020202020204" pitchFamily="34" charset="0"/>
              </a:endParaRPr>
            </a:p>
          </p:txBody>
        </p:sp>
      </p:grpSp>
      <p:grpSp>
        <p:nvGrpSpPr>
          <p:cNvPr id="48" name="Group 47">
            <a:extLst>
              <a:ext uri="{FF2B5EF4-FFF2-40B4-BE49-F238E27FC236}">
                <a16:creationId xmlns:a16="http://schemas.microsoft.com/office/drawing/2014/main" id="{E020344F-AD26-2D3A-BF90-F99BBC55A0BE}"/>
              </a:ext>
            </a:extLst>
          </p:cNvPr>
          <p:cNvGrpSpPr/>
          <p:nvPr/>
        </p:nvGrpSpPr>
        <p:grpSpPr>
          <a:xfrm>
            <a:off x="633529" y="907417"/>
            <a:ext cx="2612118" cy="2664862"/>
            <a:chOff x="-98321" y="3949893"/>
            <a:chExt cx="2612118" cy="2664862"/>
          </a:xfrm>
        </p:grpSpPr>
        <p:grpSp>
          <p:nvGrpSpPr>
            <p:cNvPr id="49" name="Group 48">
              <a:extLst>
                <a:ext uri="{FF2B5EF4-FFF2-40B4-BE49-F238E27FC236}">
                  <a16:creationId xmlns:a16="http://schemas.microsoft.com/office/drawing/2014/main" id="{CBC985C3-55E5-2D47-7A94-7985F88AC884}"/>
                </a:ext>
              </a:extLst>
            </p:cNvPr>
            <p:cNvGrpSpPr/>
            <p:nvPr/>
          </p:nvGrpSpPr>
          <p:grpSpPr>
            <a:xfrm>
              <a:off x="-98321" y="3949893"/>
              <a:ext cx="2612118" cy="2664862"/>
              <a:chOff x="2475304" y="1222056"/>
              <a:chExt cx="2612118" cy="2664862"/>
            </a:xfrm>
          </p:grpSpPr>
          <p:sp>
            <p:nvSpPr>
              <p:cNvPr id="51" name="Rectangle 50">
                <a:extLst>
                  <a:ext uri="{FF2B5EF4-FFF2-40B4-BE49-F238E27FC236}">
                    <a16:creationId xmlns:a16="http://schemas.microsoft.com/office/drawing/2014/main" id="{F1639CFE-E72B-7583-E000-8C6E322FC6E6}"/>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B923D7D9-F2A5-5103-839A-6DD287F3D985}"/>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Box 49">
              <a:extLst>
                <a:ext uri="{FF2B5EF4-FFF2-40B4-BE49-F238E27FC236}">
                  <a16:creationId xmlns:a16="http://schemas.microsoft.com/office/drawing/2014/main" id="{2FFAEA3E-E59E-87CB-0015-CA191239C516}"/>
                </a:ext>
              </a:extLst>
            </p:cNvPr>
            <p:cNvSpPr txBox="1"/>
            <p:nvPr/>
          </p:nvSpPr>
          <p:spPr>
            <a:xfrm>
              <a:off x="-16728" y="4158939"/>
              <a:ext cx="2448933" cy="1969835"/>
            </a:xfrm>
            <a:prstGeom prst="rect">
              <a:avLst/>
            </a:prstGeom>
            <a:noFill/>
          </p:spPr>
          <p:txBody>
            <a:bodyPr wrap="square">
              <a:spAutoFit/>
            </a:bodyPr>
            <a:lstStyle/>
            <a:p>
              <a:pPr>
                <a:lnSpc>
                  <a:spcPct val="110000"/>
                </a:lnSpc>
              </a:pPr>
              <a:r>
                <a:rPr lang="en-US" sz="1400" dirty="0">
                  <a:solidFill>
                    <a:schemeClr val="accent6">
                      <a:lumMod val="75000"/>
                    </a:schemeClr>
                  </a:solidFill>
                  <a:latin typeface="Arial" panose="020B0604020202020204" pitchFamily="34" charset="0"/>
                  <a:cs typeface="Arial" panose="020B0604020202020204" pitchFamily="34" charset="0"/>
                </a:rPr>
                <a:t>Self-Paced Course</a:t>
              </a:r>
            </a:p>
            <a:p>
              <a:pPr>
                <a:lnSpc>
                  <a:spcPct val="110000"/>
                </a:lnSpc>
              </a:pPr>
              <a:endParaRPr lang="en-US" sz="1400" b="1" dirty="0">
                <a:latin typeface="Arial" panose="020B0604020202020204" pitchFamily="34" charset="0"/>
                <a:cs typeface="Arial" panose="020B0604020202020204" pitchFamily="34" charset="0"/>
              </a:endParaRPr>
            </a:p>
            <a:p>
              <a:pPr>
                <a:lnSpc>
                  <a:spcPct val="110000"/>
                </a:lnSpc>
              </a:pPr>
              <a:r>
                <a:rPr lang="en-US" sz="1400" b="1" dirty="0">
                  <a:latin typeface="Arial" panose="020B0604020202020204" pitchFamily="34" charset="0"/>
                  <a:cs typeface="Arial" panose="020B0604020202020204" pitchFamily="34" charset="0"/>
                </a:rPr>
                <a:t>Generative AI Explained</a:t>
              </a:r>
            </a:p>
            <a:p>
              <a:pPr>
                <a:lnSpc>
                  <a:spcPct val="110000"/>
                </a:lnSpc>
              </a:pPr>
              <a:endParaRPr lang="en-US" sz="1400" dirty="0">
                <a:latin typeface="Arial" panose="020B0604020202020204" pitchFamily="34" charset="0"/>
                <a:cs typeface="Arial" panose="020B0604020202020204" pitchFamily="34" charset="0"/>
              </a:endParaRPr>
            </a:p>
            <a:p>
              <a:pPr>
                <a:lnSpc>
                  <a:spcPct val="110000"/>
                </a:lnSpc>
              </a:pPr>
              <a:endParaRPr lang="en-US" sz="1400" dirty="0">
                <a:latin typeface="Arial" panose="020B0604020202020204" pitchFamily="34" charset="0"/>
                <a:cs typeface="Arial" panose="020B0604020202020204" pitchFamily="34" charset="0"/>
              </a:endParaRPr>
            </a:p>
            <a:p>
              <a:pPr>
                <a:lnSpc>
                  <a:spcPct val="110000"/>
                </a:lnSpc>
              </a:pPr>
              <a:endParaRPr lang="en-US" sz="1400" dirty="0">
                <a:latin typeface="Arial" panose="020B0604020202020204" pitchFamily="34" charset="0"/>
                <a:cs typeface="Arial" panose="020B0604020202020204" pitchFamily="34" charset="0"/>
              </a:endParaRPr>
            </a:p>
            <a:p>
              <a:pPr>
                <a:lnSpc>
                  <a:spcPct val="110000"/>
                </a:lnSpc>
              </a:pPr>
              <a:r>
                <a:rPr lang="en-US" sz="1400" dirty="0">
                  <a:latin typeface="Arial" panose="020B0604020202020204" pitchFamily="34" charset="0"/>
                  <a:cs typeface="Arial" panose="020B0604020202020204" pitchFamily="34" charset="0"/>
                </a:rPr>
                <a:t>Free</a:t>
              </a:r>
            </a:p>
            <a:p>
              <a:pPr>
                <a:lnSpc>
                  <a:spcPct val="110000"/>
                </a:lnSpc>
              </a:pPr>
              <a:r>
                <a:rPr lang="en-US" sz="1400" dirty="0">
                  <a:latin typeface="Arial" panose="020B0604020202020204" pitchFamily="34" charset="0"/>
                  <a:cs typeface="Arial" panose="020B0604020202020204" pitchFamily="34" charset="0"/>
                </a:rPr>
                <a:t>2 hours</a:t>
              </a:r>
            </a:p>
          </p:txBody>
        </p:sp>
      </p:grpSp>
      <p:grpSp>
        <p:nvGrpSpPr>
          <p:cNvPr id="53" name="Group 52">
            <a:extLst>
              <a:ext uri="{FF2B5EF4-FFF2-40B4-BE49-F238E27FC236}">
                <a16:creationId xmlns:a16="http://schemas.microsoft.com/office/drawing/2014/main" id="{E4857A44-265A-5338-E542-1D5EF8C8A57D}"/>
              </a:ext>
            </a:extLst>
          </p:cNvPr>
          <p:cNvGrpSpPr/>
          <p:nvPr/>
        </p:nvGrpSpPr>
        <p:grpSpPr>
          <a:xfrm>
            <a:off x="9105370" y="3763603"/>
            <a:ext cx="2612118" cy="2664862"/>
            <a:chOff x="-98321" y="3949893"/>
            <a:chExt cx="2612118" cy="2664862"/>
          </a:xfrm>
        </p:grpSpPr>
        <p:grpSp>
          <p:nvGrpSpPr>
            <p:cNvPr id="54" name="Group 53">
              <a:extLst>
                <a:ext uri="{FF2B5EF4-FFF2-40B4-BE49-F238E27FC236}">
                  <a16:creationId xmlns:a16="http://schemas.microsoft.com/office/drawing/2014/main" id="{781016D0-386E-1277-5F12-5921C896A78D}"/>
                </a:ext>
              </a:extLst>
            </p:cNvPr>
            <p:cNvGrpSpPr/>
            <p:nvPr/>
          </p:nvGrpSpPr>
          <p:grpSpPr>
            <a:xfrm>
              <a:off x="-98321" y="3949893"/>
              <a:ext cx="2612118" cy="2664862"/>
              <a:chOff x="2475304" y="1222056"/>
              <a:chExt cx="2612118" cy="2664862"/>
            </a:xfrm>
          </p:grpSpPr>
          <p:sp>
            <p:nvSpPr>
              <p:cNvPr id="56" name="Rectangle 55">
                <a:extLst>
                  <a:ext uri="{FF2B5EF4-FFF2-40B4-BE49-F238E27FC236}">
                    <a16:creationId xmlns:a16="http://schemas.microsoft.com/office/drawing/2014/main" id="{50710DD5-EFC5-3B0A-F351-393760383D7E}"/>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CEA8734F-D5C7-A010-F415-F688F4A8856D}"/>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TextBox 54">
              <a:extLst>
                <a:ext uri="{FF2B5EF4-FFF2-40B4-BE49-F238E27FC236}">
                  <a16:creationId xmlns:a16="http://schemas.microsoft.com/office/drawing/2014/main" id="{210C2D6A-EBC8-53DD-8E33-AAB63B42E726}"/>
                </a:ext>
              </a:extLst>
            </p:cNvPr>
            <p:cNvSpPr txBox="1"/>
            <p:nvPr/>
          </p:nvSpPr>
          <p:spPr>
            <a:xfrm>
              <a:off x="-16728" y="4158939"/>
              <a:ext cx="2448933" cy="2206823"/>
            </a:xfrm>
            <a:prstGeom prst="rect">
              <a:avLst/>
            </a:prstGeom>
            <a:noFill/>
          </p:spPr>
          <p:txBody>
            <a:bodyPr wrap="square">
              <a:spAutoFit/>
            </a:bodyPr>
            <a:lstStyle/>
            <a:p>
              <a:pPr>
                <a:lnSpc>
                  <a:spcPct val="110000"/>
                </a:lnSpc>
              </a:pPr>
              <a:r>
                <a:rPr lang="en-US" sz="1400" dirty="0">
                  <a:solidFill>
                    <a:srgbClr val="7030A0"/>
                  </a:solidFill>
                  <a:latin typeface="Arial" panose="020B0604020202020204" pitchFamily="34" charset="0"/>
                  <a:cs typeface="Arial" panose="020B0604020202020204" pitchFamily="34" charset="0"/>
                </a:rPr>
                <a:t>Instructor-Led Workshop</a:t>
              </a:r>
            </a:p>
            <a:p>
              <a:pPr>
                <a:lnSpc>
                  <a:spcPct val="110000"/>
                </a:lnSpc>
              </a:pPr>
              <a:endParaRPr lang="en-US" sz="1400" b="1" dirty="0">
                <a:latin typeface="Arial" panose="020B0604020202020204" pitchFamily="34" charset="0"/>
                <a:cs typeface="Arial" panose="020B0604020202020204" pitchFamily="34" charset="0"/>
              </a:endParaRPr>
            </a:p>
            <a:p>
              <a:pPr>
                <a:lnSpc>
                  <a:spcPct val="110000"/>
                </a:lnSpc>
              </a:pPr>
              <a:r>
                <a:rPr lang="en-US" sz="1400" b="1" dirty="0">
                  <a:latin typeface="Arial" panose="020B0604020202020204" pitchFamily="34" charset="0"/>
                  <a:cs typeface="Arial" panose="020B0604020202020204" pitchFamily="34" charset="0"/>
                </a:rPr>
                <a:t>Generative AI with Diffusion Models</a:t>
              </a:r>
            </a:p>
            <a:p>
              <a:pPr>
                <a:lnSpc>
                  <a:spcPct val="110000"/>
                </a:lnSpc>
              </a:pPr>
              <a:endParaRPr lang="en-US" sz="1400" dirty="0">
                <a:latin typeface="Arial" panose="020B0604020202020204" pitchFamily="34" charset="0"/>
                <a:cs typeface="Arial" panose="020B0604020202020204" pitchFamily="34" charset="0"/>
              </a:endParaRPr>
            </a:p>
            <a:p>
              <a:pPr>
                <a:lnSpc>
                  <a:spcPct val="110000"/>
                </a:lnSpc>
              </a:pPr>
              <a:endParaRPr lang="en-US" sz="1400" dirty="0">
                <a:latin typeface="Arial" panose="020B0604020202020204" pitchFamily="34" charset="0"/>
                <a:cs typeface="Arial" panose="020B0604020202020204" pitchFamily="34" charset="0"/>
              </a:endParaRPr>
            </a:p>
            <a:p>
              <a:pPr>
                <a:lnSpc>
                  <a:spcPct val="110000"/>
                </a:lnSpc>
              </a:pPr>
              <a:r>
                <a:rPr lang="en-US" sz="1400" dirty="0">
                  <a:latin typeface="Arial" panose="020B0604020202020204" pitchFamily="34" charset="0"/>
                  <a:cs typeface="Arial" panose="020B0604020202020204" pitchFamily="34" charset="0"/>
                </a:rPr>
                <a:t>Certificate available</a:t>
              </a:r>
            </a:p>
            <a:p>
              <a:pPr>
                <a:lnSpc>
                  <a:spcPct val="110000"/>
                </a:lnSpc>
              </a:pPr>
              <a:r>
                <a:rPr lang="en-US" sz="1400" dirty="0">
                  <a:latin typeface="Arial" panose="020B0604020202020204" pitchFamily="34" charset="0"/>
                  <a:cs typeface="Arial" panose="020B0604020202020204" pitchFamily="34" charset="0"/>
                </a:rPr>
                <a:t>$500</a:t>
              </a:r>
            </a:p>
            <a:p>
              <a:pPr>
                <a:lnSpc>
                  <a:spcPct val="110000"/>
                </a:lnSpc>
              </a:pPr>
              <a:r>
                <a:rPr lang="en-US" sz="1400" dirty="0">
                  <a:latin typeface="Arial" panose="020B0604020202020204" pitchFamily="34" charset="0"/>
                  <a:cs typeface="Arial" panose="020B0604020202020204" pitchFamily="34" charset="0"/>
                </a:rPr>
                <a:t>8 hours</a:t>
              </a:r>
            </a:p>
          </p:txBody>
        </p:sp>
      </p:grpSp>
      <p:grpSp>
        <p:nvGrpSpPr>
          <p:cNvPr id="5" name="Group 4">
            <a:extLst>
              <a:ext uri="{FF2B5EF4-FFF2-40B4-BE49-F238E27FC236}">
                <a16:creationId xmlns:a16="http://schemas.microsoft.com/office/drawing/2014/main" id="{352B5AEF-EF20-352B-7A21-564F56CF9FDD}"/>
              </a:ext>
            </a:extLst>
          </p:cNvPr>
          <p:cNvGrpSpPr/>
          <p:nvPr/>
        </p:nvGrpSpPr>
        <p:grpSpPr>
          <a:xfrm>
            <a:off x="639951" y="3763603"/>
            <a:ext cx="2612118" cy="2664862"/>
            <a:chOff x="-98321" y="3949893"/>
            <a:chExt cx="2612118" cy="2664862"/>
          </a:xfrm>
        </p:grpSpPr>
        <p:grpSp>
          <p:nvGrpSpPr>
            <p:cNvPr id="6" name="Group 5">
              <a:extLst>
                <a:ext uri="{FF2B5EF4-FFF2-40B4-BE49-F238E27FC236}">
                  <a16:creationId xmlns:a16="http://schemas.microsoft.com/office/drawing/2014/main" id="{1642EF3A-C1E5-C5AE-518A-9807DAB8818D}"/>
                </a:ext>
              </a:extLst>
            </p:cNvPr>
            <p:cNvGrpSpPr/>
            <p:nvPr/>
          </p:nvGrpSpPr>
          <p:grpSpPr>
            <a:xfrm>
              <a:off x="-98321" y="3949893"/>
              <a:ext cx="2612118" cy="2664862"/>
              <a:chOff x="2475304" y="1222056"/>
              <a:chExt cx="2612118" cy="2664862"/>
            </a:xfrm>
          </p:grpSpPr>
          <p:sp>
            <p:nvSpPr>
              <p:cNvPr id="9" name="Rectangle 8">
                <a:extLst>
                  <a:ext uri="{FF2B5EF4-FFF2-40B4-BE49-F238E27FC236}">
                    <a16:creationId xmlns:a16="http://schemas.microsoft.com/office/drawing/2014/main" id="{9A31AF7C-AE3A-39C4-404D-E120067A9416}"/>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E93DFDC-7110-DBFC-CD10-4B33CD98F1DE}"/>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A759CC7C-C10B-43B6-FBB7-E1795D1C74AE}"/>
                </a:ext>
              </a:extLst>
            </p:cNvPr>
            <p:cNvSpPr txBox="1"/>
            <p:nvPr/>
          </p:nvSpPr>
          <p:spPr>
            <a:xfrm>
              <a:off x="-16728" y="4158939"/>
              <a:ext cx="2448933" cy="2206823"/>
            </a:xfrm>
            <a:prstGeom prst="rect">
              <a:avLst/>
            </a:prstGeom>
            <a:noFill/>
          </p:spPr>
          <p:txBody>
            <a:bodyPr wrap="square">
              <a:spAutoFit/>
            </a:bodyPr>
            <a:lstStyle/>
            <a:p>
              <a:pPr>
                <a:lnSpc>
                  <a:spcPct val="110000"/>
                </a:lnSpc>
              </a:pPr>
              <a:r>
                <a:rPr lang="en-US" sz="1400" dirty="0">
                  <a:solidFill>
                    <a:schemeClr val="accent6">
                      <a:lumMod val="75000"/>
                    </a:schemeClr>
                  </a:solidFill>
                  <a:latin typeface="Arial" panose="020B0604020202020204" pitchFamily="34" charset="0"/>
                  <a:cs typeface="Arial" panose="020B0604020202020204" pitchFamily="34" charset="0"/>
                </a:rPr>
                <a:t>Self-Paced Course</a:t>
              </a:r>
            </a:p>
            <a:p>
              <a:pPr>
                <a:lnSpc>
                  <a:spcPct val="110000"/>
                </a:lnSpc>
              </a:pPr>
              <a:endParaRPr lang="en-US" sz="1400" b="1" dirty="0">
                <a:latin typeface="Arial" panose="020B0604020202020204" pitchFamily="34" charset="0"/>
                <a:cs typeface="Arial" panose="020B0604020202020204" pitchFamily="34" charset="0"/>
              </a:endParaRPr>
            </a:p>
            <a:p>
              <a:pPr>
                <a:lnSpc>
                  <a:spcPct val="110000"/>
                </a:lnSpc>
              </a:pPr>
              <a:r>
                <a:rPr lang="en-US" sz="1400" b="1" dirty="0">
                  <a:latin typeface="Arial" panose="020B0604020202020204" pitchFamily="34" charset="0"/>
                  <a:cs typeface="Arial" panose="020B0604020202020204" pitchFamily="34" charset="0"/>
                </a:rPr>
                <a:t>Building RAG Agents With LLMs</a:t>
              </a:r>
            </a:p>
            <a:p>
              <a:pPr>
                <a:lnSpc>
                  <a:spcPct val="110000"/>
                </a:lnSpc>
              </a:pPr>
              <a:endParaRPr lang="en-US" sz="1400" dirty="0">
                <a:latin typeface="Arial" panose="020B0604020202020204" pitchFamily="34" charset="0"/>
                <a:cs typeface="Arial" panose="020B0604020202020204" pitchFamily="34" charset="0"/>
              </a:endParaRPr>
            </a:p>
            <a:p>
              <a:pPr>
                <a:lnSpc>
                  <a:spcPct val="110000"/>
                </a:lnSpc>
              </a:pPr>
              <a:endParaRPr lang="en-US" sz="1400" dirty="0">
                <a:latin typeface="Arial" panose="020B0604020202020204" pitchFamily="34" charset="0"/>
                <a:cs typeface="Arial" panose="020B0604020202020204" pitchFamily="34" charset="0"/>
              </a:endParaRPr>
            </a:p>
            <a:p>
              <a:pPr>
                <a:lnSpc>
                  <a:spcPct val="110000"/>
                </a:lnSpc>
              </a:pPr>
              <a:r>
                <a:rPr lang="en-US" sz="1400" dirty="0">
                  <a:latin typeface="Arial" panose="020B0604020202020204" pitchFamily="34" charset="0"/>
                  <a:cs typeface="Arial" panose="020B0604020202020204" pitchFamily="34" charset="0"/>
                </a:rPr>
                <a:t>Certificate available</a:t>
              </a:r>
            </a:p>
            <a:p>
              <a:pPr>
                <a:lnSpc>
                  <a:spcPct val="110000"/>
                </a:lnSpc>
              </a:pPr>
              <a:r>
                <a:rPr lang="en-US" sz="1400" dirty="0">
                  <a:latin typeface="Arial" panose="020B0604020202020204" pitchFamily="34" charset="0"/>
                  <a:cs typeface="Arial" panose="020B0604020202020204" pitchFamily="34" charset="0"/>
                </a:rPr>
                <a:t>Free</a:t>
              </a:r>
            </a:p>
            <a:p>
              <a:pPr>
                <a:lnSpc>
                  <a:spcPct val="110000"/>
                </a:lnSpc>
              </a:pPr>
              <a:r>
                <a:rPr lang="en-US" sz="1400" dirty="0">
                  <a:latin typeface="Arial" panose="020B0604020202020204" pitchFamily="34" charset="0"/>
                  <a:cs typeface="Arial" panose="020B0604020202020204" pitchFamily="34" charset="0"/>
                </a:rPr>
                <a:t>8 hours</a:t>
              </a:r>
            </a:p>
          </p:txBody>
        </p:sp>
      </p:grpSp>
      <p:grpSp>
        <p:nvGrpSpPr>
          <p:cNvPr id="11" name="Group 10">
            <a:extLst>
              <a:ext uri="{FF2B5EF4-FFF2-40B4-BE49-F238E27FC236}">
                <a16:creationId xmlns:a16="http://schemas.microsoft.com/office/drawing/2014/main" id="{7DBBDF9E-2E55-3747-5524-5C6E5A915BC2}"/>
              </a:ext>
            </a:extLst>
          </p:cNvPr>
          <p:cNvGrpSpPr/>
          <p:nvPr/>
        </p:nvGrpSpPr>
        <p:grpSpPr>
          <a:xfrm>
            <a:off x="3430123" y="3763603"/>
            <a:ext cx="2612118" cy="2664862"/>
            <a:chOff x="-98321" y="3949893"/>
            <a:chExt cx="2612118" cy="2664862"/>
          </a:xfrm>
        </p:grpSpPr>
        <p:grpSp>
          <p:nvGrpSpPr>
            <p:cNvPr id="12" name="Group 11">
              <a:extLst>
                <a:ext uri="{FF2B5EF4-FFF2-40B4-BE49-F238E27FC236}">
                  <a16:creationId xmlns:a16="http://schemas.microsoft.com/office/drawing/2014/main" id="{4CB4075C-BD6E-478B-5F37-8C95CC23C6B3}"/>
                </a:ext>
              </a:extLst>
            </p:cNvPr>
            <p:cNvGrpSpPr/>
            <p:nvPr/>
          </p:nvGrpSpPr>
          <p:grpSpPr>
            <a:xfrm>
              <a:off x="-98321" y="3949893"/>
              <a:ext cx="2612118" cy="2664862"/>
              <a:chOff x="2475304" y="1222056"/>
              <a:chExt cx="2612118" cy="2664862"/>
            </a:xfrm>
          </p:grpSpPr>
          <p:sp>
            <p:nvSpPr>
              <p:cNvPr id="16" name="Rectangle 15">
                <a:extLst>
                  <a:ext uri="{FF2B5EF4-FFF2-40B4-BE49-F238E27FC236}">
                    <a16:creationId xmlns:a16="http://schemas.microsoft.com/office/drawing/2014/main" id="{D9F98F84-5286-F55F-6E6A-BDE36CE010C1}"/>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5A9B987-D84B-B7EC-B6EE-8F9510D5F858}"/>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3203DEFB-0E2A-E262-3F79-75EA8AB858E7}"/>
                </a:ext>
              </a:extLst>
            </p:cNvPr>
            <p:cNvSpPr txBox="1"/>
            <p:nvPr/>
          </p:nvSpPr>
          <p:spPr>
            <a:xfrm>
              <a:off x="-16728" y="4158939"/>
              <a:ext cx="2448933" cy="2206823"/>
            </a:xfrm>
            <a:prstGeom prst="rect">
              <a:avLst/>
            </a:prstGeom>
            <a:noFill/>
          </p:spPr>
          <p:txBody>
            <a:bodyPr wrap="square">
              <a:spAutoFit/>
            </a:bodyPr>
            <a:lstStyle/>
            <a:p>
              <a:pPr>
                <a:lnSpc>
                  <a:spcPct val="110000"/>
                </a:lnSpc>
              </a:pPr>
              <a:r>
                <a:rPr lang="en-US" sz="1400" dirty="0">
                  <a:solidFill>
                    <a:srgbClr val="7030A0"/>
                  </a:solidFill>
                  <a:latin typeface="Arial" panose="020B0604020202020204" pitchFamily="34" charset="0"/>
                  <a:cs typeface="Arial" panose="020B0604020202020204" pitchFamily="34" charset="0"/>
                </a:rPr>
                <a:t>Instructor-Led Workshop</a:t>
              </a:r>
              <a:endParaRPr lang="en-US" sz="1400" dirty="0">
                <a:latin typeface="Arial" panose="020B0604020202020204" pitchFamily="34" charset="0"/>
                <a:cs typeface="Arial" panose="020B0604020202020204" pitchFamily="34" charset="0"/>
              </a:endParaRPr>
            </a:p>
            <a:p>
              <a:pPr>
                <a:lnSpc>
                  <a:spcPct val="110000"/>
                </a:lnSpc>
              </a:pPr>
              <a:endParaRPr lang="en-US" sz="1400" b="1" dirty="0">
                <a:latin typeface="Arial" panose="020B0604020202020204" pitchFamily="34" charset="0"/>
                <a:cs typeface="Arial" panose="020B0604020202020204" pitchFamily="34" charset="0"/>
              </a:endParaRPr>
            </a:p>
            <a:p>
              <a:pPr>
                <a:lnSpc>
                  <a:spcPct val="110000"/>
                </a:lnSpc>
              </a:pPr>
              <a:r>
                <a:rPr lang="en-US" sz="1400" b="1" dirty="0">
                  <a:latin typeface="Arial" panose="020B0604020202020204" pitchFamily="34" charset="0"/>
                  <a:cs typeface="Arial" panose="020B0604020202020204" pitchFamily="34" charset="0"/>
                </a:rPr>
                <a:t>Building RAG Agents With LLMs</a:t>
              </a:r>
            </a:p>
            <a:p>
              <a:pPr>
                <a:lnSpc>
                  <a:spcPct val="110000"/>
                </a:lnSpc>
              </a:pPr>
              <a:endParaRPr lang="en-US" sz="1400" dirty="0">
                <a:latin typeface="Arial" panose="020B0604020202020204" pitchFamily="34" charset="0"/>
                <a:cs typeface="Arial" panose="020B0604020202020204" pitchFamily="34" charset="0"/>
              </a:endParaRPr>
            </a:p>
            <a:p>
              <a:pPr>
                <a:lnSpc>
                  <a:spcPct val="110000"/>
                </a:lnSpc>
              </a:pPr>
              <a:endParaRPr lang="en-US" sz="1400" dirty="0">
                <a:latin typeface="Arial" panose="020B0604020202020204" pitchFamily="34" charset="0"/>
                <a:cs typeface="Arial" panose="020B0604020202020204" pitchFamily="34" charset="0"/>
              </a:endParaRPr>
            </a:p>
            <a:p>
              <a:pPr>
                <a:lnSpc>
                  <a:spcPct val="110000"/>
                </a:lnSpc>
              </a:pPr>
              <a:r>
                <a:rPr lang="en-US" sz="1400" dirty="0">
                  <a:latin typeface="Arial" panose="020B0604020202020204" pitchFamily="34" charset="0"/>
                  <a:cs typeface="Arial" panose="020B0604020202020204" pitchFamily="34" charset="0"/>
                </a:rPr>
                <a:t>Certificate available</a:t>
              </a:r>
            </a:p>
            <a:p>
              <a:pPr>
                <a:lnSpc>
                  <a:spcPct val="110000"/>
                </a:lnSpc>
              </a:pPr>
              <a:r>
                <a:rPr lang="en-US" sz="1400" dirty="0">
                  <a:latin typeface="Arial" panose="020B0604020202020204" pitchFamily="34" charset="0"/>
                  <a:cs typeface="Arial" panose="020B0604020202020204" pitchFamily="34" charset="0"/>
                </a:rPr>
                <a:t>$500</a:t>
              </a:r>
            </a:p>
            <a:p>
              <a:pPr>
                <a:lnSpc>
                  <a:spcPct val="110000"/>
                </a:lnSpc>
              </a:pPr>
              <a:r>
                <a:rPr lang="en-US" sz="1400" dirty="0">
                  <a:latin typeface="Arial" panose="020B0604020202020204" pitchFamily="34" charset="0"/>
                  <a:cs typeface="Arial" panose="020B0604020202020204" pitchFamily="34" charset="0"/>
                </a:rPr>
                <a:t>8 hours</a:t>
              </a:r>
            </a:p>
          </p:txBody>
        </p:sp>
      </p:grpSp>
      <p:grpSp>
        <p:nvGrpSpPr>
          <p:cNvPr id="20" name="Group 19">
            <a:extLst>
              <a:ext uri="{FF2B5EF4-FFF2-40B4-BE49-F238E27FC236}">
                <a16:creationId xmlns:a16="http://schemas.microsoft.com/office/drawing/2014/main" id="{8C2AA06C-1BC5-8B19-80A2-1250D22CEE37}"/>
              </a:ext>
            </a:extLst>
          </p:cNvPr>
          <p:cNvGrpSpPr/>
          <p:nvPr/>
        </p:nvGrpSpPr>
        <p:grpSpPr>
          <a:xfrm>
            <a:off x="6280590" y="3763603"/>
            <a:ext cx="2612118" cy="2664862"/>
            <a:chOff x="-98321" y="3949893"/>
            <a:chExt cx="2612118" cy="2664862"/>
          </a:xfrm>
        </p:grpSpPr>
        <p:grpSp>
          <p:nvGrpSpPr>
            <p:cNvPr id="22" name="Group 21">
              <a:extLst>
                <a:ext uri="{FF2B5EF4-FFF2-40B4-BE49-F238E27FC236}">
                  <a16:creationId xmlns:a16="http://schemas.microsoft.com/office/drawing/2014/main" id="{9033F819-C041-DA61-48C7-96B162AC399F}"/>
                </a:ext>
              </a:extLst>
            </p:cNvPr>
            <p:cNvGrpSpPr/>
            <p:nvPr/>
          </p:nvGrpSpPr>
          <p:grpSpPr>
            <a:xfrm>
              <a:off x="-98321" y="3949893"/>
              <a:ext cx="2612118" cy="2664862"/>
              <a:chOff x="2475304" y="1222056"/>
              <a:chExt cx="2612118" cy="2664862"/>
            </a:xfrm>
          </p:grpSpPr>
          <p:sp>
            <p:nvSpPr>
              <p:cNvPr id="28" name="Rectangle 27">
                <a:extLst>
                  <a:ext uri="{FF2B5EF4-FFF2-40B4-BE49-F238E27FC236}">
                    <a16:creationId xmlns:a16="http://schemas.microsoft.com/office/drawing/2014/main" id="{B3FD936E-B89A-86BC-E4C0-74D07AF77085}"/>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D8F18AA-C1B5-CF3E-71EB-92D4C3DACCE7}"/>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6E6632F7-41E9-BAA7-AFA4-A0FA4710FF19}"/>
                </a:ext>
              </a:extLst>
            </p:cNvPr>
            <p:cNvSpPr txBox="1"/>
            <p:nvPr/>
          </p:nvSpPr>
          <p:spPr>
            <a:xfrm>
              <a:off x="-16728" y="4158939"/>
              <a:ext cx="2448933" cy="2206823"/>
            </a:xfrm>
            <a:prstGeom prst="rect">
              <a:avLst/>
            </a:prstGeom>
            <a:noFill/>
          </p:spPr>
          <p:txBody>
            <a:bodyPr wrap="square">
              <a:spAutoFit/>
            </a:bodyPr>
            <a:lstStyle/>
            <a:p>
              <a:pPr>
                <a:lnSpc>
                  <a:spcPct val="110000"/>
                </a:lnSpc>
              </a:pPr>
              <a:r>
                <a:rPr lang="en-US" sz="1400" dirty="0">
                  <a:solidFill>
                    <a:schemeClr val="accent6">
                      <a:lumMod val="75000"/>
                    </a:schemeClr>
                  </a:solidFill>
                  <a:latin typeface="Arial" panose="020B0604020202020204" pitchFamily="34" charset="0"/>
                  <a:cs typeface="Arial" panose="020B0604020202020204" pitchFamily="34" charset="0"/>
                </a:rPr>
                <a:t>Self-Paced Course</a:t>
              </a:r>
            </a:p>
            <a:p>
              <a:pPr>
                <a:lnSpc>
                  <a:spcPct val="110000"/>
                </a:lnSpc>
              </a:pPr>
              <a:endParaRPr lang="en-US" sz="1400" b="1" dirty="0">
                <a:latin typeface="Arial" panose="020B0604020202020204" pitchFamily="34" charset="0"/>
                <a:cs typeface="Arial" panose="020B0604020202020204" pitchFamily="34" charset="0"/>
              </a:endParaRPr>
            </a:p>
            <a:p>
              <a:pPr>
                <a:lnSpc>
                  <a:spcPct val="110000"/>
                </a:lnSpc>
              </a:pPr>
              <a:r>
                <a:rPr lang="en-US" sz="1400" b="1" dirty="0">
                  <a:latin typeface="Arial" panose="020B0604020202020204" pitchFamily="34" charset="0"/>
                  <a:cs typeface="Arial" panose="020B0604020202020204" pitchFamily="34" charset="0"/>
                </a:rPr>
                <a:t>Generative AI with Diffusion Models</a:t>
              </a:r>
            </a:p>
            <a:p>
              <a:pPr>
                <a:lnSpc>
                  <a:spcPct val="110000"/>
                </a:lnSpc>
              </a:pPr>
              <a:endParaRPr lang="en-US" sz="1400" dirty="0">
                <a:latin typeface="Arial" panose="020B0604020202020204" pitchFamily="34" charset="0"/>
                <a:cs typeface="Arial" panose="020B0604020202020204" pitchFamily="34" charset="0"/>
              </a:endParaRPr>
            </a:p>
            <a:p>
              <a:pPr>
                <a:lnSpc>
                  <a:spcPct val="110000"/>
                </a:lnSpc>
              </a:pPr>
              <a:endParaRPr lang="en-US" sz="1400" dirty="0">
                <a:latin typeface="Arial" panose="020B0604020202020204" pitchFamily="34" charset="0"/>
                <a:cs typeface="Arial" panose="020B0604020202020204" pitchFamily="34" charset="0"/>
              </a:endParaRPr>
            </a:p>
            <a:p>
              <a:pPr>
                <a:lnSpc>
                  <a:spcPct val="110000"/>
                </a:lnSpc>
              </a:pPr>
              <a:r>
                <a:rPr lang="en-US" sz="1400" dirty="0">
                  <a:latin typeface="Arial" panose="020B0604020202020204" pitchFamily="34" charset="0"/>
                  <a:cs typeface="Arial" panose="020B0604020202020204" pitchFamily="34" charset="0"/>
                </a:rPr>
                <a:t>Certificate available</a:t>
              </a:r>
            </a:p>
            <a:p>
              <a:pPr>
                <a:lnSpc>
                  <a:spcPct val="110000"/>
                </a:lnSpc>
              </a:pPr>
              <a:r>
                <a:rPr lang="en-US" sz="1400" dirty="0">
                  <a:latin typeface="Arial" panose="020B0604020202020204" pitchFamily="34" charset="0"/>
                  <a:cs typeface="Arial" panose="020B0604020202020204" pitchFamily="34" charset="0"/>
                </a:rPr>
                <a:t>$90</a:t>
              </a:r>
            </a:p>
            <a:p>
              <a:pPr>
                <a:lnSpc>
                  <a:spcPct val="110000"/>
                </a:lnSpc>
              </a:pPr>
              <a:r>
                <a:rPr lang="en-US" sz="1400" dirty="0">
                  <a:latin typeface="Arial" panose="020B0604020202020204" pitchFamily="34" charset="0"/>
                  <a:cs typeface="Arial" panose="020B0604020202020204" pitchFamily="34" charset="0"/>
                </a:rPr>
                <a:t>8 hours</a:t>
              </a:r>
            </a:p>
          </p:txBody>
        </p:sp>
      </p:grpSp>
      <p:grpSp>
        <p:nvGrpSpPr>
          <p:cNvPr id="30" name="Group 29">
            <a:extLst>
              <a:ext uri="{FF2B5EF4-FFF2-40B4-BE49-F238E27FC236}">
                <a16:creationId xmlns:a16="http://schemas.microsoft.com/office/drawing/2014/main" id="{0C708CF1-2646-4D03-9B19-949B69E7CC25}"/>
              </a:ext>
            </a:extLst>
          </p:cNvPr>
          <p:cNvGrpSpPr/>
          <p:nvPr/>
        </p:nvGrpSpPr>
        <p:grpSpPr>
          <a:xfrm>
            <a:off x="9111917" y="907417"/>
            <a:ext cx="2612118" cy="2664862"/>
            <a:chOff x="-98321" y="3949893"/>
            <a:chExt cx="2612118" cy="2664862"/>
          </a:xfrm>
        </p:grpSpPr>
        <p:grpSp>
          <p:nvGrpSpPr>
            <p:cNvPr id="58" name="Group 57">
              <a:extLst>
                <a:ext uri="{FF2B5EF4-FFF2-40B4-BE49-F238E27FC236}">
                  <a16:creationId xmlns:a16="http://schemas.microsoft.com/office/drawing/2014/main" id="{2EB93365-3E2F-815B-5BD2-645350E894A1}"/>
                </a:ext>
              </a:extLst>
            </p:cNvPr>
            <p:cNvGrpSpPr/>
            <p:nvPr/>
          </p:nvGrpSpPr>
          <p:grpSpPr>
            <a:xfrm>
              <a:off x="-98321" y="3949893"/>
              <a:ext cx="2612118" cy="2664862"/>
              <a:chOff x="2475304" y="1222056"/>
              <a:chExt cx="2612118" cy="2664862"/>
            </a:xfrm>
          </p:grpSpPr>
          <p:sp>
            <p:nvSpPr>
              <p:cNvPr id="60" name="Rectangle 59">
                <a:extLst>
                  <a:ext uri="{FF2B5EF4-FFF2-40B4-BE49-F238E27FC236}">
                    <a16:creationId xmlns:a16="http://schemas.microsoft.com/office/drawing/2014/main" id="{983B975F-6BB7-963F-0274-0C67512D3522}"/>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B5709FD5-B877-9A90-2132-DB8DCFB6931C}"/>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extBox 58">
              <a:extLst>
                <a:ext uri="{FF2B5EF4-FFF2-40B4-BE49-F238E27FC236}">
                  <a16:creationId xmlns:a16="http://schemas.microsoft.com/office/drawing/2014/main" id="{D2CBB96B-B08B-69ED-FD94-65C3EDECD719}"/>
                </a:ext>
              </a:extLst>
            </p:cNvPr>
            <p:cNvSpPr txBox="1"/>
            <p:nvPr/>
          </p:nvSpPr>
          <p:spPr>
            <a:xfrm>
              <a:off x="-16728" y="4158939"/>
              <a:ext cx="2448933" cy="2232984"/>
            </a:xfrm>
            <a:prstGeom prst="rect">
              <a:avLst/>
            </a:prstGeom>
            <a:noFill/>
          </p:spPr>
          <p:txBody>
            <a:bodyPr wrap="square">
              <a:spAutoFit/>
            </a:bodyPr>
            <a:lstStyle/>
            <a:p>
              <a:pPr>
                <a:lnSpc>
                  <a:spcPct val="110000"/>
                </a:lnSpc>
              </a:pPr>
              <a:r>
                <a:rPr lang="en-US" sz="1400" dirty="0">
                  <a:solidFill>
                    <a:schemeClr val="accent6">
                      <a:lumMod val="75000"/>
                    </a:schemeClr>
                  </a:solidFill>
                  <a:latin typeface="Arial" panose="020B0604020202020204" pitchFamily="34" charset="0"/>
                  <a:cs typeface="Arial" panose="020B0604020202020204" pitchFamily="34" charset="0"/>
                </a:rPr>
                <a:t>Self-Paced Course</a:t>
              </a:r>
            </a:p>
            <a:p>
              <a:pPr>
                <a:lnSpc>
                  <a:spcPct val="110000"/>
                </a:lnSpc>
              </a:pPr>
              <a:endParaRPr lang="en-US" sz="1400" b="1" dirty="0">
                <a:latin typeface="Arial" panose="020B0604020202020204" pitchFamily="34" charset="0"/>
                <a:cs typeface="Arial" panose="020B0604020202020204" pitchFamily="34" charset="0"/>
              </a:endParaRPr>
            </a:p>
            <a:p>
              <a:pPr>
                <a:lnSpc>
                  <a:spcPct val="110000"/>
                </a:lnSpc>
              </a:pPr>
              <a:r>
                <a:rPr lang="en-US" sz="1300" b="1" dirty="0">
                  <a:latin typeface="Arial" panose="020B0604020202020204" pitchFamily="34" charset="0"/>
                  <a:cs typeface="Arial" panose="020B0604020202020204" pitchFamily="34" charset="0"/>
                </a:rPr>
                <a:t>Introduction to Transformer-Based Natural Language Processing</a:t>
              </a:r>
            </a:p>
            <a:p>
              <a:pPr>
                <a:lnSpc>
                  <a:spcPct val="110000"/>
                </a:lnSpc>
              </a:pPr>
              <a:endParaRPr lang="en-US" sz="1400" dirty="0">
                <a:latin typeface="Arial" panose="020B0604020202020204" pitchFamily="34" charset="0"/>
                <a:cs typeface="Arial" panose="020B0604020202020204" pitchFamily="34" charset="0"/>
              </a:endParaRPr>
            </a:p>
            <a:p>
              <a:pPr>
                <a:lnSpc>
                  <a:spcPct val="110000"/>
                </a:lnSpc>
                <a:spcBef>
                  <a:spcPts val="600"/>
                </a:spcBef>
              </a:pPr>
              <a:r>
                <a:rPr lang="en-US" sz="1400" dirty="0">
                  <a:latin typeface="Arial" panose="020B0604020202020204" pitchFamily="34" charset="0"/>
                  <a:cs typeface="Arial" panose="020B0604020202020204" pitchFamily="34" charset="0"/>
                </a:rPr>
                <a:t>Certificate available</a:t>
              </a:r>
            </a:p>
            <a:p>
              <a:pPr>
                <a:lnSpc>
                  <a:spcPct val="110000"/>
                </a:lnSpc>
              </a:pPr>
              <a:r>
                <a:rPr lang="en-US" sz="1400" dirty="0">
                  <a:latin typeface="Arial" panose="020B0604020202020204" pitchFamily="34" charset="0"/>
                  <a:cs typeface="Arial" panose="020B0604020202020204" pitchFamily="34" charset="0"/>
                </a:rPr>
                <a:t>$30</a:t>
              </a:r>
            </a:p>
            <a:p>
              <a:pPr>
                <a:lnSpc>
                  <a:spcPct val="110000"/>
                </a:lnSpc>
              </a:pPr>
              <a:r>
                <a:rPr lang="en-US" sz="1400" dirty="0">
                  <a:latin typeface="Arial" panose="020B0604020202020204" pitchFamily="34" charset="0"/>
                  <a:cs typeface="Arial" panose="020B0604020202020204" pitchFamily="34" charset="0"/>
                </a:rPr>
                <a:t>6 hours</a:t>
              </a:r>
            </a:p>
          </p:txBody>
        </p:sp>
      </p:grpSp>
    </p:spTree>
    <p:extLst>
      <p:ext uri="{BB962C8B-B14F-4D97-AF65-F5344CB8AC3E}">
        <p14:creationId xmlns:p14="http://schemas.microsoft.com/office/powerpoint/2010/main" val="3799600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281188" y="56101"/>
            <a:ext cx="11629623" cy="897203"/>
          </a:xfrm>
        </p:spPr>
        <p:txBody>
          <a:bodyPr>
            <a:normAutofit/>
          </a:bodyPr>
          <a:lstStyle/>
          <a:p>
            <a:r>
              <a:rPr lang="en-US" sz="4600" dirty="0"/>
              <a:t>NVIDIA Deep Learning Institute (DLI)</a:t>
            </a:r>
            <a:endParaRPr lang="en-US" sz="46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fld id="{5D6FF71F-CF6A-4C46-8F9B-61D49EEA70E3}" type="slidenum">
              <a:rPr lang="en-US" smtClean="0"/>
              <a:t>19</a:t>
            </a:fld>
            <a:endParaRPr lang="en-US"/>
          </a:p>
        </p:txBody>
      </p:sp>
      <p:sp>
        <p:nvSpPr>
          <p:cNvPr id="8" name="TextBox 7">
            <a:extLst>
              <a:ext uri="{FF2B5EF4-FFF2-40B4-BE49-F238E27FC236}">
                <a16:creationId xmlns:a16="http://schemas.microsoft.com/office/drawing/2014/main" id="{A55477CA-48CD-C5E2-FF99-517BC66DDF6C}"/>
              </a:ext>
            </a:extLst>
          </p:cNvPr>
          <p:cNvSpPr txBox="1"/>
          <p:nvPr/>
        </p:nvSpPr>
        <p:spPr>
          <a:xfrm>
            <a:off x="1603171" y="6458324"/>
            <a:ext cx="8551481" cy="369332"/>
          </a:xfrm>
          <a:prstGeom prst="rect">
            <a:avLst/>
          </a:prstGeom>
          <a:noFill/>
        </p:spPr>
        <p:txBody>
          <a:bodyPr wrap="square">
            <a:spAutoFit/>
          </a:bodyPr>
          <a:lstStyle/>
          <a:p>
            <a:pPr algn="ctr"/>
            <a:r>
              <a:rPr lang="en-US" dirty="0">
                <a:hlinkClick r:id="rId2"/>
              </a:rPr>
              <a:t>https://learn.nvidia.com/en-us/training/find-training?q=Generative+AI</a:t>
            </a: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107576" y="94763"/>
            <a:ext cx="1495596" cy="326769"/>
          </a:xfrm>
          <a:prstGeom prst="rect">
            <a:avLst/>
          </a:prstGeom>
        </p:spPr>
      </p:pic>
      <p:pic>
        <p:nvPicPr>
          <p:cNvPr id="7" name="Picture 6">
            <a:extLst>
              <a:ext uri="{FF2B5EF4-FFF2-40B4-BE49-F238E27FC236}">
                <a16:creationId xmlns:a16="http://schemas.microsoft.com/office/drawing/2014/main" id="{A6751D03-0557-6CF3-881D-E0DFAB14B128}"/>
              </a:ext>
            </a:extLst>
          </p:cNvPr>
          <p:cNvPicPr>
            <a:picLocks noChangeAspect="1"/>
          </p:cNvPicPr>
          <p:nvPr/>
        </p:nvPicPr>
        <p:blipFill>
          <a:blip r:embed="rId4"/>
          <a:stretch>
            <a:fillRect/>
          </a:stretch>
        </p:blipFill>
        <p:spPr>
          <a:xfrm>
            <a:off x="1363579" y="953304"/>
            <a:ext cx="9555081" cy="5505020"/>
          </a:xfrm>
          <a:prstGeom prst="rect">
            <a:avLst/>
          </a:prstGeom>
        </p:spPr>
      </p:pic>
      <p:sp>
        <p:nvSpPr>
          <p:cNvPr id="9" name="TextBox 8">
            <a:extLst>
              <a:ext uri="{FF2B5EF4-FFF2-40B4-BE49-F238E27FC236}">
                <a16:creationId xmlns:a16="http://schemas.microsoft.com/office/drawing/2014/main" id="{255BEBC9-3BB9-2983-49B6-8BE7B10CA70C}"/>
              </a:ext>
            </a:extLst>
          </p:cNvPr>
          <p:cNvSpPr txBox="1"/>
          <p:nvPr/>
        </p:nvSpPr>
        <p:spPr>
          <a:xfrm>
            <a:off x="5149516" y="3009490"/>
            <a:ext cx="5181600" cy="830997"/>
          </a:xfrm>
          <a:prstGeom prst="rect">
            <a:avLst/>
          </a:prstGeom>
          <a:noFill/>
        </p:spPr>
        <p:txBody>
          <a:bodyPr wrap="square">
            <a:spAutoFit/>
          </a:bodyPr>
          <a:lstStyle/>
          <a:p>
            <a:r>
              <a:rPr lang="en-US" sz="4800" b="1" dirty="0">
                <a:solidFill>
                  <a:srgbClr val="C00000"/>
                </a:solidFill>
              </a:rPr>
              <a:t>Generative AI </a:t>
            </a:r>
          </a:p>
        </p:txBody>
      </p:sp>
    </p:spTree>
    <p:extLst>
      <p:ext uri="{BB962C8B-B14F-4D97-AF65-F5344CB8AC3E}">
        <p14:creationId xmlns:p14="http://schemas.microsoft.com/office/powerpoint/2010/main" val="465640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534389" y="107394"/>
            <a:ext cx="11222181" cy="903987"/>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534389" y="1039092"/>
            <a:ext cx="11222181" cy="5683804"/>
          </a:xfrm>
        </p:spPr>
        <p:txBody>
          <a:bodyPr>
            <a:noAutofit/>
          </a:bodyPr>
          <a:lstStyle/>
          <a:p>
            <a:pPr marL="0" indent="0">
              <a:spcAft>
                <a:spcPts val="1200"/>
              </a:spcAft>
              <a:buNone/>
            </a:pPr>
            <a:r>
              <a:rPr lang="en-US" altLang="zh-TW" sz="2800" dirty="0"/>
              <a:t>Week    Date    Subject/Topics</a:t>
            </a:r>
          </a:p>
          <a:p>
            <a:pPr marL="0" indent="0">
              <a:buNone/>
            </a:pPr>
            <a:r>
              <a:rPr lang="en-US" sz="2800" dirty="0"/>
              <a:t>1 2024/09/10 Introduction to Artificial Intelligence</a:t>
            </a:r>
          </a:p>
          <a:p>
            <a:pPr marL="0" indent="0">
              <a:buNone/>
            </a:pPr>
            <a:r>
              <a:rPr lang="en-US" sz="2800" dirty="0">
                <a:solidFill>
                  <a:schemeClr val="bg1">
                    <a:lumMod val="65000"/>
                  </a:schemeClr>
                </a:solidFill>
              </a:rPr>
              <a:t>2 2024/09/17 Mid-Autumn Festival (Day off)</a:t>
            </a:r>
          </a:p>
          <a:p>
            <a:pPr marL="0" indent="0">
              <a:buNone/>
            </a:pPr>
            <a:r>
              <a:rPr lang="en-US" sz="2800" dirty="0"/>
              <a:t>3 2024/09/24 Artificial Intelligence and Intelligent Agents; Problem Solving</a:t>
            </a:r>
          </a:p>
          <a:p>
            <a:pPr marL="0" indent="0">
              <a:buNone/>
            </a:pPr>
            <a:r>
              <a:rPr lang="en-US" sz="2800" dirty="0"/>
              <a:t>4 2024/10/01 Knowledge, Reasoning and Knowledge Representation;</a:t>
            </a:r>
            <a:br>
              <a:rPr lang="en-US" sz="2800" dirty="0"/>
            </a:br>
            <a:r>
              <a:rPr lang="en-US" sz="2800" dirty="0"/>
              <a:t>                          Uncertain Knowledge and Reasoning</a:t>
            </a:r>
          </a:p>
          <a:p>
            <a:pPr marL="0" indent="0">
              <a:buNone/>
            </a:pPr>
            <a:r>
              <a:rPr lang="en-US" sz="2800" dirty="0">
                <a:solidFill>
                  <a:srgbClr val="7030A0"/>
                </a:solidFill>
              </a:rPr>
              <a:t>5 2024/10/08 Case Study on Artificial Intelligence I</a:t>
            </a:r>
          </a:p>
          <a:p>
            <a:pPr marL="0" indent="0">
              <a:buNone/>
            </a:pPr>
            <a:r>
              <a:rPr lang="en-US" sz="2800" dirty="0"/>
              <a:t>6 2024/10/15 Machine Learning: Supervised and Unsupervised Learning</a:t>
            </a: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fld id="{5D6FF71F-CF6A-4C46-8F9B-61D49EEA70E3}" type="slidenum">
              <a:rPr lang="en-US" smtClean="0"/>
              <a:t>2</a:t>
            </a:fld>
            <a:endParaRPr lang="en-US"/>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8932068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281188" y="56101"/>
            <a:ext cx="11629623" cy="1062631"/>
          </a:xfrm>
        </p:spPr>
        <p:txBody>
          <a:bodyPr>
            <a:normAutofit/>
          </a:bodyPr>
          <a:lstStyle/>
          <a:p>
            <a:r>
              <a:rPr lang="en-US" dirty="0"/>
              <a:t>Generative AI Explained</a:t>
            </a:r>
            <a:endParaRPr lang="en-US" sz="27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fld id="{5D6FF71F-CF6A-4C46-8F9B-61D49EEA70E3}" type="slidenum">
              <a:rPr lang="en-US" smtClean="0"/>
              <a:t>20</a:t>
            </a:fld>
            <a:endParaRPr lang="en-US"/>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2"/>
          <a:stretch>
            <a:fillRect/>
          </a:stretch>
        </p:blipFill>
        <p:spPr>
          <a:xfrm>
            <a:off x="107576" y="94763"/>
            <a:ext cx="1495596" cy="326769"/>
          </a:xfrm>
          <a:prstGeom prst="rect">
            <a:avLst/>
          </a:prstGeom>
        </p:spPr>
      </p:pic>
      <p:sp>
        <p:nvSpPr>
          <p:cNvPr id="10" name="TextBox 9">
            <a:extLst>
              <a:ext uri="{FF2B5EF4-FFF2-40B4-BE49-F238E27FC236}">
                <a16:creationId xmlns:a16="http://schemas.microsoft.com/office/drawing/2014/main" id="{7AEE461A-804E-566C-43FC-F4B3004FB417}"/>
              </a:ext>
            </a:extLst>
          </p:cNvPr>
          <p:cNvSpPr txBox="1"/>
          <p:nvPr/>
        </p:nvSpPr>
        <p:spPr>
          <a:xfrm>
            <a:off x="850233" y="6458325"/>
            <a:ext cx="10309564" cy="369332"/>
          </a:xfrm>
          <a:prstGeom prst="rect">
            <a:avLst/>
          </a:prstGeom>
          <a:noFill/>
        </p:spPr>
        <p:txBody>
          <a:bodyPr wrap="square">
            <a:spAutoFit/>
          </a:bodyPr>
          <a:lstStyle/>
          <a:p>
            <a:pPr algn="ctr"/>
            <a:r>
              <a:rPr lang="en-US" dirty="0">
                <a:hlinkClick r:id="rId3"/>
              </a:rPr>
              <a:t>https://learn.nvidia.com/courses/course-detail?course_id=course-v1:DLI+S-FX-15+V1</a:t>
            </a:r>
            <a:endParaRPr lang="en-US" dirty="0"/>
          </a:p>
        </p:txBody>
      </p:sp>
      <p:pic>
        <p:nvPicPr>
          <p:cNvPr id="7" name="Picture 6">
            <a:extLst>
              <a:ext uri="{FF2B5EF4-FFF2-40B4-BE49-F238E27FC236}">
                <a16:creationId xmlns:a16="http://schemas.microsoft.com/office/drawing/2014/main" id="{3F7DB98E-BBCC-B9F9-FCDF-49260C79E20B}"/>
              </a:ext>
            </a:extLst>
          </p:cNvPr>
          <p:cNvPicPr>
            <a:picLocks noChangeAspect="1"/>
          </p:cNvPicPr>
          <p:nvPr/>
        </p:nvPicPr>
        <p:blipFill>
          <a:blip r:embed="rId4"/>
          <a:stretch>
            <a:fillRect/>
          </a:stretch>
        </p:blipFill>
        <p:spPr>
          <a:xfrm>
            <a:off x="1317537" y="1017839"/>
            <a:ext cx="9556923" cy="5440486"/>
          </a:xfrm>
          <a:prstGeom prst="rect">
            <a:avLst/>
          </a:prstGeom>
        </p:spPr>
      </p:pic>
    </p:spTree>
    <p:extLst>
      <p:ext uri="{BB962C8B-B14F-4D97-AF65-F5344CB8AC3E}">
        <p14:creationId xmlns:p14="http://schemas.microsoft.com/office/powerpoint/2010/main" val="31720546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281188" y="56101"/>
            <a:ext cx="11629623" cy="1062631"/>
          </a:xfrm>
        </p:spPr>
        <p:txBody>
          <a:bodyPr>
            <a:normAutofit fontScale="90000"/>
          </a:bodyPr>
          <a:lstStyle/>
          <a:p>
            <a:r>
              <a:rPr lang="en-US" dirty="0"/>
              <a:t>Introduction to Transformer-Based </a:t>
            </a:r>
            <a:br>
              <a:rPr lang="en-US" dirty="0"/>
            </a:br>
            <a:r>
              <a:rPr lang="en-US" dirty="0"/>
              <a:t>Natural Language Processing</a:t>
            </a:r>
            <a:endParaRPr lang="en-US" sz="27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fld id="{5D6FF71F-CF6A-4C46-8F9B-61D49EEA70E3}" type="slidenum">
              <a:rPr lang="en-US" smtClean="0"/>
              <a:t>21</a:t>
            </a:fld>
            <a:endParaRPr lang="en-US"/>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2"/>
          <a:stretch>
            <a:fillRect/>
          </a:stretch>
        </p:blipFill>
        <p:spPr>
          <a:xfrm>
            <a:off x="107576" y="94763"/>
            <a:ext cx="1495596" cy="326769"/>
          </a:xfrm>
          <a:prstGeom prst="rect">
            <a:avLst/>
          </a:prstGeom>
        </p:spPr>
      </p:pic>
      <p:sp>
        <p:nvSpPr>
          <p:cNvPr id="10" name="TextBox 9">
            <a:extLst>
              <a:ext uri="{FF2B5EF4-FFF2-40B4-BE49-F238E27FC236}">
                <a16:creationId xmlns:a16="http://schemas.microsoft.com/office/drawing/2014/main" id="{7AEE461A-804E-566C-43FC-F4B3004FB417}"/>
              </a:ext>
            </a:extLst>
          </p:cNvPr>
          <p:cNvSpPr txBox="1"/>
          <p:nvPr/>
        </p:nvSpPr>
        <p:spPr>
          <a:xfrm>
            <a:off x="850233" y="6458325"/>
            <a:ext cx="10309564" cy="369332"/>
          </a:xfrm>
          <a:prstGeom prst="rect">
            <a:avLst/>
          </a:prstGeom>
          <a:noFill/>
        </p:spPr>
        <p:txBody>
          <a:bodyPr wrap="square">
            <a:spAutoFit/>
          </a:bodyPr>
          <a:lstStyle/>
          <a:p>
            <a:pPr algn="ctr"/>
            <a:r>
              <a:rPr lang="en-US" dirty="0">
                <a:hlinkClick r:id="rId3"/>
              </a:rPr>
              <a:t>https://learn.nvidia.com/courses/course-detail?course_id=course-v1:DLI+S-FX-08+V1</a:t>
            </a:r>
            <a:endParaRPr lang="en-US" dirty="0"/>
          </a:p>
        </p:txBody>
      </p:sp>
      <p:pic>
        <p:nvPicPr>
          <p:cNvPr id="6" name="Picture 5">
            <a:extLst>
              <a:ext uri="{FF2B5EF4-FFF2-40B4-BE49-F238E27FC236}">
                <a16:creationId xmlns:a16="http://schemas.microsoft.com/office/drawing/2014/main" id="{621AA20C-01DB-4365-7DE5-596DD2E62543}"/>
              </a:ext>
            </a:extLst>
          </p:cNvPr>
          <p:cNvPicPr>
            <a:picLocks noChangeAspect="1"/>
          </p:cNvPicPr>
          <p:nvPr/>
        </p:nvPicPr>
        <p:blipFill>
          <a:blip r:embed="rId4"/>
          <a:stretch>
            <a:fillRect/>
          </a:stretch>
        </p:blipFill>
        <p:spPr>
          <a:xfrm>
            <a:off x="1497756" y="1258487"/>
            <a:ext cx="9196485" cy="5231922"/>
          </a:xfrm>
          <a:prstGeom prst="rect">
            <a:avLst/>
          </a:prstGeom>
        </p:spPr>
      </p:pic>
    </p:spTree>
    <p:extLst>
      <p:ext uri="{BB962C8B-B14F-4D97-AF65-F5344CB8AC3E}">
        <p14:creationId xmlns:p14="http://schemas.microsoft.com/office/powerpoint/2010/main" val="120736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281188" y="56101"/>
            <a:ext cx="11629623" cy="1062631"/>
          </a:xfrm>
        </p:spPr>
        <p:txBody>
          <a:bodyPr>
            <a:normAutofit/>
          </a:bodyPr>
          <a:lstStyle/>
          <a:p>
            <a:r>
              <a:rPr lang="en-US" dirty="0"/>
              <a:t>Building RAG Agents with LLMs</a:t>
            </a:r>
            <a:endParaRPr lang="en-US" sz="27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fld id="{5D6FF71F-CF6A-4C46-8F9B-61D49EEA70E3}" type="slidenum">
              <a:rPr lang="en-US" smtClean="0"/>
              <a:t>22</a:t>
            </a:fld>
            <a:endParaRPr lang="en-US"/>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2"/>
          <a:stretch>
            <a:fillRect/>
          </a:stretch>
        </p:blipFill>
        <p:spPr>
          <a:xfrm>
            <a:off x="107576" y="94763"/>
            <a:ext cx="1495596" cy="326769"/>
          </a:xfrm>
          <a:prstGeom prst="rect">
            <a:avLst/>
          </a:prstGeom>
        </p:spPr>
      </p:pic>
      <p:pic>
        <p:nvPicPr>
          <p:cNvPr id="5" name="Picture 4">
            <a:extLst>
              <a:ext uri="{FF2B5EF4-FFF2-40B4-BE49-F238E27FC236}">
                <a16:creationId xmlns:a16="http://schemas.microsoft.com/office/drawing/2014/main" id="{C7B87C57-CCA3-2FFD-078A-16E84FAA73EA}"/>
              </a:ext>
            </a:extLst>
          </p:cNvPr>
          <p:cNvPicPr>
            <a:picLocks noChangeAspect="1"/>
          </p:cNvPicPr>
          <p:nvPr/>
        </p:nvPicPr>
        <p:blipFill>
          <a:blip r:embed="rId3"/>
          <a:stretch>
            <a:fillRect/>
          </a:stretch>
        </p:blipFill>
        <p:spPr>
          <a:xfrm>
            <a:off x="1289872" y="985287"/>
            <a:ext cx="9612254" cy="5489080"/>
          </a:xfrm>
          <a:prstGeom prst="rect">
            <a:avLst/>
          </a:prstGeom>
        </p:spPr>
      </p:pic>
      <p:sp>
        <p:nvSpPr>
          <p:cNvPr id="10" name="TextBox 9">
            <a:extLst>
              <a:ext uri="{FF2B5EF4-FFF2-40B4-BE49-F238E27FC236}">
                <a16:creationId xmlns:a16="http://schemas.microsoft.com/office/drawing/2014/main" id="{7AEE461A-804E-566C-43FC-F4B3004FB417}"/>
              </a:ext>
            </a:extLst>
          </p:cNvPr>
          <p:cNvSpPr txBox="1"/>
          <p:nvPr/>
        </p:nvSpPr>
        <p:spPr>
          <a:xfrm>
            <a:off x="850233" y="6458325"/>
            <a:ext cx="10309564" cy="369332"/>
          </a:xfrm>
          <a:prstGeom prst="rect">
            <a:avLst/>
          </a:prstGeom>
          <a:noFill/>
        </p:spPr>
        <p:txBody>
          <a:bodyPr wrap="square">
            <a:spAutoFit/>
          </a:bodyPr>
          <a:lstStyle/>
          <a:p>
            <a:pPr algn="ctr"/>
            <a:r>
              <a:rPr lang="en-US" dirty="0">
                <a:hlinkClick r:id="rId4"/>
              </a:rPr>
              <a:t>https://learn.nvidia.com/courses/course-detail?course_id=course-v1:DLI+S-FX-15+V1</a:t>
            </a:r>
            <a:endParaRPr lang="en-US" dirty="0"/>
          </a:p>
        </p:txBody>
      </p:sp>
    </p:spTree>
    <p:extLst>
      <p:ext uri="{BB962C8B-B14F-4D97-AF65-F5344CB8AC3E}">
        <p14:creationId xmlns:p14="http://schemas.microsoft.com/office/powerpoint/2010/main" val="22008828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281188" y="56101"/>
            <a:ext cx="11629623" cy="986636"/>
          </a:xfrm>
        </p:spPr>
        <p:txBody>
          <a:bodyPr>
            <a:normAutofit/>
          </a:bodyPr>
          <a:lstStyle/>
          <a:p>
            <a:r>
              <a:rPr lang="en-US" sz="4600" dirty="0"/>
              <a:t>Generative AI with Diffusion Models</a:t>
            </a:r>
            <a:endParaRPr lang="en-US" sz="46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fld id="{5D6FF71F-CF6A-4C46-8F9B-61D49EEA70E3}" type="slidenum">
              <a:rPr lang="en-US" smtClean="0"/>
              <a:t>23</a:t>
            </a:fld>
            <a:endParaRPr lang="en-US"/>
          </a:p>
        </p:txBody>
      </p:sp>
      <p:sp>
        <p:nvSpPr>
          <p:cNvPr id="8" name="TextBox 7">
            <a:extLst>
              <a:ext uri="{FF2B5EF4-FFF2-40B4-BE49-F238E27FC236}">
                <a16:creationId xmlns:a16="http://schemas.microsoft.com/office/drawing/2014/main" id="{A55477CA-48CD-C5E2-FF99-517BC66DDF6C}"/>
              </a:ext>
            </a:extLst>
          </p:cNvPr>
          <p:cNvSpPr txBox="1"/>
          <p:nvPr/>
        </p:nvSpPr>
        <p:spPr>
          <a:xfrm>
            <a:off x="850233" y="6458325"/>
            <a:ext cx="10309564" cy="369332"/>
          </a:xfrm>
          <a:prstGeom prst="rect">
            <a:avLst/>
          </a:prstGeom>
          <a:noFill/>
        </p:spPr>
        <p:txBody>
          <a:bodyPr wrap="square">
            <a:spAutoFit/>
          </a:bodyPr>
          <a:lstStyle/>
          <a:p>
            <a:pPr algn="ctr"/>
            <a:r>
              <a:rPr lang="en-US" dirty="0">
                <a:hlinkClick r:id="rId2"/>
              </a:rPr>
              <a:t>https://learn.nvidia.com/courses/course-detail?course_id=course-v1:DLI+S-FX-14+V1</a:t>
            </a:r>
            <a:endParaRPr lang="en-US" dirty="0"/>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107576" y="94763"/>
            <a:ext cx="1495596" cy="326769"/>
          </a:xfrm>
          <a:prstGeom prst="rect">
            <a:avLst/>
          </a:prstGeom>
        </p:spPr>
      </p:pic>
      <p:pic>
        <p:nvPicPr>
          <p:cNvPr id="9" name="Picture 8">
            <a:extLst>
              <a:ext uri="{FF2B5EF4-FFF2-40B4-BE49-F238E27FC236}">
                <a16:creationId xmlns:a16="http://schemas.microsoft.com/office/drawing/2014/main" id="{318F88CA-593A-320F-28EA-C5544CE6814F}"/>
              </a:ext>
            </a:extLst>
          </p:cNvPr>
          <p:cNvPicPr>
            <a:picLocks noChangeAspect="1"/>
          </p:cNvPicPr>
          <p:nvPr/>
        </p:nvPicPr>
        <p:blipFill>
          <a:blip r:embed="rId4"/>
          <a:stretch>
            <a:fillRect/>
          </a:stretch>
        </p:blipFill>
        <p:spPr>
          <a:xfrm>
            <a:off x="1238798" y="868527"/>
            <a:ext cx="9920999" cy="5637924"/>
          </a:xfrm>
          <a:prstGeom prst="rect">
            <a:avLst/>
          </a:prstGeom>
        </p:spPr>
      </p:pic>
    </p:spTree>
    <p:extLst>
      <p:ext uri="{BB962C8B-B14F-4D97-AF65-F5344CB8AC3E}">
        <p14:creationId xmlns:p14="http://schemas.microsoft.com/office/powerpoint/2010/main" val="25496500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281188" y="56101"/>
            <a:ext cx="11629623" cy="1062631"/>
          </a:xfrm>
        </p:spPr>
        <p:txBody>
          <a:bodyPr>
            <a:normAutofit fontScale="90000"/>
          </a:bodyPr>
          <a:lstStyle/>
          <a:p>
            <a:r>
              <a:rPr lang="en-US" dirty="0"/>
              <a:t>Join the NVIDIA Developer Program</a:t>
            </a:r>
            <a:br>
              <a:rPr lang="en-US" dirty="0"/>
            </a:br>
            <a:r>
              <a:rPr lang="en-US" sz="27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fld id="{5D6FF71F-CF6A-4C46-8F9B-61D49EEA70E3}" type="slidenum">
              <a:rPr lang="en-US" smtClean="0"/>
              <a:t>24</a:t>
            </a:fld>
            <a:endParaRPr lang="en-US"/>
          </a:p>
        </p:txBody>
      </p:sp>
      <p:sp>
        <p:nvSpPr>
          <p:cNvPr id="8" name="TextBox 7">
            <a:extLst>
              <a:ext uri="{FF2B5EF4-FFF2-40B4-BE49-F238E27FC236}">
                <a16:creationId xmlns:a16="http://schemas.microsoft.com/office/drawing/2014/main" id="{A55477CA-48CD-C5E2-FF99-517BC66DDF6C}"/>
              </a:ext>
            </a:extLst>
          </p:cNvPr>
          <p:cNvSpPr txBox="1"/>
          <p:nvPr/>
        </p:nvSpPr>
        <p:spPr>
          <a:xfrm>
            <a:off x="3046926" y="6458325"/>
            <a:ext cx="6098146" cy="369332"/>
          </a:xfrm>
          <a:prstGeom prst="rect">
            <a:avLst/>
          </a:prstGeom>
          <a:noFill/>
        </p:spPr>
        <p:txBody>
          <a:bodyPr wrap="square">
            <a:spAutoFit/>
          </a:bodyPr>
          <a:lstStyle/>
          <a:p>
            <a:pPr algn="ctr"/>
            <a:r>
              <a:rPr lang="en-US" dirty="0">
                <a:hlinkClick r:id="rId2"/>
              </a:rPr>
              <a:t>https://developer.nvidia.com/join-nvidia-developer-program</a:t>
            </a:r>
            <a:endParaRPr lang="en-US" dirty="0"/>
          </a:p>
        </p:txBody>
      </p:sp>
      <p:pic>
        <p:nvPicPr>
          <p:cNvPr id="5" name="Picture 4">
            <a:extLst>
              <a:ext uri="{FF2B5EF4-FFF2-40B4-BE49-F238E27FC236}">
                <a16:creationId xmlns:a16="http://schemas.microsoft.com/office/drawing/2014/main" id="{BF3A281A-4801-C78F-C91C-3C1ACA77337E}"/>
              </a:ext>
            </a:extLst>
          </p:cNvPr>
          <p:cNvPicPr>
            <a:picLocks noChangeAspect="1"/>
          </p:cNvPicPr>
          <p:nvPr/>
        </p:nvPicPr>
        <p:blipFill>
          <a:blip r:embed="rId3"/>
          <a:stretch>
            <a:fillRect/>
          </a:stretch>
        </p:blipFill>
        <p:spPr>
          <a:xfrm>
            <a:off x="1677431" y="1144741"/>
            <a:ext cx="8837136" cy="5365987"/>
          </a:xfrm>
          <a:prstGeom prst="rect">
            <a:avLst/>
          </a:prstGeom>
        </p:spPr>
      </p:pic>
      <p:pic>
        <p:nvPicPr>
          <p:cNvPr id="6" name="Picture 5">
            <a:extLst>
              <a:ext uri="{FF2B5EF4-FFF2-40B4-BE49-F238E27FC236}">
                <a16:creationId xmlns:a16="http://schemas.microsoft.com/office/drawing/2014/main" id="{EFC68432-585E-0AA7-EA30-AF816F41AE8C}"/>
              </a:ext>
            </a:extLst>
          </p:cNvPr>
          <p:cNvPicPr>
            <a:picLocks noChangeAspect="1"/>
          </p:cNvPicPr>
          <p:nvPr/>
        </p:nvPicPr>
        <p:blipFill>
          <a:blip r:embed="rId4"/>
          <a:stretch>
            <a:fillRect/>
          </a:stretch>
        </p:blipFill>
        <p:spPr>
          <a:xfrm>
            <a:off x="107576" y="94763"/>
            <a:ext cx="1495596" cy="326769"/>
          </a:xfrm>
          <a:prstGeom prst="rect">
            <a:avLst/>
          </a:prstGeom>
        </p:spPr>
      </p:pic>
    </p:spTree>
    <p:extLst>
      <p:ext uri="{BB962C8B-B14F-4D97-AF65-F5344CB8AC3E}">
        <p14:creationId xmlns:p14="http://schemas.microsoft.com/office/powerpoint/2010/main" val="13622029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281188" y="56101"/>
            <a:ext cx="11629623" cy="1062631"/>
          </a:xfrm>
        </p:spPr>
        <p:txBody>
          <a:bodyPr>
            <a:normAutofit fontScale="90000"/>
          </a:bodyPr>
          <a:lstStyle/>
          <a:p>
            <a:r>
              <a:rPr lang="en-US" dirty="0"/>
              <a:t>Join the NVIDIA Developer Program</a:t>
            </a:r>
            <a:br>
              <a:rPr lang="en-US" dirty="0"/>
            </a:br>
            <a:r>
              <a:rPr lang="en-US" sz="27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fld id="{5D6FF71F-CF6A-4C46-8F9B-61D49EEA70E3}" type="slidenum">
              <a:rPr lang="en-US" smtClean="0"/>
              <a:t>25</a:t>
            </a:fld>
            <a:endParaRPr lang="en-US"/>
          </a:p>
        </p:txBody>
      </p:sp>
      <p:sp>
        <p:nvSpPr>
          <p:cNvPr id="8" name="TextBox 7">
            <a:extLst>
              <a:ext uri="{FF2B5EF4-FFF2-40B4-BE49-F238E27FC236}">
                <a16:creationId xmlns:a16="http://schemas.microsoft.com/office/drawing/2014/main" id="{A55477CA-48CD-C5E2-FF99-517BC66DDF6C}"/>
              </a:ext>
            </a:extLst>
          </p:cNvPr>
          <p:cNvSpPr txBox="1"/>
          <p:nvPr/>
        </p:nvSpPr>
        <p:spPr>
          <a:xfrm>
            <a:off x="3046926" y="6458325"/>
            <a:ext cx="6098146" cy="369332"/>
          </a:xfrm>
          <a:prstGeom prst="rect">
            <a:avLst/>
          </a:prstGeom>
          <a:noFill/>
        </p:spPr>
        <p:txBody>
          <a:bodyPr wrap="square">
            <a:spAutoFit/>
          </a:bodyPr>
          <a:lstStyle/>
          <a:p>
            <a:pPr algn="ctr"/>
            <a:r>
              <a:rPr lang="en-US" dirty="0">
                <a:hlinkClick r:id="rId2"/>
              </a:rPr>
              <a:t>https://developer.nvidia.com/join-nvidia-developer-program</a:t>
            </a:r>
            <a:endParaRPr lang="en-US" dirty="0"/>
          </a:p>
        </p:txBody>
      </p:sp>
      <p:pic>
        <p:nvPicPr>
          <p:cNvPr id="6" name="Picture 5">
            <a:extLst>
              <a:ext uri="{FF2B5EF4-FFF2-40B4-BE49-F238E27FC236}">
                <a16:creationId xmlns:a16="http://schemas.microsoft.com/office/drawing/2014/main" id="{4CE6F269-99DF-CF07-B5A2-9FA16C6B1AFB}"/>
              </a:ext>
            </a:extLst>
          </p:cNvPr>
          <p:cNvPicPr>
            <a:picLocks noChangeAspect="1"/>
          </p:cNvPicPr>
          <p:nvPr/>
        </p:nvPicPr>
        <p:blipFill>
          <a:blip r:embed="rId3"/>
          <a:stretch>
            <a:fillRect/>
          </a:stretch>
        </p:blipFill>
        <p:spPr>
          <a:xfrm>
            <a:off x="2861603" y="1315767"/>
            <a:ext cx="6098146" cy="4745521"/>
          </a:xfrm>
          <a:prstGeom prst="rect">
            <a:avLst/>
          </a:prstGeom>
        </p:spPr>
      </p:pic>
      <p:pic>
        <p:nvPicPr>
          <p:cNvPr id="3" name="Picture 2">
            <a:extLst>
              <a:ext uri="{FF2B5EF4-FFF2-40B4-BE49-F238E27FC236}">
                <a16:creationId xmlns:a16="http://schemas.microsoft.com/office/drawing/2014/main" id="{9107F25B-341C-5817-1C45-155A8DDE3632}"/>
              </a:ext>
            </a:extLst>
          </p:cNvPr>
          <p:cNvPicPr>
            <a:picLocks noChangeAspect="1"/>
          </p:cNvPicPr>
          <p:nvPr/>
        </p:nvPicPr>
        <p:blipFill>
          <a:blip r:embed="rId4"/>
          <a:stretch>
            <a:fillRect/>
          </a:stretch>
        </p:blipFill>
        <p:spPr>
          <a:xfrm>
            <a:off x="107576" y="94763"/>
            <a:ext cx="1495596" cy="326769"/>
          </a:xfrm>
          <a:prstGeom prst="rect">
            <a:avLst/>
          </a:prstGeom>
        </p:spPr>
      </p:pic>
    </p:spTree>
    <p:extLst>
      <p:ext uri="{BB962C8B-B14F-4D97-AF65-F5344CB8AC3E}">
        <p14:creationId xmlns:p14="http://schemas.microsoft.com/office/powerpoint/2010/main" val="15016947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281188" y="56101"/>
            <a:ext cx="11629623" cy="1062631"/>
          </a:xfrm>
        </p:spPr>
        <p:txBody>
          <a:bodyPr>
            <a:normAutofit fontScale="90000"/>
          </a:bodyPr>
          <a:lstStyle/>
          <a:p>
            <a:r>
              <a:rPr lang="en-US" dirty="0"/>
              <a:t>Join the NVIDIA Developer Program</a:t>
            </a:r>
            <a:br>
              <a:rPr lang="en-US" dirty="0"/>
            </a:br>
            <a:r>
              <a:rPr lang="en-US" sz="27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fld id="{5D6FF71F-CF6A-4C46-8F9B-61D49EEA70E3}" type="slidenum">
              <a:rPr lang="en-US" smtClean="0"/>
              <a:t>26</a:t>
            </a:fld>
            <a:endParaRPr lang="en-US"/>
          </a:p>
        </p:txBody>
      </p:sp>
      <p:sp>
        <p:nvSpPr>
          <p:cNvPr id="8" name="TextBox 7">
            <a:extLst>
              <a:ext uri="{FF2B5EF4-FFF2-40B4-BE49-F238E27FC236}">
                <a16:creationId xmlns:a16="http://schemas.microsoft.com/office/drawing/2014/main" id="{A55477CA-48CD-C5E2-FF99-517BC66DDF6C}"/>
              </a:ext>
            </a:extLst>
          </p:cNvPr>
          <p:cNvSpPr txBox="1"/>
          <p:nvPr/>
        </p:nvSpPr>
        <p:spPr>
          <a:xfrm>
            <a:off x="3046926" y="6458325"/>
            <a:ext cx="6098146" cy="369332"/>
          </a:xfrm>
          <a:prstGeom prst="rect">
            <a:avLst/>
          </a:prstGeom>
          <a:noFill/>
        </p:spPr>
        <p:txBody>
          <a:bodyPr wrap="square">
            <a:spAutoFit/>
          </a:bodyPr>
          <a:lstStyle/>
          <a:p>
            <a:pPr algn="ctr"/>
            <a:r>
              <a:rPr lang="en-US" dirty="0">
                <a:hlinkClick r:id="rId2"/>
              </a:rPr>
              <a:t>https://developer.nvidia.com/join-nvidia-developer-program</a:t>
            </a:r>
            <a:endParaRPr lang="en-US" dirty="0"/>
          </a:p>
        </p:txBody>
      </p:sp>
      <p:pic>
        <p:nvPicPr>
          <p:cNvPr id="5" name="Picture 4">
            <a:extLst>
              <a:ext uri="{FF2B5EF4-FFF2-40B4-BE49-F238E27FC236}">
                <a16:creationId xmlns:a16="http://schemas.microsoft.com/office/drawing/2014/main" id="{466453AE-D91C-8D6C-92F4-ADE7C6A224CE}"/>
              </a:ext>
            </a:extLst>
          </p:cNvPr>
          <p:cNvPicPr>
            <a:picLocks noChangeAspect="1"/>
          </p:cNvPicPr>
          <p:nvPr/>
        </p:nvPicPr>
        <p:blipFill>
          <a:blip r:embed="rId3"/>
          <a:stretch>
            <a:fillRect/>
          </a:stretch>
        </p:blipFill>
        <p:spPr>
          <a:xfrm>
            <a:off x="2562402" y="1166312"/>
            <a:ext cx="7067193" cy="5244432"/>
          </a:xfrm>
          <a:prstGeom prst="rect">
            <a:avLst/>
          </a:prstGeom>
        </p:spPr>
      </p:pic>
      <p:pic>
        <p:nvPicPr>
          <p:cNvPr id="3" name="Picture 2">
            <a:extLst>
              <a:ext uri="{FF2B5EF4-FFF2-40B4-BE49-F238E27FC236}">
                <a16:creationId xmlns:a16="http://schemas.microsoft.com/office/drawing/2014/main" id="{97AC72B2-6F97-8038-838A-97F742767379}"/>
              </a:ext>
            </a:extLst>
          </p:cNvPr>
          <p:cNvPicPr>
            <a:picLocks noChangeAspect="1"/>
          </p:cNvPicPr>
          <p:nvPr/>
        </p:nvPicPr>
        <p:blipFill>
          <a:blip r:embed="rId4"/>
          <a:stretch>
            <a:fillRect/>
          </a:stretch>
        </p:blipFill>
        <p:spPr>
          <a:xfrm>
            <a:off x="107576" y="94763"/>
            <a:ext cx="1495596" cy="326769"/>
          </a:xfrm>
          <a:prstGeom prst="rect">
            <a:avLst/>
          </a:prstGeom>
        </p:spPr>
      </p:pic>
    </p:spTree>
    <p:extLst>
      <p:ext uri="{BB962C8B-B14F-4D97-AF65-F5344CB8AC3E}">
        <p14:creationId xmlns:p14="http://schemas.microsoft.com/office/powerpoint/2010/main" val="14434120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281188" y="56101"/>
            <a:ext cx="11629623" cy="1062631"/>
          </a:xfrm>
        </p:spPr>
        <p:txBody>
          <a:bodyPr>
            <a:normAutofit fontScale="90000"/>
          </a:bodyPr>
          <a:lstStyle/>
          <a:p>
            <a:r>
              <a:rPr lang="en-US" dirty="0"/>
              <a:t>Join the NVIDIA Developer Program</a:t>
            </a:r>
            <a:br>
              <a:rPr lang="en-US" dirty="0"/>
            </a:br>
            <a:r>
              <a:rPr lang="en-US" sz="27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fld id="{5D6FF71F-CF6A-4C46-8F9B-61D49EEA70E3}" type="slidenum">
              <a:rPr lang="en-US" smtClean="0"/>
              <a:t>27</a:t>
            </a:fld>
            <a:endParaRPr lang="en-US"/>
          </a:p>
        </p:txBody>
      </p:sp>
      <p:sp>
        <p:nvSpPr>
          <p:cNvPr id="8" name="TextBox 7">
            <a:extLst>
              <a:ext uri="{FF2B5EF4-FFF2-40B4-BE49-F238E27FC236}">
                <a16:creationId xmlns:a16="http://schemas.microsoft.com/office/drawing/2014/main" id="{A55477CA-48CD-C5E2-FF99-517BC66DDF6C}"/>
              </a:ext>
            </a:extLst>
          </p:cNvPr>
          <p:cNvSpPr txBox="1"/>
          <p:nvPr/>
        </p:nvSpPr>
        <p:spPr>
          <a:xfrm>
            <a:off x="3046926" y="6458325"/>
            <a:ext cx="6098146" cy="369332"/>
          </a:xfrm>
          <a:prstGeom prst="rect">
            <a:avLst/>
          </a:prstGeom>
          <a:noFill/>
        </p:spPr>
        <p:txBody>
          <a:bodyPr wrap="square">
            <a:spAutoFit/>
          </a:bodyPr>
          <a:lstStyle/>
          <a:p>
            <a:pPr algn="ctr"/>
            <a:r>
              <a:rPr lang="en-US" dirty="0">
                <a:hlinkClick r:id="rId2"/>
              </a:rPr>
              <a:t>https://developer.nvidia.com/join-nvidia-developer-program</a:t>
            </a:r>
            <a:endParaRPr lang="en-US" dirty="0"/>
          </a:p>
        </p:txBody>
      </p:sp>
      <p:pic>
        <p:nvPicPr>
          <p:cNvPr id="9" name="Picture 8">
            <a:extLst>
              <a:ext uri="{FF2B5EF4-FFF2-40B4-BE49-F238E27FC236}">
                <a16:creationId xmlns:a16="http://schemas.microsoft.com/office/drawing/2014/main" id="{30B75F69-F6EC-476F-99A0-06AA6477F6E4}"/>
              </a:ext>
            </a:extLst>
          </p:cNvPr>
          <p:cNvPicPr>
            <a:picLocks noChangeAspect="1"/>
          </p:cNvPicPr>
          <p:nvPr/>
        </p:nvPicPr>
        <p:blipFill>
          <a:blip r:embed="rId3"/>
          <a:stretch>
            <a:fillRect/>
          </a:stretch>
        </p:blipFill>
        <p:spPr>
          <a:xfrm>
            <a:off x="1179894" y="1224479"/>
            <a:ext cx="9979903" cy="5232017"/>
          </a:xfrm>
          <a:prstGeom prst="rect">
            <a:avLst/>
          </a:prstGeom>
        </p:spPr>
      </p:pic>
      <p:pic>
        <p:nvPicPr>
          <p:cNvPr id="3" name="Picture 2">
            <a:extLst>
              <a:ext uri="{FF2B5EF4-FFF2-40B4-BE49-F238E27FC236}">
                <a16:creationId xmlns:a16="http://schemas.microsoft.com/office/drawing/2014/main" id="{4D8C6D3F-5BEA-6702-5407-CFAD4A0173C2}"/>
              </a:ext>
            </a:extLst>
          </p:cNvPr>
          <p:cNvPicPr>
            <a:picLocks noChangeAspect="1"/>
          </p:cNvPicPr>
          <p:nvPr/>
        </p:nvPicPr>
        <p:blipFill>
          <a:blip r:embed="rId4"/>
          <a:stretch>
            <a:fillRect/>
          </a:stretch>
        </p:blipFill>
        <p:spPr>
          <a:xfrm>
            <a:off x="107576" y="94763"/>
            <a:ext cx="1495596" cy="326769"/>
          </a:xfrm>
          <a:prstGeom prst="rect">
            <a:avLst/>
          </a:prstGeom>
        </p:spPr>
      </p:pic>
    </p:spTree>
    <p:extLst>
      <p:ext uri="{BB962C8B-B14F-4D97-AF65-F5344CB8AC3E}">
        <p14:creationId xmlns:p14="http://schemas.microsoft.com/office/powerpoint/2010/main" val="25341749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281188" y="56101"/>
            <a:ext cx="11629623" cy="1062631"/>
          </a:xfrm>
        </p:spPr>
        <p:txBody>
          <a:bodyPr>
            <a:normAutofit fontScale="90000"/>
          </a:bodyPr>
          <a:lstStyle/>
          <a:p>
            <a:r>
              <a:rPr lang="en-US" dirty="0"/>
              <a:t>Join the NVIDIA Developer Program</a:t>
            </a:r>
            <a:br>
              <a:rPr lang="en-US" dirty="0"/>
            </a:br>
            <a:r>
              <a:rPr lang="en-US" sz="27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fld id="{5D6FF71F-CF6A-4C46-8F9B-61D49EEA70E3}" type="slidenum">
              <a:rPr lang="en-US" smtClean="0"/>
              <a:t>28</a:t>
            </a:fld>
            <a:endParaRPr lang="en-US"/>
          </a:p>
        </p:txBody>
      </p:sp>
      <p:sp>
        <p:nvSpPr>
          <p:cNvPr id="8" name="TextBox 7">
            <a:extLst>
              <a:ext uri="{FF2B5EF4-FFF2-40B4-BE49-F238E27FC236}">
                <a16:creationId xmlns:a16="http://schemas.microsoft.com/office/drawing/2014/main" id="{A55477CA-48CD-C5E2-FF99-517BC66DDF6C}"/>
              </a:ext>
            </a:extLst>
          </p:cNvPr>
          <p:cNvSpPr txBox="1"/>
          <p:nvPr/>
        </p:nvSpPr>
        <p:spPr>
          <a:xfrm>
            <a:off x="3046926" y="6458325"/>
            <a:ext cx="6098146" cy="369332"/>
          </a:xfrm>
          <a:prstGeom prst="rect">
            <a:avLst/>
          </a:prstGeom>
          <a:noFill/>
        </p:spPr>
        <p:txBody>
          <a:bodyPr wrap="square">
            <a:spAutoFit/>
          </a:bodyPr>
          <a:lstStyle/>
          <a:p>
            <a:pPr algn="ctr"/>
            <a:r>
              <a:rPr lang="en-US" dirty="0">
                <a:hlinkClick r:id="rId2"/>
              </a:rPr>
              <a:t>https://developer.nvidia.com/join-nvidia-developer-program</a:t>
            </a:r>
            <a:endParaRPr lang="en-US" dirty="0"/>
          </a:p>
        </p:txBody>
      </p:sp>
      <p:pic>
        <p:nvPicPr>
          <p:cNvPr id="5" name="Picture 4">
            <a:extLst>
              <a:ext uri="{FF2B5EF4-FFF2-40B4-BE49-F238E27FC236}">
                <a16:creationId xmlns:a16="http://schemas.microsoft.com/office/drawing/2014/main" id="{20A7B45E-A5AD-C457-4313-5138BAA4D9CB}"/>
              </a:ext>
            </a:extLst>
          </p:cNvPr>
          <p:cNvPicPr>
            <a:picLocks noChangeAspect="1"/>
          </p:cNvPicPr>
          <p:nvPr/>
        </p:nvPicPr>
        <p:blipFill>
          <a:blip r:embed="rId3"/>
          <a:stretch>
            <a:fillRect/>
          </a:stretch>
        </p:blipFill>
        <p:spPr>
          <a:xfrm>
            <a:off x="1035423" y="1207214"/>
            <a:ext cx="10124374" cy="5251111"/>
          </a:xfrm>
          <a:prstGeom prst="rect">
            <a:avLst/>
          </a:prstGeom>
        </p:spPr>
      </p:pic>
      <p:pic>
        <p:nvPicPr>
          <p:cNvPr id="3" name="Picture 2">
            <a:extLst>
              <a:ext uri="{FF2B5EF4-FFF2-40B4-BE49-F238E27FC236}">
                <a16:creationId xmlns:a16="http://schemas.microsoft.com/office/drawing/2014/main" id="{75D16D41-49F3-B27D-E150-AF0FA047B737}"/>
              </a:ext>
            </a:extLst>
          </p:cNvPr>
          <p:cNvPicPr>
            <a:picLocks noChangeAspect="1"/>
          </p:cNvPicPr>
          <p:nvPr/>
        </p:nvPicPr>
        <p:blipFill>
          <a:blip r:embed="rId4"/>
          <a:stretch>
            <a:fillRect/>
          </a:stretch>
        </p:blipFill>
        <p:spPr>
          <a:xfrm>
            <a:off x="107576" y="94763"/>
            <a:ext cx="1495596" cy="326769"/>
          </a:xfrm>
          <a:prstGeom prst="rect">
            <a:avLst/>
          </a:prstGeom>
        </p:spPr>
      </p:pic>
    </p:spTree>
    <p:extLst>
      <p:ext uri="{BB962C8B-B14F-4D97-AF65-F5344CB8AC3E}">
        <p14:creationId xmlns:p14="http://schemas.microsoft.com/office/powerpoint/2010/main" val="4078951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281188" y="56101"/>
            <a:ext cx="11629623" cy="1062631"/>
          </a:xfrm>
        </p:spPr>
        <p:txBody>
          <a:bodyPr>
            <a:normAutofit fontScale="90000"/>
          </a:bodyPr>
          <a:lstStyle/>
          <a:p>
            <a:r>
              <a:rPr lang="en-US" dirty="0"/>
              <a:t>Join the NVIDIA Developer Program</a:t>
            </a:r>
            <a:br>
              <a:rPr lang="en-US" dirty="0"/>
            </a:br>
            <a:r>
              <a:rPr lang="en-US" sz="27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fld id="{5D6FF71F-CF6A-4C46-8F9B-61D49EEA70E3}" type="slidenum">
              <a:rPr lang="en-US" smtClean="0"/>
              <a:t>29</a:t>
            </a:fld>
            <a:endParaRPr lang="en-US"/>
          </a:p>
        </p:txBody>
      </p:sp>
      <p:sp>
        <p:nvSpPr>
          <p:cNvPr id="8" name="TextBox 7">
            <a:extLst>
              <a:ext uri="{FF2B5EF4-FFF2-40B4-BE49-F238E27FC236}">
                <a16:creationId xmlns:a16="http://schemas.microsoft.com/office/drawing/2014/main" id="{A55477CA-48CD-C5E2-FF99-517BC66DDF6C}"/>
              </a:ext>
            </a:extLst>
          </p:cNvPr>
          <p:cNvSpPr txBox="1"/>
          <p:nvPr/>
        </p:nvSpPr>
        <p:spPr>
          <a:xfrm>
            <a:off x="3046926" y="6458325"/>
            <a:ext cx="6098146" cy="369332"/>
          </a:xfrm>
          <a:prstGeom prst="rect">
            <a:avLst/>
          </a:prstGeom>
          <a:noFill/>
        </p:spPr>
        <p:txBody>
          <a:bodyPr wrap="square">
            <a:spAutoFit/>
          </a:bodyPr>
          <a:lstStyle/>
          <a:p>
            <a:pPr algn="ctr"/>
            <a:r>
              <a:rPr lang="en-US" dirty="0">
                <a:hlinkClick r:id="rId2"/>
              </a:rPr>
              <a:t>https://developer.nvidia.com/join-nvidia-developer-program</a:t>
            </a:r>
            <a:endParaRPr lang="en-US" dirty="0"/>
          </a:p>
        </p:txBody>
      </p:sp>
      <p:pic>
        <p:nvPicPr>
          <p:cNvPr id="3" name="Picture 2">
            <a:extLst>
              <a:ext uri="{FF2B5EF4-FFF2-40B4-BE49-F238E27FC236}">
                <a16:creationId xmlns:a16="http://schemas.microsoft.com/office/drawing/2014/main" id="{15A86C65-2CA2-99EF-B398-9E27345C4DD7}"/>
              </a:ext>
            </a:extLst>
          </p:cNvPr>
          <p:cNvPicPr>
            <a:picLocks noChangeAspect="1"/>
          </p:cNvPicPr>
          <p:nvPr/>
        </p:nvPicPr>
        <p:blipFill>
          <a:blip r:embed="rId3"/>
          <a:stretch>
            <a:fillRect/>
          </a:stretch>
        </p:blipFill>
        <p:spPr>
          <a:xfrm>
            <a:off x="917657" y="1118732"/>
            <a:ext cx="10356683" cy="5443512"/>
          </a:xfrm>
          <a:prstGeom prst="rect">
            <a:avLst/>
          </a:prstGeom>
        </p:spPr>
      </p:pic>
      <p:pic>
        <p:nvPicPr>
          <p:cNvPr id="5" name="Picture 4">
            <a:extLst>
              <a:ext uri="{FF2B5EF4-FFF2-40B4-BE49-F238E27FC236}">
                <a16:creationId xmlns:a16="http://schemas.microsoft.com/office/drawing/2014/main" id="{4FC7B8E8-634D-EAB1-8BD3-C3AF99A2668E}"/>
              </a:ext>
            </a:extLst>
          </p:cNvPr>
          <p:cNvPicPr>
            <a:picLocks noChangeAspect="1"/>
          </p:cNvPicPr>
          <p:nvPr/>
        </p:nvPicPr>
        <p:blipFill>
          <a:blip r:embed="rId4"/>
          <a:stretch>
            <a:fillRect/>
          </a:stretch>
        </p:blipFill>
        <p:spPr>
          <a:xfrm>
            <a:off x="107576" y="94763"/>
            <a:ext cx="1495596" cy="326769"/>
          </a:xfrm>
          <a:prstGeom prst="rect">
            <a:avLst/>
          </a:prstGeom>
        </p:spPr>
      </p:pic>
    </p:spTree>
    <p:extLst>
      <p:ext uri="{BB962C8B-B14F-4D97-AF65-F5344CB8AC3E}">
        <p14:creationId xmlns:p14="http://schemas.microsoft.com/office/powerpoint/2010/main" val="1498877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534389" y="107394"/>
            <a:ext cx="11222181" cy="903987"/>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534389" y="1039092"/>
            <a:ext cx="11222181" cy="5683804"/>
          </a:xfrm>
        </p:spPr>
        <p:txBody>
          <a:bodyPr>
            <a:noAutofit/>
          </a:bodyPr>
          <a:lstStyle/>
          <a:p>
            <a:pPr marL="0" indent="0">
              <a:spcAft>
                <a:spcPts val="1200"/>
              </a:spcAft>
              <a:buNone/>
            </a:pPr>
            <a:r>
              <a:rPr lang="en-US" altLang="zh-TW" sz="2800" dirty="0"/>
              <a:t>Week    Date    Subject/Topics</a:t>
            </a:r>
          </a:p>
          <a:p>
            <a:pPr marL="0" indent="0">
              <a:buNone/>
            </a:pPr>
            <a:r>
              <a:rPr lang="en-US" sz="2800" dirty="0"/>
              <a:t>7 2024/10/22 The Theory of Learning and Ensemble Learning</a:t>
            </a:r>
          </a:p>
          <a:p>
            <a:pPr marL="0" indent="0">
              <a:buNone/>
            </a:pPr>
            <a:r>
              <a:rPr lang="en-US" sz="2800" dirty="0">
                <a:solidFill>
                  <a:schemeClr val="accent2">
                    <a:lumMod val="75000"/>
                  </a:schemeClr>
                </a:solidFill>
              </a:rPr>
              <a:t>8 2024/10/29 Midterm Project Report</a:t>
            </a:r>
          </a:p>
          <a:p>
            <a:pPr marL="0" indent="0">
              <a:buNone/>
            </a:pPr>
            <a:r>
              <a:rPr lang="en-US" sz="2800" dirty="0">
                <a:solidFill>
                  <a:schemeClr val="bg1">
                    <a:lumMod val="65000"/>
                  </a:schemeClr>
                </a:solidFill>
              </a:rPr>
              <a:t>9 2024/11/05 Self-Learning</a:t>
            </a:r>
          </a:p>
          <a:p>
            <a:pPr marL="0" indent="0">
              <a:buNone/>
            </a:pPr>
            <a:r>
              <a:rPr lang="en-US" sz="2800" dirty="0"/>
              <a:t>10 2024/11/12 Deep Learning and Reinforcement Learning</a:t>
            </a:r>
          </a:p>
          <a:p>
            <a:pPr marL="0" indent="0">
              <a:buNone/>
            </a:pPr>
            <a:r>
              <a:rPr lang="en-US" sz="2800" dirty="0">
                <a:solidFill>
                  <a:srgbClr val="7030A0"/>
                </a:solidFill>
              </a:rPr>
              <a:t>11 2024/11/19 Case Study on Artificial Intelligence II</a:t>
            </a:r>
          </a:p>
          <a:p>
            <a:pPr marL="0" indent="0">
              <a:buNone/>
            </a:pPr>
            <a:r>
              <a:rPr lang="en-US" sz="2800" dirty="0"/>
              <a:t>12 2024/11/26 Deep Learning for Natural Language Processing</a:t>
            </a: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fld id="{5D6FF71F-CF6A-4C46-8F9B-61D49EEA70E3}" type="slidenum">
              <a:rPr lang="en-US" smtClean="0"/>
              <a:t>3</a:t>
            </a:fld>
            <a:endParaRPr lang="en-US"/>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1583535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281188" y="56101"/>
            <a:ext cx="11629623" cy="894217"/>
          </a:xfrm>
        </p:spPr>
        <p:txBody>
          <a:bodyPr>
            <a:normAutofit/>
          </a:bodyPr>
          <a:lstStyle/>
          <a:p>
            <a:r>
              <a:rPr lang="en-US" dirty="0"/>
              <a:t>NVIDIA Deep Learning Institute (DLI)</a:t>
            </a:r>
            <a:endParaRPr lang="en-US" sz="27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fld id="{5D6FF71F-CF6A-4C46-8F9B-61D49EEA70E3}" type="slidenum">
              <a:rPr lang="en-US" smtClean="0"/>
              <a:t>30</a:t>
            </a:fld>
            <a:endParaRPr lang="en-US"/>
          </a:p>
        </p:txBody>
      </p:sp>
      <p:sp>
        <p:nvSpPr>
          <p:cNvPr id="8" name="TextBox 7">
            <a:extLst>
              <a:ext uri="{FF2B5EF4-FFF2-40B4-BE49-F238E27FC236}">
                <a16:creationId xmlns:a16="http://schemas.microsoft.com/office/drawing/2014/main" id="{A55477CA-48CD-C5E2-FF99-517BC66DDF6C}"/>
              </a:ext>
            </a:extLst>
          </p:cNvPr>
          <p:cNvSpPr txBox="1"/>
          <p:nvPr/>
        </p:nvSpPr>
        <p:spPr>
          <a:xfrm>
            <a:off x="3046926" y="6458325"/>
            <a:ext cx="6098146" cy="369332"/>
          </a:xfrm>
          <a:prstGeom prst="rect">
            <a:avLst/>
          </a:prstGeom>
          <a:noFill/>
        </p:spPr>
        <p:txBody>
          <a:bodyPr wrap="square">
            <a:spAutoFit/>
          </a:bodyPr>
          <a:lstStyle/>
          <a:p>
            <a:pPr algn="ctr"/>
            <a:r>
              <a:rPr lang="en-US" dirty="0">
                <a:hlinkClick r:id="rId2"/>
              </a:rPr>
              <a:t>https://learn.nvidia.com/my-learning</a:t>
            </a:r>
            <a:endParaRPr lang="en-US" dirty="0"/>
          </a:p>
        </p:txBody>
      </p:sp>
      <p:pic>
        <p:nvPicPr>
          <p:cNvPr id="7" name="Picture 6">
            <a:extLst>
              <a:ext uri="{FF2B5EF4-FFF2-40B4-BE49-F238E27FC236}">
                <a16:creationId xmlns:a16="http://schemas.microsoft.com/office/drawing/2014/main" id="{D7F5195C-FC3C-0AD4-8FEE-B546A2EEEADF}"/>
              </a:ext>
            </a:extLst>
          </p:cNvPr>
          <p:cNvPicPr>
            <a:picLocks noChangeAspect="1"/>
          </p:cNvPicPr>
          <p:nvPr/>
        </p:nvPicPr>
        <p:blipFill>
          <a:blip r:embed="rId3"/>
          <a:stretch>
            <a:fillRect/>
          </a:stretch>
        </p:blipFill>
        <p:spPr>
          <a:xfrm>
            <a:off x="1802094" y="950318"/>
            <a:ext cx="8587810" cy="5611926"/>
          </a:xfrm>
          <a:prstGeom prst="rect">
            <a:avLst/>
          </a:prstGeom>
        </p:spPr>
      </p:pic>
      <p:pic>
        <p:nvPicPr>
          <p:cNvPr id="3" name="Picture 2">
            <a:extLst>
              <a:ext uri="{FF2B5EF4-FFF2-40B4-BE49-F238E27FC236}">
                <a16:creationId xmlns:a16="http://schemas.microsoft.com/office/drawing/2014/main" id="{0ED149C4-4B07-9A6B-3578-5B19D97C0D9D}"/>
              </a:ext>
            </a:extLst>
          </p:cNvPr>
          <p:cNvPicPr>
            <a:picLocks noChangeAspect="1"/>
          </p:cNvPicPr>
          <p:nvPr/>
        </p:nvPicPr>
        <p:blipFill>
          <a:blip r:embed="rId4"/>
          <a:stretch>
            <a:fillRect/>
          </a:stretch>
        </p:blipFill>
        <p:spPr>
          <a:xfrm>
            <a:off x="107576" y="94763"/>
            <a:ext cx="1495596" cy="326769"/>
          </a:xfrm>
          <a:prstGeom prst="rect">
            <a:avLst/>
          </a:prstGeom>
        </p:spPr>
      </p:pic>
    </p:spTree>
    <p:extLst>
      <p:ext uri="{BB962C8B-B14F-4D97-AF65-F5344CB8AC3E}">
        <p14:creationId xmlns:p14="http://schemas.microsoft.com/office/powerpoint/2010/main" val="30832246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281188" y="56101"/>
            <a:ext cx="11629623" cy="1062631"/>
          </a:xfrm>
        </p:spPr>
        <p:txBody>
          <a:bodyPr>
            <a:normAutofit/>
          </a:bodyPr>
          <a:lstStyle/>
          <a:p>
            <a:r>
              <a:rPr lang="en-US" dirty="0"/>
              <a:t>NVIDIA Deep Learning Institute (DLI)</a:t>
            </a:r>
            <a:endParaRPr lang="en-US" sz="27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fld id="{5D6FF71F-CF6A-4C46-8F9B-61D49EEA70E3}" type="slidenum">
              <a:rPr lang="en-US" smtClean="0"/>
              <a:t>31</a:t>
            </a:fld>
            <a:endParaRPr lang="en-US"/>
          </a:p>
        </p:txBody>
      </p:sp>
      <p:sp>
        <p:nvSpPr>
          <p:cNvPr id="8" name="TextBox 7">
            <a:extLst>
              <a:ext uri="{FF2B5EF4-FFF2-40B4-BE49-F238E27FC236}">
                <a16:creationId xmlns:a16="http://schemas.microsoft.com/office/drawing/2014/main" id="{A55477CA-48CD-C5E2-FF99-517BC66DDF6C}"/>
              </a:ext>
            </a:extLst>
          </p:cNvPr>
          <p:cNvSpPr txBox="1"/>
          <p:nvPr/>
        </p:nvSpPr>
        <p:spPr>
          <a:xfrm>
            <a:off x="3046926" y="6458325"/>
            <a:ext cx="6098146" cy="369332"/>
          </a:xfrm>
          <a:prstGeom prst="rect">
            <a:avLst/>
          </a:prstGeom>
          <a:noFill/>
        </p:spPr>
        <p:txBody>
          <a:bodyPr wrap="square">
            <a:spAutoFit/>
          </a:bodyPr>
          <a:lstStyle/>
          <a:p>
            <a:pPr algn="ctr"/>
            <a:r>
              <a:rPr lang="en-US" dirty="0">
                <a:hlinkClick r:id="rId2"/>
              </a:rPr>
              <a:t>https://learn.nvidia.com/my-learning</a:t>
            </a:r>
            <a:endParaRPr lang="en-US" dirty="0"/>
          </a:p>
        </p:txBody>
      </p:sp>
      <p:pic>
        <p:nvPicPr>
          <p:cNvPr id="6" name="Picture 5">
            <a:extLst>
              <a:ext uri="{FF2B5EF4-FFF2-40B4-BE49-F238E27FC236}">
                <a16:creationId xmlns:a16="http://schemas.microsoft.com/office/drawing/2014/main" id="{1CF6666A-734E-2BB1-59E8-1F60934AE1FD}"/>
              </a:ext>
            </a:extLst>
          </p:cNvPr>
          <p:cNvPicPr>
            <a:picLocks noChangeAspect="1"/>
          </p:cNvPicPr>
          <p:nvPr/>
        </p:nvPicPr>
        <p:blipFill>
          <a:blip r:embed="rId3"/>
          <a:stretch>
            <a:fillRect/>
          </a:stretch>
        </p:blipFill>
        <p:spPr>
          <a:xfrm>
            <a:off x="961968" y="941294"/>
            <a:ext cx="10268061" cy="5517031"/>
          </a:xfrm>
          <a:prstGeom prst="rect">
            <a:avLst/>
          </a:prstGeom>
        </p:spPr>
      </p:pic>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107576" y="94763"/>
            <a:ext cx="1495596" cy="326769"/>
          </a:xfrm>
          <a:prstGeom prst="rect">
            <a:avLst/>
          </a:prstGeom>
        </p:spPr>
      </p:pic>
    </p:spTree>
    <p:extLst>
      <p:ext uri="{BB962C8B-B14F-4D97-AF65-F5344CB8AC3E}">
        <p14:creationId xmlns:p14="http://schemas.microsoft.com/office/powerpoint/2010/main" val="39573037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281188" y="56101"/>
            <a:ext cx="11629623" cy="826215"/>
          </a:xfrm>
        </p:spPr>
        <p:txBody>
          <a:bodyPr>
            <a:normAutofit/>
          </a:bodyPr>
          <a:lstStyle/>
          <a:p>
            <a:r>
              <a:rPr lang="en-US" dirty="0"/>
              <a:t>Deep Learning Institute (DLI)</a:t>
            </a:r>
            <a:endParaRPr lang="en-US" sz="27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fld id="{5D6FF71F-CF6A-4C46-8F9B-61D49EEA70E3}" type="slidenum">
              <a:rPr lang="en-US" smtClean="0"/>
              <a:t>32</a:t>
            </a:fld>
            <a:endParaRPr lang="en-US"/>
          </a:p>
        </p:txBody>
      </p:sp>
      <p:sp>
        <p:nvSpPr>
          <p:cNvPr id="8" name="TextBox 7">
            <a:extLst>
              <a:ext uri="{FF2B5EF4-FFF2-40B4-BE49-F238E27FC236}">
                <a16:creationId xmlns:a16="http://schemas.microsoft.com/office/drawing/2014/main" id="{A55477CA-48CD-C5E2-FF99-517BC66DDF6C}"/>
              </a:ext>
            </a:extLst>
          </p:cNvPr>
          <p:cNvSpPr txBox="1"/>
          <p:nvPr/>
        </p:nvSpPr>
        <p:spPr>
          <a:xfrm>
            <a:off x="3046926" y="6458325"/>
            <a:ext cx="6098146" cy="369332"/>
          </a:xfrm>
          <a:prstGeom prst="rect">
            <a:avLst/>
          </a:prstGeom>
          <a:noFill/>
        </p:spPr>
        <p:txBody>
          <a:bodyPr wrap="square">
            <a:spAutoFit/>
          </a:bodyPr>
          <a:lstStyle/>
          <a:p>
            <a:pPr algn="ctr"/>
            <a:r>
              <a:rPr lang="en-US" dirty="0">
                <a:hlinkClick r:id="rId2"/>
              </a:rPr>
              <a:t>https://learn.nvidia.com/my-learning</a:t>
            </a:r>
            <a:endParaRPr lang="en-US" dirty="0"/>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107576" y="94763"/>
            <a:ext cx="1495596" cy="326769"/>
          </a:xfrm>
          <a:prstGeom prst="rect">
            <a:avLst/>
          </a:prstGeom>
        </p:spPr>
      </p:pic>
      <p:pic>
        <p:nvPicPr>
          <p:cNvPr id="9" name="Picture 8">
            <a:extLst>
              <a:ext uri="{FF2B5EF4-FFF2-40B4-BE49-F238E27FC236}">
                <a16:creationId xmlns:a16="http://schemas.microsoft.com/office/drawing/2014/main" id="{7EE09B14-9724-6050-C387-7471E56B6398}"/>
              </a:ext>
            </a:extLst>
          </p:cNvPr>
          <p:cNvPicPr>
            <a:picLocks noChangeAspect="1"/>
          </p:cNvPicPr>
          <p:nvPr/>
        </p:nvPicPr>
        <p:blipFill>
          <a:blip r:embed="rId4"/>
          <a:stretch>
            <a:fillRect/>
          </a:stretch>
        </p:blipFill>
        <p:spPr>
          <a:xfrm>
            <a:off x="1070079" y="4203032"/>
            <a:ext cx="10348714" cy="2344502"/>
          </a:xfrm>
          <a:prstGeom prst="rect">
            <a:avLst/>
          </a:prstGeom>
        </p:spPr>
      </p:pic>
      <p:pic>
        <p:nvPicPr>
          <p:cNvPr id="11" name="Picture 10">
            <a:extLst>
              <a:ext uri="{FF2B5EF4-FFF2-40B4-BE49-F238E27FC236}">
                <a16:creationId xmlns:a16="http://schemas.microsoft.com/office/drawing/2014/main" id="{944DFE2A-422C-44F0-7B4B-ABFAFE489C82}"/>
              </a:ext>
            </a:extLst>
          </p:cNvPr>
          <p:cNvPicPr>
            <a:picLocks noChangeAspect="1"/>
          </p:cNvPicPr>
          <p:nvPr/>
        </p:nvPicPr>
        <p:blipFill>
          <a:blip r:embed="rId5"/>
          <a:stretch>
            <a:fillRect/>
          </a:stretch>
        </p:blipFill>
        <p:spPr>
          <a:xfrm>
            <a:off x="855374" y="808941"/>
            <a:ext cx="10778125" cy="3347297"/>
          </a:xfrm>
          <a:prstGeom prst="rect">
            <a:avLst/>
          </a:prstGeom>
        </p:spPr>
      </p:pic>
    </p:spTree>
    <p:extLst>
      <p:ext uri="{BB962C8B-B14F-4D97-AF65-F5344CB8AC3E}">
        <p14:creationId xmlns:p14="http://schemas.microsoft.com/office/powerpoint/2010/main" val="29032988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281189" y="56101"/>
            <a:ext cx="3147811" cy="6032892"/>
          </a:xfrm>
        </p:spPr>
        <p:txBody>
          <a:bodyPr>
            <a:normAutofit/>
          </a:bodyPr>
          <a:lstStyle/>
          <a:p>
            <a:r>
              <a:rPr lang="en-US" dirty="0"/>
              <a:t>NVIDIA Deep Learning Institute (DLI)</a:t>
            </a:r>
            <a:endParaRPr lang="en-US" sz="27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fld id="{5D6FF71F-CF6A-4C46-8F9B-61D49EEA70E3}" type="slidenum">
              <a:rPr lang="en-US" smtClean="0"/>
              <a:t>33</a:t>
            </a:fld>
            <a:endParaRPr lang="en-US" dirty="0"/>
          </a:p>
        </p:txBody>
      </p:sp>
      <p:sp>
        <p:nvSpPr>
          <p:cNvPr id="8" name="TextBox 7">
            <a:extLst>
              <a:ext uri="{FF2B5EF4-FFF2-40B4-BE49-F238E27FC236}">
                <a16:creationId xmlns:a16="http://schemas.microsoft.com/office/drawing/2014/main" id="{A55477CA-48CD-C5E2-FF99-517BC66DDF6C}"/>
              </a:ext>
            </a:extLst>
          </p:cNvPr>
          <p:cNvSpPr txBox="1"/>
          <p:nvPr/>
        </p:nvSpPr>
        <p:spPr>
          <a:xfrm>
            <a:off x="3046926" y="6458325"/>
            <a:ext cx="6098146" cy="369332"/>
          </a:xfrm>
          <a:prstGeom prst="rect">
            <a:avLst/>
          </a:prstGeom>
          <a:noFill/>
        </p:spPr>
        <p:txBody>
          <a:bodyPr wrap="square">
            <a:spAutoFit/>
          </a:bodyPr>
          <a:lstStyle/>
          <a:p>
            <a:pPr algn="ctr"/>
            <a:r>
              <a:rPr lang="en-US" dirty="0">
                <a:hlinkClick r:id="rId2"/>
              </a:rPr>
              <a:t>https://learn.nvidia.com/en-us/training/self-paced-courses</a:t>
            </a:r>
            <a:endParaRPr lang="en-US" dirty="0"/>
          </a:p>
        </p:txBody>
      </p:sp>
      <p:pic>
        <p:nvPicPr>
          <p:cNvPr id="9" name="Picture 8">
            <a:extLst>
              <a:ext uri="{FF2B5EF4-FFF2-40B4-BE49-F238E27FC236}">
                <a16:creationId xmlns:a16="http://schemas.microsoft.com/office/drawing/2014/main" id="{25808B33-5999-59E1-A2BE-1819D36D14AD}"/>
              </a:ext>
            </a:extLst>
          </p:cNvPr>
          <p:cNvPicPr>
            <a:picLocks noChangeAspect="1"/>
          </p:cNvPicPr>
          <p:nvPr/>
        </p:nvPicPr>
        <p:blipFill>
          <a:blip r:embed="rId3"/>
          <a:stretch>
            <a:fillRect/>
          </a:stretch>
        </p:blipFill>
        <p:spPr>
          <a:xfrm>
            <a:off x="3832412" y="56101"/>
            <a:ext cx="7933258" cy="6380126"/>
          </a:xfrm>
          <a:prstGeom prst="rect">
            <a:avLst/>
          </a:prstGeom>
        </p:spPr>
      </p:pic>
      <p:pic>
        <p:nvPicPr>
          <p:cNvPr id="3" name="Picture 2">
            <a:extLst>
              <a:ext uri="{FF2B5EF4-FFF2-40B4-BE49-F238E27FC236}">
                <a16:creationId xmlns:a16="http://schemas.microsoft.com/office/drawing/2014/main" id="{F8D446BB-7425-DE51-0FCB-3E0F81AD6486}"/>
              </a:ext>
            </a:extLst>
          </p:cNvPr>
          <p:cNvPicPr>
            <a:picLocks noChangeAspect="1"/>
          </p:cNvPicPr>
          <p:nvPr/>
        </p:nvPicPr>
        <p:blipFill>
          <a:blip r:embed="rId4"/>
          <a:stretch>
            <a:fillRect/>
          </a:stretch>
        </p:blipFill>
        <p:spPr>
          <a:xfrm>
            <a:off x="107576" y="94763"/>
            <a:ext cx="1495596" cy="326769"/>
          </a:xfrm>
          <a:prstGeom prst="rect">
            <a:avLst/>
          </a:prstGeom>
        </p:spPr>
      </p:pic>
    </p:spTree>
    <p:extLst>
      <p:ext uri="{BB962C8B-B14F-4D97-AF65-F5344CB8AC3E}">
        <p14:creationId xmlns:p14="http://schemas.microsoft.com/office/powerpoint/2010/main" val="36910356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fld id="{5D6FF71F-CF6A-4C46-8F9B-61D49EEA70E3}" type="slidenum">
              <a:rPr lang="en-US" smtClean="0"/>
              <a:t>34</a:t>
            </a:fld>
            <a:endParaRPr lang="en-US" dirty="0"/>
          </a:p>
        </p:txBody>
      </p:sp>
      <p:sp>
        <p:nvSpPr>
          <p:cNvPr id="11" name="TextBox 10">
            <a:extLst>
              <a:ext uri="{FF2B5EF4-FFF2-40B4-BE49-F238E27FC236}">
                <a16:creationId xmlns:a16="http://schemas.microsoft.com/office/drawing/2014/main" id="{CF409973-5849-9887-0E40-BE0B17E94ACB}"/>
              </a:ext>
            </a:extLst>
          </p:cNvPr>
          <p:cNvSpPr txBox="1"/>
          <p:nvPr/>
        </p:nvSpPr>
        <p:spPr>
          <a:xfrm>
            <a:off x="3048000" y="6511418"/>
            <a:ext cx="6096000" cy="307777"/>
          </a:xfrm>
          <a:prstGeom prst="rect">
            <a:avLst/>
          </a:prstGeom>
          <a:noFill/>
        </p:spPr>
        <p:txBody>
          <a:bodyPr wrap="square">
            <a:spAutoFit/>
          </a:bodyPr>
          <a:lstStyle/>
          <a:p>
            <a:pPr algn="ctr"/>
            <a:r>
              <a:rPr lang="en-US" sz="1400" dirty="0">
                <a:hlinkClick r:id="rId2"/>
              </a:rPr>
              <a:t>https://learn.nvidia.com/certificates?id=twpWsrB4TDCQ0ErgAoEt6w</a:t>
            </a:r>
          </a:p>
        </p:txBody>
      </p:sp>
      <p:pic>
        <p:nvPicPr>
          <p:cNvPr id="12" name="Picture 11">
            <a:extLst>
              <a:ext uri="{FF2B5EF4-FFF2-40B4-BE49-F238E27FC236}">
                <a16:creationId xmlns:a16="http://schemas.microsoft.com/office/drawing/2014/main" id="{FD8B5F19-6B9B-807F-32DE-CED9639C6D3D}"/>
              </a:ext>
            </a:extLst>
          </p:cNvPr>
          <p:cNvPicPr>
            <a:picLocks noChangeAspect="1"/>
          </p:cNvPicPr>
          <p:nvPr/>
        </p:nvPicPr>
        <p:blipFill>
          <a:blip r:embed="rId3"/>
          <a:stretch>
            <a:fillRect/>
          </a:stretch>
        </p:blipFill>
        <p:spPr>
          <a:xfrm>
            <a:off x="2209800" y="268627"/>
            <a:ext cx="7772400" cy="6242791"/>
          </a:xfrm>
          <a:prstGeom prst="rect">
            <a:avLst/>
          </a:prstGeom>
        </p:spPr>
      </p:pic>
    </p:spTree>
    <p:extLst>
      <p:ext uri="{BB962C8B-B14F-4D97-AF65-F5344CB8AC3E}">
        <p14:creationId xmlns:p14="http://schemas.microsoft.com/office/powerpoint/2010/main" val="29187439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fld id="{5D6FF71F-CF6A-4C46-8F9B-61D49EEA70E3}" type="slidenum">
              <a:rPr lang="en-US" smtClean="0"/>
              <a:t>35</a:t>
            </a:fld>
            <a:endParaRPr lang="en-US" dirty="0"/>
          </a:p>
        </p:txBody>
      </p:sp>
      <p:pic>
        <p:nvPicPr>
          <p:cNvPr id="6" name="Picture 5">
            <a:extLst>
              <a:ext uri="{FF2B5EF4-FFF2-40B4-BE49-F238E27FC236}">
                <a16:creationId xmlns:a16="http://schemas.microsoft.com/office/drawing/2014/main" id="{B3ADACC2-B40C-8C3E-B854-ABFF1865B6F7}"/>
              </a:ext>
            </a:extLst>
          </p:cNvPr>
          <p:cNvPicPr>
            <a:picLocks noChangeAspect="1"/>
          </p:cNvPicPr>
          <p:nvPr/>
        </p:nvPicPr>
        <p:blipFill>
          <a:blip r:embed="rId2"/>
          <a:stretch>
            <a:fillRect/>
          </a:stretch>
        </p:blipFill>
        <p:spPr>
          <a:xfrm>
            <a:off x="2059785" y="145151"/>
            <a:ext cx="8072429" cy="6366267"/>
          </a:xfrm>
          <a:prstGeom prst="rect">
            <a:avLst/>
          </a:prstGeom>
        </p:spPr>
      </p:pic>
      <p:sp>
        <p:nvSpPr>
          <p:cNvPr id="11" name="TextBox 10">
            <a:extLst>
              <a:ext uri="{FF2B5EF4-FFF2-40B4-BE49-F238E27FC236}">
                <a16:creationId xmlns:a16="http://schemas.microsoft.com/office/drawing/2014/main" id="{CF409973-5849-9887-0E40-BE0B17E94ACB}"/>
              </a:ext>
            </a:extLst>
          </p:cNvPr>
          <p:cNvSpPr txBox="1"/>
          <p:nvPr/>
        </p:nvSpPr>
        <p:spPr>
          <a:xfrm>
            <a:off x="3048000" y="6511418"/>
            <a:ext cx="6096000" cy="307777"/>
          </a:xfrm>
          <a:prstGeom prst="rect">
            <a:avLst/>
          </a:prstGeom>
          <a:noFill/>
        </p:spPr>
        <p:txBody>
          <a:bodyPr wrap="square">
            <a:spAutoFit/>
          </a:bodyPr>
          <a:lstStyle/>
          <a:p>
            <a:pPr algn="ctr"/>
            <a:r>
              <a:rPr lang="en-US" sz="1400" dirty="0">
                <a:hlinkClick r:id="rId3"/>
              </a:rPr>
              <a:t>https://learn.nvidia.com/certificates?id=ed-qOCIMQaatzU8SNUNxgw</a:t>
            </a:r>
          </a:p>
        </p:txBody>
      </p:sp>
    </p:spTree>
    <p:extLst>
      <p:ext uri="{BB962C8B-B14F-4D97-AF65-F5344CB8AC3E}">
        <p14:creationId xmlns:p14="http://schemas.microsoft.com/office/powerpoint/2010/main" val="709432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DA997C-8089-5A35-E782-6AC093BCA025}"/>
              </a:ext>
            </a:extLst>
          </p:cNvPr>
          <p:cNvSpPr>
            <a:spLocks noGrp="1"/>
          </p:cNvSpPr>
          <p:nvPr>
            <p:ph type="sldNum" sz="quarter" idx="12"/>
          </p:nvPr>
        </p:nvSpPr>
        <p:spPr/>
        <p:txBody>
          <a:bodyPr/>
          <a:lstStyle/>
          <a:p>
            <a:fld id="{5D6FF71F-CF6A-4C46-8F9B-61D49EEA70E3}" type="slidenum">
              <a:rPr lang="en-US" smtClean="0"/>
              <a:t>36</a:t>
            </a:fld>
            <a:endParaRPr lang="en-US"/>
          </a:p>
        </p:txBody>
      </p:sp>
      <p:sp>
        <p:nvSpPr>
          <p:cNvPr id="201" name="TextBox 200">
            <a:extLst>
              <a:ext uri="{FF2B5EF4-FFF2-40B4-BE49-F238E27FC236}">
                <a16:creationId xmlns:a16="http://schemas.microsoft.com/office/drawing/2014/main" id="{AE1D6452-FF8F-6778-81C9-C20D712A0A58}"/>
              </a:ext>
            </a:extLst>
          </p:cNvPr>
          <p:cNvSpPr txBox="1"/>
          <p:nvPr/>
        </p:nvSpPr>
        <p:spPr>
          <a:xfrm>
            <a:off x="1124679" y="6586692"/>
            <a:ext cx="9942642" cy="246221"/>
          </a:xfrm>
          <a:prstGeom prst="rect">
            <a:avLst/>
          </a:prstGeom>
          <a:noFill/>
        </p:spPr>
        <p:txBody>
          <a:bodyPr wrap="square">
            <a:spAutoFit/>
          </a:bodyPr>
          <a:lstStyle/>
          <a:p>
            <a:pPr algn="ctr"/>
            <a:r>
              <a:rPr lang="en-US" sz="1000" dirty="0">
                <a:solidFill>
                  <a:schemeClr val="bg1">
                    <a:lumMod val="75000"/>
                  </a:schemeClr>
                </a:solidFill>
              </a:rPr>
              <a:t>Source: NVIDIA DLI (2024), Introduction to NVIDIA NIM™ Microservices, https://</a:t>
            </a:r>
            <a:r>
              <a:rPr lang="en-US" sz="1000" dirty="0" err="1">
                <a:solidFill>
                  <a:schemeClr val="bg1">
                    <a:lumMod val="75000"/>
                  </a:schemeClr>
                </a:solidFill>
              </a:rPr>
              <a:t>learn.nvidia.com</a:t>
            </a:r>
            <a:r>
              <a:rPr lang="en-US" sz="1000" dirty="0">
                <a:solidFill>
                  <a:schemeClr val="bg1">
                    <a:lumMod val="75000"/>
                  </a:schemeClr>
                </a:solidFill>
              </a:rPr>
              <a:t>/courses/</a:t>
            </a:r>
            <a:r>
              <a:rPr lang="en-US" sz="1000" dirty="0" err="1">
                <a:solidFill>
                  <a:schemeClr val="bg1">
                    <a:lumMod val="75000"/>
                  </a:schemeClr>
                </a:solidFill>
              </a:rPr>
              <a:t>course-detail?course_id</a:t>
            </a:r>
            <a:r>
              <a:rPr lang="en-US" sz="1000" dirty="0">
                <a:solidFill>
                  <a:schemeClr val="bg1">
                    <a:lumMod val="75000"/>
                  </a:schemeClr>
                </a:solidFill>
              </a:rPr>
              <a:t>=course-v1:DLI+S-FX-23+V1</a:t>
            </a:r>
          </a:p>
        </p:txBody>
      </p:sp>
      <p:pic>
        <p:nvPicPr>
          <p:cNvPr id="2" name="Picture 1">
            <a:extLst>
              <a:ext uri="{FF2B5EF4-FFF2-40B4-BE49-F238E27FC236}">
                <a16:creationId xmlns:a16="http://schemas.microsoft.com/office/drawing/2014/main" id="{0C5997D7-88C7-A067-308C-6D832070D7D3}"/>
              </a:ext>
            </a:extLst>
          </p:cNvPr>
          <p:cNvPicPr>
            <a:picLocks noChangeAspect="1"/>
          </p:cNvPicPr>
          <p:nvPr/>
        </p:nvPicPr>
        <p:blipFill>
          <a:blip r:embed="rId3"/>
          <a:stretch>
            <a:fillRect/>
          </a:stretch>
        </p:blipFill>
        <p:spPr>
          <a:xfrm>
            <a:off x="107576" y="94763"/>
            <a:ext cx="766181" cy="167401"/>
          </a:xfrm>
          <a:prstGeom prst="rect">
            <a:avLst/>
          </a:prstGeom>
        </p:spPr>
      </p:pic>
      <p:sp>
        <p:nvSpPr>
          <p:cNvPr id="3" name="Title 15">
            <a:extLst>
              <a:ext uri="{FF2B5EF4-FFF2-40B4-BE49-F238E27FC236}">
                <a16:creationId xmlns:a16="http://schemas.microsoft.com/office/drawing/2014/main" id="{343904B8-9DA1-028A-F603-3D9FDD68DEDA}"/>
              </a:ext>
            </a:extLst>
          </p:cNvPr>
          <p:cNvSpPr>
            <a:spLocks noGrp="1"/>
          </p:cNvSpPr>
          <p:nvPr>
            <p:ph type="title"/>
          </p:nvPr>
        </p:nvSpPr>
        <p:spPr>
          <a:xfrm>
            <a:off x="990600" y="58271"/>
            <a:ext cx="10515600" cy="731556"/>
          </a:xfrm>
        </p:spPr>
        <p:txBody>
          <a:bodyPr anchor="b">
            <a:noAutofit/>
          </a:bodyPr>
          <a:lstStyle/>
          <a:p>
            <a:pPr algn="ctr"/>
            <a:r>
              <a:rPr lang="en-US" sz="4400" dirty="0">
                <a:solidFill>
                  <a:schemeClr val="accent1"/>
                </a:solidFill>
                <a:latin typeface="NVIDIA Sans"/>
                <a:cs typeface="NVIDIA Sans"/>
              </a:rPr>
              <a:t>AI Virtual Assistant for Customer Service</a:t>
            </a:r>
          </a:p>
        </p:txBody>
      </p:sp>
      <p:sp>
        <p:nvSpPr>
          <p:cNvPr id="5" name="Text Placeholder 17">
            <a:extLst>
              <a:ext uri="{FF2B5EF4-FFF2-40B4-BE49-F238E27FC236}">
                <a16:creationId xmlns:a16="http://schemas.microsoft.com/office/drawing/2014/main" id="{B2E5F7FF-9AE9-783C-B539-26C585DC9C22}"/>
              </a:ext>
            </a:extLst>
          </p:cNvPr>
          <p:cNvSpPr txBox="1">
            <a:spLocks/>
          </p:cNvSpPr>
          <p:nvPr/>
        </p:nvSpPr>
        <p:spPr>
          <a:xfrm>
            <a:off x="1003745" y="656387"/>
            <a:ext cx="10515600" cy="469392"/>
          </a:xfrm>
          <a:prstGeom prst="rect">
            <a:avLst/>
          </a:prstGeom>
        </p:spPr>
        <p:txBody>
          <a:bodyPr vert="horz" lIns="30480" tIns="15240" rIns="30480" bIns="15240" rtlCol="0" anchor="t">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200"/>
              </a:spcAft>
            </a:pPr>
            <a:r>
              <a:rPr lang="en-US" sz="2400" dirty="0">
                <a:solidFill>
                  <a:schemeClr val="accent1"/>
                </a:solidFill>
                <a:latin typeface="NVIDIA Sans"/>
                <a:cs typeface="NVIDIA Sans"/>
              </a:rPr>
              <a:t>AI Virtual Assistant to reduce handling time, boost customer satisfaction </a:t>
            </a:r>
            <a:endParaRPr lang="en-US" sz="2400" dirty="0">
              <a:solidFill>
                <a:schemeClr val="accent1"/>
              </a:solidFill>
            </a:endParaRPr>
          </a:p>
        </p:txBody>
      </p:sp>
      <p:sp>
        <p:nvSpPr>
          <p:cNvPr id="6" name="Content Placeholder 2">
            <a:extLst>
              <a:ext uri="{FF2B5EF4-FFF2-40B4-BE49-F238E27FC236}">
                <a16:creationId xmlns:a16="http://schemas.microsoft.com/office/drawing/2014/main" id="{910DFE0F-CACC-BA5E-6FA2-7E1E565825BA}"/>
              </a:ext>
            </a:extLst>
          </p:cNvPr>
          <p:cNvSpPr txBox="1">
            <a:spLocks/>
          </p:cNvSpPr>
          <p:nvPr/>
        </p:nvSpPr>
        <p:spPr>
          <a:xfrm>
            <a:off x="421341" y="1479787"/>
            <a:ext cx="6143252" cy="4988593"/>
          </a:xfrm>
          <a:prstGeom prst="rect">
            <a:avLst/>
          </a:prstGeom>
        </p:spPr>
        <p:txBody>
          <a:bodyPr lIns="30480" tIns="15240" rIns="30480" bIns="15240" anchor="t"/>
          <a:lstStyle>
            <a:lvl1pPr marL="457200" indent="-457200" algn="l" defTabSz="2743200" rtl="0" eaLnBrk="1" latinLnBrk="0" hangingPunct="1">
              <a:lnSpc>
                <a:spcPct val="90000"/>
              </a:lnSpc>
              <a:spcBef>
                <a:spcPts val="3000"/>
              </a:spcBef>
              <a:buClr>
                <a:schemeClr val="tx2"/>
              </a:buClr>
              <a:buFont typeface="NVIDIA Sans" panose="020B0503020203020204" pitchFamily="34" charset="0"/>
              <a:buChar char="•"/>
              <a:defRPr sz="4400" kern="1200">
                <a:solidFill>
                  <a:schemeClr val="tx1"/>
                </a:solidFill>
                <a:latin typeface="NVIDIA Sans" panose="020B0503020203020204" pitchFamily="34" charset="0"/>
                <a:ea typeface="+mn-ea"/>
                <a:cs typeface="NVIDIA Sans" panose="020B0503020203020204" pitchFamily="34" charset="0"/>
              </a:defRPr>
            </a:lvl1pPr>
            <a:lvl2pPr marL="1371600" indent="-457200" algn="l" defTabSz="2743200" rtl="0" eaLnBrk="1" latinLnBrk="0" hangingPunct="1">
              <a:lnSpc>
                <a:spcPct val="90000"/>
              </a:lnSpc>
              <a:spcBef>
                <a:spcPts val="1500"/>
              </a:spcBef>
              <a:buClr>
                <a:schemeClr val="tx2"/>
              </a:buClr>
              <a:buFont typeface="NVIDIA Sans" panose="020B0503020203020204" pitchFamily="34" charset="0"/>
              <a:buChar char="•"/>
              <a:defRPr sz="4000" kern="1200">
                <a:solidFill>
                  <a:schemeClr val="tx1"/>
                </a:solidFill>
                <a:latin typeface="NVIDIA Sans" panose="020B0503020203020204" pitchFamily="34" charset="0"/>
                <a:ea typeface="+mn-ea"/>
                <a:cs typeface="NVIDIA Sans" panose="020B0503020203020204" pitchFamily="34" charset="0"/>
              </a:defRPr>
            </a:lvl2pPr>
            <a:lvl3pPr marL="2286000" indent="-457200" algn="l" defTabSz="2743200" rtl="0" eaLnBrk="1" latinLnBrk="0" hangingPunct="1">
              <a:lnSpc>
                <a:spcPct val="90000"/>
              </a:lnSpc>
              <a:spcBef>
                <a:spcPts val="1500"/>
              </a:spcBef>
              <a:buClr>
                <a:schemeClr val="tx2"/>
              </a:buClr>
              <a:buFont typeface="NVIDIA Sans" panose="020B0503020203020204" pitchFamily="34" charset="0"/>
              <a:buChar char="•"/>
              <a:defRPr sz="3600" kern="1200">
                <a:solidFill>
                  <a:schemeClr val="tx1"/>
                </a:solidFill>
                <a:latin typeface="NVIDIA Sans" panose="020B0503020203020204" pitchFamily="34" charset="0"/>
                <a:ea typeface="+mn-ea"/>
                <a:cs typeface="NVIDIA Sans" panose="020B0503020203020204" pitchFamily="34" charset="0"/>
              </a:defRPr>
            </a:lvl3pPr>
            <a:lvl4pPr marL="3200400" indent="-457200" algn="l" defTabSz="2743200" rtl="0" eaLnBrk="1" latinLnBrk="0" hangingPunct="1">
              <a:lnSpc>
                <a:spcPct val="90000"/>
              </a:lnSpc>
              <a:spcBef>
                <a:spcPts val="1500"/>
              </a:spcBef>
              <a:buClr>
                <a:schemeClr val="tx2"/>
              </a:buClr>
              <a:buFont typeface="NVIDIA Sans" panose="020B0503020203020204" pitchFamily="34" charset="0"/>
              <a:buChar char="•"/>
              <a:defRPr sz="3200" kern="1200">
                <a:solidFill>
                  <a:schemeClr val="tx1"/>
                </a:solidFill>
                <a:latin typeface="NVIDIA Sans" panose="020B0503020203020204" pitchFamily="34" charset="0"/>
                <a:ea typeface="+mn-ea"/>
                <a:cs typeface="NVIDIA Sans" panose="020B0503020203020204" pitchFamily="34" charset="0"/>
              </a:defRPr>
            </a:lvl4pPr>
            <a:lvl5pPr marL="4054475" indent="-396875" algn="l" defTabSz="2743200" rtl="0" eaLnBrk="1" latinLnBrk="0" hangingPunct="1">
              <a:lnSpc>
                <a:spcPct val="90000"/>
              </a:lnSpc>
              <a:spcBef>
                <a:spcPts val="1500"/>
              </a:spcBef>
              <a:buClr>
                <a:schemeClr val="tx2"/>
              </a:buClr>
              <a:buFont typeface="NVIDIA Sans" panose="020B0503020203020204" pitchFamily="34" charset="0"/>
              <a:buChar char="•"/>
              <a:defRPr sz="2800" kern="1200">
                <a:solidFill>
                  <a:schemeClr val="tx1"/>
                </a:solidFill>
                <a:latin typeface="NVIDIA Sans" panose="020B0503020203020204" pitchFamily="34" charset="0"/>
                <a:ea typeface="+mn-ea"/>
                <a:cs typeface="NVIDIA Sans" panose="020B0503020203020204" pitchFamily="34" charset="0"/>
              </a:defRPr>
            </a:lvl5pPr>
            <a:lvl6pPr marL="75438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9pPr>
          </a:lstStyle>
          <a:p>
            <a:pPr marL="152385" indent="-152385" defTabSz="914309">
              <a:spcBef>
                <a:spcPts val="800"/>
              </a:spcBef>
              <a:buClr>
                <a:srgbClr val="76B900"/>
              </a:buClr>
              <a:buNone/>
            </a:pPr>
            <a:r>
              <a:rPr lang="en-US" sz="2000" b="1" dirty="0">
                <a:solidFill>
                  <a:srgbClr val="000000"/>
                </a:solidFill>
                <a:latin typeface="NVIDIA Sans"/>
                <a:ea typeface="NVIDIA Sans"/>
                <a:cs typeface="NVIDIA Sans"/>
                <a:sym typeface="NVIDIA Sans"/>
              </a:rPr>
              <a:t>Benefits</a:t>
            </a:r>
            <a:endParaRPr lang="en-US" sz="2000" dirty="0">
              <a:solidFill>
                <a:srgbClr val="000000"/>
              </a:solidFill>
            </a:endParaRPr>
          </a:p>
          <a:p>
            <a:pPr marL="152385" indent="-152385" defTabSz="914309">
              <a:spcBef>
                <a:spcPts val="1000"/>
              </a:spcBef>
              <a:buClr>
                <a:srgbClr val="76B900"/>
              </a:buClr>
              <a:buSzPct val="100000"/>
            </a:pPr>
            <a:r>
              <a:rPr lang="en-US" sz="2000" dirty="0">
                <a:solidFill>
                  <a:srgbClr val="000000"/>
                </a:solidFill>
                <a:latin typeface="NVIDIA Sans"/>
                <a:ea typeface="NVIDIA Sans"/>
                <a:cs typeface="NVIDIA Sans"/>
                <a:sym typeface="NVIDIA Sans"/>
              </a:rPr>
              <a:t>Personalized Responses: Handles structured and unstructured customer queries (e.g., order details, spending history).</a:t>
            </a:r>
            <a:endParaRPr lang="en-US" sz="2000" dirty="0">
              <a:solidFill>
                <a:srgbClr val="000000"/>
              </a:solidFill>
              <a:latin typeface="NVIDIA Sans"/>
              <a:ea typeface="NVIDIA Sans"/>
              <a:cs typeface="NVIDIA Sans"/>
            </a:endParaRPr>
          </a:p>
          <a:p>
            <a:pPr marL="152385" indent="-152385" defTabSz="914309">
              <a:spcBef>
                <a:spcPts val="1000"/>
              </a:spcBef>
              <a:buClr>
                <a:srgbClr val="76B900"/>
              </a:buClr>
              <a:buSzPct val="100000"/>
            </a:pPr>
            <a:r>
              <a:rPr lang="en-US" sz="2000" dirty="0">
                <a:solidFill>
                  <a:srgbClr val="000000"/>
                </a:solidFill>
                <a:latin typeface="NVIDIA Sans"/>
                <a:ea typeface="NVIDIA Sans"/>
                <a:cs typeface="NVIDIA Sans"/>
                <a:sym typeface="NVIDIA Sans"/>
              </a:rPr>
              <a:t>Multi-Turn Dialogue: Offers context-aware, seamless interactions across multiple questions.</a:t>
            </a:r>
            <a:endParaRPr lang="en-US" sz="2000" dirty="0">
              <a:solidFill>
                <a:srgbClr val="000000"/>
              </a:solidFill>
              <a:sym typeface="NVIDIA Sans"/>
            </a:endParaRPr>
          </a:p>
          <a:p>
            <a:pPr marL="152385" indent="-152385" defTabSz="914309">
              <a:spcBef>
                <a:spcPts val="1000"/>
              </a:spcBef>
              <a:buClr>
                <a:srgbClr val="76B900"/>
              </a:buClr>
              <a:buSzPct val="100000"/>
            </a:pPr>
            <a:r>
              <a:rPr lang="en-US" sz="2000" dirty="0">
                <a:solidFill>
                  <a:srgbClr val="000000"/>
                </a:solidFill>
                <a:latin typeface="NVIDIA Sans"/>
                <a:ea typeface="NVIDIA Sans"/>
                <a:cs typeface="NVIDIA Sans"/>
                <a:sym typeface="NVIDIA Sans"/>
              </a:rPr>
              <a:t>Custom Conversation Style: Adapts text responses to reflect corporate branding and tone.</a:t>
            </a:r>
            <a:endParaRPr lang="en-US" sz="2000" dirty="0">
              <a:solidFill>
                <a:srgbClr val="000000"/>
              </a:solidFill>
              <a:sym typeface="NVIDIA Sans"/>
            </a:endParaRPr>
          </a:p>
          <a:p>
            <a:pPr marL="152385" indent="-152385" defTabSz="914309">
              <a:spcBef>
                <a:spcPts val="1000"/>
              </a:spcBef>
              <a:buClr>
                <a:srgbClr val="76B900"/>
              </a:buClr>
              <a:buSzPct val="100000"/>
            </a:pPr>
            <a:r>
              <a:rPr lang="en-US" sz="2000" dirty="0">
                <a:solidFill>
                  <a:srgbClr val="000000"/>
                </a:solidFill>
                <a:latin typeface="NVIDIA Sans"/>
                <a:ea typeface="NVIDIA Sans"/>
                <a:cs typeface="NVIDIA Sans"/>
                <a:sym typeface="NVIDIA Sans"/>
              </a:rPr>
              <a:t>Sentiment Analysis: Analyzes real-time customer interactions to gauge sentiment and adjust responses.</a:t>
            </a:r>
            <a:endParaRPr lang="en-US" sz="2000" dirty="0">
              <a:solidFill>
                <a:srgbClr val="000000"/>
              </a:solidFill>
            </a:endParaRPr>
          </a:p>
          <a:p>
            <a:pPr marL="152385" indent="-152385" defTabSz="304770">
              <a:spcBef>
                <a:spcPts val="1000"/>
              </a:spcBef>
              <a:buClr>
                <a:srgbClr val="76B900"/>
              </a:buClr>
              <a:buSzPct val="100000"/>
              <a:defRPr/>
            </a:pPr>
            <a:r>
              <a:rPr lang="en-US" sz="2000" dirty="0">
                <a:solidFill>
                  <a:srgbClr val="000000"/>
                </a:solidFill>
                <a:latin typeface="NVIDIA Sans"/>
                <a:ea typeface="NVIDIA Sans"/>
                <a:cs typeface="NVIDIA Sans"/>
                <a:sym typeface="NVIDIA Sans"/>
              </a:rPr>
              <a:t>Multi-Session Support: Allows for multiple user sessions with conversation history and summaries.</a:t>
            </a:r>
            <a:endParaRPr lang="en-US" sz="2000" dirty="0">
              <a:solidFill>
                <a:srgbClr val="FFFFFF"/>
              </a:solidFill>
              <a:sym typeface="NVIDIA Sans"/>
            </a:endParaRPr>
          </a:p>
          <a:p>
            <a:pPr marL="152385" indent="-152385" defTabSz="304770">
              <a:spcBef>
                <a:spcPts val="800"/>
              </a:spcBef>
              <a:buClr>
                <a:srgbClr val="76B900"/>
              </a:buClr>
              <a:buSzPct val="100000"/>
              <a:defRPr/>
            </a:pPr>
            <a:r>
              <a:rPr lang="en-US" sz="2000" dirty="0">
                <a:solidFill>
                  <a:srgbClr val="000000"/>
                </a:solidFill>
                <a:latin typeface="NVIDIA Sans"/>
                <a:ea typeface="NVIDIA Sans"/>
                <a:cs typeface="NVIDIA Sans"/>
                <a:sym typeface="NVIDIA Sans"/>
              </a:rPr>
              <a:t>Data Privacy: Integrates with on-premises or cloud-hosted knowledge bases to protect sensitive data.</a:t>
            </a:r>
            <a:endParaRPr lang="en-US" sz="2000" dirty="0">
              <a:solidFill>
                <a:srgbClr val="FFFFFF"/>
              </a:solidFill>
            </a:endParaRPr>
          </a:p>
          <a:p>
            <a:pPr marL="152385" indent="-152385" defTabSz="914309">
              <a:spcBef>
                <a:spcPts val="1000"/>
              </a:spcBef>
              <a:buClr>
                <a:srgbClr val="76B900"/>
              </a:buClr>
            </a:pPr>
            <a:endParaRPr lang="en-US" sz="2000" dirty="0">
              <a:solidFill>
                <a:srgbClr val="000000"/>
              </a:solidFill>
            </a:endParaRPr>
          </a:p>
        </p:txBody>
      </p:sp>
      <p:pic>
        <p:nvPicPr>
          <p:cNvPr id="7" name="Picture 6">
            <a:extLst>
              <a:ext uri="{FF2B5EF4-FFF2-40B4-BE49-F238E27FC236}">
                <a16:creationId xmlns:a16="http://schemas.microsoft.com/office/drawing/2014/main" id="{944B4362-353E-37A2-535E-FBC7051074F2}"/>
              </a:ext>
            </a:extLst>
          </p:cNvPr>
          <p:cNvPicPr>
            <a:picLocks noChangeAspect="1"/>
          </p:cNvPicPr>
          <p:nvPr/>
        </p:nvPicPr>
        <p:blipFill>
          <a:blip r:embed="rId4"/>
          <a:stretch>
            <a:fillRect/>
          </a:stretch>
        </p:blipFill>
        <p:spPr>
          <a:xfrm>
            <a:off x="6790765" y="1126309"/>
            <a:ext cx="4715435" cy="5434874"/>
          </a:xfrm>
          <a:prstGeom prst="rect">
            <a:avLst/>
          </a:prstGeom>
        </p:spPr>
      </p:pic>
    </p:spTree>
    <p:extLst>
      <p:ext uri="{BB962C8B-B14F-4D97-AF65-F5344CB8AC3E}">
        <p14:creationId xmlns:p14="http://schemas.microsoft.com/office/powerpoint/2010/main" val="41363257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DA997C-8089-5A35-E782-6AC093BCA025}"/>
              </a:ext>
            </a:extLst>
          </p:cNvPr>
          <p:cNvSpPr>
            <a:spLocks noGrp="1"/>
          </p:cNvSpPr>
          <p:nvPr>
            <p:ph type="sldNum" sz="quarter" idx="12"/>
          </p:nvPr>
        </p:nvSpPr>
        <p:spPr/>
        <p:txBody>
          <a:bodyPr/>
          <a:lstStyle/>
          <a:p>
            <a:fld id="{5D6FF71F-CF6A-4C46-8F9B-61D49EEA70E3}" type="slidenum">
              <a:rPr lang="en-US" smtClean="0"/>
              <a:t>37</a:t>
            </a:fld>
            <a:endParaRPr lang="en-US"/>
          </a:p>
        </p:txBody>
      </p:sp>
      <p:sp>
        <p:nvSpPr>
          <p:cNvPr id="201" name="TextBox 200">
            <a:extLst>
              <a:ext uri="{FF2B5EF4-FFF2-40B4-BE49-F238E27FC236}">
                <a16:creationId xmlns:a16="http://schemas.microsoft.com/office/drawing/2014/main" id="{AE1D6452-FF8F-6778-81C9-C20D712A0A58}"/>
              </a:ext>
            </a:extLst>
          </p:cNvPr>
          <p:cNvSpPr txBox="1"/>
          <p:nvPr/>
        </p:nvSpPr>
        <p:spPr>
          <a:xfrm>
            <a:off x="1124679" y="6586692"/>
            <a:ext cx="9942642" cy="246221"/>
          </a:xfrm>
          <a:prstGeom prst="rect">
            <a:avLst/>
          </a:prstGeom>
          <a:noFill/>
        </p:spPr>
        <p:txBody>
          <a:bodyPr wrap="square">
            <a:spAutoFit/>
          </a:bodyPr>
          <a:lstStyle/>
          <a:p>
            <a:pPr algn="ctr"/>
            <a:r>
              <a:rPr lang="en-US" sz="1000" dirty="0">
                <a:solidFill>
                  <a:schemeClr val="bg1">
                    <a:lumMod val="75000"/>
                  </a:schemeClr>
                </a:solidFill>
              </a:rPr>
              <a:t>Source: NVIDIA DLI (2024), Introduction to NVIDIA NIM™ Microservices, https://</a:t>
            </a:r>
            <a:r>
              <a:rPr lang="en-US" sz="1000" dirty="0" err="1">
                <a:solidFill>
                  <a:schemeClr val="bg1">
                    <a:lumMod val="75000"/>
                  </a:schemeClr>
                </a:solidFill>
              </a:rPr>
              <a:t>learn.nvidia.com</a:t>
            </a:r>
            <a:r>
              <a:rPr lang="en-US" sz="1000" dirty="0">
                <a:solidFill>
                  <a:schemeClr val="bg1">
                    <a:lumMod val="75000"/>
                  </a:schemeClr>
                </a:solidFill>
              </a:rPr>
              <a:t>/courses/</a:t>
            </a:r>
            <a:r>
              <a:rPr lang="en-US" sz="1000" dirty="0" err="1">
                <a:solidFill>
                  <a:schemeClr val="bg1">
                    <a:lumMod val="75000"/>
                  </a:schemeClr>
                </a:solidFill>
              </a:rPr>
              <a:t>course-detail?course_id</a:t>
            </a:r>
            <a:r>
              <a:rPr lang="en-US" sz="1000" dirty="0">
                <a:solidFill>
                  <a:schemeClr val="bg1">
                    <a:lumMod val="75000"/>
                  </a:schemeClr>
                </a:solidFill>
              </a:rPr>
              <a:t>=course-v1:DLI+S-FX-23+V1</a:t>
            </a:r>
          </a:p>
        </p:txBody>
      </p:sp>
      <p:pic>
        <p:nvPicPr>
          <p:cNvPr id="2" name="Picture 1">
            <a:extLst>
              <a:ext uri="{FF2B5EF4-FFF2-40B4-BE49-F238E27FC236}">
                <a16:creationId xmlns:a16="http://schemas.microsoft.com/office/drawing/2014/main" id="{0C5997D7-88C7-A067-308C-6D832070D7D3}"/>
              </a:ext>
            </a:extLst>
          </p:cNvPr>
          <p:cNvPicPr>
            <a:picLocks noChangeAspect="1"/>
          </p:cNvPicPr>
          <p:nvPr/>
        </p:nvPicPr>
        <p:blipFill>
          <a:blip r:embed="rId3"/>
          <a:stretch>
            <a:fillRect/>
          </a:stretch>
        </p:blipFill>
        <p:spPr>
          <a:xfrm>
            <a:off x="107576" y="94763"/>
            <a:ext cx="766181" cy="167401"/>
          </a:xfrm>
          <a:prstGeom prst="rect">
            <a:avLst/>
          </a:prstGeom>
        </p:spPr>
      </p:pic>
      <p:sp>
        <p:nvSpPr>
          <p:cNvPr id="3" name="Rounded Rectangle 11">
            <a:extLst>
              <a:ext uri="{FF2B5EF4-FFF2-40B4-BE49-F238E27FC236}">
                <a16:creationId xmlns:a16="http://schemas.microsoft.com/office/drawing/2014/main" id="{3F0DA215-2CC9-F65F-A805-B3EB7FA761A7}"/>
              </a:ext>
            </a:extLst>
          </p:cNvPr>
          <p:cNvSpPr/>
          <p:nvPr/>
        </p:nvSpPr>
        <p:spPr>
          <a:xfrm>
            <a:off x="4600032" y="3522070"/>
            <a:ext cx="2895600" cy="1828800"/>
          </a:xfrm>
          <a:prstGeom prst="roundRect">
            <a:avLst>
              <a:gd name="adj" fmla="val 0"/>
            </a:avLst>
          </a:prstGeom>
          <a:no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0960" tIns="60960" rIns="0" bIns="0" rtlCol="0" anchor="t"/>
          <a:lstStyle/>
          <a:p>
            <a:pPr defTabSz="152385"/>
            <a:r>
              <a:rPr lang="en-US" sz="667" b="1">
                <a:solidFill>
                  <a:srgbClr val="000000"/>
                </a:solidFill>
                <a:latin typeface="NVIDIA Sans"/>
                <a:cs typeface="NVIDIA Sans Medium" panose="020B0603020203020204" pitchFamily="34" charset="0"/>
              </a:rPr>
              <a:t>3D Animation Pipeline</a:t>
            </a:r>
          </a:p>
        </p:txBody>
      </p:sp>
      <p:pic>
        <p:nvPicPr>
          <p:cNvPr id="5" name="Graphic 4">
            <a:extLst>
              <a:ext uri="{FF2B5EF4-FFF2-40B4-BE49-F238E27FC236}">
                <a16:creationId xmlns:a16="http://schemas.microsoft.com/office/drawing/2014/main" id="{46DA861C-8BB0-BF98-8089-9F019AE5F81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64224" y="5426212"/>
            <a:ext cx="426720" cy="426720"/>
          </a:xfrm>
          <a:prstGeom prst="rect">
            <a:avLst/>
          </a:prstGeom>
        </p:spPr>
      </p:pic>
      <p:pic>
        <p:nvPicPr>
          <p:cNvPr id="6" name="Graphic 17">
            <a:extLst>
              <a:ext uri="{FF2B5EF4-FFF2-40B4-BE49-F238E27FC236}">
                <a16:creationId xmlns:a16="http://schemas.microsoft.com/office/drawing/2014/main" id="{0BE6FDA9-E6E1-9AC5-3F8E-448AC431F9A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22000" y="2032207"/>
            <a:ext cx="426720" cy="426720"/>
          </a:xfrm>
          <a:prstGeom prst="rect">
            <a:avLst/>
          </a:prstGeom>
        </p:spPr>
      </p:pic>
      <p:sp>
        <p:nvSpPr>
          <p:cNvPr id="7" name="Rounded Rectangle 11">
            <a:extLst>
              <a:ext uri="{FF2B5EF4-FFF2-40B4-BE49-F238E27FC236}">
                <a16:creationId xmlns:a16="http://schemas.microsoft.com/office/drawing/2014/main" id="{E99B3288-5CAB-5C04-20B4-11BC3A4F799C}"/>
              </a:ext>
            </a:extLst>
          </p:cNvPr>
          <p:cNvSpPr/>
          <p:nvPr/>
        </p:nvSpPr>
        <p:spPr>
          <a:xfrm>
            <a:off x="3573459" y="1724116"/>
            <a:ext cx="1656354" cy="1066800"/>
          </a:xfrm>
          <a:prstGeom prst="roundRect">
            <a:avLst>
              <a:gd name="adj" fmla="val 0"/>
            </a:avLst>
          </a:prstGeom>
          <a:no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0960" tIns="60960" rIns="0" bIns="0" rtlCol="0" anchor="t"/>
          <a:lstStyle/>
          <a:p>
            <a:pPr defTabSz="152385"/>
            <a:r>
              <a:rPr lang="en-US" sz="1200" b="1">
                <a:solidFill>
                  <a:srgbClr val="000000"/>
                </a:solidFill>
                <a:latin typeface="NVIDIA Sans"/>
                <a:cs typeface="NVIDIA Sans Medium" panose="020B0603020203020204" pitchFamily="34" charset="0"/>
              </a:rPr>
              <a:t>Web Front End</a:t>
            </a:r>
          </a:p>
        </p:txBody>
      </p:sp>
      <p:pic>
        <p:nvPicPr>
          <p:cNvPr id="8" name="Graphic 7">
            <a:extLst>
              <a:ext uri="{FF2B5EF4-FFF2-40B4-BE49-F238E27FC236}">
                <a16:creationId xmlns:a16="http://schemas.microsoft.com/office/drawing/2014/main" id="{0FEBD44D-584B-D2BF-5FB8-1486A1FF6D4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25481" y="2032207"/>
            <a:ext cx="426720" cy="426720"/>
          </a:xfrm>
          <a:prstGeom prst="rect">
            <a:avLst/>
          </a:prstGeom>
        </p:spPr>
      </p:pic>
      <p:pic>
        <p:nvPicPr>
          <p:cNvPr id="9" name="Graphic 8">
            <a:extLst>
              <a:ext uri="{FF2B5EF4-FFF2-40B4-BE49-F238E27FC236}">
                <a16:creationId xmlns:a16="http://schemas.microsoft.com/office/drawing/2014/main" id="{75E09E3A-69C0-8BA8-6F36-D7486BA9247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848462" y="2032207"/>
            <a:ext cx="426720" cy="426720"/>
          </a:xfrm>
          <a:prstGeom prst="rect">
            <a:avLst/>
          </a:prstGeom>
        </p:spPr>
      </p:pic>
      <p:pic>
        <p:nvPicPr>
          <p:cNvPr id="10" name="Graphic 9">
            <a:extLst>
              <a:ext uri="{FF2B5EF4-FFF2-40B4-BE49-F238E27FC236}">
                <a16:creationId xmlns:a16="http://schemas.microsoft.com/office/drawing/2014/main" id="{F7CCE795-3474-8958-3519-373DE01AC5C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0710672" y="2032207"/>
            <a:ext cx="426720" cy="426720"/>
          </a:xfrm>
          <a:prstGeom prst="rect">
            <a:avLst/>
          </a:prstGeom>
        </p:spPr>
      </p:pic>
      <p:pic>
        <p:nvPicPr>
          <p:cNvPr id="11" name="Graphic 481">
            <a:extLst>
              <a:ext uri="{FF2B5EF4-FFF2-40B4-BE49-F238E27FC236}">
                <a16:creationId xmlns:a16="http://schemas.microsoft.com/office/drawing/2014/main" id="{B2CA81B8-2EE3-6D0A-FA20-624D1CE91F9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8992904" y="2032207"/>
            <a:ext cx="426720" cy="426720"/>
          </a:xfrm>
          <a:prstGeom prst="rect">
            <a:avLst/>
          </a:prstGeom>
        </p:spPr>
      </p:pic>
      <p:sp>
        <p:nvSpPr>
          <p:cNvPr id="12" name="Rounded Rectangle 11">
            <a:extLst>
              <a:ext uri="{FF2B5EF4-FFF2-40B4-BE49-F238E27FC236}">
                <a16:creationId xmlns:a16="http://schemas.microsoft.com/office/drawing/2014/main" id="{15BD94C2-562E-E27D-D116-A08B3A2F2929}"/>
              </a:ext>
            </a:extLst>
          </p:cNvPr>
          <p:cNvSpPr/>
          <p:nvPr/>
        </p:nvSpPr>
        <p:spPr>
          <a:xfrm>
            <a:off x="7784542" y="3520742"/>
            <a:ext cx="2895600" cy="1828800"/>
          </a:xfrm>
          <a:prstGeom prst="roundRect">
            <a:avLst>
              <a:gd name="adj" fmla="val 0"/>
            </a:avLst>
          </a:prstGeom>
          <a:no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0960" tIns="60960" rIns="0" bIns="0" rtlCol="0" anchor="t"/>
          <a:lstStyle/>
          <a:p>
            <a:pPr defTabSz="152385"/>
            <a:r>
              <a:rPr lang="en-US" sz="667" b="1">
                <a:solidFill>
                  <a:srgbClr val="000000"/>
                </a:solidFill>
                <a:latin typeface="NVIDIA Sans"/>
                <a:cs typeface="NVIDIA Sans Medium" panose="020B0603020203020204" pitchFamily="34" charset="0"/>
              </a:rPr>
              <a:t>Audio Pipeline</a:t>
            </a:r>
          </a:p>
        </p:txBody>
      </p:sp>
      <p:sp>
        <p:nvSpPr>
          <p:cNvPr id="13" name="Rectangle 12">
            <a:extLst>
              <a:ext uri="{FF2B5EF4-FFF2-40B4-BE49-F238E27FC236}">
                <a16:creationId xmlns:a16="http://schemas.microsoft.com/office/drawing/2014/main" id="{D178AC59-2CC4-D987-0156-9EF97FD93D81}"/>
              </a:ext>
            </a:extLst>
          </p:cNvPr>
          <p:cNvSpPr/>
          <p:nvPr/>
        </p:nvSpPr>
        <p:spPr>
          <a:xfrm>
            <a:off x="5316581" y="2507963"/>
            <a:ext cx="1459992" cy="27699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0480" tIns="15240" rIns="30480" bIns="15240" rtlCol="0" anchor="t">
            <a:spAutoFit/>
          </a:bodyPr>
          <a:lstStyle/>
          <a:p>
            <a:pPr algn="ctr" defTabSz="152385"/>
            <a:r>
              <a:rPr lang="en-US" sz="800">
                <a:solidFill>
                  <a:srgbClr val="000000"/>
                </a:solidFill>
                <a:latin typeface="NVIDIA Sans"/>
                <a:cs typeface="NVIDIA Sans" panose="020B0503020203020204" pitchFamily="34" charset="0"/>
              </a:rPr>
              <a:t>Audio/Video </a:t>
            </a:r>
            <a:br>
              <a:rPr lang="en-US" sz="800">
                <a:solidFill>
                  <a:srgbClr val="000000"/>
                </a:solidFill>
                <a:latin typeface="NVIDIA Sans"/>
                <a:cs typeface="NVIDIA Sans" panose="020B0503020203020204" pitchFamily="34" charset="0"/>
              </a:rPr>
            </a:br>
            <a:r>
              <a:rPr lang="en-US" sz="800">
                <a:solidFill>
                  <a:srgbClr val="000000"/>
                </a:solidFill>
                <a:latin typeface="NVIDIA Sans"/>
                <a:cs typeface="NVIDIA Sans" panose="020B0503020203020204" pitchFamily="34" charset="0"/>
              </a:rPr>
              <a:t>Streaming</a:t>
            </a:r>
          </a:p>
        </p:txBody>
      </p:sp>
      <p:sp>
        <p:nvSpPr>
          <p:cNvPr id="14" name="Rectangle 13">
            <a:extLst>
              <a:ext uri="{FF2B5EF4-FFF2-40B4-BE49-F238E27FC236}">
                <a16:creationId xmlns:a16="http://schemas.microsoft.com/office/drawing/2014/main" id="{295AF20D-C4FC-83F1-FCDD-15105253642F}"/>
              </a:ext>
            </a:extLst>
          </p:cNvPr>
          <p:cNvSpPr/>
          <p:nvPr/>
        </p:nvSpPr>
        <p:spPr>
          <a:xfrm>
            <a:off x="4404436" y="2507963"/>
            <a:ext cx="655704" cy="15388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0480" tIns="15240" rIns="30480" bIns="15240" rtlCol="0" anchor="t">
            <a:noAutofit/>
          </a:bodyPr>
          <a:lstStyle/>
          <a:p>
            <a:pPr algn="ctr" defTabSz="152385"/>
            <a:r>
              <a:rPr lang="en-US" sz="800">
                <a:solidFill>
                  <a:srgbClr val="000000"/>
                </a:solidFill>
                <a:latin typeface="NVIDIA Sans"/>
                <a:cs typeface="NVIDIA Sans" panose="020B0503020203020204" pitchFamily="34" charset="0"/>
              </a:rPr>
              <a:t>Video</a:t>
            </a:r>
          </a:p>
        </p:txBody>
      </p:sp>
      <p:sp>
        <p:nvSpPr>
          <p:cNvPr id="15" name="Rectangle 14">
            <a:extLst>
              <a:ext uri="{FF2B5EF4-FFF2-40B4-BE49-F238E27FC236}">
                <a16:creationId xmlns:a16="http://schemas.microsoft.com/office/drawing/2014/main" id="{CB5D6F27-DB7E-474B-0C53-060DE4AB34AD}"/>
              </a:ext>
            </a:extLst>
          </p:cNvPr>
          <p:cNvSpPr/>
          <p:nvPr/>
        </p:nvSpPr>
        <p:spPr>
          <a:xfrm>
            <a:off x="3791312" y="2507963"/>
            <a:ext cx="541020" cy="15388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0480" tIns="15240" rIns="30480" bIns="15240" rtlCol="0" anchor="t">
            <a:noAutofit/>
          </a:bodyPr>
          <a:lstStyle/>
          <a:p>
            <a:pPr algn="ctr" defTabSz="152385"/>
            <a:r>
              <a:rPr lang="en-US" sz="800">
                <a:solidFill>
                  <a:srgbClr val="000000"/>
                </a:solidFill>
                <a:latin typeface="NVIDIA Sans"/>
                <a:cs typeface="NVIDIA Sans" panose="020B0503020203020204" pitchFamily="34" charset="0"/>
              </a:rPr>
              <a:t>Audio</a:t>
            </a:r>
          </a:p>
        </p:txBody>
      </p:sp>
      <p:sp>
        <p:nvSpPr>
          <p:cNvPr id="16" name="Rectangle 15">
            <a:extLst>
              <a:ext uri="{FF2B5EF4-FFF2-40B4-BE49-F238E27FC236}">
                <a16:creationId xmlns:a16="http://schemas.microsoft.com/office/drawing/2014/main" id="{1328F5E0-6B83-6366-413D-63A08F2FAE8E}"/>
              </a:ext>
            </a:extLst>
          </p:cNvPr>
          <p:cNvSpPr/>
          <p:nvPr/>
        </p:nvSpPr>
        <p:spPr>
          <a:xfrm>
            <a:off x="3762441" y="5908226"/>
            <a:ext cx="1036320" cy="20360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0480" tIns="15240" rIns="30480" bIns="15240" rtlCol="0" anchor="t"/>
          <a:lstStyle/>
          <a:p>
            <a:pPr algn="ctr" defTabSz="152385"/>
            <a:r>
              <a:rPr lang="en-US" sz="800">
                <a:solidFill>
                  <a:srgbClr val="000000"/>
                </a:solidFill>
                <a:latin typeface="NVIDIA Sans"/>
                <a:cs typeface="NVIDIA Sans" panose="020B0503020203020204" pitchFamily="34" charset="0"/>
              </a:rPr>
              <a:t>Feedback Data</a:t>
            </a:r>
          </a:p>
        </p:txBody>
      </p:sp>
      <p:sp>
        <p:nvSpPr>
          <p:cNvPr id="17" name="Rectangle 16">
            <a:extLst>
              <a:ext uri="{FF2B5EF4-FFF2-40B4-BE49-F238E27FC236}">
                <a16:creationId xmlns:a16="http://schemas.microsoft.com/office/drawing/2014/main" id="{D30C8302-8B7A-039D-B363-63F0CA5E8DDE}"/>
              </a:ext>
            </a:extLst>
          </p:cNvPr>
          <p:cNvSpPr/>
          <p:nvPr/>
        </p:nvSpPr>
        <p:spPr>
          <a:xfrm>
            <a:off x="5527495" y="4196700"/>
            <a:ext cx="1036320" cy="276999"/>
          </a:xfrm>
          <a:prstGeom prst="rect">
            <a:avLst/>
          </a:prstGeom>
          <a:solidFill>
            <a:schemeClr val="bg1"/>
          </a:solidFill>
          <a:ln w="12700">
            <a:noFill/>
          </a:ln>
          <a:scene3d>
            <a:camera prst="orthographicFront"/>
            <a:lightRig rig="soft" dir="t">
              <a:rot lat="0" lon="0" rev="20400000"/>
            </a:lightRig>
          </a:scene3d>
          <a:sp3d prstMaterial="plastic"/>
        </p:spPr>
        <p:style>
          <a:lnRef idx="2">
            <a:schemeClr val="accent1">
              <a:shade val="50000"/>
            </a:schemeClr>
          </a:lnRef>
          <a:fillRef idx="1">
            <a:schemeClr val="accent1"/>
          </a:fillRef>
          <a:effectRef idx="0">
            <a:schemeClr val="accent1"/>
          </a:effectRef>
          <a:fontRef idx="minor">
            <a:schemeClr val="lt1"/>
          </a:fontRef>
        </p:style>
        <p:txBody>
          <a:bodyPr lIns="30480" tIns="15240" rIns="30480" bIns="15240" rtlCol="0" anchor="t">
            <a:noAutofit/>
          </a:bodyPr>
          <a:lstStyle/>
          <a:p>
            <a:pPr algn="ctr" defTabSz="152385"/>
            <a:r>
              <a:rPr lang="en-US" sz="800">
                <a:solidFill>
                  <a:srgbClr val="000000"/>
                </a:solidFill>
                <a:latin typeface="NVIDIA Sans"/>
                <a:cs typeface="NVIDIA Sans" panose="020B0503020203020204" pitchFamily="34" charset="0"/>
              </a:rPr>
              <a:t>Omniverse </a:t>
            </a:r>
          </a:p>
          <a:p>
            <a:pPr algn="ctr" defTabSz="152385"/>
            <a:r>
              <a:rPr lang="en-US" sz="800">
                <a:solidFill>
                  <a:srgbClr val="000000"/>
                </a:solidFill>
                <a:latin typeface="NVIDIA Sans"/>
                <a:cs typeface="NVIDIA Sans" panose="020B0503020203020204" pitchFamily="34" charset="0"/>
              </a:rPr>
              <a:t>Renderer</a:t>
            </a:r>
          </a:p>
        </p:txBody>
      </p:sp>
      <p:sp>
        <p:nvSpPr>
          <p:cNvPr id="18" name="Rectangle 17">
            <a:extLst>
              <a:ext uri="{FF2B5EF4-FFF2-40B4-BE49-F238E27FC236}">
                <a16:creationId xmlns:a16="http://schemas.microsoft.com/office/drawing/2014/main" id="{FF445D60-5B32-66C6-EECD-25463BE3BC92}"/>
              </a:ext>
            </a:extLst>
          </p:cNvPr>
          <p:cNvSpPr/>
          <p:nvPr/>
        </p:nvSpPr>
        <p:spPr>
          <a:xfrm>
            <a:off x="4706972" y="5053195"/>
            <a:ext cx="1036320" cy="15388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0480" tIns="15240" rIns="30480" bIns="15240" rtlCol="0" anchor="t">
            <a:noAutofit/>
          </a:bodyPr>
          <a:lstStyle/>
          <a:p>
            <a:pPr algn="ctr" defTabSz="152385"/>
            <a:r>
              <a:rPr lang="en-US" sz="800">
                <a:solidFill>
                  <a:srgbClr val="000000"/>
                </a:solidFill>
                <a:latin typeface="NVIDIA Sans"/>
                <a:cs typeface="NVIDIA Sans" panose="020B0503020203020204" pitchFamily="34" charset="0"/>
              </a:rPr>
              <a:t>Animation Graph</a:t>
            </a:r>
          </a:p>
        </p:txBody>
      </p:sp>
      <p:sp>
        <p:nvSpPr>
          <p:cNvPr id="19" name="Rectangle 18">
            <a:extLst>
              <a:ext uri="{FF2B5EF4-FFF2-40B4-BE49-F238E27FC236}">
                <a16:creationId xmlns:a16="http://schemas.microsoft.com/office/drawing/2014/main" id="{3D0B723A-ACC0-0327-7779-90C1107E191C}"/>
              </a:ext>
            </a:extLst>
          </p:cNvPr>
          <p:cNvSpPr/>
          <p:nvPr/>
        </p:nvSpPr>
        <p:spPr>
          <a:xfrm>
            <a:off x="6331198" y="5053195"/>
            <a:ext cx="1036320" cy="15388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0480" tIns="15240" rIns="30480" bIns="15240" rtlCol="0" anchor="t">
            <a:noAutofit/>
          </a:bodyPr>
          <a:lstStyle/>
          <a:p>
            <a:pPr algn="ctr" defTabSz="152385"/>
            <a:r>
              <a:rPr lang="en-US" sz="800">
                <a:solidFill>
                  <a:srgbClr val="000000"/>
                </a:solidFill>
                <a:latin typeface="NVIDIA Sans"/>
                <a:cs typeface="NVIDIA Sans" panose="020B0503020203020204" pitchFamily="34" charset="0"/>
              </a:rPr>
              <a:t>Audio2Face</a:t>
            </a:r>
          </a:p>
        </p:txBody>
      </p:sp>
      <p:sp>
        <p:nvSpPr>
          <p:cNvPr id="20" name="Rectangle 19">
            <a:extLst>
              <a:ext uri="{FF2B5EF4-FFF2-40B4-BE49-F238E27FC236}">
                <a16:creationId xmlns:a16="http://schemas.microsoft.com/office/drawing/2014/main" id="{DC5534AB-F300-9C11-0A6F-54644E79DEE5}"/>
              </a:ext>
            </a:extLst>
          </p:cNvPr>
          <p:cNvSpPr/>
          <p:nvPr/>
        </p:nvSpPr>
        <p:spPr>
          <a:xfrm>
            <a:off x="7903531" y="5053195"/>
            <a:ext cx="1036320" cy="15388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0480" tIns="15240" rIns="30480" bIns="15240" rtlCol="0" anchor="t">
            <a:noAutofit/>
          </a:bodyPr>
          <a:lstStyle/>
          <a:p>
            <a:pPr algn="ctr" defTabSz="152385"/>
            <a:r>
              <a:rPr lang="en-US" sz="800">
                <a:solidFill>
                  <a:srgbClr val="000000"/>
                </a:solidFill>
                <a:latin typeface="NVIDIA Sans"/>
                <a:cs typeface="NVIDIA Sans" panose="020B0503020203020204" pitchFamily="34" charset="0"/>
              </a:rPr>
              <a:t>Riva ASR</a:t>
            </a:r>
          </a:p>
        </p:txBody>
      </p:sp>
      <p:sp>
        <p:nvSpPr>
          <p:cNvPr id="21" name="Rectangle 20">
            <a:extLst>
              <a:ext uri="{FF2B5EF4-FFF2-40B4-BE49-F238E27FC236}">
                <a16:creationId xmlns:a16="http://schemas.microsoft.com/office/drawing/2014/main" id="{A9DE59D2-AD96-CBAF-453C-E40E17F1E83A}"/>
              </a:ext>
            </a:extLst>
          </p:cNvPr>
          <p:cNvSpPr/>
          <p:nvPr/>
        </p:nvSpPr>
        <p:spPr>
          <a:xfrm>
            <a:off x="9522277" y="5053195"/>
            <a:ext cx="1036320" cy="15388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0480" tIns="15240" rIns="30480" bIns="15240" rtlCol="0" anchor="t">
            <a:noAutofit/>
          </a:bodyPr>
          <a:lstStyle/>
          <a:p>
            <a:pPr algn="ctr" defTabSz="152385"/>
            <a:r>
              <a:rPr lang="en-US" sz="800" err="1">
                <a:solidFill>
                  <a:srgbClr val="000000"/>
                </a:solidFill>
                <a:latin typeface="NVIDIA Sans"/>
                <a:cs typeface="NVIDIA Sans" panose="020B0503020203020204" pitchFamily="34" charset="0"/>
              </a:rPr>
              <a:t>ElevenLabs</a:t>
            </a:r>
            <a:r>
              <a:rPr lang="en-US" sz="800">
                <a:solidFill>
                  <a:srgbClr val="000000"/>
                </a:solidFill>
                <a:latin typeface="NVIDIA Sans"/>
                <a:cs typeface="NVIDIA Sans" panose="020B0503020203020204" pitchFamily="34" charset="0"/>
              </a:rPr>
              <a:t> TTS</a:t>
            </a:r>
          </a:p>
        </p:txBody>
      </p:sp>
      <p:sp>
        <p:nvSpPr>
          <p:cNvPr id="22" name="Rectangle 21">
            <a:extLst>
              <a:ext uri="{FF2B5EF4-FFF2-40B4-BE49-F238E27FC236}">
                <a16:creationId xmlns:a16="http://schemas.microsoft.com/office/drawing/2014/main" id="{FDF4864B-259E-0FED-6A23-1198009DCEAC}"/>
              </a:ext>
            </a:extLst>
          </p:cNvPr>
          <p:cNvSpPr/>
          <p:nvPr/>
        </p:nvSpPr>
        <p:spPr>
          <a:xfrm>
            <a:off x="10500473" y="2507963"/>
            <a:ext cx="840793" cy="15388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0480" tIns="15240" rIns="30480" bIns="15240" rtlCol="0" anchor="t">
            <a:noAutofit/>
          </a:bodyPr>
          <a:lstStyle/>
          <a:p>
            <a:pPr algn="ctr" defTabSz="152385"/>
            <a:r>
              <a:rPr lang="en-US" sz="800">
                <a:solidFill>
                  <a:srgbClr val="000000"/>
                </a:solidFill>
                <a:latin typeface="NVIDIA Sans"/>
                <a:cs typeface="NVIDIA Sans" panose="020B0503020203020204" pitchFamily="34" charset="0"/>
              </a:rPr>
              <a:t>RAG </a:t>
            </a:r>
            <a:br>
              <a:rPr lang="en-US" sz="800">
                <a:solidFill>
                  <a:srgbClr val="000000"/>
                </a:solidFill>
                <a:latin typeface="NVIDIA Sans"/>
                <a:cs typeface="NVIDIA Sans" panose="020B0503020203020204" pitchFamily="34" charset="0"/>
              </a:rPr>
            </a:br>
            <a:r>
              <a:rPr lang="en-US" sz="800">
                <a:solidFill>
                  <a:srgbClr val="000000"/>
                </a:solidFill>
                <a:latin typeface="NVIDIA Sans"/>
                <a:cs typeface="NVIDIA Sans" panose="020B0503020203020204" pitchFamily="34" charset="0"/>
              </a:rPr>
              <a:t>Application</a:t>
            </a:r>
          </a:p>
        </p:txBody>
      </p:sp>
      <p:sp>
        <p:nvSpPr>
          <p:cNvPr id="23" name="Rectangle 22">
            <a:extLst>
              <a:ext uri="{FF2B5EF4-FFF2-40B4-BE49-F238E27FC236}">
                <a16:creationId xmlns:a16="http://schemas.microsoft.com/office/drawing/2014/main" id="{F1C9CCCE-84D8-CD08-D4FB-574B85E01C4C}"/>
              </a:ext>
            </a:extLst>
          </p:cNvPr>
          <p:cNvSpPr/>
          <p:nvPr/>
        </p:nvSpPr>
        <p:spPr>
          <a:xfrm>
            <a:off x="8864122" y="2507963"/>
            <a:ext cx="655704" cy="15388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0480" tIns="15240" rIns="30480" bIns="15240" rtlCol="0" anchor="t">
            <a:noAutofit/>
          </a:bodyPr>
          <a:lstStyle/>
          <a:p>
            <a:pPr algn="ctr" defTabSz="152385"/>
            <a:r>
              <a:rPr lang="en-US" sz="800" dirty="0">
                <a:solidFill>
                  <a:srgbClr val="000000"/>
                </a:solidFill>
                <a:latin typeface="NVIDIA Sans"/>
                <a:cs typeface="NVIDIA Sans" panose="020B0503020203020204" pitchFamily="34" charset="0"/>
              </a:rPr>
              <a:t>ACE Agent</a:t>
            </a:r>
          </a:p>
        </p:txBody>
      </p:sp>
      <p:sp>
        <p:nvSpPr>
          <p:cNvPr id="24" name="Freeform 97">
            <a:extLst>
              <a:ext uri="{FF2B5EF4-FFF2-40B4-BE49-F238E27FC236}">
                <a16:creationId xmlns:a16="http://schemas.microsoft.com/office/drawing/2014/main" id="{8BB95A80-A835-684B-9E3F-BD3C9E6D0D7E}"/>
              </a:ext>
            </a:extLst>
          </p:cNvPr>
          <p:cNvSpPr/>
          <p:nvPr/>
        </p:nvSpPr>
        <p:spPr>
          <a:xfrm>
            <a:off x="5318328" y="2223310"/>
            <a:ext cx="457200" cy="182880"/>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a:solidFill>
              <a:schemeClr val="tx1"/>
            </a:solidFill>
            <a:prstDash val="solid"/>
            <a:headEnd type="triangle"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85"/>
            <a:endParaRPr lang="en-US" sz="600">
              <a:solidFill>
                <a:srgbClr val="000000"/>
              </a:solidFill>
              <a:latin typeface="NVIDIA Sans"/>
            </a:endParaRPr>
          </a:p>
        </p:txBody>
      </p:sp>
      <p:sp>
        <p:nvSpPr>
          <p:cNvPr id="25" name="Freeform 97">
            <a:extLst>
              <a:ext uri="{FF2B5EF4-FFF2-40B4-BE49-F238E27FC236}">
                <a16:creationId xmlns:a16="http://schemas.microsoft.com/office/drawing/2014/main" id="{9059168B-10AF-891D-9131-822C639F4D55}"/>
              </a:ext>
            </a:extLst>
          </p:cNvPr>
          <p:cNvSpPr/>
          <p:nvPr/>
        </p:nvSpPr>
        <p:spPr>
          <a:xfrm>
            <a:off x="5513549" y="4793758"/>
            <a:ext cx="1055525" cy="203605"/>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a:solidFill>
              <a:schemeClr val="tx1"/>
            </a:solidFill>
            <a:prstDash val="solid"/>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85"/>
            <a:endParaRPr lang="en-US" sz="600">
              <a:solidFill>
                <a:srgbClr val="000000"/>
              </a:solidFill>
              <a:latin typeface="NVIDIA Sans"/>
            </a:endParaRPr>
          </a:p>
        </p:txBody>
      </p:sp>
      <p:sp>
        <p:nvSpPr>
          <p:cNvPr id="26" name="Rectangle 25">
            <a:extLst>
              <a:ext uri="{FF2B5EF4-FFF2-40B4-BE49-F238E27FC236}">
                <a16:creationId xmlns:a16="http://schemas.microsoft.com/office/drawing/2014/main" id="{8B96A853-AE47-5759-F7C7-4480374E62F6}"/>
              </a:ext>
            </a:extLst>
          </p:cNvPr>
          <p:cNvSpPr/>
          <p:nvPr/>
        </p:nvSpPr>
        <p:spPr>
          <a:xfrm>
            <a:off x="5809037" y="4696122"/>
            <a:ext cx="468402" cy="20360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52385"/>
            <a:r>
              <a:rPr lang="en-US" sz="600">
                <a:solidFill>
                  <a:srgbClr val="000000"/>
                </a:solidFill>
                <a:latin typeface="NVIDIA Sans Medium" panose="020B0603020203020204" pitchFamily="34" charset="0"/>
                <a:cs typeface="NVIDIA Sans Medium" panose="020B0603020203020204" pitchFamily="34" charset="0"/>
              </a:rPr>
              <a:t>Animation Data</a:t>
            </a:r>
          </a:p>
        </p:txBody>
      </p:sp>
      <p:sp>
        <p:nvSpPr>
          <p:cNvPr id="27" name="Freeform 26">
            <a:extLst>
              <a:ext uri="{FF2B5EF4-FFF2-40B4-BE49-F238E27FC236}">
                <a16:creationId xmlns:a16="http://schemas.microsoft.com/office/drawing/2014/main" id="{C4645248-1DDB-5F3D-EEC3-CDC526D749EC}"/>
              </a:ext>
            </a:extLst>
          </p:cNvPr>
          <p:cNvSpPr/>
          <p:nvPr/>
        </p:nvSpPr>
        <p:spPr>
          <a:xfrm rot="5400000">
            <a:off x="4931679" y="4182799"/>
            <a:ext cx="471541" cy="105832"/>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a:solidFill>
              <a:schemeClr val="tx1"/>
            </a:solidFill>
            <a:prstDash val="solid"/>
            <a:headEnd type="non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85"/>
            <a:endParaRPr lang="en-US" sz="600">
              <a:solidFill>
                <a:srgbClr val="000000"/>
              </a:solidFill>
              <a:latin typeface="NVIDIA Sans"/>
            </a:endParaRPr>
          </a:p>
        </p:txBody>
      </p:sp>
      <p:sp>
        <p:nvSpPr>
          <p:cNvPr id="28" name="Arc 27">
            <a:extLst>
              <a:ext uri="{FF2B5EF4-FFF2-40B4-BE49-F238E27FC236}">
                <a16:creationId xmlns:a16="http://schemas.microsoft.com/office/drawing/2014/main" id="{DF71DB15-A703-824D-5C67-19A5A5CE2556}"/>
              </a:ext>
            </a:extLst>
          </p:cNvPr>
          <p:cNvSpPr/>
          <p:nvPr/>
        </p:nvSpPr>
        <p:spPr>
          <a:xfrm rot="10800000" flipV="1">
            <a:off x="5220089" y="3929061"/>
            <a:ext cx="152400" cy="152400"/>
          </a:xfrm>
          <a:prstGeom prst="arc">
            <a:avLst/>
          </a:prstGeom>
          <a:ln w="25400">
            <a:solidFill>
              <a:schemeClr val="tx1"/>
            </a:solidFill>
            <a:tailEnd w="lg" len="lg"/>
          </a:ln>
        </p:spPr>
        <p:style>
          <a:lnRef idx="1">
            <a:schemeClr val="accent1"/>
          </a:lnRef>
          <a:fillRef idx="0">
            <a:schemeClr val="accent1"/>
          </a:fillRef>
          <a:effectRef idx="0">
            <a:schemeClr val="accent1"/>
          </a:effectRef>
          <a:fontRef idx="minor">
            <a:schemeClr val="tx1"/>
          </a:fontRef>
        </p:style>
        <p:txBody>
          <a:bodyPr rtlCol="0" anchor="ctr"/>
          <a:lstStyle/>
          <a:p>
            <a:pPr algn="ctr" defTabSz="152385"/>
            <a:endParaRPr lang="en-US" sz="600">
              <a:solidFill>
                <a:srgbClr val="000000"/>
              </a:solidFill>
              <a:latin typeface="NVIDIA Sans"/>
            </a:endParaRPr>
          </a:p>
        </p:txBody>
      </p:sp>
      <p:sp>
        <p:nvSpPr>
          <p:cNvPr id="29" name="Freeform 148">
            <a:extLst>
              <a:ext uri="{FF2B5EF4-FFF2-40B4-BE49-F238E27FC236}">
                <a16:creationId xmlns:a16="http://schemas.microsoft.com/office/drawing/2014/main" id="{76BE8175-0BAB-D120-2D5A-C5027D452041}"/>
              </a:ext>
            </a:extLst>
          </p:cNvPr>
          <p:cNvSpPr/>
          <p:nvPr/>
        </p:nvSpPr>
        <p:spPr>
          <a:xfrm rot="10800000">
            <a:off x="5292145" y="3823229"/>
            <a:ext cx="460926" cy="105832"/>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a:solidFill>
              <a:schemeClr val="tx1"/>
            </a:solidFill>
            <a:prstDash val="solid"/>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85"/>
            <a:endParaRPr lang="en-US" sz="600">
              <a:solidFill>
                <a:srgbClr val="000000"/>
              </a:solidFill>
              <a:latin typeface="NVIDIA Sans"/>
            </a:endParaRPr>
          </a:p>
        </p:txBody>
      </p:sp>
      <p:sp>
        <p:nvSpPr>
          <p:cNvPr id="30" name="Freeform 97">
            <a:extLst>
              <a:ext uri="{FF2B5EF4-FFF2-40B4-BE49-F238E27FC236}">
                <a16:creationId xmlns:a16="http://schemas.microsoft.com/office/drawing/2014/main" id="{E67BCB67-DC3B-AD9B-D307-1494AE01C651}"/>
              </a:ext>
            </a:extLst>
          </p:cNvPr>
          <p:cNvSpPr/>
          <p:nvPr/>
        </p:nvSpPr>
        <p:spPr>
          <a:xfrm rot="5400000">
            <a:off x="5544950" y="3130859"/>
            <a:ext cx="795452" cy="203605"/>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a:solidFill>
              <a:schemeClr val="tx1"/>
            </a:solidFill>
            <a:prstDash val="solid"/>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85"/>
            <a:endParaRPr lang="en-US" sz="600">
              <a:solidFill>
                <a:srgbClr val="000000"/>
              </a:solidFill>
              <a:latin typeface="NVIDIA Sans"/>
            </a:endParaRPr>
          </a:p>
        </p:txBody>
      </p:sp>
      <p:cxnSp>
        <p:nvCxnSpPr>
          <p:cNvPr id="31" name="Google Shape;3232;p319">
            <a:extLst>
              <a:ext uri="{FF2B5EF4-FFF2-40B4-BE49-F238E27FC236}">
                <a16:creationId xmlns:a16="http://schemas.microsoft.com/office/drawing/2014/main" id="{E17405DE-FC12-A992-176A-B53A273ED91F}"/>
              </a:ext>
            </a:extLst>
          </p:cNvPr>
          <p:cNvCxnSpPr>
            <a:cxnSpLocks/>
            <a:stCxn id="34" idx="2"/>
          </p:cNvCxnSpPr>
          <p:nvPr/>
        </p:nvCxnSpPr>
        <p:spPr>
          <a:xfrm flipV="1">
            <a:off x="9001240" y="2841797"/>
            <a:ext cx="0" cy="990600"/>
          </a:xfrm>
          <a:prstGeom prst="straightConnector1">
            <a:avLst/>
          </a:prstGeom>
          <a:noFill/>
          <a:ln w="25400" cap="flat" cmpd="sng">
            <a:solidFill>
              <a:schemeClr val="tx1"/>
            </a:solidFill>
            <a:prstDash val="solid"/>
            <a:round/>
            <a:headEnd type="none" w="sm" len="sm"/>
            <a:tailEnd type="none" w="lg" len="lg"/>
          </a:ln>
        </p:spPr>
      </p:cxnSp>
      <p:cxnSp>
        <p:nvCxnSpPr>
          <p:cNvPr id="32" name="Google Shape;3233;p319">
            <a:extLst>
              <a:ext uri="{FF2B5EF4-FFF2-40B4-BE49-F238E27FC236}">
                <a16:creationId xmlns:a16="http://schemas.microsoft.com/office/drawing/2014/main" id="{4756E097-FADE-FF41-80EC-80551C997AE0}"/>
              </a:ext>
            </a:extLst>
          </p:cNvPr>
          <p:cNvCxnSpPr>
            <a:cxnSpLocks/>
            <a:stCxn id="33" idx="2"/>
          </p:cNvCxnSpPr>
          <p:nvPr/>
        </p:nvCxnSpPr>
        <p:spPr>
          <a:xfrm>
            <a:off x="8423444" y="3984093"/>
            <a:ext cx="0" cy="533400"/>
          </a:xfrm>
          <a:prstGeom prst="straightConnector1">
            <a:avLst/>
          </a:prstGeom>
          <a:noFill/>
          <a:ln w="25400" cap="flat" cmpd="sng">
            <a:solidFill>
              <a:schemeClr val="tx1"/>
            </a:solidFill>
            <a:prstDash val="solid"/>
            <a:round/>
            <a:headEnd type="none" w="sm" len="sm"/>
            <a:tailEnd type="triangle" w="lg" len="lg"/>
          </a:ln>
        </p:spPr>
      </p:cxnSp>
      <p:sp>
        <p:nvSpPr>
          <p:cNvPr id="33" name="Google Shape;3234;p319">
            <a:extLst>
              <a:ext uri="{FF2B5EF4-FFF2-40B4-BE49-F238E27FC236}">
                <a16:creationId xmlns:a16="http://schemas.microsoft.com/office/drawing/2014/main" id="{8C16A2FB-D9E4-17A8-B330-8561A37ADA57}"/>
              </a:ext>
            </a:extLst>
          </p:cNvPr>
          <p:cNvSpPr/>
          <p:nvPr/>
        </p:nvSpPr>
        <p:spPr>
          <a:xfrm rot="10800000" flipV="1">
            <a:off x="8423445" y="3907893"/>
            <a:ext cx="152400" cy="152400"/>
          </a:xfrm>
          <a:prstGeom prst="arc">
            <a:avLst>
              <a:gd name="adj1" fmla="val 16200000"/>
              <a:gd name="adj2" fmla="val 0"/>
            </a:avLst>
          </a:prstGeom>
          <a:noFill/>
          <a:ln w="25400" cap="flat" cmpd="sng">
            <a:solidFill>
              <a:schemeClr val="tx1"/>
            </a:solidFill>
            <a:prstDash val="solid"/>
            <a:round/>
            <a:headEnd type="none" w="sm" len="sm"/>
            <a:tailEnd type="none" w="lg" len="lg"/>
          </a:ln>
        </p:spPr>
        <p:txBody>
          <a:bodyPr spcFirstLastPara="1" wrap="square" lIns="30475" tIns="15233" rIns="30475" bIns="15233" anchor="ctr" anchorCtr="0">
            <a:noAutofit/>
          </a:bodyPr>
          <a:lstStyle/>
          <a:p>
            <a:pPr algn="ctr" defTabSz="304770">
              <a:buClr>
                <a:srgbClr val="FFFFFF"/>
              </a:buClr>
              <a:buSzPts val="1800"/>
              <a:defRPr/>
            </a:pPr>
            <a:endParaRPr sz="600" kern="0">
              <a:solidFill>
                <a:srgbClr val="000000"/>
              </a:solidFill>
              <a:latin typeface="NVIDIA Sans"/>
              <a:ea typeface="NVIDIA Sans"/>
              <a:cs typeface="NVIDIA Sans"/>
              <a:sym typeface="NVIDIA Sans"/>
            </a:endParaRPr>
          </a:p>
        </p:txBody>
      </p:sp>
      <p:sp>
        <p:nvSpPr>
          <p:cNvPr id="34" name="Google Shape;3235;p319">
            <a:extLst>
              <a:ext uri="{FF2B5EF4-FFF2-40B4-BE49-F238E27FC236}">
                <a16:creationId xmlns:a16="http://schemas.microsoft.com/office/drawing/2014/main" id="{DCD3EB26-2453-53D8-D072-4158A073F10B}"/>
              </a:ext>
            </a:extLst>
          </p:cNvPr>
          <p:cNvSpPr/>
          <p:nvPr/>
        </p:nvSpPr>
        <p:spPr>
          <a:xfrm flipV="1">
            <a:off x="8848840" y="3754334"/>
            <a:ext cx="152400" cy="152400"/>
          </a:xfrm>
          <a:prstGeom prst="arc">
            <a:avLst>
              <a:gd name="adj1" fmla="val 16200000"/>
              <a:gd name="adj2" fmla="val 0"/>
            </a:avLst>
          </a:prstGeom>
          <a:noFill/>
          <a:ln w="25400" cap="flat" cmpd="sng">
            <a:solidFill>
              <a:schemeClr val="tx1"/>
            </a:solidFill>
            <a:prstDash val="solid"/>
            <a:round/>
            <a:headEnd type="none" w="sm" len="sm"/>
            <a:tailEnd type="none" w="lg" len="lg"/>
          </a:ln>
        </p:spPr>
        <p:txBody>
          <a:bodyPr spcFirstLastPara="1" wrap="square" lIns="30475" tIns="15233" rIns="30475" bIns="15233" anchor="ctr" anchorCtr="0">
            <a:noAutofit/>
          </a:bodyPr>
          <a:lstStyle/>
          <a:p>
            <a:pPr algn="ctr" defTabSz="304770">
              <a:buClr>
                <a:srgbClr val="FFFFFF"/>
              </a:buClr>
              <a:buSzPts val="1800"/>
              <a:defRPr/>
            </a:pPr>
            <a:endParaRPr sz="600" kern="0">
              <a:solidFill>
                <a:srgbClr val="000000"/>
              </a:solidFill>
              <a:latin typeface="NVIDIA Sans"/>
              <a:ea typeface="NVIDIA Sans"/>
              <a:cs typeface="NVIDIA Sans"/>
              <a:sym typeface="NVIDIA Sans"/>
            </a:endParaRPr>
          </a:p>
        </p:txBody>
      </p:sp>
      <p:cxnSp>
        <p:nvCxnSpPr>
          <p:cNvPr id="35" name="Google Shape;3236;p319">
            <a:extLst>
              <a:ext uri="{FF2B5EF4-FFF2-40B4-BE49-F238E27FC236}">
                <a16:creationId xmlns:a16="http://schemas.microsoft.com/office/drawing/2014/main" id="{681A1E01-131E-D612-7465-2D0097600B78}"/>
              </a:ext>
            </a:extLst>
          </p:cNvPr>
          <p:cNvCxnSpPr>
            <a:cxnSpLocks/>
          </p:cNvCxnSpPr>
          <p:nvPr/>
        </p:nvCxnSpPr>
        <p:spPr>
          <a:xfrm flipH="1">
            <a:off x="8498319" y="3906734"/>
            <a:ext cx="426720" cy="1159"/>
          </a:xfrm>
          <a:prstGeom prst="straightConnector1">
            <a:avLst/>
          </a:prstGeom>
          <a:noFill/>
          <a:ln w="25400" cap="flat" cmpd="sng">
            <a:solidFill>
              <a:schemeClr val="tx1"/>
            </a:solidFill>
            <a:prstDash val="solid"/>
            <a:round/>
            <a:headEnd type="none" w="sm" len="sm"/>
            <a:tailEnd type="none" w="lg" len="lg"/>
          </a:ln>
        </p:spPr>
      </p:cxnSp>
      <p:cxnSp>
        <p:nvCxnSpPr>
          <p:cNvPr id="36" name="Google Shape;3232;p319">
            <a:extLst>
              <a:ext uri="{FF2B5EF4-FFF2-40B4-BE49-F238E27FC236}">
                <a16:creationId xmlns:a16="http://schemas.microsoft.com/office/drawing/2014/main" id="{2E66779E-03CB-47B6-6C5B-A2CE2D2EA898}"/>
              </a:ext>
            </a:extLst>
          </p:cNvPr>
          <p:cNvCxnSpPr>
            <a:cxnSpLocks/>
            <a:stCxn id="39" idx="2"/>
          </p:cNvCxnSpPr>
          <p:nvPr/>
        </p:nvCxnSpPr>
        <p:spPr>
          <a:xfrm flipV="1">
            <a:off x="9464319" y="2841797"/>
            <a:ext cx="0" cy="990600"/>
          </a:xfrm>
          <a:prstGeom prst="straightConnector1">
            <a:avLst/>
          </a:prstGeom>
          <a:noFill/>
          <a:ln w="25400" cap="flat" cmpd="sng">
            <a:solidFill>
              <a:schemeClr val="tx1"/>
            </a:solidFill>
            <a:prstDash val="solid"/>
            <a:round/>
            <a:headEnd type="none" w="sm" len="sm"/>
            <a:tailEnd type="none" w="lg" len="lg"/>
          </a:ln>
        </p:spPr>
      </p:cxnSp>
      <p:cxnSp>
        <p:nvCxnSpPr>
          <p:cNvPr id="37" name="Google Shape;3233;p319">
            <a:extLst>
              <a:ext uri="{FF2B5EF4-FFF2-40B4-BE49-F238E27FC236}">
                <a16:creationId xmlns:a16="http://schemas.microsoft.com/office/drawing/2014/main" id="{7AF632FF-DAC3-2281-F888-9218A273584B}"/>
              </a:ext>
            </a:extLst>
          </p:cNvPr>
          <p:cNvCxnSpPr>
            <a:cxnSpLocks/>
            <a:stCxn id="38" idx="2"/>
          </p:cNvCxnSpPr>
          <p:nvPr/>
        </p:nvCxnSpPr>
        <p:spPr>
          <a:xfrm>
            <a:off x="10040399" y="3984093"/>
            <a:ext cx="0" cy="543125"/>
          </a:xfrm>
          <a:prstGeom prst="straightConnector1">
            <a:avLst/>
          </a:prstGeom>
          <a:noFill/>
          <a:ln w="25400" cap="flat" cmpd="sng">
            <a:solidFill>
              <a:schemeClr val="tx1"/>
            </a:solidFill>
            <a:prstDash val="solid"/>
            <a:round/>
            <a:headEnd type="none" w="sm" len="sm"/>
            <a:tailEnd type="triangle" w="lg" len="lg"/>
          </a:ln>
        </p:spPr>
      </p:cxnSp>
      <p:sp>
        <p:nvSpPr>
          <p:cNvPr id="38" name="Google Shape;3234;p319">
            <a:extLst>
              <a:ext uri="{FF2B5EF4-FFF2-40B4-BE49-F238E27FC236}">
                <a16:creationId xmlns:a16="http://schemas.microsoft.com/office/drawing/2014/main" id="{DE5BA1A8-99A5-472B-7A1B-048D1F5EC97D}"/>
              </a:ext>
            </a:extLst>
          </p:cNvPr>
          <p:cNvSpPr/>
          <p:nvPr/>
        </p:nvSpPr>
        <p:spPr>
          <a:xfrm rot="10800000" flipH="1" flipV="1">
            <a:off x="9887999" y="3907893"/>
            <a:ext cx="152400" cy="152400"/>
          </a:xfrm>
          <a:prstGeom prst="arc">
            <a:avLst>
              <a:gd name="adj1" fmla="val 16200000"/>
              <a:gd name="adj2" fmla="val 0"/>
            </a:avLst>
          </a:prstGeom>
          <a:noFill/>
          <a:ln w="25400" cap="flat" cmpd="sng">
            <a:solidFill>
              <a:schemeClr val="tx1"/>
            </a:solidFill>
            <a:prstDash val="solid"/>
            <a:round/>
            <a:headEnd type="none" w="sm" len="sm"/>
            <a:tailEnd type="none" w="lg" len="lg"/>
          </a:ln>
        </p:spPr>
        <p:txBody>
          <a:bodyPr spcFirstLastPara="1" wrap="square" lIns="30475" tIns="15233" rIns="30475" bIns="15233" anchor="ctr" anchorCtr="0">
            <a:noAutofit/>
          </a:bodyPr>
          <a:lstStyle/>
          <a:p>
            <a:pPr algn="ctr" defTabSz="304770">
              <a:buClr>
                <a:srgbClr val="FFFFFF"/>
              </a:buClr>
              <a:buSzPts val="1800"/>
              <a:defRPr/>
            </a:pPr>
            <a:endParaRPr sz="600" kern="0">
              <a:solidFill>
                <a:srgbClr val="000000"/>
              </a:solidFill>
              <a:latin typeface="NVIDIA Sans"/>
              <a:ea typeface="NVIDIA Sans"/>
              <a:cs typeface="NVIDIA Sans"/>
              <a:sym typeface="NVIDIA Sans"/>
            </a:endParaRPr>
          </a:p>
        </p:txBody>
      </p:sp>
      <p:sp>
        <p:nvSpPr>
          <p:cNvPr id="39" name="Google Shape;3235;p319">
            <a:extLst>
              <a:ext uri="{FF2B5EF4-FFF2-40B4-BE49-F238E27FC236}">
                <a16:creationId xmlns:a16="http://schemas.microsoft.com/office/drawing/2014/main" id="{A1FFC189-AD13-18CC-0E7E-E4AA4895E452}"/>
              </a:ext>
            </a:extLst>
          </p:cNvPr>
          <p:cNvSpPr/>
          <p:nvPr/>
        </p:nvSpPr>
        <p:spPr>
          <a:xfrm flipH="1" flipV="1">
            <a:off x="9464320" y="3754334"/>
            <a:ext cx="152400" cy="152400"/>
          </a:xfrm>
          <a:prstGeom prst="arc">
            <a:avLst>
              <a:gd name="adj1" fmla="val 16200000"/>
              <a:gd name="adj2" fmla="val 0"/>
            </a:avLst>
          </a:prstGeom>
          <a:noFill/>
          <a:ln w="25400" cap="flat" cmpd="sng">
            <a:solidFill>
              <a:schemeClr val="tx1"/>
            </a:solidFill>
            <a:prstDash val="solid"/>
            <a:round/>
            <a:headEnd type="none" w="sm" len="sm"/>
            <a:tailEnd type="none" w="lg" len="lg"/>
          </a:ln>
        </p:spPr>
        <p:txBody>
          <a:bodyPr spcFirstLastPara="1" wrap="square" lIns="30475" tIns="15233" rIns="30475" bIns="15233" anchor="ctr" anchorCtr="0">
            <a:noAutofit/>
          </a:bodyPr>
          <a:lstStyle/>
          <a:p>
            <a:pPr algn="ctr" defTabSz="304770">
              <a:buClr>
                <a:srgbClr val="FFFFFF"/>
              </a:buClr>
              <a:buSzPts val="1800"/>
              <a:defRPr/>
            </a:pPr>
            <a:endParaRPr sz="600" kern="0">
              <a:solidFill>
                <a:srgbClr val="000000"/>
              </a:solidFill>
              <a:latin typeface="NVIDIA Sans"/>
              <a:ea typeface="NVIDIA Sans"/>
              <a:cs typeface="NVIDIA Sans"/>
              <a:sym typeface="NVIDIA Sans"/>
            </a:endParaRPr>
          </a:p>
        </p:txBody>
      </p:sp>
      <p:cxnSp>
        <p:nvCxnSpPr>
          <p:cNvPr id="40" name="Google Shape;3236;p319">
            <a:extLst>
              <a:ext uri="{FF2B5EF4-FFF2-40B4-BE49-F238E27FC236}">
                <a16:creationId xmlns:a16="http://schemas.microsoft.com/office/drawing/2014/main" id="{004D82F0-1976-98BB-6B85-E4F82FA0AAF3}"/>
              </a:ext>
            </a:extLst>
          </p:cNvPr>
          <p:cNvCxnSpPr>
            <a:cxnSpLocks/>
          </p:cNvCxnSpPr>
          <p:nvPr/>
        </p:nvCxnSpPr>
        <p:spPr>
          <a:xfrm>
            <a:off x="9539194" y="3906734"/>
            <a:ext cx="426720" cy="1159"/>
          </a:xfrm>
          <a:prstGeom prst="straightConnector1">
            <a:avLst/>
          </a:prstGeom>
          <a:noFill/>
          <a:ln w="25400" cap="flat" cmpd="sng">
            <a:solidFill>
              <a:schemeClr val="tx1"/>
            </a:solidFill>
            <a:prstDash val="solid"/>
            <a:round/>
            <a:headEnd type="none" w="sm" len="sm"/>
            <a:tailEnd type="none" w="lg" len="lg"/>
          </a:ln>
        </p:spPr>
      </p:cxnSp>
      <p:cxnSp>
        <p:nvCxnSpPr>
          <p:cNvPr id="41" name="Google Shape;3232;p319">
            <a:extLst>
              <a:ext uri="{FF2B5EF4-FFF2-40B4-BE49-F238E27FC236}">
                <a16:creationId xmlns:a16="http://schemas.microsoft.com/office/drawing/2014/main" id="{8F84D1B6-FB2A-2B18-FC89-1936EC861319}"/>
              </a:ext>
            </a:extLst>
          </p:cNvPr>
          <p:cNvCxnSpPr>
            <a:cxnSpLocks/>
            <a:stCxn id="42" idx="2"/>
          </p:cNvCxnSpPr>
          <p:nvPr/>
        </p:nvCxnSpPr>
        <p:spPr>
          <a:xfrm flipV="1">
            <a:off x="9139644" y="2831759"/>
            <a:ext cx="0" cy="1905000"/>
          </a:xfrm>
          <a:prstGeom prst="straightConnector1">
            <a:avLst/>
          </a:prstGeom>
          <a:noFill/>
          <a:ln w="25400" cap="flat" cmpd="sng">
            <a:solidFill>
              <a:schemeClr val="tx1"/>
            </a:solidFill>
            <a:prstDash val="solid"/>
            <a:round/>
            <a:headEnd type="none" w="sm" len="sm"/>
            <a:tailEnd type="triangle" w="lg" len="lg"/>
          </a:ln>
        </p:spPr>
      </p:cxnSp>
      <p:sp>
        <p:nvSpPr>
          <p:cNvPr id="42" name="Google Shape;3235;p319">
            <a:extLst>
              <a:ext uri="{FF2B5EF4-FFF2-40B4-BE49-F238E27FC236}">
                <a16:creationId xmlns:a16="http://schemas.microsoft.com/office/drawing/2014/main" id="{4C03D7D1-B42F-DD28-B1D9-CEFE34381FFB}"/>
              </a:ext>
            </a:extLst>
          </p:cNvPr>
          <p:cNvSpPr/>
          <p:nvPr/>
        </p:nvSpPr>
        <p:spPr>
          <a:xfrm flipV="1">
            <a:off x="9002234" y="4662201"/>
            <a:ext cx="137410" cy="142695"/>
          </a:xfrm>
          <a:prstGeom prst="arc">
            <a:avLst>
              <a:gd name="adj1" fmla="val 16200000"/>
              <a:gd name="adj2" fmla="val 0"/>
            </a:avLst>
          </a:prstGeom>
          <a:noFill/>
          <a:ln w="25400" cap="flat" cmpd="sng">
            <a:solidFill>
              <a:schemeClr val="tx1"/>
            </a:solidFill>
            <a:prstDash val="solid"/>
            <a:round/>
            <a:headEnd type="none" w="sm" len="sm"/>
            <a:tailEnd type="none" w="lg" len="lg"/>
          </a:ln>
        </p:spPr>
        <p:txBody>
          <a:bodyPr spcFirstLastPara="1" wrap="square" lIns="30475" tIns="15233" rIns="30475" bIns="15233" anchor="ctr" anchorCtr="0">
            <a:noAutofit/>
          </a:bodyPr>
          <a:lstStyle/>
          <a:p>
            <a:pPr algn="ctr" defTabSz="304770">
              <a:buClr>
                <a:srgbClr val="FFFFFF"/>
              </a:buClr>
              <a:buSzPts val="1800"/>
              <a:defRPr/>
            </a:pPr>
            <a:endParaRPr sz="600" kern="0">
              <a:solidFill>
                <a:srgbClr val="000000"/>
              </a:solidFill>
              <a:latin typeface="NVIDIA Sans"/>
              <a:ea typeface="NVIDIA Sans"/>
              <a:cs typeface="NVIDIA Sans"/>
              <a:sym typeface="NVIDIA Sans"/>
            </a:endParaRPr>
          </a:p>
        </p:txBody>
      </p:sp>
      <p:cxnSp>
        <p:nvCxnSpPr>
          <p:cNvPr id="43" name="Google Shape;3236;p319">
            <a:extLst>
              <a:ext uri="{FF2B5EF4-FFF2-40B4-BE49-F238E27FC236}">
                <a16:creationId xmlns:a16="http://schemas.microsoft.com/office/drawing/2014/main" id="{90D0BB9E-D748-0610-5231-F573AD1AAAF1}"/>
              </a:ext>
            </a:extLst>
          </p:cNvPr>
          <p:cNvCxnSpPr>
            <a:cxnSpLocks/>
          </p:cNvCxnSpPr>
          <p:nvPr/>
        </p:nvCxnSpPr>
        <p:spPr>
          <a:xfrm>
            <a:off x="8704910" y="4804896"/>
            <a:ext cx="366028" cy="0"/>
          </a:xfrm>
          <a:prstGeom prst="straightConnector1">
            <a:avLst/>
          </a:prstGeom>
          <a:noFill/>
          <a:ln w="25400" cap="flat" cmpd="sng">
            <a:solidFill>
              <a:schemeClr val="tx1"/>
            </a:solidFill>
            <a:prstDash val="solid"/>
            <a:round/>
            <a:headEnd type="none" w="sm" len="sm"/>
            <a:tailEnd type="none" w="lg" len="lg"/>
          </a:ln>
        </p:spPr>
      </p:cxnSp>
      <p:cxnSp>
        <p:nvCxnSpPr>
          <p:cNvPr id="44" name="Google Shape;3232;p319">
            <a:extLst>
              <a:ext uri="{FF2B5EF4-FFF2-40B4-BE49-F238E27FC236}">
                <a16:creationId xmlns:a16="http://schemas.microsoft.com/office/drawing/2014/main" id="{E2E84416-7BDC-8BB6-0E16-BD9342DE2149}"/>
              </a:ext>
            </a:extLst>
          </p:cNvPr>
          <p:cNvCxnSpPr>
            <a:cxnSpLocks/>
            <a:stCxn id="45" idx="2"/>
          </p:cNvCxnSpPr>
          <p:nvPr/>
        </p:nvCxnSpPr>
        <p:spPr>
          <a:xfrm flipV="1">
            <a:off x="9319139" y="2834934"/>
            <a:ext cx="0" cy="1905000"/>
          </a:xfrm>
          <a:prstGeom prst="straightConnector1">
            <a:avLst/>
          </a:prstGeom>
          <a:noFill/>
          <a:ln w="25400" cap="flat" cmpd="sng">
            <a:solidFill>
              <a:schemeClr val="tx1"/>
            </a:solidFill>
            <a:prstDash val="solid"/>
            <a:round/>
            <a:headEnd type="none" w="sm" len="sm"/>
            <a:tailEnd type="triangle" w="lg" len="lg"/>
          </a:ln>
        </p:spPr>
      </p:cxnSp>
      <p:sp>
        <p:nvSpPr>
          <p:cNvPr id="45" name="Google Shape;3235;p319">
            <a:extLst>
              <a:ext uri="{FF2B5EF4-FFF2-40B4-BE49-F238E27FC236}">
                <a16:creationId xmlns:a16="http://schemas.microsoft.com/office/drawing/2014/main" id="{FA237DEF-0FE2-DDFF-BB13-FA29290BE59D}"/>
              </a:ext>
            </a:extLst>
          </p:cNvPr>
          <p:cNvSpPr/>
          <p:nvPr/>
        </p:nvSpPr>
        <p:spPr>
          <a:xfrm flipH="1" flipV="1">
            <a:off x="9319139" y="4662201"/>
            <a:ext cx="137410" cy="142695"/>
          </a:xfrm>
          <a:prstGeom prst="arc">
            <a:avLst>
              <a:gd name="adj1" fmla="val 16200000"/>
              <a:gd name="adj2" fmla="val 0"/>
            </a:avLst>
          </a:prstGeom>
          <a:noFill/>
          <a:ln w="25400" cap="flat" cmpd="sng">
            <a:solidFill>
              <a:schemeClr val="tx1"/>
            </a:solidFill>
            <a:prstDash val="solid"/>
            <a:round/>
            <a:headEnd type="none" w="sm" len="sm"/>
            <a:tailEnd type="none" w="lg" len="lg"/>
          </a:ln>
        </p:spPr>
        <p:txBody>
          <a:bodyPr spcFirstLastPara="1" wrap="square" lIns="30475" tIns="15233" rIns="30475" bIns="15233" anchor="ctr" anchorCtr="0">
            <a:noAutofit/>
          </a:bodyPr>
          <a:lstStyle/>
          <a:p>
            <a:pPr algn="ctr" defTabSz="304770">
              <a:buClr>
                <a:srgbClr val="FFFFFF"/>
              </a:buClr>
              <a:buSzPts val="1800"/>
              <a:defRPr/>
            </a:pPr>
            <a:endParaRPr sz="600" kern="0">
              <a:solidFill>
                <a:srgbClr val="000000"/>
              </a:solidFill>
              <a:latin typeface="NVIDIA Sans"/>
              <a:ea typeface="NVIDIA Sans"/>
              <a:cs typeface="NVIDIA Sans"/>
              <a:sym typeface="NVIDIA Sans"/>
            </a:endParaRPr>
          </a:p>
        </p:txBody>
      </p:sp>
      <p:cxnSp>
        <p:nvCxnSpPr>
          <p:cNvPr id="46" name="Google Shape;3236;p319">
            <a:extLst>
              <a:ext uri="{FF2B5EF4-FFF2-40B4-BE49-F238E27FC236}">
                <a16:creationId xmlns:a16="http://schemas.microsoft.com/office/drawing/2014/main" id="{A2BA70E5-80F3-4899-BAA8-07E8A4EA1A3A}"/>
              </a:ext>
            </a:extLst>
          </p:cNvPr>
          <p:cNvCxnSpPr>
            <a:cxnSpLocks/>
          </p:cNvCxnSpPr>
          <p:nvPr/>
        </p:nvCxnSpPr>
        <p:spPr>
          <a:xfrm flipH="1">
            <a:off x="9387843" y="4804896"/>
            <a:ext cx="366028" cy="0"/>
          </a:xfrm>
          <a:prstGeom prst="straightConnector1">
            <a:avLst/>
          </a:prstGeom>
          <a:noFill/>
          <a:ln w="25400" cap="flat" cmpd="sng">
            <a:solidFill>
              <a:schemeClr val="tx1"/>
            </a:solidFill>
            <a:prstDash val="solid"/>
            <a:round/>
            <a:headEnd type="none" w="sm" len="sm"/>
            <a:tailEnd type="none" w="lg" len="lg"/>
          </a:ln>
        </p:spPr>
      </p:cxnSp>
      <p:sp>
        <p:nvSpPr>
          <p:cNvPr id="47" name="Freeform 97">
            <a:extLst>
              <a:ext uri="{FF2B5EF4-FFF2-40B4-BE49-F238E27FC236}">
                <a16:creationId xmlns:a16="http://schemas.microsoft.com/office/drawing/2014/main" id="{3746E524-17CE-A73B-4834-53656FD54827}"/>
              </a:ext>
            </a:extLst>
          </p:cNvPr>
          <p:cNvSpPr/>
          <p:nvPr/>
        </p:nvSpPr>
        <p:spPr>
          <a:xfrm>
            <a:off x="6323546" y="2194277"/>
            <a:ext cx="2605748" cy="143444"/>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a:solidFill>
              <a:schemeClr val="tx1"/>
            </a:solidFill>
            <a:prstDash val="solid"/>
            <a:headEnd type="triangle"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85"/>
            <a:endParaRPr lang="en-US" sz="600">
              <a:solidFill>
                <a:srgbClr val="000000"/>
              </a:solidFill>
              <a:latin typeface="NVIDIA Sans"/>
            </a:endParaRPr>
          </a:p>
        </p:txBody>
      </p:sp>
      <p:sp>
        <p:nvSpPr>
          <p:cNvPr id="48" name="Freeform 97">
            <a:extLst>
              <a:ext uri="{FF2B5EF4-FFF2-40B4-BE49-F238E27FC236}">
                <a16:creationId xmlns:a16="http://schemas.microsoft.com/office/drawing/2014/main" id="{4153392D-FCE2-C1B0-7449-055F1AF44BFC}"/>
              </a:ext>
            </a:extLst>
          </p:cNvPr>
          <p:cNvSpPr/>
          <p:nvPr/>
        </p:nvSpPr>
        <p:spPr>
          <a:xfrm flipV="1">
            <a:off x="9497007" y="2009153"/>
            <a:ext cx="1148794" cy="180964"/>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a:solidFill>
              <a:schemeClr val="tx1"/>
            </a:solidFill>
            <a:prstDash val="solid"/>
            <a:headEnd type="none"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85"/>
            <a:endParaRPr lang="en-US" sz="600">
              <a:solidFill>
                <a:srgbClr val="000000"/>
              </a:solidFill>
              <a:latin typeface="NVIDIA Sans"/>
            </a:endParaRPr>
          </a:p>
        </p:txBody>
      </p:sp>
      <p:sp>
        <p:nvSpPr>
          <p:cNvPr id="49" name="Freeform 97">
            <a:extLst>
              <a:ext uri="{FF2B5EF4-FFF2-40B4-BE49-F238E27FC236}">
                <a16:creationId xmlns:a16="http://schemas.microsoft.com/office/drawing/2014/main" id="{44B4A0DF-5A60-3622-FE0F-BF676A9F77AD}"/>
              </a:ext>
            </a:extLst>
          </p:cNvPr>
          <p:cNvSpPr/>
          <p:nvPr/>
        </p:nvSpPr>
        <p:spPr>
          <a:xfrm>
            <a:off x="9492169" y="2352882"/>
            <a:ext cx="1148794" cy="203605"/>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a:solidFill>
              <a:schemeClr val="tx1"/>
            </a:solidFill>
            <a:prstDash val="solid"/>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85"/>
            <a:endParaRPr lang="en-US" sz="600">
              <a:solidFill>
                <a:srgbClr val="000000"/>
              </a:solidFill>
              <a:latin typeface="NVIDIA Sans"/>
            </a:endParaRPr>
          </a:p>
        </p:txBody>
      </p:sp>
      <p:grpSp>
        <p:nvGrpSpPr>
          <p:cNvPr id="50" name="Group 49">
            <a:extLst>
              <a:ext uri="{FF2B5EF4-FFF2-40B4-BE49-F238E27FC236}">
                <a16:creationId xmlns:a16="http://schemas.microsoft.com/office/drawing/2014/main" id="{1F79244E-52A4-63F8-3BBA-E553F2B35D3E}"/>
              </a:ext>
            </a:extLst>
          </p:cNvPr>
          <p:cNvGrpSpPr/>
          <p:nvPr/>
        </p:nvGrpSpPr>
        <p:grpSpPr>
          <a:xfrm rot="16200000" flipH="1">
            <a:off x="6693090" y="2284413"/>
            <a:ext cx="2277611" cy="2194124"/>
            <a:chOff x="14496395" y="7833444"/>
            <a:chExt cx="7307955" cy="6582372"/>
          </a:xfrm>
        </p:grpSpPr>
        <p:sp>
          <p:nvSpPr>
            <p:cNvPr id="51" name="Freeform 148">
              <a:extLst>
                <a:ext uri="{FF2B5EF4-FFF2-40B4-BE49-F238E27FC236}">
                  <a16:creationId xmlns:a16="http://schemas.microsoft.com/office/drawing/2014/main" id="{EBFE8399-69D7-8E2E-D272-ED05FB2D8CB8}"/>
                </a:ext>
              </a:extLst>
            </p:cNvPr>
            <p:cNvSpPr/>
            <p:nvPr/>
          </p:nvSpPr>
          <p:spPr>
            <a:xfrm rot="5400000">
              <a:off x="11626365" y="11228291"/>
              <a:ext cx="6057555" cy="317495"/>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a:solidFill>
                <a:schemeClr val="tx1"/>
              </a:solidFill>
              <a:prstDash val="solid"/>
              <a:headEnd type="non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85"/>
              <a:endParaRPr lang="en-US" sz="600">
                <a:solidFill>
                  <a:srgbClr val="000000"/>
                </a:solidFill>
                <a:latin typeface="NVIDIA Sans"/>
              </a:endParaRPr>
            </a:p>
          </p:txBody>
        </p:sp>
        <p:sp>
          <p:nvSpPr>
            <p:cNvPr id="52" name="Arc 51">
              <a:extLst>
                <a:ext uri="{FF2B5EF4-FFF2-40B4-BE49-F238E27FC236}">
                  <a16:creationId xmlns:a16="http://schemas.microsoft.com/office/drawing/2014/main" id="{A6D4FAE5-D68B-9D83-DE1C-67D1ABDA672E}"/>
                </a:ext>
              </a:extLst>
            </p:cNvPr>
            <p:cNvSpPr/>
            <p:nvPr/>
          </p:nvSpPr>
          <p:spPr>
            <a:xfrm rot="10800000" flipV="1">
              <a:off x="14813898" y="8159060"/>
              <a:ext cx="488992" cy="457200"/>
            </a:xfrm>
            <a:prstGeom prst="arc">
              <a:avLst/>
            </a:prstGeom>
            <a:ln w="25400">
              <a:solidFill>
                <a:schemeClr val="tx1"/>
              </a:solidFill>
              <a:tailEnd w="lg" len="lg"/>
            </a:ln>
          </p:spPr>
          <p:style>
            <a:lnRef idx="1">
              <a:schemeClr val="accent1"/>
            </a:lnRef>
            <a:fillRef idx="0">
              <a:schemeClr val="accent1"/>
            </a:fillRef>
            <a:effectRef idx="0">
              <a:schemeClr val="accent1"/>
            </a:effectRef>
            <a:fontRef idx="minor">
              <a:schemeClr val="tx1"/>
            </a:fontRef>
          </p:style>
          <p:txBody>
            <a:bodyPr rtlCol="0" anchor="ctr"/>
            <a:lstStyle/>
            <a:p>
              <a:pPr algn="ctr" defTabSz="152385"/>
              <a:endParaRPr lang="en-US" sz="600">
                <a:solidFill>
                  <a:srgbClr val="000000"/>
                </a:solidFill>
                <a:latin typeface="NVIDIA Sans"/>
              </a:endParaRPr>
            </a:p>
          </p:txBody>
        </p:sp>
        <p:sp>
          <p:nvSpPr>
            <p:cNvPr id="53" name="Freeform 148">
              <a:extLst>
                <a:ext uri="{FF2B5EF4-FFF2-40B4-BE49-F238E27FC236}">
                  <a16:creationId xmlns:a16="http://schemas.microsoft.com/office/drawing/2014/main" id="{6DB876E3-A866-E7B0-366C-EC64239C17F3}"/>
                </a:ext>
              </a:extLst>
            </p:cNvPr>
            <p:cNvSpPr/>
            <p:nvPr/>
          </p:nvSpPr>
          <p:spPr>
            <a:xfrm rot="10800000">
              <a:off x="15024391" y="7833444"/>
              <a:ext cx="6779959" cy="317495"/>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a:solidFill>
                <a:schemeClr val="tx1"/>
              </a:solidFill>
              <a:prstDash val="solid"/>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85"/>
              <a:endParaRPr lang="en-US" sz="600">
                <a:solidFill>
                  <a:srgbClr val="000000"/>
                </a:solidFill>
                <a:latin typeface="NVIDIA Sans"/>
              </a:endParaRPr>
            </a:p>
          </p:txBody>
        </p:sp>
      </p:grpSp>
      <p:sp>
        <p:nvSpPr>
          <p:cNvPr id="54" name="Rectangle 53">
            <a:extLst>
              <a:ext uri="{FF2B5EF4-FFF2-40B4-BE49-F238E27FC236}">
                <a16:creationId xmlns:a16="http://schemas.microsoft.com/office/drawing/2014/main" id="{B6AA13D7-6D42-29E9-F4AD-74EB495CC1BB}"/>
              </a:ext>
            </a:extLst>
          </p:cNvPr>
          <p:cNvSpPr/>
          <p:nvPr/>
        </p:nvSpPr>
        <p:spPr>
          <a:xfrm>
            <a:off x="7358353" y="2118665"/>
            <a:ext cx="468402" cy="14344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0480" tIns="15240" rIns="30480" bIns="15240" rtlCol="0" anchor="t"/>
          <a:lstStyle/>
          <a:p>
            <a:pPr algn="ctr" defTabSz="152385"/>
            <a:r>
              <a:rPr lang="en-US" sz="600" dirty="0">
                <a:solidFill>
                  <a:srgbClr val="000000"/>
                </a:solidFill>
                <a:latin typeface="NVIDIA Sans Medium" panose="020B0603020203020204" pitchFamily="34" charset="0"/>
                <a:cs typeface="NVIDIA Sans Medium" panose="020B0603020203020204" pitchFamily="34" charset="0"/>
              </a:rPr>
              <a:t>Audio In</a:t>
            </a:r>
          </a:p>
        </p:txBody>
      </p:sp>
      <p:sp>
        <p:nvSpPr>
          <p:cNvPr id="55" name="Rectangle 54">
            <a:extLst>
              <a:ext uri="{FF2B5EF4-FFF2-40B4-BE49-F238E27FC236}">
                <a16:creationId xmlns:a16="http://schemas.microsoft.com/office/drawing/2014/main" id="{AB76E59D-DE8B-43D6-9CFD-EC45F292493A}"/>
              </a:ext>
            </a:extLst>
          </p:cNvPr>
          <p:cNvSpPr/>
          <p:nvPr/>
        </p:nvSpPr>
        <p:spPr>
          <a:xfrm>
            <a:off x="7363577" y="2296887"/>
            <a:ext cx="468402" cy="14344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0480" tIns="15240" rIns="30480" bIns="15240" rtlCol="0" anchor="t"/>
          <a:lstStyle/>
          <a:p>
            <a:pPr algn="ctr" defTabSz="152385"/>
            <a:r>
              <a:rPr lang="en-US" sz="600">
                <a:solidFill>
                  <a:srgbClr val="000000"/>
                </a:solidFill>
                <a:latin typeface="NVIDIA Sans Medium" panose="020B0603020203020204" pitchFamily="34" charset="0"/>
                <a:cs typeface="NVIDIA Sans Medium" panose="020B0603020203020204" pitchFamily="34" charset="0"/>
              </a:rPr>
              <a:t>Audio Out</a:t>
            </a:r>
          </a:p>
        </p:txBody>
      </p:sp>
      <p:sp>
        <p:nvSpPr>
          <p:cNvPr id="56" name="Freeform 97">
            <a:extLst>
              <a:ext uri="{FF2B5EF4-FFF2-40B4-BE49-F238E27FC236}">
                <a16:creationId xmlns:a16="http://schemas.microsoft.com/office/drawing/2014/main" id="{873951EE-7DDB-22B6-E437-4FD63B238F8E}"/>
              </a:ext>
            </a:extLst>
          </p:cNvPr>
          <p:cNvSpPr/>
          <p:nvPr/>
        </p:nvSpPr>
        <p:spPr>
          <a:xfrm rot="16200000">
            <a:off x="3175175" y="3979102"/>
            <a:ext cx="2491311" cy="280459"/>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a:solidFill>
              <a:schemeClr val="tx1"/>
            </a:solidFill>
            <a:prstDash val="solid"/>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85"/>
            <a:endParaRPr lang="en-US" sz="600">
              <a:solidFill>
                <a:srgbClr val="000000"/>
              </a:solidFill>
              <a:latin typeface="NVIDIA Sans"/>
            </a:endParaRPr>
          </a:p>
        </p:txBody>
      </p:sp>
      <p:grpSp>
        <p:nvGrpSpPr>
          <p:cNvPr id="57" name="Group 56">
            <a:extLst>
              <a:ext uri="{FF2B5EF4-FFF2-40B4-BE49-F238E27FC236}">
                <a16:creationId xmlns:a16="http://schemas.microsoft.com/office/drawing/2014/main" id="{8EAC72BF-53A8-D127-E368-FFE47D3FEA04}"/>
              </a:ext>
            </a:extLst>
          </p:cNvPr>
          <p:cNvGrpSpPr/>
          <p:nvPr/>
        </p:nvGrpSpPr>
        <p:grpSpPr>
          <a:xfrm rot="10800000">
            <a:off x="4633601" y="2843021"/>
            <a:ext cx="6537396" cy="3032623"/>
            <a:chOff x="15785113" y="13514016"/>
            <a:chExt cx="19612188" cy="9097868"/>
          </a:xfrm>
        </p:grpSpPr>
        <p:sp>
          <p:nvSpPr>
            <p:cNvPr id="58" name="Freeform 148">
              <a:extLst>
                <a:ext uri="{FF2B5EF4-FFF2-40B4-BE49-F238E27FC236}">
                  <a16:creationId xmlns:a16="http://schemas.microsoft.com/office/drawing/2014/main" id="{58783A2C-B765-FD35-5E7E-240E44A97BD7}"/>
                </a:ext>
              </a:extLst>
            </p:cNvPr>
            <p:cNvSpPr/>
            <p:nvPr/>
          </p:nvSpPr>
          <p:spPr>
            <a:xfrm rot="5400000">
              <a:off x="12032052" y="18172417"/>
              <a:ext cx="8192528" cy="686405"/>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a:solidFill>
                <a:schemeClr val="tx1"/>
              </a:solidFill>
              <a:prstDash val="solid"/>
              <a:headEnd type="none"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85"/>
              <a:endParaRPr lang="en-US" sz="600">
                <a:solidFill>
                  <a:srgbClr val="000000"/>
                </a:solidFill>
                <a:latin typeface="NVIDIA Sans"/>
              </a:endParaRPr>
            </a:p>
          </p:txBody>
        </p:sp>
        <p:sp>
          <p:nvSpPr>
            <p:cNvPr id="59" name="Arc 58">
              <a:extLst>
                <a:ext uri="{FF2B5EF4-FFF2-40B4-BE49-F238E27FC236}">
                  <a16:creationId xmlns:a16="http://schemas.microsoft.com/office/drawing/2014/main" id="{C6606ABC-C419-D6FC-6FD5-A8F023019F29}"/>
                </a:ext>
              </a:extLst>
            </p:cNvPr>
            <p:cNvSpPr/>
            <p:nvPr/>
          </p:nvSpPr>
          <p:spPr>
            <a:xfrm rot="10800000" flipV="1">
              <a:off x="16473820" y="14206331"/>
              <a:ext cx="457200" cy="457200"/>
            </a:xfrm>
            <a:prstGeom prst="arc">
              <a:avLst/>
            </a:prstGeom>
            <a:ln w="25400">
              <a:solidFill>
                <a:schemeClr val="tx1"/>
              </a:solidFill>
              <a:tailEnd w="lg" len="lg"/>
            </a:ln>
          </p:spPr>
          <p:style>
            <a:lnRef idx="1">
              <a:schemeClr val="accent1"/>
            </a:lnRef>
            <a:fillRef idx="0">
              <a:schemeClr val="accent1"/>
            </a:fillRef>
            <a:effectRef idx="0">
              <a:schemeClr val="accent1"/>
            </a:effectRef>
            <a:fontRef idx="minor">
              <a:schemeClr val="tx1"/>
            </a:fontRef>
          </p:style>
          <p:txBody>
            <a:bodyPr rtlCol="0" anchor="ctr"/>
            <a:lstStyle/>
            <a:p>
              <a:pPr algn="ctr" defTabSz="152385"/>
              <a:endParaRPr lang="en-US" sz="600">
                <a:solidFill>
                  <a:srgbClr val="000000"/>
                </a:solidFill>
                <a:latin typeface="NVIDIA Sans"/>
              </a:endParaRPr>
            </a:p>
          </p:txBody>
        </p:sp>
        <p:sp>
          <p:nvSpPr>
            <p:cNvPr id="60" name="Freeform 148">
              <a:extLst>
                <a:ext uri="{FF2B5EF4-FFF2-40B4-BE49-F238E27FC236}">
                  <a16:creationId xmlns:a16="http://schemas.microsoft.com/office/drawing/2014/main" id="{2A3DF5BE-A768-09F4-273B-9B876E452AD1}"/>
                </a:ext>
              </a:extLst>
            </p:cNvPr>
            <p:cNvSpPr/>
            <p:nvPr/>
          </p:nvSpPr>
          <p:spPr>
            <a:xfrm rot="10800000">
              <a:off x="16686536" y="13514016"/>
              <a:ext cx="18710765" cy="692315"/>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a:solidFill>
                <a:schemeClr val="tx1"/>
              </a:solidFill>
              <a:prstDash val="solid"/>
              <a:headEnd type="non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85"/>
              <a:endParaRPr lang="en-US" sz="600">
                <a:solidFill>
                  <a:srgbClr val="000000"/>
                </a:solidFill>
                <a:latin typeface="NVIDIA Sans"/>
              </a:endParaRPr>
            </a:p>
          </p:txBody>
        </p:sp>
      </p:grpSp>
      <p:sp>
        <p:nvSpPr>
          <p:cNvPr id="61" name="Freeform 97">
            <a:extLst>
              <a:ext uri="{FF2B5EF4-FFF2-40B4-BE49-F238E27FC236}">
                <a16:creationId xmlns:a16="http://schemas.microsoft.com/office/drawing/2014/main" id="{AFF5B06A-4620-E4E3-C3A3-F0E4E19198CB}"/>
              </a:ext>
            </a:extLst>
          </p:cNvPr>
          <p:cNvSpPr/>
          <p:nvPr/>
        </p:nvSpPr>
        <p:spPr>
          <a:xfrm>
            <a:off x="3030066" y="2225926"/>
            <a:ext cx="457200" cy="182880"/>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a:solidFill>
              <a:schemeClr val="tx1"/>
            </a:solidFill>
            <a:prstDash val="solid"/>
            <a:headEnd type="triangle"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85"/>
            <a:endParaRPr lang="en-US" sz="600">
              <a:solidFill>
                <a:srgbClr val="000000"/>
              </a:solidFill>
              <a:latin typeface="NVIDIA Sans"/>
            </a:endParaRPr>
          </a:p>
        </p:txBody>
      </p:sp>
      <p:sp>
        <p:nvSpPr>
          <p:cNvPr id="62" name="Rectangle 61">
            <a:extLst>
              <a:ext uri="{FF2B5EF4-FFF2-40B4-BE49-F238E27FC236}">
                <a16:creationId xmlns:a16="http://schemas.microsoft.com/office/drawing/2014/main" id="{4ECF2917-C796-5E7E-B4E2-5DA59CCBA952}"/>
              </a:ext>
            </a:extLst>
          </p:cNvPr>
          <p:cNvSpPr/>
          <p:nvPr/>
        </p:nvSpPr>
        <p:spPr>
          <a:xfrm>
            <a:off x="3944482" y="3048771"/>
            <a:ext cx="666205" cy="21544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defTabSz="152385"/>
            <a:r>
              <a:rPr lang="en-US" sz="600" dirty="0">
                <a:solidFill>
                  <a:srgbClr val="000000"/>
                </a:solidFill>
                <a:latin typeface="NVIDIA Sans Medium" panose="020B0603020203020204" pitchFamily="34" charset="0"/>
                <a:cs typeface="NVIDIA Sans Medium" panose="020B0603020203020204" pitchFamily="34" charset="0"/>
              </a:rPr>
              <a:t>User Feedback</a:t>
            </a:r>
          </a:p>
          <a:p>
            <a:pPr algn="ctr" defTabSz="152385"/>
            <a:r>
              <a:rPr lang="en-US" sz="600" dirty="0">
                <a:solidFill>
                  <a:srgbClr val="000000"/>
                </a:solidFill>
                <a:latin typeface="NVIDIA Sans Medium" panose="020B0603020203020204" pitchFamily="34" charset="0"/>
                <a:cs typeface="NVIDIA Sans Medium" panose="020B0603020203020204" pitchFamily="34" charset="0"/>
              </a:rPr>
              <a:t>On Response</a:t>
            </a:r>
          </a:p>
        </p:txBody>
      </p:sp>
      <p:sp>
        <p:nvSpPr>
          <p:cNvPr id="63" name="Rectangle 62">
            <a:extLst>
              <a:ext uri="{FF2B5EF4-FFF2-40B4-BE49-F238E27FC236}">
                <a16:creationId xmlns:a16="http://schemas.microsoft.com/office/drawing/2014/main" id="{9A3E0424-5CE5-8F66-8C8F-34F8471C555C}"/>
              </a:ext>
            </a:extLst>
          </p:cNvPr>
          <p:cNvSpPr/>
          <p:nvPr/>
        </p:nvSpPr>
        <p:spPr>
          <a:xfrm>
            <a:off x="5713475" y="3048771"/>
            <a:ext cx="666205" cy="21544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defTabSz="152385"/>
            <a:r>
              <a:rPr lang="en-US" sz="600">
                <a:solidFill>
                  <a:srgbClr val="000000"/>
                </a:solidFill>
                <a:latin typeface="NVIDIA Sans Medium" panose="020B0603020203020204" pitchFamily="34" charset="0"/>
                <a:cs typeface="NVIDIA Sans Medium" panose="020B0603020203020204" pitchFamily="34" charset="0"/>
              </a:rPr>
              <a:t>Digital Human </a:t>
            </a:r>
            <a:br>
              <a:rPr lang="en-US" sz="600">
                <a:solidFill>
                  <a:srgbClr val="000000"/>
                </a:solidFill>
                <a:latin typeface="NVIDIA Sans Medium" panose="020B0603020203020204" pitchFamily="34" charset="0"/>
                <a:cs typeface="NVIDIA Sans Medium" panose="020B0603020203020204" pitchFamily="34" charset="0"/>
              </a:rPr>
            </a:br>
            <a:r>
              <a:rPr lang="en-US" sz="600">
                <a:solidFill>
                  <a:srgbClr val="000000"/>
                </a:solidFill>
                <a:latin typeface="NVIDIA Sans Medium" panose="020B0603020203020204" pitchFamily="34" charset="0"/>
                <a:cs typeface="NVIDIA Sans Medium" panose="020B0603020203020204" pitchFamily="34" charset="0"/>
              </a:rPr>
              <a:t>AV Out</a:t>
            </a:r>
          </a:p>
        </p:txBody>
      </p:sp>
      <p:sp>
        <p:nvSpPr>
          <p:cNvPr id="64" name="Rectangle 63">
            <a:extLst>
              <a:ext uri="{FF2B5EF4-FFF2-40B4-BE49-F238E27FC236}">
                <a16:creationId xmlns:a16="http://schemas.microsoft.com/office/drawing/2014/main" id="{49A262BF-F5AF-E074-F24A-DD5500E6A9E8}"/>
              </a:ext>
            </a:extLst>
          </p:cNvPr>
          <p:cNvSpPr/>
          <p:nvPr/>
        </p:nvSpPr>
        <p:spPr>
          <a:xfrm>
            <a:off x="9799868" y="1975749"/>
            <a:ext cx="543071" cy="14344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0480" tIns="15240" rIns="30480" bIns="15240" rtlCol="0" anchor="t"/>
          <a:lstStyle/>
          <a:p>
            <a:pPr algn="ctr" defTabSz="152385"/>
            <a:r>
              <a:rPr lang="en-US" sz="600">
                <a:solidFill>
                  <a:srgbClr val="000000"/>
                </a:solidFill>
                <a:latin typeface="NVIDIA Sans Medium" panose="020B0603020203020204" pitchFamily="34" charset="0"/>
                <a:cs typeface="NVIDIA Sans Medium" panose="020B0603020203020204" pitchFamily="34" charset="0"/>
              </a:rPr>
              <a:t>Text Prompt</a:t>
            </a:r>
          </a:p>
        </p:txBody>
      </p:sp>
      <p:sp>
        <p:nvSpPr>
          <p:cNvPr id="65" name="Rectangle 64">
            <a:extLst>
              <a:ext uri="{FF2B5EF4-FFF2-40B4-BE49-F238E27FC236}">
                <a16:creationId xmlns:a16="http://schemas.microsoft.com/office/drawing/2014/main" id="{5F4F2293-8CFE-268F-F28F-42E971A1CED5}"/>
              </a:ext>
            </a:extLst>
          </p:cNvPr>
          <p:cNvSpPr/>
          <p:nvPr/>
        </p:nvSpPr>
        <p:spPr>
          <a:xfrm>
            <a:off x="9743552" y="2435380"/>
            <a:ext cx="655704" cy="14344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0480" tIns="15240" rIns="30480" bIns="15240" rtlCol="0" anchor="t"/>
          <a:lstStyle/>
          <a:p>
            <a:pPr algn="ctr" defTabSz="152385"/>
            <a:r>
              <a:rPr lang="en-US" sz="600" dirty="0">
                <a:solidFill>
                  <a:srgbClr val="000000"/>
                </a:solidFill>
                <a:latin typeface="NVIDIA Sans Medium" panose="020B0603020203020204" pitchFamily="34" charset="0"/>
                <a:cs typeface="NVIDIA Sans Medium" panose="020B0603020203020204" pitchFamily="34" charset="0"/>
              </a:rPr>
              <a:t>Text Response</a:t>
            </a:r>
          </a:p>
        </p:txBody>
      </p:sp>
      <p:sp>
        <p:nvSpPr>
          <p:cNvPr id="66" name="Rectangle 65">
            <a:extLst>
              <a:ext uri="{FF2B5EF4-FFF2-40B4-BE49-F238E27FC236}">
                <a16:creationId xmlns:a16="http://schemas.microsoft.com/office/drawing/2014/main" id="{D69F0CEA-839F-F9F4-F649-8274F98064C7}"/>
              </a:ext>
            </a:extLst>
          </p:cNvPr>
          <p:cNvSpPr/>
          <p:nvPr/>
        </p:nvSpPr>
        <p:spPr>
          <a:xfrm>
            <a:off x="8517608" y="3838779"/>
            <a:ext cx="379327" cy="14344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52385"/>
            <a:r>
              <a:rPr lang="en-US" sz="600" dirty="0">
                <a:solidFill>
                  <a:srgbClr val="000000"/>
                </a:solidFill>
                <a:latin typeface="NVIDIA Sans Medium" panose="020B0603020203020204" pitchFamily="34" charset="0"/>
                <a:cs typeface="NVIDIA Sans Medium" panose="020B0603020203020204" pitchFamily="34" charset="0"/>
              </a:rPr>
              <a:t>Audio In</a:t>
            </a:r>
          </a:p>
        </p:txBody>
      </p:sp>
      <p:sp>
        <p:nvSpPr>
          <p:cNvPr id="67" name="Rectangle 66">
            <a:extLst>
              <a:ext uri="{FF2B5EF4-FFF2-40B4-BE49-F238E27FC236}">
                <a16:creationId xmlns:a16="http://schemas.microsoft.com/office/drawing/2014/main" id="{D1DAC8B9-EF17-3E27-5C1C-B36CFDC5A1C6}"/>
              </a:ext>
            </a:extLst>
          </p:cNvPr>
          <p:cNvSpPr/>
          <p:nvPr/>
        </p:nvSpPr>
        <p:spPr>
          <a:xfrm>
            <a:off x="9554071" y="3815278"/>
            <a:ext cx="396240" cy="18466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defTabSz="152385"/>
            <a:r>
              <a:rPr lang="en-US" sz="600">
                <a:solidFill>
                  <a:srgbClr val="000000"/>
                </a:solidFill>
                <a:latin typeface="NVIDIA Sans Medium" panose="020B0603020203020204" pitchFamily="34" charset="0"/>
                <a:cs typeface="NVIDIA Sans Medium" panose="020B0603020203020204" pitchFamily="34" charset="0"/>
              </a:rPr>
              <a:t>Text Response</a:t>
            </a:r>
          </a:p>
        </p:txBody>
      </p:sp>
      <p:sp>
        <p:nvSpPr>
          <p:cNvPr id="68" name="Rectangle 67">
            <a:extLst>
              <a:ext uri="{FF2B5EF4-FFF2-40B4-BE49-F238E27FC236}">
                <a16:creationId xmlns:a16="http://schemas.microsoft.com/office/drawing/2014/main" id="{EC1EC8DE-DF52-3AAB-1A2C-BAEC36ABCCF7}"/>
              </a:ext>
            </a:extLst>
          </p:cNvPr>
          <p:cNvSpPr/>
          <p:nvPr/>
        </p:nvSpPr>
        <p:spPr>
          <a:xfrm>
            <a:off x="8783493" y="4726203"/>
            <a:ext cx="219528" cy="14344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52385"/>
            <a:r>
              <a:rPr lang="en-US" sz="600">
                <a:solidFill>
                  <a:srgbClr val="000000"/>
                </a:solidFill>
                <a:latin typeface="NVIDIA Sans Medium" panose="020B0603020203020204" pitchFamily="34" charset="0"/>
                <a:cs typeface="NVIDIA Sans Medium" panose="020B0603020203020204" pitchFamily="34" charset="0"/>
              </a:rPr>
              <a:t>Text</a:t>
            </a:r>
          </a:p>
        </p:txBody>
      </p:sp>
      <p:sp>
        <p:nvSpPr>
          <p:cNvPr id="69" name="Rectangle 68">
            <a:extLst>
              <a:ext uri="{FF2B5EF4-FFF2-40B4-BE49-F238E27FC236}">
                <a16:creationId xmlns:a16="http://schemas.microsoft.com/office/drawing/2014/main" id="{248F24E4-4A21-F8A9-318A-EDDE27BE9671}"/>
              </a:ext>
            </a:extLst>
          </p:cNvPr>
          <p:cNvSpPr/>
          <p:nvPr/>
        </p:nvSpPr>
        <p:spPr>
          <a:xfrm>
            <a:off x="9438541" y="4726203"/>
            <a:ext cx="243840" cy="14344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52385"/>
            <a:r>
              <a:rPr lang="en-US" sz="600">
                <a:solidFill>
                  <a:srgbClr val="000000"/>
                </a:solidFill>
                <a:latin typeface="NVIDIA Sans Medium" panose="020B0603020203020204" pitchFamily="34" charset="0"/>
                <a:cs typeface="NVIDIA Sans Medium" panose="020B0603020203020204" pitchFamily="34" charset="0"/>
              </a:rPr>
              <a:t>Audio</a:t>
            </a:r>
          </a:p>
        </p:txBody>
      </p:sp>
      <p:cxnSp>
        <p:nvCxnSpPr>
          <p:cNvPr id="70" name="Google Shape;3290;p319">
            <a:extLst>
              <a:ext uri="{FF2B5EF4-FFF2-40B4-BE49-F238E27FC236}">
                <a16:creationId xmlns:a16="http://schemas.microsoft.com/office/drawing/2014/main" id="{C8911DC0-0BB8-A974-7FED-F49B5E629E44}"/>
              </a:ext>
            </a:extLst>
          </p:cNvPr>
          <p:cNvCxnSpPr>
            <a:cxnSpLocks/>
          </p:cNvCxnSpPr>
          <p:nvPr/>
        </p:nvCxnSpPr>
        <p:spPr>
          <a:xfrm>
            <a:off x="11201754" y="2245567"/>
            <a:ext cx="457200" cy="0"/>
          </a:xfrm>
          <a:prstGeom prst="straightConnector1">
            <a:avLst/>
          </a:prstGeom>
          <a:noFill/>
          <a:ln w="25400" cap="flat" cmpd="sng">
            <a:solidFill>
              <a:schemeClr val="tx1"/>
            </a:solidFill>
            <a:prstDash val="lgDash"/>
            <a:round/>
            <a:headEnd type="none" w="sm" len="sm"/>
            <a:tailEnd type="triangle" w="lg" len="lg"/>
          </a:ln>
        </p:spPr>
      </p:cxnSp>
      <p:sp>
        <p:nvSpPr>
          <p:cNvPr id="71" name="Rectangle 70">
            <a:extLst>
              <a:ext uri="{FF2B5EF4-FFF2-40B4-BE49-F238E27FC236}">
                <a16:creationId xmlns:a16="http://schemas.microsoft.com/office/drawing/2014/main" id="{4D33BE33-894F-AFB7-5A38-DC0569C2DE8B}"/>
              </a:ext>
            </a:extLst>
          </p:cNvPr>
          <p:cNvSpPr/>
          <p:nvPr/>
        </p:nvSpPr>
        <p:spPr>
          <a:xfrm>
            <a:off x="2335909" y="2507963"/>
            <a:ext cx="793001" cy="15388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0480" tIns="15240" rIns="30480" bIns="15240" rtlCol="0" anchor="t">
            <a:noAutofit/>
          </a:bodyPr>
          <a:lstStyle/>
          <a:p>
            <a:pPr algn="ctr" defTabSz="152385"/>
            <a:r>
              <a:rPr lang="en-US" sz="1200" dirty="0">
                <a:solidFill>
                  <a:srgbClr val="000000"/>
                </a:solidFill>
                <a:latin typeface="NVIDIA Sans" panose="020B0503020203020204" pitchFamily="34" charset="0"/>
                <a:cs typeface="NVIDIA Sans" panose="020B0503020203020204" pitchFamily="34" charset="0"/>
              </a:rPr>
              <a:t>User</a:t>
            </a:r>
          </a:p>
        </p:txBody>
      </p:sp>
      <p:pic>
        <p:nvPicPr>
          <p:cNvPr id="72" name="Graphic 71">
            <a:extLst>
              <a:ext uri="{FF2B5EF4-FFF2-40B4-BE49-F238E27FC236}">
                <a16:creationId xmlns:a16="http://schemas.microsoft.com/office/drawing/2014/main" id="{CBBD15D2-2925-8AF0-EC8B-CE3D15A42D5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995203" y="2278602"/>
            <a:ext cx="152400" cy="152400"/>
          </a:xfrm>
          <a:prstGeom prst="rect">
            <a:avLst/>
          </a:prstGeom>
        </p:spPr>
      </p:pic>
      <p:pic>
        <p:nvPicPr>
          <p:cNvPr id="73" name="Graphic 72">
            <a:extLst>
              <a:ext uri="{FF2B5EF4-FFF2-40B4-BE49-F238E27FC236}">
                <a16:creationId xmlns:a16="http://schemas.microsoft.com/office/drawing/2014/main" id="{A5F9C061-5FE5-DFE9-6FBC-401094037C4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9995203" y="2113284"/>
            <a:ext cx="152400" cy="152400"/>
          </a:xfrm>
          <a:prstGeom prst="rect">
            <a:avLst/>
          </a:prstGeom>
        </p:spPr>
      </p:pic>
      <p:pic>
        <p:nvPicPr>
          <p:cNvPr id="74" name="Graphic 5">
            <a:extLst>
              <a:ext uri="{FF2B5EF4-FFF2-40B4-BE49-F238E27FC236}">
                <a16:creationId xmlns:a16="http://schemas.microsoft.com/office/drawing/2014/main" id="{93112E85-F46C-EB77-2974-D6ECD57666F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p:blipFill>
        <p:spPr>
          <a:xfrm>
            <a:off x="9827433" y="4578825"/>
            <a:ext cx="426720" cy="426720"/>
          </a:xfrm>
          <a:prstGeom prst="rect">
            <a:avLst/>
          </a:prstGeom>
        </p:spPr>
      </p:pic>
      <p:pic>
        <p:nvPicPr>
          <p:cNvPr id="75" name="Graphic 74">
            <a:extLst>
              <a:ext uri="{FF2B5EF4-FFF2-40B4-BE49-F238E27FC236}">
                <a16:creationId xmlns:a16="http://schemas.microsoft.com/office/drawing/2014/main" id="{82D127B7-DD1B-6EA1-4431-B752DFCF56FD}"/>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p:blipFill>
        <p:spPr>
          <a:xfrm>
            <a:off x="6636333" y="4557845"/>
            <a:ext cx="427817" cy="499119"/>
          </a:xfrm>
          <a:prstGeom prst="rect">
            <a:avLst/>
          </a:prstGeom>
        </p:spPr>
      </p:pic>
      <p:pic>
        <p:nvPicPr>
          <p:cNvPr id="76" name="Graphic 75">
            <a:extLst>
              <a:ext uri="{FF2B5EF4-FFF2-40B4-BE49-F238E27FC236}">
                <a16:creationId xmlns:a16="http://schemas.microsoft.com/office/drawing/2014/main" id="{B27ABFE6-BADB-E1F9-A06A-3E859C4E9FAB}"/>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p:blipFill>
        <p:spPr>
          <a:xfrm>
            <a:off x="8234523" y="4561935"/>
            <a:ext cx="427817" cy="499119"/>
          </a:xfrm>
          <a:prstGeom prst="rect">
            <a:avLst/>
          </a:prstGeom>
        </p:spPr>
      </p:pic>
      <p:pic>
        <p:nvPicPr>
          <p:cNvPr id="77" name="Graphic 76">
            <a:extLst>
              <a:ext uri="{FF2B5EF4-FFF2-40B4-BE49-F238E27FC236}">
                <a16:creationId xmlns:a16="http://schemas.microsoft.com/office/drawing/2014/main" id="{E599626B-8FEF-6794-346C-A6E6BD37680B}"/>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p:blipFill>
        <p:spPr>
          <a:xfrm>
            <a:off x="5841891" y="1988418"/>
            <a:ext cx="427817" cy="427817"/>
          </a:xfrm>
          <a:prstGeom prst="rect">
            <a:avLst/>
          </a:prstGeom>
        </p:spPr>
      </p:pic>
      <p:pic>
        <p:nvPicPr>
          <p:cNvPr id="78" name="Graphic 77">
            <a:extLst>
              <a:ext uri="{FF2B5EF4-FFF2-40B4-BE49-F238E27FC236}">
                <a16:creationId xmlns:a16="http://schemas.microsoft.com/office/drawing/2014/main" id="{1F82088F-99E9-672B-5843-77CADA3B1C52}"/>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p:blipFill>
        <p:spPr>
          <a:xfrm>
            <a:off x="5826651" y="3695298"/>
            <a:ext cx="427817" cy="427817"/>
          </a:xfrm>
          <a:prstGeom prst="rect">
            <a:avLst/>
          </a:prstGeom>
        </p:spPr>
      </p:pic>
      <p:pic>
        <p:nvPicPr>
          <p:cNvPr id="79" name="Graphic 78">
            <a:extLst>
              <a:ext uri="{FF2B5EF4-FFF2-40B4-BE49-F238E27FC236}">
                <a16:creationId xmlns:a16="http://schemas.microsoft.com/office/drawing/2014/main" id="{74B7F94A-FF30-64C4-C0E8-7E3BBD0D624F}"/>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p:blipFill>
        <p:spPr>
          <a:xfrm>
            <a:off x="5003691" y="4563978"/>
            <a:ext cx="427817" cy="427817"/>
          </a:xfrm>
          <a:prstGeom prst="rect">
            <a:avLst/>
          </a:prstGeom>
        </p:spPr>
      </p:pic>
      <p:sp>
        <p:nvSpPr>
          <p:cNvPr id="80" name="Title 15">
            <a:extLst>
              <a:ext uri="{FF2B5EF4-FFF2-40B4-BE49-F238E27FC236}">
                <a16:creationId xmlns:a16="http://schemas.microsoft.com/office/drawing/2014/main" id="{759B4ECF-E2FF-FFBD-192A-E1E83989ACAB}"/>
              </a:ext>
            </a:extLst>
          </p:cNvPr>
          <p:cNvSpPr>
            <a:spLocks noGrp="1"/>
          </p:cNvSpPr>
          <p:nvPr>
            <p:ph type="title"/>
          </p:nvPr>
        </p:nvSpPr>
        <p:spPr>
          <a:xfrm>
            <a:off x="838200" y="0"/>
            <a:ext cx="10515600" cy="838200"/>
          </a:xfrm>
        </p:spPr>
        <p:txBody>
          <a:bodyPr anchor="b">
            <a:normAutofit/>
          </a:bodyPr>
          <a:lstStyle/>
          <a:p>
            <a:r>
              <a:rPr lang="en-US" dirty="0"/>
              <a:t>Digital Humans for Customer Service</a:t>
            </a:r>
          </a:p>
        </p:txBody>
      </p:sp>
      <p:sp>
        <p:nvSpPr>
          <p:cNvPr id="81" name="Text Placeholder 17">
            <a:extLst>
              <a:ext uri="{FF2B5EF4-FFF2-40B4-BE49-F238E27FC236}">
                <a16:creationId xmlns:a16="http://schemas.microsoft.com/office/drawing/2014/main" id="{9C82B97E-21C1-4043-D56C-B1C20F9796AC}"/>
              </a:ext>
            </a:extLst>
          </p:cNvPr>
          <p:cNvSpPr txBox="1">
            <a:spLocks/>
          </p:cNvSpPr>
          <p:nvPr/>
        </p:nvSpPr>
        <p:spPr>
          <a:xfrm>
            <a:off x="838200" y="829056"/>
            <a:ext cx="10515600" cy="469392"/>
          </a:xfrm>
          <a:prstGeom prst="rect">
            <a:avLst/>
          </a:prstGeom>
        </p:spPr>
        <p:txBody>
          <a:bodyPr vert="horz" lIns="30480" tIns="15240" rIns="30480" bIns="15240" rtlCol="0" anchor="t">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200"/>
              </a:spcAft>
            </a:pPr>
            <a:r>
              <a:rPr lang="en-US" sz="2800" dirty="0">
                <a:solidFill>
                  <a:schemeClr val="accent6">
                    <a:lumMod val="75000"/>
                  </a:schemeClr>
                </a:solidFill>
                <a:latin typeface="NVIDIA Sans"/>
                <a:cs typeface="NVIDIA Sans"/>
              </a:rPr>
              <a:t>$125B market for digital human economy by 2035</a:t>
            </a:r>
            <a:endParaRPr lang="en-US" sz="2800" dirty="0">
              <a:solidFill>
                <a:schemeClr val="accent6">
                  <a:lumMod val="75000"/>
                </a:schemeClr>
              </a:solidFill>
            </a:endParaRPr>
          </a:p>
        </p:txBody>
      </p:sp>
      <p:sp>
        <p:nvSpPr>
          <p:cNvPr id="82" name="Content Placeholder 2">
            <a:extLst>
              <a:ext uri="{FF2B5EF4-FFF2-40B4-BE49-F238E27FC236}">
                <a16:creationId xmlns:a16="http://schemas.microsoft.com/office/drawing/2014/main" id="{12E1AC80-2BCE-CDC5-41EB-1313BD30E47E}"/>
              </a:ext>
            </a:extLst>
          </p:cNvPr>
          <p:cNvSpPr txBox="1">
            <a:spLocks/>
          </p:cNvSpPr>
          <p:nvPr/>
        </p:nvSpPr>
        <p:spPr>
          <a:xfrm>
            <a:off x="208536" y="2986385"/>
            <a:ext cx="3577045" cy="3220269"/>
          </a:xfrm>
          <a:prstGeom prst="rect">
            <a:avLst/>
          </a:prstGeom>
          <a:solidFill>
            <a:schemeClr val="accent4">
              <a:lumMod val="20000"/>
              <a:lumOff val="80000"/>
            </a:schemeClr>
          </a:solidFill>
        </p:spPr>
        <p:txBody>
          <a:bodyPr/>
          <a:lstStyle>
            <a:lvl1pPr marL="457200" indent="-457200" algn="l" defTabSz="2743200" rtl="0" eaLnBrk="1" latinLnBrk="0" hangingPunct="1">
              <a:lnSpc>
                <a:spcPct val="90000"/>
              </a:lnSpc>
              <a:spcBef>
                <a:spcPts val="3000"/>
              </a:spcBef>
              <a:buClr>
                <a:schemeClr val="tx2"/>
              </a:buClr>
              <a:buFont typeface="NVIDIA Sans" panose="020B0503020203020204" pitchFamily="34" charset="0"/>
              <a:buChar char="•"/>
              <a:defRPr sz="4400" kern="1200">
                <a:solidFill>
                  <a:schemeClr val="tx1"/>
                </a:solidFill>
                <a:latin typeface="NVIDIA Sans" panose="020B0503020203020204" pitchFamily="34" charset="0"/>
                <a:ea typeface="+mn-ea"/>
                <a:cs typeface="NVIDIA Sans" panose="020B0503020203020204" pitchFamily="34" charset="0"/>
              </a:defRPr>
            </a:lvl1pPr>
            <a:lvl2pPr marL="1371600" indent="-457200" algn="l" defTabSz="2743200" rtl="0" eaLnBrk="1" latinLnBrk="0" hangingPunct="1">
              <a:lnSpc>
                <a:spcPct val="90000"/>
              </a:lnSpc>
              <a:spcBef>
                <a:spcPts val="1500"/>
              </a:spcBef>
              <a:buClr>
                <a:schemeClr val="tx2"/>
              </a:buClr>
              <a:buFont typeface="NVIDIA Sans" panose="020B0503020203020204" pitchFamily="34" charset="0"/>
              <a:buChar char="•"/>
              <a:defRPr sz="4000" kern="1200">
                <a:solidFill>
                  <a:schemeClr val="tx1"/>
                </a:solidFill>
                <a:latin typeface="NVIDIA Sans" panose="020B0503020203020204" pitchFamily="34" charset="0"/>
                <a:ea typeface="+mn-ea"/>
                <a:cs typeface="NVIDIA Sans" panose="020B0503020203020204" pitchFamily="34" charset="0"/>
              </a:defRPr>
            </a:lvl2pPr>
            <a:lvl3pPr marL="2286000" indent="-457200" algn="l" defTabSz="2743200" rtl="0" eaLnBrk="1" latinLnBrk="0" hangingPunct="1">
              <a:lnSpc>
                <a:spcPct val="90000"/>
              </a:lnSpc>
              <a:spcBef>
                <a:spcPts val="1500"/>
              </a:spcBef>
              <a:buClr>
                <a:schemeClr val="tx2"/>
              </a:buClr>
              <a:buFont typeface="NVIDIA Sans" panose="020B0503020203020204" pitchFamily="34" charset="0"/>
              <a:buChar char="•"/>
              <a:defRPr sz="3600" kern="1200">
                <a:solidFill>
                  <a:schemeClr val="tx1"/>
                </a:solidFill>
                <a:latin typeface="NVIDIA Sans" panose="020B0503020203020204" pitchFamily="34" charset="0"/>
                <a:ea typeface="+mn-ea"/>
                <a:cs typeface="NVIDIA Sans" panose="020B0503020203020204" pitchFamily="34" charset="0"/>
              </a:defRPr>
            </a:lvl3pPr>
            <a:lvl4pPr marL="3200400" indent="-457200" algn="l" defTabSz="2743200" rtl="0" eaLnBrk="1" latinLnBrk="0" hangingPunct="1">
              <a:lnSpc>
                <a:spcPct val="90000"/>
              </a:lnSpc>
              <a:spcBef>
                <a:spcPts val="1500"/>
              </a:spcBef>
              <a:buClr>
                <a:schemeClr val="tx2"/>
              </a:buClr>
              <a:buFont typeface="NVIDIA Sans" panose="020B0503020203020204" pitchFamily="34" charset="0"/>
              <a:buChar char="•"/>
              <a:defRPr sz="3200" kern="1200">
                <a:solidFill>
                  <a:schemeClr val="tx1"/>
                </a:solidFill>
                <a:latin typeface="NVIDIA Sans" panose="020B0503020203020204" pitchFamily="34" charset="0"/>
                <a:ea typeface="+mn-ea"/>
                <a:cs typeface="NVIDIA Sans" panose="020B0503020203020204" pitchFamily="34" charset="0"/>
              </a:defRPr>
            </a:lvl4pPr>
            <a:lvl5pPr marL="4054475" indent="-396875" algn="l" defTabSz="2743200" rtl="0" eaLnBrk="1" latinLnBrk="0" hangingPunct="1">
              <a:lnSpc>
                <a:spcPct val="90000"/>
              </a:lnSpc>
              <a:spcBef>
                <a:spcPts val="1500"/>
              </a:spcBef>
              <a:buClr>
                <a:schemeClr val="tx2"/>
              </a:buClr>
              <a:buFont typeface="NVIDIA Sans" panose="020B0503020203020204" pitchFamily="34" charset="0"/>
              <a:buChar char="•"/>
              <a:defRPr sz="2800" kern="1200">
                <a:solidFill>
                  <a:schemeClr val="tx1"/>
                </a:solidFill>
                <a:latin typeface="NVIDIA Sans" panose="020B0503020203020204" pitchFamily="34" charset="0"/>
                <a:ea typeface="+mn-ea"/>
                <a:cs typeface="NVIDIA Sans" panose="020B0503020203020204" pitchFamily="34" charset="0"/>
              </a:defRPr>
            </a:lvl5pPr>
            <a:lvl6pPr marL="75438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9pPr>
          </a:lstStyle>
          <a:p>
            <a:pPr marL="152385" indent="-152385" defTabSz="914309">
              <a:spcBef>
                <a:spcPts val="800"/>
              </a:spcBef>
              <a:buClr>
                <a:srgbClr val="76B900"/>
              </a:buClr>
              <a:buNone/>
            </a:pPr>
            <a:r>
              <a:rPr lang="en-US" sz="2000" b="1" dirty="0">
                <a:solidFill>
                  <a:srgbClr val="000000"/>
                </a:solidFill>
                <a:latin typeface="NVIDIA Sans"/>
                <a:ea typeface="NVIDIA Sans"/>
                <a:cs typeface="NVIDIA Sans"/>
                <a:sym typeface="NVIDIA Sans"/>
              </a:rPr>
              <a:t>Benefits</a:t>
            </a:r>
            <a:endParaRPr lang="en-US" sz="2000" dirty="0">
              <a:solidFill>
                <a:srgbClr val="000000"/>
              </a:solidFill>
            </a:endParaRPr>
          </a:p>
          <a:p>
            <a:pPr marL="152385" indent="-152385" defTabSz="914309">
              <a:spcBef>
                <a:spcPts val="800"/>
              </a:spcBef>
              <a:buClr>
                <a:srgbClr val="76B900"/>
              </a:buClr>
              <a:buSzPct val="100000"/>
            </a:pPr>
            <a:r>
              <a:rPr lang="en-US" sz="2000" dirty="0">
                <a:solidFill>
                  <a:srgbClr val="000000"/>
                </a:solidFill>
                <a:latin typeface="NVIDIA Sans"/>
                <a:ea typeface="NVIDIA Sans"/>
                <a:cs typeface="NVIDIA Sans"/>
                <a:sym typeface="NVIDIA Sans"/>
              </a:rPr>
              <a:t>Increases engagement and satisfaction for user-facing applications</a:t>
            </a:r>
          </a:p>
          <a:p>
            <a:pPr marL="152385" indent="-152385" defTabSz="914309">
              <a:spcBef>
                <a:spcPts val="800"/>
              </a:spcBef>
              <a:buClr>
                <a:srgbClr val="76B900"/>
              </a:buClr>
              <a:buSzPct val="100000"/>
            </a:pPr>
            <a:r>
              <a:rPr lang="en-US" sz="2000" dirty="0">
                <a:solidFill>
                  <a:srgbClr val="000000"/>
                </a:solidFill>
                <a:latin typeface="NVIDIA Sans"/>
                <a:ea typeface="NVIDIA Sans"/>
                <a:cs typeface="NVIDIA Sans"/>
                <a:sym typeface="NVIDIA Sans"/>
              </a:rPr>
              <a:t>Creates a lifelike 3D digital human with accurate skin, hair, animation, and speech</a:t>
            </a:r>
          </a:p>
          <a:p>
            <a:pPr marL="152385" indent="-152385" defTabSz="304770">
              <a:spcBef>
                <a:spcPts val="800"/>
              </a:spcBef>
              <a:buClr>
                <a:srgbClr val="76B900"/>
              </a:buClr>
              <a:buSzPct val="100000"/>
              <a:defRPr/>
            </a:pPr>
            <a:r>
              <a:rPr lang="en-US" sz="2000" kern="0" dirty="0">
                <a:solidFill>
                  <a:srgbClr val="000000"/>
                </a:solidFill>
                <a:latin typeface="NVIDIA Sans"/>
                <a:ea typeface="NVIDIA Sans"/>
                <a:cs typeface="NVIDIA Sans"/>
                <a:sym typeface="NVIDIA Sans"/>
              </a:rPr>
              <a:t>Enables natural conversations with enterprise applications </a:t>
            </a:r>
            <a:br>
              <a:rPr lang="en-US" sz="2000" kern="0" dirty="0">
                <a:solidFill>
                  <a:srgbClr val="000000"/>
                </a:solidFill>
                <a:latin typeface="NVIDIA Sans"/>
                <a:ea typeface="NVIDIA Sans"/>
                <a:cs typeface="NVIDIA Sans"/>
                <a:sym typeface="NVIDIA Sans"/>
              </a:rPr>
            </a:br>
            <a:r>
              <a:rPr lang="en-US" sz="2000" kern="0" dirty="0">
                <a:solidFill>
                  <a:srgbClr val="000000"/>
                </a:solidFill>
                <a:latin typeface="NVIDIA Sans"/>
                <a:ea typeface="NVIDIA Sans"/>
                <a:cs typeface="NVIDIA Sans"/>
                <a:sym typeface="NVIDIA Sans"/>
              </a:rPr>
              <a:t>and data</a:t>
            </a:r>
          </a:p>
          <a:p>
            <a:pPr marL="152385" indent="-152385" defTabSz="914309">
              <a:spcBef>
                <a:spcPts val="1000"/>
              </a:spcBef>
              <a:buClr>
                <a:srgbClr val="76B900"/>
              </a:buClr>
            </a:pPr>
            <a:endParaRPr lang="en-US" sz="2000" dirty="0">
              <a:solidFill>
                <a:srgbClr val="000000"/>
              </a:solidFill>
            </a:endParaRPr>
          </a:p>
        </p:txBody>
      </p:sp>
    </p:spTree>
    <p:extLst>
      <p:ext uri="{BB962C8B-B14F-4D97-AF65-F5344CB8AC3E}">
        <p14:creationId xmlns:p14="http://schemas.microsoft.com/office/powerpoint/2010/main" val="2068624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DA997C-8089-5A35-E782-6AC093BCA025}"/>
              </a:ext>
            </a:extLst>
          </p:cNvPr>
          <p:cNvSpPr>
            <a:spLocks noGrp="1"/>
          </p:cNvSpPr>
          <p:nvPr>
            <p:ph type="sldNum" sz="quarter" idx="12"/>
          </p:nvPr>
        </p:nvSpPr>
        <p:spPr/>
        <p:txBody>
          <a:bodyPr/>
          <a:lstStyle/>
          <a:p>
            <a:fld id="{5D6FF71F-CF6A-4C46-8F9B-61D49EEA70E3}" type="slidenum">
              <a:rPr lang="en-US" smtClean="0"/>
              <a:t>38</a:t>
            </a:fld>
            <a:endParaRPr lang="en-US"/>
          </a:p>
        </p:txBody>
      </p:sp>
      <p:pic>
        <p:nvPicPr>
          <p:cNvPr id="103" name="Graphic 13">
            <a:extLst>
              <a:ext uri="{FF2B5EF4-FFF2-40B4-BE49-F238E27FC236}">
                <a16:creationId xmlns:a16="http://schemas.microsoft.com/office/drawing/2014/main" id="{62BD01EC-0D09-D365-701F-AE2355DE68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246921" y="5426512"/>
            <a:ext cx="426720" cy="426720"/>
          </a:xfrm>
          <a:prstGeom prst="rect">
            <a:avLst/>
          </a:prstGeom>
        </p:spPr>
      </p:pic>
      <p:sp>
        <p:nvSpPr>
          <p:cNvPr id="105" name="Text Placeholder 2">
            <a:extLst>
              <a:ext uri="{FF2B5EF4-FFF2-40B4-BE49-F238E27FC236}">
                <a16:creationId xmlns:a16="http://schemas.microsoft.com/office/drawing/2014/main" id="{C662BD54-0D94-B226-AE4E-D09B769EC2A7}"/>
              </a:ext>
            </a:extLst>
          </p:cNvPr>
          <p:cNvSpPr txBox="1">
            <a:spLocks/>
          </p:cNvSpPr>
          <p:nvPr/>
        </p:nvSpPr>
        <p:spPr>
          <a:xfrm>
            <a:off x="875804" y="718582"/>
            <a:ext cx="10515600" cy="469392"/>
          </a:xfrm>
          <a:prstGeom prst="rect">
            <a:avLst/>
          </a:prstGeom>
        </p:spPr>
        <p:txBody>
          <a:bodyPr lIns="30480" tIns="15240" rIns="30480" bIns="15240" anchor="t">
            <a:normAutofit/>
          </a:bodyPr>
          <a:lstStyle>
            <a:lvl1pPr marL="0" indent="0" algn="ctr" defTabSz="914309" rtl="0" eaLnBrk="1" latinLnBrk="0" hangingPunct="1">
              <a:lnSpc>
                <a:spcPct val="90000"/>
              </a:lnSpc>
              <a:spcBef>
                <a:spcPts val="0"/>
              </a:spcBef>
              <a:buFontTx/>
              <a:buNone/>
              <a:defRPr sz="1600" kern="1200">
                <a:solidFill>
                  <a:schemeClr val="tx2"/>
                </a:solidFill>
                <a:latin typeface="NVIDIA Sans" panose="020B0503020203020204" pitchFamily="34" charset="0"/>
                <a:ea typeface="+mn-ea"/>
                <a:cs typeface="NVIDIA Sans" panose="020B0503020203020204" pitchFamily="34" charset="0"/>
              </a:defRPr>
            </a:lvl1pPr>
            <a:lvl2pPr marL="457154" indent="0" algn="ctr" defTabSz="914309" rtl="0" eaLnBrk="1" latinLnBrk="0" hangingPunct="1">
              <a:lnSpc>
                <a:spcPct val="90000"/>
              </a:lnSpc>
              <a:spcBef>
                <a:spcPts val="500"/>
              </a:spcBef>
              <a:buFontTx/>
              <a:buNone/>
              <a:defRPr sz="1467" kern="1200">
                <a:solidFill>
                  <a:schemeClr val="tx1"/>
                </a:solidFill>
                <a:latin typeface="NVIDIA Sans" panose="020B0503020203020204" pitchFamily="34" charset="0"/>
                <a:ea typeface="+mn-ea"/>
                <a:cs typeface="+mn-cs"/>
              </a:defRPr>
            </a:lvl2pPr>
            <a:lvl3pPr marL="914309" indent="0" algn="ctr" defTabSz="914309" rtl="0" eaLnBrk="1" latinLnBrk="0" hangingPunct="1">
              <a:lnSpc>
                <a:spcPct val="90000"/>
              </a:lnSpc>
              <a:spcBef>
                <a:spcPts val="500"/>
              </a:spcBef>
              <a:buFontTx/>
              <a:buNone/>
              <a:defRPr sz="1467" kern="1200">
                <a:solidFill>
                  <a:schemeClr val="tx1"/>
                </a:solidFill>
                <a:latin typeface="NVIDIA Sans" panose="020B0503020203020204" pitchFamily="34" charset="0"/>
                <a:ea typeface="+mn-ea"/>
                <a:cs typeface="+mn-cs"/>
              </a:defRPr>
            </a:lvl3pPr>
            <a:lvl4pPr marL="1371463" indent="0" algn="ctr" defTabSz="914309" rtl="0" eaLnBrk="1" latinLnBrk="0" hangingPunct="1">
              <a:lnSpc>
                <a:spcPct val="90000"/>
              </a:lnSpc>
              <a:spcBef>
                <a:spcPts val="500"/>
              </a:spcBef>
              <a:buFontTx/>
              <a:buNone/>
              <a:defRPr sz="1467" kern="1200">
                <a:solidFill>
                  <a:schemeClr val="tx1"/>
                </a:solidFill>
                <a:latin typeface="NVIDIA Sans" panose="020B0503020203020204" pitchFamily="34" charset="0"/>
                <a:ea typeface="+mn-ea"/>
                <a:cs typeface="+mn-cs"/>
              </a:defRPr>
            </a:lvl4pPr>
            <a:lvl5pPr marL="1828617" indent="0" algn="ctr" defTabSz="914309" rtl="0" eaLnBrk="1" latinLnBrk="0" hangingPunct="1">
              <a:lnSpc>
                <a:spcPct val="90000"/>
              </a:lnSpc>
              <a:spcBef>
                <a:spcPts val="500"/>
              </a:spcBef>
              <a:buFontTx/>
              <a:buNone/>
              <a:defRPr sz="1467" kern="1200">
                <a:solidFill>
                  <a:schemeClr val="tx1"/>
                </a:solidFill>
                <a:latin typeface="NVIDIA Sans" panose="020B0503020203020204" pitchFamily="34" charset="0"/>
                <a:ea typeface="+mn-ea"/>
                <a:cs typeface="+mn-cs"/>
              </a:defRPr>
            </a:lvl5pPr>
            <a:lvl6pPr marL="2514349" indent="-228577" algn="l" defTabSz="914309" rtl="0" eaLnBrk="1" latinLnBrk="0" hangingPunct="1">
              <a:lnSpc>
                <a:spcPct val="90000"/>
              </a:lnSpc>
              <a:spcBef>
                <a:spcPts val="500"/>
              </a:spcBef>
              <a:buFont typeface="NVIDIA Sans" panose="020B0503020203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NVIDIA Sans" panose="020B0503020203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NVIDIA Sans" panose="020B0503020203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NVIDIA Sans" panose="020B0503020203020204" pitchFamily="34" charset="0"/>
              <a:buChar char="•"/>
              <a:defRPr sz="1800" kern="1200">
                <a:solidFill>
                  <a:schemeClr val="tx1"/>
                </a:solidFill>
                <a:latin typeface="+mn-lt"/>
                <a:ea typeface="+mn-ea"/>
                <a:cs typeface="+mn-cs"/>
              </a:defRPr>
            </a:lvl9pPr>
          </a:lstStyle>
          <a:p>
            <a:pPr>
              <a:spcAft>
                <a:spcPts val="200"/>
              </a:spcAft>
            </a:pPr>
            <a:r>
              <a:rPr lang="en-US" sz="2800" dirty="0">
                <a:solidFill>
                  <a:schemeClr val="accent1"/>
                </a:solidFill>
                <a:latin typeface="NVIDIA Sans"/>
                <a:cs typeface="NVIDIA Sans"/>
              </a:rPr>
              <a:t>Unlocks Knowledge from trillions of PDFs</a:t>
            </a:r>
          </a:p>
        </p:txBody>
      </p:sp>
      <p:sp>
        <p:nvSpPr>
          <p:cNvPr id="106" name="Content Placeholder 2">
            <a:extLst>
              <a:ext uri="{FF2B5EF4-FFF2-40B4-BE49-F238E27FC236}">
                <a16:creationId xmlns:a16="http://schemas.microsoft.com/office/drawing/2014/main" id="{FD06CA47-7B24-7D7C-3219-8A12805AC709}"/>
              </a:ext>
            </a:extLst>
          </p:cNvPr>
          <p:cNvSpPr txBox="1">
            <a:spLocks/>
          </p:cNvSpPr>
          <p:nvPr/>
        </p:nvSpPr>
        <p:spPr>
          <a:xfrm>
            <a:off x="609600" y="3810000"/>
            <a:ext cx="1758421" cy="20738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2385" marR="0" lvl="0" indent="-152385" algn="l" defTabSz="914400"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000000"/>
                </a:solidFill>
                <a:effectLst/>
                <a:uLnTx/>
                <a:uFillTx/>
                <a:latin typeface="NVIDIA Sans"/>
                <a:ea typeface="NVIDIA Sans"/>
                <a:cs typeface="NVIDIA Sans"/>
                <a:sym typeface="NVIDIA Sans"/>
              </a:rPr>
              <a:t>Benefits</a:t>
            </a:r>
            <a:endParaRPr kumimoji="0" lang="en-US" sz="1200" b="1" i="0" u="none" strike="noStrike" kern="1200" cap="none" spc="0" normalizeH="0" baseline="0" noProof="0">
              <a:ln>
                <a:noFill/>
              </a:ln>
              <a:solidFill>
                <a:srgbClr val="000000"/>
              </a:solidFill>
              <a:effectLst/>
              <a:uLnTx/>
              <a:uFillTx/>
              <a:latin typeface="NVIDIA Sans"/>
              <a:ea typeface="+mn-ea"/>
              <a:cs typeface="+mn-cs"/>
            </a:endParaRPr>
          </a:p>
          <a:p>
            <a:pPr marL="152385" marR="0" lvl="0" indent="-152385" algn="l" defTabSz="914400" rtl="0" eaLnBrk="1" fontAlgn="auto" latinLnBrk="0" hangingPunct="1">
              <a:lnSpc>
                <a:spcPct val="90000"/>
              </a:lnSpc>
              <a:spcBef>
                <a:spcPts val="800"/>
              </a:spcBef>
              <a:spcAft>
                <a:spcPts val="0"/>
              </a:spcAft>
              <a:buClr>
                <a:srgbClr val="76B900"/>
              </a:buClr>
              <a:buSzPct val="100000"/>
              <a:buFont typeface="Arial" panose="020B0604020202020204" pitchFamily="34" charset="0"/>
              <a:buChar char="•"/>
              <a:tabLst/>
              <a:defRPr/>
            </a:pPr>
            <a:r>
              <a:rPr kumimoji="0" lang="en-US" sz="933" b="1" i="0" u="none" strike="noStrike" kern="1200" cap="none" spc="0" normalizeH="0" baseline="0" noProof="0">
                <a:ln>
                  <a:noFill/>
                </a:ln>
                <a:solidFill>
                  <a:srgbClr val="000000"/>
                </a:solidFill>
                <a:effectLst/>
                <a:uLnTx/>
                <a:uFillTx/>
                <a:latin typeface="NVIDIA Sans"/>
                <a:ea typeface="NVIDIA Sans"/>
                <a:cs typeface="NVIDIA Sans"/>
                <a:sym typeface="NVIDIA Sans"/>
              </a:rPr>
              <a:t>Unlocks the next level </a:t>
            </a:r>
            <a:br>
              <a:rPr kumimoji="0" lang="en-US" sz="933" b="1" i="0" u="none" strike="noStrike" kern="1200" cap="none" spc="0" normalizeH="0" baseline="0" noProof="0">
                <a:ln>
                  <a:noFill/>
                </a:ln>
                <a:solidFill>
                  <a:srgbClr val="000000"/>
                </a:solidFill>
                <a:effectLst/>
                <a:uLnTx/>
                <a:uFillTx/>
                <a:latin typeface="NVIDIA Sans"/>
                <a:ea typeface="NVIDIA Sans"/>
                <a:cs typeface="NVIDIA Sans"/>
                <a:sym typeface="NVIDIA Sans"/>
              </a:rPr>
            </a:br>
            <a:r>
              <a:rPr kumimoji="0" lang="en-US" sz="933" b="1" i="0" u="none" strike="noStrike" kern="1200" cap="none" spc="0" normalizeH="0" baseline="0" noProof="0">
                <a:ln>
                  <a:noFill/>
                </a:ln>
                <a:solidFill>
                  <a:srgbClr val="000000"/>
                </a:solidFill>
                <a:effectLst/>
                <a:uLnTx/>
                <a:uFillTx/>
                <a:latin typeface="NVIDIA Sans"/>
                <a:ea typeface="NVIDIA Sans"/>
                <a:cs typeface="NVIDIA Sans"/>
                <a:sym typeface="NVIDIA Sans"/>
              </a:rPr>
              <a:t>of indexable enterprise data from text to images and charts</a:t>
            </a:r>
          </a:p>
          <a:p>
            <a:pPr marL="152385" marR="0" lvl="0" indent="-152385" algn="l" defTabSz="914400" rtl="0" eaLnBrk="1" fontAlgn="auto" latinLnBrk="0" hangingPunct="1">
              <a:lnSpc>
                <a:spcPct val="90000"/>
              </a:lnSpc>
              <a:spcBef>
                <a:spcPts val="800"/>
              </a:spcBef>
              <a:spcAft>
                <a:spcPts val="0"/>
              </a:spcAft>
              <a:buClr>
                <a:srgbClr val="76B900"/>
              </a:buClr>
              <a:buSzPct val="100000"/>
              <a:buFont typeface="Arial" panose="020B0604020202020204" pitchFamily="34" charset="0"/>
              <a:buChar char="•"/>
              <a:tabLst/>
              <a:defRPr/>
            </a:pPr>
            <a:r>
              <a:rPr kumimoji="0" lang="en-US" sz="933" b="1" i="0" u="none" strike="noStrike" kern="0" cap="none" spc="0" normalizeH="0" baseline="0" noProof="0">
                <a:ln>
                  <a:noFill/>
                </a:ln>
                <a:solidFill>
                  <a:srgbClr val="000000"/>
                </a:solidFill>
                <a:effectLst/>
                <a:uLnTx/>
                <a:uFillTx/>
                <a:latin typeface="NVIDIA Sans"/>
                <a:ea typeface="NVIDIA Sans"/>
                <a:cs typeface="NVIDIA Sans"/>
                <a:sym typeface="NVIDIA Sans"/>
              </a:rPr>
              <a:t>High-accuracy extraction and responses</a:t>
            </a:r>
          </a:p>
          <a:p>
            <a:pPr marL="152385" marR="0" lvl="0" indent="-152385" algn="l" defTabSz="914400" rtl="0" eaLnBrk="1" fontAlgn="auto" latinLnBrk="0" hangingPunct="1">
              <a:lnSpc>
                <a:spcPct val="90000"/>
              </a:lnSpc>
              <a:spcBef>
                <a:spcPts val="800"/>
              </a:spcBef>
              <a:spcAft>
                <a:spcPts val="0"/>
              </a:spcAft>
              <a:buClr>
                <a:srgbClr val="76B900"/>
              </a:buClr>
              <a:buSzPct val="100000"/>
              <a:buFontTx/>
              <a:buChar char="•"/>
              <a:tabLst/>
              <a:defRPr/>
            </a:pPr>
            <a:r>
              <a:rPr kumimoji="0" lang="en-US" sz="933" b="1" i="0" u="none" strike="noStrike" kern="1200" cap="none" spc="0" normalizeH="0" baseline="0" noProof="0">
                <a:ln>
                  <a:noFill/>
                </a:ln>
                <a:solidFill>
                  <a:srgbClr val="000000"/>
                </a:solidFill>
                <a:effectLst/>
                <a:uLnTx/>
                <a:uFillTx/>
                <a:latin typeface="NVIDIA Sans"/>
                <a:ea typeface="NVIDIA Sans"/>
                <a:cs typeface="NVIDIA Sans"/>
                <a:sym typeface="NVIDIA Sans"/>
              </a:rPr>
              <a:t>Enterprise-scale </a:t>
            </a:r>
            <a:br>
              <a:rPr kumimoji="0" lang="en-US" sz="933" b="1" i="0" u="none" strike="noStrike" kern="1200" cap="none" spc="0" normalizeH="0" baseline="0" noProof="0">
                <a:ln>
                  <a:noFill/>
                </a:ln>
                <a:solidFill>
                  <a:srgbClr val="000000"/>
                </a:solidFill>
                <a:effectLst/>
                <a:uLnTx/>
                <a:uFillTx/>
                <a:latin typeface="NVIDIA Sans"/>
                <a:ea typeface="NVIDIA Sans"/>
                <a:cs typeface="NVIDIA Sans"/>
                <a:sym typeface="NVIDIA Sans"/>
              </a:rPr>
            </a:br>
            <a:r>
              <a:rPr kumimoji="0" lang="en-US" sz="933" b="1" i="0" u="none" strike="noStrike" kern="1200" cap="none" spc="0" normalizeH="0" baseline="0" noProof="0">
                <a:ln>
                  <a:noFill/>
                </a:ln>
                <a:solidFill>
                  <a:srgbClr val="000000"/>
                </a:solidFill>
                <a:effectLst/>
                <a:uLnTx/>
                <a:uFillTx/>
                <a:latin typeface="NVIDIA Sans"/>
                <a:ea typeface="NVIDIA Sans"/>
                <a:cs typeface="NVIDIA Sans"/>
                <a:sym typeface="NVIDIA Sans"/>
              </a:rPr>
              <a:t>PDF ingestion</a:t>
            </a:r>
          </a:p>
          <a:p>
            <a:pPr marL="152385" marR="0" lvl="0" indent="-15238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srgbClr val="000000"/>
              </a:solidFill>
              <a:effectLst/>
              <a:uLnTx/>
              <a:uFillTx/>
              <a:latin typeface="NVIDIA Sans"/>
              <a:ea typeface="+mn-ea"/>
              <a:cs typeface="+mn-cs"/>
            </a:endParaRPr>
          </a:p>
        </p:txBody>
      </p:sp>
      <p:sp>
        <p:nvSpPr>
          <p:cNvPr id="107" name="Rectangle 106">
            <a:extLst>
              <a:ext uri="{FF2B5EF4-FFF2-40B4-BE49-F238E27FC236}">
                <a16:creationId xmlns:a16="http://schemas.microsoft.com/office/drawing/2014/main" id="{D583C7B3-07DC-3703-678C-41E1FC9EFDFC}"/>
              </a:ext>
            </a:extLst>
          </p:cNvPr>
          <p:cNvSpPr/>
          <p:nvPr/>
        </p:nvSpPr>
        <p:spPr>
          <a:xfrm>
            <a:off x="4757455" y="2507963"/>
            <a:ext cx="1036320" cy="276999"/>
          </a:xfrm>
          <a:prstGeom prst="rect">
            <a:avLst/>
          </a:prstGeom>
          <a:noFill/>
          <a:ln w="12700" cap="flat" cmpd="sng" algn="ctr">
            <a:noFill/>
            <a:prstDash val="solid"/>
          </a:ln>
          <a:effectLst/>
        </p:spPr>
        <p:txBody>
          <a:bodyPr lIns="30480" tIns="15240" rIns="30480" bIns="15240" rtlCol="0" anchor="t">
            <a:spAutoFit/>
          </a:bodyPr>
          <a:lstStyle/>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NVIDIA Sans"/>
                <a:ea typeface="+mn-ea"/>
                <a:cs typeface="NVIDIA Sans" panose="020B0503020203020204" pitchFamily="34" charset="0"/>
              </a:rPr>
              <a:t>NeMo Retriever</a:t>
            </a:r>
          </a:p>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NVIDIA Sans"/>
                <a:ea typeface="+mn-ea"/>
                <a:cs typeface="NVIDIA Sans" panose="020B0503020203020204" pitchFamily="34" charset="0"/>
              </a:rPr>
              <a:t>Embedding</a:t>
            </a:r>
          </a:p>
        </p:txBody>
      </p:sp>
      <p:sp>
        <p:nvSpPr>
          <p:cNvPr id="108" name="Rectangle 107">
            <a:extLst>
              <a:ext uri="{FF2B5EF4-FFF2-40B4-BE49-F238E27FC236}">
                <a16:creationId xmlns:a16="http://schemas.microsoft.com/office/drawing/2014/main" id="{70CDA10D-BDB7-1992-44FD-699B8CB801BC}"/>
              </a:ext>
            </a:extLst>
          </p:cNvPr>
          <p:cNvSpPr/>
          <p:nvPr/>
        </p:nvSpPr>
        <p:spPr>
          <a:xfrm>
            <a:off x="7304336" y="2517431"/>
            <a:ext cx="1036320" cy="276999"/>
          </a:xfrm>
          <a:prstGeom prst="rect">
            <a:avLst/>
          </a:prstGeom>
          <a:noFill/>
          <a:ln w="12700" cap="flat" cmpd="sng" algn="ctr">
            <a:noFill/>
            <a:prstDash val="solid"/>
          </a:ln>
          <a:effectLst/>
        </p:spPr>
        <p:txBody>
          <a:bodyPr lIns="30480" tIns="15240" rIns="30480" bIns="15240" rtlCol="0" anchor="t">
            <a:spAutoFit/>
          </a:bodyPr>
          <a:lstStyle/>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NVIDIA Sans"/>
                <a:ea typeface="+mn-ea"/>
                <a:cs typeface="NVIDIA Sans" panose="020B0503020203020204" pitchFamily="34" charset="0"/>
              </a:rPr>
              <a:t>NeMo Retriever </a:t>
            </a:r>
          </a:p>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NVIDIA Sans"/>
                <a:ea typeface="+mn-ea"/>
                <a:cs typeface="NVIDIA Sans" panose="020B0503020203020204" pitchFamily="34" charset="0"/>
              </a:rPr>
              <a:t>Reranking</a:t>
            </a:r>
          </a:p>
        </p:txBody>
      </p:sp>
      <p:sp>
        <p:nvSpPr>
          <p:cNvPr id="109" name="Rectangle 108">
            <a:extLst>
              <a:ext uri="{FF2B5EF4-FFF2-40B4-BE49-F238E27FC236}">
                <a16:creationId xmlns:a16="http://schemas.microsoft.com/office/drawing/2014/main" id="{79D2F9D6-F6E6-38C8-809F-6288ECB3AF24}"/>
              </a:ext>
            </a:extLst>
          </p:cNvPr>
          <p:cNvSpPr/>
          <p:nvPr/>
        </p:nvSpPr>
        <p:spPr>
          <a:xfrm>
            <a:off x="8789617" y="2517431"/>
            <a:ext cx="609600" cy="153888"/>
          </a:xfrm>
          <a:prstGeom prst="rect">
            <a:avLst/>
          </a:prstGeom>
          <a:noFill/>
          <a:ln w="12700" cap="flat" cmpd="sng" algn="ctr">
            <a:noFill/>
            <a:prstDash val="solid"/>
          </a:ln>
          <a:effectLst/>
        </p:spPr>
        <p:txBody>
          <a:bodyPr lIns="30480" tIns="15240" rIns="30480" bIns="15240" rtlCol="0" anchor="t">
            <a:spAutoFit/>
          </a:bodyPr>
          <a:lstStyle/>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NVIDIA Sans"/>
                <a:ea typeface="+mn-ea"/>
                <a:cs typeface="NVIDIA Sans" panose="020B0503020203020204" pitchFamily="34" charset="0"/>
              </a:rPr>
              <a:t>LLM</a:t>
            </a:r>
          </a:p>
        </p:txBody>
      </p:sp>
      <p:sp>
        <p:nvSpPr>
          <p:cNvPr id="110" name="Rectangle 109">
            <a:extLst>
              <a:ext uri="{FF2B5EF4-FFF2-40B4-BE49-F238E27FC236}">
                <a16:creationId xmlns:a16="http://schemas.microsoft.com/office/drawing/2014/main" id="{DE73BE5D-46CB-AE9D-4385-AEC950C180FC}"/>
              </a:ext>
            </a:extLst>
          </p:cNvPr>
          <p:cNvSpPr/>
          <p:nvPr/>
        </p:nvSpPr>
        <p:spPr>
          <a:xfrm>
            <a:off x="6031867" y="3532985"/>
            <a:ext cx="1036320" cy="276999"/>
          </a:xfrm>
          <a:prstGeom prst="rect">
            <a:avLst/>
          </a:prstGeom>
          <a:noFill/>
          <a:ln w="12700" cap="flat" cmpd="sng" algn="ctr">
            <a:noFill/>
            <a:prstDash val="solid"/>
          </a:ln>
          <a:effectLst/>
        </p:spPr>
        <p:txBody>
          <a:bodyPr lIns="30480" tIns="15240" rIns="30480" bIns="15240" rtlCol="0" anchor="t">
            <a:spAutoFit/>
          </a:bodyPr>
          <a:lstStyle/>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NVIDIA Sans"/>
                <a:ea typeface="+mn-ea"/>
                <a:cs typeface="NVIDIA Sans" panose="020B0503020203020204" pitchFamily="34" charset="0"/>
              </a:rPr>
              <a:t>NeMo Retriever</a:t>
            </a:r>
          </a:p>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NVIDIA Sans"/>
                <a:ea typeface="+mn-ea"/>
                <a:cs typeface="NVIDIA Sans" panose="020B0503020203020204" pitchFamily="34" charset="0"/>
              </a:rPr>
              <a:t>Embedding</a:t>
            </a:r>
          </a:p>
        </p:txBody>
      </p:sp>
      <p:sp>
        <p:nvSpPr>
          <p:cNvPr id="111" name="Rectangle 110">
            <a:extLst>
              <a:ext uri="{FF2B5EF4-FFF2-40B4-BE49-F238E27FC236}">
                <a16:creationId xmlns:a16="http://schemas.microsoft.com/office/drawing/2014/main" id="{272F1E58-D25C-2203-4C05-7C35719D96D2}"/>
              </a:ext>
            </a:extLst>
          </p:cNvPr>
          <p:cNvSpPr/>
          <p:nvPr/>
        </p:nvSpPr>
        <p:spPr>
          <a:xfrm>
            <a:off x="6106202" y="2507963"/>
            <a:ext cx="888746" cy="276999"/>
          </a:xfrm>
          <a:prstGeom prst="rect">
            <a:avLst/>
          </a:prstGeom>
          <a:noFill/>
          <a:ln w="12700" cap="flat" cmpd="sng" algn="ctr">
            <a:noFill/>
            <a:prstDash val="solid"/>
          </a:ln>
          <a:effectLst/>
        </p:spPr>
        <p:txBody>
          <a:bodyPr lIns="30480" tIns="15240" rIns="30480" bIns="15240" rtlCol="0" anchor="t">
            <a:noAutofit/>
          </a:bodyPr>
          <a:lstStyle/>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NVIDIA Sans"/>
                <a:ea typeface="+mn-ea"/>
                <a:cs typeface="NVIDIA Sans" panose="020B0503020203020204" pitchFamily="34" charset="0"/>
              </a:rPr>
              <a:t>Vector </a:t>
            </a:r>
            <a:br>
              <a:rPr kumimoji="0" lang="en-US" sz="800" b="0" i="0" u="none" strike="noStrike" kern="0" cap="none" spc="0" normalizeH="0" baseline="0" noProof="0">
                <a:ln>
                  <a:noFill/>
                </a:ln>
                <a:solidFill>
                  <a:srgbClr val="000000"/>
                </a:solidFill>
                <a:effectLst/>
                <a:uLnTx/>
                <a:uFillTx/>
                <a:latin typeface="NVIDIA Sans"/>
                <a:ea typeface="+mn-ea"/>
                <a:cs typeface="NVIDIA Sans" panose="020B0503020203020204" pitchFamily="34" charset="0"/>
              </a:rPr>
            </a:br>
            <a:r>
              <a:rPr kumimoji="0" lang="en-US" sz="800" b="0" i="0" u="none" strike="noStrike" kern="0" cap="none" spc="0" normalizeH="0" baseline="0" noProof="0">
                <a:ln>
                  <a:noFill/>
                </a:ln>
                <a:solidFill>
                  <a:srgbClr val="000000"/>
                </a:solidFill>
                <a:effectLst/>
                <a:uLnTx/>
                <a:uFillTx/>
                <a:latin typeface="NVIDIA Sans"/>
                <a:ea typeface="+mn-ea"/>
                <a:cs typeface="NVIDIA Sans" panose="020B0503020203020204" pitchFamily="34" charset="0"/>
              </a:rPr>
              <a:t>Database</a:t>
            </a:r>
          </a:p>
        </p:txBody>
      </p:sp>
      <p:sp>
        <p:nvSpPr>
          <p:cNvPr id="112" name="Rectangle 111">
            <a:extLst>
              <a:ext uri="{FF2B5EF4-FFF2-40B4-BE49-F238E27FC236}">
                <a16:creationId xmlns:a16="http://schemas.microsoft.com/office/drawing/2014/main" id="{87A5B782-0E11-AD93-3C58-3124381CB1AE}"/>
              </a:ext>
            </a:extLst>
          </p:cNvPr>
          <p:cNvSpPr/>
          <p:nvPr/>
        </p:nvSpPr>
        <p:spPr>
          <a:xfrm>
            <a:off x="3586337" y="2507963"/>
            <a:ext cx="840793" cy="153888"/>
          </a:xfrm>
          <a:prstGeom prst="rect">
            <a:avLst/>
          </a:prstGeom>
          <a:noFill/>
          <a:ln w="12700" cap="flat" cmpd="sng" algn="ctr">
            <a:noFill/>
            <a:prstDash val="solid"/>
          </a:ln>
          <a:effectLst/>
        </p:spPr>
        <p:txBody>
          <a:bodyPr lIns="30480" tIns="15240" rIns="30480" bIns="15240" rtlCol="0" anchor="t">
            <a:spAutoFit/>
          </a:bodyPr>
          <a:lstStyle/>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NVIDIA Sans"/>
                <a:ea typeface="+mn-ea"/>
                <a:cs typeface="NVIDIA Sans" panose="020B0503020203020204" pitchFamily="34" charset="0"/>
              </a:rPr>
              <a:t>Front End</a:t>
            </a:r>
          </a:p>
        </p:txBody>
      </p:sp>
      <p:sp>
        <p:nvSpPr>
          <p:cNvPr id="113" name="Rounded Rectangle 11">
            <a:extLst>
              <a:ext uri="{FF2B5EF4-FFF2-40B4-BE49-F238E27FC236}">
                <a16:creationId xmlns:a16="http://schemas.microsoft.com/office/drawing/2014/main" id="{3B8A2AB6-B3CB-B001-510B-014E001613F9}"/>
              </a:ext>
            </a:extLst>
          </p:cNvPr>
          <p:cNvSpPr/>
          <p:nvPr/>
        </p:nvSpPr>
        <p:spPr>
          <a:xfrm>
            <a:off x="6493803" y="4080626"/>
            <a:ext cx="2804160" cy="1158240"/>
          </a:xfrm>
          <a:prstGeom prst="roundRect">
            <a:avLst>
              <a:gd name="adj" fmla="val 0"/>
            </a:avLst>
          </a:prstGeom>
          <a:solidFill>
            <a:srgbClr val="FFFFFF"/>
          </a:solidFill>
          <a:ln w="25400" cap="flat" cmpd="sng" algn="ctr">
            <a:solidFill>
              <a:srgbClr val="CDCDCD"/>
            </a:solidFill>
            <a:prstDash val="solid"/>
          </a:ln>
          <a:effectLst/>
        </p:spPr>
        <p:txBody>
          <a:bodyPr lIns="60960" tIns="60960" rIns="0" bIns="0" rtlCol="0" anchor="t"/>
          <a:lstStyle/>
          <a:p>
            <a:pPr marL="0" marR="0" lvl="0" indent="0" defTabSz="152385" eaLnBrk="1" fontAlgn="auto" latinLnBrk="0" hangingPunct="1">
              <a:lnSpc>
                <a:spcPct val="100000"/>
              </a:lnSpc>
              <a:spcBef>
                <a:spcPts val="0"/>
              </a:spcBef>
              <a:spcAft>
                <a:spcPts val="0"/>
              </a:spcAft>
              <a:buClrTx/>
              <a:buSzTx/>
              <a:buFontTx/>
              <a:buNone/>
              <a:tabLst/>
              <a:defRPr/>
            </a:pPr>
            <a:r>
              <a:rPr kumimoji="0" lang="en-US" sz="667" b="1" i="0" u="none" strike="noStrike" kern="0" cap="none" spc="0" normalizeH="0" baseline="0" noProof="0">
                <a:ln>
                  <a:noFill/>
                </a:ln>
                <a:solidFill>
                  <a:srgbClr val="000000"/>
                </a:solidFill>
                <a:effectLst/>
                <a:uLnTx/>
                <a:uFillTx/>
                <a:latin typeface="NVIDIA Sans"/>
                <a:ea typeface="+mn-ea"/>
                <a:cs typeface="NVIDIA Sans Medium" panose="020B0603020203020204" pitchFamily="34" charset="0"/>
              </a:rPr>
              <a:t>Chart Extraction</a:t>
            </a:r>
          </a:p>
        </p:txBody>
      </p:sp>
      <p:sp>
        <p:nvSpPr>
          <p:cNvPr id="114" name="Rectangle 113">
            <a:extLst>
              <a:ext uri="{FF2B5EF4-FFF2-40B4-BE49-F238E27FC236}">
                <a16:creationId xmlns:a16="http://schemas.microsoft.com/office/drawing/2014/main" id="{904886BE-A93B-6784-1826-1BFB3A3A44D0}"/>
              </a:ext>
            </a:extLst>
          </p:cNvPr>
          <p:cNvSpPr/>
          <p:nvPr/>
        </p:nvSpPr>
        <p:spPr>
          <a:xfrm>
            <a:off x="8524143" y="4844054"/>
            <a:ext cx="609600" cy="256480"/>
          </a:xfrm>
          <a:prstGeom prst="rect">
            <a:avLst/>
          </a:prstGeom>
          <a:solidFill>
            <a:srgbClr val="FFFFFF"/>
          </a:solidFill>
          <a:ln w="12700" cap="flat" cmpd="sng" algn="ctr">
            <a:noFill/>
            <a:prstDash val="solid"/>
          </a:ln>
          <a:effectLst/>
        </p:spPr>
        <p:txBody>
          <a:bodyPr lIns="30480" tIns="15240" rIns="30480" bIns="15240" rtlCol="0" anchor="t">
            <a:noAutofit/>
          </a:bodyPr>
          <a:lstStyle/>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NVIDIA Sans"/>
                <a:ea typeface="+mn-ea"/>
                <a:cs typeface="NVIDIA Sans" panose="020B0503020203020204" pitchFamily="34" charset="0"/>
              </a:rPr>
              <a:t>OCR</a:t>
            </a:r>
          </a:p>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667" b="0" i="0" u="none" strike="noStrike" kern="0" cap="none" spc="0" normalizeH="0" baseline="0" noProof="0" err="1">
                <a:ln>
                  <a:noFill/>
                </a:ln>
                <a:solidFill>
                  <a:srgbClr val="000000"/>
                </a:solidFill>
                <a:effectLst/>
                <a:uLnTx/>
                <a:uFillTx/>
                <a:latin typeface="NVIDIA Sans Medium"/>
                <a:ea typeface="+mn-ea"/>
                <a:cs typeface="NVIDIA Sans" panose="020B0503020203020204" pitchFamily="34" charset="0"/>
              </a:rPr>
              <a:t>PaddleOCR</a:t>
            </a:r>
            <a:endParaRPr kumimoji="0" lang="en-US" sz="667" b="0" i="0" u="none" strike="noStrike" kern="0" cap="none" spc="0" normalizeH="0" baseline="0" noProof="0">
              <a:ln>
                <a:noFill/>
              </a:ln>
              <a:solidFill>
                <a:srgbClr val="000000"/>
              </a:solidFill>
              <a:effectLst/>
              <a:uLnTx/>
              <a:uFillTx/>
              <a:latin typeface="NVIDIA Sans Medium"/>
              <a:ea typeface="+mn-ea"/>
              <a:cs typeface="NVIDIA Sans" panose="020B0503020203020204" pitchFamily="34" charset="0"/>
            </a:endParaRPr>
          </a:p>
        </p:txBody>
      </p:sp>
      <p:sp>
        <p:nvSpPr>
          <p:cNvPr id="115" name="Rectangle 114">
            <a:extLst>
              <a:ext uri="{FF2B5EF4-FFF2-40B4-BE49-F238E27FC236}">
                <a16:creationId xmlns:a16="http://schemas.microsoft.com/office/drawing/2014/main" id="{7C352D7D-930D-E732-2D2D-BB404D03B475}"/>
              </a:ext>
            </a:extLst>
          </p:cNvPr>
          <p:cNvSpPr/>
          <p:nvPr/>
        </p:nvSpPr>
        <p:spPr>
          <a:xfrm>
            <a:off x="7299022" y="4844054"/>
            <a:ext cx="1219200" cy="256480"/>
          </a:xfrm>
          <a:prstGeom prst="rect">
            <a:avLst/>
          </a:prstGeom>
          <a:solidFill>
            <a:srgbClr val="FFFFFF"/>
          </a:solidFill>
          <a:ln w="12700" cap="flat" cmpd="sng" algn="ctr">
            <a:noFill/>
            <a:prstDash val="solid"/>
          </a:ln>
          <a:effectLst/>
        </p:spPr>
        <p:txBody>
          <a:bodyPr lIns="30480" tIns="15240" rIns="30480" bIns="15240" rtlCol="0" anchor="t">
            <a:noAutofit/>
          </a:bodyPr>
          <a:lstStyle/>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NVIDIA Sans"/>
                <a:ea typeface="+mn-ea"/>
                <a:cs typeface="NVIDIA Sans" panose="020B0503020203020204" pitchFamily="34" charset="0"/>
              </a:rPr>
              <a:t>Chart Element Detector</a:t>
            </a:r>
          </a:p>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667" b="0" i="0" u="none" strike="noStrike" kern="0" cap="none" spc="0" normalizeH="0" baseline="0" noProof="0">
                <a:ln>
                  <a:noFill/>
                </a:ln>
                <a:solidFill>
                  <a:srgbClr val="000000"/>
                </a:solidFill>
                <a:effectLst/>
                <a:uLnTx/>
                <a:uFillTx/>
                <a:latin typeface="NVIDIA Sans Medium"/>
                <a:ea typeface="+mn-ea"/>
                <a:cs typeface="NVIDIA Sans" panose="020B0503020203020204" pitchFamily="34" charset="0"/>
              </a:rPr>
              <a:t>CACHED</a:t>
            </a:r>
          </a:p>
        </p:txBody>
      </p:sp>
      <p:sp>
        <p:nvSpPr>
          <p:cNvPr id="116" name="Rectangle 115">
            <a:extLst>
              <a:ext uri="{FF2B5EF4-FFF2-40B4-BE49-F238E27FC236}">
                <a16:creationId xmlns:a16="http://schemas.microsoft.com/office/drawing/2014/main" id="{DD94AC47-8299-F035-613D-453989F93DA9}"/>
              </a:ext>
            </a:extLst>
          </p:cNvPr>
          <p:cNvSpPr/>
          <p:nvPr/>
        </p:nvSpPr>
        <p:spPr>
          <a:xfrm>
            <a:off x="6683502" y="4844054"/>
            <a:ext cx="609600" cy="256480"/>
          </a:xfrm>
          <a:prstGeom prst="rect">
            <a:avLst/>
          </a:prstGeom>
          <a:solidFill>
            <a:srgbClr val="FFFFFF"/>
          </a:solidFill>
          <a:ln w="12700" cap="flat" cmpd="sng" algn="ctr">
            <a:noFill/>
            <a:prstDash val="solid"/>
          </a:ln>
          <a:effectLst/>
        </p:spPr>
        <p:txBody>
          <a:bodyPr lIns="30480" tIns="15240" rIns="30480" bIns="15240" rtlCol="0" anchor="t">
            <a:noAutofit/>
          </a:bodyPr>
          <a:lstStyle/>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NVIDIA Sans"/>
                <a:ea typeface="+mn-ea"/>
                <a:cs typeface="NVIDIA Sans" panose="020B0503020203020204" pitchFamily="34" charset="0"/>
              </a:rPr>
              <a:t>VLM</a:t>
            </a:r>
          </a:p>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667" b="0" i="0" u="none" strike="noStrike" kern="0" cap="none" spc="0" normalizeH="0" baseline="0" noProof="0" err="1">
                <a:ln>
                  <a:noFill/>
                </a:ln>
                <a:solidFill>
                  <a:srgbClr val="000000"/>
                </a:solidFill>
                <a:effectLst/>
                <a:uLnTx/>
                <a:uFillTx/>
                <a:latin typeface="NVIDIA Sans Medium"/>
                <a:ea typeface="+mn-ea"/>
                <a:cs typeface="NVIDIA Sans" panose="020B0503020203020204" pitchFamily="34" charset="0"/>
              </a:rPr>
              <a:t>DePlot</a:t>
            </a:r>
            <a:endParaRPr kumimoji="0" lang="en-US" sz="667" b="0" i="0" u="none" strike="noStrike" kern="0" cap="none" spc="0" normalizeH="0" baseline="0" noProof="0">
              <a:ln>
                <a:noFill/>
              </a:ln>
              <a:solidFill>
                <a:srgbClr val="000000"/>
              </a:solidFill>
              <a:effectLst/>
              <a:uLnTx/>
              <a:uFillTx/>
              <a:latin typeface="NVIDIA Sans Medium"/>
              <a:ea typeface="+mn-ea"/>
              <a:cs typeface="NVIDIA Sans" panose="020B0503020203020204" pitchFamily="34" charset="0"/>
            </a:endParaRPr>
          </a:p>
        </p:txBody>
      </p:sp>
      <p:sp>
        <p:nvSpPr>
          <p:cNvPr id="117" name="Rectangle 116">
            <a:extLst>
              <a:ext uri="{FF2B5EF4-FFF2-40B4-BE49-F238E27FC236}">
                <a16:creationId xmlns:a16="http://schemas.microsoft.com/office/drawing/2014/main" id="{E92FABEB-43D9-7707-A307-2C7B22B36241}"/>
              </a:ext>
            </a:extLst>
          </p:cNvPr>
          <p:cNvSpPr/>
          <p:nvPr/>
        </p:nvSpPr>
        <p:spPr>
          <a:xfrm>
            <a:off x="3080140" y="5911829"/>
            <a:ext cx="1036320" cy="203605"/>
          </a:xfrm>
          <a:prstGeom prst="rect">
            <a:avLst/>
          </a:prstGeom>
          <a:noFill/>
          <a:ln w="12700" cap="flat" cmpd="sng" algn="ctr">
            <a:noFill/>
            <a:prstDash val="solid"/>
          </a:ln>
          <a:effectLst/>
        </p:spPr>
        <p:txBody>
          <a:bodyPr lIns="30480" tIns="15240" rIns="30480" bIns="15240" rtlCol="0" anchor="t"/>
          <a:lstStyle/>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NVIDIA Sans"/>
                <a:ea typeface="+mn-ea"/>
                <a:cs typeface="NVIDIA Sans" panose="020B0503020203020204" pitchFamily="34" charset="0"/>
              </a:rPr>
              <a:t>PDF Parser</a:t>
            </a:r>
          </a:p>
        </p:txBody>
      </p:sp>
      <p:sp>
        <p:nvSpPr>
          <p:cNvPr id="118" name="Rectangle 117">
            <a:extLst>
              <a:ext uri="{FF2B5EF4-FFF2-40B4-BE49-F238E27FC236}">
                <a16:creationId xmlns:a16="http://schemas.microsoft.com/office/drawing/2014/main" id="{16222114-DE32-208E-361B-5581E3A41BBF}"/>
              </a:ext>
            </a:extLst>
          </p:cNvPr>
          <p:cNvSpPr/>
          <p:nvPr/>
        </p:nvSpPr>
        <p:spPr>
          <a:xfrm>
            <a:off x="9063904" y="5923707"/>
            <a:ext cx="888746" cy="276999"/>
          </a:xfrm>
          <a:prstGeom prst="rect">
            <a:avLst/>
          </a:prstGeom>
          <a:noFill/>
          <a:ln w="12700" cap="flat" cmpd="sng" algn="ctr">
            <a:noFill/>
            <a:prstDash val="solid"/>
          </a:ln>
          <a:effectLst/>
        </p:spPr>
        <p:txBody>
          <a:bodyPr lIns="30480" tIns="15240" rIns="30480" bIns="15240" rtlCol="0" anchor="t">
            <a:spAutoFit/>
          </a:bodyPr>
          <a:lstStyle/>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NVIDIA Sans"/>
                <a:ea typeface="+mn-ea"/>
                <a:cs typeface="NVIDIA Sans" panose="020B0503020203020204" pitchFamily="34" charset="0"/>
              </a:rPr>
              <a:t>Post-Process Filtering</a:t>
            </a:r>
          </a:p>
        </p:txBody>
      </p:sp>
      <p:sp>
        <p:nvSpPr>
          <p:cNvPr id="119" name="Rectangle 118">
            <a:extLst>
              <a:ext uri="{FF2B5EF4-FFF2-40B4-BE49-F238E27FC236}">
                <a16:creationId xmlns:a16="http://schemas.microsoft.com/office/drawing/2014/main" id="{82780943-E1B2-29DC-1B58-2DD0A526A78E}"/>
              </a:ext>
            </a:extLst>
          </p:cNvPr>
          <p:cNvSpPr/>
          <p:nvPr/>
        </p:nvSpPr>
        <p:spPr>
          <a:xfrm>
            <a:off x="2290987" y="5911829"/>
            <a:ext cx="888746" cy="203605"/>
          </a:xfrm>
          <a:prstGeom prst="rect">
            <a:avLst/>
          </a:prstGeom>
          <a:noFill/>
          <a:ln w="12700" cap="flat" cmpd="sng" algn="ctr">
            <a:noFill/>
            <a:prstDash val="solid"/>
          </a:ln>
          <a:effectLst/>
        </p:spPr>
        <p:txBody>
          <a:bodyPr lIns="30480" tIns="15240" rIns="30480" bIns="15240" rtlCol="0" anchor="t"/>
          <a:lstStyle/>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NVIDIA Sans"/>
                <a:ea typeface="+mn-ea"/>
                <a:cs typeface="NVIDIA Sans" panose="020B0503020203020204" pitchFamily="34" charset="0"/>
              </a:rPr>
              <a:t>Documents</a:t>
            </a:r>
          </a:p>
        </p:txBody>
      </p:sp>
      <p:sp>
        <p:nvSpPr>
          <p:cNvPr id="120" name="Rectangle 119">
            <a:extLst>
              <a:ext uri="{FF2B5EF4-FFF2-40B4-BE49-F238E27FC236}">
                <a16:creationId xmlns:a16="http://schemas.microsoft.com/office/drawing/2014/main" id="{6EFB270D-F94F-85C2-1635-E8B3BA2385DE}"/>
              </a:ext>
            </a:extLst>
          </p:cNvPr>
          <p:cNvSpPr/>
          <p:nvPr/>
        </p:nvSpPr>
        <p:spPr>
          <a:xfrm>
            <a:off x="9942121" y="5923707"/>
            <a:ext cx="1036320" cy="276999"/>
          </a:xfrm>
          <a:prstGeom prst="rect">
            <a:avLst/>
          </a:prstGeom>
          <a:noFill/>
          <a:ln w="12700" cap="flat" cmpd="sng" algn="ctr">
            <a:noFill/>
            <a:prstDash val="solid"/>
          </a:ln>
          <a:effectLst/>
        </p:spPr>
        <p:txBody>
          <a:bodyPr lIns="30480" tIns="15240" rIns="30480" bIns="15240" rtlCol="0" anchor="t">
            <a:spAutoFit/>
          </a:bodyPr>
          <a:lstStyle/>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NVIDIA Sans"/>
                <a:ea typeface="+mn-ea"/>
                <a:cs typeface="NVIDIA Sans" panose="020B0503020203020204" pitchFamily="34" charset="0"/>
              </a:rPr>
              <a:t>Chunking/Ingestion</a:t>
            </a:r>
          </a:p>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NVIDIA Sans"/>
                <a:ea typeface="+mn-ea"/>
                <a:cs typeface="NVIDIA Sans" panose="020B0503020203020204" pitchFamily="34" charset="0"/>
              </a:rPr>
              <a:t>Logic</a:t>
            </a:r>
          </a:p>
        </p:txBody>
      </p:sp>
      <p:sp>
        <p:nvSpPr>
          <p:cNvPr id="121" name="Rectangle 120">
            <a:extLst>
              <a:ext uri="{FF2B5EF4-FFF2-40B4-BE49-F238E27FC236}">
                <a16:creationId xmlns:a16="http://schemas.microsoft.com/office/drawing/2014/main" id="{D63EC1BF-6C57-FBCF-9725-12A73AE99BB2}"/>
              </a:ext>
            </a:extLst>
          </p:cNvPr>
          <p:cNvSpPr/>
          <p:nvPr/>
        </p:nvSpPr>
        <p:spPr>
          <a:xfrm>
            <a:off x="4619842" y="5449379"/>
            <a:ext cx="1036320" cy="256545"/>
          </a:xfrm>
          <a:prstGeom prst="rect">
            <a:avLst/>
          </a:prstGeom>
          <a:noFill/>
          <a:ln w="12700" cap="flat" cmpd="sng" algn="ctr">
            <a:noFill/>
            <a:prstDash val="solid"/>
          </a:ln>
          <a:effectLst/>
        </p:spPr>
        <p:txBody>
          <a:bodyPr lIns="30480" tIns="15240" rIns="30480" bIns="15240" rtlCol="0" anchor="t">
            <a:spAutoFit/>
          </a:bodyPr>
          <a:lstStyle/>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NVIDIA Sans"/>
                <a:ea typeface="+mn-ea"/>
                <a:cs typeface="NVIDIA Sans" panose="020B0503020203020204" pitchFamily="34" charset="0"/>
              </a:rPr>
              <a:t>Object Detection</a:t>
            </a:r>
          </a:p>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667" b="0" i="0" u="none" strike="noStrike" kern="0" cap="none" spc="0" normalizeH="0" baseline="0" noProof="0">
                <a:ln>
                  <a:noFill/>
                </a:ln>
                <a:solidFill>
                  <a:srgbClr val="000000"/>
                </a:solidFill>
                <a:effectLst/>
                <a:uLnTx/>
                <a:uFillTx/>
                <a:latin typeface="NVIDIA Sans Medium"/>
                <a:ea typeface="+mn-ea"/>
                <a:cs typeface="NVIDIA Sans" panose="020B0503020203020204" pitchFamily="34" charset="0"/>
              </a:rPr>
              <a:t>YOLOX</a:t>
            </a:r>
          </a:p>
        </p:txBody>
      </p:sp>
      <p:sp>
        <p:nvSpPr>
          <p:cNvPr id="122" name="Rectangle 121">
            <a:extLst>
              <a:ext uri="{FF2B5EF4-FFF2-40B4-BE49-F238E27FC236}">
                <a16:creationId xmlns:a16="http://schemas.microsoft.com/office/drawing/2014/main" id="{24DEDB16-5676-02F4-E844-0907A617C000}"/>
              </a:ext>
            </a:extLst>
          </p:cNvPr>
          <p:cNvSpPr/>
          <p:nvPr/>
        </p:nvSpPr>
        <p:spPr>
          <a:xfrm>
            <a:off x="7390462" y="5923707"/>
            <a:ext cx="1036320" cy="256545"/>
          </a:xfrm>
          <a:prstGeom prst="rect">
            <a:avLst/>
          </a:prstGeom>
          <a:noFill/>
          <a:ln w="12700" cap="flat" cmpd="sng" algn="ctr">
            <a:noFill/>
            <a:prstDash val="solid"/>
          </a:ln>
          <a:effectLst/>
        </p:spPr>
        <p:txBody>
          <a:bodyPr lIns="30480" tIns="15240" rIns="30480" bIns="15240" rtlCol="0" anchor="t">
            <a:spAutoFit/>
          </a:bodyPr>
          <a:lstStyle/>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NVIDIA Sans"/>
                <a:ea typeface="+mn-ea"/>
                <a:cs typeface="NVIDIA Sans" panose="020B0503020203020204" pitchFamily="34" charset="0"/>
              </a:rPr>
              <a:t>Table Extraction</a:t>
            </a:r>
          </a:p>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667" b="0" i="0" u="none" strike="noStrike" kern="0" cap="none" spc="0" normalizeH="0" baseline="0" noProof="0" err="1">
                <a:ln>
                  <a:noFill/>
                </a:ln>
                <a:solidFill>
                  <a:srgbClr val="000000"/>
                </a:solidFill>
                <a:effectLst/>
                <a:uLnTx/>
                <a:uFillTx/>
                <a:latin typeface="NVIDIA Sans Medium"/>
                <a:ea typeface="+mn-ea"/>
                <a:cs typeface="NVIDIA Sans" panose="020B0503020203020204" pitchFamily="34" charset="0"/>
              </a:rPr>
              <a:t>PaddleOCR</a:t>
            </a:r>
            <a:endParaRPr kumimoji="0" lang="en-US" sz="667" b="0" i="0" u="none" strike="noStrike" kern="0" cap="none" spc="0" normalizeH="0" baseline="0" noProof="0">
              <a:ln>
                <a:noFill/>
              </a:ln>
              <a:solidFill>
                <a:srgbClr val="000000"/>
              </a:solidFill>
              <a:effectLst/>
              <a:uLnTx/>
              <a:uFillTx/>
              <a:latin typeface="NVIDIA Sans Medium"/>
              <a:ea typeface="+mn-ea"/>
              <a:cs typeface="NVIDIA Sans" panose="020B0503020203020204" pitchFamily="34" charset="0"/>
            </a:endParaRPr>
          </a:p>
        </p:txBody>
      </p:sp>
      <p:grpSp>
        <p:nvGrpSpPr>
          <p:cNvPr id="123" name="Group 122">
            <a:extLst>
              <a:ext uri="{FF2B5EF4-FFF2-40B4-BE49-F238E27FC236}">
                <a16:creationId xmlns:a16="http://schemas.microsoft.com/office/drawing/2014/main" id="{589D6D6C-52C5-8B75-2F59-B80469320D0A}"/>
              </a:ext>
            </a:extLst>
          </p:cNvPr>
          <p:cNvGrpSpPr/>
          <p:nvPr/>
        </p:nvGrpSpPr>
        <p:grpSpPr>
          <a:xfrm>
            <a:off x="2693616" y="1574211"/>
            <a:ext cx="6398149" cy="388173"/>
            <a:chOff x="11360587" y="5065322"/>
            <a:chExt cx="19194446" cy="1164520"/>
          </a:xfrm>
        </p:grpSpPr>
        <p:sp>
          <p:nvSpPr>
            <p:cNvPr id="124" name="Freeform 116">
              <a:extLst>
                <a:ext uri="{FF2B5EF4-FFF2-40B4-BE49-F238E27FC236}">
                  <a16:creationId xmlns:a16="http://schemas.microsoft.com/office/drawing/2014/main" id="{D75C9ACA-009C-7CEC-DF58-4A071FF1D506}"/>
                </a:ext>
              </a:extLst>
            </p:cNvPr>
            <p:cNvSpPr/>
            <p:nvPr/>
          </p:nvSpPr>
          <p:spPr>
            <a:xfrm rot="5400000">
              <a:off x="29667658" y="5342469"/>
              <a:ext cx="965265" cy="809481"/>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cap="flat" cmpd="sng" algn="ctr">
              <a:solidFill>
                <a:srgbClr val="000000"/>
              </a:solidFill>
              <a:prstDash val="solid"/>
              <a:tailEnd type="none" w="lg" len="lg"/>
            </a:ln>
            <a:effectLst/>
          </p:spPr>
          <p:txBody>
            <a:bodyPr rtlCol="0" anchor="ctr"/>
            <a:lstStyle/>
            <a:p>
              <a:pPr marL="0" marR="0" lvl="0" indent="0" algn="ctr" defTabSz="152385"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000000"/>
                </a:solidFill>
                <a:effectLst/>
                <a:uLnTx/>
                <a:uFillTx/>
                <a:latin typeface="NVIDIA Sans"/>
                <a:ea typeface="+mn-ea"/>
                <a:cs typeface="+mn-cs"/>
              </a:endParaRPr>
            </a:p>
          </p:txBody>
        </p:sp>
        <p:sp>
          <p:nvSpPr>
            <p:cNvPr id="125" name="Freeform 117">
              <a:extLst>
                <a:ext uri="{FF2B5EF4-FFF2-40B4-BE49-F238E27FC236}">
                  <a16:creationId xmlns:a16="http://schemas.microsoft.com/office/drawing/2014/main" id="{1AA7BD3B-A9B1-F63D-CF8B-26AEDA9957E5}"/>
                </a:ext>
              </a:extLst>
            </p:cNvPr>
            <p:cNvSpPr/>
            <p:nvPr/>
          </p:nvSpPr>
          <p:spPr>
            <a:xfrm>
              <a:off x="11661715" y="5065322"/>
              <a:ext cx="18664715" cy="701198"/>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cap="flat" cmpd="sng" algn="ctr">
              <a:solidFill>
                <a:srgbClr val="000000"/>
              </a:solidFill>
              <a:prstDash val="solid"/>
              <a:tailEnd type="none" w="lg" len="lg"/>
            </a:ln>
            <a:effectLst/>
          </p:spPr>
          <p:txBody>
            <a:bodyPr rtlCol="0" anchor="ctr"/>
            <a:lstStyle/>
            <a:p>
              <a:pPr marL="0" marR="0" lvl="0" indent="0" algn="ctr" defTabSz="152385"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000000"/>
                </a:solidFill>
                <a:effectLst/>
                <a:uLnTx/>
                <a:uFillTx/>
                <a:latin typeface="NVIDIA Sans"/>
                <a:ea typeface="+mn-ea"/>
                <a:cs typeface="+mn-cs"/>
              </a:endParaRPr>
            </a:p>
          </p:txBody>
        </p:sp>
        <p:sp>
          <p:nvSpPr>
            <p:cNvPr id="126" name="Arc 125">
              <a:extLst>
                <a:ext uri="{FF2B5EF4-FFF2-40B4-BE49-F238E27FC236}">
                  <a16:creationId xmlns:a16="http://schemas.microsoft.com/office/drawing/2014/main" id="{ED555963-C891-6BE4-15E7-3973AD779B62}"/>
                </a:ext>
              </a:extLst>
            </p:cNvPr>
            <p:cNvSpPr/>
            <p:nvPr/>
          </p:nvSpPr>
          <p:spPr>
            <a:xfrm rot="5400000" flipH="1">
              <a:off x="30097833" y="5068549"/>
              <a:ext cx="457200" cy="457200"/>
            </a:xfrm>
            <a:prstGeom prst="arc">
              <a:avLst/>
            </a:prstGeom>
            <a:noFill/>
            <a:ln w="25400" cap="flat" cmpd="sng" algn="ctr">
              <a:solidFill>
                <a:srgbClr val="000000"/>
              </a:solidFill>
              <a:prstDash val="solid"/>
              <a:headEnd w="lg" len="lg"/>
            </a:ln>
            <a:effectLst/>
          </p:spPr>
          <p:txBody>
            <a:bodyPr rtlCol="0" anchor="ctr"/>
            <a:lstStyle/>
            <a:p>
              <a:pPr marL="0" marR="0" lvl="0" indent="0" algn="ctr" defTabSz="152385"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000000"/>
                </a:solidFill>
                <a:effectLst/>
                <a:uLnTx/>
                <a:uFillTx/>
                <a:latin typeface="NVIDIA Sans"/>
                <a:ea typeface="+mn-ea"/>
                <a:cs typeface="+mn-cs"/>
              </a:endParaRPr>
            </a:p>
          </p:txBody>
        </p:sp>
        <p:grpSp>
          <p:nvGrpSpPr>
            <p:cNvPr id="127" name="Group 126">
              <a:extLst>
                <a:ext uri="{FF2B5EF4-FFF2-40B4-BE49-F238E27FC236}">
                  <a16:creationId xmlns:a16="http://schemas.microsoft.com/office/drawing/2014/main" id="{76AFF9AE-6853-752B-FE21-60C84BD9956A}"/>
                </a:ext>
              </a:extLst>
            </p:cNvPr>
            <p:cNvGrpSpPr/>
            <p:nvPr/>
          </p:nvGrpSpPr>
          <p:grpSpPr>
            <a:xfrm flipV="1">
              <a:off x="11360587" y="5066651"/>
              <a:ext cx="535799" cy="1138785"/>
              <a:chOff x="1658353" y="7067116"/>
              <a:chExt cx="535799" cy="1138785"/>
            </a:xfrm>
          </p:grpSpPr>
          <p:sp>
            <p:nvSpPr>
              <p:cNvPr id="128" name="Arc 127">
                <a:extLst>
                  <a:ext uri="{FF2B5EF4-FFF2-40B4-BE49-F238E27FC236}">
                    <a16:creationId xmlns:a16="http://schemas.microsoft.com/office/drawing/2014/main" id="{E84A181B-08A2-DB56-183F-8ADE0971124A}"/>
                  </a:ext>
                </a:extLst>
              </p:cNvPr>
              <p:cNvSpPr/>
              <p:nvPr/>
            </p:nvSpPr>
            <p:spPr>
              <a:xfrm rot="10800000">
                <a:off x="1736952" y="7748701"/>
                <a:ext cx="457200" cy="457200"/>
              </a:xfrm>
              <a:prstGeom prst="arc">
                <a:avLst/>
              </a:prstGeom>
              <a:noFill/>
              <a:ln w="25400" cap="flat" cmpd="sng" algn="ctr">
                <a:solidFill>
                  <a:srgbClr val="000000"/>
                </a:solidFill>
                <a:prstDash val="solid"/>
                <a:headEnd w="lg" len="lg"/>
              </a:ln>
              <a:effectLst/>
            </p:spPr>
            <p:txBody>
              <a:bodyPr rtlCol="0" anchor="ctr"/>
              <a:lstStyle/>
              <a:p>
                <a:pPr marL="0" marR="0" lvl="0" indent="0" algn="ctr" defTabSz="152385"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000000"/>
                  </a:solidFill>
                  <a:effectLst/>
                  <a:uLnTx/>
                  <a:uFillTx/>
                  <a:latin typeface="NVIDIA Sans"/>
                  <a:ea typeface="+mn-ea"/>
                  <a:cs typeface="+mn-cs"/>
                </a:endParaRPr>
              </a:p>
            </p:txBody>
          </p:sp>
          <p:sp>
            <p:nvSpPr>
              <p:cNvPr id="129" name="Freeform 120">
                <a:extLst>
                  <a:ext uri="{FF2B5EF4-FFF2-40B4-BE49-F238E27FC236}">
                    <a16:creationId xmlns:a16="http://schemas.microsoft.com/office/drawing/2014/main" id="{AAB705F4-78D8-41BA-FB37-60AFBD73B5EF}"/>
                  </a:ext>
                </a:extLst>
              </p:cNvPr>
              <p:cNvSpPr/>
              <p:nvPr/>
            </p:nvSpPr>
            <p:spPr>
              <a:xfrm rot="5400000">
                <a:off x="1224020" y="7501449"/>
                <a:ext cx="914386" cy="45719"/>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cap="flat" cmpd="sng" algn="ctr">
                <a:solidFill>
                  <a:srgbClr val="000000"/>
                </a:solidFill>
                <a:prstDash val="solid"/>
                <a:headEnd type="triangle" w="lg" len="lg"/>
                <a:tailEnd type="none" w="lg" len="lg"/>
              </a:ln>
              <a:effectLst/>
            </p:spPr>
            <p:txBody>
              <a:bodyPr rtlCol="0" anchor="ctr"/>
              <a:lstStyle/>
              <a:p>
                <a:pPr marL="0" marR="0" lvl="0" indent="0" algn="ctr" defTabSz="152385"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000000"/>
                  </a:solidFill>
                  <a:effectLst/>
                  <a:uLnTx/>
                  <a:uFillTx/>
                  <a:latin typeface="NVIDIA Sans"/>
                  <a:ea typeface="+mn-ea"/>
                  <a:cs typeface="+mn-cs"/>
                </a:endParaRPr>
              </a:p>
            </p:txBody>
          </p:sp>
        </p:grpSp>
      </p:grpSp>
      <p:sp>
        <p:nvSpPr>
          <p:cNvPr id="130" name="Freeform 97">
            <a:extLst>
              <a:ext uri="{FF2B5EF4-FFF2-40B4-BE49-F238E27FC236}">
                <a16:creationId xmlns:a16="http://schemas.microsoft.com/office/drawing/2014/main" id="{3123061F-5530-DD38-A690-26CF564812A7}"/>
              </a:ext>
            </a:extLst>
          </p:cNvPr>
          <p:cNvSpPr/>
          <p:nvPr/>
        </p:nvSpPr>
        <p:spPr>
          <a:xfrm>
            <a:off x="3036137" y="2240985"/>
            <a:ext cx="685800" cy="182880"/>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cap="flat" cmpd="sng" algn="ctr">
            <a:solidFill>
              <a:srgbClr val="000000"/>
            </a:solidFill>
            <a:prstDash val="solid"/>
            <a:headEnd type="none" w="lg" len="lg"/>
            <a:tailEnd type="triangle" w="lg" len="lg"/>
          </a:ln>
          <a:effectLst/>
        </p:spPr>
        <p:txBody>
          <a:bodyPr rtlCol="0" anchor="ctr"/>
          <a:lstStyle/>
          <a:p>
            <a:pPr marL="0" marR="0" lvl="0" indent="0" algn="ctr" defTabSz="152385"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000000"/>
              </a:solidFill>
              <a:effectLst/>
              <a:uLnTx/>
              <a:uFillTx/>
              <a:latin typeface="NVIDIA Sans"/>
              <a:ea typeface="+mn-ea"/>
              <a:cs typeface="+mn-cs"/>
            </a:endParaRPr>
          </a:p>
        </p:txBody>
      </p:sp>
      <p:sp>
        <p:nvSpPr>
          <p:cNvPr id="131" name="Rectangle 130">
            <a:extLst>
              <a:ext uri="{FF2B5EF4-FFF2-40B4-BE49-F238E27FC236}">
                <a16:creationId xmlns:a16="http://schemas.microsoft.com/office/drawing/2014/main" id="{940F616C-0087-137D-B12E-5A502BA3FB8F}"/>
              </a:ext>
            </a:extLst>
          </p:cNvPr>
          <p:cNvSpPr/>
          <p:nvPr/>
        </p:nvSpPr>
        <p:spPr>
          <a:xfrm>
            <a:off x="2988344" y="1938610"/>
            <a:ext cx="631967" cy="218735"/>
          </a:xfrm>
          <a:prstGeom prst="rect">
            <a:avLst/>
          </a:prstGeom>
          <a:solidFill>
            <a:srgbClr val="FFFFFF"/>
          </a:solidFill>
          <a:ln w="12700" cap="flat" cmpd="sng" algn="ctr">
            <a:noFill/>
            <a:prstDash val="solid"/>
          </a:ln>
          <a:effectLst/>
        </p:spPr>
        <p:txBody>
          <a:bodyPr lIns="0" tIns="0" rIns="0" bIns="0" rtlCol="0" anchor="ctr"/>
          <a:lstStyle/>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NVIDIA Sans Medium" panose="020B0603020203020204" pitchFamily="34" charset="0"/>
                <a:ea typeface="+mn-ea"/>
                <a:cs typeface="NVIDIA Sans Medium" panose="020B0603020203020204" pitchFamily="34" charset="0"/>
              </a:rPr>
              <a:t>Query</a:t>
            </a:r>
          </a:p>
        </p:txBody>
      </p:sp>
      <p:sp>
        <p:nvSpPr>
          <p:cNvPr id="132" name="Freeform 97">
            <a:extLst>
              <a:ext uri="{FF2B5EF4-FFF2-40B4-BE49-F238E27FC236}">
                <a16:creationId xmlns:a16="http://schemas.microsoft.com/office/drawing/2014/main" id="{DE35CD6C-A42D-6981-C0F5-DC7C5C4F6DB0}"/>
              </a:ext>
            </a:extLst>
          </p:cNvPr>
          <p:cNvSpPr/>
          <p:nvPr/>
        </p:nvSpPr>
        <p:spPr>
          <a:xfrm>
            <a:off x="6843361" y="2240985"/>
            <a:ext cx="685800" cy="182880"/>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cap="flat" cmpd="sng" algn="ctr">
            <a:solidFill>
              <a:srgbClr val="000000"/>
            </a:solidFill>
            <a:prstDash val="solid"/>
            <a:headEnd type="none" w="lg" len="lg"/>
            <a:tailEnd type="triangle" w="lg" len="lg"/>
          </a:ln>
          <a:effectLst/>
        </p:spPr>
        <p:txBody>
          <a:bodyPr rtlCol="0" anchor="ctr"/>
          <a:lstStyle/>
          <a:p>
            <a:pPr marL="0" marR="0" lvl="0" indent="0" algn="ctr" defTabSz="152385"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000000"/>
              </a:solidFill>
              <a:effectLst/>
              <a:uLnTx/>
              <a:uFillTx/>
              <a:latin typeface="NVIDIA Sans"/>
              <a:ea typeface="+mn-ea"/>
              <a:cs typeface="+mn-cs"/>
            </a:endParaRPr>
          </a:p>
        </p:txBody>
      </p:sp>
      <p:sp>
        <p:nvSpPr>
          <p:cNvPr id="133" name="Freeform 97">
            <a:extLst>
              <a:ext uri="{FF2B5EF4-FFF2-40B4-BE49-F238E27FC236}">
                <a16:creationId xmlns:a16="http://schemas.microsoft.com/office/drawing/2014/main" id="{60C16CBA-B112-AD22-ECA6-2497A00818E4}"/>
              </a:ext>
            </a:extLst>
          </p:cNvPr>
          <p:cNvSpPr/>
          <p:nvPr/>
        </p:nvSpPr>
        <p:spPr>
          <a:xfrm>
            <a:off x="4299519" y="2240985"/>
            <a:ext cx="685800" cy="182880"/>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cap="flat" cmpd="sng" algn="ctr">
            <a:solidFill>
              <a:srgbClr val="000000"/>
            </a:solidFill>
            <a:prstDash val="solid"/>
            <a:headEnd type="none" w="lg" len="lg"/>
            <a:tailEnd type="triangle" w="lg" len="lg"/>
          </a:ln>
          <a:effectLst/>
        </p:spPr>
        <p:txBody>
          <a:bodyPr rtlCol="0" anchor="ctr"/>
          <a:lstStyle/>
          <a:p>
            <a:pPr marL="0" marR="0" lvl="0" indent="0" algn="ctr" defTabSz="152385"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000000"/>
              </a:solidFill>
              <a:effectLst/>
              <a:uLnTx/>
              <a:uFillTx/>
              <a:latin typeface="NVIDIA Sans"/>
              <a:ea typeface="+mn-ea"/>
              <a:cs typeface="+mn-cs"/>
            </a:endParaRPr>
          </a:p>
        </p:txBody>
      </p:sp>
      <p:sp>
        <p:nvSpPr>
          <p:cNvPr id="134" name="Freeform 97">
            <a:extLst>
              <a:ext uri="{FF2B5EF4-FFF2-40B4-BE49-F238E27FC236}">
                <a16:creationId xmlns:a16="http://schemas.microsoft.com/office/drawing/2014/main" id="{4B37714E-C090-8E0D-70A7-6D0F2B632B84}"/>
              </a:ext>
            </a:extLst>
          </p:cNvPr>
          <p:cNvSpPr/>
          <p:nvPr/>
        </p:nvSpPr>
        <p:spPr>
          <a:xfrm>
            <a:off x="5571989" y="2240985"/>
            <a:ext cx="685800" cy="182880"/>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cap="flat" cmpd="sng" algn="ctr">
            <a:solidFill>
              <a:srgbClr val="000000"/>
            </a:solidFill>
            <a:prstDash val="solid"/>
            <a:headEnd type="none" w="lg" len="lg"/>
            <a:tailEnd type="triangle" w="lg" len="lg"/>
          </a:ln>
          <a:effectLst/>
        </p:spPr>
        <p:txBody>
          <a:bodyPr rtlCol="0" anchor="ctr"/>
          <a:lstStyle/>
          <a:p>
            <a:pPr marL="0" marR="0" lvl="0" indent="0" algn="ctr" defTabSz="152385"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000000"/>
              </a:solidFill>
              <a:effectLst/>
              <a:uLnTx/>
              <a:uFillTx/>
              <a:latin typeface="NVIDIA Sans"/>
              <a:ea typeface="+mn-ea"/>
              <a:cs typeface="+mn-cs"/>
            </a:endParaRPr>
          </a:p>
        </p:txBody>
      </p:sp>
      <p:sp>
        <p:nvSpPr>
          <p:cNvPr id="135" name="Freeform 97">
            <a:extLst>
              <a:ext uri="{FF2B5EF4-FFF2-40B4-BE49-F238E27FC236}">
                <a16:creationId xmlns:a16="http://schemas.microsoft.com/office/drawing/2014/main" id="{97A729AF-B350-F148-5FA5-0D549C9674A1}"/>
              </a:ext>
            </a:extLst>
          </p:cNvPr>
          <p:cNvSpPr/>
          <p:nvPr/>
        </p:nvSpPr>
        <p:spPr>
          <a:xfrm>
            <a:off x="8115831" y="2225926"/>
            <a:ext cx="685800" cy="182880"/>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cap="flat" cmpd="sng" algn="ctr">
            <a:solidFill>
              <a:srgbClr val="000000"/>
            </a:solidFill>
            <a:prstDash val="solid"/>
            <a:headEnd type="none" w="lg" len="lg"/>
            <a:tailEnd type="triangle" w="lg" len="lg"/>
          </a:ln>
          <a:effectLst/>
        </p:spPr>
        <p:txBody>
          <a:bodyPr rtlCol="0" anchor="ctr"/>
          <a:lstStyle/>
          <a:p>
            <a:pPr marL="0" marR="0" lvl="0" indent="0" algn="ctr" defTabSz="152385"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000000"/>
              </a:solidFill>
              <a:effectLst/>
              <a:uLnTx/>
              <a:uFillTx/>
              <a:latin typeface="NVIDIA Sans"/>
              <a:ea typeface="+mn-ea"/>
              <a:cs typeface="+mn-cs"/>
            </a:endParaRPr>
          </a:p>
        </p:txBody>
      </p:sp>
      <p:sp>
        <p:nvSpPr>
          <p:cNvPr id="136" name="TextBox 135">
            <a:extLst>
              <a:ext uri="{FF2B5EF4-FFF2-40B4-BE49-F238E27FC236}">
                <a16:creationId xmlns:a16="http://schemas.microsoft.com/office/drawing/2014/main" id="{B31EFA2A-94DA-0CCA-C76E-DDD1516570B4}"/>
              </a:ext>
            </a:extLst>
          </p:cNvPr>
          <p:cNvSpPr txBox="1"/>
          <p:nvPr/>
        </p:nvSpPr>
        <p:spPr>
          <a:xfrm>
            <a:off x="5475969" y="1288848"/>
            <a:ext cx="1111521" cy="276999"/>
          </a:xfrm>
          <a:prstGeom prst="rect">
            <a:avLst/>
          </a:prstGeom>
          <a:solidFill>
            <a:srgbClr val="FFFFFF"/>
          </a:solidFill>
        </p:spPr>
        <p:txBody>
          <a:bodyPr wrap="square" rtlCol="0" anchor="ctr">
            <a:spAutoFit/>
          </a:bodyPr>
          <a:lstStyle/>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NVIDIA Sans Medium" panose="020B0503020203020204" pitchFamily="34" charset="0"/>
                <a:cs typeface="NVIDIA Sans Medium" panose="020B0503020203020204" pitchFamily="34" charset="0"/>
              </a:rPr>
              <a:t>Response</a:t>
            </a:r>
          </a:p>
        </p:txBody>
      </p:sp>
      <p:cxnSp>
        <p:nvCxnSpPr>
          <p:cNvPr id="137" name="Google Shape;3232;p319">
            <a:extLst>
              <a:ext uri="{FF2B5EF4-FFF2-40B4-BE49-F238E27FC236}">
                <a16:creationId xmlns:a16="http://schemas.microsoft.com/office/drawing/2014/main" id="{90D7B309-C0A0-4CE1-493F-565D8CFE32A0}"/>
              </a:ext>
            </a:extLst>
          </p:cNvPr>
          <p:cNvCxnSpPr>
            <a:cxnSpLocks/>
          </p:cNvCxnSpPr>
          <p:nvPr/>
        </p:nvCxnSpPr>
        <p:spPr>
          <a:xfrm flipH="1" flipV="1">
            <a:off x="3875198" y="5646195"/>
            <a:ext cx="228600" cy="4"/>
          </a:xfrm>
          <a:prstGeom prst="straightConnector1">
            <a:avLst/>
          </a:prstGeom>
          <a:noFill/>
          <a:ln w="25400" cap="flat" cmpd="sng">
            <a:solidFill>
              <a:srgbClr val="000000"/>
            </a:solidFill>
            <a:prstDash val="solid"/>
            <a:round/>
            <a:headEnd type="none" w="sm" len="sm"/>
            <a:tailEnd type="none" w="lg" len="lg"/>
          </a:ln>
        </p:spPr>
      </p:cxnSp>
      <p:cxnSp>
        <p:nvCxnSpPr>
          <p:cNvPr id="138" name="Google Shape;3233;p319">
            <a:extLst>
              <a:ext uri="{FF2B5EF4-FFF2-40B4-BE49-F238E27FC236}">
                <a16:creationId xmlns:a16="http://schemas.microsoft.com/office/drawing/2014/main" id="{44F51448-BA45-2942-FA23-C09C13DFEBDE}"/>
              </a:ext>
            </a:extLst>
          </p:cNvPr>
          <p:cNvCxnSpPr>
            <a:cxnSpLocks/>
          </p:cNvCxnSpPr>
          <p:nvPr/>
        </p:nvCxnSpPr>
        <p:spPr>
          <a:xfrm flipV="1">
            <a:off x="4245140" y="5196739"/>
            <a:ext cx="609600" cy="1"/>
          </a:xfrm>
          <a:prstGeom prst="straightConnector1">
            <a:avLst/>
          </a:prstGeom>
          <a:noFill/>
          <a:ln w="25400" cap="flat" cmpd="sng">
            <a:solidFill>
              <a:srgbClr val="000000"/>
            </a:solidFill>
            <a:prstDash val="solid"/>
            <a:round/>
            <a:headEnd type="none" w="sm" len="sm"/>
            <a:tailEnd type="triangle" w="lg" len="lg"/>
          </a:ln>
        </p:spPr>
      </p:cxnSp>
      <p:sp>
        <p:nvSpPr>
          <p:cNvPr id="139" name="Google Shape;3234;p319">
            <a:extLst>
              <a:ext uri="{FF2B5EF4-FFF2-40B4-BE49-F238E27FC236}">
                <a16:creationId xmlns:a16="http://schemas.microsoft.com/office/drawing/2014/main" id="{05C01775-DD4B-9441-BBE7-CC40EC82EE7D}"/>
              </a:ext>
            </a:extLst>
          </p:cNvPr>
          <p:cNvSpPr/>
          <p:nvPr/>
        </p:nvSpPr>
        <p:spPr>
          <a:xfrm rot="16200000">
            <a:off x="4174643" y="5199435"/>
            <a:ext cx="148084" cy="142695"/>
          </a:xfrm>
          <a:prstGeom prst="arc">
            <a:avLst>
              <a:gd name="adj1" fmla="val 16200000"/>
              <a:gd name="adj2" fmla="val 0"/>
            </a:avLst>
          </a:prstGeom>
          <a:noFill/>
          <a:ln w="25400" cap="flat" cmpd="sng">
            <a:solidFill>
              <a:srgbClr val="000000"/>
            </a:solidFill>
            <a:prstDash val="solid"/>
            <a:round/>
            <a:headEnd type="none" w="sm" len="sm"/>
            <a:tailEnd type="none" w="lg" len="lg"/>
          </a:ln>
        </p:spPr>
        <p:txBody>
          <a:bodyPr spcFirstLastPara="1" wrap="square" lIns="30475" tIns="15233" rIns="30475" bIns="15233" anchor="ctr" anchorCtr="0">
            <a:noAutofit/>
          </a:bodyPr>
          <a:lstStyle/>
          <a:p>
            <a:pPr marL="0" marR="0" lvl="0" indent="0" algn="ctr" defTabSz="304770" eaLnBrk="1" fontAlgn="auto" latinLnBrk="0" hangingPunct="1">
              <a:lnSpc>
                <a:spcPct val="100000"/>
              </a:lnSpc>
              <a:spcBef>
                <a:spcPts val="0"/>
              </a:spcBef>
              <a:spcAft>
                <a:spcPts val="0"/>
              </a:spcAft>
              <a:buClr>
                <a:srgbClr val="FFFFFF"/>
              </a:buClr>
              <a:buSzPts val="1800"/>
              <a:buFontTx/>
              <a:buNone/>
              <a:tabLst/>
              <a:defRPr/>
            </a:pPr>
            <a:endParaRPr kumimoji="0" sz="600" b="0" i="0" u="none" strike="noStrike" kern="0" cap="none" spc="0" normalizeH="0" baseline="0" noProof="0">
              <a:ln>
                <a:noFill/>
              </a:ln>
              <a:solidFill>
                <a:srgbClr val="000000"/>
              </a:solidFill>
              <a:effectLst/>
              <a:uLnTx/>
              <a:uFillTx/>
              <a:latin typeface="NVIDIA Sans"/>
              <a:ea typeface="NVIDIA Sans"/>
              <a:cs typeface="NVIDIA Sans"/>
              <a:sym typeface="NVIDIA Sans"/>
            </a:endParaRPr>
          </a:p>
        </p:txBody>
      </p:sp>
      <p:sp>
        <p:nvSpPr>
          <p:cNvPr id="140" name="Google Shape;3235;p319">
            <a:extLst>
              <a:ext uri="{FF2B5EF4-FFF2-40B4-BE49-F238E27FC236}">
                <a16:creationId xmlns:a16="http://schemas.microsoft.com/office/drawing/2014/main" id="{377D4193-25FD-9775-AEDC-39A62E4BA35E}"/>
              </a:ext>
            </a:extLst>
          </p:cNvPr>
          <p:cNvSpPr/>
          <p:nvPr/>
        </p:nvSpPr>
        <p:spPr>
          <a:xfrm rot="5400000">
            <a:off x="4024640" y="5492824"/>
            <a:ext cx="152400" cy="152400"/>
          </a:xfrm>
          <a:prstGeom prst="arc">
            <a:avLst>
              <a:gd name="adj1" fmla="val 16200000"/>
              <a:gd name="adj2" fmla="val 0"/>
            </a:avLst>
          </a:prstGeom>
          <a:noFill/>
          <a:ln w="25400" cap="flat" cmpd="sng">
            <a:solidFill>
              <a:srgbClr val="000000"/>
            </a:solidFill>
            <a:prstDash val="solid"/>
            <a:round/>
            <a:headEnd type="none" w="sm" len="sm"/>
            <a:tailEnd type="none" w="lg" len="lg"/>
          </a:ln>
        </p:spPr>
        <p:txBody>
          <a:bodyPr spcFirstLastPara="1" wrap="square" lIns="30475" tIns="15233" rIns="30475" bIns="15233" anchor="ctr" anchorCtr="0">
            <a:noAutofit/>
          </a:bodyPr>
          <a:lstStyle/>
          <a:p>
            <a:pPr marL="0" marR="0" lvl="0" indent="0" algn="ctr" defTabSz="304770" eaLnBrk="1" fontAlgn="auto" latinLnBrk="0" hangingPunct="1">
              <a:lnSpc>
                <a:spcPct val="100000"/>
              </a:lnSpc>
              <a:spcBef>
                <a:spcPts val="0"/>
              </a:spcBef>
              <a:spcAft>
                <a:spcPts val="0"/>
              </a:spcAft>
              <a:buClr>
                <a:srgbClr val="FFFFFF"/>
              </a:buClr>
              <a:buSzPts val="1800"/>
              <a:buFontTx/>
              <a:buNone/>
              <a:tabLst/>
              <a:defRPr/>
            </a:pPr>
            <a:endParaRPr kumimoji="0" sz="600" b="0" i="0" u="none" strike="noStrike" kern="0" cap="none" spc="0" normalizeH="0" baseline="0" noProof="0">
              <a:ln>
                <a:noFill/>
              </a:ln>
              <a:solidFill>
                <a:srgbClr val="000000"/>
              </a:solidFill>
              <a:effectLst/>
              <a:uLnTx/>
              <a:uFillTx/>
              <a:latin typeface="NVIDIA Sans"/>
              <a:ea typeface="NVIDIA Sans"/>
              <a:cs typeface="NVIDIA Sans"/>
              <a:sym typeface="NVIDIA Sans"/>
            </a:endParaRPr>
          </a:p>
        </p:txBody>
      </p:sp>
      <p:cxnSp>
        <p:nvCxnSpPr>
          <p:cNvPr id="141" name="Google Shape;3236;p319">
            <a:extLst>
              <a:ext uri="{FF2B5EF4-FFF2-40B4-BE49-F238E27FC236}">
                <a16:creationId xmlns:a16="http://schemas.microsoft.com/office/drawing/2014/main" id="{195FE06F-A0BB-FB33-A433-9400560B4462}"/>
              </a:ext>
            </a:extLst>
          </p:cNvPr>
          <p:cNvCxnSpPr>
            <a:cxnSpLocks/>
          </p:cNvCxnSpPr>
          <p:nvPr/>
        </p:nvCxnSpPr>
        <p:spPr>
          <a:xfrm flipV="1">
            <a:off x="4177863" y="5270782"/>
            <a:ext cx="297" cy="304800"/>
          </a:xfrm>
          <a:prstGeom prst="straightConnector1">
            <a:avLst/>
          </a:prstGeom>
          <a:noFill/>
          <a:ln w="25400" cap="flat" cmpd="sng">
            <a:solidFill>
              <a:srgbClr val="000000"/>
            </a:solidFill>
            <a:prstDash val="solid"/>
            <a:round/>
            <a:headEnd type="none" w="sm" len="sm"/>
            <a:tailEnd type="none" w="lg" len="lg"/>
          </a:ln>
        </p:spPr>
      </p:cxnSp>
      <p:sp>
        <p:nvSpPr>
          <p:cNvPr id="142" name="Freeform 97">
            <a:extLst>
              <a:ext uri="{FF2B5EF4-FFF2-40B4-BE49-F238E27FC236}">
                <a16:creationId xmlns:a16="http://schemas.microsoft.com/office/drawing/2014/main" id="{ADB5E7FE-E9BD-2889-1ECE-0C6548A28D07}"/>
              </a:ext>
            </a:extLst>
          </p:cNvPr>
          <p:cNvSpPr/>
          <p:nvPr/>
        </p:nvSpPr>
        <p:spPr>
          <a:xfrm rot="16200000">
            <a:off x="6560596" y="2838895"/>
            <a:ext cx="152400" cy="152400"/>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cap="flat" cmpd="sng" algn="ctr">
            <a:solidFill>
              <a:srgbClr val="000000"/>
            </a:solidFill>
            <a:prstDash val="solid"/>
            <a:headEnd type="none" w="lg" len="lg"/>
            <a:tailEnd type="triangle" w="lg" len="lg"/>
          </a:ln>
          <a:effectLst/>
        </p:spPr>
        <p:txBody>
          <a:bodyPr rtlCol="0" anchor="ctr"/>
          <a:lstStyle/>
          <a:p>
            <a:pPr marL="0" marR="0" lvl="0" indent="0" algn="ctr" defTabSz="152385"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000000"/>
              </a:solidFill>
              <a:effectLst/>
              <a:uLnTx/>
              <a:uFillTx/>
              <a:latin typeface="NVIDIA Sans"/>
              <a:ea typeface="+mn-ea"/>
              <a:cs typeface="+mn-cs"/>
            </a:endParaRPr>
          </a:p>
        </p:txBody>
      </p:sp>
      <p:cxnSp>
        <p:nvCxnSpPr>
          <p:cNvPr id="143" name="Straight Connector 142">
            <a:extLst>
              <a:ext uri="{FF2B5EF4-FFF2-40B4-BE49-F238E27FC236}">
                <a16:creationId xmlns:a16="http://schemas.microsoft.com/office/drawing/2014/main" id="{38F96CB0-79EF-ED23-AF15-CC41AC599E65}"/>
              </a:ext>
            </a:extLst>
          </p:cNvPr>
          <p:cNvCxnSpPr>
            <a:cxnSpLocks/>
          </p:cNvCxnSpPr>
          <p:nvPr/>
        </p:nvCxnSpPr>
        <p:spPr>
          <a:xfrm>
            <a:off x="2716301" y="3922747"/>
            <a:ext cx="8351520" cy="0"/>
          </a:xfrm>
          <a:prstGeom prst="line">
            <a:avLst/>
          </a:prstGeom>
          <a:noFill/>
          <a:ln w="25400" cap="flat" cmpd="sng" algn="ctr">
            <a:solidFill>
              <a:srgbClr val="CDCDCD"/>
            </a:solidFill>
            <a:prstDash val="lgDash"/>
          </a:ln>
          <a:effectLst/>
        </p:spPr>
      </p:cxnSp>
      <p:sp>
        <p:nvSpPr>
          <p:cNvPr id="144" name="TextBox 143">
            <a:extLst>
              <a:ext uri="{FF2B5EF4-FFF2-40B4-BE49-F238E27FC236}">
                <a16:creationId xmlns:a16="http://schemas.microsoft.com/office/drawing/2014/main" id="{8FB79FCD-AA49-CC2A-34D6-C8FE91359442}"/>
              </a:ext>
            </a:extLst>
          </p:cNvPr>
          <p:cNvSpPr txBox="1"/>
          <p:nvPr/>
        </p:nvSpPr>
        <p:spPr>
          <a:xfrm>
            <a:off x="2614803" y="3657114"/>
            <a:ext cx="1021434" cy="215444"/>
          </a:xfrm>
          <a:prstGeom prst="rect">
            <a:avLst/>
          </a:prstGeom>
          <a:noFill/>
        </p:spPr>
        <p:txBody>
          <a:bodyPr wrap="none" rtlCol="0">
            <a:spAutoFit/>
          </a:bodyPr>
          <a:lstStyle/>
          <a:p>
            <a:pPr algn="ctr" defTabSz="152385"/>
            <a:r>
              <a:rPr lang="en-US" sz="800">
                <a:solidFill>
                  <a:srgbClr val="000000"/>
                </a:solidFill>
                <a:latin typeface="NVIDIA Sans Medium"/>
                <a:cs typeface="NVIDIA Sans" panose="020B0503020203020204" pitchFamily="34" charset="0"/>
              </a:rPr>
              <a:t>Retrieval Pipeline</a:t>
            </a:r>
          </a:p>
        </p:txBody>
      </p:sp>
      <p:sp>
        <p:nvSpPr>
          <p:cNvPr id="145" name="TextBox 144">
            <a:extLst>
              <a:ext uri="{FF2B5EF4-FFF2-40B4-BE49-F238E27FC236}">
                <a16:creationId xmlns:a16="http://schemas.microsoft.com/office/drawing/2014/main" id="{170D9753-886C-6D22-771A-FE863109DB90}"/>
              </a:ext>
            </a:extLst>
          </p:cNvPr>
          <p:cNvSpPr txBox="1"/>
          <p:nvPr/>
        </p:nvSpPr>
        <p:spPr>
          <a:xfrm>
            <a:off x="2615712" y="4034491"/>
            <a:ext cx="1048685" cy="215444"/>
          </a:xfrm>
          <a:prstGeom prst="rect">
            <a:avLst/>
          </a:prstGeom>
          <a:noFill/>
        </p:spPr>
        <p:txBody>
          <a:bodyPr wrap="none" rtlCol="0">
            <a:spAutoFit/>
          </a:bodyPr>
          <a:lstStyle/>
          <a:p>
            <a:pPr algn="ctr" defTabSz="152385"/>
            <a:r>
              <a:rPr lang="en-US" sz="800">
                <a:solidFill>
                  <a:srgbClr val="000000"/>
                </a:solidFill>
                <a:latin typeface="NVIDIA Sans Medium"/>
                <a:cs typeface="NVIDIA Sans" panose="020B0503020203020204" pitchFamily="34" charset="0"/>
              </a:rPr>
              <a:t>Ingestion Pipeline</a:t>
            </a:r>
          </a:p>
        </p:txBody>
      </p:sp>
      <p:sp>
        <p:nvSpPr>
          <p:cNvPr id="146" name="Freeform 148">
            <a:extLst>
              <a:ext uri="{FF2B5EF4-FFF2-40B4-BE49-F238E27FC236}">
                <a16:creationId xmlns:a16="http://schemas.microsoft.com/office/drawing/2014/main" id="{246C3A2B-C7F5-26BE-F7AA-A53C5F1A6425}"/>
              </a:ext>
            </a:extLst>
          </p:cNvPr>
          <p:cNvSpPr/>
          <p:nvPr/>
        </p:nvSpPr>
        <p:spPr>
          <a:xfrm rot="10800000">
            <a:off x="9389634" y="4449427"/>
            <a:ext cx="54873" cy="206359"/>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cap="flat" cmpd="sng" algn="ctr">
            <a:solidFill>
              <a:srgbClr val="000000"/>
            </a:solidFill>
            <a:prstDash val="solid"/>
            <a:headEnd type="none" w="lg" len="lg"/>
            <a:tailEnd type="none" w="lg" len="lg"/>
          </a:ln>
          <a:effectLst/>
        </p:spPr>
        <p:txBody>
          <a:bodyPr rtlCol="0" anchor="ctr"/>
          <a:lstStyle/>
          <a:p>
            <a:pPr marL="0" marR="0" lvl="0" indent="0" algn="ctr" defTabSz="152385"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000000"/>
              </a:solidFill>
              <a:effectLst/>
              <a:uLnTx/>
              <a:uFillTx/>
              <a:latin typeface="NVIDIA Sans"/>
              <a:ea typeface="+mn-ea"/>
              <a:cs typeface="+mn-cs"/>
            </a:endParaRPr>
          </a:p>
        </p:txBody>
      </p:sp>
      <p:sp>
        <p:nvSpPr>
          <p:cNvPr id="147" name="Arc 146">
            <a:extLst>
              <a:ext uri="{FF2B5EF4-FFF2-40B4-BE49-F238E27FC236}">
                <a16:creationId xmlns:a16="http://schemas.microsoft.com/office/drawing/2014/main" id="{A0CA4056-A74E-C6DA-D430-9BE15A4B4C0A}"/>
              </a:ext>
            </a:extLst>
          </p:cNvPr>
          <p:cNvSpPr/>
          <p:nvPr/>
        </p:nvSpPr>
        <p:spPr>
          <a:xfrm rot="16200000" flipV="1">
            <a:off x="9367195" y="4656367"/>
            <a:ext cx="152400" cy="152400"/>
          </a:xfrm>
          <a:prstGeom prst="arc">
            <a:avLst/>
          </a:prstGeom>
          <a:noFill/>
          <a:ln w="25400" cap="flat" cmpd="sng" algn="ctr">
            <a:solidFill>
              <a:srgbClr val="000000"/>
            </a:solidFill>
            <a:prstDash val="solid"/>
            <a:tailEnd w="lg" len="lg"/>
          </a:ln>
          <a:effectLst/>
        </p:spPr>
        <p:txBody>
          <a:bodyPr rtlCol="0" anchor="ctr"/>
          <a:lstStyle/>
          <a:p>
            <a:pPr marL="0" marR="0" lvl="0" indent="0" algn="ctr" defTabSz="152385"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000000"/>
              </a:solidFill>
              <a:effectLst/>
              <a:uLnTx/>
              <a:uFillTx/>
              <a:latin typeface="NVIDIA Sans"/>
              <a:ea typeface="+mn-ea"/>
              <a:cs typeface="+mn-cs"/>
            </a:endParaRPr>
          </a:p>
        </p:txBody>
      </p:sp>
      <p:sp>
        <p:nvSpPr>
          <p:cNvPr id="148" name="Freeform 148">
            <a:extLst>
              <a:ext uri="{FF2B5EF4-FFF2-40B4-BE49-F238E27FC236}">
                <a16:creationId xmlns:a16="http://schemas.microsoft.com/office/drawing/2014/main" id="{C72155CC-954B-C961-6E87-A8950A157180}"/>
              </a:ext>
            </a:extLst>
          </p:cNvPr>
          <p:cNvSpPr/>
          <p:nvPr/>
        </p:nvSpPr>
        <p:spPr>
          <a:xfrm rot="16200000">
            <a:off x="9254162" y="4989073"/>
            <a:ext cx="635177" cy="105832"/>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cap="flat" cmpd="sng" algn="ctr">
            <a:solidFill>
              <a:srgbClr val="000000"/>
            </a:solidFill>
            <a:prstDash val="solid"/>
            <a:headEnd type="triangle" w="lg" len="lg"/>
            <a:tailEnd type="none" w="lg" len="lg"/>
          </a:ln>
          <a:effectLst/>
        </p:spPr>
        <p:txBody>
          <a:bodyPr rtlCol="0" anchor="ctr"/>
          <a:lstStyle/>
          <a:p>
            <a:pPr marL="0" marR="0" lvl="0" indent="0" algn="ctr" defTabSz="152385"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000000"/>
              </a:solidFill>
              <a:effectLst/>
              <a:uLnTx/>
              <a:uFillTx/>
              <a:latin typeface="NVIDIA Sans"/>
              <a:ea typeface="+mn-ea"/>
              <a:cs typeface="+mn-cs"/>
            </a:endParaRPr>
          </a:p>
        </p:txBody>
      </p:sp>
      <p:cxnSp>
        <p:nvCxnSpPr>
          <p:cNvPr id="149" name="Google Shape;3233;p319">
            <a:extLst>
              <a:ext uri="{FF2B5EF4-FFF2-40B4-BE49-F238E27FC236}">
                <a16:creationId xmlns:a16="http://schemas.microsoft.com/office/drawing/2014/main" id="{3014C0C4-607B-B0F5-99B1-3E044FFD7E16}"/>
              </a:ext>
            </a:extLst>
          </p:cNvPr>
          <p:cNvCxnSpPr>
            <a:cxnSpLocks/>
          </p:cNvCxnSpPr>
          <p:nvPr/>
        </p:nvCxnSpPr>
        <p:spPr>
          <a:xfrm flipV="1">
            <a:off x="4254359" y="6234999"/>
            <a:ext cx="4617720" cy="0"/>
          </a:xfrm>
          <a:prstGeom prst="straightConnector1">
            <a:avLst/>
          </a:prstGeom>
          <a:noFill/>
          <a:ln w="25400" cap="flat" cmpd="sng">
            <a:solidFill>
              <a:srgbClr val="000000"/>
            </a:solidFill>
            <a:prstDash val="solid"/>
            <a:round/>
            <a:headEnd type="none" w="sm" len="sm"/>
            <a:tailEnd type="none" w="lg" len="lg"/>
          </a:ln>
        </p:spPr>
      </p:cxnSp>
      <p:sp>
        <p:nvSpPr>
          <p:cNvPr id="150" name="Google Shape;3234;p319">
            <a:extLst>
              <a:ext uri="{FF2B5EF4-FFF2-40B4-BE49-F238E27FC236}">
                <a16:creationId xmlns:a16="http://schemas.microsoft.com/office/drawing/2014/main" id="{AFE2C141-01FE-7B66-1E7B-28690643FFF5}"/>
              </a:ext>
            </a:extLst>
          </p:cNvPr>
          <p:cNvSpPr/>
          <p:nvPr/>
        </p:nvSpPr>
        <p:spPr>
          <a:xfrm rot="5400000" flipV="1">
            <a:off x="4181192" y="6082599"/>
            <a:ext cx="152400" cy="152400"/>
          </a:xfrm>
          <a:prstGeom prst="arc">
            <a:avLst>
              <a:gd name="adj1" fmla="val 16200000"/>
              <a:gd name="adj2" fmla="val 0"/>
            </a:avLst>
          </a:prstGeom>
          <a:noFill/>
          <a:ln w="25400" cap="flat" cmpd="sng">
            <a:solidFill>
              <a:srgbClr val="000000"/>
            </a:solidFill>
            <a:prstDash val="solid"/>
            <a:round/>
            <a:headEnd type="none" w="sm" len="sm"/>
            <a:tailEnd type="none" w="lg" len="lg"/>
          </a:ln>
        </p:spPr>
        <p:txBody>
          <a:bodyPr spcFirstLastPara="1" wrap="square" lIns="30475" tIns="15233" rIns="30475" bIns="15233" anchor="ctr" anchorCtr="0">
            <a:noAutofit/>
          </a:bodyPr>
          <a:lstStyle/>
          <a:p>
            <a:pPr marL="0" marR="0" lvl="0" indent="0" algn="ctr" defTabSz="304770" eaLnBrk="1" fontAlgn="auto" latinLnBrk="0" hangingPunct="1">
              <a:lnSpc>
                <a:spcPct val="100000"/>
              </a:lnSpc>
              <a:spcBef>
                <a:spcPts val="0"/>
              </a:spcBef>
              <a:spcAft>
                <a:spcPts val="0"/>
              </a:spcAft>
              <a:buClr>
                <a:srgbClr val="FFFFFF"/>
              </a:buClr>
              <a:buSzPts val="1800"/>
              <a:buFontTx/>
              <a:buNone/>
              <a:tabLst/>
              <a:defRPr/>
            </a:pPr>
            <a:endParaRPr kumimoji="0" sz="600" b="0" i="0" u="none" strike="noStrike" kern="0" cap="none" spc="0" normalizeH="0" baseline="0" noProof="0">
              <a:ln>
                <a:noFill/>
              </a:ln>
              <a:solidFill>
                <a:srgbClr val="000000"/>
              </a:solidFill>
              <a:effectLst/>
              <a:uLnTx/>
              <a:uFillTx/>
              <a:latin typeface="NVIDIA Sans"/>
              <a:ea typeface="NVIDIA Sans"/>
              <a:cs typeface="NVIDIA Sans"/>
              <a:sym typeface="NVIDIA Sans"/>
            </a:endParaRPr>
          </a:p>
        </p:txBody>
      </p:sp>
      <p:sp>
        <p:nvSpPr>
          <p:cNvPr id="151" name="Google Shape;3235;p319">
            <a:extLst>
              <a:ext uri="{FF2B5EF4-FFF2-40B4-BE49-F238E27FC236}">
                <a16:creationId xmlns:a16="http://schemas.microsoft.com/office/drawing/2014/main" id="{57967C42-1A43-1B4F-998A-93E738E39698}"/>
              </a:ext>
            </a:extLst>
          </p:cNvPr>
          <p:cNvSpPr/>
          <p:nvPr/>
        </p:nvSpPr>
        <p:spPr>
          <a:xfrm rot="16200000" flipV="1">
            <a:off x="4024640" y="5645791"/>
            <a:ext cx="152400" cy="152400"/>
          </a:xfrm>
          <a:prstGeom prst="arc">
            <a:avLst>
              <a:gd name="adj1" fmla="val 16200000"/>
              <a:gd name="adj2" fmla="val 0"/>
            </a:avLst>
          </a:prstGeom>
          <a:noFill/>
          <a:ln w="25400" cap="flat" cmpd="sng">
            <a:solidFill>
              <a:srgbClr val="000000"/>
            </a:solidFill>
            <a:prstDash val="solid"/>
            <a:round/>
            <a:headEnd type="none" w="sm" len="sm"/>
            <a:tailEnd type="none" w="lg" len="lg"/>
          </a:ln>
        </p:spPr>
        <p:txBody>
          <a:bodyPr spcFirstLastPara="1" wrap="square" lIns="30475" tIns="15233" rIns="30475" bIns="15233" anchor="ctr" anchorCtr="0">
            <a:noAutofit/>
          </a:bodyPr>
          <a:lstStyle/>
          <a:p>
            <a:pPr marL="0" marR="0" lvl="0" indent="0" algn="ctr" defTabSz="304770" eaLnBrk="1" fontAlgn="auto" latinLnBrk="0" hangingPunct="1">
              <a:lnSpc>
                <a:spcPct val="100000"/>
              </a:lnSpc>
              <a:spcBef>
                <a:spcPts val="0"/>
              </a:spcBef>
              <a:spcAft>
                <a:spcPts val="0"/>
              </a:spcAft>
              <a:buClr>
                <a:srgbClr val="FFFFFF"/>
              </a:buClr>
              <a:buSzPts val="1800"/>
              <a:buFontTx/>
              <a:buNone/>
              <a:tabLst/>
              <a:defRPr/>
            </a:pPr>
            <a:endParaRPr kumimoji="0" sz="600" b="0" i="0" u="none" strike="noStrike" kern="0" cap="none" spc="0" normalizeH="0" baseline="0" noProof="0">
              <a:ln>
                <a:noFill/>
              </a:ln>
              <a:solidFill>
                <a:srgbClr val="000000"/>
              </a:solidFill>
              <a:effectLst/>
              <a:uLnTx/>
              <a:uFillTx/>
              <a:latin typeface="NVIDIA Sans"/>
              <a:ea typeface="NVIDIA Sans"/>
              <a:cs typeface="NVIDIA Sans"/>
              <a:sym typeface="NVIDIA Sans"/>
            </a:endParaRPr>
          </a:p>
        </p:txBody>
      </p:sp>
      <p:cxnSp>
        <p:nvCxnSpPr>
          <p:cNvPr id="152" name="Google Shape;3236;p319">
            <a:extLst>
              <a:ext uri="{FF2B5EF4-FFF2-40B4-BE49-F238E27FC236}">
                <a16:creationId xmlns:a16="http://schemas.microsoft.com/office/drawing/2014/main" id="{2640B913-59CD-E507-0B62-D2FDB1AF109A}"/>
              </a:ext>
            </a:extLst>
          </p:cNvPr>
          <p:cNvCxnSpPr>
            <a:cxnSpLocks/>
          </p:cNvCxnSpPr>
          <p:nvPr/>
        </p:nvCxnSpPr>
        <p:spPr>
          <a:xfrm>
            <a:off x="4177316" y="5720829"/>
            <a:ext cx="2360" cy="441960"/>
          </a:xfrm>
          <a:prstGeom prst="straightConnector1">
            <a:avLst/>
          </a:prstGeom>
          <a:noFill/>
          <a:ln w="25400" cap="flat" cmpd="sng">
            <a:solidFill>
              <a:srgbClr val="000000"/>
            </a:solidFill>
            <a:prstDash val="solid"/>
            <a:round/>
            <a:headEnd type="none" w="sm" len="sm"/>
            <a:tailEnd type="none" w="lg" len="lg"/>
          </a:ln>
        </p:spPr>
      </p:cxnSp>
      <p:cxnSp>
        <p:nvCxnSpPr>
          <p:cNvPr id="153" name="Google Shape;3232;p319">
            <a:extLst>
              <a:ext uri="{FF2B5EF4-FFF2-40B4-BE49-F238E27FC236}">
                <a16:creationId xmlns:a16="http://schemas.microsoft.com/office/drawing/2014/main" id="{1D7F029F-75EA-D746-BB52-406B3F4C1F87}"/>
              </a:ext>
            </a:extLst>
          </p:cNvPr>
          <p:cNvCxnSpPr>
            <a:cxnSpLocks/>
          </p:cNvCxnSpPr>
          <p:nvPr/>
        </p:nvCxnSpPr>
        <p:spPr>
          <a:xfrm flipH="1">
            <a:off x="5415105" y="5196740"/>
            <a:ext cx="228600" cy="0"/>
          </a:xfrm>
          <a:prstGeom prst="straightConnector1">
            <a:avLst/>
          </a:prstGeom>
          <a:noFill/>
          <a:ln w="25400" cap="flat" cmpd="sng">
            <a:solidFill>
              <a:srgbClr val="000000"/>
            </a:solidFill>
            <a:prstDash val="solid"/>
            <a:round/>
            <a:headEnd type="none" w="sm" len="sm"/>
            <a:tailEnd type="none" w="lg" len="lg"/>
          </a:ln>
        </p:spPr>
      </p:cxnSp>
      <p:cxnSp>
        <p:nvCxnSpPr>
          <p:cNvPr id="154" name="Google Shape;3233;p319">
            <a:extLst>
              <a:ext uri="{FF2B5EF4-FFF2-40B4-BE49-F238E27FC236}">
                <a16:creationId xmlns:a16="http://schemas.microsoft.com/office/drawing/2014/main" id="{4B50D972-3053-9023-B46A-016687BFF027}"/>
              </a:ext>
            </a:extLst>
          </p:cNvPr>
          <p:cNvCxnSpPr>
            <a:cxnSpLocks/>
          </p:cNvCxnSpPr>
          <p:nvPr/>
        </p:nvCxnSpPr>
        <p:spPr>
          <a:xfrm>
            <a:off x="5791200" y="4655342"/>
            <a:ext cx="609600" cy="0"/>
          </a:xfrm>
          <a:prstGeom prst="straightConnector1">
            <a:avLst/>
          </a:prstGeom>
          <a:noFill/>
          <a:ln w="25400" cap="flat" cmpd="sng">
            <a:solidFill>
              <a:srgbClr val="000000"/>
            </a:solidFill>
            <a:prstDash val="solid"/>
            <a:round/>
            <a:headEnd type="none" w="sm" len="sm"/>
            <a:tailEnd type="triangle" w="lg" len="lg"/>
          </a:ln>
        </p:spPr>
      </p:cxnSp>
      <p:sp>
        <p:nvSpPr>
          <p:cNvPr id="155" name="Google Shape;3234;p319">
            <a:extLst>
              <a:ext uri="{FF2B5EF4-FFF2-40B4-BE49-F238E27FC236}">
                <a16:creationId xmlns:a16="http://schemas.microsoft.com/office/drawing/2014/main" id="{3C338502-8ACD-5B69-DE15-4BC4B90F8CB7}"/>
              </a:ext>
            </a:extLst>
          </p:cNvPr>
          <p:cNvSpPr/>
          <p:nvPr/>
        </p:nvSpPr>
        <p:spPr>
          <a:xfrm rot="16200000">
            <a:off x="5720726" y="4655486"/>
            <a:ext cx="152400" cy="152400"/>
          </a:xfrm>
          <a:prstGeom prst="arc">
            <a:avLst>
              <a:gd name="adj1" fmla="val 16200000"/>
              <a:gd name="adj2" fmla="val 0"/>
            </a:avLst>
          </a:prstGeom>
          <a:noFill/>
          <a:ln w="25400" cap="flat" cmpd="sng">
            <a:solidFill>
              <a:srgbClr val="000000"/>
            </a:solidFill>
            <a:prstDash val="solid"/>
            <a:round/>
            <a:headEnd type="none" w="sm" len="sm"/>
            <a:tailEnd type="none" w="lg" len="lg"/>
          </a:ln>
        </p:spPr>
        <p:txBody>
          <a:bodyPr spcFirstLastPara="1" wrap="square" lIns="30475" tIns="15233" rIns="30475" bIns="15233" anchor="ctr" anchorCtr="0">
            <a:noAutofit/>
          </a:bodyPr>
          <a:lstStyle/>
          <a:p>
            <a:pPr marL="0" marR="0" lvl="0" indent="0" algn="ctr" defTabSz="304770" eaLnBrk="1" fontAlgn="auto" latinLnBrk="0" hangingPunct="1">
              <a:lnSpc>
                <a:spcPct val="100000"/>
              </a:lnSpc>
              <a:spcBef>
                <a:spcPts val="0"/>
              </a:spcBef>
              <a:spcAft>
                <a:spcPts val="0"/>
              </a:spcAft>
              <a:buClr>
                <a:srgbClr val="FFFFFF"/>
              </a:buClr>
              <a:buSzPts val="1800"/>
              <a:buFontTx/>
              <a:buNone/>
              <a:tabLst/>
              <a:defRPr/>
            </a:pPr>
            <a:endParaRPr kumimoji="0" sz="600" b="0" i="0" u="none" strike="noStrike" kern="0" cap="none" spc="0" normalizeH="0" baseline="0" noProof="0">
              <a:ln>
                <a:noFill/>
              </a:ln>
              <a:solidFill>
                <a:srgbClr val="000000"/>
              </a:solidFill>
              <a:effectLst/>
              <a:uLnTx/>
              <a:uFillTx/>
              <a:latin typeface="NVIDIA Sans"/>
              <a:ea typeface="NVIDIA Sans"/>
              <a:cs typeface="NVIDIA Sans"/>
              <a:sym typeface="NVIDIA Sans"/>
            </a:endParaRPr>
          </a:p>
        </p:txBody>
      </p:sp>
      <p:sp>
        <p:nvSpPr>
          <p:cNvPr id="156" name="Google Shape;3235;p319">
            <a:extLst>
              <a:ext uri="{FF2B5EF4-FFF2-40B4-BE49-F238E27FC236}">
                <a16:creationId xmlns:a16="http://schemas.microsoft.com/office/drawing/2014/main" id="{9CC5BB96-37DC-BB6C-F44F-ECE8B74E93B3}"/>
              </a:ext>
            </a:extLst>
          </p:cNvPr>
          <p:cNvSpPr/>
          <p:nvPr/>
        </p:nvSpPr>
        <p:spPr>
          <a:xfrm rot="5400000">
            <a:off x="5567642" y="5045031"/>
            <a:ext cx="152400" cy="152400"/>
          </a:xfrm>
          <a:prstGeom prst="arc">
            <a:avLst>
              <a:gd name="adj1" fmla="val 16200000"/>
              <a:gd name="adj2" fmla="val 0"/>
            </a:avLst>
          </a:prstGeom>
          <a:noFill/>
          <a:ln w="25400" cap="flat" cmpd="sng">
            <a:solidFill>
              <a:srgbClr val="000000"/>
            </a:solidFill>
            <a:prstDash val="solid"/>
            <a:round/>
            <a:headEnd type="none" w="sm" len="sm"/>
            <a:tailEnd type="none" w="lg" len="lg"/>
          </a:ln>
        </p:spPr>
        <p:txBody>
          <a:bodyPr spcFirstLastPara="1" wrap="square" lIns="30475" tIns="15233" rIns="30475" bIns="15233" anchor="ctr" anchorCtr="0">
            <a:noAutofit/>
          </a:bodyPr>
          <a:lstStyle/>
          <a:p>
            <a:pPr marL="0" marR="0" lvl="0" indent="0" algn="ctr" defTabSz="304770" eaLnBrk="1" fontAlgn="auto" latinLnBrk="0" hangingPunct="1">
              <a:lnSpc>
                <a:spcPct val="100000"/>
              </a:lnSpc>
              <a:spcBef>
                <a:spcPts val="0"/>
              </a:spcBef>
              <a:spcAft>
                <a:spcPts val="0"/>
              </a:spcAft>
              <a:buClr>
                <a:srgbClr val="FFFFFF"/>
              </a:buClr>
              <a:buSzPts val="1800"/>
              <a:buFontTx/>
              <a:buNone/>
              <a:tabLst/>
              <a:defRPr/>
            </a:pPr>
            <a:endParaRPr kumimoji="0" sz="600" b="0" i="0" u="none" strike="noStrike" kern="0" cap="none" spc="0" normalizeH="0" baseline="0" noProof="0">
              <a:ln>
                <a:noFill/>
              </a:ln>
              <a:solidFill>
                <a:srgbClr val="000000"/>
              </a:solidFill>
              <a:effectLst/>
              <a:uLnTx/>
              <a:uFillTx/>
              <a:latin typeface="NVIDIA Sans"/>
              <a:ea typeface="NVIDIA Sans"/>
              <a:cs typeface="NVIDIA Sans"/>
              <a:sym typeface="NVIDIA Sans"/>
            </a:endParaRPr>
          </a:p>
        </p:txBody>
      </p:sp>
      <p:cxnSp>
        <p:nvCxnSpPr>
          <p:cNvPr id="157" name="Google Shape;3236;p319">
            <a:extLst>
              <a:ext uri="{FF2B5EF4-FFF2-40B4-BE49-F238E27FC236}">
                <a16:creationId xmlns:a16="http://schemas.microsoft.com/office/drawing/2014/main" id="{44A949EF-619E-19FA-738B-9FABDF669270}"/>
              </a:ext>
            </a:extLst>
          </p:cNvPr>
          <p:cNvCxnSpPr>
            <a:cxnSpLocks/>
            <a:endCxn id="155" idx="0"/>
          </p:cNvCxnSpPr>
          <p:nvPr/>
        </p:nvCxnSpPr>
        <p:spPr>
          <a:xfrm flipV="1">
            <a:off x="5720279" y="4731686"/>
            <a:ext cx="447" cy="389545"/>
          </a:xfrm>
          <a:prstGeom prst="straightConnector1">
            <a:avLst/>
          </a:prstGeom>
          <a:noFill/>
          <a:ln w="25400" cap="flat" cmpd="sng">
            <a:solidFill>
              <a:srgbClr val="000000"/>
            </a:solidFill>
            <a:prstDash val="solid"/>
            <a:round/>
            <a:headEnd type="none" w="sm" len="sm"/>
            <a:tailEnd type="none" w="lg" len="lg"/>
          </a:ln>
        </p:spPr>
      </p:cxnSp>
      <p:sp>
        <p:nvSpPr>
          <p:cNvPr id="158" name="Rectangle 157">
            <a:extLst>
              <a:ext uri="{FF2B5EF4-FFF2-40B4-BE49-F238E27FC236}">
                <a16:creationId xmlns:a16="http://schemas.microsoft.com/office/drawing/2014/main" id="{319138E0-8D39-69F1-7FD2-B8EFEBE8284F}"/>
              </a:ext>
            </a:extLst>
          </p:cNvPr>
          <p:cNvSpPr/>
          <p:nvPr/>
        </p:nvSpPr>
        <p:spPr>
          <a:xfrm>
            <a:off x="5838212" y="4550363"/>
            <a:ext cx="426720" cy="215444"/>
          </a:xfrm>
          <a:prstGeom prst="rect">
            <a:avLst/>
          </a:prstGeom>
          <a:solidFill>
            <a:srgbClr val="FFFFFF"/>
          </a:solidFill>
          <a:ln w="12700" cap="flat" cmpd="sng" algn="ctr">
            <a:noFill/>
            <a:prstDash val="solid"/>
          </a:ln>
          <a:effectLst/>
        </p:spPr>
        <p:txBody>
          <a:bodyPr lIns="30480" tIns="15240" rIns="30480" bIns="15240" rtlCol="0" anchor="ctr">
            <a:spAutoFit/>
          </a:bodyPr>
          <a:lstStyle/>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00000"/>
                </a:solidFill>
                <a:effectLst/>
                <a:uLnTx/>
                <a:uFillTx/>
                <a:latin typeface="NVIDIA Sans Medium" panose="020B0603020203020204" pitchFamily="34" charset="0"/>
                <a:ea typeface="+mn-ea"/>
                <a:cs typeface="NVIDIA Sans Medium" panose="020B0603020203020204" pitchFamily="34" charset="0"/>
              </a:rPr>
              <a:t>Charts as Images</a:t>
            </a:r>
          </a:p>
        </p:txBody>
      </p:sp>
      <p:sp>
        <p:nvSpPr>
          <p:cNvPr id="159" name="Rectangle 158">
            <a:extLst>
              <a:ext uri="{FF2B5EF4-FFF2-40B4-BE49-F238E27FC236}">
                <a16:creationId xmlns:a16="http://schemas.microsoft.com/office/drawing/2014/main" id="{5AB99ABC-A9DD-31D3-184A-D6AA4661E6F9}"/>
              </a:ext>
            </a:extLst>
          </p:cNvPr>
          <p:cNvSpPr/>
          <p:nvPr/>
        </p:nvSpPr>
        <p:spPr>
          <a:xfrm>
            <a:off x="4296539" y="5132000"/>
            <a:ext cx="396240" cy="215444"/>
          </a:xfrm>
          <a:prstGeom prst="rect">
            <a:avLst/>
          </a:prstGeom>
          <a:solidFill>
            <a:srgbClr val="FFFFFF"/>
          </a:solidFill>
          <a:ln w="12700" cap="flat" cmpd="sng" algn="ctr">
            <a:noFill/>
            <a:prstDash val="solid"/>
          </a:ln>
          <a:effectLst/>
        </p:spPr>
        <p:txBody>
          <a:bodyPr lIns="30480" tIns="15240" rIns="30480" bIns="15240" rtlCol="0" anchor="ctr">
            <a:spAutoFit/>
          </a:bodyPr>
          <a:lstStyle/>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00000"/>
                </a:solidFill>
                <a:effectLst/>
                <a:uLnTx/>
                <a:uFillTx/>
                <a:latin typeface="NVIDIA Sans Medium" panose="020B0603020203020204" pitchFamily="34" charset="0"/>
                <a:ea typeface="+mn-ea"/>
                <a:cs typeface="NVIDIA Sans Medium" panose="020B0603020203020204" pitchFamily="34" charset="0"/>
              </a:rPr>
              <a:t>Pages as Images</a:t>
            </a:r>
          </a:p>
        </p:txBody>
      </p:sp>
      <p:sp>
        <p:nvSpPr>
          <p:cNvPr id="160" name="Freeform 97">
            <a:extLst>
              <a:ext uri="{FF2B5EF4-FFF2-40B4-BE49-F238E27FC236}">
                <a16:creationId xmlns:a16="http://schemas.microsoft.com/office/drawing/2014/main" id="{851784E4-D291-F3A2-504C-040F46EAB56F}"/>
              </a:ext>
            </a:extLst>
          </p:cNvPr>
          <p:cNvSpPr/>
          <p:nvPr/>
        </p:nvSpPr>
        <p:spPr>
          <a:xfrm>
            <a:off x="3012151" y="5645101"/>
            <a:ext cx="304800" cy="304800"/>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cap="flat" cmpd="sng" algn="ctr">
            <a:solidFill>
              <a:srgbClr val="000000"/>
            </a:solidFill>
            <a:prstDash val="solid"/>
            <a:headEnd type="none" w="lg" len="lg"/>
            <a:tailEnd type="triangle" w="lg" len="lg"/>
          </a:ln>
          <a:effectLst/>
        </p:spPr>
        <p:txBody>
          <a:bodyPr rtlCol="0" anchor="ctr"/>
          <a:lstStyle/>
          <a:p>
            <a:pPr marL="0" marR="0" lvl="0" indent="0" algn="ctr" defTabSz="152385"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000000"/>
              </a:solidFill>
              <a:effectLst/>
              <a:uLnTx/>
              <a:uFillTx/>
              <a:latin typeface="NVIDIA Sans"/>
              <a:ea typeface="+mn-ea"/>
              <a:cs typeface="+mn-cs"/>
            </a:endParaRPr>
          </a:p>
        </p:txBody>
      </p:sp>
      <p:cxnSp>
        <p:nvCxnSpPr>
          <p:cNvPr id="161" name="Google Shape;3232;p319">
            <a:extLst>
              <a:ext uri="{FF2B5EF4-FFF2-40B4-BE49-F238E27FC236}">
                <a16:creationId xmlns:a16="http://schemas.microsoft.com/office/drawing/2014/main" id="{EDB2207B-0FD8-CF59-0EE1-525310D8227A}"/>
              </a:ext>
            </a:extLst>
          </p:cNvPr>
          <p:cNvCxnSpPr>
            <a:cxnSpLocks/>
            <a:stCxn id="163" idx="2"/>
          </p:cNvCxnSpPr>
          <p:nvPr/>
        </p:nvCxnSpPr>
        <p:spPr>
          <a:xfrm>
            <a:off x="9014538" y="5647662"/>
            <a:ext cx="213360" cy="0"/>
          </a:xfrm>
          <a:prstGeom prst="straightConnector1">
            <a:avLst/>
          </a:prstGeom>
          <a:noFill/>
          <a:ln w="25400" cap="flat" cmpd="sng">
            <a:solidFill>
              <a:srgbClr val="000000"/>
            </a:solidFill>
            <a:prstDash val="solid"/>
            <a:round/>
            <a:headEnd type="none" w="sm" len="sm"/>
            <a:tailEnd type="triangle" w="lg" len="lg"/>
          </a:ln>
        </p:spPr>
      </p:cxnSp>
      <p:sp>
        <p:nvSpPr>
          <p:cNvPr id="162" name="Google Shape;3234;p319">
            <a:extLst>
              <a:ext uri="{FF2B5EF4-FFF2-40B4-BE49-F238E27FC236}">
                <a16:creationId xmlns:a16="http://schemas.microsoft.com/office/drawing/2014/main" id="{5D57EC83-534A-9A03-902A-B4F8D6C5F3C2}"/>
              </a:ext>
            </a:extLst>
          </p:cNvPr>
          <p:cNvSpPr/>
          <p:nvPr/>
        </p:nvSpPr>
        <p:spPr>
          <a:xfrm rot="16200000" flipH="1" flipV="1">
            <a:off x="8786709" y="6082599"/>
            <a:ext cx="152400" cy="152400"/>
          </a:xfrm>
          <a:prstGeom prst="arc">
            <a:avLst>
              <a:gd name="adj1" fmla="val 16200000"/>
              <a:gd name="adj2" fmla="val 0"/>
            </a:avLst>
          </a:prstGeom>
          <a:noFill/>
          <a:ln w="25400" cap="flat" cmpd="sng">
            <a:solidFill>
              <a:srgbClr val="000000"/>
            </a:solidFill>
            <a:prstDash val="solid"/>
            <a:round/>
            <a:headEnd type="none" w="sm" len="sm"/>
            <a:tailEnd type="none" w="lg" len="lg"/>
          </a:ln>
        </p:spPr>
        <p:txBody>
          <a:bodyPr spcFirstLastPara="1" wrap="square" lIns="30475" tIns="15233" rIns="30475" bIns="15233" anchor="ctr" anchorCtr="0">
            <a:noAutofit/>
          </a:bodyPr>
          <a:lstStyle/>
          <a:p>
            <a:pPr marL="0" marR="0" lvl="0" indent="0" algn="ctr" defTabSz="304770" eaLnBrk="1" fontAlgn="auto" latinLnBrk="0" hangingPunct="1">
              <a:lnSpc>
                <a:spcPct val="100000"/>
              </a:lnSpc>
              <a:spcBef>
                <a:spcPts val="0"/>
              </a:spcBef>
              <a:spcAft>
                <a:spcPts val="0"/>
              </a:spcAft>
              <a:buClr>
                <a:srgbClr val="FFFFFF"/>
              </a:buClr>
              <a:buSzPts val="1800"/>
              <a:buFontTx/>
              <a:buNone/>
              <a:tabLst/>
              <a:defRPr/>
            </a:pPr>
            <a:endParaRPr kumimoji="0" sz="600" b="0" i="0" u="none" strike="noStrike" kern="0" cap="none" spc="0" normalizeH="0" baseline="0" noProof="0">
              <a:ln>
                <a:noFill/>
              </a:ln>
              <a:solidFill>
                <a:srgbClr val="000000"/>
              </a:solidFill>
              <a:effectLst/>
              <a:uLnTx/>
              <a:uFillTx/>
              <a:latin typeface="NVIDIA Sans"/>
              <a:ea typeface="NVIDIA Sans"/>
              <a:cs typeface="NVIDIA Sans"/>
              <a:sym typeface="NVIDIA Sans"/>
            </a:endParaRPr>
          </a:p>
        </p:txBody>
      </p:sp>
      <p:sp>
        <p:nvSpPr>
          <p:cNvPr id="163" name="Google Shape;3235;p319">
            <a:extLst>
              <a:ext uri="{FF2B5EF4-FFF2-40B4-BE49-F238E27FC236}">
                <a16:creationId xmlns:a16="http://schemas.microsoft.com/office/drawing/2014/main" id="{BD921962-9410-2CBB-61A9-D52A7ABBBB1A}"/>
              </a:ext>
            </a:extLst>
          </p:cNvPr>
          <p:cNvSpPr/>
          <p:nvPr/>
        </p:nvSpPr>
        <p:spPr>
          <a:xfrm rot="5400000" flipH="1" flipV="1">
            <a:off x="8938338" y="5647662"/>
            <a:ext cx="152400" cy="152400"/>
          </a:xfrm>
          <a:prstGeom prst="arc">
            <a:avLst>
              <a:gd name="adj1" fmla="val 16200000"/>
              <a:gd name="adj2" fmla="val 0"/>
            </a:avLst>
          </a:prstGeom>
          <a:noFill/>
          <a:ln w="25400" cap="flat" cmpd="sng">
            <a:solidFill>
              <a:srgbClr val="000000"/>
            </a:solidFill>
            <a:prstDash val="solid"/>
            <a:round/>
            <a:headEnd type="none" w="sm" len="sm"/>
            <a:tailEnd type="none" w="lg" len="lg"/>
          </a:ln>
        </p:spPr>
        <p:txBody>
          <a:bodyPr spcFirstLastPara="1" wrap="square" lIns="30475" tIns="15233" rIns="30475" bIns="15233" anchor="ctr" anchorCtr="0">
            <a:noAutofit/>
          </a:bodyPr>
          <a:lstStyle/>
          <a:p>
            <a:pPr marL="0" marR="0" lvl="0" indent="0" algn="ctr" defTabSz="304770" eaLnBrk="1" fontAlgn="auto" latinLnBrk="0" hangingPunct="1">
              <a:lnSpc>
                <a:spcPct val="100000"/>
              </a:lnSpc>
              <a:spcBef>
                <a:spcPts val="0"/>
              </a:spcBef>
              <a:spcAft>
                <a:spcPts val="0"/>
              </a:spcAft>
              <a:buClr>
                <a:srgbClr val="FFFFFF"/>
              </a:buClr>
              <a:buSzPts val="1800"/>
              <a:buFontTx/>
              <a:buNone/>
              <a:tabLst/>
              <a:defRPr/>
            </a:pPr>
            <a:endParaRPr kumimoji="0" sz="600" b="0" i="0" u="none" strike="noStrike" kern="0" cap="none" spc="0" normalizeH="0" baseline="0" noProof="0">
              <a:ln>
                <a:noFill/>
              </a:ln>
              <a:solidFill>
                <a:srgbClr val="000000"/>
              </a:solidFill>
              <a:effectLst/>
              <a:uLnTx/>
              <a:uFillTx/>
              <a:latin typeface="NVIDIA Sans"/>
              <a:ea typeface="NVIDIA Sans"/>
              <a:cs typeface="NVIDIA Sans"/>
              <a:sym typeface="NVIDIA Sans"/>
            </a:endParaRPr>
          </a:p>
        </p:txBody>
      </p:sp>
      <p:cxnSp>
        <p:nvCxnSpPr>
          <p:cNvPr id="164" name="Google Shape;3236;p319">
            <a:extLst>
              <a:ext uri="{FF2B5EF4-FFF2-40B4-BE49-F238E27FC236}">
                <a16:creationId xmlns:a16="http://schemas.microsoft.com/office/drawing/2014/main" id="{E21C5841-7CED-04DE-C775-7E9783E36449}"/>
              </a:ext>
            </a:extLst>
          </p:cNvPr>
          <p:cNvCxnSpPr>
            <a:cxnSpLocks/>
          </p:cNvCxnSpPr>
          <p:nvPr/>
        </p:nvCxnSpPr>
        <p:spPr>
          <a:xfrm>
            <a:off x="8938338" y="5723862"/>
            <a:ext cx="0" cy="441960"/>
          </a:xfrm>
          <a:prstGeom prst="straightConnector1">
            <a:avLst/>
          </a:prstGeom>
          <a:noFill/>
          <a:ln w="25400" cap="flat" cmpd="sng">
            <a:solidFill>
              <a:srgbClr val="000000"/>
            </a:solidFill>
            <a:prstDash val="solid"/>
            <a:round/>
            <a:headEnd type="none" w="sm" len="sm"/>
            <a:tailEnd type="none" w="lg" len="lg"/>
          </a:ln>
        </p:spPr>
      </p:cxnSp>
      <p:sp>
        <p:nvSpPr>
          <p:cNvPr id="165" name="Rectangle 164">
            <a:extLst>
              <a:ext uri="{FF2B5EF4-FFF2-40B4-BE49-F238E27FC236}">
                <a16:creationId xmlns:a16="http://schemas.microsoft.com/office/drawing/2014/main" id="{FA332998-C121-AC3E-3C64-7AC70A95C647}"/>
              </a:ext>
            </a:extLst>
          </p:cNvPr>
          <p:cNvSpPr/>
          <p:nvPr/>
        </p:nvSpPr>
        <p:spPr>
          <a:xfrm>
            <a:off x="5518172" y="6171089"/>
            <a:ext cx="1066800" cy="123111"/>
          </a:xfrm>
          <a:prstGeom prst="rect">
            <a:avLst/>
          </a:prstGeom>
          <a:solidFill>
            <a:srgbClr val="FFFFFF"/>
          </a:solidFill>
          <a:ln w="12700" cap="flat" cmpd="sng" algn="ctr">
            <a:noFill/>
            <a:prstDash val="solid"/>
          </a:ln>
          <a:effectLst/>
        </p:spPr>
        <p:txBody>
          <a:bodyPr lIns="30480" tIns="15240" rIns="30480" bIns="15240" rtlCol="0" anchor="ctr">
            <a:spAutoFit/>
          </a:bodyPr>
          <a:lstStyle/>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00000"/>
                </a:solidFill>
                <a:effectLst/>
                <a:uLnTx/>
                <a:uFillTx/>
                <a:latin typeface="NVIDIA Sans Medium" panose="020B0603020203020204" pitchFamily="34" charset="0"/>
                <a:ea typeface="+mn-ea"/>
                <a:cs typeface="NVIDIA Sans Medium" panose="020B0603020203020204" pitchFamily="34" charset="0"/>
              </a:rPr>
              <a:t>Text Content and Metadata</a:t>
            </a:r>
          </a:p>
        </p:txBody>
      </p:sp>
      <p:cxnSp>
        <p:nvCxnSpPr>
          <p:cNvPr id="166" name="Google Shape;3233;p319">
            <a:extLst>
              <a:ext uri="{FF2B5EF4-FFF2-40B4-BE49-F238E27FC236}">
                <a16:creationId xmlns:a16="http://schemas.microsoft.com/office/drawing/2014/main" id="{4F2D2A3D-3DF7-C768-C8FB-69FD81C2F914}"/>
              </a:ext>
            </a:extLst>
          </p:cNvPr>
          <p:cNvCxnSpPr>
            <a:cxnSpLocks/>
          </p:cNvCxnSpPr>
          <p:nvPr/>
        </p:nvCxnSpPr>
        <p:spPr>
          <a:xfrm>
            <a:off x="8189079" y="5647613"/>
            <a:ext cx="826485" cy="49"/>
          </a:xfrm>
          <a:prstGeom prst="straightConnector1">
            <a:avLst/>
          </a:prstGeom>
          <a:noFill/>
          <a:ln w="25400" cap="flat" cmpd="sng">
            <a:solidFill>
              <a:srgbClr val="000000"/>
            </a:solidFill>
            <a:prstDash val="solid"/>
            <a:round/>
            <a:headEnd type="none" w="sm" len="sm"/>
            <a:tailEnd type="none" w="lg" len="lg"/>
          </a:ln>
        </p:spPr>
      </p:cxnSp>
      <p:sp>
        <p:nvSpPr>
          <p:cNvPr id="167" name="Freeform 97">
            <a:extLst>
              <a:ext uri="{FF2B5EF4-FFF2-40B4-BE49-F238E27FC236}">
                <a16:creationId xmlns:a16="http://schemas.microsoft.com/office/drawing/2014/main" id="{988A7353-2C65-3594-0954-AD0A7C4747DD}"/>
              </a:ext>
            </a:extLst>
          </p:cNvPr>
          <p:cNvSpPr/>
          <p:nvPr/>
        </p:nvSpPr>
        <p:spPr>
          <a:xfrm>
            <a:off x="9787723" y="5647612"/>
            <a:ext cx="392662" cy="304800"/>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cap="flat" cmpd="sng" algn="ctr">
            <a:solidFill>
              <a:srgbClr val="000000"/>
            </a:solidFill>
            <a:prstDash val="solid"/>
            <a:headEnd type="none" w="lg" len="lg"/>
            <a:tailEnd type="triangle" w="lg" len="lg"/>
          </a:ln>
          <a:effectLst/>
        </p:spPr>
        <p:txBody>
          <a:bodyPr rtlCol="0" anchor="ctr"/>
          <a:lstStyle/>
          <a:p>
            <a:pPr marL="0" marR="0" lvl="0" indent="0" algn="ctr" defTabSz="152385"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000000"/>
              </a:solidFill>
              <a:effectLst/>
              <a:uLnTx/>
              <a:uFillTx/>
              <a:latin typeface="NVIDIA Sans"/>
              <a:ea typeface="+mn-ea"/>
              <a:cs typeface="+mn-cs"/>
            </a:endParaRPr>
          </a:p>
        </p:txBody>
      </p:sp>
      <p:sp>
        <p:nvSpPr>
          <p:cNvPr id="168" name="Freeform 148">
            <a:extLst>
              <a:ext uri="{FF2B5EF4-FFF2-40B4-BE49-F238E27FC236}">
                <a16:creationId xmlns:a16="http://schemas.microsoft.com/office/drawing/2014/main" id="{AE11603C-92FD-492F-CF42-BEE04331F6E2}"/>
              </a:ext>
            </a:extLst>
          </p:cNvPr>
          <p:cNvSpPr/>
          <p:nvPr/>
        </p:nvSpPr>
        <p:spPr>
          <a:xfrm rot="5400000" flipV="1">
            <a:off x="9577895" y="4241363"/>
            <a:ext cx="2010068" cy="228802"/>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cap="flat" cmpd="sng" algn="ctr">
            <a:solidFill>
              <a:srgbClr val="000000"/>
            </a:solidFill>
            <a:prstDash val="solid"/>
            <a:headEnd type="none" w="lg" len="lg"/>
            <a:tailEnd type="none" w="lg" len="lg"/>
          </a:ln>
          <a:effectLst/>
        </p:spPr>
        <p:txBody>
          <a:bodyPr rtlCol="0" anchor="ctr"/>
          <a:lstStyle/>
          <a:p>
            <a:pPr marL="0" marR="0" lvl="0" indent="0" algn="ctr" defTabSz="152385"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000000"/>
              </a:solidFill>
              <a:effectLst/>
              <a:uLnTx/>
              <a:uFillTx/>
              <a:latin typeface="NVIDIA Sans"/>
              <a:ea typeface="+mn-ea"/>
              <a:cs typeface="+mn-cs"/>
            </a:endParaRPr>
          </a:p>
        </p:txBody>
      </p:sp>
      <p:sp>
        <p:nvSpPr>
          <p:cNvPr id="169" name="Arc 168">
            <a:extLst>
              <a:ext uri="{FF2B5EF4-FFF2-40B4-BE49-F238E27FC236}">
                <a16:creationId xmlns:a16="http://schemas.microsoft.com/office/drawing/2014/main" id="{3A1C3EA5-FF6A-754A-71C8-CF60BA61CC1C}"/>
              </a:ext>
            </a:extLst>
          </p:cNvPr>
          <p:cNvSpPr/>
          <p:nvPr/>
        </p:nvSpPr>
        <p:spPr>
          <a:xfrm>
            <a:off x="10316455" y="3274528"/>
            <a:ext cx="152400" cy="152400"/>
          </a:xfrm>
          <a:prstGeom prst="arc">
            <a:avLst/>
          </a:prstGeom>
          <a:noFill/>
          <a:ln w="25400" cap="flat" cmpd="sng" algn="ctr">
            <a:solidFill>
              <a:srgbClr val="000000"/>
            </a:solidFill>
            <a:prstDash val="solid"/>
            <a:tailEnd w="lg" len="lg"/>
          </a:ln>
          <a:effectLst/>
        </p:spPr>
        <p:txBody>
          <a:bodyPr rtlCol="0" anchor="ctr"/>
          <a:lstStyle/>
          <a:p>
            <a:pPr marL="0" marR="0" lvl="0" indent="0" algn="ctr" defTabSz="152385"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000000"/>
              </a:solidFill>
              <a:effectLst/>
              <a:uLnTx/>
              <a:uFillTx/>
              <a:latin typeface="NVIDIA Sans"/>
              <a:ea typeface="+mn-ea"/>
              <a:cs typeface="+mn-cs"/>
            </a:endParaRPr>
          </a:p>
        </p:txBody>
      </p:sp>
      <p:sp>
        <p:nvSpPr>
          <p:cNvPr id="170" name="Freeform 148">
            <a:extLst>
              <a:ext uri="{FF2B5EF4-FFF2-40B4-BE49-F238E27FC236}">
                <a16:creationId xmlns:a16="http://schemas.microsoft.com/office/drawing/2014/main" id="{6866555B-CDAA-A844-FF3C-A1A90972E878}"/>
              </a:ext>
            </a:extLst>
          </p:cNvPr>
          <p:cNvSpPr/>
          <p:nvPr/>
        </p:nvSpPr>
        <p:spPr>
          <a:xfrm flipV="1">
            <a:off x="6826781" y="3043708"/>
            <a:ext cx="3573851" cy="230772"/>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cap="flat" cmpd="sng" algn="ctr">
            <a:solidFill>
              <a:srgbClr val="000000"/>
            </a:solidFill>
            <a:prstDash val="solid"/>
            <a:headEnd type="triangle" w="lg" len="lg"/>
            <a:tailEnd type="none" w="lg" len="lg"/>
          </a:ln>
          <a:effectLst/>
        </p:spPr>
        <p:txBody>
          <a:bodyPr rtlCol="0" anchor="ctr"/>
          <a:lstStyle/>
          <a:p>
            <a:pPr marL="0" marR="0" lvl="0" indent="0" algn="ctr" defTabSz="152385"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000000"/>
              </a:solidFill>
              <a:effectLst/>
              <a:uLnTx/>
              <a:uFillTx/>
              <a:latin typeface="NVIDIA Sans"/>
              <a:ea typeface="+mn-ea"/>
              <a:cs typeface="+mn-cs"/>
            </a:endParaRPr>
          </a:p>
        </p:txBody>
      </p:sp>
      <p:cxnSp>
        <p:nvCxnSpPr>
          <p:cNvPr id="171" name="Google Shape;3233;p319">
            <a:extLst>
              <a:ext uri="{FF2B5EF4-FFF2-40B4-BE49-F238E27FC236}">
                <a16:creationId xmlns:a16="http://schemas.microsoft.com/office/drawing/2014/main" id="{EFB7FF85-B196-15C9-6364-15BDBE836EB8}"/>
              </a:ext>
            </a:extLst>
          </p:cNvPr>
          <p:cNvCxnSpPr>
            <a:cxnSpLocks/>
            <a:stCxn id="172" idx="2"/>
          </p:cNvCxnSpPr>
          <p:nvPr/>
        </p:nvCxnSpPr>
        <p:spPr>
          <a:xfrm>
            <a:off x="5792074" y="5649330"/>
            <a:ext cx="1837719" cy="0"/>
          </a:xfrm>
          <a:prstGeom prst="straightConnector1">
            <a:avLst/>
          </a:prstGeom>
          <a:noFill/>
          <a:ln w="25400" cap="flat" cmpd="sng">
            <a:solidFill>
              <a:srgbClr val="000000"/>
            </a:solidFill>
            <a:prstDash val="solid"/>
            <a:round/>
            <a:headEnd type="none" w="sm" len="sm"/>
            <a:tailEnd type="triangle" w="lg" len="lg"/>
          </a:ln>
        </p:spPr>
      </p:cxnSp>
      <p:sp>
        <p:nvSpPr>
          <p:cNvPr id="172" name="Google Shape;3234;p319">
            <a:extLst>
              <a:ext uri="{FF2B5EF4-FFF2-40B4-BE49-F238E27FC236}">
                <a16:creationId xmlns:a16="http://schemas.microsoft.com/office/drawing/2014/main" id="{066B7027-D6DD-9C5E-A04D-4708F58D6EB5}"/>
              </a:ext>
            </a:extLst>
          </p:cNvPr>
          <p:cNvSpPr/>
          <p:nvPr/>
        </p:nvSpPr>
        <p:spPr>
          <a:xfrm rot="5400000" flipV="1">
            <a:off x="5718032" y="5503940"/>
            <a:ext cx="148084" cy="142695"/>
          </a:xfrm>
          <a:prstGeom prst="arc">
            <a:avLst>
              <a:gd name="adj1" fmla="val 16200000"/>
              <a:gd name="adj2" fmla="val 0"/>
            </a:avLst>
          </a:prstGeom>
          <a:noFill/>
          <a:ln w="25400" cap="flat" cmpd="sng">
            <a:solidFill>
              <a:srgbClr val="000000"/>
            </a:solidFill>
            <a:prstDash val="solid"/>
            <a:round/>
            <a:headEnd type="none" w="sm" len="sm"/>
            <a:tailEnd type="none" w="lg" len="lg"/>
          </a:ln>
        </p:spPr>
        <p:txBody>
          <a:bodyPr spcFirstLastPara="1" wrap="square" lIns="30475" tIns="15233" rIns="30475" bIns="15233" anchor="ctr" anchorCtr="0">
            <a:noAutofit/>
          </a:bodyPr>
          <a:lstStyle/>
          <a:p>
            <a:pPr marL="0" marR="0" lvl="0" indent="0" algn="ctr" defTabSz="304770" eaLnBrk="1" fontAlgn="auto" latinLnBrk="0" hangingPunct="1">
              <a:lnSpc>
                <a:spcPct val="100000"/>
              </a:lnSpc>
              <a:spcBef>
                <a:spcPts val="0"/>
              </a:spcBef>
              <a:spcAft>
                <a:spcPts val="0"/>
              </a:spcAft>
              <a:buClr>
                <a:srgbClr val="FFFFFF"/>
              </a:buClr>
              <a:buSzPts val="1800"/>
              <a:buFontTx/>
              <a:buNone/>
              <a:tabLst/>
              <a:defRPr/>
            </a:pPr>
            <a:endParaRPr kumimoji="0" sz="600" b="0" i="0" u="none" strike="noStrike" kern="0" cap="none" spc="0" normalizeH="0" baseline="0" noProof="0">
              <a:ln>
                <a:noFill/>
              </a:ln>
              <a:solidFill>
                <a:srgbClr val="000000"/>
              </a:solidFill>
              <a:effectLst/>
              <a:uLnTx/>
              <a:uFillTx/>
              <a:latin typeface="NVIDIA Sans"/>
              <a:ea typeface="NVIDIA Sans"/>
              <a:cs typeface="NVIDIA Sans"/>
              <a:sym typeface="NVIDIA Sans"/>
            </a:endParaRPr>
          </a:p>
        </p:txBody>
      </p:sp>
      <p:sp>
        <p:nvSpPr>
          <p:cNvPr id="173" name="Google Shape;3235;p319">
            <a:extLst>
              <a:ext uri="{FF2B5EF4-FFF2-40B4-BE49-F238E27FC236}">
                <a16:creationId xmlns:a16="http://schemas.microsoft.com/office/drawing/2014/main" id="{4FEB7C6A-07E0-D380-DEB9-5B686BED70B5}"/>
              </a:ext>
            </a:extLst>
          </p:cNvPr>
          <p:cNvSpPr/>
          <p:nvPr/>
        </p:nvSpPr>
        <p:spPr>
          <a:xfrm rot="16200000" flipV="1">
            <a:off x="5567642" y="5198093"/>
            <a:ext cx="152400" cy="152400"/>
          </a:xfrm>
          <a:prstGeom prst="arc">
            <a:avLst>
              <a:gd name="adj1" fmla="val 16200000"/>
              <a:gd name="adj2" fmla="val 0"/>
            </a:avLst>
          </a:prstGeom>
          <a:noFill/>
          <a:ln w="25400" cap="flat" cmpd="sng">
            <a:solidFill>
              <a:srgbClr val="000000"/>
            </a:solidFill>
            <a:prstDash val="solid"/>
            <a:round/>
            <a:headEnd type="none" w="sm" len="sm"/>
            <a:tailEnd type="none" w="lg" len="lg"/>
          </a:ln>
        </p:spPr>
        <p:txBody>
          <a:bodyPr spcFirstLastPara="1" wrap="square" lIns="30475" tIns="15233" rIns="30475" bIns="15233" anchor="ctr" anchorCtr="0">
            <a:noAutofit/>
          </a:bodyPr>
          <a:lstStyle/>
          <a:p>
            <a:pPr marL="0" marR="0" lvl="0" indent="0" algn="ctr" defTabSz="304770" eaLnBrk="1" fontAlgn="auto" latinLnBrk="0" hangingPunct="1">
              <a:lnSpc>
                <a:spcPct val="100000"/>
              </a:lnSpc>
              <a:spcBef>
                <a:spcPts val="0"/>
              </a:spcBef>
              <a:spcAft>
                <a:spcPts val="0"/>
              </a:spcAft>
              <a:buClr>
                <a:srgbClr val="FFFFFF"/>
              </a:buClr>
              <a:buSzPts val="1800"/>
              <a:buFontTx/>
              <a:buNone/>
              <a:tabLst/>
              <a:defRPr/>
            </a:pPr>
            <a:endParaRPr kumimoji="0" sz="600" b="0" i="0" u="none" strike="noStrike" kern="0" cap="none" spc="0" normalizeH="0" baseline="0" noProof="0">
              <a:ln>
                <a:noFill/>
              </a:ln>
              <a:solidFill>
                <a:srgbClr val="000000"/>
              </a:solidFill>
              <a:effectLst/>
              <a:uLnTx/>
              <a:uFillTx/>
              <a:latin typeface="NVIDIA Sans"/>
              <a:ea typeface="NVIDIA Sans"/>
              <a:cs typeface="NVIDIA Sans"/>
              <a:sym typeface="NVIDIA Sans"/>
            </a:endParaRPr>
          </a:p>
        </p:txBody>
      </p:sp>
      <p:cxnSp>
        <p:nvCxnSpPr>
          <p:cNvPr id="174" name="Google Shape;3236;p319">
            <a:extLst>
              <a:ext uri="{FF2B5EF4-FFF2-40B4-BE49-F238E27FC236}">
                <a16:creationId xmlns:a16="http://schemas.microsoft.com/office/drawing/2014/main" id="{FD5BF646-9FA4-4F8A-FDE4-C827AA2F1F18}"/>
              </a:ext>
            </a:extLst>
          </p:cNvPr>
          <p:cNvCxnSpPr>
            <a:cxnSpLocks/>
            <a:stCxn id="173" idx="0"/>
          </p:cNvCxnSpPr>
          <p:nvPr/>
        </p:nvCxnSpPr>
        <p:spPr>
          <a:xfrm>
            <a:off x="5720042" y="5274293"/>
            <a:ext cx="0" cy="304800"/>
          </a:xfrm>
          <a:prstGeom prst="straightConnector1">
            <a:avLst/>
          </a:prstGeom>
          <a:noFill/>
          <a:ln w="25400" cap="flat" cmpd="sng">
            <a:solidFill>
              <a:srgbClr val="000000"/>
            </a:solidFill>
            <a:prstDash val="solid"/>
            <a:round/>
            <a:headEnd type="none" w="sm" len="sm"/>
            <a:tailEnd type="none" w="lg" len="lg"/>
          </a:ln>
        </p:spPr>
      </p:cxnSp>
      <p:sp>
        <p:nvSpPr>
          <p:cNvPr id="175" name="Rectangle 174">
            <a:extLst>
              <a:ext uri="{FF2B5EF4-FFF2-40B4-BE49-F238E27FC236}">
                <a16:creationId xmlns:a16="http://schemas.microsoft.com/office/drawing/2014/main" id="{8DE1A4FC-5DEB-3812-746B-46C6E3699402}"/>
              </a:ext>
            </a:extLst>
          </p:cNvPr>
          <p:cNvSpPr/>
          <p:nvPr/>
        </p:nvSpPr>
        <p:spPr>
          <a:xfrm>
            <a:off x="5838212" y="5530509"/>
            <a:ext cx="426720" cy="215444"/>
          </a:xfrm>
          <a:prstGeom prst="rect">
            <a:avLst/>
          </a:prstGeom>
          <a:solidFill>
            <a:srgbClr val="FFFFFF"/>
          </a:solidFill>
          <a:ln w="12700" cap="flat" cmpd="sng" algn="ctr">
            <a:noFill/>
            <a:prstDash val="solid"/>
          </a:ln>
          <a:effectLst/>
        </p:spPr>
        <p:txBody>
          <a:bodyPr lIns="30480" tIns="15240" rIns="30480" bIns="15240" rtlCol="0" anchor="ctr">
            <a:spAutoFit/>
          </a:bodyPr>
          <a:lstStyle/>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00000"/>
                </a:solidFill>
                <a:effectLst/>
                <a:uLnTx/>
                <a:uFillTx/>
                <a:latin typeface="NVIDIA Sans Medium" panose="020B0603020203020204" pitchFamily="34" charset="0"/>
                <a:ea typeface="+mn-ea"/>
                <a:cs typeface="NVIDIA Sans Medium" panose="020B0603020203020204" pitchFamily="34" charset="0"/>
              </a:rPr>
              <a:t>Tables as</a:t>
            </a:r>
          </a:p>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00000"/>
                </a:solidFill>
                <a:effectLst/>
                <a:uLnTx/>
                <a:uFillTx/>
                <a:latin typeface="NVIDIA Sans Medium" panose="020B0603020203020204" pitchFamily="34" charset="0"/>
                <a:ea typeface="+mn-ea"/>
                <a:cs typeface="NVIDIA Sans Medium" panose="020B0603020203020204" pitchFamily="34" charset="0"/>
              </a:rPr>
              <a:t>Images</a:t>
            </a:r>
          </a:p>
        </p:txBody>
      </p:sp>
      <p:sp>
        <p:nvSpPr>
          <p:cNvPr id="176" name="Rectangle 175">
            <a:extLst>
              <a:ext uri="{FF2B5EF4-FFF2-40B4-BE49-F238E27FC236}">
                <a16:creationId xmlns:a16="http://schemas.microsoft.com/office/drawing/2014/main" id="{84F1282C-2778-9017-9C92-9AB28D014124}"/>
              </a:ext>
            </a:extLst>
          </p:cNvPr>
          <p:cNvSpPr/>
          <p:nvPr/>
        </p:nvSpPr>
        <p:spPr>
          <a:xfrm>
            <a:off x="8480401" y="5574361"/>
            <a:ext cx="243840" cy="123111"/>
          </a:xfrm>
          <a:prstGeom prst="rect">
            <a:avLst/>
          </a:prstGeom>
          <a:solidFill>
            <a:srgbClr val="FFFFFF"/>
          </a:solidFill>
          <a:ln w="12700" cap="flat" cmpd="sng" algn="ctr">
            <a:noFill/>
            <a:prstDash val="solid"/>
          </a:ln>
          <a:effectLst/>
        </p:spPr>
        <p:txBody>
          <a:bodyPr lIns="30480" tIns="15240" rIns="30480" bIns="15240" rtlCol="0" anchor="ctr">
            <a:spAutoFit/>
          </a:bodyPr>
          <a:lstStyle/>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00000"/>
                </a:solidFill>
                <a:effectLst/>
                <a:uLnTx/>
                <a:uFillTx/>
                <a:latin typeface="NVIDIA Sans Medium" panose="020B0603020203020204" pitchFamily="34" charset="0"/>
                <a:ea typeface="+mn-ea"/>
                <a:cs typeface="NVIDIA Sans Medium" panose="020B0603020203020204" pitchFamily="34" charset="0"/>
              </a:rPr>
              <a:t>Text</a:t>
            </a:r>
          </a:p>
        </p:txBody>
      </p:sp>
      <p:sp>
        <p:nvSpPr>
          <p:cNvPr id="177" name="Rectangle 176">
            <a:extLst>
              <a:ext uri="{FF2B5EF4-FFF2-40B4-BE49-F238E27FC236}">
                <a16:creationId xmlns:a16="http://schemas.microsoft.com/office/drawing/2014/main" id="{C31CCEA3-BD6A-238D-8E16-C5D23A63537A}"/>
              </a:ext>
            </a:extLst>
          </p:cNvPr>
          <p:cNvSpPr/>
          <p:nvPr/>
        </p:nvSpPr>
        <p:spPr>
          <a:xfrm>
            <a:off x="9399467" y="4980433"/>
            <a:ext cx="243840" cy="123111"/>
          </a:xfrm>
          <a:prstGeom prst="rect">
            <a:avLst/>
          </a:prstGeom>
          <a:solidFill>
            <a:srgbClr val="FFFFFF"/>
          </a:solidFill>
          <a:ln w="12700" cap="flat" cmpd="sng" algn="ctr">
            <a:noFill/>
            <a:prstDash val="solid"/>
          </a:ln>
          <a:effectLst/>
        </p:spPr>
        <p:txBody>
          <a:bodyPr lIns="30480" tIns="15240" rIns="30480" bIns="15240" rtlCol="0" anchor="ctr">
            <a:spAutoFit/>
          </a:bodyPr>
          <a:lstStyle/>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00000"/>
                </a:solidFill>
                <a:effectLst/>
                <a:uLnTx/>
                <a:uFillTx/>
                <a:latin typeface="NVIDIA Sans Medium" panose="020B0603020203020204" pitchFamily="34" charset="0"/>
                <a:ea typeface="+mn-ea"/>
                <a:cs typeface="NVIDIA Sans Medium" panose="020B0603020203020204" pitchFamily="34" charset="0"/>
              </a:rPr>
              <a:t>Text</a:t>
            </a:r>
          </a:p>
        </p:txBody>
      </p:sp>
      <p:sp>
        <p:nvSpPr>
          <p:cNvPr id="178" name="Freeform 148">
            <a:extLst>
              <a:ext uri="{FF2B5EF4-FFF2-40B4-BE49-F238E27FC236}">
                <a16:creationId xmlns:a16="http://schemas.microsoft.com/office/drawing/2014/main" id="{0E2F0236-F3A3-EFA0-8387-481AE9C24D38}"/>
              </a:ext>
            </a:extLst>
          </p:cNvPr>
          <p:cNvSpPr/>
          <p:nvPr/>
        </p:nvSpPr>
        <p:spPr>
          <a:xfrm rot="16200000" flipV="1">
            <a:off x="2425374" y="2900566"/>
            <a:ext cx="450128" cy="150511"/>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cap="flat" cmpd="sng" algn="ctr">
            <a:solidFill>
              <a:srgbClr val="000000"/>
            </a:solidFill>
            <a:prstDash val="solid"/>
            <a:headEnd type="none" w="lg" len="lg"/>
            <a:tailEnd type="none" w="lg" len="lg"/>
          </a:ln>
          <a:effectLst/>
        </p:spPr>
        <p:txBody>
          <a:bodyPr rtlCol="0" anchor="ctr"/>
          <a:lstStyle/>
          <a:p>
            <a:pPr marL="0" marR="0" lvl="0" indent="0" algn="ctr" defTabSz="152385"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000000"/>
              </a:solidFill>
              <a:effectLst/>
              <a:uLnTx/>
              <a:uFillTx/>
              <a:latin typeface="NVIDIA Sans"/>
              <a:ea typeface="+mn-ea"/>
              <a:cs typeface="+mn-cs"/>
            </a:endParaRPr>
          </a:p>
        </p:txBody>
      </p:sp>
      <p:sp>
        <p:nvSpPr>
          <p:cNvPr id="179" name="Arc 178">
            <a:extLst>
              <a:ext uri="{FF2B5EF4-FFF2-40B4-BE49-F238E27FC236}">
                <a16:creationId xmlns:a16="http://schemas.microsoft.com/office/drawing/2014/main" id="{6DCB0656-91D9-D82A-9432-A4619C1C6673}"/>
              </a:ext>
            </a:extLst>
          </p:cNvPr>
          <p:cNvSpPr/>
          <p:nvPr/>
        </p:nvSpPr>
        <p:spPr>
          <a:xfrm rot="10800000">
            <a:off x="2724694" y="3123079"/>
            <a:ext cx="152400" cy="152400"/>
          </a:xfrm>
          <a:prstGeom prst="arc">
            <a:avLst/>
          </a:prstGeom>
          <a:noFill/>
          <a:ln w="25400" cap="flat" cmpd="sng" algn="ctr">
            <a:solidFill>
              <a:srgbClr val="000000"/>
            </a:solidFill>
            <a:prstDash val="solid"/>
            <a:tailEnd w="lg" len="lg"/>
          </a:ln>
          <a:effectLst/>
        </p:spPr>
        <p:txBody>
          <a:bodyPr rtlCol="0" anchor="ctr"/>
          <a:lstStyle/>
          <a:p>
            <a:pPr marL="0" marR="0" lvl="0" indent="0" algn="ctr" defTabSz="152385"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000000"/>
              </a:solidFill>
              <a:effectLst/>
              <a:uLnTx/>
              <a:uFillTx/>
              <a:latin typeface="NVIDIA Sans"/>
              <a:ea typeface="+mn-ea"/>
              <a:cs typeface="+mn-cs"/>
            </a:endParaRPr>
          </a:p>
        </p:txBody>
      </p:sp>
      <p:sp>
        <p:nvSpPr>
          <p:cNvPr id="180" name="Freeform 148">
            <a:extLst>
              <a:ext uri="{FF2B5EF4-FFF2-40B4-BE49-F238E27FC236}">
                <a16:creationId xmlns:a16="http://schemas.microsoft.com/office/drawing/2014/main" id="{4320857D-D9BF-48C0-85BD-79B7FD7851F5}"/>
              </a:ext>
            </a:extLst>
          </p:cNvPr>
          <p:cNvSpPr/>
          <p:nvPr/>
        </p:nvSpPr>
        <p:spPr>
          <a:xfrm rot="10800000" flipV="1">
            <a:off x="2800894" y="3275468"/>
            <a:ext cx="2184425" cy="240788"/>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cap="flat" cmpd="sng" algn="ctr">
            <a:solidFill>
              <a:srgbClr val="000000"/>
            </a:solidFill>
            <a:prstDash val="solid"/>
            <a:headEnd type="triangle" w="lg" len="lg"/>
            <a:tailEnd type="none" w="lg" len="lg"/>
          </a:ln>
          <a:effectLst/>
        </p:spPr>
        <p:txBody>
          <a:bodyPr rtlCol="0" anchor="ctr"/>
          <a:lstStyle/>
          <a:p>
            <a:pPr marL="0" marR="0" lvl="0" indent="0" algn="ctr" defTabSz="152385"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000000"/>
              </a:solidFill>
              <a:effectLst/>
              <a:uLnTx/>
              <a:uFillTx/>
              <a:latin typeface="NVIDIA Sans"/>
              <a:ea typeface="+mn-ea"/>
              <a:cs typeface="+mn-cs"/>
            </a:endParaRPr>
          </a:p>
        </p:txBody>
      </p:sp>
      <p:sp>
        <p:nvSpPr>
          <p:cNvPr id="181" name="Rectangle 180">
            <a:extLst>
              <a:ext uri="{FF2B5EF4-FFF2-40B4-BE49-F238E27FC236}">
                <a16:creationId xmlns:a16="http://schemas.microsoft.com/office/drawing/2014/main" id="{1614D4FC-A277-D728-703C-4E774C7037D5}"/>
              </a:ext>
            </a:extLst>
          </p:cNvPr>
          <p:cNvSpPr/>
          <p:nvPr/>
        </p:nvSpPr>
        <p:spPr>
          <a:xfrm>
            <a:off x="4757455" y="3532984"/>
            <a:ext cx="1036320" cy="153888"/>
          </a:xfrm>
          <a:prstGeom prst="rect">
            <a:avLst/>
          </a:prstGeom>
          <a:noFill/>
          <a:ln w="12700" cap="flat" cmpd="sng" algn="ctr">
            <a:noFill/>
            <a:prstDash val="solid"/>
          </a:ln>
          <a:effectLst/>
        </p:spPr>
        <p:txBody>
          <a:bodyPr lIns="30480" tIns="15240" rIns="30480" bIns="15240" rtlCol="0" anchor="t">
            <a:spAutoFit/>
          </a:bodyPr>
          <a:lstStyle/>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NVIDIA Sans"/>
                <a:ea typeface="+mn-ea"/>
                <a:cs typeface="NVIDIA Sans" panose="020B0503020203020204" pitchFamily="34" charset="0"/>
              </a:rPr>
              <a:t>Feedback Data</a:t>
            </a:r>
          </a:p>
        </p:txBody>
      </p:sp>
      <p:sp>
        <p:nvSpPr>
          <p:cNvPr id="182" name="Freeform 148">
            <a:extLst>
              <a:ext uri="{FF2B5EF4-FFF2-40B4-BE49-F238E27FC236}">
                <a16:creationId xmlns:a16="http://schemas.microsoft.com/office/drawing/2014/main" id="{C4801B9F-6CCC-DF34-1FF1-86E9C322EDE3}"/>
              </a:ext>
            </a:extLst>
          </p:cNvPr>
          <p:cNvSpPr/>
          <p:nvPr/>
        </p:nvSpPr>
        <p:spPr>
          <a:xfrm rot="10800000" flipV="1">
            <a:off x="5571440" y="3272249"/>
            <a:ext cx="685800" cy="233529"/>
          </a:xfrm>
          <a:custGeom>
            <a:avLst/>
            <a:gdLst>
              <a:gd name="connsiteX0" fmla="*/ 0 w 3285066"/>
              <a:gd name="connsiteY0" fmla="*/ 0 h 0"/>
              <a:gd name="connsiteX1" fmla="*/ 3285066 w 3285066"/>
              <a:gd name="connsiteY1" fmla="*/ 0 h 0"/>
            </a:gdLst>
            <a:ahLst/>
            <a:cxnLst>
              <a:cxn ang="0">
                <a:pos x="connsiteX0" y="connsiteY0"/>
              </a:cxn>
              <a:cxn ang="0">
                <a:pos x="connsiteX1" y="connsiteY1"/>
              </a:cxn>
            </a:cxnLst>
            <a:rect l="l" t="t" r="r" b="b"/>
            <a:pathLst>
              <a:path w="3285066">
                <a:moveTo>
                  <a:pt x="0" y="0"/>
                </a:moveTo>
                <a:lnTo>
                  <a:pt x="3285066" y="0"/>
                </a:lnTo>
              </a:path>
            </a:pathLst>
          </a:custGeom>
          <a:noFill/>
          <a:ln w="25400" cap="flat" cmpd="sng" algn="ctr">
            <a:solidFill>
              <a:srgbClr val="000000"/>
            </a:solidFill>
            <a:prstDash val="solid"/>
            <a:headEnd type="triangle" w="lg" len="lg"/>
            <a:tailEnd type="none" w="lg" len="lg"/>
          </a:ln>
          <a:effectLst/>
        </p:spPr>
        <p:txBody>
          <a:bodyPr rtlCol="0" anchor="ctr"/>
          <a:lstStyle/>
          <a:p>
            <a:pPr marL="0" marR="0" lvl="0" indent="0" algn="ctr" defTabSz="152385"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000000"/>
              </a:solidFill>
              <a:effectLst/>
              <a:uLnTx/>
              <a:uFillTx/>
              <a:latin typeface="NVIDIA Sans"/>
              <a:ea typeface="+mn-ea"/>
              <a:cs typeface="+mn-cs"/>
            </a:endParaRPr>
          </a:p>
        </p:txBody>
      </p:sp>
      <p:sp>
        <p:nvSpPr>
          <p:cNvPr id="183" name="Rectangle 182">
            <a:extLst>
              <a:ext uri="{FF2B5EF4-FFF2-40B4-BE49-F238E27FC236}">
                <a16:creationId xmlns:a16="http://schemas.microsoft.com/office/drawing/2014/main" id="{ADB6617C-5B26-9312-3580-15DA02B12633}"/>
              </a:ext>
            </a:extLst>
          </p:cNvPr>
          <p:cNvSpPr/>
          <p:nvPr/>
        </p:nvSpPr>
        <p:spPr>
          <a:xfrm>
            <a:off x="3666041" y="3182028"/>
            <a:ext cx="646915" cy="215444"/>
          </a:xfrm>
          <a:prstGeom prst="rect">
            <a:avLst/>
          </a:prstGeom>
          <a:solidFill>
            <a:srgbClr val="FFFFFF"/>
          </a:solidFill>
          <a:ln w="12700" cap="flat" cmpd="sng" algn="ctr">
            <a:noFill/>
            <a:prstDash val="solid"/>
          </a:ln>
          <a:effectLst/>
        </p:spPr>
        <p:txBody>
          <a:bodyPr lIns="30480" tIns="15240" rIns="30480" bIns="15240" rtlCol="0" anchor="ctr">
            <a:spAutoFit/>
          </a:bodyPr>
          <a:lstStyle/>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00000"/>
                </a:solidFill>
                <a:effectLst/>
                <a:uLnTx/>
                <a:uFillTx/>
                <a:latin typeface="NVIDIA Sans Medium" panose="020B0603020203020204" pitchFamily="34" charset="0"/>
                <a:ea typeface="+mn-ea"/>
                <a:cs typeface="NVIDIA Sans Medium" panose="020B0603020203020204" pitchFamily="34" charset="0"/>
              </a:rPr>
              <a:t>User Feedback</a:t>
            </a:r>
          </a:p>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00000"/>
                </a:solidFill>
                <a:effectLst/>
                <a:uLnTx/>
                <a:uFillTx/>
                <a:latin typeface="NVIDIA Sans Medium" panose="020B0603020203020204" pitchFamily="34" charset="0"/>
                <a:ea typeface="+mn-ea"/>
                <a:cs typeface="NVIDIA Sans Medium" panose="020B0603020203020204" pitchFamily="34" charset="0"/>
              </a:rPr>
              <a:t>On Response</a:t>
            </a:r>
          </a:p>
        </p:txBody>
      </p:sp>
      <p:pic>
        <p:nvPicPr>
          <p:cNvPr id="184" name="Graphic 17">
            <a:extLst>
              <a:ext uri="{FF2B5EF4-FFF2-40B4-BE49-F238E27FC236}">
                <a16:creationId xmlns:a16="http://schemas.microsoft.com/office/drawing/2014/main" id="{3B72D007-B6D0-37F6-180B-559197E5C77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22000" y="2032207"/>
            <a:ext cx="426720" cy="426720"/>
          </a:xfrm>
          <a:prstGeom prst="rect">
            <a:avLst/>
          </a:prstGeom>
        </p:spPr>
      </p:pic>
      <p:sp>
        <p:nvSpPr>
          <p:cNvPr id="185" name="Rectangle 184">
            <a:extLst>
              <a:ext uri="{FF2B5EF4-FFF2-40B4-BE49-F238E27FC236}">
                <a16:creationId xmlns:a16="http://schemas.microsoft.com/office/drawing/2014/main" id="{B24F2B3C-1BED-27A9-4EA2-6C4193A07F83}"/>
              </a:ext>
            </a:extLst>
          </p:cNvPr>
          <p:cNvSpPr/>
          <p:nvPr/>
        </p:nvSpPr>
        <p:spPr>
          <a:xfrm>
            <a:off x="2309015" y="2481069"/>
            <a:ext cx="793001" cy="289722"/>
          </a:xfrm>
          <a:prstGeom prst="rect">
            <a:avLst/>
          </a:prstGeom>
          <a:noFill/>
          <a:ln w="12700" cap="flat" cmpd="sng" algn="ctr">
            <a:noFill/>
            <a:prstDash val="solid"/>
          </a:ln>
          <a:effectLst/>
        </p:spPr>
        <p:txBody>
          <a:bodyPr lIns="30480" tIns="15240" rIns="30480" bIns="15240" rtlCol="0" anchor="t">
            <a:noAutofit/>
          </a:bodyPr>
          <a:lstStyle/>
          <a:p>
            <a:pPr marL="0" marR="0" lvl="0" indent="0" algn="ctr" defTabSz="152385"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User</a:t>
            </a:r>
          </a:p>
        </p:txBody>
      </p:sp>
      <p:pic>
        <p:nvPicPr>
          <p:cNvPr id="186" name="Graphic 185">
            <a:extLst>
              <a:ext uri="{FF2B5EF4-FFF2-40B4-BE49-F238E27FC236}">
                <a16:creationId xmlns:a16="http://schemas.microsoft.com/office/drawing/2014/main" id="{1B58DE41-9765-3CBD-BEDE-DB613D31FEA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337215" y="2027350"/>
            <a:ext cx="426720" cy="426720"/>
          </a:xfrm>
          <a:prstGeom prst="rect">
            <a:avLst/>
          </a:prstGeom>
        </p:spPr>
      </p:pic>
      <p:pic>
        <p:nvPicPr>
          <p:cNvPr id="187" name="Graphic 186">
            <a:extLst>
              <a:ext uri="{FF2B5EF4-FFF2-40B4-BE49-F238E27FC236}">
                <a16:creationId xmlns:a16="http://schemas.microsoft.com/office/drawing/2014/main" id="{50BE8FF9-5CA7-9C81-8800-C0FC5A368EF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65842" y="3059764"/>
            <a:ext cx="426720" cy="426720"/>
          </a:xfrm>
          <a:prstGeom prst="rect">
            <a:avLst/>
          </a:prstGeom>
        </p:spPr>
      </p:pic>
      <p:pic>
        <p:nvPicPr>
          <p:cNvPr id="188" name="Graphic 19">
            <a:extLst>
              <a:ext uri="{FF2B5EF4-FFF2-40B4-BE49-F238E27FC236}">
                <a16:creationId xmlns:a16="http://schemas.microsoft.com/office/drawing/2014/main" id="{9C44A2D1-433C-242E-242C-B2EC6FCC4E0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3384940" y="5432837"/>
            <a:ext cx="426720" cy="426720"/>
          </a:xfrm>
          <a:prstGeom prst="rect">
            <a:avLst/>
          </a:prstGeom>
        </p:spPr>
      </p:pic>
      <p:pic>
        <p:nvPicPr>
          <p:cNvPr id="189" name="Graphic 10">
            <a:extLst>
              <a:ext uri="{FF2B5EF4-FFF2-40B4-BE49-F238E27FC236}">
                <a16:creationId xmlns:a16="http://schemas.microsoft.com/office/drawing/2014/main" id="{711C3D2B-8493-5E29-1DD0-3196C9C4BF6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294917" y="5426512"/>
            <a:ext cx="426720" cy="426720"/>
          </a:xfrm>
          <a:prstGeom prst="rect">
            <a:avLst/>
          </a:prstGeom>
        </p:spPr>
      </p:pic>
      <p:pic>
        <p:nvPicPr>
          <p:cNvPr id="190" name="Graphic 189">
            <a:extLst>
              <a:ext uri="{FF2B5EF4-FFF2-40B4-BE49-F238E27FC236}">
                <a16:creationId xmlns:a16="http://schemas.microsoft.com/office/drawing/2014/main" id="{D0004110-136A-EDB9-0387-BB94E2533C1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5065294" y="2012892"/>
            <a:ext cx="427817" cy="499119"/>
          </a:xfrm>
          <a:prstGeom prst="rect">
            <a:avLst/>
          </a:prstGeom>
        </p:spPr>
      </p:pic>
      <p:pic>
        <p:nvPicPr>
          <p:cNvPr id="191" name="Graphic 190">
            <a:extLst>
              <a:ext uri="{FF2B5EF4-FFF2-40B4-BE49-F238E27FC236}">
                <a16:creationId xmlns:a16="http://schemas.microsoft.com/office/drawing/2014/main" id="{B6B291D5-3417-FCE4-E4E9-43DDDC05B37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7608039" y="2038531"/>
            <a:ext cx="427817" cy="499119"/>
          </a:xfrm>
          <a:prstGeom prst="rect">
            <a:avLst/>
          </a:prstGeom>
        </p:spPr>
      </p:pic>
      <p:pic>
        <p:nvPicPr>
          <p:cNvPr id="192" name="Graphic 191">
            <a:extLst>
              <a:ext uri="{FF2B5EF4-FFF2-40B4-BE49-F238E27FC236}">
                <a16:creationId xmlns:a16="http://schemas.microsoft.com/office/drawing/2014/main" id="{78C31182-7846-B1EF-8233-1BAEF55F146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8878864" y="2015915"/>
            <a:ext cx="427817" cy="499119"/>
          </a:xfrm>
          <a:prstGeom prst="rect">
            <a:avLst/>
          </a:prstGeom>
        </p:spPr>
      </p:pic>
      <p:pic>
        <p:nvPicPr>
          <p:cNvPr id="193" name="Graphic 192">
            <a:extLst>
              <a:ext uri="{FF2B5EF4-FFF2-40B4-BE49-F238E27FC236}">
                <a16:creationId xmlns:a16="http://schemas.microsoft.com/office/drawing/2014/main" id="{29A2CECA-5F11-4C36-20B2-95DFC4CDCDA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6346688" y="3025031"/>
            <a:ext cx="427817" cy="499119"/>
          </a:xfrm>
          <a:prstGeom prst="rect">
            <a:avLst/>
          </a:prstGeom>
        </p:spPr>
      </p:pic>
      <p:pic>
        <p:nvPicPr>
          <p:cNvPr id="194" name="Graphic 193">
            <a:extLst>
              <a:ext uri="{FF2B5EF4-FFF2-40B4-BE49-F238E27FC236}">
                <a16:creationId xmlns:a16="http://schemas.microsoft.com/office/drawing/2014/main" id="{736A0679-736C-153E-24C1-7EDEEDA7A73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6781040" y="4326702"/>
            <a:ext cx="427817" cy="499119"/>
          </a:xfrm>
          <a:prstGeom prst="rect">
            <a:avLst/>
          </a:prstGeom>
        </p:spPr>
      </p:pic>
      <p:pic>
        <p:nvPicPr>
          <p:cNvPr id="195" name="Graphic 194">
            <a:extLst>
              <a:ext uri="{FF2B5EF4-FFF2-40B4-BE49-F238E27FC236}">
                <a16:creationId xmlns:a16="http://schemas.microsoft.com/office/drawing/2014/main" id="{D5A58355-1AA6-95E9-812F-6462AEEB785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7712751" y="4326633"/>
            <a:ext cx="427817" cy="499119"/>
          </a:xfrm>
          <a:prstGeom prst="rect">
            <a:avLst/>
          </a:prstGeom>
        </p:spPr>
      </p:pic>
      <p:pic>
        <p:nvPicPr>
          <p:cNvPr id="196" name="Graphic 195">
            <a:extLst>
              <a:ext uri="{FF2B5EF4-FFF2-40B4-BE49-F238E27FC236}">
                <a16:creationId xmlns:a16="http://schemas.microsoft.com/office/drawing/2014/main" id="{E74088A3-F29C-95F0-E7E3-D6AA01C8A38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8615265" y="4326633"/>
            <a:ext cx="427817" cy="499119"/>
          </a:xfrm>
          <a:prstGeom prst="rect">
            <a:avLst/>
          </a:prstGeom>
        </p:spPr>
      </p:pic>
      <p:pic>
        <p:nvPicPr>
          <p:cNvPr id="197" name="Graphic 196">
            <a:extLst>
              <a:ext uri="{FF2B5EF4-FFF2-40B4-BE49-F238E27FC236}">
                <a16:creationId xmlns:a16="http://schemas.microsoft.com/office/drawing/2014/main" id="{75C80235-AA6F-5D00-0975-520E1F2A4AE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4940710" y="4947724"/>
            <a:ext cx="427817" cy="499119"/>
          </a:xfrm>
          <a:prstGeom prst="rect">
            <a:avLst/>
          </a:prstGeom>
        </p:spPr>
      </p:pic>
      <p:pic>
        <p:nvPicPr>
          <p:cNvPr id="198" name="Graphic 197">
            <a:extLst>
              <a:ext uri="{FF2B5EF4-FFF2-40B4-BE49-F238E27FC236}">
                <a16:creationId xmlns:a16="http://schemas.microsoft.com/office/drawing/2014/main" id="{4999004B-112E-F40B-F08F-2B09D6135F7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7695176" y="5404157"/>
            <a:ext cx="427817" cy="499119"/>
          </a:xfrm>
          <a:prstGeom prst="rect">
            <a:avLst/>
          </a:prstGeom>
        </p:spPr>
      </p:pic>
      <p:pic>
        <p:nvPicPr>
          <p:cNvPr id="199" name="Graphic 198">
            <a:extLst>
              <a:ext uri="{FF2B5EF4-FFF2-40B4-BE49-F238E27FC236}">
                <a16:creationId xmlns:a16="http://schemas.microsoft.com/office/drawing/2014/main" id="{9BCF8F82-33A9-DEB1-F7F4-0FE065EA234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2508494" y="5426512"/>
            <a:ext cx="426720" cy="426720"/>
          </a:xfrm>
          <a:prstGeom prst="rect">
            <a:avLst/>
          </a:prstGeom>
        </p:spPr>
      </p:pic>
      <p:pic>
        <p:nvPicPr>
          <p:cNvPr id="200" name="Graphic 199">
            <a:extLst>
              <a:ext uri="{FF2B5EF4-FFF2-40B4-BE49-F238E27FC236}">
                <a16:creationId xmlns:a16="http://schemas.microsoft.com/office/drawing/2014/main" id="{FADFBFA9-E85D-EE11-3203-0DD168A35AA3}"/>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p:blipFill>
        <p:spPr>
          <a:xfrm>
            <a:off x="3774231" y="2032207"/>
            <a:ext cx="426720" cy="426720"/>
          </a:xfrm>
          <a:prstGeom prst="rect">
            <a:avLst/>
          </a:prstGeom>
        </p:spPr>
      </p:pic>
      <p:sp>
        <p:nvSpPr>
          <p:cNvPr id="201" name="TextBox 200">
            <a:extLst>
              <a:ext uri="{FF2B5EF4-FFF2-40B4-BE49-F238E27FC236}">
                <a16:creationId xmlns:a16="http://schemas.microsoft.com/office/drawing/2014/main" id="{AE1D6452-FF8F-6778-81C9-C20D712A0A58}"/>
              </a:ext>
            </a:extLst>
          </p:cNvPr>
          <p:cNvSpPr txBox="1"/>
          <p:nvPr/>
        </p:nvSpPr>
        <p:spPr>
          <a:xfrm>
            <a:off x="1124679" y="6586692"/>
            <a:ext cx="9942642" cy="246221"/>
          </a:xfrm>
          <a:prstGeom prst="rect">
            <a:avLst/>
          </a:prstGeom>
          <a:noFill/>
        </p:spPr>
        <p:txBody>
          <a:bodyPr wrap="square">
            <a:spAutoFit/>
          </a:bodyPr>
          <a:lstStyle/>
          <a:p>
            <a:pPr algn="ctr"/>
            <a:r>
              <a:rPr lang="en-US" sz="1000" dirty="0">
                <a:solidFill>
                  <a:schemeClr val="bg1">
                    <a:lumMod val="75000"/>
                  </a:schemeClr>
                </a:solidFill>
              </a:rPr>
              <a:t>Source: NVIDIA DLI (2024), Introduction to NVIDIA NIM™ Microservices, https://</a:t>
            </a:r>
            <a:r>
              <a:rPr lang="en-US" sz="1000" dirty="0" err="1">
                <a:solidFill>
                  <a:schemeClr val="bg1">
                    <a:lumMod val="75000"/>
                  </a:schemeClr>
                </a:solidFill>
              </a:rPr>
              <a:t>learn.nvidia.com</a:t>
            </a:r>
            <a:r>
              <a:rPr lang="en-US" sz="1000" dirty="0">
                <a:solidFill>
                  <a:schemeClr val="bg1">
                    <a:lumMod val="75000"/>
                  </a:schemeClr>
                </a:solidFill>
              </a:rPr>
              <a:t>/courses/</a:t>
            </a:r>
            <a:r>
              <a:rPr lang="en-US" sz="1000" dirty="0" err="1">
                <a:solidFill>
                  <a:schemeClr val="bg1">
                    <a:lumMod val="75000"/>
                  </a:schemeClr>
                </a:solidFill>
              </a:rPr>
              <a:t>course-detail?course_id</a:t>
            </a:r>
            <a:r>
              <a:rPr lang="en-US" sz="1000" dirty="0">
                <a:solidFill>
                  <a:schemeClr val="bg1">
                    <a:lumMod val="75000"/>
                  </a:schemeClr>
                </a:solidFill>
              </a:rPr>
              <a:t>=course-v1:DLI+S-FX-23+V1</a:t>
            </a:r>
          </a:p>
        </p:txBody>
      </p:sp>
      <p:sp>
        <p:nvSpPr>
          <p:cNvPr id="202" name="Title 1">
            <a:extLst>
              <a:ext uri="{FF2B5EF4-FFF2-40B4-BE49-F238E27FC236}">
                <a16:creationId xmlns:a16="http://schemas.microsoft.com/office/drawing/2014/main" id="{5BD00FB4-804D-BDE7-E626-DDE8C6A71A60}"/>
              </a:ext>
            </a:extLst>
          </p:cNvPr>
          <p:cNvSpPr txBox="1">
            <a:spLocks/>
          </p:cNvSpPr>
          <p:nvPr/>
        </p:nvSpPr>
        <p:spPr>
          <a:xfrm>
            <a:off x="403412" y="-15826"/>
            <a:ext cx="11236734" cy="838200"/>
          </a:xfrm>
          <a:prstGeom prst="rect">
            <a:avLst/>
          </a:prstGeom>
        </p:spPr>
        <p:txBody>
          <a:bodyPr vert="horz" lIns="91440" tIns="45720" rIns="91440" bIns="45720" rtlCol="0" anchor="b">
            <a:noAutofit/>
          </a:bodyPr>
          <a:lstStyle>
            <a:lvl1pPr algn="ctr" defTabSz="914309" rtl="0" eaLnBrk="1" latinLnBrk="0" hangingPunct="1">
              <a:lnSpc>
                <a:spcPct val="90000"/>
              </a:lnSpc>
              <a:spcBef>
                <a:spcPct val="0"/>
              </a:spcBef>
              <a:buNone/>
              <a:defRPr sz="2400" b="1" kern="1200" cap="none" baseline="0">
                <a:solidFill>
                  <a:schemeClr val="bg1"/>
                </a:solidFill>
                <a:latin typeface="NVIDIA Sans" panose="020B0503020203020204" pitchFamily="34" charset="0"/>
                <a:ea typeface="+mj-ea"/>
                <a:cs typeface="NVIDIA Sans" panose="020B0503020203020204" pitchFamily="34" charset="0"/>
              </a:defRPr>
            </a:lvl1pPr>
          </a:lstStyle>
          <a:p>
            <a:r>
              <a:rPr lang="en-US" sz="4000" dirty="0">
                <a:solidFill>
                  <a:schemeClr val="accent1"/>
                </a:solidFill>
                <a:latin typeface="NVIDIA Sans"/>
                <a:cs typeface="NVIDIA Sans"/>
              </a:rPr>
              <a:t>Multimodal PDF Data Extraction for Enterprise RAG</a:t>
            </a:r>
          </a:p>
        </p:txBody>
      </p:sp>
      <p:pic>
        <p:nvPicPr>
          <p:cNvPr id="2" name="Picture 1">
            <a:extLst>
              <a:ext uri="{FF2B5EF4-FFF2-40B4-BE49-F238E27FC236}">
                <a16:creationId xmlns:a16="http://schemas.microsoft.com/office/drawing/2014/main" id="{0C5997D7-88C7-A067-308C-6D832070D7D3}"/>
              </a:ext>
            </a:extLst>
          </p:cNvPr>
          <p:cNvPicPr>
            <a:picLocks noChangeAspect="1"/>
          </p:cNvPicPr>
          <p:nvPr/>
        </p:nvPicPr>
        <p:blipFill>
          <a:blip r:embed="rId21"/>
          <a:stretch>
            <a:fillRect/>
          </a:stretch>
        </p:blipFill>
        <p:spPr>
          <a:xfrm>
            <a:off x="107576" y="94763"/>
            <a:ext cx="766181" cy="167401"/>
          </a:xfrm>
          <a:prstGeom prst="rect">
            <a:avLst/>
          </a:prstGeom>
        </p:spPr>
      </p:pic>
    </p:spTree>
    <p:extLst>
      <p:ext uri="{BB962C8B-B14F-4D97-AF65-F5344CB8AC3E}">
        <p14:creationId xmlns:p14="http://schemas.microsoft.com/office/powerpoint/2010/main" val="15109115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8" name="Straight Arrow Connector 67">
            <a:extLst>
              <a:ext uri="{FF2B5EF4-FFF2-40B4-BE49-F238E27FC236}">
                <a16:creationId xmlns:a16="http://schemas.microsoft.com/office/drawing/2014/main" id="{6F01DB9F-B8F7-9346-A3C8-3A300D181C9C}"/>
              </a:ext>
            </a:extLst>
          </p:cNvPr>
          <p:cNvCxnSpPr>
            <a:cxnSpLocks/>
            <a:endCxn id="37" idx="0"/>
          </p:cNvCxnSpPr>
          <p:nvPr/>
        </p:nvCxnSpPr>
        <p:spPr>
          <a:xfrm>
            <a:off x="3514214" y="2853359"/>
            <a:ext cx="0" cy="3041872"/>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126928B4-B7F9-BB4C-9D9A-44B21C19448E}"/>
              </a:ext>
            </a:extLst>
          </p:cNvPr>
          <p:cNvCxnSpPr>
            <a:cxnSpLocks/>
            <a:stCxn id="41" idx="2"/>
            <a:endCxn id="5" idx="0"/>
          </p:cNvCxnSpPr>
          <p:nvPr/>
        </p:nvCxnSpPr>
        <p:spPr>
          <a:xfrm>
            <a:off x="8837492" y="2892679"/>
            <a:ext cx="0" cy="3010158"/>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72135D5E-5DB0-CE4D-91E4-1F75679BF6BD}"/>
              </a:ext>
            </a:extLst>
          </p:cNvPr>
          <p:cNvCxnSpPr>
            <a:cxnSpLocks/>
            <a:stCxn id="24" idx="2"/>
            <a:endCxn id="9" idx="0"/>
          </p:cNvCxnSpPr>
          <p:nvPr/>
        </p:nvCxnSpPr>
        <p:spPr>
          <a:xfrm flipH="1">
            <a:off x="6201726" y="2904584"/>
            <a:ext cx="3250" cy="2321713"/>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Rounded Rectangle 25">
            <a:extLst>
              <a:ext uri="{FF2B5EF4-FFF2-40B4-BE49-F238E27FC236}">
                <a16:creationId xmlns:a16="http://schemas.microsoft.com/office/drawing/2014/main" id="{972352D4-DA19-B546-8DE0-73C4FD961818}"/>
              </a:ext>
            </a:extLst>
          </p:cNvPr>
          <p:cNvSpPr/>
          <p:nvPr/>
        </p:nvSpPr>
        <p:spPr>
          <a:xfrm>
            <a:off x="4140201" y="792383"/>
            <a:ext cx="4114800" cy="1259163"/>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b="1" dirty="0">
              <a:solidFill>
                <a:schemeClr val="tx1"/>
              </a:solidFill>
            </a:endParaRPr>
          </a:p>
        </p:txBody>
      </p:sp>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55"/>
            <a:ext cx="11222181" cy="893596"/>
          </a:xfrm>
        </p:spPr>
        <p:txBody>
          <a:bodyPr>
            <a:normAutofit/>
          </a:bodyPr>
          <a:lstStyle/>
          <a:p>
            <a:r>
              <a:rPr lang="en-US" dirty="0"/>
              <a:t>Transformer Models</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39</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sp>
        <p:nvSpPr>
          <p:cNvPr id="8" name="Rounded Rectangle 7">
            <a:extLst>
              <a:ext uri="{FF2B5EF4-FFF2-40B4-BE49-F238E27FC236}">
                <a16:creationId xmlns:a16="http://schemas.microsoft.com/office/drawing/2014/main" id="{B4C85BF3-9229-E14E-B39C-2B5D3F264C4E}"/>
              </a:ext>
            </a:extLst>
          </p:cNvPr>
          <p:cNvSpPr/>
          <p:nvPr/>
        </p:nvSpPr>
        <p:spPr>
          <a:xfrm>
            <a:off x="4312796" y="1370309"/>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solidFill>
                  <a:schemeClr val="bg1"/>
                </a:solidFill>
              </a:rPr>
              <a:t>Encoder</a:t>
            </a:r>
          </a:p>
        </p:txBody>
      </p:sp>
      <p:cxnSp>
        <p:nvCxnSpPr>
          <p:cNvPr id="18" name="Straight Arrow Connector 17">
            <a:extLst>
              <a:ext uri="{FF2B5EF4-FFF2-40B4-BE49-F238E27FC236}">
                <a16:creationId xmlns:a16="http://schemas.microsoft.com/office/drawing/2014/main" id="{553CE586-6A02-0F42-AA32-5F47E69963FD}"/>
              </a:ext>
            </a:extLst>
          </p:cNvPr>
          <p:cNvCxnSpPr>
            <a:cxnSpLocks/>
            <a:stCxn id="26" idx="2"/>
            <a:endCxn id="24" idx="0"/>
          </p:cNvCxnSpPr>
          <p:nvPr/>
        </p:nvCxnSpPr>
        <p:spPr>
          <a:xfrm>
            <a:off x="6197601" y="2051546"/>
            <a:ext cx="7375" cy="27772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Rounded Rectangle 22">
            <a:extLst>
              <a:ext uri="{FF2B5EF4-FFF2-40B4-BE49-F238E27FC236}">
                <a16:creationId xmlns:a16="http://schemas.microsoft.com/office/drawing/2014/main" id="{B544C86F-73CA-D541-BE92-2E7FAC60AF83}"/>
              </a:ext>
            </a:extLst>
          </p:cNvPr>
          <p:cNvSpPr/>
          <p:nvPr/>
        </p:nvSpPr>
        <p:spPr>
          <a:xfrm>
            <a:off x="6348462" y="1370309"/>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solidFill>
                  <a:schemeClr val="bg1"/>
                </a:solidFill>
              </a:rPr>
              <a:t>Decoder</a:t>
            </a:r>
          </a:p>
        </p:txBody>
      </p:sp>
      <p:sp>
        <p:nvSpPr>
          <p:cNvPr id="24" name="Rounded Rectangle 23">
            <a:extLst>
              <a:ext uri="{FF2B5EF4-FFF2-40B4-BE49-F238E27FC236}">
                <a16:creationId xmlns:a16="http://schemas.microsoft.com/office/drawing/2014/main" id="{1FA94EFE-97DF-A74E-80E2-D1E42679CFCC}"/>
              </a:ext>
            </a:extLst>
          </p:cNvPr>
          <p:cNvSpPr/>
          <p:nvPr/>
        </p:nvSpPr>
        <p:spPr>
          <a:xfrm>
            <a:off x="5325304" y="2329267"/>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rPr>
              <a:t>T5</a:t>
            </a:r>
          </a:p>
        </p:txBody>
      </p:sp>
      <p:sp>
        <p:nvSpPr>
          <p:cNvPr id="28" name="Rounded Rectangle 27">
            <a:extLst>
              <a:ext uri="{FF2B5EF4-FFF2-40B4-BE49-F238E27FC236}">
                <a16:creationId xmlns:a16="http://schemas.microsoft.com/office/drawing/2014/main" id="{739645F3-818D-894A-9CCA-85D43083099F}"/>
              </a:ext>
            </a:extLst>
          </p:cNvPr>
          <p:cNvSpPr/>
          <p:nvPr/>
        </p:nvSpPr>
        <p:spPr>
          <a:xfrm>
            <a:off x="5338981" y="3032936"/>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rPr>
              <a:t>BART</a:t>
            </a:r>
          </a:p>
        </p:txBody>
      </p:sp>
      <p:sp>
        <p:nvSpPr>
          <p:cNvPr id="29" name="Rounded Rectangle 28">
            <a:extLst>
              <a:ext uri="{FF2B5EF4-FFF2-40B4-BE49-F238E27FC236}">
                <a16:creationId xmlns:a16="http://schemas.microsoft.com/office/drawing/2014/main" id="{CB3019F1-625D-BC43-96A7-1FD0DA7587F5}"/>
              </a:ext>
            </a:extLst>
          </p:cNvPr>
          <p:cNvSpPr/>
          <p:nvPr/>
        </p:nvSpPr>
        <p:spPr>
          <a:xfrm>
            <a:off x="5338981" y="3748510"/>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rPr>
              <a:t>M2M-100</a:t>
            </a:r>
          </a:p>
        </p:txBody>
      </p:sp>
      <p:sp>
        <p:nvSpPr>
          <p:cNvPr id="30" name="Rounded Rectangle 29">
            <a:extLst>
              <a:ext uri="{FF2B5EF4-FFF2-40B4-BE49-F238E27FC236}">
                <a16:creationId xmlns:a16="http://schemas.microsoft.com/office/drawing/2014/main" id="{10D8A875-92AB-E549-B028-943A063F05ED}"/>
              </a:ext>
            </a:extLst>
          </p:cNvPr>
          <p:cNvSpPr/>
          <p:nvPr/>
        </p:nvSpPr>
        <p:spPr>
          <a:xfrm>
            <a:off x="5338981" y="4464084"/>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tx1"/>
                </a:solidFill>
              </a:rPr>
              <a:t>BigBird</a:t>
            </a:r>
            <a:endParaRPr lang="en-US" sz="2400" b="1" dirty="0">
              <a:solidFill>
                <a:schemeClr val="tx1"/>
              </a:solidFill>
            </a:endParaRPr>
          </a:p>
        </p:txBody>
      </p:sp>
      <p:sp>
        <p:nvSpPr>
          <p:cNvPr id="31" name="Rounded Rectangle 30">
            <a:extLst>
              <a:ext uri="{FF2B5EF4-FFF2-40B4-BE49-F238E27FC236}">
                <a16:creationId xmlns:a16="http://schemas.microsoft.com/office/drawing/2014/main" id="{32D81B0E-4AA7-2848-9B3A-C2CD5D395471}"/>
              </a:ext>
            </a:extLst>
          </p:cNvPr>
          <p:cNvSpPr/>
          <p:nvPr/>
        </p:nvSpPr>
        <p:spPr>
          <a:xfrm>
            <a:off x="2634542" y="2317362"/>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BERT</a:t>
            </a:r>
          </a:p>
        </p:txBody>
      </p:sp>
      <p:sp>
        <p:nvSpPr>
          <p:cNvPr id="32" name="Rounded Rectangle 31">
            <a:extLst>
              <a:ext uri="{FF2B5EF4-FFF2-40B4-BE49-F238E27FC236}">
                <a16:creationId xmlns:a16="http://schemas.microsoft.com/office/drawing/2014/main" id="{E025668F-FD57-F746-9682-25687C7A170F}"/>
              </a:ext>
            </a:extLst>
          </p:cNvPr>
          <p:cNvSpPr/>
          <p:nvPr/>
        </p:nvSpPr>
        <p:spPr>
          <a:xfrm>
            <a:off x="576444" y="2317362"/>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bg1"/>
                </a:solidFill>
              </a:rPr>
              <a:t>DistilBERT</a:t>
            </a:r>
            <a:endParaRPr lang="en-US" sz="2400" b="1" dirty="0">
              <a:solidFill>
                <a:schemeClr val="bg1"/>
              </a:solidFill>
            </a:endParaRPr>
          </a:p>
        </p:txBody>
      </p:sp>
      <p:sp>
        <p:nvSpPr>
          <p:cNvPr id="33" name="Rounded Rectangle 32">
            <a:extLst>
              <a:ext uri="{FF2B5EF4-FFF2-40B4-BE49-F238E27FC236}">
                <a16:creationId xmlns:a16="http://schemas.microsoft.com/office/drawing/2014/main" id="{3FECC75C-5389-6C42-95D1-AE83F66D2FC9}"/>
              </a:ext>
            </a:extLst>
          </p:cNvPr>
          <p:cNvSpPr/>
          <p:nvPr/>
        </p:nvSpPr>
        <p:spPr>
          <a:xfrm>
            <a:off x="2634542" y="3032936"/>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bg1"/>
                </a:solidFill>
              </a:rPr>
              <a:t>RoBERTa</a:t>
            </a:r>
            <a:endParaRPr lang="en-US" sz="2400" b="1" dirty="0">
              <a:solidFill>
                <a:schemeClr val="bg1"/>
              </a:solidFill>
            </a:endParaRPr>
          </a:p>
        </p:txBody>
      </p:sp>
      <p:sp>
        <p:nvSpPr>
          <p:cNvPr id="34" name="Rounded Rectangle 33">
            <a:extLst>
              <a:ext uri="{FF2B5EF4-FFF2-40B4-BE49-F238E27FC236}">
                <a16:creationId xmlns:a16="http://schemas.microsoft.com/office/drawing/2014/main" id="{A565FC37-68FA-2444-A309-D620C431483B}"/>
              </a:ext>
            </a:extLst>
          </p:cNvPr>
          <p:cNvSpPr/>
          <p:nvPr/>
        </p:nvSpPr>
        <p:spPr>
          <a:xfrm>
            <a:off x="2634542" y="3748510"/>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XLM</a:t>
            </a:r>
          </a:p>
        </p:txBody>
      </p:sp>
      <p:sp>
        <p:nvSpPr>
          <p:cNvPr id="35" name="Rounded Rectangle 34">
            <a:extLst>
              <a:ext uri="{FF2B5EF4-FFF2-40B4-BE49-F238E27FC236}">
                <a16:creationId xmlns:a16="http://schemas.microsoft.com/office/drawing/2014/main" id="{6CEB0521-F2C6-7641-BAB8-6788B158ECF8}"/>
              </a:ext>
            </a:extLst>
          </p:cNvPr>
          <p:cNvSpPr/>
          <p:nvPr/>
        </p:nvSpPr>
        <p:spPr>
          <a:xfrm>
            <a:off x="2634542" y="4464084"/>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ALBERT</a:t>
            </a:r>
          </a:p>
        </p:txBody>
      </p:sp>
      <p:sp>
        <p:nvSpPr>
          <p:cNvPr id="36" name="Rounded Rectangle 35">
            <a:extLst>
              <a:ext uri="{FF2B5EF4-FFF2-40B4-BE49-F238E27FC236}">
                <a16:creationId xmlns:a16="http://schemas.microsoft.com/office/drawing/2014/main" id="{B3A06231-4415-EA4F-9334-7E5C0210EB08}"/>
              </a:ext>
            </a:extLst>
          </p:cNvPr>
          <p:cNvSpPr/>
          <p:nvPr/>
        </p:nvSpPr>
        <p:spPr>
          <a:xfrm>
            <a:off x="2634542" y="5179658"/>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ELECTRA</a:t>
            </a:r>
          </a:p>
        </p:txBody>
      </p:sp>
      <p:sp>
        <p:nvSpPr>
          <p:cNvPr id="37" name="Rounded Rectangle 36">
            <a:extLst>
              <a:ext uri="{FF2B5EF4-FFF2-40B4-BE49-F238E27FC236}">
                <a16:creationId xmlns:a16="http://schemas.microsoft.com/office/drawing/2014/main" id="{435E01B1-DABE-8C43-9CFA-BCA4EFD04815}"/>
              </a:ext>
            </a:extLst>
          </p:cNvPr>
          <p:cNvSpPr/>
          <p:nvPr/>
        </p:nvSpPr>
        <p:spPr>
          <a:xfrm>
            <a:off x="2634542" y="5895231"/>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bg1"/>
                </a:solidFill>
              </a:rPr>
              <a:t>DeBERTa</a:t>
            </a:r>
            <a:endParaRPr lang="en-US" sz="2400" b="1" dirty="0">
              <a:solidFill>
                <a:schemeClr val="bg1"/>
              </a:solidFill>
            </a:endParaRPr>
          </a:p>
        </p:txBody>
      </p:sp>
      <p:sp>
        <p:nvSpPr>
          <p:cNvPr id="38" name="Rounded Rectangle 37">
            <a:extLst>
              <a:ext uri="{FF2B5EF4-FFF2-40B4-BE49-F238E27FC236}">
                <a16:creationId xmlns:a16="http://schemas.microsoft.com/office/drawing/2014/main" id="{B9A792FB-5D6F-464C-A9A5-1FD136036352}"/>
              </a:ext>
            </a:extLst>
          </p:cNvPr>
          <p:cNvSpPr/>
          <p:nvPr/>
        </p:nvSpPr>
        <p:spPr>
          <a:xfrm>
            <a:off x="576444" y="3750867"/>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XLM-R</a:t>
            </a:r>
          </a:p>
        </p:txBody>
      </p:sp>
      <p:sp>
        <p:nvSpPr>
          <p:cNvPr id="41" name="Rounded Rectangle 40">
            <a:extLst>
              <a:ext uri="{FF2B5EF4-FFF2-40B4-BE49-F238E27FC236}">
                <a16:creationId xmlns:a16="http://schemas.microsoft.com/office/drawing/2014/main" id="{4804B8AD-8829-184A-A874-6342B87D8AA4}"/>
              </a:ext>
            </a:extLst>
          </p:cNvPr>
          <p:cNvSpPr/>
          <p:nvPr/>
        </p:nvSpPr>
        <p:spPr>
          <a:xfrm>
            <a:off x="7957820" y="2317362"/>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a:t>
            </a:r>
          </a:p>
        </p:txBody>
      </p:sp>
      <p:sp>
        <p:nvSpPr>
          <p:cNvPr id="42" name="Rounded Rectangle 41">
            <a:extLst>
              <a:ext uri="{FF2B5EF4-FFF2-40B4-BE49-F238E27FC236}">
                <a16:creationId xmlns:a16="http://schemas.microsoft.com/office/drawing/2014/main" id="{59903450-B93F-1A4C-B22E-0E02C11FA91B}"/>
              </a:ext>
            </a:extLst>
          </p:cNvPr>
          <p:cNvSpPr/>
          <p:nvPr/>
        </p:nvSpPr>
        <p:spPr>
          <a:xfrm>
            <a:off x="7957820" y="3032936"/>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GPT-2</a:t>
            </a:r>
          </a:p>
        </p:txBody>
      </p:sp>
      <p:sp>
        <p:nvSpPr>
          <p:cNvPr id="43" name="Rounded Rectangle 42">
            <a:extLst>
              <a:ext uri="{FF2B5EF4-FFF2-40B4-BE49-F238E27FC236}">
                <a16:creationId xmlns:a16="http://schemas.microsoft.com/office/drawing/2014/main" id="{AE606D0E-8507-964D-B775-AE25F89E90B5}"/>
              </a:ext>
            </a:extLst>
          </p:cNvPr>
          <p:cNvSpPr/>
          <p:nvPr/>
        </p:nvSpPr>
        <p:spPr>
          <a:xfrm>
            <a:off x="9887873" y="3033334"/>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CTRL</a:t>
            </a:r>
          </a:p>
        </p:txBody>
      </p:sp>
      <p:sp>
        <p:nvSpPr>
          <p:cNvPr id="44" name="Rounded Rectangle 43">
            <a:extLst>
              <a:ext uri="{FF2B5EF4-FFF2-40B4-BE49-F238E27FC236}">
                <a16:creationId xmlns:a16="http://schemas.microsoft.com/office/drawing/2014/main" id="{47F98176-A18D-4944-89F5-D8737FEAF475}"/>
              </a:ext>
            </a:extLst>
          </p:cNvPr>
          <p:cNvSpPr/>
          <p:nvPr/>
        </p:nvSpPr>
        <p:spPr>
          <a:xfrm>
            <a:off x="7957820" y="3748510"/>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GPT-3</a:t>
            </a:r>
          </a:p>
        </p:txBody>
      </p:sp>
      <p:sp>
        <p:nvSpPr>
          <p:cNvPr id="45" name="Rounded Rectangle 44">
            <a:extLst>
              <a:ext uri="{FF2B5EF4-FFF2-40B4-BE49-F238E27FC236}">
                <a16:creationId xmlns:a16="http://schemas.microsoft.com/office/drawing/2014/main" id="{541DCF14-6322-174E-A036-D4E73B7CDBF5}"/>
              </a:ext>
            </a:extLst>
          </p:cNvPr>
          <p:cNvSpPr/>
          <p:nvPr/>
        </p:nvSpPr>
        <p:spPr>
          <a:xfrm>
            <a:off x="7957820" y="4464084"/>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GPT-Neo</a:t>
            </a:r>
          </a:p>
        </p:txBody>
      </p:sp>
      <p:sp>
        <p:nvSpPr>
          <p:cNvPr id="46" name="Rounded Rectangle 45">
            <a:extLst>
              <a:ext uri="{FF2B5EF4-FFF2-40B4-BE49-F238E27FC236}">
                <a16:creationId xmlns:a16="http://schemas.microsoft.com/office/drawing/2014/main" id="{2FD4E888-24E6-7F40-A150-4B6E4C0A67C1}"/>
              </a:ext>
            </a:extLst>
          </p:cNvPr>
          <p:cNvSpPr/>
          <p:nvPr/>
        </p:nvSpPr>
        <p:spPr>
          <a:xfrm>
            <a:off x="9887873" y="4464083"/>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GPT-J</a:t>
            </a:r>
          </a:p>
        </p:txBody>
      </p:sp>
      <p:sp>
        <p:nvSpPr>
          <p:cNvPr id="47" name="TextBox 46">
            <a:extLst>
              <a:ext uri="{FF2B5EF4-FFF2-40B4-BE49-F238E27FC236}">
                <a16:creationId xmlns:a16="http://schemas.microsoft.com/office/drawing/2014/main" id="{546DF64F-43D2-F044-A563-2F25F52FE61A}"/>
              </a:ext>
            </a:extLst>
          </p:cNvPr>
          <p:cNvSpPr txBox="1"/>
          <p:nvPr/>
        </p:nvSpPr>
        <p:spPr>
          <a:xfrm>
            <a:off x="4976799" y="712442"/>
            <a:ext cx="2522101" cy="646331"/>
          </a:xfrm>
          <a:prstGeom prst="rect">
            <a:avLst/>
          </a:prstGeom>
          <a:noFill/>
        </p:spPr>
        <p:txBody>
          <a:bodyPr wrap="none" rtlCol="0">
            <a:spAutoFit/>
          </a:bodyPr>
          <a:lstStyle/>
          <a:p>
            <a:r>
              <a:rPr lang="en-US" sz="3600" b="1" dirty="0">
                <a:latin typeface="Calibri" panose="020F0502020204030204" pitchFamily="34" charset="0"/>
                <a:cs typeface="Calibri" panose="020F0502020204030204" pitchFamily="34" charset="0"/>
              </a:rPr>
              <a:t>Transformer</a:t>
            </a:r>
          </a:p>
        </p:txBody>
      </p:sp>
      <p:cxnSp>
        <p:nvCxnSpPr>
          <p:cNvPr id="51" name="Elbow Connector 50">
            <a:extLst>
              <a:ext uri="{FF2B5EF4-FFF2-40B4-BE49-F238E27FC236}">
                <a16:creationId xmlns:a16="http://schemas.microsoft.com/office/drawing/2014/main" id="{9AB5C071-BE1A-1F41-8D06-F510357193AF}"/>
              </a:ext>
            </a:extLst>
          </p:cNvPr>
          <p:cNvCxnSpPr>
            <a:cxnSpLocks/>
            <a:stCxn id="26" idx="3"/>
            <a:endCxn id="41" idx="0"/>
          </p:cNvCxnSpPr>
          <p:nvPr/>
        </p:nvCxnSpPr>
        <p:spPr>
          <a:xfrm>
            <a:off x="8255001" y="1421965"/>
            <a:ext cx="582491" cy="895397"/>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Elbow Connector 52">
            <a:extLst>
              <a:ext uri="{FF2B5EF4-FFF2-40B4-BE49-F238E27FC236}">
                <a16:creationId xmlns:a16="http://schemas.microsoft.com/office/drawing/2014/main" id="{2D7418E8-A7BC-234C-B78C-C2B48CA1FECB}"/>
              </a:ext>
            </a:extLst>
          </p:cNvPr>
          <p:cNvCxnSpPr>
            <a:cxnSpLocks/>
            <a:stCxn id="26" idx="1"/>
            <a:endCxn id="31" idx="0"/>
          </p:cNvCxnSpPr>
          <p:nvPr/>
        </p:nvCxnSpPr>
        <p:spPr>
          <a:xfrm rot="10800000" flipV="1">
            <a:off x="3514215" y="1421964"/>
            <a:ext cx="625987" cy="895397"/>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0BEA54D2-2B2E-5148-B36F-9370220CD0F1}"/>
              </a:ext>
            </a:extLst>
          </p:cNvPr>
          <p:cNvCxnSpPr>
            <a:cxnSpLocks/>
            <a:stCxn id="31" idx="1"/>
            <a:endCxn id="32" idx="3"/>
          </p:cNvCxnSpPr>
          <p:nvPr/>
        </p:nvCxnSpPr>
        <p:spPr>
          <a:xfrm flipH="1">
            <a:off x="2335788" y="2605021"/>
            <a:ext cx="298754" cy="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284F7DFE-C069-4344-AD15-EC340CCCA659}"/>
              </a:ext>
            </a:extLst>
          </p:cNvPr>
          <p:cNvCxnSpPr>
            <a:cxnSpLocks/>
            <a:stCxn id="34" idx="1"/>
            <a:endCxn id="38" idx="3"/>
          </p:cNvCxnSpPr>
          <p:nvPr/>
        </p:nvCxnSpPr>
        <p:spPr>
          <a:xfrm flipH="1">
            <a:off x="2335788" y="4036169"/>
            <a:ext cx="298754" cy="2357"/>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A540001B-0531-124A-AC5B-FC8AE4BCC698}"/>
              </a:ext>
            </a:extLst>
          </p:cNvPr>
          <p:cNvCxnSpPr>
            <a:cxnSpLocks/>
            <a:stCxn id="43" idx="1"/>
            <a:endCxn id="42" idx="3"/>
          </p:cNvCxnSpPr>
          <p:nvPr/>
        </p:nvCxnSpPr>
        <p:spPr>
          <a:xfrm flipH="1" flipV="1">
            <a:off x="9717164" y="3320595"/>
            <a:ext cx="170709" cy="398"/>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C114DC8A-7088-4B4E-ADF6-86D52C1BCA58}"/>
              </a:ext>
            </a:extLst>
          </p:cNvPr>
          <p:cNvCxnSpPr>
            <a:cxnSpLocks/>
            <a:stCxn id="46" idx="1"/>
            <a:endCxn id="45" idx="3"/>
          </p:cNvCxnSpPr>
          <p:nvPr/>
        </p:nvCxnSpPr>
        <p:spPr>
          <a:xfrm flipH="1">
            <a:off x="9717164" y="4751742"/>
            <a:ext cx="170709" cy="1"/>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A0A2329E-CD6D-5249-BBB5-13C353C006C3}"/>
              </a:ext>
            </a:extLst>
          </p:cNvPr>
          <p:cNvCxnSpPr>
            <a:cxnSpLocks/>
            <a:stCxn id="23" idx="1"/>
            <a:endCxn id="8" idx="3"/>
          </p:cNvCxnSpPr>
          <p:nvPr/>
        </p:nvCxnSpPr>
        <p:spPr>
          <a:xfrm flipH="1">
            <a:off x="6072140" y="1657968"/>
            <a:ext cx="276322" cy="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 name="Rounded Rectangle 2">
            <a:extLst>
              <a:ext uri="{FF2B5EF4-FFF2-40B4-BE49-F238E27FC236}">
                <a16:creationId xmlns:a16="http://schemas.microsoft.com/office/drawing/2014/main" id="{A11AA986-056B-FCE8-1B96-D8023FC73CC2}"/>
              </a:ext>
            </a:extLst>
          </p:cNvPr>
          <p:cNvSpPr/>
          <p:nvPr/>
        </p:nvSpPr>
        <p:spPr>
          <a:xfrm>
            <a:off x="7957820" y="5159128"/>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BLOOM</a:t>
            </a:r>
          </a:p>
        </p:txBody>
      </p:sp>
      <p:sp>
        <p:nvSpPr>
          <p:cNvPr id="5" name="Rounded Rectangle 4">
            <a:extLst>
              <a:ext uri="{FF2B5EF4-FFF2-40B4-BE49-F238E27FC236}">
                <a16:creationId xmlns:a16="http://schemas.microsoft.com/office/drawing/2014/main" id="{23BD9867-4F27-9782-DE7B-10FC4D298573}"/>
              </a:ext>
            </a:extLst>
          </p:cNvPr>
          <p:cNvSpPr/>
          <p:nvPr/>
        </p:nvSpPr>
        <p:spPr>
          <a:xfrm>
            <a:off x="7957820" y="5902837"/>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bg1"/>
                </a:solidFill>
              </a:rPr>
              <a:t>ChatGPT</a:t>
            </a:r>
            <a:endParaRPr lang="en-US" sz="2400" b="1" dirty="0">
              <a:solidFill>
                <a:schemeClr val="bg1"/>
              </a:solidFill>
            </a:endParaRPr>
          </a:p>
        </p:txBody>
      </p:sp>
      <p:sp>
        <p:nvSpPr>
          <p:cNvPr id="6" name="Rounded Rectangle 5">
            <a:extLst>
              <a:ext uri="{FF2B5EF4-FFF2-40B4-BE49-F238E27FC236}">
                <a16:creationId xmlns:a16="http://schemas.microsoft.com/office/drawing/2014/main" id="{34BB75C6-C372-D275-A662-B668449DE68B}"/>
              </a:ext>
            </a:extLst>
          </p:cNvPr>
          <p:cNvSpPr/>
          <p:nvPr/>
        </p:nvSpPr>
        <p:spPr>
          <a:xfrm>
            <a:off x="9892521" y="5156548"/>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BLOOMZ</a:t>
            </a:r>
          </a:p>
        </p:txBody>
      </p:sp>
      <p:cxnSp>
        <p:nvCxnSpPr>
          <p:cNvPr id="7" name="Straight Arrow Connector 6">
            <a:extLst>
              <a:ext uri="{FF2B5EF4-FFF2-40B4-BE49-F238E27FC236}">
                <a16:creationId xmlns:a16="http://schemas.microsoft.com/office/drawing/2014/main" id="{7F9D4322-021C-F5EE-94D0-F1E28B66F76D}"/>
              </a:ext>
            </a:extLst>
          </p:cNvPr>
          <p:cNvCxnSpPr>
            <a:cxnSpLocks/>
          </p:cNvCxnSpPr>
          <p:nvPr/>
        </p:nvCxnSpPr>
        <p:spPr>
          <a:xfrm flipH="1">
            <a:off x="9714584" y="5446581"/>
            <a:ext cx="170709" cy="1"/>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id="{BAD565AE-46C3-F2CC-2734-A513E6B0F420}"/>
              </a:ext>
            </a:extLst>
          </p:cNvPr>
          <p:cNvSpPr/>
          <p:nvPr/>
        </p:nvSpPr>
        <p:spPr>
          <a:xfrm>
            <a:off x="5322054" y="5226297"/>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rPr>
              <a:t>mT0</a:t>
            </a:r>
          </a:p>
        </p:txBody>
      </p:sp>
      <p:sp>
        <p:nvSpPr>
          <p:cNvPr id="10" name="Rounded Rectangle 9">
            <a:extLst>
              <a:ext uri="{FF2B5EF4-FFF2-40B4-BE49-F238E27FC236}">
                <a16:creationId xmlns:a16="http://schemas.microsoft.com/office/drawing/2014/main" id="{FCEAC651-5297-FE85-D621-976514AFF84D}"/>
              </a:ext>
            </a:extLst>
          </p:cNvPr>
          <p:cNvSpPr/>
          <p:nvPr/>
        </p:nvSpPr>
        <p:spPr>
          <a:xfrm>
            <a:off x="9887873" y="5900663"/>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GPT-4</a:t>
            </a:r>
          </a:p>
        </p:txBody>
      </p:sp>
      <p:cxnSp>
        <p:nvCxnSpPr>
          <p:cNvPr id="12" name="Straight Arrow Connector 11">
            <a:extLst>
              <a:ext uri="{FF2B5EF4-FFF2-40B4-BE49-F238E27FC236}">
                <a16:creationId xmlns:a16="http://schemas.microsoft.com/office/drawing/2014/main" id="{C6A6CE02-2E95-13D2-44FF-327F838AE523}"/>
              </a:ext>
            </a:extLst>
          </p:cNvPr>
          <p:cNvCxnSpPr>
            <a:cxnSpLocks/>
            <a:stCxn id="10" idx="1"/>
            <a:endCxn id="5" idx="3"/>
          </p:cNvCxnSpPr>
          <p:nvPr/>
        </p:nvCxnSpPr>
        <p:spPr>
          <a:xfrm flipH="1">
            <a:off x="9717164" y="6188322"/>
            <a:ext cx="170709" cy="2174"/>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57ABC60-BB5E-37D3-3846-B7E2DCC6FC3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14" name="Picture 13">
            <a:extLst>
              <a:ext uri="{FF2B5EF4-FFF2-40B4-BE49-F238E27FC236}">
                <a16:creationId xmlns:a16="http://schemas.microsoft.com/office/drawing/2014/main" id="{A6C2D19C-3671-749F-2BE6-BDC4CA85C2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Tree>
    <p:extLst>
      <p:ext uri="{BB962C8B-B14F-4D97-AF65-F5344CB8AC3E}">
        <p14:creationId xmlns:p14="http://schemas.microsoft.com/office/powerpoint/2010/main" val="178793732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534389" y="107394"/>
            <a:ext cx="11222181" cy="903987"/>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534389" y="1039092"/>
            <a:ext cx="11222181" cy="5683804"/>
          </a:xfrm>
        </p:spPr>
        <p:txBody>
          <a:bodyPr>
            <a:noAutofit/>
          </a:bodyPr>
          <a:lstStyle/>
          <a:p>
            <a:pPr marL="0" indent="0">
              <a:spcAft>
                <a:spcPts val="1200"/>
              </a:spcAft>
              <a:buNone/>
            </a:pPr>
            <a:r>
              <a:rPr lang="en-US" altLang="zh-TW" sz="2800" dirty="0"/>
              <a:t>Week    Date    Subject/Topics</a:t>
            </a:r>
          </a:p>
          <a:p>
            <a:pPr marL="0" indent="0">
              <a:buNone/>
            </a:pPr>
            <a:r>
              <a:rPr lang="en-US" sz="2800" dirty="0"/>
              <a:t>13 2024/12/03 Computer Vision and Robotics</a:t>
            </a:r>
          </a:p>
          <a:p>
            <a:pPr marL="0" indent="0">
              <a:buNone/>
            </a:pPr>
            <a:r>
              <a:rPr lang="en-US" sz="2800" dirty="0">
                <a:solidFill>
                  <a:srgbClr val="C00000"/>
                </a:solidFill>
              </a:rPr>
              <a:t>14 2024/12/10 Generative AI, </a:t>
            </a:r>
            <a:br>
              <a:rPr lang="en-US" sz="2800" dirty="0">
                <a:solidFill>
                  <a:srgbClr val="C00000"/>
                </a:solidFill>
              </a:rPr>
            </a:br>
            <a:r>
              <a:rPr lang="en-US" sz="2800" dirty="0">
                <a:solidFill>
                  <a:srgbClr val="C00000"/>
                </a:solidFill>
              </a:rPr>
              <a:t>                            Philosophy and Ethics of AI and the Future of AI</a:t>
            </a:r>
          </a:p>
          <a:p>
            <a:pPr marL="0" indent="0">
              <a:buNone/>
            </a:pPr>
            <a:r>
              <a:rPr lang="en-US" sz="2800" dirty="0">
                <a:solidFill>
                  <a:schemeClr val="accent2">
                    <a:lumMod val="75000"/>
                  </a:schemeClr>
                </a:solidFill>
              </a:rPr>
              <a:t>15 2024/12/17 Final Project Report I</a:t>
            </a:r>
          </a:p>
          <a:p>
            <a:pPr marL="0" indent="0">
              <a:buNone/>
            </a:pPr>
            <a:r>
              <a:rPr lang="en-US" sz="2800" dirty="0">
                <a:solidFill>
                  <a:schemeClr val="accent2">
                    <a:lumMod val="75000"/>
                  </a:schemeClr>
                </a:solidFill>
              </a:rPr>
              <a:t>16 2024/12/24 Final Project Report II</a:t>
            </a:r>
            <a:endParaRPr lang="en-US" dirty="0"/>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fld id="{5D6FF71F-CF6A-4C46-8F9B-61D49EEA70E3}" type="slidenum">
              <a:rPr lang="en-US" smtClean="0"/>
              <a:t>4</a:t>
            </a:fld>
            <a:endParaRPr lang="en-US"/>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28744645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40</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90" y="70936"/>
            <a:ext cx="11109924" cy="2257927"/>
          </a:xfrm>
        </p:spPr>
        <p:txBody>
          <a:bodyPr>
            <a:normAutofit/>
          </a:bodyPr>
          <a:lstStyle/>
          <a:p>
            <a:r>
              <a:rPr lang="en-US" sz="4000" dirty="0"/>
              <a:t>The Development of LM-based Dialogue Systems</a:t>
            </a:r>
            <a:br>
              <a:rPr lang="en-US" sz="2400" dirty="0"/>
            </a:br>
            <a:r>
              <a:rPr lang="en-US" sz="2400" b="0" dirty="0"/>
              <a:t>1) Early Stage (1966 - 2015) </a:t>
            </a:r>
            <a:br>
              <a:rPr lang="en-US" sz="2400" b="0" dirty="0"/>
            </a:br>
            <a:r>
              <a:rPr lang="en-US" sz="2400" b="0" dirty="0"/>
              <a:t>2) The Independent Development of TOD and ODD (2015 - 2019)</a:t>
            </a:r>
            <a:br>
              <a:rPr lang="en-US" sz="2400" b="0" dirty="0"/>
            </a:br>
            <a:r>
              <a:rPr lang="en-US" sz="2400" b="0" dirty="0"/>
              <a:t>3) Fusions of Dialogue Systems (2019 - 2022)</a:t>
            </a:r>
            <a:br>
              <a:rPr lang="en-US" sz="2400" b="0" dirty="0"/>
            </a:br>
            <a:r>
              <a:rPr lang="en-US" sz="2400" b="0" dirty="0"/>
              <a:t>4) LLM-based DS (2022 - Now)</a:t>
            </a:r>
          </a:p>
        </p:txBody>
      </p:sp>
      <p:sp>
        <p:nvSpPr>
          <p:cNvPr id="5" name="Rectangle 4">
            <a:extLst>
              <a:ext uri="{FF2B5EF4-FFF2-40B4-BE49-F238E27FC236}">
                <a16:creationId xmlns:a16="http://schemas.microsoft.com/office/drawing/2014/main" id="{13460145-65B1-5E6B-0056-BF8D25B80DF0}"/>
              </a:ext>
            </a:extLst>
          </p:cNvPr>
          <p:cNvSpPr/>
          <p:nvPr/>
        </p:nvSpPr>
        <p:spPr>
          <a:xfrm>
            <a:off x="185738" y="6567640"/>
            <a:ext cx="11599744" cy="246221"/>
          </a:xfrm>
          <a:prstGeom prst="rect">
            <a:avLst/>
          </a:prstGeom>
        </p:spPr>
        <p:txBody>
          <a:bodyPr wrap="square">
            <a:spAutoFit/>
          </a:bodyPr>
          <a:lstStyle/>
          <a:p>
            <a:pPr algn="ctr"/>
            <a:r>
              <a:rPr lang="en-US" sz="1000" dirty="0">
                <a:solidFill>
                  <a:schemeClr val="bg1">
                    <a:lumMod val="75000"/>
                  </a:schemeClr>
                </a:solidFill>
              </a:rPr>
              <a:t>Source: Wang, </a:t>
            </a:r>
            <a:r>
              <a:rPr lang="en-US" sz="1000" dirty="0" err="1">
                <a:solidFill>
                  <a:schemeClr val="bg1">
                    <a:lumMod val="75000"/>
                  </a:schemeClr>
                </a:solidFill>
              </a:rPr>
              <a:t>Hongru</a:t>
            </a:r>
            <a:r>
              <a:rPr lang="en-US" sz="1000" dirty="0">
                <a:solidFill>
                  <a:schemeClr val="bg1">
                    <a:lumMod val="75000"/>
                  </a:schemeClr>
                </a:solidFill>
              </a:rPr>
              <a:t>, </a:t>
            </a:r>
            <a:r>
              <a:rPr lang="en-US" sz="1000" dirty="0" err="1">
                <a:solidFill>
                  <a:schemeClr val="bg1">
                    <a:lumMod val="75000"/>
                  </a:schemeClr>
                </a:solidFill>
              </a:rPr>
              <a:t>Lingzhi</a:t>
            </a:r>
            <a:r>
              <a:rPr lang="en-US" sz="1000" dirty="0">
                <a:solidFill>
                  <a:schemeClr val="bg1">
                    <a:lumMod val="75000"/>
                  </a:schemeClr>
                </a:solidFill>
              </a:rPr>
              <a:t> Wang, </a:t>
            </a:r>
            <a:r>
              <a:rPr lang="en-US" sz="1000" dirty="0" err="1">
                <a:solidFill>
                  <a:schemeClr val="bg1">
                    <a:lumMod val="75000"/>
                  </a:schemeClr>
                </a:solidFill>
              </a:rPr>
              <a:t>Yiming</a:t>
            </a:r>
            <a:r>
              <a:rPr lang="en-US" sz="1000" dirty="0">
                <a:solidFill>
                  <a:schemeClr val="bg1">
                    <a:lumMod val="75000"/>
                  </a:schemeClr>
                </a:solidFill>
              </a:rPr>
              <a:t> Du, Liang Chen, </a:t>
            </a:r>
            <a:r>
              <a:rPr lang="en-US" sz="1000" dirty="0" err="1">
                <a:solidFill>
                  <a:schemeClr val="bg1">
                    <a:lumMod val="75000"/>
                  </a:schemeClr>
                </a:solidFill>
              </a:rPr>
              <a:t>Jingyan</a:t>
            </a:r>
            <a:r>
              <a:rPr lang="en-US" sz="1000" dirty="0">
                <a:solidFill>
                  <a:schemeClr val="bg1">
                    <a:lumMod val="75000"/>
                  </a:schemeClr>
                </a:solidFill>
              </a:rPr>
              <a:t> Zhou, </a:t>
            </a:r>
            <a:r>
              <a:rPr lang="en-US" sz="1000" dirty="0" err="1">
                <a:solidFill>
                  <a:schemeClr val="bg1">
                    <a:lumMod val="75000"/>
                  </a:schemeClr>
                </a:solidFill>
              </a:rPr>
              <a:t>Yufei</a:t>
            </a:r>
            <a:r>
              <a:rPr lang="en-US" sz="1000" dirty="0">
                <a:solidFill>
                  <a:schemeClr val="bg1">
                    <a:lumMod val="75000"/>
                  </a:schemeClr>
                </a:solidFill>
              </a:rPr>
              <a:t> Wang, and Kam-Fai Wong. "A Survey of the Evolution of Language Model-Based Dialogue Systems." </a:t>
            </a:r>
            <a:r>
              <a:rPr lang="en-US" sz="1000" dirty="0" err="1">
                <a:solidFill>
                  <a:schemeClr val="bg1">
                    <a:lumMod val="75000"/>
                  </a:schemeClr>
                </a:solidFill>
              </a:rPr>
              <a:t>arXiv</a:t>
            </a:r>
            <a:r>
              <a:rPr lang="en-US" sz="1000" dirty="0">
                <a:solidFill>
                  <a:schemeClr val="bg1">
                    <a:lumMod val="75000"/>
                  </a:schemeClr>
                </a:solidFill>
              </a:rPr>
              <a:t> preprint arXiv:2311.16789 (2023).</a:t>
            </a:r>
            <a:endParaRPr lang="en-US" altLang="zh-TW" sz="1000" dirty="0">
              <a:solidFill>
                <a:schemeClr val="bg1">
                  <a:lumMod val="75000"/>
                </a:schemeClr>
              </a:solidFill>
            </a:endParaRPr>
          </a:p>
        </p:txBody>
      </p:sp>
      <p:pic>
        <p:nvPicPr>
          <p:cNvPr id="7" name="Picture 6">
            <a:extLst>
              <a:ext uri="{FF2B5EF4-FFF2-40B4-BE49-F238E27FC236}">
                <a16:creationId xmlns:a16="http://schemas.microsoft.com/office/drawing/2014/main" id="{4EB0D9FF-21B5-FCC5-6135-6726D7F35DE8}"/>
              </a:ext>
            </a:extLst>
          </p:cNvPr>
          <p:cNvPicPr>
            <a:picLocks noChangeAspect="1"/>
          </p:cNvPicPr>
          <p:nvPr/>
        </p:nvPicPr>
        <p:blipFill>
          <a:blip r:embed="rId2"/>
          <a:stretch>
            <a:fillRect/>
          </a:stretch>
        </p:blipFill>
        <p:spPr>
          <a:xfrm>
            <a:off x="296128" y="2379723"/>
            <a:ext cx="11599744" cy="3825004"/>
          </a:xfrm>
          <a:prstGeom prst="rect">
            <a:avLst/>
          </a:prstGeom>
        </p:spPr>
      </p:pic>
      <p:sp>
        <p:nvSpPr>
          <p:cNvPr id="3" name="TextBox 2">
            <a:extLst>
              <a:ext uri="{FF2B5EF4-FFF2-40B4-BE49-F238E27FC236}">
                <a16:creationId xmlns:a16="http://schemas.microsoft.com/office/drawing/2014/main" id="{CA317DCB-0C08-89EA-D172-F18B9E2B32D0}"/>
              </a:ext>
            </a:extLst>
          </p:cNvPr>
          <p:cNvSpPr txBox="1"/>
          <p:nvPr/>
        </p:nvSpPr>
        <p:spPr>
          <a:xfrm>
            <a:off x="296128" y="6210123"/>
            <a:ext cx="6100762" cy="369332"/>
          </a:xfrm>
          <a:prstGeom prst="rect">
            <a:avLst/>
          </a:prstGeom>
          <a:noFill/>
        </p:spPr>
        <p:txBody>
          <a:bodyPr wrap="square">
            <a:spAutoFit/>
          </a:bodyPr>
          <a:lstStyle/>
          <a:p>
            <a:r>
              <a:rPr lang="en-US" dirty="0">
                <a:solidFill>
                  <a:schemeClr val="accent2">
                    <a:lumMod val="75000"/>
                  </a:schemeClr>
                </a:solidFill>
              </a:rPr>
              <a:t>Task-oriented DS (TOD), Open-domain DS (ODD)</a:t>
            </a:r>
          </a:p>
        </p:txBody>
      </p:sp>
      <p:pic>
        <p:nvPicPr>
          <p:cNvPr id="2" name="Picture 1">
            <a:extLst>
              <a:ext uri="{FF2B5EF4-FFF2-40B4-BE49-F238E27FC236}">
                <a16:creationId xmlns:a16="http://schemas.microsoft.com/office/drawing/2014/main" id="{A51B3660-5397-C6D2-A6FE-0CF842EF08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6" name="Picture 5">
            <a:extLst>
              <a:ext uri="{FF2B5EF4-FFF2-40B4-BE49-F238E27FC236}">
                <a16:creationId xmlns:a16="http://schemas.microsoft.com/office/drawing/2014/main" id="{95377818-504D-F0B0-20FC-3299743AAB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Tree>
    <p:extLst>
      <p:ext uri="{BB962C8B-B14F-4D97-AF65-F5344CB8AC3E}">
        <p14:creationId xmlns:p14="http://schemas.microsoft.com/office/powerpoint/2010/main" val="28598066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41</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70936"/>
            <a:ext cx="11222181" cy="1043489"/>
          </a:xfrm>
        </p:spPr>
        <p:txBody>
          <a:bodyPr>
            <a:normAutofit fontScale="90000"/>
          </a:bodyPr>
          <a:lstStyle/>
          <a:p>
            <a:r>
              <a:rPr lang="en-US" sz="4000" dirty="0"/>
              <a:t>Major </a:t>
            </a:r>
            <a:r>
              <a:rPr lang="en-US" sz="4000" dirty="0" err="1"/>
              <a:t>GenAI</a:t>
            </a:r>
            <a:r>
              <a:rPr lang="en-US" sz="4000" dirty="0"/>
              <a:t> LLMs Research Milestones </a:t>
            </a:r>
            <a:br>
              <a:rPr lang="en-US" sz="4000" dirty="0"/>
            </a:br>
            <a:r>
              <a:rPr lang="en-US" sz="4000" dirty="0"/>
              <a:t>(2017-2024)</a:t>
            </a:r>
            <a:endParaRPr lang="en-US" sz="2400" b="0" dirty="0"/>
          </a:p>
        </p:txBody>
      </p:sp>
      <p:sp>
        <p:nvSpPr>
          <p:cNvPr id="5" name="Rectangle 4">
            <a:extLst>
              <a:ext uri="{FF2B5EF4-FFF2-40B4-BE49-F238E27FC236}">
                <a16:creationId xmlns:a16="http://schemas.microsoft.com/office/drawing/2014/main" id="{13460145-65B1-5E6B-0056-BF8D25B80DF0}"/>
              </a:ext>
            </a:extLst>
          </p:cNvPr>
          <p:cNvSpPr/>
          <p:nvPr/>
        </p:nvSpPr>
        <p:spPr>
          <a:xfrm>
            <a:off x="185738" y="6567640"/>
            <a:ext cx="11599744" cy="246221"/>
          </a:xfrm>
          <a:prstGeom prst="rect">
            <a:avLst/>
          </a:prstGeom>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github.com</a:t>
            </a:r>
            <a:r>
              <a:rPr lang="en-US" sz="1000" dirty="0">
                <a:solidFill>
                  <a:schemeClr val="bg1">
                    <a:lumMod val="75000"/>
                  </a:schemeClr>
                </a:solidFill>
              </a:rPr>
              <a:t>/Hannibal046/Awesome-LLM</a:t>
            </a:r>
            <a:endParaRPr lang="en-US" altLang="zh-TW" sz="1000" dirty="0">
              <a:solidFill>
                <a:schemeClr val="bg1">
                  <a:lumMod val="75000"/>
                </a:schemeClr>
              </a:solidFill>
            </a:endParaRPr>
          </a:p>
        </p:txBody>
      </p:sp>
      <p:pic>
        <p:nvPicPr>
          <p:cNvPr id="2" name="Picture 1">
            <a:extLst>
              <a:ext uri="{FF2B5EF4-FFF2-40B4-BE49-F238E27FC236}">
                <a16:creationId xmlns:a16="http://schemas.microsoft.com/office/drawing/2014/main" id="{DAF55754-70D2-E050-5C55-D1290769E8B0}"/>
              </a:ext>
            </a:extLst>
          </p:cNvPr>
          <p:cNvPicPr>
            <a:picLocks noChangeAspect="1"/>
          </p:cNvPicPr>
          <p:nvPr/>
        </p:nvPicPr>
        <p:blipFill>
          <a:blip r:embed="rId2"/>
          <a:stretch>
            <a:fillRect/>
          </a:stretch>
        </p:blipFill>
        <p:spPr>
          <a:xfrm>
            <a:off x="40765" y="1295346"/>
            <a:ext cx="12079071" cy="5188952"/>
          </a:xfrm>
          <a:prstGeom prst="rect">
            <a:avLst/>
          </a:prstGeom>
        </p:spPr>
      </p:pic>
      <p:pic>
        <p:nvPicPr>
          <p:cNvPr id="3" name="Picture 2">
            <a:extLst>
              <a:ext uri="{FF2B5EF4-FFF2-40B4-BE49-F238E27FC236}">
                <a16:creationId xmlns:a16="http://schemas.microsoft.com/office/drawing/2014/main" id="{50DC398F-8738-C01F-971F-50C2EFE72D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6" name="Picture 5">
            <a:extLst>
              <a:ext uri="{FF2B5EF4-FFF2-40B4-BE49-F238E27FC236}">
                <a16:creationId xmlns:a16="http://schemas.microsoft.com/office/drawing/2014/main" id="{796AC67C-8902-140B-3E81-8590A7D81B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Tree>
    <p:extLst>
      <p:ext uri="{BB962C8B-B14F-4D97-AF65-F5344CB8AC3E}">
        <p14:creationId xmlns:p14="http://schemas.microsoft.com/office/powerpoint/2010/main" val="29373279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42</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70936"/>
            <a:ext cx="11222181" cy="810711"/>
          </a:xfrm>
        </p:spPr>
        <p:txBody>
          <a:bodyPr>
            <a:normAutofit/>
          </a:bodyPr>
          <a:lstStyle/>
          <a:p>
            <a:r>
              <a:rPr lang="en-US" sz="4000" dirty="0"/>
              <a:t>Multimodal Large Language Models (MLLM)</a:t>
            </a:r>
            <a:endParaRPr lang="en-US" sz="2400" b="0" dirty="0"/>
          </a:p>
        </p:txBody>
      </p:sp>
      <p:pic>
        <p:nvPicPr>
          <p:cNvPr id="3" name="Picture 2">
            <a:extLst>
              <a:ext uri="{FF2B5EF4-FFF2-40B4-BE49-F238E27FC236}">
                <a16:creationId xmlns:a16="http://schemas.microsoft.com/office/drawing/2014/main" id="{50DC398F-8738-C01F-971F-50C2EFE72D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6" name="Picture 5">
            <a:extLst>
              <a:ext uri="{FF2B5EF4-FFF2-40B4-BE49-F238E27FC236}">
                <a16:creationId xmlns:a16="http://schemas.microsoft.com/office/drawing/2014/main" id="{796AC67C-8902-140B-3E81-8590A7D81B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pic>
        <p:nvPicPr>
          <p:cNvPr id="7" name="Picture 6">
            <a:extLst>
              <a:ext uri="{FF2B5EF4-FFF2-40B4-BE49-F238E27FC236}">
                <a16:creationId xmlns:a16="http://schemas.microsoft.com/office/drawing/2014/main" id="{F8377E78-C62D-7CC3-4120-07862795276A}"/>
              </a:ext>
            </a:extLst>
          </p:cNvPr>
          <p:cNvPicPr>
            <a:picLocks noChangeAspect="1"/>
          </p:cNvPicPr>
          <p:nvPr/>
        </p:nvPicPr>
        <p:blipFill rotWithShape="1">
          <a:blip r:embed="rId4"/>
          <a:srcRect b="888"/>
          <a:stretch/>
        </p:blipFill>
        <p:spPr>
          <a:xfrm>
            <a:off x="413015" y="976516"/>
            <a:ext cx="11145189" cy="5447434"/>
          </a:xfrm>
          <a:prstGeom prst="rect">
            <a:avLst/>
          </a:prstGeom>
        </p:spPr>
      </p:pic>
      <p:sp>
        <p:nvSpPr>
          <p:cNvPr id="2" name="Rectangle 1">
            <a:extLst>
              <a:ext uri="{FF2B5EF4-FFF2-40B4-BE49-F238E27FC236}">
                <a16:creationId xmlns:a16="http://schemas.microsoft.com/office/drawing/2014/main" id="{F0E256EC-F869-80A7-F829-C84F010DFE80}"/>
              </a:ext>
            </a:extLst>
          </p:cNvPr>
          <p:cNvSpPr/>
          <p:nvPr/>
        </p:nvSpPr>
        <p:spPr>
          <a:xfrm>
            <a:off x="185738" y="6567640"/>
            <a:ext cx="11599744" cy="246221"/>
          </a:xfrm>
          <a:prstGeom prst="rect">
            <a:avLst/>
          </a:prstGeom>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Shukang</a:t>
            </a:r>
            <a:r>
              <a:rPr lang="en-US" sz="1000" dirty="0">
                <a:solidFill>
                  <a:schemeClr val="bg1">
                    <a:lumMod val="75000"/>
                  </a:schemeClr>
                </a:solidFill>
              </a:rPr>
              <a:t> Yin, </a:t>
            </a:r>
            <a:r>
              <a:rPr lang="en-US" sz="1000" dirty="0" err="1">
                <a:solidFill>
                  <a:schemeClr val="bg1">
                    <a:lumMod val="75000"/>
                  </a:schemeClr>
                </a:solidFill>
              </a:rPr>
              <a:t>Chaoyou</a:t>
            </a:r>
            <a:r>
              <a:rPr lang="en-US" sz="1000" dirty="0">
                <a:solidFill>
                  <a:schemeClr val="bg1">
                    <a:lumMod val="75000"/>
                  </a:schemeClr>
                </a:solidFill>
              </a:rPr>
              <a:t> Fu, </a:t>
            </a:r>
            <a:r>
              <a:rPr lang="en-US" sz="1000" dirty="0" err="1">
                <a:solidFill>
                  <a:schemeClr val="bg1">
                    <a:lumMod val="75000"/>
                  </a:schemeClr>
                </a:solidFill>
              </a:rPr>
              <a:t>Sirui</a:t>
            </a:r>
            <a:r>
              <a:rPr lang="en-US" sz="1000" dirty="0">
                <a:solidFill>
                  <a:schemeClr val="bg1">
                    <a:lumMod val="75000"/>
                  </a:schemeClr>
                </a:solidFill>
              </a:rPr>
              <a:t> Zhao, </a:t>
            </a:r>
            <a:r>
              <a:rPr lang="en-US" sz="1000" dirty="0" err="1">
                <a:solidFill>
                  <a:schemeClr val="bg1">
                    <a:lumMod val="75000"/>
                  </a:schemeClr>
                </a:solidFill>
              </a:rPr>
              <a:t>Ke</a:t>
            </a:r>
            <a:r>
              <a:rPr lang="en-US" sz="1000" dirty="0">
                <a:solidFill>
                  <a:schemeClr val="bg1">
                    <a:lumMod val="75000"/>
                  </a:schemeClr>
                </a:solidFill>
              </a:rPr>
              <a:t> Li, Xing Sun, Tong Xu, and </a:t>
            </a:r>
            <a:r>
              <a:rPr lang="en-US" sz="1000" dirty="0" err="1">
                <a:solidFill>
                  <a:schemeClr val="bg1">
                    <a:lumMod val="75000"/>
                  </a:schemeClr>
                </a:solidFill>
              </a:rPr>
              <a:t>Enhong</a:t>
            </a:r>
            <a:r>
              <a:rPr lang="en-US" sz="1000" dirty="0">
                <a:solidFill>
                  <a:schemeClr val="bg1">
                    <a:lumMod val="75000"/>
                  </a:schemeClr>
                </a:solidFill>
              </a:rPr>
              <a:t> Chen. (2024) "A survey on multimodal large language models." National Science Review (2024): nwae403.</a:t>
            </a:r>
          </a:p>
        </p:txBody>
      </p:sp>
    </p:spTree>
    <p:extLst>
      <p:ext uri="{BB962C8B-B14F-4D97-AF65-F5344CB8AC3E}">
        <p14:creationId xmlns:p14="http://schemas.microsoft.com/office/powerpoint/2010/main" val="41419186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43</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70936"/>
            <a:ext cx="11222181" cy="829971"/>
          </a:xfrm>
        </p:spPr>
        <p:txBody>
          <a:bodyPr>
            <a:normAutofit/>
          </a:bodyPr>
          <a:lstStyle/>
          <a:p>
            <a:r>
              <a:rPr lang="en-US" sz="4000" dirty="0"/>
              <a:t>Multimodal Large Language Models (MLLM)</a:t>
            </a:r>
            <a:endParaRPr lang="en-US" sz="2400" b="0" dirty="0"/>
          </a:p>
        </p:txBody>
      </p:sp>
      <p:pic>
        <p:nvPicPr>
          <p:cNvPr id="3" name="Picture 2">
            <a:extLst>
              <a:ext uri="{FF2B5EF4-FFF2-40B4-BE49-F238E27FC236}">
                <a16:creationId xmlns:a16="http://schemas.microsoft.com/office/drawing/2014/main" id="{50DC398F-8738-C01F-971F-50C2EFE72D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6" name="Picture 5">
            <a:extLst>
              <a:ext uri="{FF2B5EF4-FFF2-40B4-BE49-F238E27FC236}">
                <a16:creationId xmlns:a16="http://schemas.microsoft.com/office/drawing/2014/main" id="{796AC67C-8902-140B-3E81-8590A7D81B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pic>
        <p:nvPicPr>
          <p:cNvPr id="9" name="Picture 8">
            <a:extLst>
              <a:ext uri="{FF2B5EF4-FFF2-40B4-BE49-F238E27FC236}">
                <a16:creationId xmlns:a16="http://schemas.microsoft.com/office/drawing/2014/main" id="{B234B141-86EA-5D40-F209-B2AC1AB36DA4}"/>
              </a:ext>
            </a:extLst>
          </p:cNvPr>
          <p:cNvPicPr>
            <a:picLocks noChangeAspect="1"/>
          </p:cNvPicPr>
          <p:nvPr/>
        </p:nvPicPr>
        <p:blipFill>
          <a:blip r:embed="rId4"/>
          <a:stretch>
            <a:fillRect/>
          </a:stretch>
        </p:blipFill>
        <p:spPr>
          <a:xfrm>
            <a:off x="3882686" y="803714"/>
            <a:ext cx="7087937" cy="5806656"/>
          </a:xfrm>
          <a:prstGeom prst="rect">
            <a:avLst/>
          </a:prstGeom>
        </p:spPr>
      </p:pic>
      <p:sp>
        <p:nvSpPr>
          <p:cNvPr id="11" name="TextBox 10">
            <a:extLst>
              <a:ext uri="{FF2B5EF4-FFF2-40B4-BE49-F238E27FC236}">
                <a16:creationId xmlns:a16="http://schemas.microsoft.com/office/drawing/2014/main" id="{FD816C5D-B1DB-0504-E04B-1B2DC97D28D5}"/>
              </a:ext>
            </a:extLst>
          </p:cNvPr>
          <p:cNvSpPr txBox="1"/>
          <p:nvPr/>
        </p:nvSpPr>
        <p:spPr>
          <a:xfrm>
            <a:off x="185738" y="4114353"/>
            <a:ext cx="3680906" cy="1938992"/>
          </a:xfrm>
          <a:prstGeom prst="rect">
            <a:avLst/>
          </a:prstGeom>
          <a:noFill/>
        </p:spPr>
        <p:txBody>
          <a:bodyPr wrap="square">
            <a:spAutoFit/>
          </a:bodyPr>
          <a:lstStyle/>
          <a:p>
            <a:r>
              <a:rPr lang="en-US" sz="2400" dirty="0" err="1">
                <a:solidFill>
                  <a:schemeClr val="accent1"/>
                </a:solidFill>
              </a:rPr>
              <a:t>Multimodall</a:t>
            </a:r>
            <a:r>
              <a:rPr lang="en-US" sz="2400" dirty="0">
                <a:solidFill>
                  <a:schemeClr val="accent1"/>
                </a:solidFill>
              </a:rPr>
              <a:t> LLM </a:t>
            </a:r>
            <a:br>
              <a:rPr lang="en-US" sz="2400" dirty="0">
                <a:solidFill>
                  <a:schemeClr val="accent1"/>
                </a:solidFill>
              </a:rPr>
            </a:br>
            <a:r>
              <a:rPr lang="en-US" sz="2400" dirty="0">
                <a:solidFill>
                  <a:schemeClr val="accent1"/>
                </a:solidFill>
              </a:rPr>
              <a:t>Three types of connectors: </a:t>
            </a:r>
          </a:p>
          <a:p>
            <a:r>
              <a:rPr lang="en-US" sz="2400" dirty="0">
                <a:solidFill>
                  <a:schemeClr val="accent1"/>
                </a:solidFill>
              </a:rPr>
              <a:t>1. projection-based </a:t>
            </a:r>
          </a:p>
          <a:p>
            <a:r>
              <a:rPr lang="en-US" sz="2400" dirty="0">
                <a:solidFill>
                  <a:schemeClr val="accent1"/>
                </a:solidFill>
              </a:rPr>
              <a:t>2. query-based</a:t>
            </a:r>
          </a:p>
          <a:p>
            <a:r>
              <a:rPr lang="en-US" sz="2400" dirty="0">
                <a:solidFill>
                  <a:schemeClr val="accent1"/>
                </a:solidFill>
              </a:rPr>
              <a:t>3. fusion-based connectors</a:t>
            </a:r>
          </a:p>
        </p:txBody>
      </p:sp>
      <p:sp>
        <p:nvSpPr>
          <p:cNvPr id="13" name="Rectangle 12">
            <a:extLst>
              <a:ext uri="{FF2B5EF4-FFF2-40B4-BE49-F238E27FC236}">
                <a16:creationId xmlns:a16="http://schemas.microsoft.com/office/drawing/2014/main" id="{AAD005E0-1FF2-B0BD-7E38-421A032E45B0}"/>
              </a:ext>
            </a:extLst>
          </p:cNvPr>
          <p:cNvSpPr/>
          <p:nvPr/>
        </p:nvSpPr>
        <p:spPr>
          <a:xfrm>
            <a:off x="185738" y="6567640"/>
            <a:ext cx="11599744" cy="246221"/>
          </a:xfrm>
          <a:prstGeom prst="rect">
            <a:avLst/>
          </a:prstGeom>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Shukang</a:t>
            </a:r>
            <a:r>
              <a:rPr lang="en-US" sz="1000" dirty="0">
                <a:solidFill>
                  <a:schemeClr val="bg1">
                    <a:lumMod val="75000"/>
                  </a:schemeClr>
                </a:solidFill>
              </a:rPr>
              <a:t> Yin, </a:t>
            </a:r>
            <a:r>
              <a:rPr lang="en-US" sz="1000" dirty="0" err="1">
                <a:solidFill>
                  <a:schemeClr val="bg1">
                    <a:lumMod val="75000"/>
                  </a:schemeClr>
                </a:solidFill>
              </a:rPr>
              <a:t>Chaoyou</a:t>
            </a:r>
            <a:r>
              <a:rPr lang="en-US" sz="1000" dirty="0">
                <a:solidFill>
                  <a:schemeClr val="bg1">
                    <a:lumMod val="75000"/>
                  </a:schemeClr>
                </a:solidFill>
              </a:rPr>
              <a:t> Fu, </a:t>
            </a:r>
            <a:r>
              <a:rPr lang="en-US" sz="1000" dirty="0" err="1">
                <a:solidFill>
                  <a:schemeClr val="bg1">
                    <a:lumMod val="75000"/>
                  </a:schemeClr>
                </a:solidFill>
              </a:rPr>
              <a:t>Sirui</a:t>
            </a:r>
            <a:r>
              <a:rPr lang="en-US" sz="1000" dirty="0">
                <a:solidFill>
                  <a:schemeClr val="bg1">
                    <a:lumMod val="75000"/>
                  </a:schemeClr>
                </a:solidFill>
              </a:rPr>
              <a:t> Zhao, </a:t>
            </a:r>
            <a:r>
              <a:rPr lang="en-US" sz="1000" dirty="0" err="1">
                <a:solidFill>
                  <a:schemeClr val="bg1">
                    <a:lumMod val="75000"/>
                  </a:schemeClr>
                </a:solidFill>
              </a:rPr>
              <a:t>Ke</a:t>
            </a:r>
            <a:r>
              <a:rPr lang="en-US" sz="1000" dirty="0">
                <a:solidFill>
                  <a:schemeClr val="bg1">
                    <a:lumMod val="75000"/>
                  </a:schemeClr>
                </a:solidFill>
              </a:rPr>
              <a:t> Li, Xing Sun, Tong Xu, and </a:t>
            </a:r>
            <a:r>
              <a:rPr lang="en-US" sz="1000" dirty="0" err="1">
                <a:solidFill>
                  <a:schemeClr val="bg1">
                    <a:lumMod val="75000"/>
                  </a:schemeClr>
                </a:solidFill>
              </a:rPr>
              <a:t>Enhong</a:t>
            </a:r>
            <a:r>
              <a:rPr lang="en-US" sz="1000" dirty="0">
                <a:solidFill>
                  <a:schemeClr val="bg1">
                    <a:lumMod val="75000"/>
                  </a:schemeClr>
                </a:solidFill>
              </a:rPr>
              <a:t> Chen. (2024) "A survey on multimodal large language models." National Science Review (2024): nwae403.</a:t>
            </a:r>
          </a:p>
        </p:txBody>
      </p:sp>
    </p:spTree>
    <p:extLst>
      <p:ext uri="{BB962C8B-B14F-4D97-AF65-F5344CB8AC3E}">
        <p14:creationId xmlns:p14="http://schemas.microsoft.com/office/powerpoint/2010/main" val="10848071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44</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70936"/>
            <a:ext cx="11222181" cy="1006028"/>
          </a:xfrm>
        </p:spPr>
        <p:txBody>
          <a:bodyPr>
            <a:noAutofit/>
          </a:bodyPr>
          <a:lstStyle/>
          <a:p>
            <a:r>
              <a:rPr lang="en-US" sz="3600" dirty="0"/>
              <a:t>Multimodal Large Language Model (MLLM) </a:t>
            </a:r>
            <a:br>
              <a:rPr lang="en-US" sz="3600" dirty="0"/>
            </a:br>
            <a:r>
              <a:rPr lang="en-US" sz="3600" dirty="0"/>
              <a:t>for Vision Question Answering</a:t>
            </a:r>
            <a:endParaRPr lang="en-US" sz="3600" b="0" dirty="0"/>
          </a:p>
        </p:txBody>
      </p:sp>
      <p:pic>
        <p:nvPicPr>
          <p:cNvPr id="3" name="Picture 2">
            <a:extLst>
              <a:ext uri="{FF2B5EF4-FFF2-40B4-BE49-F238E27FC236}">
                <a16:creationId xmlns:a16="http://schemas.microsoft.com/office/drawing/2014/main" id="{50DC398F-8738-C01F-971F-50C2EFE72D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6" name="Picture 5">
            <a:extLst>
              <a:ext uri="{FF2B5EF4-FFF2-40B4-BE49-F238E27FC236}">
                <a16:creationId xmlns:a16="http://schemas.microsoft.com/office/drawing/2014/main" id="{796AC67C-8902-140B-3E81-8590A7D81B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
        <p:nvSpPr>
          <p:cNvPr id="2" name="Rectangle 1">
            <a:extLst>
              <a:ext uri="{FF2B5EF4-FFF2-40B4-BE49-F238E27FC236}">
                <a16:creationId xmlns:a16="http://schemas.microsoft.com/office/drawing/2014/main" id="{F0E256EC-F869-80A7-F829-C84F010DFE80}"/>
              </a:ext>
            </a:extLst>
          </p:cNvPr>
          <p:cNvSpPr/>
          <p:nvPr/>
        </p:nvSpPr>
        <p:spPr>
          <a:xfrm>
            <a:off x="185738" y="6595350"/>
            <a:ext cx="11599744" cy="215444"/>
          </a:xfrm>
          <a:prstGeom prst="rect">
            <a:avLst/>
          </a:prstGeom>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Jiayi</a:t>
            </a:r>
            <a:r>
              <a:rPr lang="en-US" sz="800" dirty="0">
                <a:solidFill>
                  <a:schemeClr val="bg1">
                    <a:lumMod val="75000"/>
                  </a:schemeClr>
                </a:solidFill>
              </a:rPr>
              <a:t> </a:t>
            </a:r>
            <a:r>
              <a:rPr lang="en-US" sz="800" dirty="0" err="1">
                <a:solidFill>
                  <a:schemeClr val="bg1">
                    <a:lumMod val="75000"/>
                  </a:schemeClr>
                </a:solidFill>
              </a:rPr>
              <a:t>Kuang</a:t>
            </a:r>
            <a:r>
              <a:rPr lang="en-US" sz="800" dirty="0">
                <a:solidFill>
                  <a:schemeClr val="bg1">
                    <a:lumMod val="75000"/>
                  </a:schemeClr>
                </a:solidFill>
              </a:rPr>
              <a:t>, </a:t>
            </a:r>
            <a:r>
              <a:rPr lang="en-US" sz="800" dirty="0" err="1">
                <a:solidFill>
                  <a:schemeClr val="bg1">
                    <a:lumMod val="75000"/>
                  </a:schemeClr>
                </a:solidFill>
              </a:rPr>
              <a:t>Jingyou</a:t>
            </a:r>
            <a:r>
              <a:rPr lang="en-US" sz="800" dirty="0">
                <a:solidFill>
                  <a:schemeClr val="bg1">
                    <a:lumMod val="75000"/>
                  </a:schemeClr>
                </a:solidFill>
              </a:rPr>
              <a:t> </a:t>
            </a:r>
            <a:r>
              <a:rPr lang="en-US" sz="800" dirty="0" err="1">
                <a:solidFill>
                  <a:schemeClr val="bg1">
                    <a:lumMod val="75000"/>
                  </a:schemeClr>
                </a:solidFill>
              </a:rPr>
              <a:t>Xie</a:t>
            </a:r>
            <a:r>
              <a:rPr lang="en-US" sz="800" dirty="0">
                <a:solidFill>
                  <a:schemeClr val="bg1">
                    <a:lumMod val="75000"/>
                  </a:schemeClr>
                </a:solidFill>
              </a:rPr>
              <a:t>, </a:t>
            </a:r>
            <a:r>
              <a:rPr lang="en-US" sz="800" dirty="0" err="1">
                <a:solidFill>
                  <a:schemeClr val="bg1">
                    <a:lumMod val="75000"/>
                  </a:schemeClr>
                </a:solidFill>
              </a:rPr>
              <a:t>Haohao</a:t>
            </a:r>
            <a:r>
              <a:rPr lang="en-US" sz="800" dirty="0">
                <a:solidFill>
                  <a:schemeClr val="bg1">
                    <a:lumMod val="75000"/>
                  </a:schemeClr>
                </a:solidFill>
              </a:rPr>
              <a:t> Luo, </a:t>
            </a:r>
            <a:r>
              <a:rPr lang="en-US" sz="800" dirty="0" err="1">
                <a:solidFill>
                  <a:schemeClr val="bg1">
                    <a:lumMod val="75000"/>
                  </a:schemeClr>
                </a:solidFill>
              </a:rPr>
              <a:t>Ronghao</a:t>
            </a:r>
            <a:r>
              <a:rPr lang="en-US" sz="800" dirty="0">
                <a:solidFill>
                  <a:schemeClr val="bg1">
                    <a:lumMod val="75000"/>
                  </a:schemeClr>
                </a:solidFill>
              </a:rPr>
              <a:t> Li, </a:t>
            </a:r>
            <a:r>
              <a:rPr lang="en-US" sz="800" dirty="0" err="1">
                <a:solidFill>
                  <a:schemeClr val="bg1">
                    <a:lumMod val="75000"/>
                  </a:schemeClr>
                </a:solidFill>
              </a:rPr>
              <a:t>Zhe</a:t>
            </a:r>
            <a:r>
              <a:rPr lang="en-US" sz="800" dirty="0">
                <a:solidFill>
                  <a:schemeClr val="bg1">
                    <a:lumMod val="75000"/>
                  </a:schemeClr>
                </a:solidFill>
              </a:rPr>
              <a:t> Xu, </a:t>
            </a:r>
            <a:r>
              <a:rPr lang="en-US" sz="800" dirty="0" err="1">
                <a:solidFill>
                  <a:schemeClr val="bg1">
                    <a:lumMod val="75000"/>
                  </a:schemeClr>
                </a:solidFill>
              </a:rPr>
              <a:t>Xianfeng</a:t>
            </a:r>
            <a:r>
              <a:rPr lang="en-US" sz="800" dirty="0">
                <a:solidFill>
                  <a:schemeClr val="bg1">
                    <a:lumMod val="75000"/>
                  </a:schemeClr>
                </a:solidFill>
              </a:rPr>
              <a:t> Cheng, </a:t>
            </a:r>
            <a:r>
              <a:rPr lang="en-US" sz="800" dirty="0" err="1">
                <a:solidFill>
                  <a:schemeClr val="bg1">
                    <a:lumMod val="75000"/>
                  </a:schemeClr>
                </a:solidFill>
              </a:rPr>
              <a:t>Yinghui</a:t>
            </a:r>
            <a:r>
              <a:rPr lang="en-US" sz="800" dirty="0">
                <a:solidFill>
                  <a:schemeClr val="bg1">
                    <a:lumMod val="75000"/>
                  </a:schemeClr>
                </a:solidFill>
              </a:rPr>
              <a:t> Li, </a:t>
            </a:r>
            <a:r>
              <a:rPr lang="en-US" sz="800" dirty="0" err="1">
                <a:solidFill>
                  <a:schemeClr val="bg1">
                    <a:lumMod val="75000"/>
                  </a:schemeClr>
                </a:solidFill>
              </a:rPr>
              <a:t>Xika</a:t>
            </a:r>
            <a:r>
              <a:rPr lang="en-US" sz="800" dirty="0">
                <a:solidFill>
                  <a:schemeClr val="bg1">
                    <a:lumMod val="75000"/>
                  </a:schemeClr>
                </a:solidFill>
              </a:rPr>
              <a:t> Lin, and Ying Shen. (2024) "Natural Language Understanding and Inference with MLLM in Visual Question Answering: A Survey." </a:t>
            </a:r>
            <a:r>
              <a:rPr lang="en-US" sz="800" dirty="0" err="1">
                <a:solidFill>
                  <a:schemeClr val="bg1">
                    <a:lumMod val="75000"/>
                  </a:schemeClr>
                </a:solidFill>
              </a:rPr>
              <a:t>arXiv</a:t>
            </a:r>
            <a:r>
              <a:rPr lang="en-US" sz="800" dirty="0">
                <a:solidFill>
                  <a:schemeClr val="bg1">
                    <a:lumMod val="75000"/>
                  </a:schemeClr>
                </a:solidFill>
              </a:rPr>
              <a:t> preprint arXiv:2411.17558.</a:t>
            </a:r>
          </a:p>
        </p:txBody>
      </p:sp>
      <p:pic>
        <p:nvPicPr>
          <p:cNvPr id="5" name="Picture 4">
            <a:extLst>
              <a:ext uri="{FF2B5EF4-FFF2-40B4-BE49-F238E27FC236}">
                <a16:creationId xmlns:a16="http://schemas.microsoft.com/office/drawing/2014/main" id="{4043BDFB-5A47-E7CF-86F4-0DD59284CC7D}"/>
              </a:ext>
            </a:extLst>
          </p:cNvPr>
          <p:cNvPicPr>
            <a:picLocks noChangeAspect="1"/>
          </p:cNvPicPr>
          <p:nvPr/>
        </p:nvPicPr>
        <p:blipFill>
          <a:blip r:embed="rId4"/>
          <a:stretch>
            <a:fillRect/>
          </a:stretch>
        </p:blipFill>
        <p:spPr>
          <a:xfrm>
            <a:off x="578280" y="1076964"/>
            <a:ext cx="11061866" cy="5381732"/>
          </a:xfrm>
          <a:prstGeom prst="rect">
            <a:avLst/>
          </a:prstGeom>
        </p:spPr>
      </p:pic>
    </p:spTree>
    <p:extLst>
      <p:ext uri="{BB962C8B-B14F-4D97-AF65-F5344CB8AC3E}">
        <p14:creationId xmlns:p14="http://schemas.microsoft.com/office/powerpoint/2010/main" val="28862442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2d1c7a87fdf_0_37"/>
          <p:cNvSpPr txBox="1">
            <a:spLocks noGrp="1"/>
          </p:cNvSpPr>
          <p:nvPr>
            <p:ph type="title"/>
          </p:nvPr>
        </p:nvSpPr>
        <p:spPr>
          <a:xfrm>
            <a:off x="534389" y="56102"/>
            <a:ext cx="11222100" cy="1148700"/>
          </a:xfrm>
          <a:prstGeom prst="rect">
            <a:avLst/>
          </a:prstGeom>
          <a:noFill/>
          <a:ln>
            <a:noFill/>
          </a:ln>
        </p:spPr>
        <p:txBody>
          <a:bodyPr spcFirstLastPara="1" wrap="square" lIns="91425" tIns="45700" rIns="91425" bIns="45700" anchor="ctr" anchorCtr="0">
            <a:normAutofit/>
          </a:bodyPr>
          <a:lstStyle/>
          <a:p>
            <a:pPr marL="457200" lvl="0" indent="0" algn="ctr" rtl="0">
              <a:spcBef>
                <a:spcPts val="0"/>
              </a:spcBef>
              <a:spcAft>
                <a:spcPts val="0"/>
              </a:spcAft>
              <a:buNone/>
            </a:pPr>
            <a:r>
              <a:rPr lang="en-US" sz="3200" dirty="0"/>
              <a:t>Multi-task Language Understanding on MMLU</a:t>
            </a:r>
            <a:br>
              <a:rPr lang="en-US" sz="3200" dirty="0"/>
            </a:br>
            <a:r>
              <a:rPr lang="en-US" sz="3200" dirty="0"/>
              <a:t>GPT-4, Claude 3</a:t>
            </a:r>
            <a:r>
              <a:rPr lang="en-US" altLang="zh-TW" sz="3200" dirty="0"/>
              <a:t>.5</a:t>
            </a:r>
            <a:r>
              <a:rPr lang="zh-TW" altLang="en-US" sz="3200" dirty="0"/>
              <a:t> </a:t>
            </a:r>
            <a:r>
              <a:rPr lang="en-US" altLang="zh-TW" sz="3200" dirty="0"/>
              <a:t>Sonnet</a:t>
            </a:r>
            <a:endParaRPr sz="3200" dirty="0"/>
          </a:p>
        </p:txBody>
      </p:sp>
      <p:sp>
        <p:nvSpPr>
          <p:cNvPr id="279" name="Google Shape;279;g2d1c7a87fdf_0_37"/>
          <p:cNvSpPr txBox="1">
            <a:spLocks noGrp="1"/>
          </p:cNvSpPr>
          <p:nvPr>
            <p:ph type="sldNum" idx="12"/>
          </p:nvPr>
        </p:nvSpPr>
        <p:spPr>
          <a:xfrm>
            <a:off x="11159797" y="6562244"/>
            <a:ext cx="960600" cy="2397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45</a:t>
            </a:fld>
            <a:endParaRPr sz="1200" b="0" i="0" u="none" strike="noStrike" cap="none">
              <a:solidFill>
                <a:srgbClr val="888888"/>
              </a:solidFill>
              <a:latin typeface="Calibri"/>
              <a:ea typeface="Calibri"/>
              <a:cs typeface="Calibri"/>
              <a:sym typeface="Calibri"/>
            </a:endParaRPr>
          </a:p>
        </p:txBody>
      </p:sp>
      <p:sp>
        <p:nvSpPr>
          <p:cNvPr id="286" name="Google Shape;286;g2d1c7a87fdf_0_37"/>
          <p:cNvSpPr txBox="1"/>
          <p:nvPr/>
        </p:nvSpPr>
        <p:spPr>
          <a:xfrm>
            <a:off x="3195975" y="530905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4" name="Google Shape;300;g2d1c7a87fdf_0_49">
            <a:extLst>
              <a:ext uri="{FF2B5EF4-FFF2-40B4-BE49-F238E27FC236}">
                <a16:creationId xmlns:a16="http://schemas.microsoft.com/office/drawing/2014/main" id="{99F0D9F2-E4DF-FA76-08CF-4AE6C6AA1CE2}"/>
              </a:ext>
            </a:extLst>
          </p:cNvPr>
          <p:cNvSpPr txBox="1"/>
          <p:nvPr/>
        </p:nvSpPr>
        <p:spPr>
          <a:xfrm>
            <a:off x="1828800" y="6625796"/>
            <a:ext cx="9299286" cy="2154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FBFBF"/>
              </a:buClr>
              <a:buSzPts val="800"/>
              <a:buFont typeface="Calibri"/>
              <a:buNone/>
            </a:pPr>
            <a:r>
              <a:rPr lang="en-US" sz="800" b="0" i="0" u="none" strike="noStrike" cap="none" dirty="0">
                <a:solidFill>
                  <a:srgbClr val="BFBFBF"/>
                </a:solidFill>
                <a:latin typeface="Calibri"/>
                <a:ea typeface="Calibri"/>
                <a:cs typeface="Calibri"/>
                <a:sym typeface="Calibri"/>
              </a:rPr>
              <a:t>Source: </a:t>
            </a:r>
            <a:r>
              <a:rPr lang="en-US" sz="800" b="0" i="0" u="none" strike="noStrike" cap="none" dirty="0">
                <a:solidFill>
                  <a:srgbClr val="BFBFBF"/>
                </a:solidFill>
                <a:latin typeface="Calibri"/>
                <a:ea typeface="Calibri"/>
                <a:cs typeface="Calibri"/>
                <a:sym typeface="Calibri"/>
                <a:hlinkClick r:id="rId3"/>
              </a:rPr>
              <a:t>https://paperswithcode.com/sota/multi-task-language-understanding-on-mmlu</a:t>
            </a:r>
            <a:endParaRPr lang="en-US" sz="800" b="0" i="0" u="none" strike="noStrike" cap="none" dirty="0">
              <a:solidFill>
                <a:srgbClr val="BFBFBF"/>
              </a:solidFill>
              <a:latin typeface="Calibri"/>
              <a:ea typeface="Calibri"/>
              <a:cs typeface="Calibri"/>
              <a:sym typeface="Calibri"/>
            </a:endParaRPr>
          </a:p>
        </p:txBody>
      </p:sp>
      <p:sp>
        <p:nvSpPr>
          <p:cNvPr id="7" name="TextBox 6">
            <a:extLst>
              <a:ext uri="{FF2B5EF4-FFF2-40B4-BE49-F238E27FC236}">
                <a16:creationId xmlns:a16="http://schemas.microsoft.com/office/drawing/2014/main" id="{E2258037-819A-6F0E-1E9F-FE25612ABC18}"/>
              </a:ext>
            </a:extLst>
          </p:cNvPr>
          <p:cNvSpPr txBox="1"/>
          <p:nvPr/>
        </p:nvSpPr>
        <p:spPr>
          <a:xfrm>
            <a:off x="2101036" y="1185436"/>
            <a:ext cx="8189875" cy="461665"/>
          </a:xfrm>
          <a:prstGeom prst="rect">
            <a:avLst/>
          </a:prstGeom>
          <a:noFill/>
        </p:spPr>
        <p:txBody>
          <a:bodyPr wrap="square">
            <a:spAutoFit/>
          </a:bodyPr>
          <a:lstStyle/>
          <a:p>
            <a:pPr algn="ctr"/>
            <a:r>
              <a:rPr lang="en-US" sz="2400" dirty="0"/>
              <a:t>Massive Multitask Language Understanding (MMLU)</a:t>
            </a:r>
          </a:p>
        </p:txBody>
      </p:sp>
      <p:pic>
        <p:nvPicPr>
          <p:cNvPr id="3" name="Picture 2">
            <a:extLst>
              <a:ext uri="{FF2B5EF4-FFF2-40B4-BE49-F238E27FC236}">
                <a16:creationId xmlns:a16="http://schemas.microsoft.com/office/drawing/2014/main" id="{BECFE19C-5BDB-7BFE-DCC1-5C736FFDF1D6}"/>
              </a:ext>
            </a:extLst>
          </p:cNvPr>
          <p:cNvPicPr>
            <a:picLocks noChangeAspect="1"/>
          </p:cNvPicPr>
          <p:nvPr/>
        </p:nvPicPr>
        <p:blipFill>
          <a:blip r:embed="rId4"/>
          <a:stretch>
            <a:fillRect/>
          </a:stretch>
        </p:blipFill>
        <p:spPr>
          <a:xfrm>
            <a:off x="285750" y="1647102"/>
            <a:ext cx="11325516" cy="4915142"/>
          </a:xfrm>
          <a:prstGeom prst="rect">
            <a:avLst/>
          </a:prstGeom>
        </p:spPr>
      </p:pic>
    </p:spTree>
    <p:extLst>
      <p:ext uri="{BB962C8B-B14F-4D97-AF65-F5344CB8AC3E}">
        <p14:creationId xmlns:p14="http://schemas.microsoft.com/office/powerpoint/2010/main" val="22406433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46</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LLM Capabilities</a:t>
            </a:r>
            <a:endParaRPr lang="en-US" sz="2700" dirty="0"/>
          </a:p>
        </p:txBody>
      </p:sp>
      <p:sp>
        <p:nvSpPr>
          <p:cNvPr id="7" name="TextBox 6">
            <a:extLst>
              <a:ext uri="{FF2B5EF4-FFF2-40B4-BE49-F238E27FC236}">
                <a16:creationId xmlns:a16="http://schemas.microsoft.com/office/drawing/2014/main" id="{28F72D27-A595-2AD4-5866-626C9A83738A}"/>
              </a:ext>
            </a:extLst>
          </p:cNvPr>
          <p:cNvSpPr txBox="1"/>
          <p:nvPr/>
        </p:nvSpPr>
        <p:spPr>
          <a:xfrm>
            <a:off x="322459" y="6642556"/>
            <a:ext cx="11434111"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Minaee</a:t>
            </a:r>
            <a:r>
              <a:rPr lang="en-US" sz="800" dirty="0">
                <a:solidFill>
                  <a:schemeClr val="bg1">
                    <a:lumMod val="75000"/>
                  </a:schemeClr>
                </a:solidFill>
              </a:rPr>
              <a:t>, Shervin, Tomas </a:t>
            </a:r>
            <a:r>
              <a:rPr lang="en-US" sz="800" dirty="0" err="1">
                <a:solidFill>
                  <a:schemeClr val="bg1">
                    <a:lumMod val="75000"/>
                  </a:schemeClr>
                </a:solidFill>
              </a:rPr>
              <a:t>Mikolov</a:t>
            </a:r>
            <a:r>
              <a:rPr lang="en-US" sz="800" dirty="0">
                <a:solidFill>
                  <a:schemeClr val="bg1">
                    <a:lumMod val="75000"/>
                  </a:schemeClr>
                </a:solidFill>
              </a:rPr>
              <a:t>, </a:t>
            </a:r>
            <a:r>
              <a:rPr lang="en-US" sz="800" dirty="0" err="1">
                <a:solidFill>
                  <a:schemeClr val="bg1">
                    <a:lumMod val="75000"/>
                  </a:schemeClr>
                </a:solidFill>
              </a:rPr>
              <a:t>Narjes</a:t>
            </a:r>
            <a:r>
              <a:rPr lang="en-US" sz="800" dirty="0">
                <a:solidFill>
                  <a:schemeClr val="bg1">
                    <a:lumMod val="75000"/>
                  </a:schemeClr>
                </a:solidFill>
              </a:rPr>
              <a:t> </a:t>
            </a:r>
            <a:r>
              <a:rPr lang="en-US" sz="800" dirty="0" err="1">
                <a:solidFill>
                  <a:schemeClr val="bg1">
                    <a:lumMod val="75000"/>
                  </a:schemeClr>
                </a:solidFill>
              </a:rPr>
              <a:t>Nikzad</a:t>
            </a:r>
            <a:r>
              <a:rPr lang="en-US" sz="800" dirty="0">
                <a:solidFill>
                  <a:schemeClr val="bg1">
                    <a:lumMod val="75000"/>
                  </a:schemeClr>
                </a:solidFill>
              </a:rPr>
              <a:t>, </a:t>
            </a:r>
            <a:r>
              <a:rPr lang="en-US" sz="800" dirty="0" err="1">
                <a:solidFill>
                  <a:schemeClr val="bg1">
                    <a:lumMod val="75000"/>
                  </a:schemeClr>
                </a:solidFill>
              </a:rPr>
              <a:t>Meysam</a:t>
            </a:r>
            <a:r>
              <a:rPr lang="en-US" sz="800" dirty="0">
                <a:solidFill>
                  <a:schemeClr val="bg1">
                    <a:lumMod val="75000"/>
                  </a:schemeClr>
                </a:solidFill>
              </a:rPr>
              <a:t> </a:t>
            </a:r>
            <a:r>
              <a:rPr lang="en-US" sz="800" dirty="0" err="1">
                <a:solidFill>
                  <a:schemeClr val="bg1">
                    <a:lumMod val="75000"/>
                  </a:schemeClr>
                </a:solidFill>
              </a:rPr>
              <a:t>Chenaghlu</a:t>
            </a:r>
            <a:r>
              <a:rPr lang="en-US" sz="800" dirty="0">
                <a:solidFill>
                  <a:schemeClr val="bg1">
                    <a:lumMod val="75000"/>
                  </a:schemeClr>
                </a:solidFill>
              </a:rPr>
              <a:t>, Richard </a:t>
            </a:r>
            <a:r>
              <a:rPr lang="en-US" sz="800" dirty="0" err="1">
                <a:solidFill>
                  <a:schemeClr val="bg1">
                    <a:lumMod val="75000"/>
                  </a:schemeClr>
                </a:solidFill>
              </a:rPr>
              <a:t>Socher</a:t>
            </a:r>
            <a:r>
              <a:rPr lang="en-US" sz="800" dirty="0">
                <a:solidFill>
                  <a:schemeClr val="bg1">
                    <a:lumMod val="75000"/>
                  </a:schemeClr>
                </a:solidFill>
              </a:rPr>
              <a:t>, Xavier </a:t>
            </a:r>
            <a:r>
              <a:rPr lang="en-US" sz="800" dirty="0" err="1">
                <a:solidFill>
                  <a:schemeClr val="bg1">
                    <a:lumMod val="75000"/>
                  </a:schemeClr>
                </a:solidFill>
              </a:rPr>
              <a:t>Amatriain</a:t>
            </a:r>
            <a:r>
              <a:rPr lang="en-US" sz="800" dirty="0">
                <a:solidFill>
                  <a:schemeClr val="bg1">
                    <a:lumMod val="75000"/>
                  </a:schemeClr>
                </a:solidFill>
              </a:rPr>
              <a:t>, and </a:t>
            </a:r>
            <a:r>
              <a:rPr lang="en-US" sz="800" dirty="0" err="1">
                <a:solidFill>
                  <a:schemeClr val="bg1">
                    <a:lumMod val="75000"/>
                  </a:schemeClr>
                </a:solidFill>
              </a:rPr>
              <a:t>Jianfeng</a:t>
            </a:r>
            <a:r>
              <a:rPr lang="en-US" sz="800" dirty="0">
                <a:solidFill>
                  <a:schemeClr val="bg1">
                    <a:lumMod val="75000"/>
                  </a:schemeClr>
                </a:solidFill>
              </a:rPr>
              <a:t> Gao. (2024) "Large language models: A survey." </a:t>
            </a:r>
            <a:r>
              <a:rPr lang="en-US" sz="800" dirty="0" err="1">
                <a:solidFill>
                  <a:schemeClr val="bg1">
                    <a:lumMod val="75000"/>
                  </a:schemeClr>
                </a:solidFill>
              </a:rPr>
              <a:t>arXiv</a:t>
            </a:r>
            <a:r>
              <a:rPr lang="en-US" sz="800" dirty="0">
                <a:solidFill>
                  <a:schemeClr val="bg1">
                    <a:lumMod val="75000"/>
                  </a:schemeClr>
                </a:solidFill>
              </a:rPr>
              <a:t> preprint arXiv:2402.06196 (2024).</a:t>
            </a:r>
          </a:p>
        </p:txBody>
      </p:sp>
      <p:pic>
        <p:nvPicPr>
          <p:cNvPr id="5" name="Picture 4">
            <a:extLst>
              <a:ext uri="{FF2B5EF4-FFF2-40B4-BE49-F238E27FC236}">
                <a16:creationId xmlns:a16="http://schemas.microsoft.com/office/drawing/2014/main" id="{695070CF-9F9E-5BB5-39FA-A6199F89137E}"/>
              </a:ext>
            </a:extLst>
          </p:cNvPr>
          <p:cNvPicPr>
            <a:picLocks noChangeAspect="1"/>
          </p:cNvPicPr>
          <p:nvPr/>
        </p:nvPicPr>
        <p:blipFill>
          <a:blip r:embed="rId2"/>
          <a:stretch>
            <a:fillRect/>
          </a:stretch>
        </p:blipFill>
        <p:spPr>
          <a:xfrm>
            <a:off x="381956" y="972767"/>
            <a:ext cx="11527045" cy="5629633"/>
          </a:xfrm>
          <a:prstGeom prst="rect">
            <a:avLst/>
          </a:prstGeom>
        </p:spPr>
      </p:pic>
    </p:spTree>
    <p:extLst>
      <p:ext uri="{BB962C8B-B14F-4D97-AF65-F5344CB8AC3E}">
        <p14:creationId xmlns:p14="http://schemas.microsoft.com/office/powerpoint/2010/main" val="37016810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54"/>
            <a:ext cx="11222181" cy="1577841"/>
          </a:xfrm>
        </p:spPr>
        <p:txBody>
          <a:bodyPr>
            <a:normAutofit/>
          </a:bodyPr>
          <a:lstStyle/>
          <a:p>
            <a:r>
              <a:rPr lang="en-US" dirty="0"/>
              <a:t> LLM-powered Multimodal Agents</a:t>
            </a:r>
            <a:br>
              <a:rPr lang="en-US" dirty="0"/>
            </a:br>
            <a:r>
              <a:rPr lang="en-US" dirty="0">
                <a:solidFill>
                  <a:srgbClr val="C00000"/>
                </a:solidFill>
              </a:rPr>
              <a:t>Large Multimodal Agents (LMAs)</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47</a:t>
            </a:fld>
            <a:endParaRPr lang="en-US"/>
          </a:p>
        </p:txBody>
      </p:sp>
      <p:pic>
        <p:nvPicPr>
          <p:cNvPr id="5" name="Picture 4">
            <a:extLst>
              <a:ext uri="{FF2B5EF4-FFF2-40B4-BE49-F238E27FC236}">
                <a16:creationId xmlns:a16="http://schemas.microsoft.com/office/drawing/2014/main" id="{2AAF6158-454E-6100-4081-450DAA3237CC}"/>
              </a:ext>
            </a:extLst>
          </p:cNvPr>
          <p:cNvPicPr>
            <a:picLocks noChangeAspect="1"/>
          </p:cNvPicPr>
          <p:nvPr/>
        </p:nvPicPr>
        <p:blipFill>
          <a:blip r:embed="rId2"/>
          <a:stretch>
            <a:fillRect/>
          </a:stretch>
        </p:blipFill>
        <p:spPr>
          <a:xfrm>
            <a:off x="543866" y="2186692"/>
            <a:ext cx="11104267" cy="3091712"/>
          </a:xfrm>
          <a:prstGeom prst="rect">
            <a:avLst/>
          </a:prstGeom>
        </p:spPr>
      </p:pic>
      <p:sp>
        <p:nvSpPr>
          <p:cNvPr id="6" name="TextBox 5">
            <a:extLst>
              <a:ext uri="{FF2B5EF4-FFF2-40B4-BE49-F238E27FC236}">
                <a16:creationId xmlns:a16="http://schemas.microsoft.com/office/drawing/2014/main" id="{3CAD7E86-DF69-CE18-539B-C064DD3A2BEA}"/>
              </a:ext>
            </a:extLst>
          </p:cNvPr>
          <p:cNvSpPr txBox="1"/>
          <p:nvPr/>
        </p:nvSpPr>
        <p:spPr>
          <a:xfrm>
            <a:off x="1069433" y="6607846"/>
            <a:ext cx="1015209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Xie</a:t>
            </a:r>
            <a:r>
              <a:rPr lang="en-US" sz="1000" dirty="0">
                <a:solidFill>
                  <a:schemeClr val="bg1">
                    <a:lumMod val="75000"/>
                  </a:schemeClr>
                </a:solidFill>
              </a:rPr>
              <a:t>, </a:t>
            </a:r>
            <a:r>
              <a:rPr lang="en-US" sz="1000" dirty="0" err="1">
                <a:solidFill>
                  <a:schemeClr val="bg1">
                    <a:lumMod val="75000"/>
                  </a:schemeClr>
                </a:solidFill>
              </a:rPr>
              <a:t>Junlin</a:t>
            </a:r>
            <a:r>
              <a:rPr lang="en-US" sz="1000" dirty="0">
                <a:solidFill>
                  <a:schemeClr val="bg1">
                    <a:lumMod val="75000"/>
                  </a:schemeClr>
                </a:solidFill>
              </a:rPr>
              <a:t>, </a:t>
            </a:r>
            <a:r>
              <a:rPr lang="en-US" sz="1000" dirty="0" err="1">
                <a:solidFill>
                  <a:schemeClr val="bg1">
                    <a:lumMod val="75000"/>
                  </a:schemeClr>
                </a:solidFill>
              </a:rPr>
              <a:t>Zhihong</a:t>
            </a:r>
            <a:r>
              <a:rPr lang="en-US" sz="1000" dirty="0">
                <a:solidFill>
                  <a:schemeClr val="bg1">
                    <a:lumMod val="75000"/>
                  </a:schemeClr>
                </a:solidFill>
              </a:rPr>
              <a:t> Chen, </a:t>
            </a:r>
            <a:r>
              <a:rPr lang="en-US" sz="1000" dirty="0" err="1">
                <a:solidFill>
                  <a:schemeClr val="bg1">
                    <a:lumMod val="75000"/>
                  </a:schemeClr>
                </a:solidFill>
              </a:rPr>
              <a:t>Ruifei</a:t>
            </a:r>
            <a:r>
              <a:rPr lang="en-US" sz="1000" dirty="0">
                <a:solidFill>
                  <a:schemeClr val="bg1">
                    <a:lumMod val="75000"/>
                  </a:schemeClr>
                </a:solidFill>
              </a:rPr>
              <a:t> Zhang, Xiang Wan, and </a:t>
            </a:r>
            <a:r>
              <a:rPr lang="en-US" sz="1000" dirty="0" err="1">
                <a:solidFill>
                  <a:schemeClr val="bg1">
                    <a:lumMod val="75000"/>
                  </a:schemeClr>
                </a:solidFill>
              </a:rPr>
              <a:t>Guanbin</a:t>
            </a:r>
            <a:r>
              <a:rPr lang="en-US" sz="1000" dirty="0">
                <a:solidFill>
                  <a:schemeClr val="bg1">
                    <a:lumMod val="75000"/>
                  </a:schemeClr>
                </a:solidFill>
              </a:rPr>
              <a:t> Li. "Large Multimodal Agents: A Survey." </a:t>
            </a:r>
            <a:r>
              <a:rPr lang="en-US" sz="1000" dirty="0" err="1">
                <a:solidFill>
                  <a:schemeClr val="bg1">
                    <a:lumMod val="75000"/>
                  </a:schemeClr>
                </a:solidFill>
              </a:rPr>
              <a:t>arXiv</a:t>
            </a:r>
            <a:r>
              <a:rPr lang="en-US" sz="1000" dirty="0">
                <a:solidFill>
                  <a:schemeClr val="bg1">
                    <a:lumMod val="75000"/>
                  </a:schemeClr>
                </a:solidFill>
              </a:rPr>
              <a:t> preprint arXiv:2402.15116 (2024).</a:t>
            </a:r>
          </a:p>
        </p:txBody>
      </p:sp>
      <p:sp>
        <p:nvSpPr>
          <p:cNvPr id="7" name="TextBox 6">
            <a:extLst>
              <a:ext uri="{FF2B5EF4-FFF2-40B4-BE49-F238E27FC236}">
                <a16:creationId xmlns:a16="http://schemas.microsoft.com/office/drawing/2014/main" id="{7FAEFC12-1203-D769-5E98-B6E925319F36}"/>
              </a:ext>
            </a:extLst>
          </p:cNvPr>
          <p:cNvSpPr txBox="1"/>
          <p:nvPr/>
        </p:nvSpPr>
        <p:spPr>
          <a:xfrm>
            <a:off x="361029" y="5267500"/>
            <a:ext cx="1065989" cy="523220"/>
          </a:xfrm>
          <a:prstGeom prst="rect">
            <a:avLst/>
          </a:prstGeom>
          <a:noFill/>
        </p:spPr>
        <p:txBody>
          <a:bodyPr wrap="square">
            <a:spAutoFit/>
          </a:bodyPr>
          <a:lstStyle/>
          <a:p>
            <a:r>
              <a:rPr lang="en-US" sz="2800" dirty="0">
                <a:solidFill>
                  <a:schemeClr val="accent1"/>
                </a:solidFill>
              </a:rPr>
              <a:t>2022</a:t>
            </a:r>
            <a:endParaRPr lang="en-US" sz="2800" dirty="0"/>
          </a:p>
        </p:txBody>
      </p:sp>
      <p:sp>
        <p:nvSpPr>
          <p:cNvPr id="8" name="TextBox 7">
            <a:extLst>
              <a:ext uri="{FF2B5EF4-FFF2-40B4-BE49-F238E27FC236}">
                <a16:creationId xmlns:a16="http://schemas.microsoft.com/office/drawing/2014/main" id="{9FC8254E-17B2-8B92-2B26-94147E6579D6}"/>
              </a:ext>
            </a:extLst>
          </p:cNvPr>
          <p:cNvSpPr txBox="1"/>
          <p:nvPr/>
        </p:nvSpPr>
        <p:spPr>
          <a:xfrm>
            <a:off x="5227418" y="5267500"/>
            <a:ext cx="1065989" cy="523220"/>
          </a:xfrm>
          <a:prstGeom prst="rect">
            <a:avLst/>
          </a:prstGeom>
          <a:noFill/>
        </p:spPr>
        <p:txBody>
          <a:bodyPr wrap="square">
            <a:spAutoFit/>
          </a:bodyPr>
          <a:lstStyle/>
          <a:p>
            <a:r>
              <a:rPr lang="en-US" sz="2800" dirty="0">
                <a:solidFill>
                  <a:schemeClr val="accent1"/>
                </a:solidFill>
              </a:rPr>
              <a:t>2023</a:t>
            </a:r>
            <a:endParaRPr lang="en-US" sz="2800" dirty="0"/>
          </a:p>
        </p:txBody>
      </p:sp>
      <p:sp>
        <p:nvSpPr>
          <p:cNvPr id="9" name="TextBox 8">
            <a:extLst>
              <a:ext uri="{FF2B5EF4-FFF2-40B4-BE49-F238E27FC236}">
                <a16:creationId xmlns:a16="http://schemas.microsoft.com/office/drawing/2014/main" id="{47EAA74F-CCD0-EFE1-18F9-1A732E221C19}"/>
              </a:ext>
            </a:extLst>
          </p:cNvPr>
          <p:cNvSpPr txBox="1"/>
          <p:nvPr/>
        </p:nvSpPr>
        <p:spPr>
          <a:xfrm>
            <a:off x="10093808" y="5267500"/>
            <a:ext cx="1065989" cy="523220"/>
          </a:xfrm>
          <a:prstGeom prst="rect">
            <a:avLst/>
          </a:prstGeom>
          <a:noFill/>
        </p:spPr>
        <p:txBody>
          <a:bodyPr wrap="square">
            <a:spAutoFit/>
          </a:bodyPr>
          <a:lstStyle/>
          <a:p>
            <a:r>
              <a:rPr lang="en-US" sz="2800" dirty="0">
                <a:solidFill>
                  <a:schemeClr val="accent1"/>
                </a:solidFill>
              </a:rPr>
              <a:t>2024</a:t>
            </a:r>
            <a:endParaRPr lang="en-US" sz="2800" dirty="0"/>
          </a:p>
        </p:txBody>
      </p:sp>
    </p:spTree>
    <p:extLst>
      <p:ext uri="{BB962C8B-B14F-4D97-AF65-F5344CB8AC3E}">
        <p14:creationId xmlns:p14="http://schemas.microsoft.com/office/powerpoint/2010/main" val="404197522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691153"/>
          </a:xfrm>
        </p:spPr>
        <p:txBody>
          <a:bodyPr>
            <a:normAutofit fontScale="90000"/>
          </a:bodyPr>
          <a:lstStyle/>
          <a:p>
            <a:r>
              <a:rPr lang="en-US" dirty="0"/>
              <a:t>Four Paradigms in NLP (LM)</a:t>
            </a:r>
          </a:p>
        </p:txBody>
      </p:sp>
      <p:pic>
        <p:nvPicPr>
          <p:cNvPr id="6" name="Content Placeholder 5">
            <a:extLst>
              <a:ext uri="{FF2B5EF4-FFF2-40B4-BE49-F238E27FC236}">
                <a16:creationId xmlns:a16="http://schemas.microsoft.com/office/drawing/2014/main" id="{99CD3561-F2F8-B438-D40E-E82F48CD74B5}"/>
              </a:ext>
            </a:extLst>
          </p:cNvPr>
          <p:cNvPicPr>
            <a:picLocks noGrp="1" noChangeAspect="1"/>
          </p:cNvPicPr>
          <p:nvPr>
            <p:ph idx="1"/>
          </p:nvPr>
        </p:nvPicPr>
        <p:blipFill>
          <a:blip r:embed="rId2"/>
          <a:stretch>
            <a:fillRect/>
          </a:stretch>
        </p:blipFill>
        <p:spPr>
          <a:xfrm>
            <a:off x="1238445" y="709440"/>
            <a:ext cx="9715110" cy="5871092"/>
          </a:xfrm>
        </p:spPr>
      </p:pic>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48</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Pengfei</a:t>
            </a:r>
            <a:r>
              <a:rPr lang="en-US" sz="800" dirty="0">
                <a:solidFill>
                  <a:schemeClr val="bg1">
                    <a:lumMod val="75000"/>
                  </a:schemeClr>
                </a:solidFill>
              </a:rPr>
              <a:t> Liu, </a:t>
            </a:r>
            <a:r>
              <a:rPr lang="en-US" sz="800" dirty="0" err="1">
                <a:solidFill>
                  <a:schemeClr val="bg1">
                    <a:lumMod val="75000"/>
                  </a:schemeClr>
                </a:solidFill>
              </a:rPr>
              <a:t>Weizhe</a:t>
            </a:r>
            <a:r>
              <a:rPr lang="en-US" sz="800" dirty="0">
                <a:solidFill>
                  <a:schemeClr val="bg1">
                    <a:lumMod val="75000"/>
                  </a:schemeClr>
                </a:solidFill>
              </a:rPr>
              <a:t> Yuan, </a:t>
            </a:r>
            <a:r>
              <a:rPr lang="en-US" sz="800" dirty="0" err="1">
                <a:solidFill>
                  <a:schemeClr val="bg1">
                    <a:lumMod val="75000"/>
                  </a:schemeClr>
                </a:solidFill>
              </a:rPr>
              <a:t>Jinlan</a:t>
            </a:r>
            <a:r>
              <a:rPr lang="en-US" sz="800" dirty="0">
                <a:solidFill>
                  <a:schemeClr val="bg1">
                    <a:lumMod val="75000"/>
                  </a:schemeClr>
                </a:solidFill>
              </a:rPr>
              <a:t> Fu, </a:t>
            </a:r>
            <a:r>
              <a:rPr lang="en-US" sz="800" dirty="0" err="1">
                <a:solidFill>
                  <a:schemeClr val="bg1">
                    <a:lumMod val="75000"/>
                  </a:schemeClr>
                </a:solidFill>
              </a:rPr>
              <a:t>Zhengbao</a:t>
            </a:r>
            <a:r>
              <a:rPr lang="en-US" sz="800" dirty="0">
                <a:solidFill>
                  <a:schemeClr val="bg1">
                    <a:lumMod val="75000"/>
                  </a:schemeClr>
                </a:solidFill>
              </a:rPr>
              <a:t> Jiang, Hiroaki Hayashi, and Graham </a:t>
            </a:r>
            <a:r>
              <a:rPr lang="en-US" sz="800" dirty="0" err="1">
                <a:solidFill>
                  <a:schemeClr val="bg1">
                    <a:lumMod val="75000"/>
                  </a:schemeClr>
                </a:solidFill>
              </a:rPr>
              <a:t>Neubig</a:t>
            </a:r>
            <a:r>
              <a:rPr lang="en-US" sz="800" dirty="0">
                <a:solidFill>
                  <a:schemeClr val="bg1">
                    <a:lumMod val="75000"/>
                  </a:schemeClr>
                </a:solidFill>
              </a:rPr>
              <a:t>. (2023) "Pre-train, prompt, and predict: A systematic survey of prompting methods in natural language processing." ACM Computing Surveys 55, no. 9 (2023): 1-35.</a:t>
            </a:r>
          </a:p>
        </p:txBody>
      </p:sp>
      <p:sp>
        <p:nvSpPr>
          <p:cNvPr id="9" name="TextBox 8">
            <a:extLst>
              <a:ext uri="{FF2B5EF4-FFF2-40B4-BE49-F238E27FC236}">
                <a16:creationId xmlns:a16="http://schemas.microsoft.com/office/drawing/2014/main" id="{4755BC0B-BCE1-A888-6F73-A66485D3E03B}"/>
              </a:ext>
            </a:extLst>
          </p:cNvPr>
          <p:cNvSpPr txBox="1"/>
          <p:nvPr/>
        </p:nvSpPr>
        <p:spPr>
          <a:xfrm>
            <a:off x="1590261" y="5123479"/>
            <a:ext cx="7460974" cy="461665"/>
          </a:xfrm>
          <a:prstGeom prst="rect">
            <a:avLst/>
          </a:prstGeom>
          <a:noFill/>
        </p:spPr>
        <p:txBody>
          <a:bodyPr wrap="square">
            <a:spAutoFit/>
          </a:bodyPr>
          <a:lstStyle/>
          <a:p>
            <a:r>
              <a:rPr lang="en-US" sz="2400" b="1" dirty="0">
                <a:solidFill>
                  <a:srgbClr val="C00000"/>
                </a:solidFill>
              </a:rPr>
              <a:t>GAI: Pre-train, Prompt, and Predict (Prompting)</a:t>
            </a:r>
          </a:p>
        </p:txBody>
      </p:sp>
      <p:sp>
        <p:nvSpPr>
          <p:cNvPr id="10" name="TextBox 9">
            <a:extLst>
              <a:ext uri="{FF2B5EF4-FFF2-40B4-BE49-F238E27FC236}">
                <a16:creationId xmlns:a16="http://schemas.microsoft.com/office/drawing/2014/main" id="{B5DF5268-E178-FDA2-861E-D5B31BA13446}"/>
              </a:ext>
            </a:extLst>
          </p:cNvPr>
          <p:cNvSpPr txBox="1"/>
          <p:nvPr/>
        </p:nvSpPr>
        <p:spPr>
          <a:xfrm>
            <a:off x="1550505" y="3765131"/>
            <a:ext cx="7460974" cy="461665"/>
          </a:xfrm>
          <a:prstGeom prst="rect">
            <a:avLst/>
          </a:prstGeom>
          <a:noFill/>
        </p:spPr>
        <p:txBody>
          <a:bodyPr wrap="square">
            <a:spAutoFit/>
          </a:bodyPr>
          <a:lstStyle/>
          <a:p>
            <a:r>
              <a:rPr lang="en-US" sz="2400" b="1" dirty="0">
                <a:solidFill>
                  <a:srgbClr val="C00000"/>
                </a:solidFill>
              </a:rPr>
              <a:t>Transfer Learning: Pre-training, Fine-Tuning (FT)</a:t>
            </a:r>
          </a:p>
        </p:txBody>
      </p:sp>
      <p:pic>
        <p:nvPicPr>
          <p:cNvPr id="3" name="Picture 2">
            <a:extLst>
              <a:ext uri="{FF2B5EF4-FFF2-40B4-BE49-F238E27FC236}">
                <a16:creationId xmlns:a16="http://schemas.microsoft.com/office/drawing/2014/main" id="{FAE09A3B-2127-D595-4C93-801D434BE6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5" name="Picture 4">
            <a:extLst>
              <a:ext uri="{FF2B5EF4-FFF2-40B4-BE49-F238E27FC236}">
                <a16:creationId xmlns:a16="http://schemas.microsoft.com/office/drawing/2014/main" id="{7020D1C7-B873-77DE-D352-D278BD740D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Tree>
    <p:extLst>
      <p:ext uri="{BB962C8B-B14F-4D97-AF65-F5344CB8AC3E}">
        <p14:creationId xmlns:p14="http://schemas.microsoft.com/office/powerpoint/2010/main" val="14017639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49</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70936"/>
            <a:ext cx="11222181" cy="1134409"/>
          </a:xfrm>
        </p:spPr>
        <p:txBody>
          <a:bodyPr>
            <a:normAutofit fontScale="90000"/>
          </a:bodyPr>
          <a:lstStyle/>
          <a:p>
            <a:r>
              <a:rPr lang="en-US" sz="4000" dirty="0"/>
              <a:t>Large Language Models (LLM)</a:t>
            </a:r>
            <a:br>
              <a:rPr lang="en-US" sz="4000" dirty="0"/>
            </a:br>
            <a:r>
              <a:rPr lang="en-US" sz="4000" dirty="0"/>
              <a:t>Three typical learning paradigms</a:t>
            </a:r>
            <a:endParaRPr lang="en-US" sz="2400" b="0" dirty="0"/>
          </a:p>
        </p:txBody>
      </p:sp>
      <p:pic>
        <p:nvPicPr>
          <p:cNvPr id="3" name="Picture 2">
            <a:extLst>
              <a:ext uri="{FF2B5EF4-FFF2-40B4-BE49-F238E27FC236}">
                <a16:creationId xmlns:a16="http://schemas.microsoft.com/office/drawing/2014/main" id="{50DC398F-8738-C01F-971F-50C2EFE72D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6" name="Picture 5">
            <a:extLst>
              <a:ext uri="{FF2B5EF4-FFF2-40B4-BE49-F238E27FC236}">
                <a16:creationId xmlns:a16="http://schemas.microsoft.com/office/drawing/2014/main" id="{796AC67C-8902-140B-3E81-8590A7D81B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
        <p:nvSpPr>
          <p:cNvPr id="13" name="Rectangle 12">
            <a:extLst>
              <a:ext uri="{FF2B5EF4-FFF2-40B4-BE49-F238E27FC236}">
                <a16:creationId xmlns:a16="http://schemas.microsoft.com/office/drawing/2014/main" id="{AAD005E0-1FF2-B0BD-7E38-421A032E45B0}"/>
              </a:ext>
            </a:extLst>
          </p:cNvPr>
          <p:cNvSpPr/>
          <p:nvPr/>
        </p:nvSpPr>
        <p:spPr>
          <a:xfrm>
            <a:off x="185738" y="6567640"/>
            <a:ext cx="11599744" cy="246221"/>
          </a:xfrm>
          <a:prstGeom prst="rect">
            <a:avLst/>
          </a:prstGeom>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Shukang</a:t>
            </a:r>
            <a:r>
              <a:rPr lang="en-US" sz="1000" dirty="0">
                <a:solidFill>
                  <a:schemeClr val="bg1">
                    <a:lumMod val="75000"/>
                  </a:schemeClr>
                </a:solidFill>
              </a:rPr>
              <a:t> Yin, </a:t>
            </a:r>
            <a:r>
              <a:rPr lang="en-US" sz="1000" dirty="0" err="1">
                <a:solidFill>
                  <a:schemeClr val="bg1">
                    <a:lumMod val="75000"/>
                  </a:schemeClr>
                </a:solidFill>
              </a:rPr>
              <a:t>Chaoyou</a:t>
            </a:r>
            <a:r>
              <a:rPr lang="en-US" sz="1000" dirty="0">
                <a:solidFill>
                  <a:schemeClr val="bg1">
                    <a:lumMod val="75000"/>
                  </a:schemeClr>
                </a:solidFill>
              </a:rPr>
              <a:t> Fu, </a:t>
            </a:r>
            <a:r>
              <a:rPr lang="en-US" sz="1000" dirty="0" err="1">
                <a:solidFill>
                  <a:schemeClr val="bg1">
                    <a:lumMod val="75000"/>
                  </a:schemeClr>
                </a:solidFill>
              </a:rPr>
              <a:t>Sirui</a:t>
            </a:r>
            <a:r>
              <a:rPr lang="en-US" sz="1000" dirty="0">
                <a:solidFill>
                  <a:schemeClr val="bg1">
                    <a:lumMod val="75000"/>
                  </a:schemeClr>
                </a:solidFill>
              </a:rPr>
              <a:t> Zhao, </a:t>
            </a:r>
            <a:r>
              <a:rPr lang="en-US" sz="1000" dirty="0" err="1">
                <a:solidFill>
                  <a:schemeClr val="bg1">
                    <a:lumMod val="75000"/>
                  </a:schemeClr>
                </a:solidFill>
              </a:rPr>
              <a:t>Ke</a:t>
            </a:r>
            <a:r>
              <a:rPr lang="en-US" sz="1000" dirty="0">
                <a:solidFill>
                  <a:schemeClr val="bg1">
                    <a:lumMod val="75000"/>
                  </a:schemeClr>
                </a:solidFill>
              </a:rPr>
              <a:t> Li, Xing Sun, Tong Xu, and </a:t>
            </a:r>
            <a:r>
              <a:rPr lang="en-US" sz="1000" dirty="0" err="1">
                <a:solidFill>
                  <a:schemeClr val="bg1">
                    <a:lumMod val="75000"/>
                  </a:schemeClr>
                </a:solidFill>
              </a:rPr>
              <a:t>Enhong</a:t>
            </a:r>
            <a:r>
              <a:rPr lang="en-US" sz="1000" dirty="0">
                <a:solidFill>
                  <a:schemeClr val="bg1">
                    <a:lumMod val="75000"/>
                  </a:schemeClr>
                </a:solidFill>
              </a:rPr>
              <a:t> Chen. (2024) "A survey on multimodal large language models." National Science Review (2024): nwae403.</a:t>
            </a:r>
          </a:p>
        </p:txBody>
      </p:sp>
      <p:pic>
        <p:nvPicPr>
          <p:cNvPr id="5" name="Picture 4">
            <a:extLst>
              <a:ext uri="{FF2B5EF4-FFF2-40B4-BE49-F238E27FC236}">
                <a16:creationId xmlns:a16="http://schemas.microsoft.com/office/drawing/2014/main" id="{93A83E79-2D01-55CF-1AC4-15063B395F5B}"/>
              </a:ext>
            </a:extLst>
          </p:cNvPr>
          <p:cNvPicPr>
            <a:picLocks noChangeAspect="1"/>
          </p:cNvPicPr>
          <p:nvPr/>
        </p:nvPicPr>
        <p:blipFill>
          <a:blip r:embed="rId4"/>
          <a:stretch>
            <a:fillRect/>
          </a:stretch>
        </p:blipFill>
        <p:spPr>
          <a:xfrm>
            <a:off x="342098" y="1207338"/>
            <a:ext cx="11414472" cy="5342944"/>
          </a:xfrm>
          <a:prstGeom prst="rect">
            <a:avLst/>
          </a:prstGeom>
        </p:spPr>
      </p:pic>
    </p:spTree>
    <p:extLst>
      <p:ext uri="{BB962C8B-B14F-4D97-AF65-F5344CB8AC3E}">
        <p14:creationId xmlns:p14="http://schemas.microsoft.com/office/powerpoint/2010/main" val="4835111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70647" y="274638"/>
            <a:ext cx="11201400" cy="6245225"/>
          </a:xfrm>
        </p:spPr>
        <p:txBody>
          <a:bodyPr>
            <a:normAutofit/>
          </a:bodyPr>
          <a:lstStyle/>
          <a:p>
            <a:r>
              <a:rPr lang="en-US" altLang="zh-TW" sz="8000" dirty="0">
                <a:solidFill>
                  <a:srgbClr val="C00000"/>
                </a:solidFill>
              </a:rPr>
              <a:t>Generative AI, </a:t>
            </a:r>
            <a:br>
              <a:rPr lang="en-US" altLang="zh-TW" sz="8000" dirty="0">
                <a:solidFill>
                  <a:srgbClr val="C00000"/>
                </a:solidFill>
              </a:rPr>
            </a:br>
            <a:r>
              <a:rPr lang="en-US" altLang="zh-TW" sz="8000" dirty="0">
                <a:solidFill>
                  <a:srgbClr val="C00000"/>
                </a:solidFill>
              </a:rPr>
              <a:t>Philosophy and </a:t>
            </a:r>
            <a:br>
              <a:rPr lang="en-US" altLang="zh-TW" sz="8000" dirty="0">
                <a:solidFill>
                  <a:srgbClr val="C00000"/>
                </a:solidFill>
              </a:rPr>
            </a:br>
            <a:r>
              <a:rPr lang="en-US" altLang="zh-TW" sz="8000" dirty="0">
                <a:solidFill>
                  <a:srgbClr val="C00000"/>
                </a:solidFill>
              </a:rPr>
              <a:t>Ethics of AI </a:t>
            </a:r>
            <a:br>
              <a:rPr lang="en-US" altLang="zh-TW" sz="8000" dirty="0">
                <a:solidFill>
                  <a:srgbClr val="C00000"/>
                </a:solidFill>
              </a:rPr>
            </a:br>
            <a:r>
              <a:rPr lang="en-US" altLang="zh-TW" sz="8000" dirty="0">
                <a:solidFill>
                  <a:srgbClr val="C00000"/>
                </a:solidFill>
              </a:rPr>
              <a:t>and </a:t>
            </a:r>
            <a:br>
              <a:rPr lang="en-US" altLang="zh-TW" sz="8000" dirty="0">
                <a:solidFill>
                  <a:srgbClr val="C00000"/>
                </a:solidFill>
              </a:rPr>
            </a:br>
            <a:r>
              <a:rPr lang="en-US" altLang="zh-TW" sz="8000" dirty="0">
                <a:solidFill>
                  <a:srgbClr val="C00000"/>
                </a:solidFill>
              </a:rPr>
              <a:t>the Future of AI</a:t>
            </a:r>
            <a:endParaRPr lang="zh-TW" altLang="en-US" sz="80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E78C9E75-97FD-45D9-8ED3-955348887BB1}" type="slidenum">
              <a:rPr lang="zh-TW" altLang="en-US" smtClean="0"/>
              <a:pPr>
                <a:defRPr/>
              </a:pPr>
              <a:t>5</a:t>
            </a:fld>
            <a:endParaRPr lang="zh-TW" altLang="en-US"/>
          </a:p>
        </p:txBody>
      </p:sp>
    </p:spTree>
    <p:extLst>
      <p:ext uri="{BB962C8B-B14F-4D97-AF65-F5344CB8AC3E}">
        <p14:creationId xmlns:p14="http://schemas.microsoft.com/office/powerpoint/2010/main" val="4942477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D7ADD-2B4B-0C1C-FCBB-B4DAAA0A7FA9}"/>
              </a:ext>
            </a:extLst>
          </p:cNvPr>
          <p:cNvSpPr>
            <a:spLocks noGrp="1"/>
          </p:cNvSpPr>
          <p:nvPr>
            <p:ph type="title"/>
          </p:nvPr>
        </p:nvSpPr>
        <p:spPr>
          <a:xfrm>
            <a:off x="534389" y="56102"/>
            <a:ext cx="11222181" cy="929736"/>
          </a:xfrm>
        </p:spPr>
        <p:txBody>
          <a:bodyPr>
            <a:normAutofit/>
          </a:bodyPr>
          <a:lstStyle/>
          <a:p>
            <a:pPr marL="320040" indent="-320040">
              <a:spcAft>
                <a:spcPts val="600"/>
              </a:spcAft>
            </a:pPr>
            <a:r>
              <a:rPr lang="en-US" altLang="zh-TW" sz="4800" dirty="0"/>
              <a:t>Popular Generative AI</a:t>
            </a:r>
          </a:p>
        </p:txBody>
      </p:sp>
      <p:sp>
        <p:nvSpPr>
          <p:cNvPr id="3" name="Content Placeholder 2">
            <a:extLst>
              <a:ext uri="{FF2B5EF4-FFF2-40B4-BE49-F238E27FC236}">
                <a16:creationId xmlns:a16="http://schemas.microsoft.com/office/drawing/2014/main" id="{3011C2C4-7F77-AED9-F13E-2BA79A4A0A2C}"/>
              </a:ext>
            </a:extLst>
          </p:cNvPr>
          <p:cNvSpPr>
            <a:spLocks noGrp="1"/>
          </p:cNvSpPr>
          <p:nvPr>
            <p:ph idx="1"/>
          </p:nvPr>
        </p:nvSpPr>
        <p:spPr>
          <a:xfrm>
            <a:off x="534389" y="985838"/>
            <a:ext cx="11222181" cy="5576407"/>
          </a:xfrm>
        </p:spPr>
        <p:txBody>
          <a:bodyPr>
            <a:noAutofit/>
          </a:bodyPr>
          <a:lstStyle/>
          <a:p>
            <a:pPr marL="320040" indent="-320040">
              <a:spcAft>
                <a:spcPts val="600"/>
              </a:spcAft>
            </a:pPr>
            <a:r>
              <a:rPr lang="en-US" altLang="zh-TW" dirty="0" err="1"/>
              <a:t>OpenAI</a:t>
            </a:r>
            <a:r>
              <a:rPr lang="en-US" altLang="zh-TW" dirty="0"/>
              <a:t> </a:t>
            </a:r>
            <a:r>
              <a:rPr lang="en-US" altLang="zh-TW" dirty="0" err="1"/>
              <a:t>ChatGPT</a:t>
            </a:r>
            <a:r>
              <a:rPr lang="en-US" altLang="zh-TW" dirty="0"/>
              <a:t> (GPT-o1, GPT-4o, GPT-4)</a:t>
            </a:r>
          </a:p>
          <a:p>
            <a:pPr marL="320040" indent="-320040">
              <a:spcAft>
                <a:spcPts val="600"/>
              </a:spcAft>
            </a:pPr>
            <a:r>
              <a:rPr lang="en-US" altLang="zh-TW" dirty="0" err="1"/>
              <a:t>Claude.ai</a:t>
            </a:r>
            <a:r>
              <a:rPr lang="en-US" altLang="zh-TW" dirty="0"/>
              <a:t> (Claude 3.5)</a:t>
            </a:r>
          </a:p>
          <a:p>
            <a:pPr marL="320040" indent="-320040">
              <a:spcAft>
                <a:spcPts val="600"/>
              </a:spcAft>
            </a:pPr>
            <a:r>
              <a:rPr lang="en-US" altLang="zh-TW" dirty="0"/>
              <a:t>Google Gemini</a:t>
            </a:r>
          </a:p>
          <a:p>
            <a:pPr marL="320040" indent="-320040">
              <a:spcAft>
                <a:spcPts val="600"/>
              </a:spcAft>
            </a:pPr>
            <a:r>
              <a:rPr lang="en-US" altLang="zh-TW" dirty="0"/>
              <a:t>Meta Llama 3.3, Llama 3.2 Vision</a:t>
            </a:r>
          </a:p>
          <a:p>
            <a:pPr marL="320040" indent="-320040">
              <a:spcAft>
                <a:spcPts val="600"/>
              </a:spcAft>
            </a:pPr>
            <a:r>
              <a:rPr lang="en-US" altLang="zh-TW" dirty="0" err="1"/>
              <a:t>Mixtral</a:t>
            </a:r>
            <a:r>
              <a:rPr lang="en-US" altLang="zh-TW" dirty="0"/>
              <a:t> </a:t>
            </a:r>
            <a:r>
              <a:rPr lang="en-US" altLang="zh-TW" dirty="0" err="1"/>
              <a:t>Pixtral</a:t>
            </a:r>
            <a:r>
              <a:rPr lang="en-US" altLang="zh-TW" dirty="0"/>
              <a:t> (</a:t>
            </a:r>
            <a:r>
              <a:rPr lang="en-US" altLang="zh-TW" dirty="0" err="1"/>
              <a:t>mistral.ai</a:t>
            </a:r>
            <a:r>
              <a:rPr lang="en-US" altLang="zh-TW" dirty="0"/>
              <a:t>)</a:t>
            </a:r>
          </a:p>
          <a:p>
            <a:pPr marL="320040" indent="-320040">
              <a:spcAft>
                <a:spcPts val="600"/>
              </a:spcAft>
            </a:pPr>
            <a:r>
              <a:rPr lang="en-US" altLang="zh-TW" dirty="0" err="1"/>
              <a:t>Chat.LMSys.org</a:t>
            </a:r>
            <a:r>
              <a:rPr lang="en-US" altLang="zh-TW" dirty="0"/>
              <a:t> (</a:t>
            </a:r>
            <a:r>
              <a:rPr lang="en-US" altLang="zh-TW" dirty="0" err="1"/>
              <a:t>lmarena.ai</a:t>
            </a:r>
            <a:r>
              <a:rPr lang="en-US" altLang="zh-TW" dirty="0"/>
              <a:t>)</a:t>
            </a:r>
          </a:p>
          <a:p>
            <a:pPr marL="320040" indent="-320040">
              <a:spcAft>
                <a:spcPts val="600"/>
              </a:spcAft>
            </a:pPr>
            <a:r>
              <a:rPr lang="en-US" altLang="zh-TW" dirty="0" err="1"/>
              <a:t>Perplexity.ai</a:t>
            </a:r>
            <a:endParaRPr lang="en-US" altLang="zh-TW" dirty="0"/>
          </a:p>
          <a:p>
            <a:pPr marL="320040" indent="-320040">
              <a:spcAft>
                <a:spcPts val="600"/>
              </a:spcAft>
            </a:pPr>
            <a:r>
              <a:rPr lang="en-US" altLang="zh-TW" dirty="0"/>
              <a:t>Stable Diffusion</a:t>
            </a:r>
          </a:p>
          <a:p>
            <a:pPr marL="320040" indent="-320040">
              <a:spcAft>
                <a:spcPts val="600"/>
              </a:spcAft>
            </a:pPr>
            <a:r>
              <a:rPr lang="en-US" altLang="zh-TW" dirty="0"/>
              <a:t>Video: D-ID, </a:t>
            </a:r>
            <a:r>
              <a:rPr lang="en-US" altLang="zh-TW" dirty="0" err="1"/>
              <a:t>Synthesia</a:t>
            </a:r>
            <a:endParaRPr lang="en-US" altLang="zh-TW" dirty="0"/>
          </a:p>
          <a:p>
            <a:pPr marL="320040" indent="-320040">
              <a:spcAft>
                <a:spcPts val="600"/>
              </a:spcAft>
            </a:pPr>
            <a:r>
              <a:rPr lang="en-US" altLang="zh-TW" dirty="0"/>
              <a:t>Audio: Speechify</a:t>
            </a:r>
          </a:p>
          <a:p>
            <a:pPr marL="320040" indent="-320040">
              <a:spcAft>
                <a:spcPts val="600"/>
              </a:spcAft>
            </a:pPr>
            <a:endParaRPr lang="en-US" altLang="zh-TW" dirty="0"/>
          </a:p>
        </p:txBody>
      </p:sp>
      <p:sp>
        <p:nvSpPr>
          <p:cNvPr id="4" name="Slide Number Placeholder 3">
            <a:extLst>
              <a:ext uri="{FF2B5EF4-FFF2-40B4-BE49-F238E27FC236}">
                <a16:creationId xmlns:a16="http://schemas.microsoft.com/office/drawing/2014/main" id="{C4139FDC-43BB-67CC-2E3C-B31A8BD5706D}"/>
              </a:ext>
            </a:extLst>
          </p:cNvPr>
          <p:cNvSpPr>
            <a:spLocks noGrp="1"/>
          </p:cNvSpPr>
          <p:nvPr>
            <p:ph type="sldNum" sz="quarter" idx="12"/>
          </p:nvPr>
        </p:nvSpPr>
        <p:spPr/>
        <p:txBody>
          <a:bodyPr/>
          <a:lstStyle/>
          <a:p>
            <a:fld id="{5D6FF71F-CF6A-4C46-8F9B-61D49EEA70E3}" type="slidenum">
              <a:rPr lang="en-US" smtClean="0"/>
              <a:t>50</a:t>
            </a:fld>
            <a:endParaRPr lang="en-US"/>
          </a:p>
        </p:txBody>
      </p:sp>
      <p:pic>
        <p:nvPicPr>
          <p:cNvPr id="5" name="Picture 4">
            <a:extLst>
              <a:ext uri="{FF2B5EF4-FFF2-40B4-BE49-F238E27FC236}">
                <a16:creationId xmlns:a16="http://schemas.microsoft.com/office/drawing/2014/main" id="{23FAC261-24D5-F061-B10C-0089F3C60F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6" name="Picture 5">
            <a:extLst>
              <a:ext uri="{FF2B5EF4-FFF2-40B4-BE49-F238E27FC236}">
                <a16:creationId xmlns:a16="http://schemas.microsoft.com/office/drawing/2014/main" id="{D3763B17-8593-A91B-B476-2CC422B21B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Tree>
    <p:extLst>
      <p:ext uri="{BB962C8B-B14F-4D97-AF65-F5344CB8AC3E}">
        <p14:creationId xmlns:p14="http://schemas.microsoft.com/office/powerpoint/2010/main" val="14914203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DFF015B-9544-0A69-C857-C2FE2013DE4A}"/>
              </a:ext>
            </a:extLst>
          </p:cNvPr>
          <p:cNvPicPr>
            <a:picLocks noChangeAspect="1"/>
          </p:cNvPicPr>
          <p:nvPr/>
        </p:nvPicPr>
        <p:blipFill>
          <a:blip r:embed="rId2"/>
          <a:stretch>
            <a:fillRect/>
          </a:stretch>
        </p:blipFill>
        <p:spPr>
          <a:xfrm>
            <a:off x="2187868" y="923924"/>
            <a:ext cx="9705612" cy="5638320"/>
          </a:xfrm>
          <a:prstGeom prst="rect">
            <a:avLst/>
          </a:prstGeom>
        </p:spPr>
      </p:pic>
      <p:sp>
        <p:nvSpPr>
          <p:cNvPr id="2" name="Title 1">
            <a:extLst>
              <a:ext uri="{FF2B5EF4-FFF2-40B4-BE49-F238E27FC236}">
                <a16:creationId xmlns:a16="http://schemas.microsoft.com/office/drawing/2014/main" id="{7CE34713-1468-6CA6-0810-617BBD31DB50}"/>
              </a:ext>
            </a:extLst>
          </p:cNvPr>
          <p:cNvSpPr>
            <a:spLocks noGrp="1"/>
          </p:cNvSpPr>
          <p:nvPr>
            <p:ph type="title"/>
          </p:nvPr>
        </p:nvSpPr>
        <p:spPr>
          <a:xfrm>
            <a:off x="484908" y="0"/>
            <a:ext cx="11222181" cy="779296"/>
          </a:xfrm>
        </p:spPr>
        <p:txBody>
          <a:bodyPr>
            <a:normAutofit fontScale="90000"/>
          </a:bodyPr>
          <a:lstStyle/>
          <a:p>
            <a:r>
              <a:rPr lang="en-US" dirty="0"/>
              <a:t>LMSYS Chatbot Arena Leaderboard</a:t>
            </a:r>
          </a:p>
        </p:txBody>
      </p:sp>
      <p:sp>
        <p:nvSpPr>
          <p:cNvPr id="4" name="Slide Number Placeholder 3">
            <a:extLst>
              <a:ext uri="{FF2B5EF4-FFF2-40B4-BE49-F238E27FC236}">
                <a16:creationId xmlns:a16="http://schemas.microsoft.com/office/drawing/2014/main" id="{026682DD-AC8F-739C-9817-C56954D2B944}"/>
              </a:ext>
            </a:extLst>
          </p:cNvPr>
          <p:cNvSpPr>
            <a:spLocks noGrp="1"/>
          </p:cNvSpPr>
          <p:nvPr>
            <p:ph type="sldNum" sz="quarter" idx="12"/>
          </p:nvPr>
        </p:nvSpPr>
        <p:spPr/>
        <p:txBody>
          <a:bodyPr/>
          <a:lstStyle/>
          <a:p>
            <a:fld id="{5D6FF71F-CF6A-4C46-8F9B-61D49EEA70E3}" type="slidenum">
              <a:rPr lang="en-US" smtClean="0"/>
              <a:t>51</a:t>
            </a:fld>
            <a:endParaRPr lang="en-US"/>
          </a:p>
        </p:txBody>
      </p:sp>
      <p:sp>
        <p:nvSpPr>
          <p:cNvPr id="9" name="TextBox 8">
            <a:extLst>
              <a:ext uri="{FF2B5EF4-FFF2-40B4-BE49-F238E27FC236}">
                <a16:creationId xmlns:a16="http://schemas.microsoft.com/office/drawing/2014/main" id="{CF02E271-3688-1FE1-B4FD-F85679C5C6A7}"/>
              </a:ext>
            </a:extLst>
          </p:cNvPr>
          <p:cNvSpPr txBox="1"/>
          <p:nvPr/>
        </p:nvSpPr>
        <p:spPr>
          <a:xfrm>
            <a:off x="3045724" y="6502115"/>
            <a:ext cx="6100548" cy="338554"/>
          </a:xfrm>
          <a:prstGeom prst="rect">
            <a:avLst/>
          </a:prstGeom>
          <a:noFill/>
        </p:spPr>
        <p:txBody>
          <a:bodyPr wrap="square">
            <a:spAutoFit/>
          </a:bodyPr>
          <a:lstStyle/>
          <a:p>
            <a:pPr algn="ctr"/>
            <a:r>
              <a:rPr lang="en-US" sz="1600" dirty="0">
                <a:hlinkClick r:id="rId3"/>
              </a:rPr>
              <a:t>https://lmarena.ai/</a:t>
            </a:r>
            <a:endParaRPr lang="en-US" sz="1600" dirty="0"/>
          </a:p>
        </p:txBody>
      </p:sp>
      <p:sp>
        <p:nvSpPr>
          <p:cNvPr id="11" name="TextBox 10">
            <a:extLst>
              <a:ext uri="{FF2B5EF4-FFF2-40B4-BE49-F238E27FC236}">
                <a16:creationId xmlns:a16="http://schemas.microsoft.com/office/drawing/2014/main" id="{72AAD436-1D63-0211-56CA-07CDD84CA924}"/>
              </a:ext>
            </a:extLst>
          </p:cNvPr>
          <p:cNvSpPr txBox="1"/>
          <p:nvPr/>
        </p:nvSpPr>
        <p:spPr>
          <a:xfrm>
            <a:off x="95034" y="4230829"/>
            <a:ext cx="2092834" cy="584775"/>
          </a:xfrm>
          <a:prstGeom prst="rect">
            <a:avLst/>
          </a:prstGeom>
          <a:noFill/>
        </p:spPr>
        <p:txBody>
          <a:bodyPr wrap="square">
            <a:spAutoFit/>
          </a:bodyPr>
          <a:lstStyle/>
          <a:p>
            <a:r>
              <a:rPr lang="en-US" sz="3200" b="1" dirty="0">
                <a:solidFill>
                  <a:srgbClr val="C00000"/>
                </a:solidFill>
              </a:rPr>
              <a:t>Claude 3.5 </a:t>
            </a:r>
          </a:p>
        </p:txBody>
      </p:sp>
      <p:sp>
        <p:nvSpPr>
          <p:cNvPr id="14" name="TextBox 13">
            <a:extLst>
              <a:ext uri="{FF2B5EF4-FFF2-40B4-BE49-F238E27FC236}">
                <a16:creationId xmlns:a16="http://schemas.microsoft.com/office/drawing/2014/main" id="{C8E6BC27-B402-E564-C59D-262360765975}"/>
              </a:ext>
            </a:extLst>
          </p:cNvPr>
          <p:cNvSpPr txBox="1"/>
          <p:nvPr/>
        </p:nvSpPr>
        <p:spPr>
          <a:xfrm>
            <a:off x="122331" y="1648452"/>
            <a:ext cx="1871429" cy="646331"/>
          </a:xfrm>
          <a:prstGeom prst="rect">
            <a:avLst/>
          </a:prstGeom>
          <a:noFill/>
        </p:spPr>
        <p:txBody>
          <a:bodyPr wrap="square">
            <a:spAutoFit/>
          </a:bodyPr>
          <a:lstStyle/>
          <a:p>
            <a:r>
              <a:rPr lang="en-US" sz="3600" b="1" dirty="0">
                <a:solidFill>
                  <a:srgbClr val="C00000"/>
                </a:solidFill>
              </a:rPr>
              <a:t>GPT-4o </a:t>
            </a:r>
          </a:p>
        </p:txBody>
      </p:sp>
      <p:pic>
        <p:nvPicPr>
          <p:cNvPr id="3" name="Picture 2">
            <a:extLst>
              <a:ext uri="{FF2B5EF4-FFF2-40B4-BE49-F238E27FC236}">
                <a16:creationId xmlns:a16="http://schemas.microsoft.com/office/drawing/2014/main" id="{5A763176-1011-4D28-44BF-7D9EFBC954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5" name="Picture 4">
            <a:extLst>
              <a:ext uri="{FF2B5EF4-FFF2-40B4-BE49-F238E27FC236}">
                <a16:creationId xmlns:a16="http://schemas.microsoft.com/office/drawing/2014/main" id="{6DCE8A3E-34E1-D759-914E-1B81548A033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
        <p:nvSpPr>
          <p:cNvPr id="13" name="Rounded Rectangle 12">
            <a:extLst>
              <a:ext uri="{FF2B5EF4-FFF2-40B4-BE49-F238E27FC236}">
                <a16:creationId xmlns:a16="http://schemas.microsoft.com/office/drawing/2014/main" id="{D5919DBA-4DEE-EDC7-0BDA-6054F8A88AB6}"/>
              </a:ext>
            </a:extLst>
          </p:cNvPr>
          <p:cNvSpPr/>
          <p:nvPr/>
        </p:nvSpPr>
        <p:spPr>
          <a:xfrm>
            <a:off x="2187868" y="4380818"/>
            <a:ext cx="9705612" cy="328613"/>
          </a:xfrm>
          <a:prstGeom prst="roundRect">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639F2FB4-B6A3-DB9F-E7D3-48AEE439D336}"/>
              </a:ext>
            </a:extLst>
          </p:cNvPr>
          <p:cNvSpPr/>
          <p:nvPr/>
        </p:nvSpPr>
        <p:spPr>
          <a:xfrm>
            <a:off x="2162841" y="1764027"/>
            <a:ext cx="9705612" cy="328613"/>
          </a:xfrm>
          <a:prstGeom prst="roundRect">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28747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096C7-2314-FFEA-E9AB-2619F73313FE}"/>
              </a:ext>
            </a:extLst>
          </p:cNvPr>
          <p:cNvSpPr>
            <a:spLocks noGrp="1"/>
          </p:cNvSpPr>
          <p:nvPr>
            <p:ph type="title"/>
          </p:nvPr>
        </p:nvSpPr>
        <p:spPr>
          <a:xfrm>
            <a:off x="534389" y="135105"/>
            <a:ext cx="11222181" cy="895205"/>
          </a:xfrm>
        </p:spPr>
        <p:txBody>
          <a:bodyPr>
            <a:normAutofit fontScale="90000"/>
          </a:bodyPr>
          <a:lstStyle/>
          <a:p>
            <a:r>
              <a:rPr lang="en-US" sz="6000" dirty="0"/>
              <a:t>Claude 3.5 Sonnet </a:t>
            </a:r>
            <a:r>
              <a:rPr lang="en-US" sz="3600" dirty="0"/>
              <a:t>State-of-the-art vision</a:t>
            </a:r>
            <a:br>
              <a:rPr lang="en-US" sz="3600" dirty="0"/>
            </a:br>
            <a:endParaRPr lang="en-US" sz="3600" dirty="0"/>
          </a:p>
        </p:txBody>
      </p:sp>
      <p:sp>
        <p:nvSpPr>
          <p:cNvPr id="4" name="Slide Number Placeholder 3">
            <a:extLst>
              <a:ext uri="{FF2B5EF4-FFF2-40B4-BE49-F238E27FC236}">
                <a16:creationId xmlns:a16="http://schemas.microsoft.com/office/drawing/2014/main" id="{0105572F-EE66-5C22-B2DB-EA9923453E36}"/>
              </a:ext>
            </a:extLst>
          </p:cNvPr>
          <p:cNvSpPr>
            <a:spLocks noGrp="1"/>
          </p:cNvSpPr>
          <p:nvPr>
            <p:ph type="sldNum" sz="quarter" idx="12"/>
          </p:nvPr>
        </p:nvSpPr>
        <p:spPr/>
        <p:txBody>
          <a:bodyPr/>
          <a:lstStyle/>
          <a:p>
            <a:fld id="{5D6FF71F-CF6A-4C46-8F9B-61D49EEA70E3}" type="slidenum">
              <a:rPr lang="en-US" smtClean="0"/>
              <a:t>52</a:t>
            </a:fld>
            <a:endParaRPr lang="en-US"/>
          </a:p>
        </p:txBody>
      </p:sp>
      <p:sp>
        <p:nvSpPr>
          <p:cNvPr id="7" name="TextBox 6">
            <a:extLst>
              <a:ext uri="{FF2B5EF4-FFF2-40B4-BE49-F238E27FC236}">
                <a16:creationId xmlns:a16="http://schemas.microsoft.com/office/drawing/2014/main" id="{D6B8F290-F95C-A126-F580-FEEC77995658}"/>
              </a:ext>
            </a:extLst>
          </p:cNvPr>
          <p:cNvSpPr txBox="1"/>
          <p:nvPr/>
        </p:nvSpPr>
        <p:spPr>
          <a:xfrm>
            <a:off x="3046880" y="6560360"/>
            <a:ext cx="6098240" cy="276999"/>
          </a:xfrm>
          <a:prstGeom prst="rect">
            <a:avLst/>
          </a:prstGeom>
          <a:noFill/>
        </p:spPr>
        <p:txBody>
          <a:bodyPr wrap="square">
            <a:spAutoFit/>
          </a:bodyPr>
          <a:lstStyle/>
          <a:p>
            <a:pPr algn="ctr"/>
            <a:r>
              <a:rPr lang="en-US" sz="1200" dirty="0">
                <a:solidFill>
                  <a:schemeClr val="bg1">
                    <a:lumMod val="75000"/>
                  </a:schemeClr>
                </a:solidFill>
              </a:rPr>
              <a:t>Source: </a:t>
            </a:r>
            <a:r>
              <a:rPr lang="en-US" sz="1200" dirty="0">
                <a:solidFill>
                  <a:schemeClr val="bg1">
                    <a:lumMod val="75000"/>
                  </a:schemeClr>
                </a:solidFill>
                <a:hlinkClick r:id="rId2"/>
              </a:rPr>
              <a:t>https://www.anthropic.com/news/3-5-models-and-computer-use</a:t>
            </a:r>
            <a:endParaRPr lang="en-US" sz="1200" dirty="0">
              <a:solidFill>
                <a:schemeClr val="bg1">
                  <a:lumMod val="75000"/>
                </a:schemeClr>
              </a:solidFill>
            </a:endParaRPr>
          </a:p>
        </p:txBody>
      </p:sp>
      <p:pic>
        <p:nvPicPr>
          <p:cNvPr id="3" name="Picture 2">
            <a:extLst>
              <a:ext uri="{FF2B5EF4-FFF2-40B4-BE49-F238E27FC236}">
                <a16:creationId xmlns:a16="http://schemas.microsoft.com/office/drawing/2014/main" id="{843353CB-E9E1-CCF7-FC40-503A84F534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5" name="Picture 4">
            <a:extLst>
              <a:ext uri="{FF2B5EF4-FFF2-40B4-BE49-F238E27FC236}">
                <a16:creationId xmlns:a16="http://schemas.microsoft.com/office/drawing/2014/main" id="{00D35216-565D-4CAE-5534-CC5AB5DA3B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pic>
        <p:nvPicPr>
          <p:cNvPr id="9" name="Picture 8">
            <a:extLst>
              <a:ext uri="{FF2B5EF4-FFF2-40B4-BE49-F238E27FC236}">
                <a16:creationId xmlns:a16="http://schemas.microsoft.com/office/drawing/2014/main" id="{E27103D3-6741-DA7F-E35F-76B1964B6B46}"/>
              </a:ext>
            </a:extLst>
          </p:cNvPr>
          <p:cNvPicPr>
            <a:picLocks noChangeAspect="1"/>
          </p:cNvPicPr>
          <p:nvPr/>
        </p:nvPicPr>
        <p:blipFill>
          <a:blip r:embed="rId5"/>
          <a:stretch>
            <a:fillRect/>
          </a:stretch>
        </p:blipFill>
        <p:spPr>
          <a:xfrm>
            <a:off x="1200149" y="789340"/>
            <a:ext cx="9754755" cy="5743791"/>
          </a:xfrm>
          <a:prstGeom prst="rect">
            <a:avLst/>
          </a:prstGeom>
        </p:spPr>
      </p:pic>
    </p:spTree>
    <p:extLst>
      <p:ext uri="{BB962C8B-B14F-4D97-AF65-F5344CB8AC3E}">
        <p14:creationId xmlns:p14="http://schemas.microsoft.com/office/powerpoint/2010/main" val="6964871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096C7-2314-FFEA-E9AB-2619F73313FE}"/>
              </a:ext>
            </a:extLst>
          </p:cNvPr>
          <p:cNvSpPr>
            <a:spLocks noGrp="1"/>
          </p:cNvSpPr>
          <p:nvPr>
            <p:ph type="title"/>
          </p:nvPr>
        </p:nvSpPr>
        <p:spPr>
          <a:xfrm>
            <a:off x="534389" y="63665"/>
            <a:ext cx="11222181" cy="895205"/>
          </a:xfrm>
        </p:spPr>
        <p:txBody>
          <a:bodyPr>
            <a:normAutofit fontScale="90000"/>
          </a:bodyPr>
          <a:lstStyle/>
          <a:p>
            <a:r>
              <a:rPr lang="en-US" sz="6000" dirty="0"/>
              <a:t>Llama 3.2 90B  vision LLMs </a:t>
            </a:r>
            <a:endParaRPr lang="en-US" sz="3600" dirty="0"/>
          </a:p>
        </p:txBody>
      </p:sp>
      <p:sp>
        <p:nvSpPr>
          <p:cNvPr id="4" name="Slide Number Placeholder 3">
            <a:extLst>
              <a:ext uri="{FF2B5EF4-FFF2-40B4-BE49-F238E27FC236}">
                <a16:creationId xmlns:a16="http://schemas.microsoft.com/office/drawing/2014/main" id="{0105572F-EE66-5C22-B2DB-EA9923453E36}"/>
              </a:ext>
            </a:extLst>
          </p:cNvPr>
          <p:cNvSpPr>
            <a:spLocks noGrp="1"/>
          </p:cNvSpPr>
          <p:nvPr>
            <p:ph type="sldNum" sz="quarter" idx="12"/>
          </p:nvPr>
        </p:nvSpPr>
        <p:spPr/>
        <p:txBody>
          <a:bodyPr/>
          <a:lstStyle/>
          <a:p>
            <a:fld id="{5D6FF71F-CF6A-4C46-8F9B-61D49EEA70E3}" type="slidenum">
              <a:rPr lang="en-US" smtClean="0"/>
              <a:t>53</a:t>
            </a:fld>
            <a:endParaRPr lang="en-US"/>
          </a:p>
        </p:txBody>
      </p:sp>
      <p:sp>
        <p:nvSpPr>
          <p:cNvPr id="7" name="TextBox 6">
            <a:extLst>
              <a:ext uri="{FF2B5EF4-FFF2-40B4-BE49-F238E27FC236}">
                <a16:creationId xmlns:a16="http://schemas.microsoft.com/office/drawing/2014/main" id="{D6B8F290-F95C-A126-F580-FEEC77995658}"/>
              </a:ext>
            </a:extLst>
          </p:cNvPr>
          <p:cNvSpPr txBox="1"/>
          <p:nvPr/>
        </p:nvSpPr>
        <p:spPr>
          <a:xfrm>
            <a:off x="3046880" y="6560360"/>
            <a:ext cx="6098240" cy="276999"/>
          </a:xfrm>
          <a:prstGeom prst="rect">
            <a:avLst/>
          </a:prstGeom>
          <a:noFill/>
        </p:spPr>
        <p:txBody>
          <a:bodyPr wrap="square">
            <a:spAutoFit/>
          </a:bodyPr>
          <a:lstStyle/>
          <a:p>
            <a:pPr algn="ctr"/>
            <a:r>
              <a:rPr lang="en-US" sz="1200" dirty="0">
                <a:solidFill>
                  <a:schemeClr val="bg1">
                    <a:lumMod val="75000"/>
                  </a:schemeClr>
                </a:solidFill>
              </a:rPr>
              <a:t>Source: </a:t>
            </a:r>
            <a:r>
              <a:rPr lang="en-US" sz="1200" dirty="0">
                <a:solidFill>
                  <a:schemeClr val="bg1">
                    <a:lumMod val="75000"/>
                  </a:schemeClr>
                </a:solidFill>
                <a:hlinkClick r:id="rId2"/>
              </a:rPr>
              <a:t>https://ai.meta.com/blog/llama-3-2-connect-2024-vision-edge-mobile-devices/</a:t>
            </a:r>
            <a:endParaRPr lang="en-US" sz="1200" dirty="0">
              <a:solidFill>
                <a:schemeClr val="bg1">
                  <a:lumMod val="75000"/>
                </a:schemeClr>
              </a:solidFill>
            </a:endParaRPr>
          </a:p>
        </p:txBody>
      </p:sp>
      <p:pic>
        <p:nvPicPr>
          <p:cNvPr id="3" name="Picture 2">
            <a:extLst>
              <a:ext uri="{FF2B5EF4-FFF2-40B4-BE49-F238E27FC236}">
                <a16:creationId xmlns:a16="http://schemas.microsoft.com/office/drawing/2014/main" id="{843353CB-E9E1-CCF7-FC40-503A84F534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5" name="Picture 4">
            <a:extLst>
              <a:ext uri="{FF2B5EF4-FFF2-40B4-BE49-F238E27FC236}">
                <a16:creationId xmlns:a16="http://schemas.microsoft.com/office/drawing/2014/main" id="{00D35216-565D-4CAE-5534-CC5AB5DA3B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pic>
        <p:nvPicPr>
          <p:cNvPr id="8" name="Picture 7">
            <a:extLst>
              <a:ext uri="{FF2B5EF4-FFF2-40B4-BE49-F238E27FC236}">
                <a16:creationId xmlns:a16="http://schemas.microsoft.com/office/drawing/2014/main" id="{9B8F43C6-2CC1-4FB5-91F1-2DE3EFD7DE92}"/>
              </a:ext>
            </a:extLst>
          </p:cNvPr>
          <p:cNvPicPr>
            <a:picLocks noChangeAspect="1"/>
          </p:cNvPicPr>
          <p:nvPr/>
        </p:nvPicPr>
        <p:blipFill>
          <a:blip r:embed="rId5"/>
          <a:stretch>
            <a:fillRect/>
          </a:stretch>
        </p:blipFill>
        <p:spPr>
          <a:xfrm>
            <a:off x="1285876" y="944195"/>
            <a:ext cx="9873922" cy="5530050"/>
          </a:xfrm>
          <a:prstGeom prst="rect">
            <a:avLst/>
          </a:prstGeom>
        </p:spPr>
      </p:pic>
      <p:sp>
        <p:nvSpPr>
          <p:cNvPr id="6" name="Rounded Rectangle 5">
            <a:extLst>
              <a:ext uri="{FF2B5EF4-FFF2-40B4-BE49-F238E27FC236}">
                <a16:creationId xmlns:a16="http://schemas.microsoft.com/office/drawing/2014/main" id="{76085830-6B07-4638-5AD8-E91679F6A76F}"/>
              </a:ext>
            </a:extLst>
          </p:cNvPr>
          <p:cNvSpPr/>
          <p:nvPr/>
        </p:nvSpPr>
        <p:spPr>
          <a:xfrm>
            <a:off x="6096000" y="1044985"/>
            <a:ext cx="1347788" cy="5429260"/>
          </a:xfrm>
          <a:prstGeom prst="roundRect">
            <a:avLst>
              <a:gd name="adj" fmla="val 6058"/>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02158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281188" y="56100"/>
            <a:ext cx="11629623" cy="811193"/>
          </a:xfrm>
        </p:spPr>
        <p:txBody>
          <a:bodyPr>
            <a:noAutofit/>
          </a:bodyPr>
          <a:lstStyle/>
          <a:p>
            <a:r>
              <a:rPr lang="en-US" dirty="0"/>
              <a:t>Llama 3.3 70B instruction-tuned</a:t>
            </a:r>
            <a:endParaRPr lang="en-US"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fld id="{5D6FF71F-CF6A-4C46-8F9B-61D49EEA70E3}" type="slidenum">
              <a:rPr lang="en-US" smtClean="0"/>
              <a:t>54</a:t>
            </a:fld>
            <a:endParaRPr lang="en-US"/>
          </a:p>
        </p:txBody>
      </p:sp>
      <p:sp>
        <p:nvSpPr>
          <p:cNvPr id="8" name="TextBox 7">
            <a:extLst>
              <a:ext uri="{FF2B5EF4-FFF2-40B4-BE49-F238E27FC236}">
                <a16:creationId xmlns:a16="http://schemas.microsoft.com/office/drawing/2014/main" id="{A55477CA-48CD-C5E2-FF99-517BC66DDF6C}"/>
              </a:ext>
            </a:extLst>
          </p:cNvPr>
          <p:cNvSpPr txBox="1"/>
          <p:nvPr/>
        </p:nvSpPr>
        <p:spPr>
          <a:xfrm>
            <a:off x="3046926" y="6592795"/>
            <a:ext cx="6098146" cy="276999"/>
          </a:xfrm>
          <a:prstGeom prst="rect">
            <a:avLst/>
          </a:prstGeom>
          <a:noFill/>
        </p:spPr>
        <p:txBody>
          <a:bodyPr wrap="square">
            <a:spAutoFit/>
          </a:bodyPr>
          <a:lstStyle/>
          <a:p>
            <a:pPr algn="ctr"/>
            <a:r>
              <a:rPr lang="en-US" sz="1200" dirty="0">
                <a:hlinkClick r:id="rId2"/>
              </a:rPr>
              <a:t>https://www.llama.com/</a:t>
            </a:r>
            <a:endParaRPr lang="en-US" sz="1200" dirty="0"/>
          </a:p>
        </p:txBody>
      </p:sp>
      <p:pic>
        <p:nvPicPr>
          <p:cNvPr id="3" name="Picture 2">
            <a:extLst>
              <a:ext uri="{FF2B5EF4-FFF2-40B4-BE49-F238E27FC236}">
                <a16:creationId xmlns:a16="http://schemas.microsoft.com/office/drawing/2014/main" id="{D485DB3D-B59D-2D99-48CF-10EB637DC5BD}"/>
              </a:ext>
            </a:extLst>
          </p:cNvPr>
          <p:cNvPicPr>
            <a:picLocks noChangeAspect="1"/>
          </p:cNvPicPr>
          <p:nvPr/>
        </p:nvPicPr>
        <p:blipFill>
          <a:blip r:embed="rId3"/>
          <a:stretch>
            <a:fillRect/>
          </a:stretch>
        </p:blipFill>
        <p:spPr>
          <a:xfrm>
            <a:off x="1119716" y="867294"/>
            <a:ext cx="9952568" cy="5768868"/>
          </a:xfrm>
          <a:prstGeom prst="rect">
            <a:avLst/>
          </a:prstGeom>
        </p:spPr>
      </p:pic>
      <p:sp>
        <p:nvSpPr>
          <p:cNvPr id="5" name="Rounded Rectangle 4">
            <a:extLst>
              <a:ext uri="{FF2B5EF4-FFF2-40B4-BE49-F238E27FC236}">
                <a16:creationId xmlns:a16="http://schemas.microsoft.com/office/drawing/2014/main" id="{A944FA75-EA62-2809-180C-8883F12FDBC0}"/>
              </a:ext>
            </a:extLst>
          </p:cNvPr>
          <p:cNvSpPr/>
          <p:nvPr/>
        </p:nvSpPr>
        <p:spPr>
          <a:xfrm>
            <a:off x="4208929" y="867293"/>
            <a:ext cx="1217800" cy="5768869"/>
          </a:xfrm>
          <a:prstGeom prst="roundRect">
            <a:avLst>
              <a:gd name="adj" fmla="val 6058"/>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73532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747AF7-A84B-9096-9A18-6913580A23D3}"/>
              </a:ext>
            </a:extLst>
          </p:cNvPr>
          <p:cNvPicPr>
            <a:picLocks noChangeAspect="1"/>
          </p:cNvPicPr>
          <p:nvPr/>
        </p:nvPicPr>
        <p:blipFill>
          <a:blip r:embed="rId2"/>
          <a:stretch>
            <a:fillRect/>
          </a:stretch>
        </p:blipFill>
        <p:spPr>
          <a:xfrm>
            <a:off x="666748" y="970109"/>
            <a:ext cx="10858499" cy="5626306"/>
          </a:xfrm>
          <a:prstGeom prst="rect">
            <a:avLst/>
          </a:prstGeom>
        </p:spPr>
      </p:pic>
      <p:sp>
        <p:nvSpPr>
          <p:cNvPr id="2" name="Title 1">
            <a:extLst>
              <a:ext uri="{FF2B5EF4-FFF2-40B4-BE49-F238E27FC236}">
                <a16:creationId xmlns:a16="http://schemas.microsoft.com/office/drawing/2014/main" id="{7CE34713-1468-6CA6-0810-617BBD31DB50}"/>
              </a:ext>
            </a:extLst>
          </p:cNvPr>
          <p:cNvSpPr>
            <a:spLocks noGrp="1"/>
          </p:cNvSpPr>
          <p:nvPr>
            <p:ph type="title"/>
          </p:nvPr>
        </p:nvSpPr>
        <p:spPr>
          <a:xfrm>
            <a:off x="484908" y="-1"/>
            <a:ext cx="11222181" cy="970110"/>
          </a:xfrm>
        </p:spPr>
        <p:txBody>
          <a:bodyPr>
            <a:normAutofit fontScale="90000"/>
          </a:bodyPr>
          <a:lstStyle/>
          <a:p>
            <a:r>
              <a:rPr lang="en-US" dirty="0"/>
              <a:t>Mistral </a:t>
            </a:r>
            <a:r>
              <a:rPr lang="en-US" dirty="0" err="1"/>
              <a:t>Pixtral</a:t>
            </a:r>
            <a:r>
              <a:rPr lang="en-US" dirty="0"/>
              <a:t> Large (124B)</a:t>
            </a:r>
            <a:br>
              <a:rPr lang="en-US" dirty="0"/>
            </a:br>
            <a:r>
              <a:rPr lang="en-US" sz="3100" b="0" dirty="0"/>
              <a:t>Frontier-class multimodal performance</a:t>
            </a:r>
          </a:p>
        </p:txBody>
      </p:sp>
      <p:sp>
        <p:nvSpPr>
          <p:cNvPr id="4" name="Slide Number Placeholder 3">
            <a:extLst>
              <a:ext uri="{FF2B5EF4-FFF2-40B4-BE49-F238E27FC236}">
                <a16:creationId xmlns:a16="http://schemas.microsoft.com/office/drawing/2014/main" id="{026682DD-AC8F-739C-9817-C56954D2B944}"/>
              </a:ext>
            </a:extLst>
          </p:cNvPr>
          <p:cNvSpPr>
            <a:spLocks noGrp="1"/>
          </p:cNvSpPr>
          <p:nvPr>
            <p:ph type="sldNum" sz="quarter" idx="12"/>
          </p:nvPr>
        </p:nvSpPr>
        <p:spPr/>
        <p:txBody>
          <a:bodyPr/>
          <a:lstStyle/>
          <a:p>
            <a:fld id="{5D6FF71F-CF6A-4C46-8F9B-61D49EEA70E3}" type="slidenum">
              <a:rPr lang="en-US" smtClean="0"/>
              <a:t>55</a:t>
            </a:fld>
            <a:endParaRPr lang="en-US"/>
          </a:p>
        </p:txBody>
      </p:sp>
      <p:pic>
        <p:nvPicPr>
          <p:cNvPr id="3" name="Picture 2">
            <a:extLst>
              <a:ext uri="{FF2B5EF4-FFF2-40B4-BE49-F238E27FC236}">
                <a16:creationId xmlns:a16="http://schemas.microsoft.com/office/drawing/2014/main" id="{5A763176-1011-4D28-44BF-7D9EFBC954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5" name="Picture 4">
            <a:extLst>
              <a:ext uri="{FF2B5EF4-FFF2-40B4-BE49-F238E27FC236}">
                <a16:creationId xmlns:a16="http://schemas.microsoft.com/office/drawing/2014/main" id="{6DCE8A3E-34E1-D759-914E-1B81548A03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
        <p:nvSpPr>
          <p:cNvPr id="8" name="TextBox 7">
            <a:extLst>
              <a:ext uri="{FF2B5EF4-FFF2-40B4-BE49-F238E27FC236}">
                <a16:creationId xmlns:a16="http://schemas.microsoft.com/office/drawing/2014/main" id="{A85617D1-9C74-EEDE-5659-85EA00E430DA}"/>
              </a:ext>
            </a:extLst>
          </p:cNvPr>
          <p:cNvSpPr txBox="1"/>
          <p:nvPr/>
        </p:nvSpPr>
        <p:spPr>
          <a:xfrm>
            <a:off x="2862892" y="6514491"/>
            <a:ext cx="6100762" cy="369332"/>
          </a:xfrm>
          <a:prstGeom prst="rect">
            <a:avLst/>
          </a:prstGeom>
          <a:noFill/>
        </p:spPr>
        <p:txBody>
          <a:bodyPr wrap="square">
            <a:spAutoFit/>
          </a:bodyPr>
          <a:lstStyle/>
          <a:p>
            <a:pPr algn="ctr"/>
            <a:r>
              <a:rPr lang="en-US" dirty="0">
                <a:solidFill>
                  <a:schemeClr val="bg1">
                    <a:lumMod val="75000"/>
                  </a:schemeClr>
                </a:solidFill>
              </a:rPr>
              <a:t>Source: </a:t>
            </a:r>
            <a:r>
              <a:rPr lang="en-US" dirty="0">
                <a:hlinkClick r:id="rId5"/>
              </a:rPr>
              <a:t>https://mistral.ai/news/pixtral-large/</a:t>
            </a:r>
            <a:endParaRPr lang="en-US" dirty="0"/>
          </a:p>
        </p:txBody>
      </p:sp>
      <p:sp>
        <p:nvSpPr>
          <p:cNvPr id="16" name="Rounded Rectangle 15">
            <a:extLst>
              <a:ext uri="{FF2B5EF4-FFF2-40B4-BE49-F238E27FC236}">
                <a16:creationId xmlns:a16="http://schemas.microsoft.com/office/drawing/2014/main" id="{81C92F0D-E55C-932F-F321-5530C11214CA}"/>
              </a:ext>
            </a:extLst>
          </p:cNvPr>
          <p:cNvSpPr/>
          <p:nvPr/>
        </p:nvSpPr>
        <p:spPr>
          <a:xfrm>
            <a:off x="666748" y="1676035"/>
            <a:ext cx="10858499" cy="1295766"/>
          </a:xfrm>
          <a:prstGeom prst="roundRect">
            <a:avLst>
              <a:gd name="adj" fmla="val 7374"/>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35948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4713-1468-6CA6-0810-617BBD31DB50}"/>
              </a:ext>
            </a:extLst>
          </p:cNvPr>
          <p:cNvSpPr>
            <a:spLocks noGrp="1"/>
          </p:cNvSpPr>
          <p:nvPr>
            <p:ph type="title"/>
          </p:nvPr>
        </p:nvSpPr>
        <p:spPr>
          <a:xfrm>
            <a:off x="484908" y="0"/>
            <a:ext cx="11222181" cy="779296"/>
          </a:xfrm>
        </p:spPr>
        <p:txBody>
          <a:bodyPr>
            <a:normAutofit fontScale="90000"/>
          </a:bodyPr>
          <a:lstStyle/>
          <a:p>
            <a:r>
              <a:rPr lang="en-US" dirty="0"/>
              <a:t>Mistral </a:t>
            </a:r>
            <a:r>
              <a:rPr lang="en-US" dirty="0" err="1"/>
              <a:t>Pixtral</a:t>
            </a:r>
            <a:r>
              <a:rPr lang="en-US" dirty="0"/>
              <a:t> 12B</a:t>
            </a:r>
          </a:p>
        </p:txBody>
      </p:sp>
      <p:sp>
        <p:nvSpPr>
          <p:cNvPr id="4" name="Slide Number Placeholder 3">
            <a:extLst>
              <a:ext uri="{FF2B5EF4-FFF2-40B4-BE49-F238E27FC236}">
                <a16:creationId xmlns:a16="http://schemas.microsoft.com/office/drawing/2014/main" id="{026682DD-AC8F-739C-9817-C56954D2B944}"/>
              </a:ext>
            </a:extLst>
          </p:cNvPr>
          <p:cNvSpPr>
            <a:spLocks noGrp="1"/>
          </p:cNvSpPr>
          <p:nvPr>
            <p:ph type="sldNum" sz="quarter" idx="12"/>
          </p:nvPr>
        </p:nvSpPr>
        <p:spPr/>
        <p:txBody>
          <a:bodyPr/>
          <a:lstStyle/>
          <a:p>
            <a:fld id="{5D6FF71F-CF6A-4C46-8F9B-61D49EEA70E3}" type="slidenum">
              <a:rPr lang="en-US" smtClean="0"/>
              <a:t>56</a:t>
            </a:fld>
            <a:endParaRPr lang="en-US"/>
          </a:p>
        </p:txBody>
      </p:sp>
      <p:pic>
        <p:nvPicPr>
          <p:cNvPr id="3" name="Picture 2">
            <a:extLst>
              <a:ext uri="{FF2B5EF4-FFF2-40B4-BE49-F238E27FC236}">
                <a16:creationId xmlns:a16="http://schemas.microsoft.com/office/drawing/2014/main" id="{5A763176-1011-4D28-44BF-7D9EFBC954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5" name="Picture 4">
            <a:extLst>
              <a:ext uri="{FF2B5EF4-FFF2-40B4-BE49-F238E27FC236}">
                <a16:creationId xmlns:a16="http://schemas.microsoft.com/office/drawing/2014/main" id="{6DCE8A3E-34E1-D759-914E-1B81548A03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pic>
        <p:nvPicPr>
          <p:cNvPr id="15" name="Picture 14">
            <a:extLst>
              <a:ext uri="{FF2B5EF4-FFF2-40B4-BE49-F238E27FC236}">
                <a16:creationId xmlns:a16="http://schemas.microsoft.com/office/drawing/2014/main" id="{52C6A12C-08FC-3731-2436-5B253D19C861}"/>
              </a:ext>
            </a:extLst>
          </p:cNvPr>
          <p:cNvPicPr>
            <a:picLocks noChangeAspect="1"/>
          </p:cNvPicPr>
          <p:nvPr/>
        </p:nvPicPr>
        <p:blipFill>
          <a:blip r:embed="rId4"/>
          <a:stretch>
            <a:fillRect/>
          </a:stretch>
        </p:blipFill>
        <p:spPr>
          <a:xfrm>
            <a:off x="200801" y="1346393"/>
            <a:ext cx="11652864" cy="5108104"/>
          </a:xfrm>
          <a:prstGeom prst="rect">
            <a:avLst/>
          </a:prstGeom>
        </p:spPr>
      </p:pic>
      <p:sp>
        <p:nvSpPr>
          <p:cNvPr id="7" name="TextBox 6">
            <a:extLst>
              <a:ext uri="{FF2B5EF4-FFF2-40B4-BE49-F238E27FC236}">
                <a16:creationId xmlns:a16="http://schemas.microsoft.com/office/drawing/2014/main" id="{C71018F8-92A0-0EE5-5B48-797DA3AA401D}"/>
              </a:ext>
            </a:extLst>
          </p:cNvPr>
          <p:cNvSpPr txBox="1"/>
          <p:nvPr/>
        </p:nvSpPr>
        <p:spPr>
          <a:xfrm>
            <a:off x="552308" y="6562244"/>
            <a:ext cx="10949850" cy="246221"/>
          </a:xfrm>
          <a:prstGeom prst="rect">
            <a:avLst/>
          </a:prstGeom>
          <a:noFill/>
        </p:spPr>
        <p:txBody>
          <a:bodyPr wrap="square">
            <a:spAutoFit/>
          </a:bodyPr>
          <a:lstStyle/>
          <a:p>
            <a:pPr algn="ctr"/>
            <a:r>
              <a:rPr lang="en-US" sz="1000" dirty="0">
                <a:solidFill>
                  <a:schemeClr val="bg1">
                    <a:lumMod val="75000"/>
                  </a:schemeClr>
                </a:solidFill>
              </a:rPr>
              <a:t>Source: Agrawal, </a:t>
            </a:r>
            <a:r>
              <a:rPr lang="en-US" sz="1000" dirty="0" err="1">
                <a:solidFill>
                  <a:schemeClr val="bg1">
                    <a:lumMod val="75000"/>
                  </a:schemeClr>
                </a:solidFill>
              </a:rPr>
              <a:t>Pravesh</a:t>
            </a:r>
            <a:r>
              <a:rPr lang="en-US" sz="1000" dirty="0">
                <a:solidFill>
                  <a:schemeClr val="bg1">
                    <a:lumMod val="75000"/>
                  </a:schemeClr>
                </a:solidFill>
              </a:rPr>
              <a:t>, Szymon </a:t>
            </a:r>
            <a:r>
              <a:rPr lang="en-US" sz="1000" dirty="0" err="1">
                <a:solidFill>
                  <a:schemeClr val="bg1">
                    <a:lumMod val="75000"/>
                  </a:schemeClr>
                </a:solidFill>
              </a:rPr>
              <a:t>Antoniak</a:t>
            </a:r>
            <a:r>
              <a:rPr lang="en-US" sz="1000" dirty="0">
                <a:solidFill>
                  <a:schemeClr val="bg1">
                    <a:lumMod val="75000"/>
                  </a:schemeClr>
                </a:solidFill>
              </a:rPr>
              <a:t>, Emma </a:t>
            </a:r>
            <a:r>
              <a:rPr lang="en-US" sz="1000" dirty="0" err="1">
                <a:solidFill>
                  <a:schemeClr val="bg1">
                    <a:lumMod val="75000"/>
                  </a:schemeClr>
                </a:solidFill>
              </a:rPr>
              <a:t>Bou</a:t>
            </a:r>
            <a:r>
              <a:rPr lang="en-US" sz="1000" dirty="0">
                <a:solidFill>
                  <a:schemeClr val="bg1">
                    <a:lumMod val="75000"/>
                  </a:schemeClr>
                </a:solidFill>
              </a:rPr>
              <a:t> Hanna, Baptiste Bout, Devendra </a:t>
            </a:r>
            <a:r>
              <a:rPr lang="en-US" sz="1000" dirty="0" err="1">
                <a:solidFill>
                  <a:schemeClr val="bg1">
                    <a:lumMod val="75000"/>
                  </a:schemeClr>
                </a:solidFill>
              </a:rPr>
              <a:t>Chaplot</a:t>
            </a:r>
            <a:r>
              <a:rPr lang="en-US" sz="1000" dirty="0">
                <a:solidFill>
                  <a:schemeClr val="bg1">
                    <a:lumMod val="75000"/>
                  </a:schemeClr>
                </a:solidFill>
              </a:rPr>
              <a:t>, Jessica </a:t>
            </a:r>
            <a:r>
              <a:rPr lang="en-US" sz="1000" dirty="0" err="1">
                <a:solidFill>
                  <a:schemeClr val="bg1">
                    <a:lumMod val="75000"/>
                  </a:schemeClr>
                </a:solidFill>
              </a:rPr>
              <a:t>Chudnovsky</a:t>
            </a:r>
            <a:r>
              <a:rPr lang="en-US" sz="1000" dirty="0">
                <a:solidFill>
                  <a:schemeClr val="bg1">
                    <a:lumMod val="75000"/>
                  </a:schemeClr>
                </a:solidFill>
              </a:rPr>
              <a:t>, </a:t>
            </a:r>
            <a:r>
              <a:rPr lang="en-US" sz="1000" dirty="0" err="1">
                <a:solidFill>
                  <a:schemeClr val="bg1">
                    <a:lumMod val="75000"/>
                  </a:schemeClr>
                </a:solidFill>
              </a:rPr>
              <a:t>Diogo</a:t>
            </a:r>
            <a:r>
              <a:rPr lang="en-US" sz="1000" dirty="0">
                <a:solidFill>
                  <a:schemeClr val="bg1">
                    <a:lumMod val="75000"/>
                  </a:schemeClr>
                </a:solidFill>
              </a:rPr>
              <a:t> Costa et al. (2024) "</a:t>
            </a:r>
            <a:r>
              <a:rPr lang="en-US" sz="1000" dirty="0" err="1">
                <a:solidFill>
                  <a:schemeClr val="bg1">
                    <a:lumMod val="75000"/>
                  </a:schemeClr>
                </a:solidFill>
              </a:rPr>
              <a:t>Pixtral</a:t>
            </a:r>
            <a:r>
              <a:rPr lang="en-US" sz="1000" dirty="0">
                <a:solidFill>
                  <a:schemeClr val="bg1">
                    <a:lumMod val="75000"/>
                  </a:schemeClr>
                </a:solidFill>
              </a:rPr>
              <a:t> 12B." </a:t>
            </a:r>
            <a:r>
              <a:rPr lang="en-US" sz="1000" dirty="0" err="1">
                <a:solidFill>
                  <a:schemeClr val="bg1">
                    <a:lumMod val="75000"/>
                  </a:schemeClr>
                </a:solidFill>
              </a:rPr>
              <a:t>arXiv</a:t>
            </a:r>
            <a:r>
              <a:rPr lang="en-US" sz="1000" dirty="0">
                <a:solidFill>
                  <a:schemeClr val="bg1">
                    <a:lumMod val="75000"/>
                  </a:schemeClr>
                </a:solidFill>
              </a:rPr>
              <a:t> preprint arXiv:2410.07073.</a:t>
            </a:r>
            <a:endParaRPr lang="en-US" sz="1000" dirty="0"/>
          </a:p>
        </p:txBody>
      </p:sp>
    </p:spTree>
    <p:extLst>
      <p:ext uri="{BB962C8B-B14F-4D97-AF65-F5344CB8AC3E}">
        <p14:creationId xmlns:p14="http://schemas.microsoft.com/office/powerpoint/2010/main" val="15069801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2d1c7a87fdf_0_37"/>
          <p:cNvSpPr txBox="1">
            <a:spLocks noGrp="1"/>
          </p:cNvSpPr>
          <p:nvPr>
            <p:ph type="title"/>
          </p:nvPr>
        </p:nvSpPr>
        <p:spPr>
          <a:xfrm>
            <a:off x="534389" y="56102"/>
            <a:ext cx="11222100" cy="1148700"/>
          </a:xfrm>
          <a:prstGeom prst="rect">
            <a:avLst/>
          </a:prstGeom>
          <a:noFill/>
          <a:ln>
            <a:noFill/>
          </a:ln>
        </p:spPr>
        <p:txBody>
          <a:bodyPr spcFirstLastPara="1" wrap="square" lIns="91425" tIns="45700" rIns="91425" bIns="45700" anchor="ctr" anchorCtr="0">
            <a:normAutofit fontScale="90000"/>
          </a:bodyPr>
          <a:lstStyle/>
          <a:p>
            <a:pPr marL="457200" lvl="0" indent="0" algn="ctr" rtl="0">
              <a:spcBef>
                <a:spcPts val="0"/>
              </a:spcBef>
              <a:spcAft>
                <a:spcPts val="0"/>
              </a:spcAft>
              <a:buNone/>
            </a:pPr>
            <a:r>
              <a:rPr lang="en-US" sz="4000" dirty="0"/>
              <a:t>Large Language Models (LLMs)</a:t>
            </a:r>
            <a:br>
              <a:rPr lang="en-US" sz="4000" dirty="0"/>
            </a:br>
            <a:r>
              <a:rPr lang="en-US" sz="4000" dirty="0"/>
              <a:t>Artificial Analysis Quality Index</a:t>
            </a:r>
            <a:endParaRPr sz="4000" dirty="0"/>
          </a:p>
        </p:txBody>
      </p:sp>
      <p:sp>
        <p:nvSpPr>
          <p:cNvPr id="279" name="Google Shape;279;g2d1c7a87fdf_0_37"/>
          <p:cNvSpPr txBox="1">
            <a:spLocks noGrp="1"/>
          </p:cNvSpPr>
          <p:nvPr>
            <p:ph type="sldNum" idx="12"/>
          </p:nvPr>
        </p:nvSpPr>
        <p:spPr>
          <a:xfrm>
            <a:off x="11159797" y="6562244"/>
            <a:ext cx="960600" cy="2397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57</a:t>
            </a:fld>
            <a:endParaRPr sz="1200" b="0" i="0" u="none" strike="noStrike" cap="none">
              <a:solidFill>
                <a:srgbClr val="888888"/>
              </a:solidFill>
              <a:latin typeface="Calibri"/>
              <a:ea typeface="Calibri"/>
              <a:cs typeface="Calibri"/>
              <a:sym typeface="Calibri"/>
            </a:endParaRPr>
          </a:p>
        </p:txBody>
      </p:sp>
      <p:sp>
        <p:nvSpPr>
          <p:cNvPr id="286" name="Google Shape;286;g2d1c7a87fdf_0_37"/>
          <p:cNvSpPr txBox="1"/>
          <p:nvPr/>
        </p:nvSpPr>
        <p:spPr>
          <a:xfrm>
            <a:off x="3195975" y="530905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4" name="Google Shape;300;g2d1c7a87fdf_0_49">
            <a:extLst>
              <a:ext uri="{FF2B5EF4-FFF2-40B4-BE49-F238E27FC236}">
                <a16:creationId xmlns:a16="http://schemas.microsoft.com/office/drawing/2014/main" id="{99F0D9F2-E4DF-FA76-08CF-4AE6C6AA1CE2}"/>
              </a:ext>
            </a:extLst>
          </p:cNvPr>
          <p:cNvSpPr txBox="1"/>
          <p:nvPr/>
        </p:nvSpPr>
        <p:spPr>
          <a:xfrm>
            <a:off x="1446357" y="6582269"/>
            <a:ext cx="9299286"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FBFBF"/>
              </a:buClr>
              <a:buSzPts val="800"/>
              <a:buFont typeface="Calibri"/>
              <a:buNone/>
            </a:pPr>
            <a:r>
              <a:rPr lang="en-US" sz="1200" b="0" i="0" u="none" strike="noStrike" cap="none" dirty="0">
                <a:solidFill>
                  <a:srgbClr val="BFBFBF"/>
                </a:solidFill>
                <a:latin typeface="Calibri"/>
                <a:ea typeface="Calibri"/>
                <a:cs typeface="Calibri"/>
                <a:sym typeface="Calibri"/>
              </a:rPr>
              <a:t>Source: </a:t>
            </a:r>
            <a:r>
              <a:rPr lang="en-US" sz="1200" b="0" i="0" u="none" strike="noStrike" cap="none" dirty="0">
                <a:solidFill>
                  <a:srgbClr val="BFBFBF"/>
                </a:solidFill>
                <a:latin typeface="Calibri"/>
                <a:ea typeface="Calibri"/>
                <a:cs typeface="Calibri"/>
                <a:sym typeface="Calibri"/>
                <a:hlinkClick r:id="rId3"/>
              </a:rPr>
              <a:t>https://artificialanalysis.ai/</a:t>
            </a:r>
            <a:endParaRPr lang="en-US" sz="1200" b="0" i="0" u="none" strike="noStrike" cap="none" dirty="0">
              <a:solidFill>
                <a:srgbClr val="BFBFBF"/>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3A47F2EC-99A9-A3D7-4312-16378DF8C0B6}"/>
              </a:ext>
            </a:extLst>
          </p:cNvPr>
          <p:cNvPicPr>
            <a:picLocks noChangeAspect="1"/>
          </p:cNvPicPr>
          <p:nvPr/>
        </p:nvPicPr>
        <p:blipFill>
          <a:blip r:embed="rId4"/>
          <a:stretch>
            <a:fillRect/>
          </a:stretch>
        </p:blipFill>
        <p:spPr>
          <a:xfrm>
            <a:off x="1777205" y="1247198"/>
            <a:ext cx="8837540" cy="5378402"/>
          </a:xfrm>
          <a:prstGeom prst="rect">
            <a:avLst/>
          </a:prstGeom>
        </p:spPr>
      </p:pic>
    </p:spTree>
    <p:extLst>
      <p:ext uri="{BB962C8B-B14F-4D97-AF65-F5344CB8AC3E}">
        <p14:creationId xmlns:p14="http://schemas.microsoft.com/office/powerpoint/2010/main" val="5058748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2d1c7a87fdf_0_37"/>
          <p:cNvSpPr txBox="1">
            <a:spLocks noGrp="1"/>
          </p:cNvSpPr>
          <p:nvPr>
            <p:ph type="title"/>
          </p:nvPr>
        </p:nvSpPr>
        <p:spPr>
          <a:xfrm>
            <a:off x="534389" y="56102"/>
            <a:ext cx="11222100" cy="1148700"/>
          </a:xfrm>
          <a:prstGeom prst="rect">
            <a:avLst/>
          </a:prstGeom>
          <a:noFill/>
          <a:ln>
            <a:noFill/>
          </a:ln>
        </p:spPr>
        <p:txBody>
          <a:bodyPr spcFirstLastPara="1" wrap="square" lIns="91425" tIns="45700" rIns="91425" bIns="45700" anchor="ctr" anchorCtr="0">
            <a:normAutofit fontScale="90000"/>
          </a:bodyPr>
          <a:lstStyle/>
          <a:p>
            <a:pPr marL="457200" lvl="0" indent="0" algn="ctr" rtl="0">
              <a:spcBef>
                <a:spcPts val="0"/>
              </a:spcBef>
              <a:spcAft>
                <a:spcPts val="0"/>
              </a:spcAft>
              <a:buNone/>
            </a:pPr>
            <a:r>
              <a:rPr lang="en-US" sz="4000" dirty="0"/>
              <a:t>Large Language Models (LLMs)</a:t>
            </a:r>
            <a:br>
              <a:rPr lang="en-US" sz="4000" dirty="0"/>
            </a:br>
            <a:r>
              <a:rPr lang="en-US" sz="4000" dirty="0"/>
              <a:t>Quality vs. Price</a:t>
            </a:r>
            <a:endParaRPr sz="4000" dirty="0"/>
          </a:p>
        </p:txBody>
      </p:sp>
      <p:sp>
        <p:nvSpPr>
          <p:cNvPr id="279" name="Google Shape;279;g2d1c7a87fdf_0_37"/>
          <p:cNvSpPr txBox="1">
            <a:spLocks noGrp="1"/>
          </p:cNvSpPr>
          <p:nvPr>
            <p:ph type="sldNum" idx="12"/>
          </p:nvPr>
        </p:nvSpPr>
        <p:spPr>
          <a:xfrm>
            <a:off x="11159797" y="6562244"/>
            <a:ext cx="960600" cy="2397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58</a:t>
            </a:fld>
            <a:endParaRPr sz="1200" b="0" i="0" u="none" strike="noStrike" cap="none">
              <a:solidFill>
                <a:srgbClr val="888888"/>
              </a:solidFill>
              <a:latin typeface="Calibri"/>
              <a:ea typeface="Calibri"/>
              <a:cs typeface="Calibri"/>
              <a:sym typeface="Calibri"/>
            </a:endParaRPr>
          </a:p>
        </p:txBody>
      </p:sp>
      <p:sp>
        <p:nvSpPr>
          <p:cNvPr id="286" name="Google Shape;286;g2d1c7a87fdf_0_37"/>
          <p:cNvSpPr txBox="1"/>
          <p:nvPr/>
        </p:nvSpPr>
        <p:spPr>
          <a:xfrm>
            <a:off x="3195975" y="530905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3E531FD1-1BC8-187D-142D-BF7835061D38}"/>
              </a:ext>
            </a:extLst>
          </p:cNvPr>
          <p:cNvPicPr>
            <a:picLocks noChangeAspect="1"/>
          </p:cNvPicPr>
          <p:nvPr/>
        </p:nvPicPr>
        <p:blipFill>
          <a:blip r:embed="rId3"/>
          <a:stretch>
            <a:fillRect/>
          </a:stretch>
        </p:blipFill>
        <p:spPr>
          <a:xfrm>
            <a:off x="549329" y="1282840"/>
            <a:ext cx="11093341" cy="5357442"/>
          </a:xfrm>
          <a:prstGeom prst="rect">
            <a:avLst/>
          </a:prstGeom>
        </p:spPr>
      </p:pic>
      <p:sp>
        <p:nvSpPr>
          <p:cNvPr id="6" name="Google Shape;300;g2d1c7a87fdf_0_49">
            <a:extLst>
              <a:ext uri="{FF2B5EF4-FFF2-40B4-BE49-F238E27FC236}">
                <a16:creationId xmlns:a16="http://schemas.microsoft.com/office/drawing/2014/main" id="{923CFBE3-ABE0-9FB8-DD99-862281E8A3AB}"/>
              </a:ext>
            </a:extLst>
          </p:cNvPr>
          <p:cNvSpPr txBox="1"/>
          <p:nvPr/>
        </p:nvSpPr>
        <p:spPr>
          <a:xfrm>
            <a:off x="1446357" y="6582269"/>
            <a:ext cx="9299286"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FBFBF"/>
              </a:buClr>
              <a:buSzPts val="800"/>
              <a:buFont typeface="Calibri"/>
              <a:buNone/>
            </a:pPr>
            <a:r>
              <a:rPr lang="en-US" sz="1200" b="0" i="0" u="none" strike="noStrike" cap="none" dirty="0">
                <a:solidFill>
                  <a:srgbClr val="BFBFBF"/>
                </a:solidFill>
                <a:latin typeface="Calibri"/>
                <a:ea typeface="Calibri"/>
                <a:cs typeface="Calibri"/>
                <a:sym typeface="Calibri"/>
              </a:rPr>
              <a:t>Source: </a:t>
            </a:r>
            <a:r>
              <a:rPr lang="en-US" sz="1200" b="0" i="0" u="none" strike="noStrike" cap="none" dirty="0">
                <a:solidFill>
                  <a:srgbClr val="BFBFBF"/>
                </a:solidFill>
                <a:latin typeface="Calibri"/>
                <a:ea typeface="Calibri"/>
                <a:cs typeface="Calibri"/>
                <a:sym typeface="Calibri"/>
                <a:hlinkClick r:id="rId4"/>
              </a:rPr>
              <a:t>https://artificialanalysis.ai/</a:t>
            </a:r>
            <a:endParaRPr lang="en-US" sz="1200" b="0" i="0" u="none" strike="noStrike" cap="none" dirty="0">
              <a:solidFill>
                <a:srgbClr val="BFBFBF"/>
              </a:solidFill>
              <a:latin typeface="Calibri"/>
              <a:ea typeface="Calibri"/>
              <a:cs typeface="Calibri"/>
              <a:sym typeface="Calibri"/>
            </a:endParaRPr>
          </a:p>
        </p:txBody>
      </p:sp>
    </p:spTree>
    <p:extLst>
      <p:ext uri="{BB962C8B-B14F-4D97-AF65-F5344CB8AC3E}">
        <p14:creationId xmlns:p14="http://schemas.microsoft.com/office/powerpoint/2010/main" val="24647003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248721-7266-C41F-3A97-CD9653E07A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73818" y="944193"/>
            <a:ext cx="8515350" cy="5583391"/>
          </a:xfrm>
          <a:prstGeom prst="rect">
            <a:avLst/>
          </a:prstGeom>
        </p:spPr>
      </p:pic>
      <p:sp>
        <p:nvSpPr>
          <p:cNvPr id="2" name="Title 1">
            <a:extLst>
              <a:ext uri="{FF2B5EF4-FFF2-40B4-BE49-F238E27FC236}">
                <a16:creationId xmlns:a16="http://schemas.microsoft.com/office/drawing/2014/main" id="{D9102012-06DC-EB39-FF95-FF4971A7ED29}"/>
              </a:ext>
            </a:extLst>
          </p:cNvPr>
          <p:cNvSpPr>
            <a:spLocks noGrp="1"/>
          </p:cNvSpPr>
          <p:nvPr>
            <p:ph type="title"/>
          </p:nvPr>
        </p:nvSpPr>
        <p:spPr>
          <a:xfrm>
            <a:off x="148884" y="52432"/>
            <a:ext cx="3034460" cy="6509812"/>
          </a:xfrm>
        </p:spPr>
        <p:txBody>
          <a:bodyPr>
            <a:noAutofit/>
          </a:bodyPr>
          <a:lstStyle/>
          <a:p>
            <a:r>
              <a:rPr lang="en-US" dirty="0"/>
              <a:t>Chat </a:t>
            </a:r>
            <a:br>
              <a:rPr lang="en-US" dirty="0"/>
            </a:br>
            <a:r>
              <a:rPr lang="en-US" dirty="0"/>
              <a:t>with </a:t>
            </a:r>
            <a:br>
              <a:rPr lang="en-US" dirty="0"/>
            </a:br>
            <a:r>
              <a:rPr lang="en-US" dirty="0"/>
              <a:t>Open </a:t>
            </a:r>
            <a:br>
              <a:rPr lang="en-US" dirty="0"/>
            </a:br>
            <a:r>
              <a:rPr lang="en-US" dirty="0"/>
              <a:t>Large Language Models:</a:t>
            </a:r>
            <a:br>
              <a:rPr lang="en-US" dirty="0"/>
            </a:br>
            <a:r>
              <a:rPr lang="en-US" dirty="0">
                <a:solidFill>
                  <a:srgbClr val="C00000"/>
                </a:solidFill>
              </a:rPr>
              <a:t>Chatbot Arena</a:t>
            </a:r>
          </a:p>
        </p:txBody>
      </p:sp>
      <p:sp>
        <p:nvSpPr>
          <p:cNvPr id="4" name="Slide Number Placeholder 3">
            <a:extLst>
              <a:ext uri="{FF2B5EF4-FFF2-40B4-BE49-F238E27FC236}">
                <a16:creationId xmlns:a16="http://schemas.microsoft.com/office/drawing/2014/main" id="{B2D64325-E637-0F0D-8ECB-594C15A12B4D}"/>
              </a:ext>
            </a:extLst>
          </p:cNvPr>
          <p:cNvSpPr>
            <a:spLocks noGrp="1"/>
          </p:cNvSpPr>
          <p:nvPr>
            <p:ph type="sldNum" sz="quarter" idx="12"/>
          </p:nvPr>
        </p:nvSpPr>
        <p:spPr/>
        <p:txBody>
          <a:bodyPr/>
          <a:lstStyle/>
          <a:p>
            <a:fld id="{5D6FF71F-CF6A-4C46-8F9B-61D49EEA70E3}" type="slidenum">
              <a:rPr lang="en-US" smtClean="0"/>
              <a:t>59</a:t>
            </a:fld>
            <a:endParaRPr lang="en-US"/>
          </a:p>
        </p:txBody>
      </p:sp>
      <p:sp>
        <p:nvSpPr>
          <p:cNvPr id="5" name="TextBox 4">
            <a:extLst>
              <a:ext uri="{FF2B5EF4-FFF2-40B4-BE49-F238E27FC236}">
                <a16:creationId xmlns:a16="http://schemas.microsoft.com/office/drawing/2014/main" id="{63D87955-EF3E-1243-D8F3-8A3310354B69}"/>
              </a:ext>
            </a:extLst>
          </p:cNvPr>
          <p:cNvSpPr txBox="1"/>
          <p:nvPr/>
        </p:nvSpPr>
        <p:spPr>
          <a:xfrm>
            <a:off x="1019954" y="6457890"/>
            <a:ext cx="10152091" cy="369332"/>
          </a:xfrm>
          <a:prstGeom prst="rect">
            <a:avLst/>
          </a:prstGeom>
          <a:noFill/>
        </p:spPr>
        <p:txBody>
          <a:bodyPr wrap="square">
            <a:spAutoFit/>
          </a:bodyPr>
          <a:lstStyle/>
          <a:p>
            <a:pPr algn="ctr"/>
            <a:r>
              <a:rPr lang="en-US" dirty="0">
                <a:solidFill>
                  <a:schemeClr val="bg1">
                    <a:lumMod val="75000"/>
                  </a:schemeClr>
                </a:solidFill>
                <a:hlinkClick r:id="rId3"/>
              </a:rPr>
              <a:t>https://lmarena.ai/</a:t>
            </a:r>
            <a:endParaRPr lang="en-US" dirty="0">
              <a:solidFill>
                <a:schemeClr val="bg1">
                  <a:lumMod val="75000"/>
                </a:schemeClr>
              </a:solidFill>
            </a:endParaRPr>
          </a:p>
        </p:txBody>
      </p:sp>
      <p:sp>
        <p:nvSpPr>
          <p:cNvPr id="9" name="TextBox 8">
            <a:extLst>
              <a:ext uri="{FF2B5EF4-FFF2-40B4-BE49-F238E27FC236}">
                <a16:creationId xmlns:a16="http://schemas.microsoft.com/office/drawing/2014/main" id="{21490AB9-5C35-3202-C57E-2A04D933626C}"/>
              </a:ext>
            </a:extLst>
          </p:cNvPr>
          <p:cNvSpPr txBox="1"/>
          <p:nvPr/>
        </p:nvSpPr>
        <p:spPr>
          <a:xfrm>
            <a:off x="3937393" y="56354"/>
            <a:ext cx="6096000" cy="461665"/>
          </a:xfrm>
          <a:prstGeom prst="rect">
            <a:avLst/>
          </a:prstGeom>
          <a:noFill/>
        </p:spPr>
        <p:txBody>
          <a:bodyPr wrap="square">
            <a:spAutoFit/>
          </a:bodyPr>
          <a:lstStyle/>
          <a:p>
            <a:pPr algn="ctr"/>
            <a:r>
              <a:rPr lang="en-US" sz="2400" b="1" i="0" dirty="0">
                <a:solidFill>
                  <a:schemeClr val="accent1"/>
                </a:solidFill>
                <a:effectLst/>
                <a:latin typeface="Source Sans Pro" panose="020B0503030403020204" pitchFamily="34" charset="0"/>
              </a:rPr>
              <a:t>Large Language Models for Data Science</a:t>
            </a:r>
            <a:endParaRPr lang="en-US" sz="2400" b="1" dirty="0">
              <a:solidFill>
                <a:schemeClr val="accent1"/>
              </a:solidFill>
            </a:endParaRPr>
          </a:p>
        </p:txBody>
      </p:sp>
      <p:sp>
        <p:nvSpPr>
          <p:cNvPr id="11" name="TextBox 10">
            <a:extLst>
              <a:ext uri="{FF2B5EF4-FFF2-40B4-BE49-F238E27FC236}">
                <a16:creationId xmlns:a16="http://schemas.microsoft.com/office/drawing/2014/main" id="{53C87F7E-240F-7556-210F-99082F6D33A9}"/>
              </a:ext>
            </a:extLst>
          </p:cNvPr>
          <p:cNvSpPr txBox="1"/>
          <p:nvPr/>
        </p:nvSpPr>
        <p:spPr>
          <a:xfrm>
            <a:off x="3816884" y="1401328"/>
            <a:ext cx="3206357" cy="461665"/>
          </a:xfrm>
          <a:prstGeom prst="rect">
            <a:avLst/>
          </a:prstGeom>
          <a:noFill/>
        </p:spPr>
        <p:txBody>
          <a:bodyPr wrap="square">
            <a:spAutoFit/>
          </a:bodyPr>
          <a:lstStyle/>
          <a:p>
            <a:r>
              <a:rPr lang="en-US" sz="2400" b="1" dirty="0">
                <a:solidFill>
                  <a:srgbClr val="C00000"/>
                </a:solidFill>
              </a:rPr>
              <a:t>llama 3.2</a:t>
            </a:r>
          </a:p>
        </p:txBody>
      </p:sp>
      <p:sp>
        <p:nvSpPr>
          <p:cNvPr id="13" name="TextBox 12">
            <a:extLst>
              <a:ext uri="{FF2B5EF4-FFF2-40B4-BE49-F238E27FC236}">
                <a16:creationId xmlns:a16="http://schemas.microsoft.com/office/drawing/2014/main" id="{29C18F00-826A-2E8F-C12A-FAEE3644B4CD}"/>
              </a:ext>
            </a:extLst>
          </p:cNvPr>
          <p:cNvSpPr txBox="1"/>
          <p:nvPr/>
        </p:nvSpPr>
        <p:spPr>
          <a:xfrm>
            <a:off x="8100173" y="1401329"/>
            <a:ext cx="3401265" cy="461665"/>
          </a:xfrm>
          <a:prstGeom prst="rect">
            <a:avLst/>
          </a:prstGeom>
          <a:noFill/>
        </p:spPr>
        <p:txBody>
          <a:bodyPr wrap="square">
            <a:spAutoFit/>
          </a:bodyPr>
          <a:lstStyle/>
          <a:p>
            <a:r>
              <a:rPr lang="en-US" sz="2400" b="1" dirty="0" err="1">
                <a:solidFill>
                  <a:srgbClr val="C00000"/>
                </a:solidFill>
              </a:rPr>
              <a:t>claude</a:t>
            </a:r>
            <a:r>
              <a:rPr lang="en-US" sz="2400" b="1" dirty="0">
                <a:solidFill>
                  <a:srgbClr val="C00000"/>
                </a:solidFill>
              </a:rPr>
              <a:t> 3.5 sonnet</a:t>
            </a:r>
          </a:p>
        </p:txBody>
      </p:sp>
      <p:pic>
        <p:nvPicPr>
          <p:cNvPr id="3" name="Picture 2">
            <a:extLst>
              <a:ext uri="{FF2B5EF4-FFF2-40B4-BE49-F238E27FC236}">
                <a16:creationId xmlns:a16="http://schemas.microsoft.com/office/drawing/2014/main" id="{8EE6074D-54A7-2E06-BB74-89A41AEDEC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6" name="Picture 5">
            <a:extLst>
              <a:ext uri="{FF2B5EF4-FFF2-40B4-BE49-F238E27FC236}">
                <a16:creationId xmlns:a16="http://schemas.microsoft.com/office/drawing/2014/main" id="{2B93354F-78FE-8747-4339-BFF2FA445D5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Tree>
    <p:extLst>
      <p:ext uri="{BB962C8B-B14F-4D97-AF65-F5344CB8AC3E}">
        <p14:creationId xmlns:p14="http://schemas.microsoft.com/office/powerpoint/2010/main" val="37659936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5A5D8-1366-7F4E-8684-40F571C5E32A}"/>
              </a:ext>
            </a:extLst>
          </p:cNvPr>
          <p:cNvSpPr>
            <a:spLocks noGrp="1"/>
          </p:cNvSpPr>
          <p:nvPr>
            <p:ph type="title"/>
          </p:nvPr>
        </p:nvSpPr>
        <p:spPr>
          <a:xfrm>
            <a:off x="775251" y="161365"/>
            <a:ext cx="10695089" cy="862573"/>
          </a:xfrm>
        </p:spPr>
        <p:txBody>
          <a:bodyPr>
            <a:normAutofit fontScale="90000"/>
          </a:bodyPr>
          <a:lstStyle/>
          <a:p>
            <a:r>
              <a:rPr lang="en-US" sz="5400" dirty="0">
                <a:solidFill>
                  <a:schemeClr val="tx2"/>
                </a:solidFill>
              </a:rPr>
              <a:t>Outline</a:t>
            </a:r>
          </a:p>
        </p:txBody>
      </p:sp>
      <p:sp>
        <p:nvSpPr>
          <p:cNvPr id="4" name="Slide Number Placeholder 3">
            <a:extLst>
              <a:ext uri="{FF2B5EF4-FFF2-40B4-BE49-F238E27FC236}">
                <a16:creationId xmlns:a16="http://schemas.microsoft.com/office/drawing/2014/main" id="{1987625A-1DE5-8B41-BA0C-CF9F244437CE}"/>
              </a:ext>
            </a:extLst>
          </p:cNvPr>
          <p:cNvSpPr>
            <a:spLocks noGrp="1"/>
          </p:cNvSpPr>
          <p:nvPr>
            <p:ph type="sldNum" sz="quarter" idx="12"/>
          </p:nvPr>
        </p:nvSpPr>
        <p:spPr/>
        <p:txBody>
          <a:bodyPr/>
          <a:lstStyle/>
          <a:p>
            <a:pPr>
              <a:defRPr/>
            </a:pPr>
            <a:fld id="{E78C9E75-97FD-45D9-8ED3-955348887BB1}" type="slidenum">
              <a:rPr lang="zh-TW" altLang="en-US" smtClean="0"/>
              <a:pPr>
                <a:defRPr/>
              </a:pPr>
              <a:t>6</a:t>
            </a:fld>
            <a:endParaRPr lang="zh-TW" altLang="en-US"/>
          </a:p>
        </p:txBody>
      </p:sp>
      <p:sp>
        <p:nvSpPr>
          <p:cNvPr id="7" name="Content Placeholder 2">
            <a:extLst>
              <a:ext uri="{FF2B5EF4-FFF2-40B4-BE49-F238E27FC236}">
                <a16:creationId xmlns:a16="http://schemas.microsoft.com/office/drawing/2014/main" id="{C069E7D6-FD7B-EBA5-4ECA-240A816DEAC1}"/>
              </a:ext>
            </a:extLst>
          </p:cNvPr>
          <p:cNvSpPr>
            <a:spLocks noGrp="1"/>
          </p:cNvSpPr>
          <p:nvPr>
            <p:ph idx="1"/>
          </p:nvPr>
        </p:nvSpPr>
        <p:spPr>
          <a:xfrm>
            <a:off x="775252" y="1169894"/>
            <a:ext cx="10575235" cy="5230906"/>
          </a:xfrm>
        </p:spPr>
        <p:txBody>
          <a:bodyPr>
            <a:normAutofit lnSpcReduction="10000"/>
          </a:bodyPr>
          <a:lstStyle/>
          <a:p>
            <a:r>
              <a:rPr lang="en-US" sz="3600" dirty="0"/>
              <a:t>Generative AI</a:t>
            </a:r>
          </a:p>
          <a:p>
            <a:r>
              <a:rPr lang="en-US" sz="3600" dirty="0"/>
              <a:t>Philosophy, Ethics, and Safety of AI</a:t>
            </a:r>
          </a:p>
          <a:p>
            <a:pPr lvl="1"/>
            <a:r>
              <a:rPr lang="en-US" sz="3600" dirty="0"/>
              <a:t>The Limits of AI</a:t>
            </a:r>
          </a:p>
          <a:p>
            <a:pPr lvl="1"/>
            <a:r>
              <a:rPr lang="en-US" sz="3600" dirty="0"/>
              <a:t>Can Machines Really Think? </a:t>
            </a:r>
          </a:p>
          <a:p>
            <a:pPr lvl="1"/>
            <a:r>
              <a:rPr lang="en-US" sz="3600" dirty="0"/>
              <a:t>The Ethics of AI</a:t>
            </a:r>
          </a:p>
          <a:p>
            <a:r>
              <a:rPr lang="en-US" sz="3600" dirty="0"/>
              <a:t>The Future of AI</a:t>
            </a:r>
          </a:p>
          <a:p>
            <a:pPr lvl="1"/>
            <a:r>
              <a:rPr lang="en-US" sz="3600" dirty="0"/>
              <a:t>AI Components</a:t>
            </a:r>
          </a:p>
          <a:p>
            <a:pPr lvl="1"/>
            <a:r>
              <a:rPr lang="en-US" sz="3600" dirty="0"/>
              <a:t>AI Architectures</a:t>
            </a:r>
          </a:p>
        </p:txBody>
      </p:sp>
    </p:spTree>
    <p:extLst>
      <p:ext uri="{BB962C8B-B14F-4D97-AF65-F5344CB8AC3E}">
        <p14:creationId xmlns:p14="http://schemas.microsoft.com/office/powerpoint/2010/main" val="25923542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2012-06DC-EB39-FF95-FF4971A7ED29}"/>
              </a:ext>
            </a:extLst>
          </p:cNvPr>
          <p:cNvSpPr>
            <a:spLocks noGrp="1"/>
          </p:cNvSpPr>
          <p:nvPr>
            <p:ph type="title"/>
          </p:nvPr>
        </p:nvSpPr>
        <p:spPr>
          <a:xfrm>
            <a:off x="225083" y="52432"/>
            <a:ext cx="11605846" cy="785768"/>
          </a:xfrm>
        </p:spPr>
        <p:txBody>
          <a:bodyPr>
            <a:noAutofit/>
          </a:bodyPr>
          <a:lstStyle/>
          <a:p>
            <a:r>
              <a:rPr lang="en-US" dirty="0" err="1"/>
              <a:t>Perplexity.ai</a:t>
            </a:r>
            <a:endParaRPr lang="en-US" dirty="0"/>
          </a:p>
        </p:txBody>
      </p:sp>
      <p:sp>
        <p:nvSpPr>
          <p:cNvPr id="4" name="Slide Number Placeholder 3">
            <a:extLst>
              <a:ext uri="{FF2B5EF4-FFF2-40B4-BE49-F238E27FC236}">
                <a16:creationId xmlns:a16="http://schemas.microsoft.com/office/drawing/2014/main" id="{B2D64325-E637-0F0D-8ECB-594C15A12B4D}"/>
              </a:ext>
            </a:extLst>
          </p:cNvPr>
          <p:cNvSpPr>
            <a:spLocks noGrp="1"/>
          </p:cNvSpPr>
          <p:nvPr>
            <p:ph type="sldNum" sz="quarter" idx="12"/>
          </p:nvPr>
        </p:nvSpPr>
        <p:spPr/>
        <p:txBody>
          <a:bodyPr/>
          <a:lstStyle/>
          <a:p>
            <a:fld id="{5D6FF71F-CF6A-4C46-8F9B-61D49EEA70E3}" type="slidenum">
              <a:rPr lang="en-US" smtClean="0"/>
              <a:t>60</a:t>
            </a:fld>
            <a:endParaRPr lang="en-US"/>
          </a:p>
        </p:txBody>
      </p:sp>
      <p:sp>
        <p:nvSpPr>
          <p:cNvPr id="5" name="TextBox 4">
            <a:extLst>
              <a:ext uri="{FF2B5EF4-FFF2-40B4-BE49-F238E27FC236}">
                <a16:creationId xmlns:a16="http://schemas.microsoft.com/office/drawing/2014/main" id="{63D87955-EF3E-1243-D8F3-8A3310354B69}"/>
              </a:ext>
            </a:extLst>
          </p:cNvPr>
          <p:cNvSpPr txBox="1"/>
          <p:nvPr/>
        </p:nvSpPr>
        <p:spPr>
          <a:xfrm>
            <a:off x="1019954" y="6457890"/>
            <a:ext cx="10152091" cy="369332"/>
          </a:xfrm>
          <a:prstGeom prst="rect">
            <a:avLst/>
          </a:prstGeom>
          <a:noFill/>
        </p:spPr>
        <p:txBody>
          <a:bodyPr wrap="square">
            <a:spAutoFit/>
          </a:bodyPr>
          <a:lstStyle/>
          <a:p>
            <a:pPr algn="ctr"/>
            <a:r>
              <a:rPr lang="en-US" dirty="0">
                <a:solidFill>
                  <a:schemeClr val="bg1">
                    <a:lumMod val="75000"/>
                  </a:schemeClr>
                </a:solidFill>
                <a:hlinkClick r:id="rId2"/>
              </a:rPr>
              <a:t>https://www.perplexity.ai/</a:t>
            </a:r>
            <a:endParaRPr lang="en-US" dirty="0">
              <a:solidFill>
                <a:schemeClr val="bg1">
                  <a:lumMod val="75000"/>
                </a:schemeClr>
              </a:solidFill>
            </a:endParaRPr>
          </a:p>
        </p:txBody>
      </p:sp>
      <p:pic>
        <p:nvPicPr>
          <p:cNvPr id="6" name="Picture 5">
            <a:extLst>
              <a:ext uri="{FF2B5EF4-FFF2-40B4-BE49-F238E27FC236}">
                <a16:creationId xmlns:a16="http://schemas.microsoft.com/office/drawing/2014/main" id="{B0BD18C1-08C5-37EF-90C0-5E9AD418BA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5215" y="779566"/>
            <a:ext cx="10087311" cy="5724044"/>
          </a:xfrm>
          <a:prstGeom prst="rect">
            <a:avLst/>
          </a:prstGeom>
        </p:spPr>
      </p:pic>
      <p:pic>
        <p:nvPicPr>
          <p:cNvPr id="3" name="Picture 2">
            <a:extLst>
              <a:ext uri="{FF2B5EF4-FFF2-40B4-BE49-F238E27FC236}">
                <a16:creationId xmlns:a16="http://schemas.microsoft.com/office/drawing/2014/main" id="{CA1F8618-CBC1-3CC0-8637-60EEF47C19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7" name="Picture 6">
            <a:extLst>
              <a:ext uri="{FF2B5EF4-FFF2-40B4-BE49-F238E27FC236}">
                <a16:creationId xmlns:a16="http://schemas.microsoft.com/office/drawing/2014/main" id="{7CD5C41A-0DB4-ECB2-AE91-F89BC044573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Tree>
    <p:extLst>
      <p:ext uri="{BB962C8B-B14F-4D97-AF65-F5344CB8AC3E}">
        <p14:creationId xmlns:p14="http://schemas.microsoft.com/office/powerpoint/2010/main" val="39100093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61</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482732"/>
            <a:ext cx="10995002" cy="400110"/>
          </a:xfrm>
          <a:prstGeom prst="rect">
            <a:avLst/>
          </a:prstGeom>
          <a:noFill/>
        </p:spPr>
        <p:txBody>
          <a:bodyPr wrap="square">
            <a:spAutoFit/>
          </a:bodyPr>
          <a:lstStyle/>
          <a:p>
            <a:pPr algn="ctr"/>
            <a:r>
              <a:rPr lang="en-US" sz="1000" dirty="0">
                <a:solidFill>
                  <a:schemeClr val="bg1">
                    <a:lumMod val="75000"/>
                  </a:schemeClr>
                </a:solidFill>
              </a:rPr>
              <a:t>Source: Yihan Cao, </a:t>
            </a:r>
            <a:r>
              <a:rPr lang="en-US" sz="1000" dirty="0" err="1">
                <a:solidFill>
                  <a:schemeClr val="bg1">
                    <a:lumMod val="75000"/>
                  </a:schemeClr>
                </a:solidFill>
              </a:rPr>
              <a:t>Siyu</a:t>
            </a:r>
            <a:r>
              <a:rPr lang="en-US" sz="1000" dirty="0">
                <a:solidFill>
                  <a:schemeClr val="bg1">
                    <a:lumMod val="75000"/>
                  </a:schemeClr>
                </a:solidFill>
              </a:rPr>
              <a:t> Li, </a:t>
            </a:r>
            <a:r>
              <a:rPr lang="en-US" sz="1000" dirty="0" err="1">
                <a:solidFill>
                  <a:schemeClr val="bg1">
                    <a:lumMod val="75000"/>
                  </a:schemeClr>
                </a:solidFill>
              </a:rPr>
              <a:t>Yixin</a:t>
            </a:r>
            <a:r>
              <a:rPr lang="en-US" sz="1000" dirty="0">
                <a:solidFill>
                  <a:schemeClr val="bg1">
                    <a:lumMod val="75000"/>
                  </a:schemeClr>
                </a:solidFill>
              </a:rPr>
              <a:t> Liu, </a:t>
            </a:r>
            <a:r>
              <a:rPr lang="en-US" sz="1000" dirty="0" err="1">
                <a:solidFill>
                  <a:schemeClr val="bg1">
                    <a:lumMod val="75000"/>
                  </a:schemeClr>
                </a:solidFill>
              </a:rPr>
              <a:t>Zhiling</a:t>
            </a:r>
            <a:r>
              <a:rPr lang="en-US" sz="1000" dirty="0">
                <a:solidFill>
                  <a:schemeClr val="bg1">
                    <a:lumMod val="75000"/>
                  </a:schemeClr>
                </a:solidFill>
              </a:rPr>
              <a:t> Yan, Yutong Dai, Philip S. Yu, and </a:t>
            </a:r>
            <a:r>
              <a:rPr lang="en-US" sz="1000" dirty="0" err="1">
                <a:solidFill>
                  <a:schemeClr val="bg1">
                    <a:lumMod val="75000"/>
                  </a:schemeClr>
                </a:solidFill>
              </a:rPr>
              <a:t>Lichao</a:t>
            </a:r>
            <a:r>
              <a:rPr lang="en-US" sz="1000" dirty="0">
                <a:solidFill>
                  <a:schemeClr val="bg1">
                    <a:lumMod val="75000"/>
                  </a:schemeClr>
                </a:solidFill>
              </a:rPr>
              <a:t> Sun (2023). "A Comprehensive Survey of AI-Generated Content (AIGC): A History of Generative AI from GAN to </a:t>
            </a:r>
            <a:r>
              <a:rPr lang="en-US" sz="1000" dirty="0" err="1">
                <a:solidFill>
                  <a:schemeClr val="bg1">
                    <a:lumMod val="75000"/>
                  </a:schemeClr>
                </a:solidFill>
              </a:rPr>
              <a:t>ChatGPT</a:t>
            </a:r>
            <a:r>
              <a:rPr lang="en-US" sz="1000" dirty="0">
                <a:solidFill>
                  <a:schemeClr val="bg1">
                    <a:lumMod val="75000"/>
                  </a:schemeClr>
                </a:solidFill>
              </a:rPr>
              <a:t>." </a:t>
            </a:r>
            <a:r>
              <a:rPr lang="en-US" sz="1000" dirty="0" err="1">
                <a:solidFill>
                  <a:schemeClr val="bg1">
                    <a:lumMod val="75000"/>
                  </a:schemeClr>
                </a:solidFill>
              </a:rPr>
              <a:t>arXiv</a:t>
            </a:r>
            <a:r>
              <a:rPr lang="en-US" sz="1000" dirty="0">
                <a:solidFill>
                  <a:schemeClr val="bg1">
                    <a:lumMod val="75000"/>
                  </a:schemeClr>
                </a:solidFill>
              </a:rPr>
              <a:t> preprint arXiv:2303.04226.</a:t>
            </a:r>
          </a:p>
        </p:txBody>
      </p:sp>
      <p:pic>
        <p:nvPicPr>
          <p:cNvPr id="3" name="Picture 2">
            <a:extLst>
              <a:ext uri="{FF2B5EF4-FFF2-40B4-BE49-F238E27FC236}">
                <a16:creationId xmlns:a16="http://schemas.microsoft.com/office/drawing/2014/main" id="{84EA1DEC-4783-B3DC-5E1C-F38E9F194F15}"/>
              </a:ext>
            </a:extLst>
          </p:cNvPr>
          <p:cNvPicPr>
            <a:picLocks noChangeAspect="1"/>
          </p:cNvPicPr>
          <p:nvPr/>
        </p:nvPicPr>
        <p:blipFill>
          <a:blip r:embed="rId2"/>
          <a:stretch>
            <a:fillRect/>
          </a:stretch>
        </p:blipFill>
        <p:spPr>
          <a:xfrm>
            <a:off x="264346" y="2862470"/>
            <a:ext cx="11663307" cy="3118367"/>
          </a:xfrm>
          <a:prstGeom prst="rect">
            <a:avLst/>
          </a:prstGeom>
        </p:spPr>
      </p:pic>
      <p:sp>
        <p:nvSpPr>
          <p:cNvPr id="9" name="Title 1">
            <a:extLst>
              <a:ext uri="{FF2B5EF4-FFF2-40B4-BE49-F238E27FC236}">
                <a16:creationId xmlns:a16="http://schemas.microsoft.com/office/drawing/2014/main" id="{15A3DC31-5293-EECE-05C8-82D2679C2CC8}"/>
              </a:ext>
            </a:extLst>
          </p:cNvPr>
          <p:cNvSpPr txBox="1">
            <a:spLocks/>
          </p:cNvSpPr>
          <p:nvPr/>
        </p:nvSpPr>
        <p:spPr>
          <a:xfrm>
            <a:off x="466234" y="75979"/>
            <a:ext cx="11222181" cy="2475004"/>
          </a:xfrm>
          <a:prstGeom prst="rect">
            <a:avLst/>
          </a:prstGeom>
        </p:spPr>
        <p:txBody>
          <a:bodyPr vert="horz" lIns="91440" tIns="45720" rIns="91440" bIns="45720" rtlCol="0" anchor="ctr">
            <a:normAutofit fontScale="97500"/>
          </a:bodyPr>
          <a:lstStyle>
            <a:lvl1pPr algn="ctr" defTabSz="914400" rtl="0" eaLnBrk="1" latinLnBrk="0" hangingPunct="1">
              <a:lnSpc>
                <a:spcPct val="100000"/>
              </a:lnSpc>
              <a:spcBef>
                <a:spcPct val="0"/>
              </a:spcBef>
              <a:buNone/>
              <a:defRPr sz="4800" b="1" kern="1200">
                <a:solidFill>
                  <a:schemeClr val="accent1">
                    <a:lumMod val="75000"/>
                  </a:schemeClr>
                </a:solidFill>
                <a:latin typeface="Calibri" panose="020F0502020204030204" pitchFamily="34" charset="0"/>
                <a:ea typeface="HEITI TC MEDIUM" pitchFamily="2" charset="-128"/>
                <a:cs typeface="Calibri" panose="020F0502020204030204" pitchFamily="34" charset="0"/>
              </a:defRPr>
            </a:lvl1pPr>
          </a:lstStyle>
          <a:p>
            <a:r>
              <a:rPr lang="en-US" sz="6000" dirty="0">
                <a:solidFill>
                  <a:srgbClr val="C00000"/>
                </a:solidFill>
              </a:rPr>
              <a:t>Generative AI (Gen AI)</a:t>
            </a:r>
            <a:br>
              <a:rPr lang="en-US" sz="6000" dirty="0">
                <a:solidFill>
                  <a:srgbClr val="C00000"/>
                </a:solidFill>
              </a:rPr>
            </a:br>
            <a:r>
              <a:rPr lang="en-US" dirty="0"/>
              <a:t>AI Generated Content (AIGC)</a:t>
            </a:r>
          </a:p>
          <a:p>
            <a:r>
              <a:rPr lang="en-US" dirty="0"/>
              <a:t>Image Generation</a:t>
            </a:r>
          </a:p>
        </p:txBody>
      </p:sp>
    </p:spTree>
    <p:extLst>
      <p:ext uri="{BB962C8B-B14F-4D97-AF65-F5344CB8AC3E}">
        <p14:creationId xmlns:p14="http://schemas.microsoft.com/office/powerpoint/2010/main" val="29233448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534389" y="135104"/>
            <a:ext cx="11222181" cy="1464709"/>
          </a:xfrm>
        </p:spPr>
        <p:txBody>
          <a:bodyPr>
            <a:normAutofit fontScale="90000"/>
          </a:bodyPr>
          <a:lstStyle/>
          <a:p>
            <a:r>
              <a:rPr lang="en-US" sz="6000" dirty="0">
                <a:solidFill>
                  <a:srgbClr val="C00000"/>
                </a:solidFill>
              </a:rPr>
              <a:t>Generative AI (Gen AI)</a:t>
            </a:r>
            <a:br>
              <a:rPr lang="en-US" sz="6000" dirty="0">
                <a:solidFill>
                  <a:srgbClr val="C00000"/>
                </a:solidFill>
              </a:rPr>
            </a:br>
            <a:r>
              <a:rPr lang="en-US" dirty="0"/>
              <a:t>AI Generated Content (AIGC)</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62</a:t>
            </a:fld>
            <a:endParaRPr lang="en-US"/>
          </a:p>
        </p:txBody>
      </p:sp>
      <p:pic>
        <p:nvPicPr>
          <p:cNvPr id="5" name="Picture 4">
            <a:extLst>
              <a:ext uri="{FF2B5EF4-FFF2-40B4-BE49-F238E27FC236}">
                <a16:creationId xmlns:a16="http://schemas.microsoft.com/office/drawing/2014/main" id="{011CD1F7-1AB6-6BEE-6FD8-326AAD8CD368}"/>
              </a:ext>
            </a:extLst>
          </p:cNvPr>
          <p:cNvPicPr>
            <a:picLocks noChangeAspect="1"/>
          </p:cNvPicPr>
          <p:nvPr/>
        </p:nvPicPr>
        <p:blipFill>
          <a:blip r:embed="rId2"/>
          <a:stretch>
            <a:fillRect/>
          </a:stretch>
        </p:blipFill>
        <p:spPr>
          <a:xfrm>
            <a:off x="145082" y="1639570"/>
            <a:ext cx="11981348" cy="4654518"/>
          </a:xfrm>
          <a:prstGeom prst="rect">
            <a:avLst/>
          </a:prstGeom>
        </p:spPr>
      </p:pic>
      <p:sp>
        <p:nvSpPr>
          <p:cNvPr id="7" name="TextBox 6">
            <a:extLst>
              <a:ext uri="{FF2B5EF4-FFF2-40B4-BE49-F238E27FC236}">
                <a16:creationId xmlns:a16="http://schemas.microsoft.com/office/drawing/2014/main" id="{00068419-307C-3CF8-0220-9C2AF02737FF}"/>
              </a:ext>
            </a:extLst>
          </p:cNvPr>
          <p:cNvSpPr txBox="1"/>
          <p:nvPr/>
        </p:nvSpPr>
        <p:spPr>
          <a:xfrm>
            <a:off x="534389" y="6482732"/>
            <a:ext cx="10995002" cy="400110"/>
          </a:xfrm>
          <a:prstGeom prst="rect">
            <a:avLst/>
          </a:prstGeom>
          <a:noFill/>
        </p:spPr>
        <p:txBody>
          <a:bodyPr wrap="square">
            <a:spAutoFit/>
          </a:bodyPr>
          <a:lstStyle/>
          <a:p>
            <a:pPr algn="ctr"/>
            <a:r>
              <a:rPr lang="en-US" sz="1000" dirty="0">
                <a:solidFill>
                  <a:schemeClr val="bg1">
                    <a:lumMod val="75000"/>
                  </a:schemeClr>
                </a:solidFill>
              </a:rPr>
              <a:t>Source: Yihan Cao, </a:t>
            </a:r>
            <a:r>
              <a:rPr lang="en-US" sz="1000" dirty="0" err="1">
                <a:solidFill>
                  <a:schemeClr val="bg1">
                    <a:lumMod val="75000"/>
                  </a:schemeClr>
                </a:solidFill>
              </a:rPr>
              <a:t>Siyu</a:t>
            </a:r>
            <a:r>
              <a:rPr lang="en-US" sz="1000" dirty="0">
                <a:solidFill>
                  <a:schemeClr val="bg1">
                    <a:lumMod val="75000"/>
                  </a:schemeClr>
                </a:solidFill>
              </a:rPr>
              <a:t> Li, </a:t>
            </a:r>
            <a:r>
              <a:rPr lang="en-US" sz="1000" dirty="0" err="1">
                <a:solidFill>
                  <a:schemeClr val="bg1">
                    <a:lumMod val="75000"/>
                  </a:schemeClr>
                </a:solidFill>
              </a:rPr>
              <a:t>Yixin</a:t>
            </a:r>
            <a:r>
              <a:rPr lang="en-US" sz="1000" dirty="0">
                <a:solidFill>
                  <a:schemeClr val="bg1">
                    <a:lumMod val="75000"/>
                  </a:schemeClr>
                </a:solidFill>
              </a:rPr>
              <a:t> Liu, </a:t>
            </a:r>
            <a:r>
              <a:rPr lang="en-US" sz="1000" dirty="0" err="1">
                <a:solidFill>
                  <a:schemeClr val="bg1">
                    <a:lumMod val="75000"/>
                  </a:schemeClr>
                </a:solidFill>
              </a:rPr>
              <a:t>Zhiling</a:t>
            </a:r>
            <a:r>
              <a:rPr lang="en-US" sz="1000" dirty="0">
                <a:solidFill>
                  <a:schemeClr val="bg1">
                    <a:lumMod val="75000"/>
                  </a:schemeClr>
                </a:solidFill>
              </a:rPr>
              <a:t> Yan, Yutong Dai, Philip S. Yu, and </a:t>
            </a:r>
            <a:r>
              <a:rPr lang="en-US" sz="1000" dirty="0" err="1">
                <a:solidFill>
                  <a:schemeClr val="bg1">
                    <a:lumMod val="75000"/>
                  </a:schemeClr>
                </a:solidFill>
              </a:rPr>
              <a:t>Lichao</a:t>
            </a:r>
            <a:r>
              <a:rPr lang="en-US" sz="1000" dirty="0">
                <a:solidFill>
                  <a:schemeClr val="bg1">
                    <a:lumMod val="75000"/>
                  </a:schemeClr>
                </a:solidFill>
              </a:rPr>
              <a:t> Sun (2023). "A Comprehensive Survey of AI-Generated Content (AIGC): A History of Generative AI from GAN to </a:t>
            </a:r>
            <a:r>
              <a:rPr lang="en-US" sz="1000" dirty="0" err="1">
                <a:solidFill>
                  <a:schemeClr val="bg1">
                    <a:lumMod val="75000"/>
                  </a:schemeClr>
                </a:solidFill>
              </a:rPr>
              <a:t>ChatGPT</a:t>
            </a:r>
            <a:r>
              <a:rPr lang="en-US" sz="1000" dirty="0">
                <a:solidFill>
                  <a:schemeClr val="bg1">
                    <a:lumMod val="75000"/>
                  </a:schemeClr>
                </a:solidFill>
              </a:rPr>
              <a:t>." </a:t>
            </a:r>
            <a:r>
              <a:rPr lang="en-US" sz="1000" dirty="0" err="1">
                <a:solidFill>
                  <a:schemeClr val="bg1">
                    <a:lumMod val="75000"/>
                  </a:schemeClr>
                </a:solidFill>
              </a:rPr>
              <a:t>arXiv</a:t>
            </a:r>
            <a:r>
              <a:rPr lang="en-US" sz="1000" dirty="0">
                <a:solidFill>
                  <a:schemeClr val="bg1">
                    <a:lumMod val="75000"/>
                  </a:schemeClr>
                </a:solidFill>
              </a:rPr>
              <a:t> preprint arXiv:2303.04226.</a:t>
            </a:r>
          </a:p>
        </p:txBody>
      </p:sp>
    </p:spTree>
    <p:extLst>
      <p:ext uri="{BB962C8B-B14F-4D97-AF65-F5344CB8AC3E}">
        <p14:creationId xmlns:p14="http://schemas.microsoft.com/office/powerpoint/2010/main" val="36518486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534389" y="135105"/>
            <a:ext cx="11222181" cy="1558184"/>
          </a:xfrm>
        </p:spPr>
        <p:txBody>
          <a:bodyPr>
            <a:normAutofit/>
          </a:bodyPr>
          <a:lstStyle/>
          <a:p>
            <a:r>
              <a:rPr lang="en-US" dirty="0"/>
              <a:t>The history of Generative AI </a:t>
            </a:r>
            <a:br>
              <a:rPr lang="en-US" dirty="0"/>
            </a:br>
            <a:r>
              <a:rPr lang="en-US" dirty="0"/>
              <a:t>in CV, NLP and VL</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63</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482732"/>
            <a:ext cx="10995002" cy="400110"/>
          </a:xfrm>
          <a:prstGeom prst="rect">
            <a:avLst/>
          </a:prstGeom>
          <a:noFill/>
        </p:spPr>
        <p:txBody>
          <a:bodyPr wrap="square">
            <a:spAutoFit/>
          </a:bodyPr>
          <a:lstStyle/>
          <a:p>
            <a:pPr algn="ctr"/>
            <a:r>
              <a:rPr lang="en-US" sz="1000" dirty="0">
                <a:solidFill>
                  <a:schemeClr val="bg1">
                    <a:lumMod val="75000"/>
                  </a:schemeClr>
                </a:solidFill>
              </a:rPr>
              <a:t>Source: Yihan Cao, </a:t>
            </a:r>
            <a:r>
              <a:rPr lang="en-US" sz="1000" dirty="0" err="1">
                <a:solidFill>
                  <a:schemeClr val="bg1">
                    <a:lumMod val="75000"/>
                  </a:schemeClr>
                </a:solidFill>
              </a:rPr>
              <a:t>Siyu</a:t>
            </a:r>
            <a:r>
              <a:rPr lang="en-US" sz="1000" dirty="0">
                <a:solidFill>
                  <a:schemeClr val="bg1">
                    <a:lumMod val="75000"/>
                  </a:schemeClr>
                </a:solidFill>
              </a:rPr>
              <a:t> Li, </a:t>
            </a:r>
            <a:r>
              <a:rPr lang="en-US" sz="1000" dirty="0" err="1">
                <a:solidFill>
                  <a:schemeClr val="bg1">
                    <a:lumMod val="75000"/>
                  </a:schemeClr>
                </a:solidFill>
              </a:rPr>
              <a:t>Yixin</a:t>
            </a:r>
            <a:r>
              <a:rPr lang="en-US" sz="1000" dirty="0">
                <a:solidFill>
                  <a:schemeClr val="bg1">
                    <a:lumMod val="75000"/>
                  </a:schemeClr>
                </a:solidFill>
              </a:rPr>
              <a:t> Liu, </a:t>
            </a:r>
            <a:r>
              <a:rPr lang="en-US" sz="1000" dirty="0" err="1">
                <a:solidFill>
                  <a:schemeClr val="bg1">
                    <a:lumMod val="75000"/>
                  </a:schemeClr>
                </a:solidFill>
              </a:rPr>
              <a:t>Zhiling</a:t>
            </a:r>
            <a:r>
              <a:rPr lang="en-US" sz="1000" dirty="0">
                <a:solidFill>
                  <a:schemeClr val="bg1">
                    <a:lumMod val="75000"/>
                  </a:schemeClr>
                </a:solidFill>
              </a:rPr>
              <a:t> Yan, Yutong Dai, Philip S. Yu, and </a:t>
            </a:r>
            <a:r>
              <a:rPr lang="en-US" sz="1000" dirty="0" err="1">
                <a:solidFill>
                  <a:schemeClr val="bg1">
                    <a:lumMod val="75000"/>
                  </a:schemeClr>
                </a:solidFill>
              </a:rPr>
              <a:t>Lichao</a:t>
            </a:r>
            <a:r>
              <a:rPr lang="en-US" sz="1000" dirty="0">
                <a:solidFill>
                  <a:schemeClr val="bg1">
                    <a:lumMod val="75000"/>
                  </a:schemeClr>
                </a:solidFill>
              </a:rPr>
              <a:t> Sun (2023). "A Comprehensive Survey of AI-Generated Content (AIGC): A History of Generative AI from GAN to </a:t>
            </a:r>
            <a:r>
              <a:rPr lang="en-US" sz="1000" dirty="0" err="1">
                <a:solidFill>
                  <a:schemeClr val="bg1">
                    <a:lumMod val="75000"/>
                  </a:schemeClr>
                </a:solidFill>
              </a:rPr>
              <a:t>ChatGPT</a:t>
            </a:r>
            <a:r>
              <a:rPr lang="en-US" sz="1000" dirty="0">
                <a:solidFill>
                  <a:schemeClr val="bg1">
                    <a:lumMod val="75000"/>
                  </a:schemeClr>
                </a:solidFill>
              </a:rPr>
              <a:t>." </a:t>
            </a:r>
            <a:r>
              <a:rPr lang="en-US" sz="1000" dirty="0" err="1">
                <a:solidFill>
                  <a:schemeClr val="bg1">
                    <a:lumMod val="75000"/>
                  </a:schemeClr>
                </a:solidFill>
              </a:rPr>
              <a:t>arXiv</a:t>
            </a:r>
            <a:r>
              <a:rPr lang="en-US" sz="1000" dirty="0">
                <a:solidFill>
                  <a:schemeClr val="bg1">
                    <a:lumMod val="75000"/>
                  </a:schemeClr>
                </a:solidFill>
              </a:rPr>
              <a:t> preprint arXiv:2303.04226.</a:t>
            </a:r>
          </a:p>
        </p:txBody>
      </p:sp>
      <p:pic>
        <p:nvPicPr>
          <p:cNvPr id="8" name="Picture 7">
            <a:extLst>
              <a:ext uri="{FF2B5EF4-FFF2-40B4-BE49-F238E27FC236}">
                <a16:creationId xmlns:a16="http://schemas.microsoft.com/office/drawing/2014/main" id="{6EEBF675-AEEE-F770-691A-840B8CEC6C34}"/>
              </a:ext>
            </a:extLst>
          </p:cNvPr>
          <p:cNvPicPr>
            <a:picLocks noChangeAspect="1"/>
          </p:cNvPicPr>
          <p:nvPr/>
        </p:nvPicPr>
        <p:blipFill>
          <a:blip r:embed="rId2"/>
          <a:stretch>
            <a:fillRect/>
          </a:stretch>
        </p:blipFill>
        <p:spPr>
          <a:xfrm>
            <a:off x="143207" y="1827684"/>
            <a:ext cx="11905585" cy="4255064"/>
          </a:xfrm>
          <a:prstGeom prst="rect">
            <a:avLst/>
          </a:prstGeom>
        </p:spPr>
      </p:pic>
    </p:spTree>
    <p:extLst>
      <p:ext uri="{BB962C8B-B14F-4D97-AF65-F5344CB8AC3E}">
        <p14:creationId xmlns:p14="http://schemas.microsoft.com/office/powerpoint/2010/main" val="35946722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484909" y="56101"/>
            <a:ext cx="11222181" cy="1764857"/>
          </a:xfrm>
        </p:spPr>
        <p:txBody>
          <a:bodyPr>
            <a:normAutofit/>
          </a:bodyPr>
          <a:lstStyle/>
          <a:p>
            <a:r>
              <a:rPr lang="en-US" dirty="0"/>
              <a:t>Generative AI </a:t>
            </a:r>
            <a:br>
              <a:rPr lang="en-US" dirty="0"/>
            </a:br>
            <a:r>
              <a:rPr lang="en-US" dirty="0"/>
              <a:t>Foundation Models </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64</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482732"/>
            <a:ext cx="10995002" cy="400110"/>
          </a:xfrm>
          <a:prstGeom prst="rect">
            <a:avLst/>
          </a:prstGeom>
          <a:noFill/>
        </p:spPr>
        <p:txBody>
          <a:bodyPr wrap="square">
            <a:spAutoFit/>
          </a:bodyPr>
          <a:lstStyle/>
          <a:p>
            <a:pPr algn="ctr"/>
            <a:r>
              <a:rPr lang="en-US" sz="1000" dirty="0">
                <a:solidFill>
                  <a:schemeClr val="bg1">
                    <a:lumMod val="75000"/>
                  </a:schemeClr>
                </a:solidFill>
              </a:rPr>
              <a:t>Source: Yihan Cao, </a:t>
            </a:r>
            <a:r>
              <a:rPr lang="en-US" sz="1000" dirty="0" err="1">
                <a:solidFill>
                  <a:schemeClr val="bg1">
                    <a:lumMod val="75000"/>
                  </a:schemeClr>
                </a:solidFill>
              </a:rPr>
              <a:t>Siyu</a:t>
            </a:r>
            <a:r>
              <a:rPr lang="en-US" sz="1000" dirty="0">
                <a:solidFill>
                  <a:schemeClr val="bg1">
                    <a:lumMod val="75000"/>
                  </a:schemeClr>
                </a:solidFill>
              </a:rPr>
              <a:t> Li, </a:t>
            </a:r>
            <a:r>
              <a:rPr lang="en-US" sz="1000" dirty="0" err="1">
                <a:solidFill>
                  <a:schemeClr val="bg1">
                    <a:lumMod val="75000"/>
                  </a:schemeClr>
                </a:solidFill>
              </a:rPr>
              <a:t>Yixin</a:t>
            </a:r>
            <a:r>
              <a:rPr lang="en-US" sz="1000" dirty="0">
                <a:solidFill>
                  <a:schemeClr val="bg1">
                    <a:lumMod val="75000"/>
                  </a:schemeClr>
                </a:solidFill>
              </a:rPr>
              <a:t> Liu, </a:t>
            </a:r>
            <a:r>
              <a:rPr lang="en-US" sz="1000" dirty="0" err="1">
                <a:solidFill>
                  <a:schemeClr val="bg1">
                    <a:lumMod val="75000"/>
                  </a:schemeClr>
                </a:solidFill>
              </a:rPr>
              <a:t>Zhiling</a:t>
            </a:r>
            <a:r>
              <a:rPr lang="en-US" sz="1000" dirty="0">
                <a:solidFill>
                  <a:schemeClr val="bg1">
                    <a:lumMod val="75000"/>
                  </a:schemeClr>
                </a:solidFill>
              </a:rPr>
              <a:t> Yan, Yutong Dai, Philip S. Yu, and </a:t>
            </a:r>
            <a:r>
              <a:rPr lang="en-US" sz="1000" dirty="0" err="1">
                <a:solidFill>
                  <a:schemeClr val="bg1">
                    <a:lumMod val="75000"/>
                  </a:schemeClr>
                </a:solidFill>
              </a:rPr>
              <a:t>Lichao</a:t>
            </a:r>
            <a:r>
              <a:rPr lang="en-US" sz="1000" dirty="0">
                <a:solidFill>
                  <a:schemeClr val="bg1">
                    <a:lumMod val="75000"/>
                  </a:schemeClr>
                </a:solidFill>
              </a:rPr>
              <a:t> Sun (2023). "A Comprehensive Survey of AI-Generated Content (AIGC): A History of Generative AI from GAN to </a:t>
            </a:r>
            <a:r>
              <a:rPr lang="en-US" sz="1000" dirty="0" err="1">
                <a:solidFill>
                  <a:schemeClr val="bg1">
                    <a:lumMod val="75000"/>
                  </a:schemeClr>
                </a:solidFill>
              </a:rPr>
              <a:t>ChatGPT</a:t>
            </a:r>
            <a:r>
              <a:rPr lang="en-US" sz="1000" dirty="0">
                <a:solidFill>
                  <a:schemeClr val="bg1">
                    <a:lumMod val="75000"/>
                  </a:schemeClr>
                </a:solidFill>
              </a:rPr>
              <a:t>." </a:t>
            </a:r>
            <a:r>
              <a:rPr lang="en-US" sz="1000" dirty="0" err="1">
                <a:solidFill>
                  <a:schemeClr val="bg1">
                    <a:lumMod val="75000"/>
                  </a:schemeClr>
                </a:solidFill>
              </a:rPr>
              <a:t>arXiv</a:t>
            </a:r>
            <a:r>
              <a:rPr lang="en-US" sz="1000" dirty="0">
                <a:solidFill>
                  <a:schemeClr val="bg1">
                    <a:lumMod val="75000"/>
                  </a:schemeClr>
                </a:solidFill>
              </a:rPr>
              <a:t> preprint arXiv:2303.04226.</a:t>
            </a:r>
          </a:p>
        </p:txBody>
      </p:sp>
      <p:pic>
        <p:nvPicPr>
          <p:cNvPr id="5" name="Picture 4">
            <a:extLst>
              <a:ext uri="{FF2B5EF4-FFF2-40B4-BE49-F238E27FC236}">
                <a16:creationId xmlns:a16="http://schemas.microsoft.com/office/drawing/2014/main" id="{9FDFE21F-BCF9-326B-9959-AF9A11BA03CF}"/>
              </a:ext>
            </a:extLst>
          </p:cNvPr>
          <p:cNvPicPr>
            <a:picLocks noChangeAspect="1"/>
          </p:cNvPicPr>
          <p:nvPr/>
        </p:nvPicPr>
        <p:blipFill>
          <a:blip r:embed="rId2"/>
          <a:stretch>
            <a:fillRect/>
          </a:stretch>
        </p:blipFill>
        <p:spPr>
          <a:xfrm>
            <a:off x="112994" y="1920348"/>
            <a:ext cx="11966009" cy="4401930"/>
          </a:xfrm>
          <a:prstGeom prst="rect">
            <a:avLst/>
          </a:prstGeom>
        </p:spPr>
      </p:pic>
    </p:spTree>
    <p:extLst>
      <p:ext uri="{BB962C8B-B14F-4D97-AF65-F5344CB8AC3E}">
        <p14:creationId xmlns:p14="http://schemas.microsoft.com/office/powerpoint/2010/main" val="41418764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484909" y="56102"/>
            <a:ext cx="11222181" cy="833470"/>
          </a:xfrm>
        </p:spPr>
        <p:txBody>
          <a:bodyPr>
            <a:normAutofit/>
          </a:bodyPr>
          <a:lstStyle/>
          <a:p>
            <a:r>
              <a:rPr lang="en-US" dirty="0"/>
              <a:t>Categories of Vision Generative Models</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65</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482732"/>
            <a:ext cx="10995002" cy="400110"/>
          </a:xfrm>
          <a:prstGeom prst="rect">
            <a:avLst/>
          </a:prstGeom>
          <a:noFill/>
        </p:spPr>
        <p:txBody>
          <a:bodyPr wrap="square">
            <a:spAutoFit/>
          </a:bodyPr>
          <a:lstStyle/>
          <a:p>
            <a:pPr algn="ctr"/>
            <a:r>
              <a:rPr lang="en-US" sz="1000" dirty="0">
                <a:solidFill>
                  <a:schemeClr val="bg1">
                    <a:lumMod val="75000"/>
                  </a:schemeClr>
                </a:solidFill>
              </a:rPr>
              <a:t>Source: Yihan Cao, </a:t>
            </a:r>
            <a:r>
              <a:rPr lang="en-US" sz="1000" dirty="0" err="1">
                <a:solidFill>
                  <a:schemeClr val="bg1">
                    <a:lumMod val="75000"/>
                  </a:schemeClr>
                </a:solidFill>
              </a:rPr>
              <a:t>Siyu</a:t>
            </a:r>
            <a:r>
              <a:rPr lang="en-US" sz="1000" dirty="0">
                <a:solidFill>
                  <a:schemeClr val="bg1">
                    <a:lumMod val="75000"/>
                  </a:schemeClr>
                </a:solidFill>
              </a:rPr>
              <a:t> Li, </a:t>
            </a:r>
            <a:r>
              <a:rPr lang="en-US" sz="1000" dirty="0" err="1">
                <a:solidFill>
                  <a:schemeClr val="bg1">
                    <a:lumMod val="75000"/>
                  </a:schemeClr>
                </a:solidFill>
              </a:rPr>
              <a:t>Yixin</a:t>
            </a:r>
            <a:r>
              <a:rPr lang="en-US" sz="1000" dirty="0">
                <a:solidFill>
                  <a:schemeClr val="bg1">
                    <a:lumMod val="75000"/>
                  </a:schemeClr>
                </a:solidFill>
              </a:rPr>
              <a:t> Liu, </a:t>
            </a:r>
            <a:r>
              <a:rPr lang="en-US" sz="1000" dirty="0" err="1">
                <a:solidFill>
                  <a:schemeClr val="bg1">
                    <a:lumMod val="75000"/>
                  </a:schemeClr>
                </a:solidFill>
              </a:rPr>
              <a:t>Zhiling</a:t>
            </a:r>
            <a:r>
              <a:rPr lang="en-US" sz="1000" dirty="0">
                <a:solidFill>
                  <a:schemeClr val="bg1">
                    <a:lumMod val="75000"/>
                  </a:schemeClr>
                </a:solidFill>
              </a:rPr>
              <a:t> Yan, Yutong Dai, Philip S. Yu, and </a:t>
            </a:r>
            <a:r>
              <a:rPr lang="en-US" sz="1000" dirty="0" err="1">
                <a:solidFill>
                  <a:schemeClr val="bg1">
                    <a:lumMod val="75000"/>
                  </a:schemeClr>
                </a:solidFill>
              </a:rPr>
              <a:t>Lichao</a:t>
            </a:r>
            <a:r>
              <a:rPr lang="en-US" sz="1000" dirty="0">
                <a:solidFill>
                  <a:schemeClr val="bg1">
                    <a:lumMod val="75000"/>
                  </a:schemeClr>
                </a:solidFill>
              </a:rPr>
              <a:t> Sun (2023). "A Comprehensive Survey of AI-Generated Content (AIGC): A History of Generative AI from GAN to </a:t>
            </a:r>
            <a:r>
              <a:rPr lang="en-US" sz="1000" dirty="0" err="1">
                <a:solidFill>
                  <a:schemeClr val="bg1">
                    <a:lumMod val="75000"/>
                  </a:schemeClr>
                </a:solidFill>
              </a:rPr>
              <a:t>ChatGPT</a:t>
            </a:r>
            <a:r>
              <a:rPr lang="en-US" sz="1000" dirty="0">
                <a:solidFill>
                  <a:schemeClr val="bg1">
                    <a:lumMod val="75000"/>
                  </a:schemeClr>
                </a:solidFill>
              </a:rPr>
              <a:t>." </a:t>
            </a:r>
            <a:r>
              <a:rPr lang="en-US" sz="1000" dirty="0" err="1">
                <a:solidFill>
                  <a:schemeClr val="bg1">
                    <a:lumMod val="75000"/>
                  </a:schemeClr>
                </a:solidFill>
              </a:rPr>
              <a:t>arXiv</a:t>
            </a:r>
            <a:r>
              <a:rPr lang="en-US" sz="1000" dirty="0">
                <a:solidFill>
                  <a:schemeClr val="bg1">
                    <a:lumMod val="75000"/>
                  </a:schemeClr>
                </a:solidFill>
              </a:rPr>
              <a:t> preprint arXiv:2303.04226.</a:t>
            </a:r>
          </a:p>
        </p:txBody>
      </p:sp>
      <p:pic>
        <p:nvPicPr>
          <p:cNvPr id="9" name="Picture 8">
            <a:extLst>
              <a:ext uri="{FF2B5EF4-FFF2-40B4-BE49-F238E27FC236}">
                <a16:creationId xmlns:a16="http://schemas.microsoft.com/office/drawing/2014/main" id="{B4036D6D-9DB9-845E-E9A4-4B79EE8D73CD}"/>
              </a:ext>
            </a:extLst>
          </p:cNvPr>
          <p:cNvPicPr>
            <a:picLocks noChangeAspect="1"/>
          </p:cNvPicPr>
          <p:nvPr/>
        </p:nvPicPr>
        <p:blipFill>
          <a:blip r:embed="rId2"/>
          <a:stretch>
            <a:fillRect/>
          </a:stretch>
        </p:blipFill>
        <p:spPr>
          <a:xfrm>
            <a:off x="1102140" y="910880"/>
            <a:ext cx="10057657" cy="5590299"/>
          </a:xfrm>
          <a:prstGeom prst="rect">
            <a:avLst/>
          </a:prstGeom>
        </p:spPr>
      </p:pic>
    </p:spTree>
    <p:extLst>
      <p:ext uri="{BB962C8B-B14F-4D97-AF65-F5344CB8AC3E}">
        <p14:creationId xmlns:p14="http://schemas.microsoft.com/office/powerpoint/2010/main" val="31956985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484909" y="56102"/>
            <a:ext cx="11222181" cy="1593794"/>
          </a:xfrm>
        </p:spPr>
        <p:txBody>
          <a:bodyPr>
            <a:normAutofit/>
          </a:bodyPr>
          <a:lstStyle/>
          <a:p>
            <a:r>
              <a:rPr lang="en-US" dirty="0"/>
              <a:t>The General Structure of </a:t>
            </a:r>
            <a:br>
              <a:rPr lang="en-US" dirty="0"/>
            </a:br>
            <a:r>
              <a:rPr lang="en-US" dirty="0"/>
              <a:t>Generative Vision Language</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66</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482732"/>
            <a:ext cx="10995002" cy="400110"/>
          </a:xfrm>
          <a:prstGeom prst="rect">
            <a:avLst/>
          </a:prstGeom>
          <a:noFill/>
        </p:spPr>
        <p:txBody>
          <a:bodyPr wrap="square">
            <a:spAutoFit/>
          </a:bodyPr>
          <a:lstStyle/>
          <a:p>
            <a:pPr algn="ctr"/>
            <a:r>
              <a:rPr lang="en-US" sz="1000" dirty="0">
                <a:solidFill>
                  <a:schemeClr val="bg1">
                    <a:lumMod val="75000"/>
                  </a:schemeClr>
                </a:solidFill>
              </a:rPr>
              <a:t>Source: Yihan Cao, </a:t>
            </a:r>
            <a:r>
              <a:rPr lang="en-US" sz="1000" dirty="0" err="1">
                <a:solidFill>
                  <a:schemeClr val="bg1">
                    <a:lumMod val="75000"/>
                  </a:schemeClr>
                </a:solidFill>
              </a:rPr>
              <a:t>Siyu</a:t>
            </a:r>
            <a:r>
              <a:rPr lang="en-US" sz="1000" dirty="0">
                <a:solidFill>
                  <a:schemeClr val="bg1">
                    <a:lumMod val="75000"/>
                  </a:schemeClr>
                </a:solidFill>
              </a:rPr>
              <a:t> Li, </a:t>
            </a:r>
            <a:r>
              <a:rPr lang="en-US" sz="1000" dirty="0" err="1">
                <a:solidFill>
                  <a:schemeClr val="bg1">
                    <a:lumMod val="75000"/>
                  </a:schemeClr>
                </a:solidFill>
              </a:rPr>
              <a:t>Yixin</a:t>
            </a:r>
            <a:r>
              <a:rPr lang="en-US" sz="1000" dirty="0">
                <a:solidFill>
                  <a:schemeClr val="bg1">
                    <a:lumMod val="75000"/>
                  </a:schemeClr>
                </a:solidFill>
              </a:rPr>
              <a:t> Liu, </a:t>
            </a:r>
            <a:r>
              <a:rPr lang="en-US" sz="1000" dirty="0" err="1">
                <a:solidFill>
                  <a:schemeClr val="bg1">
                    <a:lumMod val="75000"/>
                  </a:schemeClr>
                </a:solidFill>
              </a:rPr>
              <a:t>Zhiling</a:t>
            </a:r>
            <a:r>
              <a:rPr lang="en-US" sz="1000" dirty="0">
                <a:solidFill>
                  <a:schemeClr val="bg1">
                    <a:lumMod val="75000"/>
                  </a:schemeClr>
                </a:solidFill>
              </a:rPr>
              <a:t> Yan, Yutong Dai, Philip S. Yu, and </a:t>
            </a:r>
            <a:r>
              <a:rPr lang="en-US" sz="1000" dirty="0" err="1">
                <a:solidFill>
                  <a:schemeClr val="bg1">
                    <a:lumMod val="75000"/>
                  </a:schemeClr>
                </a:solidFill>
              </a:rPr>
              <a:t>Lichao</a:t>
            </a:r>
            <a:r>
              <a:rPr lang="en-US" sz="1000" dirty="0">
                <a:solidFill>
                  <a:schemeClr val="bg1">
                    <a:lumMod val="75000"/>
                  </a:schemeClr>
                </a:solidFill>
              </a:rPr>
              <a:t> Sun (2023). "A Comprehensive Survey of AI-Generated Content (AIGC): A History of Generative AI from GAN to </a:t>
            </a:r>
            <a:r>
              <a:rPr lang="en-US" sz="1000" dirty="0" err="1">
                <a:solidFill>
                  <a:schemeClr val="bg1">
                    <a:lumMod val="75000"/>
                  </a:schemeClr>
                </a:solidFill>
              </a:rPr>
              <a:t>ChatGPT</a:t>
            </a:r>
            <a:r>
              <a:rPr lang="en-US" sz="1000" dirty="0">
                <a:solidFill>
                  <a:schemeClr val="bg1">
                    <a:lumMod val="75000"/>
                  </a:schemeClr>
                </a:solidFill>
              </a:rPr>
              <a:t>." </a:t>
            </a:r>
            <a:r>
              <a:rPr lang="en-US" sz="1000" dirty="0" err="1">
                <a:solidFill>
                  <a:schemeClr val="bg1">
                    <a:lumMod val="75000"/>
                  </a:schemeClr>
                </a:solidFill>
              </a:rPr>
              <a:t>arXiv</a:t>
            </a:r>
            <a:r>
              <a:rPr lang="en-US" sz="1000" dirty="0">
                <a:solidFill>
                  <a:schemeClr val="bg1">
                    <a:lumMod val="75000"/>
                  </a:schemeClr>
                </a:solidFill>
              </a:rPr>
              <a:t> preprint arXiv:2303.04226.</a:t>
            </a:r>
          </a:p>
        </p:txBody>
      </p:sp>
      <p:pic>
        <p:nvPicPr>
          <p:cNvPr id="6" name="Picture 5">
            <a:extLst>
              <a:ext uri="{FF2B5EF4-FFF2-40B4-BE49-F238E27FC236}">
                <a16:creationId xmlns:a16="http://schemas.microsoft.com/office/drawing/2014/main" id="{02C6A425-EB3A-975B-9588-F80B9FBA6D82}"/>
              </a:ext>
            </a:extLst>
          </p:cNvPr>
          <p:cNvPicPr>
            <a:picLocks noChangeAspect="1"/>
          </p:cNvPicPr>
          <p:nvPr/>
        </p:nvPicPr>
        <p:blipFill>
          <a:blip r:embed="rId2"/>
          <a:stretch>
            <a:fillRect/>
          </a:stretch>
        </p:blipFill>
        <p:spPr>
          <a:xfrm>
            <a:off x="161455" y="1982592"/>
            <a:ext cx="11867176" cy="3604315"/>
          </a:xfrm>
          <a:prstGeom prst="rect">
            <a:avLst/>
          </a:prstGeom>
        </p:spPr>
      </p:pic>
    </p:spTree>
    <p:extLst>
      <p:ext uri="{BB962C8B-B14F-4D97-AF65-F5344CB8AC3E}">
        <p14:creationId xmlns:p14="http://schemas.microsoft.com/office/powerpoint/2010/main" val="14424585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75520" y="274638"/>
            <a:ext cx="8640960" cy="6245225"/>
          </a:xfrm>
        </p:spPr>
        <p:txBody>
          <a:bodyPr/>
          <a:lstStyle/>
          <a:p>
            <a:r>
              <a:rPr lang="en-US" altLang="zh-TW" sz="12000" dirty="0">
                <a:solidFill>
                  <a:srgbClr val="C00000"/>
                </a:solidFill>
              </a:rPr>
              <a:t>Philosophy and </a:t>
            </a:r>
            <a:br>
              <a:rPr lang="en-US" altLang="zh-TW" sz="12000" dirty="0">
                <a:solidFill>
                  <a:srgbClr val="C00000"/>
                </a:solidFill>
              </a:rPr>
            </a:br>
            <a:r>
              <a:rPr lang="en-US" altLang="zh-TW" sz="12000" dirty="0">
                <a:solidFill>
                  <a:srgbClr val="C00000"/>
                </a:solidFill>
              </a:rPr>
              <a:t>Ethics of AI</a:t>
            </a:r>
            <a:endParaRPr lang="zh-TW" altLang="en-US" sz="120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E78C9E75-97FD-45D9-8ED3-955348887BB1}" type="slidenum">
              <a:rPr lang="zh-TW" altLang="en-US" smtClean="0"/>
              <a:pPr>
                <a:defRPr/>
              </a:pPr>
              <a:t>67</a:t>
            </a:fld>
            <a:endParaRPr lang="zh-TW" altLang="en-US"/>
          </a:p>
        </p:txBody>
      </p:sp>
    </p:spTree>
    <p:extLst>
      <p:ext uri="{BB962C8B-B14F-4D97-AF65-F5344CB8AC3E}">
        <p14:creationId xmlns:p14="http://schemas.microsoft.com/office/powerpoint/2010/main" val="38070967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1053547" y="1772816"/>
            <a:ext cx="10106249" cy="4353348"/>
          </a:xfrm>
        </p:spPr>
        <p:txBody>
          <a:bodyPr>
            <a:normAutofit/>
          </a:bodyPr>
          <a:lstStyle/>
          <a:p>
            <a:r>
              <a:rPr lang="en-US" sz="4000" dirty="0"/>
              <a:t>The Limits of AI</a:t>
            </a:r>
          </a:p>
          <a:p>
            <a:r>
              <a:rPr lang="en-US" sz="4000" dirty="0"/>
              <a:t>Can Machines Really Think? </a:t>
            </a:r>
          </a:p>
          <a:p>
            <a:r>
              <a:rPr lang="en-US" sz="4000" dirty="0"/>
              <a:t>The Ethics of AI</a:t>
            </a:r>
          </a:p>
          <a:p>
            <a:endParaRPr lang="en-US" sz="4000" dirty="0"/>
          </a:p>
          <a:p>
            <a:endParaRPr lang="en-US" sz="4000" dirty="0"/>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68</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503040"/>
          </a:xfrm>
        </p:spPr>
        <p:txBody>
          <a:bodyPr>
            <a:normAutofit fontScale="90000"/>
          </a:bodyPr>
          <a:lstStyle/>
          <a:p>
            <a:r>
              <a:rPr lang="en-US" sz="5400" dirty="0">
                <a:solidFill>
                  <a:schemeClr val="accent1"/>
                </a:solidFill>
              </a:rPr>
              <a:t>Philosophy, Ethics, and </a:t>
            </a:r>
            <a:br>
              <a:rPr lang="en-US" sz="5400" dirty="0">
                <a:solidFill>
                  <a:schemeClr val="accent1"/>
                </a:solidFill>
              </a:rPr>
            </a:br>
            <a:r>
              <a:rPr lang="en-US" sz="5400" dirty="0">
                <a:solidFill>
                  <a:schemeClr val="accent1"/>
                </a:solidFill>
              </a:rPr>
              <a:t>Safety of AI</a:t>
            </a:r>
          </a:p>
        </p:txBody>
      </p:sp>
    </p:spTree>
    <p:extLst>
      <p:ext uri="{BB962C8B-B14F-4D97-AF65-F5344CB8AC3E}">
        <p14:creationId xmlns:p14="http://schemas.microsoft.com/office/powerpoint/2010/main" val="20560477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874643" y="1412776"/>
            <a:ext cx="10285153" cy="4713388"/>
          </a:xfrm>
        </p:spPr>
        <p:txBody>
          <a:bodyPr>
            <a:normAutofit/>
          </a:bodyPr>
          <a:lstStyle/>
          <a:p>
            <a:r>
              <a:rPr lang="en-US" sz="4000" dirty="0"/>
              <a:t>Philosophers use the term</a:t>
            </a:r>
          </a:p>
          <a:p>
            <a:pPr lvl="1"/>
            <a:r>
              <a:rPr lang="en-US" sz="4000" dirty="0">
                <a:solidFill>
                  <a:srgbClr val="FF0000"/>
                </a:solidFill>
              </a:rPr>
              <a:t>weak AI </a:t>
            </a:r>
            <a:r>
              <a:rPr lang="en-US" sz="4000" dirty="0"/>
              <a:t>for the hypothesis that machines could possibly behave intelligently</a:t>
            </a:r>
          </a:p>
          <a:p>
            <a:pPr lvl="1"/>
            <a:r>
              <a:rPr lang="en-US" sz="4000" dirty="0">
                <a:solidFill>
                  <a:srgbClr val="FF0000"/>
                </a:solidFill>
              </a:rPr>
              <a:t>strong AI</a:t>
            </a:r>
            <a:r>
              <a:rPr lang="en-US" sz="4000" dirty="0"/>
              <a:t> for the hypothesis that such machines would count as having actual minds (as opposed to simulated minds)</a:t>
            </a:r>
          </a:p>
          <a:p>
            <a:endParaRPr lang="en-US" sz="4000" dirty="0"/>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69</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lstStyle/>
          <a:p>
            <a:r>
              <a:rPr lang="en-US" sz="5400" dirty="0">
                <a:solidFill>
                  <a:schemeClr val="accent1"/>
                </a:solidFill>
              </a:rPr>
              <a:t>Philosophy of AI</a:t>
            </a:r>
          </a:p>
        </p:txBody>
      </p:sp>
    </p:spTree>
    <p:extLst>
      <p:ext uri="{BB962C8B-B14F-4D97-AF65-F5344CB8AC3E}">
        <p14:creationId xmlns:p14="http://schemas.microsoft.com/office/powerpoint/2010/main" val="4200919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D8D6C-DCCA-5E40-89AA-4BA8C89A12A9}"/>
              </a:ext>
            </a:extLst>
          </p:cNvPr>
          <p:cNvSpPr>
            <a:spLocks noGrp="1"/>
          </p:cNvSpPr>
          <p:nvPr>
            <p:ph type="title"/>
          </p:nvPr>
        </p:nvSpPr>
        <p:spPr>
          <a:xfrm>
            <a:off x="1847527" y="53752"/>
            <a:ext cx="8496944" cy="1143000"/>
          </a:xfrm>
        </p:spPr>
        <p:txBody>
          <a:bodyPr>
            <a:normAutofit fontScale="90000"/>
          </a:bodyPr>
          <a:lstStyle/>
          <a:p>
            <a:r>
              <a:rPr lang="en-US" sz="2400" dirty="0">
                <a:solidFill>
                  <a:schemeClr val="accent1"/>
                </a:solidFill>
              </a:rPr>
              <a:t>Stuart Russell and Peter </a:t>
            </a:r>
            <a:r>
              <a:rPr lang="en-US" sz="2400" dirty="0" err="1">
                <a:solidFill>
                  <a:schemeClr val="accent1"/>
                </a:solidFill>
              </a:rPr>
              <a:t>Norvig</a:t>
            </a:r>
            <a:r>
              <a:rPr lang="en-US" sz="2400" dirty="0">
                <a:solidFill>
                  <a:schemeClr val="accent1"/>
                </a:solidFill>
              </a:rPr>
              <a:t> (2020), </a:t>
            </a:r>
            <a:br>
              <a:rPr lang="en-US" sz="2400" dirty="0">
                <a:solidFill>
                  <a:schemeClr val="accent1"/>
                </a:solidFill>
              </a:rPr>
            </a:br>
            <a:r>
              <a:rPr lang="en-US" sz="3200" dirty="0">
                <a:solidFill>
                  <a:srgbClr val="C00000"/>
                </a:solidFill>
              </a:rPr>
              <a:t>Artificial Intelligence: A Modern Approach</a:t>
            </a:r>
            <a:r>
              <a:rPr lang="en-US" sz="2400" dirty="0">
                <a:solidFill>
                  <a:schemeClr val="accent1"/>
                </a:solidFill>
              </a:rPr>
              <a:t>, </a:t>
            </a:r>
            <a:br>
              <a:rPr lang="en-US" sz="2400" dirty="0">
                <a:solidFill>
                  <a:schemeClr val="accent1"/>
                </a:solidFill>
              </a:rPr>
            </a:br>
            <a:r>
              <a:rPr lang="en-US" sz="1800" dirty="0">
                <a:solidFill>
                  <a:schemeClr val="accent1"/>
                </a:solidFill>
              </a:rPr>
              <a:t>4th Edition, Pearson</a:t>
            </a:r>
          </a:p>
        </p:txBody>
      </p:sp>
      <p:sp>
        <p:nvSpPr>
          <p:cNvPr id="4" name="Slide Number Placeholder 3">
            <a:extLst>
              <a:ext uri="{FF2B5EF4-FFF2-40B4-BE49-F238E27FC236}">
                <a16:creationId xmlns:a16="http://schemas.microsoft.com/office/drawing/2014/main" id="{AA409F32-402C-3B4D-B654-0B991CF1AC73}"/>
              </a:ext>
            </a:extLst>
          </p:cNvPr>
          <p:cNvSpPr>
            <a:spLocks noGrp="1"/>
          </p:cNvSpPr>
          <p:nvPr>
            <p:ph type="sldNum" sz="quarter" idx="12"/>
          </p:nvPr>
        </p:nvSpPr>
        <p:spPr/>
        <p:txBody>
          <a:bodyPr/>
          <a:lstStyle/>
          <a:p>
            <a:pPr>
              <a:defRPr/>
            </a:pPr>
            <a:fld id="{E78C9E75-97FD-45D9-8ED3-955348887BB1}" type="slidenum">
              <a:rPr lang="zh-TW" altLang="en-US" smtClean="0"/>
              <a:pPr>
                <a:defRPr/>
              </a:pPr>
              <a:t>7</a:t>
            </a:fld>
            <a:endParaRPr lang="zh-TW" altLang="en-US"/>
          </a:p>
        </p:txBody>
      </p:sp>
      <p:pic>
        <p:nvPicPr>
          <p:cNvPr id="6" name="Picture 5">
            <a:extLst>
              <a:ext uri="{FF2B5EF4-FFF2-40B4-BE49-F238E27FC236}">
                <a16:creationId xmlns:a16="http://schemas.microsoft.com/office/drawing/2014/main" id="{8A2E8801-D892-4842-9D33-2D720BE169E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58299" y="1275482"/>
            <a:ext cx="4075401" cy="5125125"/>
          </a:xfrm>
          <a:prstGeom prst="rect">
            <a:avLst/>
          </a:prstGeom>
        </p:spPr>
      </p:pic>
      <p:sp>
        <p:nvSpPr>
          <p:cNvPr id="7" name="Rectangle 6">
            <a:extLst>
              <a:ext uri="{FF2B5EF4-FFF2-40B4-BE49-F238E27FC236}">
                <a16:creationId xmlns:a16="http://schemas.microsoft.com/office/drawing/2014/main" id="{CC309EB6-A6EB-E24E-8D4D-E0E9E2E25228}"/>
              </a:ext>
            </a:extLst>
          </p:cNvPr>
          <p:cNvSpPr/>
          <p:nvPr/>
        </p:nvSpPr>
        <p:spPr>
          <a:xfrm>
            <a:off x="2589022" y="6381329"/>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8" name="Rectangle 7">
            <a:extLst>
              <a:ext uri="{FF2B5EF4-FFF2-40B4-BE49-F238E27FC236}">
                <a16:creationId xmlns:a16="http://schemas.microsoft.com/office/drawing/2014/main" id="{7AE251A6-4267-904E-809D-99B16D316596}"/>
              </a:ext>
            </a:extLst>
          </p:cNvPr>
          <p:cNvSpPr/>
          <p:nvPr/>
        </p:nvSpPr>
        <p:spPr>
          <a:xfrm>
            <a:off x="2603611" y="6597353"/>
            <a:ext cx="6462464" cy="246221"/>
          </a:xfrm>
          <a:prstGeom prst="rect">
            <a:avLst/>
          </a:prstGeom>
        </p:spPr>
        <p:txBody>
          <a:bodyPr wrap="square">
            <a:spAutoFit/>
          </a:bodyPr>
          <a:lstStyle/>
          <a:p>
            <a:pPr algn="ctr"/>
            <a:r>
              <a:rPr lang="en-US" sz="1000" dirty="0">
                <a:hlinkClick r:id="rId3"/>
              </a:rPr>
              <a:t>https://www.amazon.com/Artificial-Intelligence-A-Modern-Approach/dp/0134610997/</a:t>
            </a:r>
            <a:endParaRPr lang="en-US" sz="1000" dirty="0"/>
          </a:p>
        </p:txBody>
      </p:sp>
    </p:spTree>
    <p:extLst>
      <p:ext uri="{BB962C8B-B14F-4D97-AF65-F5344CB8AC3E}">
        <p14:creationId xmlns:p14="http://schemas.microsoft.com/office/powerpoint/2010/main" val="30742037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0746" y="116633"/>
            <a:ext cx="8229600" cy="901463"/>
          </a:xfrm>
        </p:spPr>
        <p:txBody>
          <a:bodyPr/>
          <a:lstStyle/>
          <a:p>
            <a:r>
              <a:rPr lang="en-US" b="1" dirty="0">
                <a:solidFill>
                  <a:schemeClr val="accent1"/>
                </a:solidFill>
              </a:rPr>
              <a:t>4 Approaches of AI</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70</a:t>
            </a:fld>
            <a:endParaRPr lang="zh-TW" altLang="en-US"/>
          </a:p>
        </p:txBody>
      </p:sp>
      <p:graphicFrame>
        <p:nvGraphicFramePr>
          <p:cNvPr id="7" name="Table 6"/>
          <p:cNvGraphicFramePr>
            <a:graphicFrameLocks noGrp="1"/>
          </p:cNvGraphicFramePr>
          <p:nvPr/>
        </p:nvGraphicFramePr>
        <p:xfrm>
          <a:off x="1793972" y="1063472"/>
          <a:ext cx="8603148" cy="5389864"/>
        </p:xfrm>
        <a:graphic>
          <a:graphicData uri="http://schemas.openxmlformats.org/drawingml/2006/table">
            <a:tbl>
              <a:tblPr firstRow="1" bandRow="1">
                <a:tableStyleId>{5C22544A-7EE6-4342-B048-85BDC9FD1C3A}</a:tableStyleId>
              </a:tblPr>
              <a:tblGrid>
                <a:gridCol w="4301574">
                  <a:extLst>
                    <a:ext uri="{9D8B030D-6E8A-4147-A177-3AD203B41FA5}">
                      <a16:colId xmlns:a16="http://schemas.microsoft.com/office/drawing/2014/main" val="20000"/>
                    </a:ext>
                  </a:extLst>
                </a:gridCol>
                <a:gridCol w="4301574">
                  <a:extLst>
                    <a:ext uri="{9D8B030D-6E8A-4147-A177-3AD203B41FA5}">
                      <a16:colId xmlns:a16="http://schemas.microsoft.com/office/drawing/2014/main" val="20001"/>
                    </a:ext>
                  </a:extLst>
                </a:gridCol>
              </a:tblGrid>
              <a:tr h="2604462">
                <a:tc>
                  <a:txBody>
                    <a:bodyPr/>
                    <a:lstStyle/>
                    <a:p>
                      <a:pPr algn="ctr"/>
                      <a:r>
                        <a:rPr lang="en-US" sz="3600" b="1" dirty="0">
                          <a:solidFill>
                            <a:schemeClr val="accent1"/>
                          </a:solidFill>
                        </a:rPr>
                        <a:t>Thinking Humanly</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tc>
                  <a:txBody>
                    <a:bodyPr/>
                    <a:lstStyle/>
                    <a:p>
                      <a:pPr algn="ctr"/>
                      <a:r>
                        <a:rPr lang="en-US" sz="3600" b="1" dirty="0">
                          <a:solidFill>
                            <a:schemeClr val="accent1"/>
                          </a:solidFill>
                        </a:rPr>
                        <a:t>Thinking</a:t>
                      </a:r>
                      <a:r>
                        <a:rPr lang="en-US" sz="3600" b="1" baseline="0" dirty="0">
                          <a:solidFill>
                            <a:schemeClr val="accent1"/>
                          </a:solidFill>
                        </a:rPr>
                        <a:t> Rationally</a:t>
                      </a:r>
                      <a:endParaRPr lang="en-US" sz="3600" b="1" dirty="0">
                        <a:solidFill>
                          <a:schemeClr val="accent1"/>
                        </a:solidFill>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10000"/>
                  </a:ext>
                </a:extLst>
              </a:tr>
              <a:tr h="2785402">
                <a:tc>
                  <a:txBody>
                    <a:bodyPr/>
                    <a:lstStyle/>
                    <a:p>
                      <a:pPr algn="ctr"/>
                      <a:r>
                        <a:rPr lang="en-US" sz="3600" b="1" dirty="0">
                          <a:solidFill>
                            <a:schemeClr val="accent1"/>
                          </a:solidFill>
                        </a:rPr>
                        <a:t>Acting Humanly</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tc>
                  <a:txBody>
                    <a:bodyPr/>
                    <a:lstStyle/>
                    <a:p>
                      <a:pPr algn="ctr"/>
                      <a:r>
                        <a:rPr lang="en-US" sz="3600" b="1" dirty="0">
                          <a:solidFill>
                            <a:schemeClr val="accent1"/>
                          </a:solidFill>
                        </a:rPr>
                        <a:t>Acting Rationally</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6" name="Rectangle 5">
            <a:extLst>
              <a:ext uri="{FF2B5EF4-FFF2-40B4-BE49-F238E27FC236}">
                <a16:creationId xmlns:a16="http://schemas.microsoft.com/office/drawing/2014/main" id="{92264BB9-0532-2E4A-BB32-E00C293A33F5}"/>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Tree>
    <p:extLst>
      <p:ext uri="{BB962C8B-B14F-4D97-AF65-F5344CB8AC3E}">
        <p14:creationId xmlns:p14="http://schemas.microsoft.com/office/powerpoint/2010/main" val="39027082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0746" y="44625"/>
            <a:ext cx="8229600" cy="901463"/>
          </a:xfrm>
        </p:spPr>
        <p:txBody>
          <a:bodyPr/>
          <a:lstStyle/>
          <a:p>
            <a:r>
              <a:rPr lang="en-US" b="1" dirty="0">
                <a:solidFill>
                  <a:schemeClr val="accent1"/>
                </a:solidFill>
              </a:rPr>
              <a:t>4 Approaches of AI</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71</a:t>
            </a:fld>
            <a:endParaRPr lang="zh-TW" altLang="en-US"/>
          </a:p>
        </p:txBody>
      </p:sp>
      <p:graphicFrame>
        <p:nvGraphicFramePr>
          <p:cNvPr id="7" name="Table 6"/>
          <p:cNvGraphicFramePr>
            <a:graphicFrameLocks noGrp="1"/>
          </p:cNvGraphicFramePr>
          <p:nvPr/>
        </p:nvGraphicFramePr>
        <p:xfrm>
          <a:off x="1793972" y="980728"/>
          <a:ext cx="8603148" cy="5498122"/>
        </p:xfrm>
        <a:graphic>
          <a:graphicData uri="http://schemas.openxmlformats.org/drawingml/2006/table">
            <a:tbl>
              <a:tblPr firstRow="1" bandRow="1">
                <a:tableStyleId>{5C22544A-7EE6-4342-B048-85BDC9FD1C3A}</a:tableStyleId>
              </a:tblPr>
              <a:tblGrid>
                <a:gridCol w="4301574">
                  <a:extLst>
                    <a:ext uri="{9D8B030D-6E8A-4147-A177-3AD203B41FA5}">
                      <a16:colId xmlns:a16="http://schemas.microsoft.com/office/drawing/2014/main" val="20000"/>
                    </a:ext>
                  </a:extLst>
                </a:gridCol>
                <a:gridCol w="4301574">
                  <a:extLst>
                    <a:ext uri="{9D8B030D-6E8A-4147-A177-3AD203B41FA5}">
                      <a16:colId xmlns:a16="http://schemas.microsoft.com/office/drawing/2014/main" val="20001"/>
                    </a:ext>
                  </a:extLst>
                </a:gridCol>
              </a:tblGrid>
              <a:tr h="2604462">
                <a:tc>
                  <a:txBody>
                    <a:bodyPr/>
                    <a:lstStyle/>
                    <a:p>
                      <a:pPr algn="ctr"/>
                      <a:r>
                        <a:rPr lang="en-US" sz="3600" b="1" dirty="0">
                          <a:solidFill>
                            <a:schemeClr val="accent1"/>
                          </a:solidFill>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chemeClr val="accent1"/>
                          </a:solidFill>
                        </a:rPr>
                        <a:t>Thinking Humanly: The Cognitive</a:t>
                      </a:r>
                      <a:r>
                        <a:rPr lang="en-US" sz="3600" b="1" baseline="0" dirty="0">
                          <a:solidFill>
                            <a:schemeClr val="accent1"/>
                          </a:solidFill>
                        </a:rPr>
                        <a:t> Modeling Approach</a:t>
                      </a:r>
                      <a:endParaRPr lang="en-US" sz="3600" b="1" dirty="0">
                        <a:solidFill>
                          <a:schemeClr val="accent1"/>
                        </a:solidFill>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tc>
                  <a:txBody>
                    <a:bodyPr/>
                    <a:lstStyle/>
                    <a:p>
                      <a:pPr algn="ctr"/>
                      <a:r>
                        <a:rPr lang="en-US" sz="3600" b="1" dirty="0">
                          <a:solidFill>
                            <a:schemeClr val="accent1"/>
                          </a:solidFill>
                        </a:rPr>
                        <a:t>3. </a:t>
                      </a:r>
                    </a:p>
                    <a:p>
                      <a:pPr algn="ctr"/>
                      <a:r>
                        <a:rPr lang="en-US" sz="3600" b="1" dirty="0">
                          <a:solidFill>
                            <a:schemeClr val="accent1"/>
                          </a:solidFill>
                        </a:rPr>
                        <a:t>Thinking</a:t>
                      </a:r>
                      <a:r>
                        <a:rPr lang="en-US" sz="3600" b="1" baseline="0" dirty="0">
                          <a:solidFill>
                            <a:schemeClr val="accent1"/>
                          </a:solidFill>
                        </a:rPr>
                        <a:t> Rationally:</a:t>
                      </a:r>
                      <a:br>
                        <a:rPr lang="en-US" sz="3600" b="1" baseline="0" dirty="0">
                          <a:solidFill>
                            <a:schemeClr val="accent1"/>
                          </a:solidFill>
                        </a:rPr>
                      </a:br>
                      <a:r>
                        <a:rPr lang="en-US" sz="3200" b="1" baseline="0" dirty="0">
                          <a:solidFill>
                            <a:schemeClr val="accent1"/>
                          </a:solidFill>
                        </a:rPr>
                        <a:t>The “Laws of Thought” Approach</a:t>
                      </a:r>
                    </a:p>
                    <a:p>
                      <a:pPr algn="ctr"/>
                      <a:endParaRPr lang="en-US" sz="3600" b="1" dirty="0">
                        <a:solidFill>
                          <a:schemeClr val="accent1"/>
                        </a:solidFill>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10000"/>
                  </a:ext>
                </a:extLst>
              </a:tr>
              <a:tr h="2785402">
                <a:tc>
                  <a:txBody>
                    <a:bodyPr/>
                    <a:lstStyle/>
                    <a:p>
                      <a:pPr algn="ctr"/>
                      <a:r>
                        <a:rPr lang="en-US" sz="3600" b="1" dirty="0">
                          <a:solidFill>
                            <a:schemeClr val="accent1"/>
                          </a:solidFill>
                        </a:rPr>
                        <a:t>1.</a:t>
                      </a:r>
                    </a:p>
                    <a:p>
                      <a:pPr algn="ctr"/>
                      <a:r>
                        <a:rPr lang="en-US" sz="3600" b="1" dirty="0">
                          <a:solidFill>
                            <a:schemeClr val="accent1"/>
                          </a:solidFill>
                        </a:rPr>
                        <a:t>Acting Humanly: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chemeClr val="accent1"/>
                          </a:solidFill>
                        </a:rPr>
                        <a:t>The Turing Test Approach </a:t>
                      </a:r>
                      <a:r>
                        <a:rPr lang="en-US" sz="1200" b="1" dirty="0">
                          <a:solidFill>
                            <a:schemeClr val="accent1"/>
                          </a:solidFill>
                        </a:rPr>
                        <a:t>(1950)</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tc>
                  <a:txBody>
                    <a:bodyPr/>
                    <a:lstStyle/>
                    <a:p>
                      <a:pPr algn="ctr"/>
                      <a:r>
                        <a:rPr lang="en-US" sz="3600" b="1" dirty="0">
                          <a:solidFill>
                            <a:schemeClr val="accent1"/>
                          </a:solidFill>
                        </a:rPr>
                        <a:t>4. </a:t>
                      </a:r>
                    </a:p>
                    <a:p>
                      <a:pPr algn="ctr"/>
                      <a:r>
                        <a:rPr lang="en-US" sz="3600" b="1" dirty="0">
                          <a:solidFill>
                            <a:schemeClr val="accent1"/>
                          </a:solidFill>
                        </a:rPr>
                        <a:t>Acting Rationally:</a:t>
                      </a:r>
                      <a:br>
                        <a:rPr lang="en-US" sz="3600" b="1" dirty="0">
                          <a:solidFill>
                            <a:schemeClr val="accent1"/>
                          </a:solidFill>
                        </a:rPr>
                      </a:br>
                      <a:r>
                        <a:rPr lang="en-US" sz="3600" b="1" dirty="0">
                          <a:solidFill>
                            <a:schemeClr val="accent1"/>
                          </a:solidFill>
                        </a:rPr>
                        <a:t>The Rational Agent Approach</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6" name="Rectangle 5">
            <a:extLst>
              <a:ext uri="{FF2B5EF4-FFF2-40B4-BE49-F238E27FC236}">
                <a16:creationId xmlns:a16="http://schemas.microsoft.com/office/drawing/2014/main" id="{9F2DE54B-427E-284E-9D0E-42B3D473DF08}"/>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Tree>
    <p:extLst>
      <p:ext uri="{BB962C8B-B14F-4D97-AF65-F5344CB8AC3E}">
        <p14:creationId xmlns:p14="http://schemas.microsoft.com/office/powerpoint/2010/main" val="24263365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844824"/>
          </a:xfrm>
        </p:spPr>
        <p:txBody>
          <a:bodyPr>
            <a:normAutofit fontScale="90000"/>
          </a:bodyPr>
          <a:lstStyle/>
          <a:p>
            <a:r>
              <a:rPr lang="en-US" b="1" dirty="0">
                <a:solidFill>
                  <a:schemeClr val="accent1"/>
                </a:solidFill>
              </a:rPr>
              <a:t>AI Acting Humanly:</a:t>
            </a:r>
            <a:br>
              <a:rPr lang="en-US" b="1" dirty="0">
                <a:solidFill>
                  <a:schemeClr val="accent1"/>
                </a:solidFill>
              </a:rPr>
            </a:br>
            <a:r>
              <a:rPr lang="en-US" b="1" dirty="0">
                <a:solidFill>
                  <a:schemeClr val="accent1"/>
                </a:solidFill>
              </a:rPr>
              <a:t>The Turing Test Approach</a:t>
            </a:r>
            <a:br>
              <a:rPr lang="en-US" b="1" dirty="0">
                <a:solidFill>
                  <a:schemeClr val="accent1"/>
                </a:solidFill>
              </a:rPr>
            </a:br>
            <a:r>
              <a:rPr lang="en-US" sz="3200" dirty="0">
                <a:solidFill>
                  <a:schemeClr val="accent1"/>
                </a:solidFill>
              </a:rPr>
              <a:t>(Alan Turing, 1950)</a:t>
            </a:r>
          </a:p>
        </p:txBody>
      </p:sp>
      <p:sp>
        <p:nvSpPr>
          <p:cNvPr id="3" name="Content Placeholder 2"/>
          <p:cNvSpPr>
            <a:spLocks noGrp="1"/>
          </p:cNvSpPr>
          <p:nvPr>
            <p:ph idx="1"/>
          </p:nvPr>
        </p:nvSpPr>
        <p:spPr>
          <a:xfrm>
            <a:off x="967153" y="2060849"/>
            <a:ext cx="10192643" cy="4248471"/>
          </a:xfrm>
        </p:spPr>
        <p:txBody>
          <a:bodyPr>
            <a:normAutofit lnSpcReduction="10000"/>
          </a:bodyPr>
          <a:lstStyle/>
          <a:p>
            <a:r>
              <a:rPr lang="en-US" b="1" dirty="0">
                <a:solidFill>
                  <a:schemeClr val="accent1"/>
                </a:solidFill>
              </a:rPr>
              <a:t>Knowledge Representation</a:t>
            </a:r>
          </a:p>
          <a:p>
            <a:r>
              <a:rPr lang="en-US" b="1" dirty="0">
                <a:solidFill>
                  <a:schemeClr val="accent1"/>
                </a:solidFill>
              </a:rPr>
              <a:t>Automated Reasoning</a:t>
            </a:r>
          </a:p>
          <a:p>
            <a:r>
              <a:rPr lang="en-US" b="1" dirty="0">
                <a:solidFill>
                  <a:srgbClr val="FF0000"/>
                </a:solidFill>
              </a:rPr>
              <a:t>Machine Learning (ML)</a:t>
            </a:r>
          </a:p>
          <a:p>
            <a:pPr lvl="1"/>
            <a:r>
              <a:rPr lang="en-US" sz="3200" dirty="0">
                <a:solidFill>
                  <a:srgbClr val="FF0000"/>
                </a:solidFill>
              </a:rPr>
              <a:t>Deep Learning (DL)</a:t>
            </a:r>
          </a:p>
          <a:p>
            <a:r>
              <a:rPr lang="en-US" b="1" dirty="0">
                <a:solidFill>
                  <a:srgbClr val="C00000"/>
                </a:solidFill>
              </a:rPr>
              <a:t>Computer Vision</a:t>
            </a:r>
            <a:r>
              <a:rPr lang="zh-TW" altLang="en-US" b="1" dirty="0">
                <a:solidFill>
                  <a:srgbClr val="C00000"/>
                </a:solidFill>
              </a:rPr>
              <a:t> </a:t>
            </a:r>
            <a:r>
              <a:rPr lang="en-US" altLang="zh-TW" b="1" dirty="0">
                <a:solidFill>
                  <a:srgbClr val="C00000"/>
                </a:solidFill>
              </a:rPr>
              <a:t>(Image, Video)</a:t>
            </a:r>
            <a:endParaRPr lang="en-US" b="1" dirty="0">
              <a:solidFill>
                <a:srgbClr val="C00000"/>
              </a:solidFill>
            </a:endParaRPr>
          </a:p>
          <a:p>
            <a:r>
              <a:rPr lang="en-US" b="1" dirty="0">
                <a:solidFill>
                  <a:srgbClr val="C00000"/>
                </a:solidFill>
              </a:rPr>
              <a:t>Natural Language Processing (NLP)</a:t>
            </a:r>
          </a:p>
          <a:p>
            <a:r>
              <a:rPr lang="en-US" b="1" dirty="0">
                <a:solidFill>
                  <a:srgbClr val="C00000"/>
                </a:solidFill>
              </a:rPr>
              <a:t>Robotics</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72</a:t>
            </a:fld>
            <a:endParaRPr lang="zh-TW" altLang="en-US"/>
          </a:p>
        </p:txBody>
      </p:sp>
      <p:sp>
        <p:nvSpPr>
          <p:cNvPr id="6" name="Rectangle 5">
            <a:extLst>
              <a:ext uri="{FF2B5EF4-FFF2-40B4-BE49-F238E27FC236}">
                <a16:creationId xmlns:a16="http://schemas.microsoft.com/office/drawing/2014/main" id="{86332DB0-FB6C-9E4E-8231-F39C2A9843E7}"/>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Tree>
    <p:extLst>
      <p:ext uri="{BB962C8B-B14F-4D97-AF65-F5344CB8AC3E}">
        <p14:creationId xmlns:p14="http://schemas.microsoft.com/office/powerpoint/2010/main" val="19097732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755373" y="1412776"/>
            <a:ext cx="10634869" cy="4713388"/>
          </a:xfrm>
        </p:spPr>
        <p:txBody>
          <a:bodyPr>
            <a:normAutofit/>
          </a:bodyPr>
          <a:lstStyle/>
          <a:p>
            <a:r>
              <a:rPr lang="en-US" dirty="0"/>
              <a:t>Alan Turing rejected the question “Can machines think?” and replaced it with a behavioral test. </a:t>
            </a:r>
          </a:p>
          <a:p>
            <a:pPr lvl="1"/>
            <a:r>
              <a:rPr lang="en-US" sz="3200" dirty="0"/>
              <a:t>Alan Turing anticipated many objections to the possibility of thinking machines. </a:t>
            </a:r>
          </a:p>
          <a:p>
            <a:r>
              <a:rPr lang="en-US" dirty="0"/>
              <a:t>Concentrate on their systems’ performance on practical tasks</a:t>
            </a:r>
          </a:p>
          <a:p>
            <a:pPr lvl="1"/>
            <a:r>
              <a:rPr lang="en-US" sz="3200" dirty="0"/>
              <a:t>rather than the ability to imitate humans.</a:t>
            </a:r>
          </a:p>
          <a:p>
            <a:r>
              <a:rPr lang="en-US" dirty="0"/>
              <a:t>Consciousness remains a mystery.</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73</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lstStyle/>
          <a:p>
            <a:r>
              <a:rPr lang="en-US" sz="5400" dirty="0">
                <a:solidFill>
                  <a:schemeClr val="accent1"/>
                </a:solidFill>
              </a:rPr>
              <a:t>Can machines think?</a:t>
            </a:r>
          </a:p>
        </p:txBody>
      </p:sp>
    </p:spTree>
    <p:extLst>
      <p:ext uri="{BB962C8B-B14F-4D97-AF65-F5344CB8AC3E}">
        <p14:creationId xmlns:p14="http://schemas.microsoft.com/office/powerpoint/2010/main" val="14138755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795130" y="1412776"/>
            <a:ext cx="10515600" cy="4713388"/>
          </a:xfrm>
        </p:spPr>
        <p:txBody>
          <a:bodyPr>
            <a:normAutofit/>
          </a:bodyPr>
          <a:lstStyle/>
          <a:p>
            <a:r>
              <a:rPr lang="en-US" sz="4400" dirty="0"/>
              <a:t>Given that AI is a </a:t>
            </a:r>
            <a:r>
              <a:rPr lang="en-US" sz="4400" dirty="0">
                <a:solidFill>
                  <a:srgbClr val="FF0000"/>
                </a:solidFill>
              </a:rPr>
              <a:t>powerful</a:t>
            </a:r>
            <a:r>
              <a:rPr lang="en-US" sz="4400" dirty="0"/>
              <a:t> technology, </a:t>
            </a:r>
            <a:br>
              <a:rPr lang="en-US" sz="4400" dirty="0"/>
            </a:br>
            <a:r>
              <a:rPr lang="en-US" sz="4400" dirty="0"/>
              <a:t>we have a </a:t>
            </a:r>
            <a:r>
              <a:rPr lang="en-US" sz="4400" dirty="0">
                <a:solidFill>
                  <a:srgbClr val="FF0000"/>
                </a:solidFill>
              </a:rPr>
              <a:t>moral obligation </a:t>
            </a:r>
            <a:r>
              <a:rPr lang="en-US" sz="4400" dirty="0"/>
              <a:t>to use it well, </a:t>
            </a:r>
            <a:br>
              <a:rPr lang="en-US" sz="4400" dirty="0"/>
            </a:br>
            <a:r>
              <a:rPr lang="en-US" sz="4400" dirty="0"/>
              <a:t>to promote the </a:t>
            </a:r>
            <a:r>
              <a:rPr lang="en-US" sz="4400" dirty="0">
                <a:solidFill>
                  <a:srgbClr val="FF0000"/>
                </a:solidFill>
              </a:rPr>
              <a:t>positive aspects </a:t>
            </a:r>
            <a:r>
              <a:rPr lang="en-US" sz="4400" dirty="0"/>
              <a:t>and </a:t>
            </a:r>
            <a:br>
              <a:rPr lang="en-US" sz="4400" dirty="0"/>
            </a:br>
            <a:r>
              <a:rPr lang="en-US" sz="4400" dirty="0"/>
              <a:t>avoid or mitigate the negative ones.</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74</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lstStyle/>
          <a:p>
            <a:r>
              <a:rPr lang="en-US" sz="5400" dirty="0">
                <a:solidFill>
                  <a:schemeClr val="accent1"/>
                </a:solidFill>
              </a:rPr>
              <a:t>The Ethics of AI</a:t>
            </a:r>
          </a:p>
        </p:txBody>
      </p:sp>
    </p:spTree>
    <p:extLst>
      <p:ext uri="{BB962C8B-B14F-4D97-AF65-F5344CB8AC3E}">
        <p14:creationId xmlns:p14="http://schemas.microsoft.com/office/powerpoint/2010/main" val="21935334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974035" y="1412776"/>
            <a:ext cx="10185762" cy="4713388"/>
          </a:xfrm>
        </p:spPr>
        <p:txBody>
          <a:bodyPr>
            <a:normAutofit/>
          </a:bodyPr>
          <a:lstStyle/>
          <a:p>
            <a:r>
              <a:rPr lang="en-US" sz="4000" dirty="0"/>
              <a:t>Ensure safety</a:t>
            </a:r>
          </a:p>
          <a:p>
            <a:r>
              <a:rPr lang="en-US" sz="4000" dirty="0"/>
              <a:t>Ensure fairness</a:t>
            </a:r>
          </a:p>
          <a:p>
            <a:r>
              <a:rPr lang="en-US" sz="4000" dirty="0"/>
              <a:t>Respect privacy</a:t>
            </a:r>
          </a:p>
          <a:p>
            <a:r>
              <a:rPr lang="en-US" sz="4000" dirty="0"/>
              <a:t>Promote collaboration</a:t>
            </a:r>
          </a:p>
          <a:p>
            <a:r>
              <a:rPr lang="en-US" sz="4000" dirty="0"/>
              <a:t>Provide transparency</a:t>
            </a:r>
          </a:p>
          <a:p>
            <a:r>
              <a:rPr lang="en-US" sz="4000" dirty="0"/>
              <a:t>Limit harmful uses of AI</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75</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lstStyle/>
          <a:p>
            <a:r>
              <a:rPr lang="en-US" sz="5400" dirty="0">
                <a:solidFill>
                  <a:schemeClr val="accent1"/>
                </a:solidFill>
              </a:rPr>
              <a:t>Principles of Robotics and AI</a:t>
            </a:r>
          </a:p>
        </p:txBody>
      </p:sp>
    </p:spTree>
    <p:extLst>
      <p:ext uri="{BB962C8B-B14F-4D97-AF65-F5344CB8AC3E}">
        <p14:creationId xmlns:p14="http://schemas.microsoft.com/office/powerpoint/2010/main" val="29343824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934277" y="1412776"/>
            <a:ext cx="10225519" cy="4713388"/>
          </a:xfrm>
        </p:spPr>
        <p:txBody>
          <a:bodyPr>
            <a:normAutofit/>
          </a:bodyPr>
          <a:lstStyle/>
          <a:p>
            <a:r>
              <a:rPr lang="en-US" sz="4000" dirty="0"/>
              <a:t>Establish accountability</a:t>
            </a:r>
          </a:p>
          <a:p>
            <a:r>
              <a:rPr lang="en-US" sz="4000" dirty="0"/>
              <a:t>Uphold human rights and values</a:t>
            </a:r>
          </a:p>
          <a:p>
            <a:r>
              <a:rPr lang="en-US" sz="4000" dirty="0"/>
              <a:t>Reflect diversity/inclusion</a:t>
            </a:r>
          </a:p>
          <a:p>
            <a:r>
              <a:rPr lang="en-US" sz="4000" dirty="0"/>
              <a:t>Avoid concentration of power</a:t>
            </a:r>
          </a:p>
          <a:p>
            <a:r>
              <a:rPr lang="en-US" sz="4000" dirty="0"/>
              <a:t>Acknowledge legal/policy implications</a:t>
            </a:r>
          </a:p>
          <a:p>
            <a:r>
              <a:rPr lang="en-US" sz="4000" dirty="0"/>
              <a:t>Contemplate implications for employment</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76</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lstStyle/>
          <a:p>
            <a:r>
              <a:rPr lang="en-US" sz="5400" dirty="0">
                <a:solidFill>
                  <a:schemeClr val="accent1"/>
                </a:solidFill>
              </a:rPr>
              <a:t>Principles of Robotics and AI</a:t>
            </a:r>
          </a:p>
        </p:txBody>
      </p:sp>
    </p:spTree>
    <p:extLst>
      <p:ext uri="{BB962C8B-B14F-4D97-AF65-F5344CB8AC3E}">
        <p14:creationId xmlns:p14="http://schemas.microsoft.com/office/powerpoint/2010/main" val="41314937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934277" y="1412776"/>
            <a:ext cx="10225519" cy="4713388"/>
          </a:xfrm>
        </p:spPr>
        <p:txBody>
          <a:bodyPr/>
          <a:lstStyle/>
          <a:p>
            <a:r>
              <a:rPr lang="en-US" dirty="0"/>
              <a:t>AI is a </a:t>
            </a:r>
            <a:r>
              <a:rPr lang="en-US" dirty="0">
                <a:solidFill>
                  <a:srgbClr val="FF0000"/>
                </a:solidFill>
              </a:rPr>
              <a:t>powerful</a:t>
            </a:r>
            <a:r>
              <a:rPr lang="en-US" dirty="0"/>
              <a:t> technology, and as such it poses </a:t>
            </a:r>
            <a:r>
              <a:rPr lang="en-US" dirty="0">
                <a:solidFill>
                  <a:srgbClr val="FF0000"/>
                </a:solidFill>
              </a:rPr>
              <a:t>potential dangers</a:t>
            </a:r>
            <a:r>
              <a:rPr lang="en-US" dirty="0"/>
              <a:t>, through lethal autonomous weapons, security and privacy breaches, unintended side effects, unintentional errors, and malignant misuse.</a:t>
            </a:r>
          </a:p>
          <a:p>
            <a:r>
              <a:rPr lang="en-US" dirty="0"/>
              <a:t>Those who work with AI technology have an </a:t>
            </a:r>
            <a:r>
              <a:rPr lang="en-US" dirty="0">
                <a:solidFill>
                  <a:srgbClr val="FF0000"/>
                </a:solidFill>
              </a:rPr>
              <a:t>ethical imperative to responsibly reduce those dangers</a:t>
            </a:r>
            <a:r>
              <a:rPr lang="en-US" dirty="0"/>
              <a:t>.</a:t>
            </a:r>
          </a:p>
          <a:p>
            <a:endParaRPr lang="en-US" dirty="0"/>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77</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lstStyle/>
          <a:p>
            <a:r>
              <a:rPr lang="en-US" sz="5400" dirty="0">
                <a:solidFill>
                  <a:schemeClr val="accent1"/>
                </a:solidFill>
              </a:rPr>
              <a:t>Safety of AI</a:t>
            </a:r>
          </a:p>
        </p:txBody>
      </p:sp>
    </p:spTree>
    <p:extLst>
      <p:ext uri="{BB962C8B-B14F-4D97-AF65-F5344CB8AC3E}">
        <p14:creationId xmlns:p14="http://schemas.microsoft.com/office/powerpoint/2010/main" val="18984551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1033669" y="1628800"/>
            <a:ext cx="10126127" cy="4680520"/>
          </a:xfrm>
        </p:spPr>
        <p:txBody>
          <a:bodyPr>
            <a:normAutofit/>
          </a:bodyPr>
          <a:lstStyle/>
          <a:p>
            <a:pPr marL="514350" indent="-514350">
              <a:buFont typeface="+mj-lt"/>
              <a:buAutoNum type="arabicPeriod"/>
            </a:pPr>
            <a:r>
              <a:rPr lang="en-US" dirty="0"/>
              <a:t>A robot may not injure a human being or, through inaction, allow a human being to come to harm.</a:t>
            </a:r>
          </a:p>
          <a:p>
            <a:pPr marL="514350" indent="-514350">
              <a:buFont typeface="+mj-lt"/>
              <a:buAutoNum type="arabicPeriod"/>
            </a:pPr>
            <a:r>
              <a:rPr lang="en-US" dirty="0"/>
              <a:t>A robot must obey orders given to it by human beings, except where such orders would conflict with the First Law.</a:t>
            </a:r>
          </a:p>
          <a:p>
            <a:pPr marL="514350" indent="-514350">
              <a:buFont typeface="+mj-lt"/>
              <a:buAutoNum type="arabicPeriod"/>
            </a:pPr>
            <a:r>
              <a:rPr lang="en-US" dirty="0"/>
              <a:t>A robot must protect its own existence as long as such protection does not conflict with the First or Second Law.</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78</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normAutofit fontScale="90000"/>
          </a:bodyPr>
          <a:lstStyle/>
          <a:p>
            <a:r>
              <a:rPr lang="en-US" sz="5400" dirty="0">
                <a:solidFill>
                  <a:schemeClr val="accent1"/>
                </a:solidFill>
              </a:rPr>
              <a:t>Robot Ethics</a:t>
            </a:r>
            <a:br>
              <a:rPr lang="en-US" sz="5400" dirty="0">
                <a:solidFill>
                  <a:schemeClr val="accent1"/>
                </a:solidFill>
              </a:rPr>
            </a:br>
            <a:r>
              <a:rPr lang="en-US" dirty="0">
                <a:solidFill>
                  <a:schemeClr val="accent1"/>
                </a:solidFill>
              </a:rPr>
              <a:t>Laws of Robotics </a:t>
            </a:r>
            <a:r>
              <a:rPr lang="en-US" sz="2400" dirty="0">
                <a:solidFill>
                  <a:schemeClr val="accent1"/>
                </a:solidFill>
              </a:rPr>
              <a:t>(Isaac Asimov, 1942, 1950) </a:t>
            </a:r>
          </a:p>
        </p:txBody>
      </p:sp>
    </p:spTree>
    <p:extLst>
      <p:ext uri="{BB962C8B-B14F-4D97-AF65-F5344CB8AC3E}">
        <p14:creationId xmlns:p14="http://schemas.microsoft.com/office/powerpoint/2010/main" val="18015128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755374" y="1700808"/>
            <a:ext cx="10674626" cy="4425356"/>
          </a:xfrm>
        </p:spPr>
        <p:txBody>
          <a:bodyPr/>
          <a:lstStyle/>
          <a:p>
            <a:r>
              <a:rPr lang="en-US" dirty="0"/>
              <a:t>AI systems must be able to demonstrate they are </a:t>
            </a:r>
            <a:r>
              <a:rPr lang="en-US" dirty="0">
                <a:solidFill>
                  <a:srgbClr val="FF0000"/>
                </a:solidFill>
              </a:rPr>
              <a:t>fair, trustworthy, and transparent</a:t>
            </a:r>
            <a:r>
              <a:rPr lang="en-US" dirty="0"/>
              <a:t>. </a:t>
            </a:r>
          </a:p>
          <a:p>
            <a:r>
              <a:rPr lang="en-US" dirty="0"/>
              <a:t>There are multiple aspects of fairness, and it is impossible to maximize all of them at once. </a:t>
            </a:r>
          </a:p>
          <a:p>
            <a:r>
              <a:rPr lang="en-US" dirty="0"/>
              <a:t>So a first step is to decide what counts as fair.</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79</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515595"/>
          </a:xfrm>
        </p:spPr>
        <p:txBody>
          <a:bodyPr>
            <a:normAutofit fontScale="90000"/>
          </a:bodyPr>
          <a:lstStyle/>
          <a:p>
            <a:r>
              <a:rPr lang="en-US" sz="5400" dirty="0">
                <a:solidFill>
                  <a:schemeClr val="accent1"/>
                </a:solidFill>
              </a:rPr>
              <a:t>Fair, trustworthy, and transparent of AI</a:t>
            </a:r>
          </a:p>
        </p:txBody>
      </p:sp>
    </p:spTree>
    <p:extLst>
      <p:ext uri="{BB962C8B-B14F-4D97-AF65-F5344CB8AC3E}">
        <p14:creationId xmlns:p14="http://schemas.microsoft.com/office/powerpoint/2010/main" val="2103952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p:txBody>
          <a:bodyPr>
            <a:normAutofit lnSpcReduction="10000"/>
          </a:bodyPr>
          <a:lstStyle/>
          <a:p>
            <a:pPr marL="514350" indent="-514350">
              <a:buFont typeface="+mj-lt"/>
              <a:buAutoNum type="arabicPeriod"/>
            </a:pPr>
            <a:r>
              <a:rPr lang="en-US" sz="3600" dirty="0"/>
              <a:t>Artificial Intelligence</a:t>
            </a:r>
          </a:p>
          <a:p>
            <a:pPr marL="514350" indent="-514350">
              <a:buFont typeface="+mj-lt"/>
              <a:buAutoNum type="arabicPeriod"/>
            </a:pPr>
            <a:r>
              <a:rPr lang="en-US" sz="3600" dirty="0"/>
              <a:t>Problem Solving</a:t>
            </a:r>
          </a:p>
          <a:p>
            <a:pPr marL="514350" indent="-514350">
              <a:buFont typeface="+mj-lt"/>
              <a:buAutoNum type="arabicPeriod"/>
            </a:pPr>
            <a:r>
              <a:rPr lang="en-US" sz="3600" dirty="0"/>
              <a:t>Knowledge and Reasoning</a:t>
            </a:r>
          </a:p>
          <a:p>
            <a:pPr marL="514350" indent="-514350">
              <a:buFont typeface="+mj-lt"/>
              <a:buAutoNum type="arabicPeriod"/>
            </a:pPr>
            <a:r>
              <a:rPr lang="en-US" sz="3600" dirty="0"/>
              <a:t>Uncertain Knowledge and Reasoning</a:t>
            </a:r>
          </a:p>
          <a:p>
            <a:pPr marL="514350" indent="-514350">
              <a:buFont typeface="+mj-lt"/>
              <a:buAutoNum type="arabicPeriod"/>
            </a:pPr>
            <a:r>
              <a:rPr lang="en-US" sz="3600" dirty="0"/>
              <a:t>Machine Learning</a:t>
            </a:r>
          </a:p>
          <a:p>
            <a:pPr marL="514350" indent="-514350">
              <a:buFont typeface="+mj-lt"/>
              <a:buAutoNum type="arabicPeriod"/>
            </a:pPr>
            <a:r>
              <a:rPr lang="en-US" sz="3600" dirty="0"/>
              <a:t>Communicating, Perceiving, and Acting</a:t>
            </a:r>
          </a:p>
          <a:p>
            <a:pPr marL="514350" indent="-514350">
              <a:buFont typeface="+mj-lt"/>
              <a:buAutoNum type="arabicPeriod"/>
            </a:pPr>
            <a:r>
              <a:rPr lang="en-US" sz="3600" dirty="0">
                <a:solidFill>
                  <a:srgbClr val="FF0000"/>
                </a:solidFill>
              </a:rPr>
              <a:t>Philosophy and Ethics of AI</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8</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normAutofit fontScale="90000"/>
          </a:bodyPr>
          <a:lstStyle/>
          <a:p>
            <a:r>
              <a:rPr lang="en-US" dirty="0">
                <a:solidFill>
                  <a:schemeClr val="accent1"/>
                </a:solidFill>
              </a:rPr>
              <a:t>Artificial Intelligence: </a:t>
            </a:r>
            <a:br>
              <a:rPr lang="en-US" dirty="0">
                <a:solidFill>
                  <a:schemeClr val="accent1"/>
                </a:solidFill>
              </a:rPr>
            </a:br>
            <a:r>
              <a:rPr lang="en-US" dirty="0">
                <a:solidFill>
                  <a:schemeClr val="accent1"/>
                </a:solidFill>
              </a:rPr>
              <a:t>A Modern Approach </a:t>
            </a:r>
          </a:p>
        </p:txBody>
      </p:sp>
    </p:spTree>
    <p:extLst>
      <p:ext uri="{BB962C8B-B14F-4D97-AF65-F5344CB8AC3E}">
        <p14:creationId xmlns:p14="http://schemas.microsoft.com/office/powerpoint/2010/main" val="31024438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80</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885361" y="6602896"/>
            <a:ext cx="10377053" cy="246221"/>
          </a:xfrm>
          <a:prstGeom prst="rect">
            <a:avLst/>
          </a:prstGeom>
        </p:spPr>
        <p:txBody>
          <a:bodyPr wrap="square">
            <a:spAutoFit/>
          </a:bodyPr>
          <a:lstStyle/>
          <a:p>
            <a:pPr algn="ctr"/>
            <a:r>
              <a:rPr lang="en-US" sz="1000" dirty="0">
                <a:solidFill>
                  <a:schemeClr val="bg1">
                    <a:lumMod val="65000"/>
                  </a:schemeClr>
                </a:solidFill>
              </a:rPr>
              <a:t>Source: Bo Li, Peng Qi, Bo Liu, Shuai Di, </a:t>
            </a:r>
            <a:r>
              <a:rPr lang="en-US" sz="1000" dirty="0" err="1">
                <a:solidFill>
                  <a:schemeClr val="bg1">
                    <a:lumMod val="65000"/>
                  </a:schemeClr>
                </a:solidFill>
              </a:rPr>
              <a:t>Jingen</a:t>
            </a:r>
            <a:r>
              <a:rPr lang="en-US" sz="1000" dirty="0">
                <a:solidFill>
                  <a:schemeClr val="bg1">
                    <a:lumMod val="65000"/>
                  </a:schemeClr>
                </a:solidFill>
              </a:rPr>
              <a:t> Liu, </a:t>
            </a:r>
            <a:r>
              <a:rPr lang="en-US" sz="1000" dirty="0" err="1">
                <a:solidFill>
                  <a:schemeClr val="bg1">
                    <a:lumMod val="65000"/>
                  </a:schemeClr>
                </a:solidFill>
              </a:rPr>
              <a:t>Jiquan</a:t>
            </a:r>
            <a:r>
              <a:rPr lang="en-US" sz="1000" dirty="0">
                <a:solidFill>
                  <a:schemeClr val="bg1">
                    <a:lumMod val="65000"/>
                  </a:schemeClr>
                </a:solidFill>
              </a:rPr>
              <a:t> Pei, </a:t>
            </a:r>
            <a:r>
              <a:rPr lang="en-US" sz="1000" dirty="0" err="1">
                <a:solidFill>
                  <a:schemeClr val="bg1">
                    <a:lumMod val="65000"/>
                  </a:schemeClr>
                </a:solidFill>
              </a:rPr>
              <a:t>Jinfeng</a:t>
            </a:r>
            <a:r>
              <a:rPr lang="en-US" sz="1000" dirty="0">
                <a:solidFill>
                  <a:schemeClr val="bg1">
                    <a:lumMod val="65000"/>
                  </a:schemeClr>
                </a:solidFill>
              </a:rPr>
              <a:t> Yi, and Bowen Zhou. (2023) "Trustworthy AI: From principles to practices." ACM Computing Surveys 55, no. 9 (2023): 1-46.</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0"/>
            <a:ext cx="8496944" cy="784483"/>
          </a:xfrm>
        </p:spPr>
        <p:txBody>
          <a:bodyPr>
            <a:normAutofit fontScale="90000"/>
          </a:bodyPr>
          <a:lstStyle/>
          <a:p>
            <a:r>
              <a:rPr lang="en-US" sz="5400" dirty="0">
                <a:solidFill>
                  <a:schemeClr val="accent1"/>
                </a:solidFill>
              </a:rPr>
              <a:t>Trustworthy AI</a:t>
            </a:r>
          </a:p>
        </p:txBody>
      </p:sp>
      <p:pic>
        <p:nvPicPr>
          <p:cNvPr id="2" name="Picture 1">
            <a:extLst>
              <a:ext uri="{FF2B5EF4-FFF2-40B4-BE49-F238E27FC236}">
                <a16:creationId xmlns:a16="http://schemas.microsoft.com/office/drawing/2014/main" id="{5C535786-E6D6-E3BF-F7EF-E1104F913078}"/>
              </a:ext>
            </a:extLst>
          </p:cNvPr>
          <p:cNvPicPr>
            <a:picLocks noChangeAspect="1"/>
          </p:cNvPicPr>
          <p:nvPr/>
        </p:nvPicPr>
        <p:blipFill>
          <a:blip r:embed="rId2"/>
          <a:stretch>
            <a:fillRect/>
          </a:stretch>
        </p:blipFill>
        <p:spPr>
          <a:xfrm>
            <a:off x="387927" y="767412"/>
            <a:ext cx="11485417" cy="5794832"/>
          </a:xfrm>
          <a:prstGeom prst="rect">
            <a:avLst/>
          </a:prstGeom>
        </p:spPr>
      </p:pic>
    </p:spTree>
    <p:extLst>
      <p:ext uri="{BB962C8B-B14F-4D97-AF65-F5344CB8AC3E}">
        <p14:creationId xmlns:p14="http://schemas.microsoft.com/office/powerpoint/2010/main" val="8146513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695739" y="1412776"/>
            <a:ext cx="10674626" cy="4713388"/>
          </a:xfrm>
        </p:spPr>
        <p:txBody>
          <a:bodyPr>
            <a:normAutofit/>
          </a:bodyPr>
          <a:lstStyle/>
          <a:p>
            <a:r>
              <a:rPr lang="en-US" sz="3600" dirty="0"/>
              <a:t>When an AI system turns you down for a loan, you deserve an explanation. </a:t>
            </a:r>
          </a:p>
          <a:p>
            <a:pPr lvl="1"/>
            <a:r>
              <a:rPr lang="en-US" sz="3600" dirty="0"/>
              <a:t>In Europe, the GDPR enforces this for you.</a:t>
            </a:r>
          </a:p>
          <a:p>
            <a:pPr lvl="1"/>
            <a:r>
              <a:rPr lang="en-US" sz="3600" dirty="0"/>
              <a:t>An AI system that can explain itself is called </a:t>
            </a:r>
            <a:r>
              <a:rPr lang="en-US" sz="3600" dirty="0">
                <a:solidFill>
                  <a:srgbClr val="FF0000"/>
                </a:solidFill>
              </a:rPr>
              <a:t>explainable AI (XAI)</a:t>
            </a:r>
            <a:r>
              <a:rPr lang="en-US" sz="3600" dirty="0"/>
              <a:t>.</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81</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lstStyle/>
          <a:p>
            <a:r>
              <a:rPr lang="en-US" sz="5400" dirty="0">
                <a:solidFill>
                  <a:schemeClr val="accent1"/>
                </a:solidFill>
              </a:rPr>
              <a:t>Explainable AI (XAI)</a:t>
            </a:r>
          </a:p>
        </p:txBody>
      </p:sp>
    </p:spTree>
    <p:extLst>
      <p:ext uri="{BB962C8B-B14F-4D97-AF65-F5344CB8AC3E}">
        <p14:creationId xmlns:p14="http://schemas.microsoft.com/office/powerpoint/2010/main" val="7551561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556592" y="1272208"/>
            <a:ext cx="10992678" cy="4853955"/>
          </a:xfrm>
        </p:spPr>
        <p:txBody>
          <a:bodyPr>
            <a:noAutofit/>
          </a:bodyPr>
          <a:lstStyle/>
          <a:p>
            <a:r>
              <a:rPr lang="en-US" sz="3400" dirty="0"/>
              <a:t>A good explanation properties of XAI</a:t>
            </a:r>
          </a:p>
          <a:p>
            <a:pPr lvl="1"/>
            <a:r>
              <a:rPr lang="en-US" sz="3400" dirty="0"/>
              <a:t>it should be </a:t>
            </a:r>
            <a:r>
              <a:rPr lang="en-US" sz="3400" dirty="0">
                <a:solidFill>
                  <a:srgbClr val="FF0000"/>
                </a:solidFill>
              </a:rPr>
              <a:t>understandable</a:t>
            </a:r>
            <a:r>
              <a:rPr lang="en-US" sz="3400" dirty="0"/>
              <a:t> and </a:t>
            </a:r>
            <a:r>
              <a:rPr lang="en-US" sz="3400" dirty="0">
                <a:solidFill>
                  <a:srgbClr val="FF0000"/>
                </a:solidFill>
              </a:rPr>
              <a:t>convincing</a:t>
            </a:r>
            <a:r>
              <a:rPr lang="en-US" sz="3400" dirty="0"/>
              <a:t> to the user</a:t>
            </a:r>
          </a:p>
          <a:p>
            <a:pPr lvl="1"/>
            <a:r>
              <a:rPr lang="en-US" sz="3400" dirty="0"/>
              <a:t>it should accurately reflect the </a:t>
            </a:r>
            <a:r>
              <a:rPr lang="en-US" sz="3400" dirty="0">
                <a:solidFill>
                  <a:srgbClr val="FF0000"/>
                </a:solidFill>
              </a:rPr>
              <a:t>reasoning</a:t>
            </a:r>
            <a:r>
              <a:rPr lang="en-US" sz="3400" dirty="0"/>
              <a:t> of the system</a:t>
            </a:r>
          </a:p>
          <a:p>
            <a:pPr lvl="1"/>
            <a:r>
              <a:rPr lang="en-US" sz="3400" dirty="0"/>
              <a:t>it should be </a:t>
            </a:r>
            <a:r>
              <a:rPr lang="en-US" sz="3400" dirty="0">
                <a:solidFill>
                  <a:srgbClr val="FF0000"/>
                </a:solidFill>
              </a:rPr>
              <a:t>complete</a:t>
            </a:r>
          </a:p>
          <a:p>
            <a:pPr lvl="1"/>
            <a:r>
              <a:rPr lang="en-US" sz="3400" dirty="0"/>
              <a:t>it should be </a:t>
            </a:r>
            <a:r>
              <a:rPr lang="en-US" sz="3400" dirty="0">
                <a:solidFill>
                  <a:srgbClr val="FF0000"/>
                </a:solidFill>
              </a:rPr>
              <a:t>specific</a:t>
            </a:r>
            <a:r>
              <a:rPr lang="en-US" sz="3400" dirty="0"/>
              <a:t> in that different users with different conditions or different outcomes should get different explanations</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82</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947666"/>
          </a:xfrm>
        </p:spPr>
        <p:txBody>
          <a:bodyPr/>
          <a:lstStyle/>
          <a:p>
            <a:r>
              <a:rPr lang="en-US" sz="5400" dirty="0">
                <a:solidFill>
                  <a:schemeClr val="accent1"/>
                </a:solidFill>
              </a:rPr>
              <a:t>Explainable AI (XAI)</a:t>
            </a:r>
          </a:p>
        </p:txBody>
      </p:sp>
    </p:spTree>
    <p:extLst>
      <p:ext uri="{BB962C8B-B14F-4D97-AF65-F5344CB8AC3E}">
        <p14:creationId xmlns:p14="http://schemas.microsoft.com/office/powerpoint/2010/main" val="11563947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914399" y="1412776"/>
            <a:ext cx="10245397" cy="4713388"/>
          </a:xfrm>
        </p:spPr>
        <p:txBody>
          <a:bodyPr>
            <a:normAutofit/>
          </a:bodyPr>
          <a:lstStyle/>
          <a:p>
            <a:r>
              <a:rPr lang="en-US" sz="4000" dirty="0"/>
              <a:t>Automation is already changing the way people work. </a:t>
            </a:r>
          </a:p>
          <a:p>
            <a:r>
              <a:rPr lang="en-US" sz="4000" dirty="0"/>
              <a:t>As a society, we will have to deal with these changes.</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83</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lstStyle/>
          <a:p>
            <a:r>
              <a:rPr lang="en-US" sz="5400" dirty="0">
                <a:solidFill>
                  <a:schemeClr val="accent1"/>
                </a:solidFill>
              </a:rPr>
              <a:t>Automation</a:t>
            </a:r>
          </a:p>
        </p:txBody>
      </p:sp>
    </p:spTree>
    <p:extLst>
      <p:ext uri="{BB962C8B-B14F-4D97-AF65-F5344CB8AC3E}">
        <p14:creationId xmlns:p14="http://schemas.microsoft.com/office/powerpoint/2010/main" val="191655350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6226" y="274638"/>
            <a:ext cx="10833652" cy="6245225"/>
          </a:xfrm>
        </p:spPr>
        <p:txBody>
          <a:bodyPr/>
          <a:lstStyle/>
          <a:p>
            <a:r>
              <a:rPr lang="en-US" altLang="zh-TW" sz="12000" dirty="0">
                <a:solidFill>
                  <a:srgbClr val="C00000"/>
                </a:solidFill>
              </a:rPr>
              <a:t>The Future of AI</a:t>
            </a:r>
            <a:endParaRPr lang="zh-TW" altLang="en-US" sz="120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E78C9E75-97FD-45D9-8ED3-955348887BB1}" type="slidenum">
              <a:rPr lang="zh-TW" altLang="en-US" smtClean="0"/>
              <a:pPr>
                <a:defRPr/>
              </a:pPr>
              <a:t>84</a:t>
            </a:fld>
            <a:endParaRPr lang="zh-TW" altLang="en-US"/>
          </a:p>
        </p:txBody>
      </p:sp>
    </p:spTree>
    <p:extLst>
      <p:ext uri="{BB962C8B-B14F-4D97-AF65-F5344CB8AC3E}">
        <p14:creationId xmlns:p14="http://schemas.microsoft.com/office/powerpoint/2010/main" val="27066398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914399" y="1412776"/>
            <a:ext cx="10245397" cy="4713388"/>
          </a:xfrm>
        </p:spPr>
        <p:txBody>
          <a:bodyPr>
            <a:normAutofit/>
          </a:bodyPr>
          <a:lstStyle/>
          <a:p>
            <a:r>
              <a:rPr lang="en-US" sz="4000" dirty="0"/>
              <a:t>AI Components</a:t>
            </a:r>
          </a:p>
          <a:p>
            <a:r>
              <a:rPr lang="en-US" sz="4000" dirty="0"/>
              <a:t>AI Architectures</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85</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lstStyle/>
          <a:p>
            <a:r>
              <a:rPr lang="en-US" sz="5400" dirty="0">
                <a:solidFill>
                  <a:schemeClr val="accent1"/>
                </a:solidFill>
              </a:rPr>
              <a:t>The Future of AI</a:t>
            </a:r>
          </a:p>
        </p:txBody>
      </p:sp>
    </p:spTree>
    <p:extLst>
      <p:ext uri="{BB962C8B-B14F-4D97-AF65-F5344CB8AC3E}">
        <p14:creationId xmlns:p14="http://schemas.microsoft.com/office/powerpoint/2010/main" val="21430421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894521" y="1268760"/>
            <a:ext cx="10265275" cy="4992892"/>
          </a:xfrm>
        </p:spPr>
        <p:txBody>
          <a:bodyPr>
            <a:normAutofit/>
          </a:bodyPr>
          <a:lstStyle/>
          <a:p>
            <a:r>
              <a:rPr lang="en-US" dirty="0"/>
              <a:t>Sensors and actuators</a:t>
            </a:r>
          </a:p>
          <a:p>
            <a:r>
              <a:rPr lang="en-US" dirty="0"/>
              <a:t>Representing the state of the world</a:t>
            </a:r>
          </a:p>
          <a:p>
            <a:r>
              <a:rPr lang="en-US" dirty="0"/>
              <a:t>Selecting actions</a:t>
            </a:r>
          </a:p>
          <a:p>
            <a:r>
              <a:rPr lang="en-US" dirty="0"/>
              <a:t>Deciding what we want</a:t>
            </a:r>
          </a:p>
          <a:p>
            <a:r>
              <a:rPr lang="en-US" dirty="0">
                <a:solidFill>
                  <a:srgbClr val="FF0000"/>
                </a:solidFill>
              </a:rPr>
              <a:t>Learning</a:t>
            </a:r>
          </a:p>
          <a:p>
            <a:r>
              <a:rPr lang="en-US" dirty="0"/>
              <a:t>Resources</a:t>
            </a:r>
          </a:p>
          <a:p>
            <a:pPr lvl="1"/>
            <a:r>
              <a:rPr lang="en-US" dirty="0"/>
              <a:t>Shared data</a:t>
            </a:r>
          </a:p>
          <a:p>
            <a:pPr lvl="1"/>
            <a:r>
              <a:rPr lang="en-US" dirty="0">
                <a:solidFill>
                  <a:srgbClr val="FF0000"/>
                </a:solidFill>
              </a:rPr>
              <a:t>Shared model</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86</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083547"/>
          </a:xfrm>
        </p:spPr>
        <p:txBody>
          <a:bodyPr/>
          <a:lstStyle/>
          <a:p>
            <a:r>
              <a:rPr lang="en-US" sz="5400" dirty="0">
                <a:solidFill>
                  <a:schemeClr val="accent1"/>
                </a:solidFill>
              </a:rPr>
              <a:t>AI Components</a:t>
            </a:r>
          </a:p>
        </p:txBody>
      </p:sp>
    </p:spTree>
    <p:extLst>
      <p:ext uri="{BB962C8B-B14F-4D97-AF65-F5344CB8AC3E}">
        <p14:creationId xmlns:p14="http://schemas.microsoft.com/office/powerpoint/2010/main" val="262900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993913" y="1268760"/>
            <a:ext cx="10165884" cy="4857404"/>
          </a:xfrm>
        </p:spPr>
        <p:txBody>
          <a:bodyPr>
            <a:normAutofit lnSpcReduction="10000"/>
          </a:bodyPr>
          <a:lstStyle/>
          <a:p>
            <a:r>
              <a:rPr lang="en-US" dirty="0">
                <a:solidFill>
                  <a:srgbClr val="FF0000"/>
                </a:solidFill>
              </a:rPr>
              <a:t>Deep learning</a:t>
            </a:r>
          </a:p>
          <a:p>
            <a:r>
              <a:rPr lang="en-US" dirty="0"/>
              <a:t>Data science</a:t>
            </a:r>
          </a:p>
          <a:p>
            <a:r>
              <a:rPr lang="en-US" dirty="0"/>
              <a:t>Big data</a:t>
            </a:r>
          </a:p>
          <a:p>
            <a:r>
              <a:rPr lang="en-US" dirty="0">
                <a:solidFill>
                  <a:srgbClr val="FF0000"/>
                </a:solidFill>
              </a:rPr>
              <a:t>Transfer learning</a:t>
            </a:r>
          </a:p>
          <a:p>
            <a:r>
              <a:rPr lang="en-US" dirty="0">
                <a:solidFill>
                  <a:srgbClr val="FF0000"/>
                </a:solidFill>
              </a:rPr>
              <a:t>Apprenticeship learning</a:t>
            </a:r>
          </a:p>
          <a:p>
            <a:r>
              <a:rPr lang="en-US" dirty="0"/>
              <a:t>Differentiable programming</a:t>
            </a:r>
          </a:p>
          <a:p>
            <a:r>
              <a:rPr lang="en-US" dirty="0"/>
              <a:t>Weakly supervised learning</a:t>
            </a:r>
          </a:p>
          <a:p>
            <a:r>
              <a:rPr lang="en-US" dirty="0"/>
              <a:t>Predictive learning</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87</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070992"/>
          </a:xfrm>
        </p:spPr>
        <p:txBody>
          <a:bodyPr/>
          <a:lstStyle/>
          <a:p>
            <a:r>
              <a:rPr lang="en-US" sz="5400" dirty="0">
                <a:solidFill>
                  <a:schemeClr val="accent1"/>
                </a:solidFill>
              </a:rPr>
              <a:t>Learning</a:t>
            </a:r>
          </a:p>
        </p:txBody>
      </p:sp>
    </p:spTree>
    <p:extLst>
      <p:ext uri="{BB962C8B-B14F-4D97-AF65-F5344CB8AC3E}">
        <p14:creationId xmlns:p14="http://schemas.microsoft.com/office/powerpoint/2010/main" val="10945018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914399" y="1196752"/>
            <a:ext cx="10245397" cy="5263658"/>
          </a:xfrm>
        </p:spPr>
        <p:txBody>
          <a:bodyPr>
            <a:normAutofit lnSpcReduction="10000"/>
          </a:bodyPr>
          <a:lstStyle/>
          <a:p>
            <a:r>
              <a:rPr lang="en-US" dirty="0"/>
              <a:t>Which of the </a:t>
            </a:r>
            <a:r>
              <a:rPr lang="en-US" dirty="0">
                <a:solidFill>
                  <a:srgbClr val="FF0000"/>
                </a:solidFill>
              </a:rPr>
              <a:t>agent architectures </a:t>
            </a:r>
            <a:br>
              <a:rPr lang="en-US" dirty="0"/>
            </a:br>
            <a:r>
              <a:rPr lang="en-US" dirty="0"/>
              <a:t>should an agent use?</a:t>
            </a:r>
          </a:p>
          <a:p>
            <a:pPr lvl="1"/>
            <a:r>
              <a:rPr lang="en-US" sz="3200" dirty="0">
                <a:solidFill>
                  <a:srgbClr val="FF0000"/>
                </a:solidFill>
              </a:rPr>
              <a:t>All of them</a:t>
            </a:r>
            <a:r>
              <a:rPr lang="en-US" sz="3200" dirty="0"/>
              <a:t>!</a:t>
            </a:r>
          </a:p>
          <a:p>
            <a:r>
              <a:rPr lang="en-US" dirty="0">
                <a:solidFill>
                  <a:srgbClr val="FF0000"/>
                </a:solidFill>
              </a:rPr>
              <a:t>Real-time AI</a:t>
            </a:r>
          </a:p>
          <a:p>
            <a:r>
              <a:rPr lang="en-US" dirty="0"/>
              <a:t>Anytime algorithm</a:t>
            </a:r>
          </a:p>
          <a:p>
            <a:r>
              <a:rPr lang="en-US" dirty="0"/>
              <a:t>Decision-theoretic </a:t>
            </a:r>
            <a:r>
              <a:rPr lang="en-US" dirty="0" err="1"/>
              <a:t>metareasoning</a:t>
            </a:r>
            <a:endParaRPr lang="en-US" dirty="0"/>
          </a:p>
          <a:p>
            <a:r>
              <a:rPr lang="en-US" dirty="0"/>
              <a:t>Reflective architecture</a:t>
            </a:r>
          </a:p>
          <a:p>
            <a:r>
              <a:rPr lang="en-US" dirty="0">
                <a:solidFill>
                  <a:srgbClr val="FF0000"/>
                </a:solidFill>
              </a:rPr>
              <a:t>Agent = Architecture + Program</a:t>
            </a:r>
          </a:p>
          <a:p>
            <a:r>
              <a:rPr lang="en-US" dirty="0"/>
              <a:t>Bounded optimality</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88</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070992"/>
          </a:xfrm>
        </p:spPr>
        <p:txBody>
          <a:bodyPr/>
          <a:lstStyle/>
          <a:p>
            <a:r>
              <a:rPr lang="en-US" sz="5400" dirty="0">
                <a:solidFill>
                  <a:schemeClr val="accent1"/>
                </a:solidFill>
              </a:rPr>
              <a:t>AI Architectures</a:t>
            </a:r>
          </a:p>
        </p:txBody>
      </p:sp>
    </p:spTree>
    <p:extLst>
      <p:ext uri="{BB962C8B-B14F-4D97-AF65-F5344CB8AC3E}">
        <p14:creationId xmlns:p14="http://schemas.microsoft.com/office/powerpoint/2010/main" val="2015235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755374" y="1412776"/>
            <a:ext cx="10404423" cy="4713388"/>
          </a:xfrm>
        </p:spPr>
        <p:txBody>
          <a:bodyPr>
            <a:normAutofit/>
          </a:bodyPr>
          <a:lstStyle/>
          <a:p>
            <a:r>
              <a:rPr lang="en-US" sz="4000" dirty="0"/>
              <a:t>As AI systems move into </a:t>
            </a:r>
            <a:br>
              <a:rPr lang="en-US" sz="4000" dirty="0"/>
            </a:br>
            <a:r>
              <a:rPr lang="en-US" sz="4000" dirty="0"/>
              <a:t>more complex domains, </a:t>
            </a:r>
            <a:br>
              <a:rPr lang="en-US" sz="4000" dirty="0"/>
            </a:br>
            <a:r>
              <a:rPr lang="en-US" sz="4000" dirty="0"/>
              <a:t>all problems will become </a:t>
            </a:r>
            <a:r>
              <a:rPr lang="en-US" sz="4000" dirty="0">
                <a:solidFill>
                  <a:srgbClr val="FF0000"/>
                </a:solidFill>
              </a:rPr>
              <a:t>real-time</a:t>
            </a:r>
            <a:r>
              <a:rPr lang="en-US" sz="4000" dirty="0"/>
              <a:t>, </a:t>
            </a:r>
            <a:br>
              <a:rPr lang="en-US" sz="4000" dirty="0"/>
            </a:br>
            <a:r>
              <a:rPr lang="en-US" sz="4000" dirty="0"/>
              <a:t>because the agent will </a:t>
            </a:r>
            <a:br>
              <a:rPr lang="en-US" sz="4000" dirty="0"/>
            </a:br>
            <a:r>
              <a:rPr lang="en-US" sz="4000" dirty="0"/>
              <a:t>never have long enough </a:t>
            </a:r>
            <a:br>
              <a:rPr lang="en-US" sz="4000" dirty="0"/>
            </a:br>
            <a:r>
              <a:rPr lang="en-US" sz="4000" dirty="0"/>
              <a:t>to solve the decision problem exactly.</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89</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lstStyle/>
          <a:p>
            <a:r>
              <a:rPr lang="en-US" sz="5400" dirty="0">
                <a:solidFill>
                  <a:schemeClr val="accent1"/>
                </a:solidFill>
              </a:rPr>
              <a:t>Real-time AI</a:t>
            </a:r>
          </a:p>
        </p:txBody>
      </p:sp>
    </p:spTree>
    <p:extLst>
      <p:ext uri="{BB962C8B-B14F-4D97-AF65-F5344CB8AC3E}">
        <p14:creationId xmlns:p14="http://schemas.microsoft.com/office/powerpoint/2010/main" val="2399933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914400" y="1700808"/>
            <a:ext cx="10245397" cy="4608512"/>
          </a:xfrm>
        </p:spPr>
        <p:txBody>
          <a:bodyPr>
            <a:normAutofit lnSpcReduction="10000"/>
          </a:bodyPr>
          <a:lstStyle/>
          <a:p>
            <a:r>
              <a:rPr lang="en-US" sz="3600" dirty="0"/>
              <a:t>Philosophy, Ethics, and Safety of AI</a:t>
            </a:r>
          </a:p>
          <a:p>
            <a:pPr lvl="1"/>
            <a:r>
              <a:rPr lang="en-US" sz="3600" dirty="0"/>
              <a:t>The Limits of AI</a:t>
            </a:r>
          </a:p>
          <a:p>
            <a:pPr lvl="1"/>
            <a:r>
              <a:rPr lang="en-US" sz="3600" dirty="0"/>
              <a:t>Can Machines Really Think? </a:t>
            </a:r>
          </a:p>
          <a:p>
            <a:pPr lvl="1"/>
            <a:r>
              <a:rPr lang="en-US" sz="3600" dirty="0"/>
              <a:t>The Ethics of AI</a:t>
            </a:r>
          </a:p>
          <a:p>
            <a:r>
              <a:rPr lang="en-US" sz="3600" dirty="0"/>
              <a:t>The Future of AI</a:t>
            </a:r>
          </a:p>
          <a:p>
            <a:pPr lvl="1"/>
            <a:r>
              <a:rPr lang="en-US" sz="3600" dirty="0"/>
              <a:t>AI Components</a:t>
            </a:r>
          </a:p>
          <a:p>
            <a:pPr lvl="1"/>
            <a:r>
              <a:rPr lang="en-US" sz="3600" dirty="0"/>
              <a:t>AI Architectures</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9</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normAutofit fontScale="90000"/>
          </a:bodyPr>
          <a:lstStyle/>
          <a:p>
            <a:r>
              <a:rPr lang="en-US" dirty="0">
                <a:solidFill>
                  <a:schemeClr val="accent1"/>
                </a:solidFill>
              </a:rPr>
              <a:t>Artificial Intelligence: </a:t>
            </a:r>
            <a:br>
              <a:rPr lang="en-US" sz="4200" dirty="0">
                <a:solidFill>
                  <a:schemeClr val="accent1"/>
                </a:solidFill>
              </a:rPr>
            </a:br>
            <a:r>
              <a:rPr lang="en-US" sz="4200" dirty="0">
                <a:solidFill>
                  <a:schemeClr val="accent1"/>
                </a:solidFill>
              </a:rPr>
              <a:t>7. Philosophy and Ethics of AI</a:t>
            </a:r>
          </a:p>
        </p:txBody>
      </p:sp>
    </p:spTree>
    <p:extLst>
      <p:ext uri="{BB962C8B-B14F-4D97-AF65-F5344CB8AC3E}">
        <p14:creationId xmlns:p14="http://schemas.microsoft.com/office/powerpoint/2010/main" val="81650187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834887" y="1412776"/>
            <a:ext cx="10324910" cy="4713388"/>
          </a:xfrm>
        </p:spPr>
        <p:txBody>
          <a:bodyPr>
            <a:noAutofit/>
          </a:bodyPr>
          <a:lstStyle/>
          <a:p>
            <a:r>
              <a:rPr lang="en-US" dirty="0"/>
              <a:t>Narrow tasks AI</a:t>
            </a:r>
          </a:p>
          <a:p>
            <a:pPr lvl="1"/>
            <a:r>
              <a:rPr lang="en-US" sz="3200" dirty="0"/>
              <a:t>DARPA </a:t>
            </a:r>
            <a:r>
              <a:rPr lang="en-US" sz="3200" dirty="0">
                <a:solidFill>
                  <a:srgbClr val="FF0000"/>
                </a:solidFill>
              </a:rPr>
              <a:t>Grand Challenge for autonomous cars</a:t>
            </a:r>
          </a:p>
          <a:p>
            <a:pPr lvl="1"/>
            <a:r>
              <a:rPr lang="en-US" sz="3200" dirty="0"/>
              <a:t>ImageNet </a:t>
            </a:r>
            <a:r>
              <a:rPr lang="en-US" sz="3200" dirty="0">
                <a:solidFill>
                  <a:srgbClr val="FF0000"/>
                </a:solidFill>
              </a:rPr>
              <a:t>object recognition competition</a:t>
            </a:r>
          </a:p>
          <a:p>
            <a:pPr lvl="1"/>
            <a:r>
              <a:rPr lang="en-US" sz="3200" dirty="0"/>
              <a:t>For each separate task, we build a separate AI system</a:t>
            </a:r>
          </a:p>
          <a:p>
            <a:pPr lvl="1"/>
            <a:r>
              <a:rPr lang="en-US" sz="3200" dirty="0"/>
              <a:t>A separate machine learning model trained from scratch with data collected specifically for this task.</a:t>
            </a:r>
          </a:p>
          <a:p>
            <a:r>
              <a:rPr lang="en-US" dirty="0">
                <a:solidFill>
                  <a:srgbClr val="FF0000"/>
                </a:solidFill>
              </a:rPr>
              <a:t>Human-level AI (HLAI)</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90</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lstStyle/>
          <a:p>
            <a:r>
              <a:rPr lang="en-US" sz="5400" dirty="0">
                <a:solidFill>
                  <a:schemeClr val="accent1"/>
                </a:solidFill>
              </a:rPr>
              <a:t>General AI</a:t>
            </a:r>
          </a:p>
        </p:txBody>
      </p:sp>
    </p:spTree>
    <p:extLst>
      <p:ext uri="{BB962C8B-B14F-4D97-AF65-F5344CB8AC3E}">
        <p14:creationId xmlns:p14="http://schemas.microsoft.com/office/powerpoint/2010/main" val="424180190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715618" y="1412776"/>
            <a:ext cx="10853530" cy="4868754"/>
          </a:xfrm>
        </p:spPr>
        <p:txBody>
          <a:bodyPr/>
          <a:lstStyle/>
          <a:p>
            <a:r>
              <a:rPr lang="en-US" sz="3600" dirty="0"/>
              <a:t>Powerful tools and frameworks</a:t>
            </a:r>
          </a:p>
          <a:p>
            <a:pPr lvl="1"/>
            <a:r>
              <a:rPr lang="en-US" sz="3200" dirty="0"/>
              <a:t>TensorFlow, </a:t>
            </a:r>
            <a:r>
              <a:rPr lang="en-US" sz="3200" dirty="0" err="1"/>
              <a:t>Keras</a:t>
            </a:r>
            <a:r>
              <a:rPr lang="en-US" sz="3200" dirty="0"/>
              <a:t>, </a:t>
            </a:r>
            <a:r>
              <a:rPr lang="en-US" sz="3200" dirty="0" err="1"/>
              <a:t>PyTorch</a:t>
            </a:r>
            <a:r>
              <a:rPr lang="en-US" sz="3200" dirty="0"/>
              <a:t>, CAFFE, </a:t>
            </a:r>
            <a:br>
              <a:rPr lang="en-US" sz="3200" dirty="0"/>
            </a:br>
            <a:r>
              <a:rPr lang="en-US" sz="3200" dirty="0"/>
              <a:t>Scikit-Learn and SCIPY. </a:t>
            </a:r>
          </a:p>
          <a:p>
            <a:r>
              <a:rPr lang="en-US" sz="3600" dirty="0"/>
              <a:t>Promising approaches</a:t>
            </a:r>
          </a:p>
          <a:p>
            <a:pPr lvl="1"/>
            <a:r>
              <a:rPr lang="en-US" sz="3200" dirty="0"/>
              <a:t>GANs</a:t>
            </a:r>
          </a:p>
          <a:p>
            <a:pPr lvl="1"/>
            <a:r>
              <a:rPr lang="en-US" sz="3200" dirty="0"/>
              <a:t>Deep reinforcement learning</a:t>
            </a:r>
          </a:p>
          <a:p>
            <a:pPr lvl="1"/>
            <a:r>
              <a:rPr lang="en-US" sz="3200" dirty="0"/>
              <a:t>Train properly in a new domain</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91</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lstStyle/>
          <a:p>
            <a:r>
              <a:rPr lang="en-US" sz="5400" dirty="0">
                <a:solidFill>
                  <a:schemeClr val="accent1"/>
                </a:solidFill>
              </a:rPr>
              <a:t>AI Engineering</a:t>
            </a:r>
          </a:p>
        </p:txBody>
      </p:sp>
    </p:spTree>
    <p:extLst>
      <p:ext uri="{BB962C8B-B14F-4D97-AF65-F5344CB8AC3E}">
        <p14:creationId xmlns:p14="http://schemas.microsoft.com/office/powerpoint/2010/main" val="42920874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815009" y="1252330"/>
            <a:ext cx="10654748" cy="5128998"/>
          </a:xfrm>
        </p:spPr>
        <p:txBody>
          <a:bodyPr>
            <a:normAutofit/>
          </a:bodyPr>
          <a:lstStyle/>
          <a:p>
            <a:pPr>
              <a:buFont typeface="Arial" panose="020B0604020202020204" pitchFamily="34" charset="0"/>
              <a:buChar char="•"/>
            </a:pPr>
            <a:r>
              <a:rPr lang="en-US" sz="3600" b="1" dirty="0"/>
              <a:t>Valuable data needs to be private.</a:t>
            </a:r>
            <a:endParaRPr lang="en-US" sz="3600" dirty="0"/>
          </a:p>
          <a:p>
            <a:pPr>
              <a:buFont typeface="Arial" panose="020B0604020202020204" pitchFamily="34" charset="0"/>
              <a:buChar char="•"/>
            </a:pPr>
            <a:r>
              <a:rPr lang="en-US" sz="3600" b="1" dirty="0"/>
              <a:t>Need to maintain confidentiality with private data.</a:t>
            </a:r>
            <a:endParaRPr lang="en-US" sz="3600" dirty="0"/>
          </a:p>
          <a:p>
            <a:pPr>
              <a:buFont typeface="Arial" panose="020B0604020202020204" pitchFamily="34" charset="0"/>
              <a:buChar char="•"/>
            </a:pPr>
            <a:r>
              <a:rPr lang="en-US" sz="3600" b="1" dirty="0"/>
              <a:t>Need to consider industry-specific data norms.</a:t>
            </a:r>
            <a:endParaRPr lang="en-US" sz="3600" dirty="0"/>
          </a:p>
          <a:p>
            <a:endParaRPr lang="en-US" sz="3600" dirty="0"/>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92</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1074821" y="6579315"/>
            <a:ext cx="9865895" cy="246221"/>
          </a:xfrm>
          <a:prstGeom prst="rect">
            <a:avLst/>
          </a:prstGeom>
        </p:spPr>
        <p:txBody>
          <a:bodyPr wrap="square">
            <a:spAutoFit/>
          </a:bodyPr>
          <a:lstStyle/>
          <a:p>
            <a:pPr algn="ctr"/>
            <a:r>
              <a:rPr lang="en-US" sz="1000" dirty="0">
                <a:solidFill>
                  <a:schemeClr val="bg1">
                    <a:lumMod val="65000"/>
                  </a:schemeClr>
                </a:solidFill>
              </a:rPr>
              <a:t>Source: NVIDIA DLI (2024), Generative AI Explained, https://</a:t>
            </a:r>
            <a:r>
              <a:rPr lang="en-US" sz="1000" dirty="0" err="1">
                <a:solidFill>
                  <a:schemeClr val="bg1">
                    <a:lumMod val="65000"/>
                  </a:schemeClr>
                </a:solidFill>
              </a:rPr>
              <a:t>learn.nvidia.com</a:t>
            </a:r>
            <a:r>
              <a:rPr lang="en-US" sz="1000" dirty="0">
                <a:solidFill>
                  <a:schemeClr val="bg1">
                    <a:lumMod val="65000"/>
                  </a:schemeClr>
                </a:solidFill>
              </a:rPr>
              <a:t>/courses/</a:t>
            </a:r>
            <a:r>
              <a:rPr lang="en-US" sz="1000" dirty="0" err="1">
                <a:solidFill>
                  <a:schemeClr val="bg1">
                    <a:lumMod val="65000"/>
                  </a:schemeClr>
                </a:solidFill>
              </a:rPr>
              <a:t>course-detail?course_id</a:t>
            </a:r>
            <a:r>
              <a:rPr lang="en-US" sz="1000" dirty="0">
                <a:solidFill>
                  <a:schemeClr val="bg1">
                    <a:lumMod val="65000"/>
                  </a:schemeClr>
                </a:solidFill>
              </a:rPr>
              <a:t>=course-v1:DLI+S-FX-07+V1</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815008" y="0"/>
            <a:ext cx="10654748" cy="1071414"/>
          </a:xfrm>
        </p:spPr>
        <p:txBody>
          <a:bodyPr>
            <a:normAutofit/>
          </a:bodyPr>
          <a:lstStyle/>
          <a:p>
            <a:r>
              <a:rPr lang="en-US" dirty="0">
                <a:solidFill>
                  <a:schemeClr val="accent1"/>
                </a:solidFill>
              </a:rPr>
              <a:t>Generative AI: Proprietary &amp; Confidential</a:t>
            </a:r>
          </a:p>
        </p:txBody>
      </p:sp>
    </p:spTree>
    <p:extLst>
      <p:ext uri="{BB962C8B-B14F-4D97-AF65-F5344CB8AC3E}">
        <p14:creationId xmlns:p14="http://schemas.microsoft.com/office/powerpoint/2010/main" val="3933611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815009" y="1252330"/>
            <a:ext cx="10654748" cy="5128998"/>
          </a:xfrm>
        </p:spPr>
        <p:txBody>
          <a:bodyPr>
            <a:noAutofit/>
          </a:bodyPr>
          <a:lstStyle/>
          <a:p>
            <a:pPr>
              <a:spcAft>
                <a:spcPts val="600"/>
              </a:spcAft>
              <a:buFont typeface="Arial" panose="020B0604020202020204" pitchFamily="34" charset="0"/>
              <a:buChar char="•"/>
            </a:pPr>
            <a:r>
              <a:rPr lang="en-US" b="1" dirty="0"/>
              <a:t>IP ownership</a:t>
            </a:r>
          </a:p>
          <a:p>
            <a:pPr lvl="1">
              <a:spcAft>
                <a:spcPts val="600"/>
              </a:spcAft>
            </a:pPr>
            <a:r>
              <a:rPr lang="en-US" b="1" dirty="0"/>
              <a:t>Does the model have the right to reproduce and extrapolate from this data</a:t>
            </a:r>
          </a:p>
          <a:p>
            <a:pPr>
              <a:spcAft>
                <a:spcPts val="600"/>
              </a:spcAft>
              <a:buFont typeface="Arial" panose="020B0604020202020204" pitchFamily="34" charset="0"/>
              <a:buChar char="•"/>
            </a:pPr>
            <a:r>
              <a:rPr lang="en-US" b="1" dirty="0"/>
              <a:t>IP attribution</a:t>
            </a:r>
          </a:p>
          <a:p>
            <a:pPr lvl="1">
              <a:spcAft>
                <a:spcPts val="600"/>
              </a:spcAft>
            </a:pPr>
            <a:r>
              <a:rPr lang="en-US" b="1" dirty="0"/>
              <a:t>Can the output of the model be attributed to the proper sources</a:t>
            </a:r>
          </a:p>
          <a:p>
            <a:pPr lvl="1">
              <a:spcAft>
                <a:spcPts val="600"/>
              </a:spcAft>
            </a:pPr>
            <a:r>
              <a:rPr lang="en-US" dirty="0"/>
              <a:t>I</a:t>
            </a:r>
            <a:r>
              <a:rPr lang="en-US" b="1" dirty="0"/>
              <a:t>mportant for many businesses</a:t>
            </a:r>
          </a:p>
          <a:p>
            <a:pPr>
              <a:spcAft>
                <a:spcPts val="600"/>
              </a:spcAft>
              <a:buFont typeface="Arial" panose="020B0604020202020204" pitchFamily="34" charset="0"/>
              <a:buChar char="•"/>
            </a:pPr>
            <a:r>
              <a:rPr lang="en-US" b="1" dirty="0"/>
              <a:t>Harmful application</a:t>
            </a:r>
          </a:p>
          <a:p>
            <a:pPr lvl="1">
              <a:spcAft>
                <a:spcPts val="600"/>
              </a:spcAft>
            </a:pPr>
            <a:r>
              <a:rPr lang="en-US" b="1" dirty="0"/>
              <a:t>Is the output of the model used to manipulate or mislead</a:t>
            </a:r>
          </a:p>
          <a:p>
            <a:pPr>
              <a:spcAft>
                <a:spcPts val="600"/>
              </a:spcAft>
              <a:buFont typeface="Arial" panose="020B0604020202020204" pitchFamily="34" charset="0"/>
              <a:buChar char="•"/>
            </a:pPr>
            <a:r>
              <a:rPr lang="en-US" b="1" dirty="0"/>
              <a:t>Harmful outputs</a:t>
            </a:r>
          </a:p>
          <a:p>
            <a:pPr lvl="1">
              <a:spcAft>
                <a:spcPts val="600"/>
              </a:spcAft>
            </a:pPr>
            <a:r>
              <a:rPr lang="en-US" b="1" dirty="0"/>
              <a:t>Is the output of the model offensive</a:t>
            </a:r>
            <a:endParaRPr lang="en-US" dirty="0"/>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93</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1074821" y="6579315"/>
            <a:ext cx="9865895" cy="246221"/>
          </a:xfrm>
          <a:prstGeom prst="rect">
            <a:avLst/>
          </a:prstGeom>
        </p:spPr>
        <p:txBody>
          <a:bodyPr wrap="square">
            <a:spAutoFit/>
          </a:bodyPr>
          <a:lstStyle/>
          <a:p>
            <a:pPr algn="ctr"/>
            <a:r>
              <a:rPr lang="en-US" sz="1000" dirty="0">
                <a:solidFill>
                  <a:schemeClr val="bg1">
                    <a:lumMod val="65000"/>
                  </a:schemeClr>
                </a:solidFill>
              </a:rPr>
              <a:t>Source: NVIDIA DLI (2024), Generative AI Explained, https://</a:t>
            </a:r>
            <a:r>
              <a:rPr lang="en-US" sz="1000" dirty="0" err="1">
                <a:solidFill>
                  <a:schemeClr val="bg1">
                    <a:lumMod val="65000"/>
                  </a:schemeClr>
                </a:solidFill>
              </a:rPr>
              <a:t>learn.nvidia.com</a:t>
            </a:r>
            <a:r>
              <a:rPr lang="en-US" sz="1000" dirty="0">
                <a:solidFill>
                  <a:schemeClr val="bg1">
                    <a:lumMod val="65000"/>
                  </a:schemeClr>
                </a:solidFill>
              </a:rPr>
              <a:t>/courses/</a:t>
            </a:r>
            <a:r>
              <a:rPr lang="en-US" sz="1000" dirty="0" err="1">
                <a:solidFill>
                  <a:schemeClr val="bg1">
                    <a:lumMod val="65000"/>
                  </a:schemeClr>
                </a:solidFill>
              </a:rPr>
              <a:t>course-detail?course_id</a:t>
            </a:r>
            <a:r>
              <a:rPr lang="en-US" sz="1000" dirty="0">
                <a:solidFill>
                  <a:schemeClr val="bg1">
                    <a:lumMod val="65000"/>
                  </a:schemeClr>
                </a:solidFill>
              </a:rPr>
              <a:t>=course-v1:DLI+S-FX-07+V1</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815008" y="0"/>
            <a:ext cx="10654748" cy="1071414"/>
          </a:xfrm>
        </p:spPr>
        <p:txBody>
          <a:bodyPr>
            <a:normAutofit/>
          </a:bodyPr>
          <a:lstStyle/>
          <a:p>
            <a:r>
              <a:rPr lang="en-US" dirty="0">
                <a:solidFill>
                  <a:schemeClr val="accent1"/>
                </a:solidFill>
              </a:rPr>
              <a:t>Challenges of Generative AI</a:t>
            </a:r>
          </a:p>
        </p:txBody>
      </p:sp>
    </p:spTree>
    <p:extLst>
      <p:ext uri="{BB962C8B-B14F-4D97-AF65-F5344CB8AC3E}">
        <p14:creationId xmlns:p14="http://schemas.microsoft.com/office/powerpoint/2010/main" val="17769183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815009" y="1252330"/>
            <a:ext cx="10654748" cy="5128998"/>
          </a:xfrm>
        </p:spPr>
        <p:txBody>
          <a:bodyPr>
            <a:normAutofit/>
          </a:bodyPr>
          <a:lstStyle/>
          <a:p>
            <a:r>
              <a:rPr lang="en-US" dirty="0"/>
              <a:t>NVIDIA </a:t>
            </a:r>
            <a:r>
              <a:rPr lang="en-US" dirty="0" err="1"/>
              <a:t>NeMo</a:t>
            </a:r>
            <a:r>
              <a:rPr lang="en-US" dirty="0"/>
              <a:t> enables efficient training of large language models at scale.</a:t>
            </a:r>
          </a:p>
          <a:p>
            <a:r>
              <a:rPr lang="en-US" dirty="0"/>
              <a:t>Full-stack optimization from networking to compute to frameworks and libraries.</a:t>
            </a:r>
          </a:p>
          <a:p>
            <a:r>
              <a:rPr lang="en-US" dirty="0"/>
              <a:t>Extraordinary throughput and flexibility.</a:t>
            </a:r>
          </a:p>
          <a:p>
            <a:r>
              <a:rPr lang="en-US" dirty="0"/>
              <a:t>NVIDIA invests heavily in the most important frameworks: JAX, </a:t>
            </a:r>
            <a:r>
              <a:rPr lang="en-US" dirty="0" err="1"/>
              <a:t>PyTorch</a:t>
            </a:r>
            <a:r>
              <a:rPr lang="en-US" dirty="0"/>
              <a:t>, TensorFlow and more.</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94</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1074821" y="6579315"/>
            <a:ext cx="9865895" cy="246221"/>
          </a:xfrm>
          <a:prstGeom prst="rect">
            <a:avLst/>
          </a:prstGeom>
        </p:spPr>
        <p:txBody>
          <a:bodyPr wrap="square">
            <a:spAutoFit/>
          </a:bodyPr>
          <a:lstStyle/>
          <a:p>
            <a:pPr algn="ctr"/>
            <a:r>
              <a:rPr lang="en-US" sz="1000" dirty="0">
                <a:solidFill>
                  <a:schemeClr val="bg1">
                    <a:lumMod val="65000"/>
                  </a:schemeClr>
                </a:solidFill>
              </a:rPr>
              <a:t>Source: NVIDIA DLI (2024), Generative AI Explained, https://</a:t>
            </a:r>
            <a:r>
              <a:rPr lang="en-US" sz="1000" dirty="0" err="1">
                <a:solidFill>
                  <a:schemeClr val="bg1">
                    <a:lumMod val="65000"/>
                  </a:schemeClr>
                </a:solidFill>
              </a:rPr>
              <a:t>learn.nvidia.com</a:t>
            </a:r>
            <a:r>
              <a:rPr lang="en-US" sz="1000" dirty="0">
                <a:solidFill>
                  <a:schemeClr val="bg1">
                    <a:lumMod val="65000"/>
                  </a:schemeClr>
                </a:solidFill>
              </a:rPr>
              <a:t>/courses/</a:t>
            </a:r>
            <a:r>
              <a:rPr lang="en-US" sz="1000" dirty="0" err="1">
                <a:solidFill>
                  <a:schemeClr val="bg1">
                    <a:lumMod val="65000"/>
                  </a:schemeClr>
                </a:solidFill>
              </a:rPr>
              <a:t>course-detail?course_id</a:t>
            </a:r>
            <a:r>
              <a:rPr lang="en-US" sz="1000" dirty="0">
                <a:solidFill>
                  <a:schemeClr val="bg1">
                    <a:lumMod val="65000"/>
                  </a:schemeClr>
                </a:solidFill>
              </a:rPr>
              <a:t>=course-v1:DLI+S-FX-07+V1</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815008" y="0"/>
            <a:ext cx="10654748" cy="1071414"/>
          </a:xfrm>
        </p:spPr>
        <p:txBody>
          <a:bodyPr>
            <a:normAutofit/>
          </a:bodyPr>
          <a:lstStyle/>
          <a:p>
            <a:r>
              <a:rPr lang="en-US" dirty="0">
                <a:solidFill>
                  <a:schemeClr val="accent1"/>
                </a:solidFill>
              </a:rPr>
              <a:t>Training Generative AI Efficiently at Scale</a:t>
            </a:r>
          </a:p>
        </p:txBody>
      </p:sp>
    </p:spTree>
    <p:extLst>
      <p:ext uri="{BB962C8B-B14F-4D97-AF65-F5344CB8AC3E}">
        <p14:creationId xmlns:p14="http://schemas.microsoft.com/office/powerpoint/2010/main" val="161097530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934278" y="1412776"/>
            <a:ext cx="10416209" cy="5047634"/>
          </a:xfrm>
        </p:spPr>
        <p:txBody>
          <a:bodyPr>
            <a:normAutofit/>
          </a:bodyPr>
          <a:lstStyle/>
          <a:p>
            <a:r>
              <a:rPr lang="en-US" sz="4000" dirty="0"/>
              <a:t>AI has made great progress in its short history.</a:t>
            </a:r>
          </a:p>
          <a:p>
            <a:r>
              <a:rPr lang="en-US" sz="4000" dirty="0">
                <a:solidFill>
                  <a:srgbClr val="FF0000"/>
                </a:solidFill>
              </a:rPr>
              <a:t>We can see only a short distance ahead, </a:t>
            </a:r>
            <a:br>
              <a:rPr lang="en-US" sz="4000" dirty="0">
                <a:solidFill>
                  <a:srgbClr val="FF0000"/>
                </a:solidFill>
              </a:rPr>
            </a:br>
            <a:r>
              <a:rPr lang="en-US" sz="4000" dirty="0">
                <a:solidFill>
                  <a:srgbClr val="FF0000"/>
                </a:solidFill>
              </a:rPr>
              <a:t>but we can see that much remains to be done</a:t>
            </a:r>
            <a:r>
              <a:rPr lang="en-US" sz="4000" dirty="0"/>
              <a:t>.</a:t>
            </a:r>
            <a:br>
              <a:rPr lang="en-US" sz="4000" dirty="0"/>
            </a:br>
            <a:r>
              <a:rPr lang="en-US" sz="4000" dirty="0"/>
              <a:t> (Alan Turing, 1950) </a:t>
            </a:r>
            <a:br>
              <a:rPr lang="en-US" sz="4000" dirty="0"/>
            </a:br>
            <a:r>
              <a:rPr lang="en-US" sz="4000" dirty="0"/>
              <a:t>[Computing Machinery and Intelligence]</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95</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7" name="Title 1">
            <a:extLst>
              <a:ext uri="{FF2B5EF4-FFF2-40B4-BE49-F238E27FC236}">
                <a16:creationId xmlns:a16="http://schemas.microsoft.com/office/drawing/2014/main" id="{5FEF9620-4846-E74A-8D3E-77E7400A4728}"/>
              </a:ext>
            </a:extLst>
          </p:cNvPr>
          <p:cNvSpPr>
            <a:spLocks noGrp="1"/>
          </p:cNvSpPr>
          <p:nvPr>
            <p:ph type="title"/>
          </p:nvPr>
        </p:nvSpPr>
        <p:spPr>
          <a:xfrm>
            <a:off x="1847527" y="125760"/>
            <a:ext cx="8496944" cy="1287016"/>
          </a:xfrm>
        </p:spPr>
        <p:txBody>
          <a:bodyPr/>
          <a:lstStyle/>
          <a:p>
            <a:r>
              <a:rPr lang="en-US" sz="5400" dirty="0">
                <a:solidFill>
                  <a:schemeClr val="accent1"/>
                </a:solidFill>
              </a:rPr>
              <a:t>The Future of AI</a:t>
            </a:r>
          </a:p>
        </p:txBody>
      </p:sp>
    </p:spTree>
    <p:extLst>
      <p:ext uri="{BB962C8B-B14F-4D97-AF65-F5344CB8AC3E}">
        <p14:creationId xmlns:p14="http://schemas.microsoft.com/office/powerpoint/2010/main" val="334805442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618003" y="1334253"/>
            <a:ext cx="10911770" cy="5128998"/>
          </a:xfrm>
        </p:spPr>
        <p:txBody>
          <a:bodyPr>
            <a:normAutofit/>
          </a:bodyPr>
          <a:lstStyle/>
          <a:p>
            <a:r>
              <a:rPr lang="en-US" dirty="0"/>
              <a:t>Past: Build each new system from scratch</a:t>
            </a:r>
          </a:p>
          <a:p>
            <a:r>
              <a:rPr lang="en-US" dirty="0"/>
              <a:t>Future: </a:t>
            </a:r>
            <a:r>
              <a:rPr lang="en-US" dirty="0">
                <a:solidFill>
                  <a:srgbClr val="FF0000"/>
                </a:solidFill>
              </a:rPr>
              <a:t>Start with a single huge system</a:t>
            </a:r>
          </a:p>
          <a:p>
            <a:pPr lvl="1"/>
            <a:r>
              <a:rPr lang="en-US" dirty="0"/>
              <a:t>For each new task, extract from it the parts that are relevant to the task.</a:t>
            </a:r>
          </a:p>
          <a:p>
            <a:r>
              <a:rPr lang="en-US" dirty="0"/>
              <a:t>Transformer language models </a:t>
            </a:r>
            <a:br>
              <a:rPr lang="en-US" dirty="0"/>
            </a:br>
            <a:r>
              <a:rPr lang="en-US" dirty="0"/>
              <a:t>(e.g., BERT, GPT-2, GPT-3, </a:t>
            </a:r>
            <a:r>
              <a:rPr lang="en-US" dirty="0" err="1"/>
              <a:t>ChatGPT</a:t>
            </a:r>
            <a:r>
              <a:rPr lang="en-US" dirty="0"/>
              <a:t>) with billions of parameters</a:t>
            </a:r>
          </a:p>
          <a:p>
            <a:pPr lvl="1"/>
            <a:r>
              <a:rPr lang="en-US" dirty="0"/>
              <a:t>An “outrageously large” ensemble neural network architecture that scales up to 175 billion parameters in one experiment.</a:t>
            </a:r>
          </a:p>
          <a:p>
            <a:pPr lvl="1"/>
            <a:r>
              <a:rPr lang="en-US" dirty="0"/>
              <a:t>GPT-3 (175B), BLOOM (176B), </a:t>
            </a:r>
            <a:r>
              <a:rPr lang="en-US" dirty="0" err="1"/>
              <a:t>PaLM</a:t>
            </a:r>
            <a:r>
              <a:rPr lang="en-US" dirty="0"/>
              <a:t> (540B)</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96</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815009" y="125760"/>
            <a:ext cx="10344788" cy="1126570"/>
          </a:xfrm>
        </p:spPr>
        <p:txBody>
          <a:bodyPr/>
          <a:lstStyle/>
          <a:p>
            <a:r>
              <a:rPr lang="en-US" sz="5400" dirty="0">
                <a:solidFill>
                  <a:schemeClr val="accent1"/>
                </a:solidFill>
              </a:rPr>
              <a:t>The Future of AI</a:t>
            </a:r>
          </a:p>
        </p:txBody>
      </p:sp>
    </p:spTree>
    <p:extLst>
      <p:ext uri="{BB962C8B-B14F-4D97-AF65-F5344CB8AC3E}">
        <p14:creationId xmlns:p14="http://schemas.microsoft.com/office/powerpoint/2010/main" val="366596068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3C9D-A74F-104B-9D6B-EA72912716D6}"/>
              </a:ext>
            </a:extLst>
          </p:cNvPr>
          <p:cNvSpPr>
            <a:spLocks noGrp="1"/>
          </p:cNvSpPr>
          <p:nvPr>
            <p:ph type="title"/>
          </p:nvPr>
        </p:nvSpPr>
        <p:spPr>
          <a:xfrm>
            <a:off x="350143" y="215430"/>
            <a:ext cx="11337031" cy="5999633"/>
          </a:xfrm>
        </p:spPr>
        <p:txBody>
          <a:bodyPr>
            <a:normAutofit/>
          </a:bodyPr>
          <a:lstStyle/>
          <a:p>
            <a:r>
              <a:rPr lang="en-US" altLang="zh-TW" sz="12000" dirty="0">
                <a:solidFill>
                  <a:srgbClr val="C00000"/>
                </a:solidFill>
                <a:ea typeface="Heiti TC Medium" pitchFamily="2" charset="-128"/>
                <a:cs typeface="Arial" panose="020B0604020202020204" pitchFamily="34" charset="0"/>
              </a:rPr>
              <a:t>AI for </a:t>
            </a:r>
            <a:br>
              <a:rPr lang="en-US" altLang="zh-TW" sz="12000" dirty="0">
                <a:solidFill>
                  <a:srgbClr val="C00000"/>
                </a:solidFill>
                <a:ea typeface="Heiti TC Medium" pitchFamily="2" charset="-128"/>
                <a:cs typeface="Arial" panose="020B0604020202020204" pitchFamily="34" charset="0"/>
              </a:rPr>
            </a:br>
            <a:r>
              <a:rPr lang="en-US" altLang="zh-TW" sz="12000" dirty="0">
                <a:solidFill>
                  <a:srgbClr val="C00000"/>
                </a:solidFill>
                <a:ea typeface="Heiti TC Medium" pitchFamily="2" charset="-128"/>
                <a:cs typeface="Arial" panose="020B0604020202020204" pitchFamily="34" charset="0"/>
              </a:rPr>
              <a:t>Social Good</a:t>
            </a:r>
            <a:br>
              <a:rPr lang="en-US" altLang="zh-TW" sz="12000" dirty="0">
                <a:solidFill>
                  <a:srgbClr val="C00000"/>
                </a:solidFill>
                <a:ea typeface="Heiti TC Medium" pitchFamily="2" charset="-128"/>
                <a:cs typeface="Arial" panose="020B0604020202020204" pitchFamily="34" charset="0"/>
              </a:rPr>
            </a:br>
            <a:r>
              <a:rPr lang="en-US" altLang="zh-TW" sz="12000" dirty="0">
                <a:solidFill>
                  <a:srgbClr val="C00000"/>
                </a:solidFill>
                <a:ea typeface="Heiti TC Medium" pitchFamily="2" charset="-128"/>
                <a:cs typeface="Arial" panose="020B0604020202020204" pitchFamily="34" charset="0"/>
              </a:rPr>
              <a:t>(AI4SG)</a:t>
            </a:r>
            <a:endParaRPr lang="en-US" sz="12000" dirty="0"/>
          </a:p>
        </p:txBody>
      </p:sp>
      <p:sp>
        <p:nvSpPr>
          <p:cNvPr id="4" name="Slide Number Placeholder 3">
            <a:extLst>
              <a:ext uri="{FF2B5EF4-FFF2-40B4-BE49-F238E27FC236}">
                <a16:creationId xmlns:a16="http://schemas.microsoft.com/office/drawing/2014/main" id="{54B92C22-1811-3542-9185-D8DF8CC32DBE}"/>
              </a:ext>
            </a:extLst>
          </p:cNvPr>
          <p:cNvSpPr>
            <a:spLocks noGrp="1"/>
          </p:cNvSpPr>
          <p:nvPr>
            <p:ph type="sldNum" sz="quarter" idx="12"/>
          </p:nvPr>
        </p:nvSpPr>
        <p:spPr/>
        <p:txBody>
          <a:bodyPr/>
          <a:lstStyle/>
          <a:p>
            <a:fld id="{5D6FF71F-CF6A-4C46-8F9B-61D49EEA70E3}" type="slidenum">
              <a:rPr lang="en-US" smtClean="0"/>
              <a:t>97</a:t>
            </a:fld>
            <a:endParaRPr lang="en-US"/>
          </a:p>
        </p:txBody>
      </p:sp>
      <p:sp>
        <p:nvSpPr>
          <p:cNvPr id="6" name="TextBox 5">
            <a:extLst>
              <a:ext uri="{FF2B5EF4-FFF2-40B4-BE49-F238E27FC236}">
                <a16:creationId xmlns:a16="http://schemas.microsoft.com/office/drawing/2014/main" id="{ECBFBC8F-2274-F249-D388-F9648631BF5E}"/>
              </a:ext>
            </a:extLst>
          </p:cNvPr>
          <p:cNvSpPr txBox="1"/>
          <p:nvPr/>
        </p:nvSpPr>
        <p:spPr>
          <a:xfrm>
            <a:off x="959014" y="6438273"/>
            <a:ext cx="10273972" cy="400110"/>
          </a:xfrm>
          <a:prstGeom prst="rect">
            <a:avLst/>
          </a:prstGeom>
          <a:noFill/>
        </p:spPr>
        <p:txBody>
          <a:bodyPr wrap="square">
            <a:spAutoFit/>
          </a:bodyPr>
          <a:lstStyle/>
          <a:p>
            <a:pPr algn="ctr">
              <a:spcAft>
                <a:spcPts val="0"/>
              </a:spcAft>
            </a:pPr>
            <a:r>
              <a:rPr lang="en-US" sz="1000" b="0" dirty="0">
                <a:solidFill>
                  <a:schemeClr val="bg1">
                    <a:lumMod val="75000"/>
                  </a:schemeClr>
                </a:solidFill>
              </a:rPr>
              <a:t>Source: </a:t>
            </a:r>
            <a:r>
              <a:rPr lang="en-US" sz="1000" b="0" dirty="0" err="1">
                <a:solidFill>
                  <a:schemeClr val="bg1">
                    <a:lumMod val="75000"/>
                  </a:schemeClr>
                </a:solidFill>
              </a:rPr>
              <a:t>Nenad</a:t>
            </a:r>
            <a:r>
              <a:rPr lang="en-US" sz="1000" b="0" dirty="0">
                <a:solidFill>
                  <a:schemeClr val="bg1">
                    <a:lumMod val="75000"/>
                  </a:schemeClr>
                </a:solidFill>
              </a:rPr>
              <a:t> </a:t>
            </a:r>
            <a:r>
              <a:rPr lang="en-US" sz="1000" b="0" dirty="0" err="1">
                <a:solidFill>
                  <a:schemeClr val="bg1">
                    <a:lumMod val="75000"/>
                  </a:schemeClr>
                </a:solidFill>
              </a:rPr>
              <a:t>Tomašev</a:t>
            </a:r>
            <a:r>
              <a:rPr lang="en-US" sz="1000" b="0" dirty="0">
                <a:solidFill>
                  <a:schemeClr val="bg1">
                    <a:lumMod val="75000"/>
                  </a:schemeClr>
                </a:solidFill>
              </a:rPr>
              <a:t>, Julien </a:t>
            </a:r>
            <a:r>
              <a:rPr lang="en-US" sz="1000" b="0" dirty="0" err="1">
                <a:solidFill>
                  <a:schemeClr val="bg1">
                    <a:lumMod val="75000"/>
                  </a:schemeClr>
                </a:solidFill>
              </a:rPr>
              <a:t>Cornebise</a:t>
            </a:r>
            <a:r>
              <a:rPr lang="en-US" sz="1000" b="0" dirty="0">
                <a:solidFill>
                  <a:schemeClr val="bg1">
                    <a:lumMod val="75000"/>
                  </a:schemeClr>
                </a:solidFill>
              </a:rPr>
              <a:t>, Frank </a:t>
            </a:r>
            <a:r>
              <a:rPr lang="en-US" sz="1000" b="0" dirty="0" err="1">
                <a:solidFill>
                  <a:schemeClr val="bg1">
                    <a:lumMod val="75000"/>
                  </a:schemeClr>
                </a:solidFill>
              </a:rPr>
              <a:t>Hutter</a:t>
            </a:r>
            <a:r>
              <a:rPr lang="en-US" sz="1000" b="0" dirty="0">
                <a:solidFill>
                  <a:schemeClr val="bg1">
                    <a:lumMod val="75000"/>
                  </a:schemeClr>
                </a:solidFill>
              </a:rPr>
              <a:t>, Shakir Mohamed, Angela </a:t>
            </a:r>
            <a:r>
              <a:rPr lang="en-US" sz="1000" b="0" dirty="0" err="1">
                <a:solidFill>
                  <a:schemeClr val="bg1">
                    <a:lumMod val="75000"/>
                  </a:schemeClr>
                </a:solidFill>
              </a:rPr>
              <a:t>Picciariello</a:t>
            </a:r>
            <a:r>
              <a:rPr lang="en-US" sz="1000" b="0" dirty="0">
                <a:solidFill>
                  <a:schemeClr val="bg1">
                    <a:lumMod val="75000"/>
                  </a:schemeClr>
                </a:solidFill>
              </a:rPr>
              <a:t>, Bec Connelly, Danielle Belgrave et al. (2020) </a:t>
            </a:r>
            <a:br>
              <a:rPr lang="en-US" sz="1000" b="0" dirty="0">
                <a:solidFill>
                  <a:schemeClr val="bg1">
                    <a:lumMod val="75000"/>
                  </a:schemeClr>
                </a:solidFill>
              </a:rPr>
            </a:br>
            <a:r>
              <a:rPr lang="en-US" sz="1000" b="0" dirty="0">
                <a:solidFill>
                  <a:schemeClr val="bg1">
                    <a:lumMod val="75000"/>
                  </a:schemeClr>
                </a:solidFill>
              </a:rPr>
              <a:t>"AI for social good: unlocking the opportunity for positive impact." Nature Communications 11, no. 1: 1-6.</a:t>
            </a:r>
          </a:p>
        </p:txBody>
      </p:sp>
    </p:spTree>
    <p:extLst>
      <p:ext uri="{BB962C8B-B14F-4D97-AF65-F5344CB8AC3E}">
        <p14:creationId xmlns:p14="http://schemas.microsoft.com/office/powerpoint/2010/main" val="65901152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471AE-F2F6-13B3-056D-5AD13B7D259E}"/>
              </a:ext>
            </a:extLst>
          </p:cNvPr>
          <p:cNvSpPr>
            <a:spLocks noGrp="1"/>
          </p:cNvSpPr>
          <p:nvPr>
            <p:ph type="title"/>
          </p:nvPr>
        </p:nvSpPr>
        <p:spPr>
          <a:xfrm>
            <a:off x="534389" y="135104"/>
            <a:ext cx="11222181" cy="678245"/>
          </a:xfrm>
        </p:spPr>
        <p:txBody>
          <a:bodyPr>
            <a:normAutofit fontScale="90000"/>
          </a:bodyPr>
          <a:lstStyle/>
          <a:p>
            <a:r>
              <a:rPr lang="en-US" dirty="0"/>
              <a:t>Sustainable Development Goals (SDGs)</a:t>
            </a:r>
          </a:p>
        </p:txBody>
      </p:sp>
      <p:pic>
        <p:nvPicPr>
          <p:cNvPr id="6" name="Content Placeholder 5">
            <a:extLst>
              <a:ext uri="{FF2B5EF4-FFF2-40B4-BE49-F238E27FC236}">
                <a16:creationId xmlns:a16="http://schemas.microsoft.com/office/drawing/2014/main" id="{EF0A6639-4C55-814F-0841-6DAE809539F4}"/>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57415" y="917957"/>
            <a:ext cx="1828800" cy="1828800"/>
          </a:xfrm>
        </p:spPr>
      </p:pic>
      <p:sp>
        <p:nvSpPr>
          <p:cNvPr id="4" name="Slide Number Placeholder 3">
            <a:extLst>
              <a:ext uri="{FF2B5EF4-FFF2-40B4-BE49-F238E27FC236}">
                <a16:creationId xmlns:a16="http://schemas.microsoft.com/office/drawing/2014/main" id="{D95E495B-520B-FF9E-BABF-722787DEE866}"/>
              </a:ext>
            </a:extLst>
          </p:cNvPr>
          <p:cNvSpPr>
            <a:spLocks noGrp="1"/>
          </p:cNvSpPr>
          <p:nvPr>
            <p:ph type="sldNum" sz="quarter" idx="12"/>
          </p:nvPr>
        </p:nvSpPr>
        <p:spPr/>
        <p:txBody>
          <a:bodyPr/>
          <a:lstStyle/>
          <a:p>
            <a:fld id="{5D6FF71F-CF6A-4C46-8F9B-61D49EEA70E3}" type="slidenum">
              <a:rPr lang="en-US" smtClean="0"/>
              <a:t>98</a:t>
            </a:fld>
            <a:endParaRPr lang="en-US"/>
          </a:p>
        </p:txBody>
      </p:sp>
      <p:pic>
        <p:nvPicPr>
          <p:cNvPr id="8" name="Picture 7">
            <a:extLst>
              <a:ext uri="{FF2B5EF4-FFF2-40B4-BE49-F238E27FC236}">
                <a16:creationId xmlns:a16="http://schemas.microsoft.com/office/drawing/2014/main" id="{0FBE3DD3-C332-0F08-6A8D-50EFD37CB5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26459" y="917957"/>
            <a:ext cx="1828800" cy="1828800"/>
          </a:xfrm>
          <a:prstGeom prst="rect">
            <a:avLst/>
          </a:prstGeom>
        </p:spPr>
      </p:pic>
      <p:pic>
        <p:nvPicPr>
          <p:cNvPr id="10" name="Picture 9">
            <a:extLst>
              <a:ext uri="{FF2B5EF4-FFF2-40B4-BE49-F238E27FC236}">
                <a16:creationId xmlns:a16="http://schemas.microsoft.com/office/drawing/2014/main" id="{3476EC06-D191-862D-72D1-578C7AEF398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95503" y="913290"/>
            <a:ext cx="1828800" cy="1828800"/>
          </a:xfrm>
          <a:prstGeom prst="rect">
            <a:avLst/>
          </a:prstGeom>
        </p:spPr>
      </p:pic>
      <p:pic>
        <p:nvPicPr>
          <p:cNvPr id="12" name="Picture 11">
            <a:extLst>
              <a:ext uri="{FF2B5EF4-FFF2-40B4-BE49-F238E27FC236}">
                <a16:creationId xmlns:a16="http://schemas.microsoft.com/office/drawing/2014/main" id="{A3B876DF-DA69-3294-61EA-FAAF151A91F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73882" y="913290"/>
            <a:ext cx="1828800" cy="1828800"/>
          </a:xfrm>
          <a:prstGeom prst="rect">
            <a:avLst/>
          </a:prstGeom>
        </p:spPr>
      </p:pic>
      <p:pic>
        <p:nvPicPr>
          <p:cNvPr id="14" name="Picture 13">
            <a:extLst>
              <a:ext uri="{FF2B5EF4-FFF2-40B4-BE49-F238E27FC236}">
                <a16:creationId xmlns:a16="http://schemas.microsoft.com/office/drawing/2014/main" id="{390B9930-FE79-5C61-4967-E2182A336D5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52261" y="913290"/>
            <a:ext cx="1828800" cy="1828800"/>
          </a:xfrm>
          <a:prstGeom prst="rect">
            <a:avLst/>
          </a:prstGeom>
        </p:spPr>
      </p:pic>
      <p:pic>
        <p:nvPicPr>
          <p:cNvPr id="16" name="Picture 15">
            <a:extLst>
              <a:ext uri="{FF2B5EF4-FFF2-40B4-BE49-F238E27FC236}">
                <a16:creationId xmlns:a16="http://schemas.microsoft.com/office/drawing/2014/main" id="{FB64708A-53B3-0058-7B91-18BBFA22AC0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130639" y="913290"/>
            <a:ext cx="1828800" cy="1828800"/>
          </a:xfrm>
          <a:prstGeom prst="rect">
            <a:avLst/>
          </a:prstGeom>
        </p:spPr>
      </p:pic>
      <p:pic>
        <p:nvPicPr>
          <p:cNvPr id="18" name="Picture 17">
            <a:extLst>
              <a:ext uri="{FF2B5EF4-FFF2-40B4-BE49-F238E27FC236}">
                <a16:creationId xmlns:a16="http://schemas.microsoft.com/office/drawing/2014/main" id="{12769E7B-3D9C-DA8A-1B8F-CE53B4F4A86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57415" y="2842031"/>
            <a:ext cx="1828800" cy="1828800"/>
          </a:xfrm>
          <a:prstGeom prst="rect">
            <a:avLst/>
          </a:prstGeom>
        </p:spPr>
      </p:pic>
      <p:pic>
        <p:nvPicPr>
          <p:cNvPr id="20" name="Picture 19">
            <a:extLst>
              <a:ext uri="{FF2B5EF4-FFF2-40B4-BE49-F238E27FC236}">
                <a16:creationId xmlns:a16="http://schemas.microsoft.com/office/drawing/2014/main" id="{17600BA9-07CD-0339-640C-469E6030D4C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232060" y="2842031"/>
            <a:ext cx="1828800" cy="1828800"/>
          </a:xfrm>
          <a:prstGeom prst="rect">
            <a:avLst/>
          </a:prstGeom>
        </p:spPr>
      </p:pic>
      <p:pic>
        <p:nvPicPr>
          <p:cNvPr id="22" name="Picture 21">
            <a:extLst>
              <a:ext uri="{FF2B5EF4-FFF2-40B4-BE49-F238E27FC236}">
                <a16:creationId xmlns:a16="http://schemas.microsoft.com/office/drawing/2014/main" id="{F93B3E97-6956-E1C8-FAEF-EEA7382587B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206705" y="2842031"/>
            <a:ext cx="1828800" cy="1828800"/>
          </a:xfrm>
          <a:prstGeom prst="rect">
            <a:avLst/>
          </a:prstGeom>
        </p:spPr>
      </p:pic>
      <p:pic>
        <p:nvPicPr>
          <p:cNvPr id="24" name="Picture 23">
            <a:extLst>
              <a:ext uri="{FF2B5EF4-FFF2-40B4-BE49-F238E27FC236}">
                <a16:creationId xmlns:a16="http://schemas.microsoft.com/office/drawing/2014/main" id="{F6740FD7-0C9B-E44D-FA9F-91342EFBA13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181350" y="2842031"/>
            <a:ext cx="1828800" cy="1828800"/>
          </a:xfrm>
          <a:prstGeom prst="rect">
            <a:avLst/>
          </a:prstGeom>
        </p:spPr>
      </p:pic>
      <p:pic>
        <p:nvPicPr>
          <p:cNvPr id="26" name="Picture 25">
            <a:extLst>
              <a:ext uri="{FF2B5EF4-FFF2-40B4-BE49-F238E27FC236}">
                <a16:creationId xmlns:a16="http://schemas.microsoft.com/office/drawing/2014/main" id="{CB6E7CA3-23E0-B5CE-5595-CD06A7C3AAC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155995" y="2842031"/>
            <a:ext cx="1828800" cy="1828800"/>
          </a:xfrm>
          <a:prstGeom prst="rect">
            <a:avLst/>
          </a:prstGeom>
        </p:spPr>
      </p:pic>
      <p:pic>
        <p:nvPicPr>
          <p:cNvPr id="28" name="Picture 27">
            <a:extLst>
              <a:ext uri="{FF2B5EF4-FFF2-40B4-BE49-F238E27FC236}">
                <a16:creationId xmlns:a16="http://schemas.microsoft.com/office/drawing/2014/main" id="{391E183A-63D2-C9F2-87D4-043BE9B3624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130639" y="2842031"/>
            <a:ext cx="1828800" cy="1828800"/>
          </a:xfrm>
          <a:prstGeom prst="rect">
            <a:avLst/>
          </a:prstGeom>
        </p:spPr>
      </p:pic>
      <p:pic>
        <p:nvPicPr>
          <p:cNvPr id="30" name="Picture 29">
            <a:extLst>
              <a:ext uri="{FF2B5EF4-FFF2-40B4-BE49-F238E27FC236}">
                <a16:creationId xmlns:a16="http://schemas.microsoft.com/office/drawing/2014/main" id="{59285F5C-C733-2D5D-D88F-CA406019420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76087" y="4756808"/>
            <a:ext cx="1828800" cy="1828800"/>
          </a:xfrm>
          <a:prstGeom prst="rect">
            <a:avLst/>
          </a:prstGeom>
        </p:spPr>
      </p:pic>
      <p:pic>
        <p:nvPicPr>
          <p:cNvPr id="32" name="Picture 31">
            <a:extLst>
              <a:ext uri="{FF2B5EF4-FFF2-40B4-BE49-F238E27FC236}">
                <a16:creationId xmlns:a16="http://schemas.microsoft.com/office/drawing/2014/main" id="{5454E33B-1565-5230-92A0-D48B27DE973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244467" y="4756808"/>
            <a:ext cx="1828800" cy="1828800"/>
          </a:xfrm>
          <a:prstGeom prst="rect">
            <a:avLst/>
          </a:prstGeom>
        </p:spPr>
      </p:pic>
      <p:pic>
        <p:nvPicPr>
          <p:cNvPr id="34" name="Picture 33">
            <a:extLst>
              <a:ext uri="{FF2B5EF4-FFF2-40B4-BE49-F238E27FC236}">
                <a16:creationId xmlns:a16="http://schemas.microsoft.com/office/drawing/2014/main" id="{82C50DD1-6139-D9B2-ED4F-7AC3598E690E}"/>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212847" y="4756808"/>
            <a:ext cx="1828800" cy="1828800"/>
          </a:xfrm>
          <a:prstGeom prst="rect">
            <a:avLst/>
          </a:prstGeom>
        </p:spPr>
      </p:pic>
      <p:pic>
        <p:nvPicPr>
          <p:cNvPr id="36" name="Picture 35">
            <a:extLst>
              <a:ext uri="{FF2B5EF4-FFF2-40B4-BE49-F238E27FC236}">
                <a16:creationId xmlns:a16="http://schemas.microsoft.com/office/drawing/2014/main" id="{5C452BE1-7969-AB8B-02BE-D8D20B405697}"/>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181227" y="4756808"/>
            <a:ext cx="1828800" cy="1828800"/>
          </a:xfrm>
          <a:prstGeom prst="rect">
            <a:avLst/>
          </a:prstGeom>
        </p:spPr>
      </p:pic>
      <p:pic>
        <p:nvPicPr>
          <p:cNvPr id="38" name="Picture 37">
            <a:extLst>
              <a:ext uri="{FF2B5EF4-FFF2-40B4-BE49-F238E27FC236}">
                <a16:creationId xmlns:a16="http://schemas.microsoft.com/office/drawing/2014/main" id="{5683E086-6AF9-8680-CD49-DD21754645FF}"/>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8149607" y="4756808"/>
            <a:ext cx="1828800" cy="1828800"/>
          </a:xfrm>
          <a:prstGeom prst="rect">
            <a:avLst/>
          </a:prstGeom>
        </p:spPr>
      </p:pic>
      <p:pic>
        <p:nvPicPr>
          <p:cNvPr id="40" name="Picture 39">
            <a:extLst>
              <a:ext uri="{FF2B5EF4-FFF2-40B4-BE49-F238E27FC236}">
                <a16:creationId xmlns:a16="http://schemas.microsoft.com/office/drawing/2014/main" id="{D001827A-1578-9B41-3497-D72D9E9DAC79}"/>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0137371" y="4916960"/>
            <a:ext cx="1806513" cy="1550494"/>
          </a:xfrm>
          <a:prstGeom prst="rect">
            <a:avLst/>
          </a:prstGeom>
        </p:spPr>
      </p:pic>
      <p:sp>
        <p:nvSpPr>
          <p:cNvPr id="5" name="TextBox 4">
            <a:extLst>
              <a:ext uri="{FF2B5EF4-FFF2-40B4-BE49-F238E27FC236}">
                <a16:creationId xmlns:a16="http://schemas.microsoft.com/office/drawing/2014/main" id="{CBDF7A47-0B9D-A391-A6F3-F639ED631EA8}"/>
              </a:ext>
            </a:extLst>
          </p:cNvPr>
          <p:cNvSpPr txBox="1"/>
          <p:nvPr/>
        </p:nvSpPr>
        <p:spPr>
          <a:xfrm>
            <a:off x="2987505" y="6562244"/>
            <a:ext cx="6096000" cy="276999"/>
          </a:xfrm>
          <a:prstGeom prst="rect">
            <a:avLst/>
          </a:prstGeom>
          <a:noFill/>
        </p:spPr>
        <p:txBody>
          <a:bodyPr wrap="square">
            <a:spAutoFit/>
          </a:bodyPr>
          <a:lstStyle/>
          <a:p>
            <a:pPr algn="ctr"/>
            <a:r>
              <a:rPr lang="en-US" sz="1200" dirty="0">
                <a:solidFill>
                  <a:schemeClr val="bg1">
                    <a:lumMod val="65000"/>
                  </a:schemeClr>
                </a:solidFill>
              </a:rPr>
              <a:t>Source: </a:t>
            </a:r>
            <a:r>
              <a:rPr lang="en-US" sz="1200" dirty="0">
                <a:solidFill>
                  <a:schemeClr val="bg1">
                    <a:lumMod val="65000"/>
                  </a:schemeClr>
                </a:solidFill>
                <a:hlinkClick r:id="rId20"/>
              </a:rPr>
              <a:t>https://sdgs.un.org/goals</a:t>
            </a:r>
            <a:endParaRPr lang="en-US" sz="1200" dirty="0">
              <a:solidFill>
                <a:schemeClr val="bg1">
                  <a:lumMod val="65000"/>
                </a:schemeClr>
              </a:solidFill>
            </a:endParaRPr>
          </a:p>
        </p:txBody>
      </p:sp>
    </p:spTree>
    <p:extLst>
      <p:ext uri="{BB962C8B-B14F-4D97-AF65-F5344CB8AC3E}">
        <p14:creationId xmlns:p14="http://schemas.microsoft.com/office/powerpoint/2010/main" val="13484930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471AE-F2F6-13B3-056D-5AD13B7D259E}"/>
              </a:ext>
            </a:extLst>
          </p:cNvPr>
          <p:cNvSpPr>
            <a:spLocks noGrp="1"/>
          </p:cNvSpPr>
          <p:nvPr>
            <p:ph type="title"/>
          </p:nvPr>
        </p:nvSpPr>
        <p:spPr>
          <a:xfrm>
            <a:off x="534389" y="135104"/>
            <a:ext cx="11222181" cy="678245"/>
          </a:xfrm>
        </p:spPr>
        <p:txBody>
          <a:bodyPr>
            <a:normAutofit fontScale="90000"/>
          </a:bodyPr>
          <a:lstStyle/>
          <a:p>
            <a:r>
              <a:rPr lang="en-US" dirty="0"/>
              <a:t>Sustainable Development Goals (SDGs) and 5P</a:t>
            </a:r>
          </a:p>
        </p:txBody>
      </p:sp>
      <p:sp>
        <p:nvSpPr>
          <p:cNvPr id="4" name="Slide Number Placeholder 3">
            <a:extLst>
              <a:ext uri="{FF2B5EF4-FFF2-40B4-BE49-F238E27FC236}">
                <a16:creationId xmlns:a16="http://schemas.microsoft.com/office/drawing/2014/main" id="{D95E495B-520B-FF9E-BABF-722787DEE866}"/>
              </a:ext>
            </a:extLst>
          </p:cNvPr>
          <p:cNvSpPr>
            <a:spLocks noGrp="1"/>
          </p:cNvSpPr>
          <p:nvPr>
            <p:ph type="sldNum" sz="quarter" idx="12"/>
          </p:nvPr>
        </p:nvSpPr>
        <p:spPr/>
        <p:txBody>
          <a:bodyPr/>
          <a:lstStyle/>
          <a:p>
            <a:fld id="{5D6FF71F-CF6A-4C46-8F9B-61D49EEA70E3}" type="slidenum">
              <a:rPr lang="en-US" smtClean="0"/>
              <a:t>99</a:t>
            </a:fld>
            <a:endParaRPr lang="en-US"/>
          </a:p>
        </p:txBody>
      </p:sp>
      <p:pic>
        <p:nvPicPr>
          <p:cNvPr id="7" name="Picture 6">
            <a:extLst>
              <a:ext uri="{FF2B5EF4-FFF2-40B4-BE49-F238E27FC236}">
                <a16:creationId xmlns:a16="http://schemas.microsoft.com/office/drawing/2014/main" id="{968C5A74-CE1A-86B4-0777-88BE302314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52797" y="1010653"/>
            <a:ext cx="7341432" cy="5422231"/>
          </a:xfrm>
          <a:prstGeom prst="rect">
            <a:avLst/>
          </a:prstGeom>
        </p:spPr>
      </p:pic>
      <p:sp>
        <p:nvSpPr>
          <p:cNvPr id="15" name="TextBox 14">
            <a:extLst>
              <a:ext uri="{FF2B5EF4-FFF2-40B4-BE49-F238E27FC236}">
                <a16:creationId xmlns:a16="http://schemas.microsoft.com/office/drawing/2014/main" id="{2ADB6DA1-2175-A0A4-BA02-C4BFD123E19D}"/>
              </a:ext>
            </a:extLst>
          </p:cNvPr>
          <p:cNvSpPr txBox="1"/>
          <p:nvPr/>
        </p:nvSpPr>
        <p:spPr>
          <a:xfrm>
            <a:off x="534389" y="6626119"/>
            <a:ext cx="10790829" cy="246221"/>
          </a:xfrm>
          <a:prstGeom prst="rect">
            <a:avLst/>
          </a:prstGeom>
          <a:noFill/>
        </p:spPr>
        <p:txBody>
          <a:bodyPr wrap="square">
            <a:spAutoFit/>
          </a:bodyPr>
          <a:lstStyle/>
          <a:p>
            <a:pPr algn="ctr"/>
            <a:r>
              <a:rPr lang="en-US" sz="1000" dirty="0">
                <a:solidFill>
                  <a:schemeClr val="bg1">
                    <a:lumMod val="65000"/>
                  </a:schemeClr>
                </a:solidFill>
              </a:rPr>
              <a:t>Source: </a:t>
            </a:r>
            <a:r>
              <a:rPr lang="en-US" sz="1000" dirty="0" err="1">
                <a:solidFill>
                  <a:schemeClr val="bg1">
                    <a:lumMod val="65000"/>
                  </a:schemeClr>
                </a:solidFill>
              </a:rPr>
              <a:t>Folke</a:t>
            </a:r>
            <a:r>
              <a:rPr lang="en-US" sz="1000" dirty="0">
                <a:solidFill>
                  <a:schemeClr val="bg1">
                    <a:lumMod val="65000"/>
                  </a:schemeClr>
                </a:solidFill>
              </a:rPr>
              <a:t>, Carl, </a:t>
            </a:r>
            <a:r>
              <a:rPr lang="en-US" sz="1000" dirty="0" err="1">
                <a:solidFill>
                  <a:schemeClr val="bg1">
                    <a:lumMod val="65000"/>
                  </a:schemeClr>
                </a:solidFill>
              </a:rPr>
              <a:t>Reinette</a:t>
            </a:r>
            <a:r>
              <a:rPr lang="en-US" sz="1000" dirty="0">
                <a:solidFill>
                  <a:schemeClr val="bg1">
                    <a:lumMod val="65000"/>
                  </a:schemeClr>
                </a:solidFill>
              </a:rPr>
              <a:t> Biggs, Albert V. </a:t>
            </a:r>
            <a:r>
              <a:rPr lang="en-US" sz="1000" dirty="0" err="1">
                <a:solidFill>
                  <a:schemeClr val="bg1">
                    <a:lumMod val="65000"/>
                  </a:schemeClr>
                </a:solidFill>
              </a:rPr>
              <a:t>Norström</a:t>
            </a:r>
            <a:r>
              <a:rPr lang="en-US" sz="1000" dirty="0">
                <a:solidFill>
                  <a:schemeClr val="bg1">
                    <a:lumMod val="65000"/>
                  </a:schemeClr>
                </a:solidFill>
              </a:rPr>
              <a:t>, Belinda </a:t>
            </a:r>
            <a:r>
              <a:rPr lang="en-US" sz="1000" dirty="0" err="1">
                <a:solidFill>
                  <a:schemeClr val="bg1">
                    <a:lumMod val="65000"/>
                  </a:schemeClr>
                </a:solidFill>
              </a:rPr>
              <a:t>Reyers</a:t>
            </a:r>
            <a:r>
              <a:rPr lang="en-US" sz="1000" dirty="0">
                <a:solidFill>
                  <a:schemeClr val="bg1">
                    <a:lumMod val="65000"/>
                  </a:schemeClr>
                </a:solidFill>
              </a:rPr>
              <a:t>, and Johan </a:t>
            </a:r>
            <a:r>
              <a:rPr lang="en-US" sz="1000" dirty="0" err="1">
                <a:solidFill>
                  <a:schemeClr val="bg1">
                    <a:lumMod val="65000"/>
                  </a:schemeClr>
                </a:solidFill>
              </a:rPr>
              <a:t>Rockström</a:t>
            </a:r>
            <a:r>
              <a:rPr lang="en-US" sz="1000" dirty="0">
                <a:solidFill>
                  <a:schemeClr val="bg1">
                    <a:lumMod val="65000"/>
                  </a:schemeClr>
                </a:solidFill>
              </a:rPr>
              <a:t>. "Social-ecological resilience and biosphere-based sustainability </a:t>
            </a:r>
            <a:r>
              <a:rPr lang="en-US" sz="1000" dirty="0" err="1">
                <a:solidFill>
                  <a:schemeClr val="bg1">
                    <a:lumMod val="65000"/>
                  </a:schemeClr>
                </a:solidFill>
              </a:rPr>
              <a:t>science.”Ecology</a:t>
            </a:r>
            <a:r>
              <a:rPr lang="en-US" sz="1000" dirty="0">
                <a:solidFill>
                  <a:schemeClr val="bg1">
                    <a:lumMod val="65000"/>
                  </a:schemeClr>
                </a:solidFill>
              </a:rPr>
              <a:t> and Society 21, no. 3 (2016).</a:t>
            </a:r>
          </a:p>
        </p:txBody>
      </p:sp>
      <p:sp>
        <p:nvSpPr>
          <p:cNvPr id="17" name="TextBox 16">
            <a:extLst>
              <a:ext uri="{FF2B5EF4-FFF2-40B4-BE49-F238E27FC236}">
                <a16:creationId xmlns:a16="http://schemas.microsoft.com/office/drawing/2014/main" id="{AB2788EA-5F4B-C1E4-A63F-3B31E0E7B75E}"/>
              </a:ext>
            </a:extLst>
          </p:cNvPr>
          <p:cNvSpPr txBox="1"/>
          <p:nvPr/>
        </p:nvSpPr>
        <p:spPr>
          <a:xfrm>
            <a:off x="350075" y="4154753"/>
            <a:ext cx="1271887" cy="584775"/>
          </a:xfrm>
          <a:prstGeom prst="rect">
            <a:avLst/>
          </a:prstGeom>
          <a:noFill/>
        </p:spPr>
        <p:txBody>
          <a:bodyPr wrap="none" rtlCol="0">
            <a:spAutoFit/>
          </a:bodyPr>
          <a:lstStyle/>
          <a:p>
            <a:r>
              <a:rPr lang="en-US" sz="3200" b="1" dirty="0">
                <a:solidFill>
                  <a:srgbClr val="00B0F0"/>
                </a:solidFill>
              </a:rPr>
              <a:t>Planet</a:t>
            </a:r>
          </a:p>
        </p:txBody>
      </p:sp>
      <p:sp>
        <p:nvSpPr>
          <p:cNvPr id="19" name="TextBox 18">
            <a:extLst>
              <a:ext uri="{FF2B5EF4-FFF2-40B4-BE49-F238E27FC236}">
                <a16:creationId xmlns:a16="http://schemas.microsoft.com/office/drawing/2014/main" id="{83F5A956-3385-FED4-F3F1-37F192EEA786}"/>
              </a:ext>
            </a:extLst>
          </p:cNvPr>
          <p:cNvSpPr txBox="1"/>
          <p:nvPr/>
        </p:nvSpPr>
        <p:spPr>
          <a:xfrm>
            <a:off x="350075" y="3344720"/>
            <a:ext cx="1351460" cy="584775"/>
          </a:xfrm>
          <a:prstGeom prst="rect">
            <a:avLst/>
          </a:prstGeom>
          <a:noFill/>
        </p:spPr>
        <p:txBody>
          <a:bodyPr wrap="none" rtlCol="0">
            <a:spAutoFit/>
          </a:bodyPr>
          <a:lstStyle/>
          <a:p>
            <a:r>
              <a:rPr lang="en-US" sz="3200" b="1" dirty="0">
                <a:solidFill>
                  <a:srgbClr val="00B0F0"/>
                </a:solidFill>
              </a:rPr>
              <a:t>People</a:t>
            </a:r>
          </a:p>
        </p:txBody>
      </p:sp>
      <p:sp>
        <p:nvSpPr>
          <p:cNvPr id="21" name="TextBox 20">
            <a:extLst>
              <a:ext uri="{FF2B5EF4-FFF2-40B4-BE49-F238E27FC236}">
                <a16:creationId xmlns:a16="http://schemas.microsoft.com/office/drawing/2014/main" id="{AD924807-B0F9-8737-CF53-1F332A937AA4}"/>
              </a:ext>
            </a:extLst>
          </p:cNvPr>
          <p:cNvSpPr txBox="1"/>
          <p:nvPr/>
        </p:nvSpPr>
        <p:spPr>
          <a:xfrm>
            <a:off x="350075" y="2534687"/>
            <a:ext cx="1938159" cy="584775"/>
          </a:xfrm>
          <a:prstGeom prst="rect">
            <a:avLst/>
          </a:prstGeom>
          <a:noFill/>
        </p:spPr>
        <p:txBody>
          <a:bodyPr wrap="none" rtlCol="0">
            <a:spAutoFit/>
          </a:bodyPr>
          <a:lstStyle/>
          <a:p>
            <a:r>
              <a:rPr lang="en-US" sz="3200" b="1" dirty="0">
                <a:solidFill>
                  <a:srgbClr val="00B0F0"/>
                </a:solidFill>
              </a:rPr>
              <a:t>Prosperity</a:t>
            </a:r>
          </a:p>
        </p:txBody>
      </p:sp>
      <p:sp>
        <p:nvSpPr>
          <p:cNvPr id="23" name="TextBox 22">
            <a:extLst>
              <a:ext uri="{FF2B5EF4-FFF2-40B4-BE49-F238E27FC236}">
                <a16:creationId xmlns:a16="http://schemas.microsoft.com/office/drawing/2014/main" id="{65AE5BDD-983A-D41E-8164-1F7137BABC48}"/>
              </a:ext>
            </a:extLst>
          </p:cNvPr>
          <p:cNvSpPr txBox="1"/>
          <p:nvPr/>
        </p:nvSpPr>
        <p:spPr>
          <a:xfrm>
            <a:off x="350075" y="1724654"/>
            <a:ext cx="1183144" cy="584775"/>
          </a:xfrm>
          <a:prstGeom prst="rect">
            <a:avLst/>
          </a:prstGeom>
          <a:noFill/>
        </p:spPr>
        <p:txBody>
          <a:bodyPr wrap="none" rtlCol="0">
            <a:spAutoFit/>
          </a:bodyPr>
          <a:lstStyle/>
          <a:p>
            <a:r>
              <a:rPr lang="en-US" sz="3200" b="1" dirty="0">
                <a:solidFill>
                  <a:srgbClr val="00B0F0"/>
                </a:solidFill>
              </a:rPr>
              <a:t>Peace</a:t>
            </a:r>
          </a:p>
        </p:txBody>
      </p:sp>
      <p:sp>
        <p:nvSpPr>
          <p:cNvPr id="25" name="TextBox 24">
            <a:extLst>
              <a:ext uri="{FF2B5EF4-FFF2-40B4-BE49-F238E27FC236}">
                <a16:creationId xmlns:a16="http://schemas.microsoft.com/office/drawing/2014/main" id="{7B2CE221-4D05-43A7-713F-D24821987F2C}"/>
              </a:ext>
            </a:extLst>
          </p:cNvPr>
          <p:cNvSpPr txBox="1"/>
          <p:nvPr/>
        </p:nvSpPr>
        <p:spPr>
          <a:xfrm>
            <a:off x="350075" y="914621"/>
            <a:ext cx="2165786" cy="584775"/>
          </a:xfrm>
          <a:prstGeom prst="rect">
            <a:avLst/>
          </a:prstGeom>
          <a:noFill/>
        </p:spPr>
        <p:txBody>
          <a:bodyPr wrap="none" rtlCol="0">
            <a:spAutoFit/>
          </a:bodyPr>
          <a:lstStyle/>
          <a:p>
            <a:r>
              <a:rPr lang="en-US" sz="3200" b="1" dirty="0">
                <a:solidFill>
                  <a:srgbClr val="00B0F0"/>
                </a:solidFill>
              </a:rPr>
              <a:t>Partnership</a:t>
            </a:r>
          </a:p>
        </p:txBody>
      </p:sp>
    </p:spTree>
    <p:extLst>
      <p:ext uri="{BB962C8B-B14F-4D97-AF65-F5344CB8AC3E}">
        <p14:creationId xmlns:p14="http://schemas.microsoft.com/office/powerpoint/2010/main" val="16254332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32086</TotalTime>
  <Words>7248</Words>
  <Application>Microsoft Macintosh PowerPoint</Application>
  <PresentationFormat>Widescreen</PresentationFormat>
  <Paragraphs>809</Paragraphs>
  <Slides>112</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112</vt:i4>
      </vt:variant>
    </vt:vector>
  </HeadingPairs>
  <TitlesOfParts>
    <vt:vector size="120" baseType="lpstr">
      <vt:lpstr>Arial</vt:lpstr>
      <vt:lpstr>Calibri</vt:lpstr>
      <vt:lpstr>Courier New</vt:lpstr>
      <vt:lpstr>NVIDIA Sans</vt:lpstr>
      <vt:lpstr>NVIDIA Sans Medium</vt:lpstr>
      <vt:lpstr>Source Sans Pro</vt:lpstr>
      <vt:lpstr>Times New Roman</vt:lpstr>
      <vt:lpstr>Office Theme</vt:lpstr>
      <vt:lpstr>Generative AI,  Philosophy and Ethics of AI and  the Future of AI</vt:lpstr>
      <vt:lpstr>Syllabus</vt:lpstr>
      <vt:lpstr>Syllabus</vt:lpstr>
      <vt:lpstr>Syllabus</vt:lpstr>
      <vt:lpstr>Generative AI,  Philosophy and  Ethics of AI  and  the Future of AI</vt:lpstr>
      <vt:lpstr>Outline</vt:lpstr>
      <vt:lpstr>Stuart Russell and Peter Norvig (2020),  Artificial Intelligence: A Modern Approach,  4th Edition, Pearson</vt:lpstr>
      <vt:lpstr>Artificial Intelligence:  A Modern Approach </vt:lpstr>
      <vt:lpstr>Artificial Intelligence:  7. Philosophy and Ethics of AI</vt:lpstr>
      <vt:lpstr>Reinforcement Learning (DL)</vt:lpstr>
      <vt:lpstr>Reinforcement Learning (DL)</vt:lpstr>
      <vt:lpstr>Reinforcement Learning (DL)</vt:lpstr>
      <vt:lpstr>Agents interact with environments through sensors and actuators</vt:lpstr>
      <vt:lpstr>AI Acting Humanly: The Turing Test Approach (Alan Turing, 1950)</vt:lpstr>
      <vt:lpstr>Generative AI Large Language Models (LLMs) Foundation Models </vt:lpstr>
      <vt:lpstr>NVIDIA Developer Program  NVIDIA  Deep Learning Institute (DLI)</vt:lpstr>
      <vt:lpstr>Join the NVIDIA Developer Program  take one of the complimentary technical self-paced courses (worth up to $90)</vt:lpstr>
      <vt:lpstr>NVIDIA Deep Learning Institute (DLI)</vt:lpstr>
      <vt:lpstr>NVIDIA Deep Learning Institute (DLI)</vt:lpstr>
      <vt:lpstr>Generative AI Explained</vt:lpstr>
      <vt:lpstr>Introduction to Transformer-Based  Natural Language Processing</vt:lpstr>
      <vt:lpstr>Building RAG Agents with LLMs</vt:lpstr>
      <vt:lpstr>Generative AI with Diffusion Models</vt:lpstr>
      <vt:lpstr>Join the NVIDIA Developer Program take one of the complimentary technical self-paced courses (worth up to $90)</vt:lpstr>
      <vt:lpstr>Join the NVIDIA Developer Program take one of the complimentary technical self-paced courses (worth up to $90)</vt:lpstr>
      <vt:lpstr>Join the NVIDIA Developer Program take one of the complimentary technical self-paced courses (worth up to $90)</vt:lpstr>
      <vt:lpstr>Join the NVIDIA Developer Program take one of the complimentary technical self-paced courses (worth up to $90)</vt:lpstr>
      <vt:lpstr>Join the NVIDIA Developer Program take one of the complimentary technical self-paced courses (worth up to $90)</vt:lpstr>
      <vt:lpstr>Join the NVIDIA Developer Program take one of the complimentary technical self-paced courses (worth up to $90)</vt:lpstr>
      <vt:lpstr>NVIDIA Deep Learning Institute (DLI)</vt:lpstr>
      <vt:lpstr>NVIDIA Deep Learning Institute (DLI)</vt:lpstr>
      <vt:lpstr>Deep Learning Institute (DLI)</vt:lpstr>
      <vt:lpstr>NVIDIA Deep Learning Institute (DLI)</vt:lpstr>
      <vt:lpstr>PowerPoint Presentation</vt:lpstr>
      <vt:lpstr>PowerPoint Presentation</vt:lpstr>
      <vt:lpstr>AI Virtual Assistant for Customer Service</vt:lpstr>
      <vt:lpstr>Digital Humans for Customer Service</vt:lpstr>
      <vt:lpstr>PowerPoint Presentation</vt:lpstr>
      <vt:lpstr>Transformer Models</vt:lpstr>
      <vt:lpstr>The Development of LM-based Dialogue Systems 1) Early Stage (1966 - 2015)  2) The Independent Development of TOD and ODD (2015 - 2019) 3) Fusions of Dialogue Systems (2019 - 2022) 4) LLM-based DS (2022 - Now)</vt:lpstr>
      <vt:lpstr>Major GenAI LLMs Research Milestones  (2017-2024)</vt:lpstr>
      <vt:lpstr>Multimodal Large Language Models (MLLM)</vt:lpstr>
      <vt:lpstr>Multimodal Large Language Models (MLLM)</vt:lpstr>
      <vt:lpstr>Multimodal Large Language Model (MLLM)  for Vision Question Answering</vt:lpstr>
      <vt:lpstr>Multi-task Language Understanding on MMLU GPT-4, Claude 3.5 Sonnet</vt:lpstr>
      <vt:lpstr>LLM Capabilities</vt:lpstr>
      <vt:lpstr> LLM-powered Multimodal Agents Large Multimodal Agents (LMAs)</vt:lpstr>
      <vt:lpstr>Four Paradigms in NLP (LM)</vt:lpstr>
      <vt:lpstr>Large Language Models (LLM) Three typical learning paradigms</vt:lpstr>
      <vt:lpstr>Popular Generative AI</vt:lpstr>
      <vt:lpstr>LMSYS Chatbot Arena Leaderboard</vt:lpstr>
      <vt:lpstr>Claude 3.5 Sonnet State-of-the-art vision </vt:lpstr>
      <vt:lpstr>Llama 3.2 90B  vision LLMs </vt:lpstr>
      <vt:lpstr>Llama 3.3 70B instruction-tuned</vt:lpstr>
      <vt:lpstr>Mistral Pixtral Large (124B) Frontier-class multimodal performance</vt:lpstr>
      <vt:lpstr>Mistral Pixtral 12B</vt:lpstr>
      <vt:lpstr>Large Language Models (LLMs) Artificial Analysis Quality Index</vt:lpstr>
      <vt:lpstr>Large Language Models (LLMs) Quality vs. Price</vt:lpstr>
      <vt:lpstr>Chat  with  Open  Large Language Models: Chatbot Arena</vt:lpstr>
      <vt:lpstr>Perplexity.ai</vt:lpstr>
      <vt:lpstr>PowerPoint Presentation</vt:lpstr>
      <vt:lpstr>Generative AI (Gen AI) AI Generated Content (AIGC)</vt:lpstr>
      <vt:lpstr>The history of Generative AI  in CV, NLP and VL</vt:lpstr>
      <vt:lpstr>Generative AI  Foundation Models </vt:lpstr>
      <vt:lpstr>Categories of Vision Generative Models</vt:lpstr>
      <vt:lpstr>The General Structure of  Generative Vision Language</vt:lpstr>
      <vt:lpstr>Philosophy and  Ethics of AI</vt:lpstr>
      <vt:lpstr>Philosophy, Ethics, and  Safety of AI</vt:lpstr>
      <vt:lpstr>Philosophy of AI</vt:lpstr>
      <vt:lpstr>4 Approaches of AI</vt:lpstr>
      <vt:lpstr>4 Approaches of AI</vt:lpstr>
      <vt:lpstr>AI Acting Humanly: The Turing Test Approach (Alan Turing, 1950)</vt:lpstr>
      <vt:lpstr>Can machines think?</vt:lpstr>
      <vt:lpstr>The Ethics of AI</vt:lpstr>
      <vt:lpstr>Principles of Robotics and AI</vt:lpstr>
      <vt:lpstr>Principles of Robotics and AI</vt:lpstr>
      <vt:lpstr>Safety of AI</vt:lpstr>
      <vt:lpstr>Robot Ethics Laws of Robotics (Isaac Asimov, 1942, 1950) </vt:lpstr>
      <vt:lpstr>Fair, trustworthy, and transparent of AI</vt:lpstr>
      <vt:lpstr>Trustworthy AI</vt:lpstr>
      <vt:lpstr>Explainable AI (XAI)</vt:lpstr>
      <vt:lpstr>Explainable AI (XAI)</vt:lpstr>
      <vt:lpstr>Automation</vt:lpstr>
      <vt:lpstr>The Future of AI</vt:lpstr>
      <vt:lpstr>The Future of AI</vt:lpstr>
      <vt:lpstr>AI Components</vt:lpstr>
      <vt:lpstr>Learning</vt:lpstr>
      <vt:lpstr>AI Architectures</vt:lpstr>
      <vt:lpstr>Real-time AI</vt:lpstr>
      <vt:lpstr>General AI</vt:lpstr>
      <vt:lpstr>AI Engineering</vt:lpstr>
      <vt:lpstr>Generative AI: Proprietary &amp; Confidential</vt:lpstr>
      <vt:lpstr>Challenges of Generative AI</vt:lpstr>
      <vt:lpstr>Training Generative AI Efficiently at Scale</vt:lpstr>
      <vt:lpstr>The Future of AI</vt:lpstr>
      <vt:lpstr>The Future of AI</vt:lpstr>
      <vt:lpstr>AI for  Social Good (AI4SG)</vt:lpstr>
      <vt:lpstr>Sustainable Development Goals (SDGs)</vt:lpstr>
      <vt:lpstr>Sustainable Development Goals (SDGs) and 5P</vt:lpstr>
      <vt:lpstr>ESG to 17 SDGs</vt:lpstr>
      <vt:lpstr>ESG to 17 SDGs</vt:lpstr>
      <vt:lpstr>AI for Social Good (AI4SG) AI for Sustainable Development AI4SG 10 Guidelines</vt:lpstr>
      <vt:lpstr>AI4SG 10 Guidelines AI Technology (G1, G2, G3)</vt:lpstr>
      <vt:lpstr>AI4SG 10 Guidelines Applications (G4, G5, G6, G7, G8)</vt:lpstr>
      <vt:lpstr>AI4SG 10 Guidelines Data Handling (G9, G10)</vt:lpstr>
      <vt:lpstr>AI for Social Good (AI4SG) Domains and Techniques</vt:lpstr>
      <vt:lpstr>NLP for Social Good (NLP4SG)</vt:lpstr>
      <vt:lpstr>NLP for Social Good (NLP4SG) Visualization</vt:lpstr>
      <vt:lpstr>Papers with Code State-of-the-Art (SOTA)</vt:lpstr>
      <vt:lpstr>Spring 2025  Generative AI  Innovative Applications </vt:lpstr>
      <vt:lpstr>Summary</vt:lpstr>
      <vt:lpstr>References</vt:lpstr>
    </vt:vector>
  </TitlesOfParts>
  <Manager/>
  <Company>National Taipei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Artificial Intelligence</dc:title>
  <dc:subject/>
  <dc:creator>Min-Yuh Day</dc:creator>
  <cp:keywords>Artificial Intelligence, AI</cp:keywords>
  <dc:description>Artificial Intelligence</dc:description>
  <cp:lastModifiedBy>MY DAY</cp:lastModifiedBy>
  <cp:revision>1606</cp:revision>
  <cp:lastPrinted>2020-12-23T14:44:17Z</cp:lastPrinted>
  <dcterms:created xsi:type="dcterms:W3CDTF">2019-09-12T03:09:52Z</dcterms:created>
  <dcterms:modified xsi:type="dcterms:W3CDTF">2024-12-09T23:49:27Z</dcterms:modified>
  <cp:category/>
</cp:coreProperties>
</file>