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5232" r:id="rId2"/>
    <p:sldId id="3463" r:id="rId3"/>
    <p:sldId id="5233" r:id="rId4"/>
    <p:sldId id="3778" r:id="rId5"/>
    <p:sldId id="5036" r:id="rId6"/>
    <p:sldId id="5037" r:id="rId7"/>
    <p:sldId id="4276" r:id="rId8"/>
    <p:sldId id="4277" r:id="rId9"/>
    <p:sldId id="4278" r:id="rId10"/>
    <p:sldId id="4279" r:id="rId11"/>
    <p:sldId id="3786" r:id="rId12"/>
    <p:sldId id="5236" r:id="rId13"/>
    <p:sldId id="5237" r:id="rId14"/>
    <p:sldId id="5044" r:id="rId15"/>
    <p:sldId id="5045" r:id="rId16"/>
    <p:sldId id="4281" r:id="rId17"/>
    <p:sldId id="3482" r:id="rId18"/>
    <p:sldId id="3484" r:id="rId19"/>
    <p:sldId id="3483" r:id="rId20"/>
    <p:sldId id="5224" r:id="rId21"/>
    <p:sldId id="5225" r:id="rId22"/>
    <p:sldId id="5226" r:id="rId23"/>
    <p:sldId id="4273" r:id="rId24"/>
    <p:sldId id="4274" r:id="rId25"/>
    <p:sldId id="3868" r:id="rId26"/>
    <p:sldId id="5227" r:id="rId27"/>
    <p:sldId id="5228" r:id="rId28"/>
    <p:sldId id="5229" r:id="rId29"/>
    <p:sldId id="5230" r:id="rId30"/>
    <p:sldId id="5231" r:id="rId31"/>
    <p:sldId id="3898" r:id="rId32"/>
    <p:sldId id="4991" r:id="rId33"/>
    <p:sldId id="4324" r:id="rId34"/>
    <p:sldId id="4992" r:id="rId35"/>
    <p:sldId id="4260" r:id="rId36"/>
    <p:sldId id="4258" r:id="rId37"/>
    <p:sldId id="4938" r:id="rId38"/>
    <p:sldId id="5518" r:id="rId39"/>
    <p:sldId id="4948" r:id="rId40"/>
    <p:sldId id="4949" r:id="rId41"/>
    <p:sldId id="4950" r:id="rId42"/>
    <p:sldId id="4951" r:id="rId43"/>
    <p:sldId id="4952" r:id="rId44"/>
    <p:sldId id="4953" r:id="rId45"/>
    <p:sldId id="4954" r:id="rId46"/>
    <p:sldId id="4956" r:id="rId47"/>
    <p:sldId id="4957" r:id="rId48"/>
    <p:sldId id="4958" r:id="rId49"/>
    <p:sldId id="4959" r:id="rId50"/>
    <p:sldId id="4955" r:id="rId51"/>
    <p:sldId id="4975" r:id="rId52"/>
    <p:sldId id="4976" r:id="rId53"/>
    <p:sldId id="4977" r:id="rId54"/>
    <p:sldId id="5239" r:id="rId55"/>
    <p:sldId id="5240" r:id="rId56"/>
    <p:sldId id="5241" r:id="rId57"/>
    <p:sldId id="5242" r:id="rId58"/>
    <p:sldId id="5339" r:id="rId59"/>
    <p:sldId id="5337" r:id="rId60"/>
    <p:sldId id="5340" r:id="rId61"/>
    <p:sldId id="5341" r:id="rId62"/>
    <p:sldId id="5342" r:id="rId63"/>
    <p:sldId id="5305" r:id="rId64"/>
    <p:sldId id="5306" r:id="rId65"/>
    <p:sldId id="5307" r:id="rId66"/>
    <p:sldId id="5282" r:id="rId67"/>
    <p:sldId id="5516" r:id="rId68"/>
    <p:sldId id="5517" r:id="rId69"/>
    <p:sldId id="5169" r:id="rId70"/>
    <p:sldId id="5167" r:id="rId71"/>
    <p:sldId id="5157" r:id="rId72"/>
    <p:sldId id="4282" r:id="rId73"/>
    <p:sldId id="5218" r:id="rId74"/>
    <p:sldId id="5238" r:id="rId75"/>
    <p:sldId id="522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89"/>
    <p:restoredTop sz="90655"/>
  </p:normalViewPr>
  <p:slideViewPr>
    <p:cSldViewPr snapToGrid="0" snapToObjects="1">
      <p:cViewPr varScale="1">
        <p:scale>
          <a:sx n="68" d="100"/>
          <a:sy n="68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86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Sustainability and ESG Data Analytics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1131ESGDA01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 2024/09/11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2024/09/18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2024/09/25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2024/10/02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2024/10/09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2024/10/16 Task Force on Climate-Related Financial Disclosures (TCFD)</a:t>
            </a:r>
            <a:br>
              <a:rPr lang="en-US" sz="2800" dirty="0"/>
            </a:br>
            <a:r>
              <a:rPr lang="en-US" sz="2800" dirty="0"/>
              <a:t>                          and </a:t>
            </a:r>
            <a:r>
              <a:rPr lang="en-US" sz="2800" dirty="0" err="1"/>
              <a:t>En</a:t>
            </a:r>
            <a:r>
              <a:rPr lang="en-US" sz="2800" dirty="0"/>
              <a:t>-Roads Interactive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2024/10/23 ESG Data Gathering, Analysis, and Visualization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2024/10/30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2024/11/06 Self-Learning</a:t>
            </a:r>
          </a:p>
          <a:p>
            <a:pPr marL="0" indent="0">
              <a:buNone/>
            </a:pPr>
            <a:r>
              <a:rPr lang="en-US" sz="2800" dirty="0"/>
              <a:t>10 2024/11/13 ESG Data Reporting; Corporate Sustainability Reports</a:t>
            </a:r>
          </a:p>
          <a:p>
            <a:pPr marL="0" indent="0">
              <a:buNone/>
            </a:pPr>
            <a:r>
              <a:rPr lang="en-US" sz="2800" dirty="0"/>
              <a:t>11 2024/11/20 ESG Data Verification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2024/11/27 Case Study on Sustainability and ESG Data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3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2024/12/04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</a:t>
            </a:r>
            <a:br>
              <a:rPr lang="en-US" sz="2800" dirty="0"/>
            </a:br>
            <a:r>
              <a:rPr lang="en-US" sz="2800" dirty="0"/>
              <a:t>                            ESG and Sustainability Applications</a:t>
            </a:r>
          </a:p>
          <a:p>
            <a:pPr marL="0" indent="0">
              <a:buNone/>
            </a:pPr>
            <a:r>
              <a:rPr lang="en-US" sz="2800" dirty="0"/>
              <a:t>14 2024/12/11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2024/12/18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2024/12/25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en-US" altLang="zh-TW" sz="4800" dirty="0"/>
              <a:t>Course and Teaching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138551"/>
            <a:ext cx="11321140" cy="558189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Combine Web3.0 to introduce basic concepts of big data analysis, research topics, and practical operations.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Provide theories and tools for data integration and communication planning.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Apply to analyze data from various domains and present analysis results through data visualization.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</a:rPr>
              <a:t>Expected Social Impact: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Learn from data analysis, cultivating the ability to analyze responses when facing sustainable issues and risks.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Train talents who possess basic concepts of big data analysis, research topics, practical operations, and practical abilities in sustainable data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Innovative Teaching Strategies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325218"/>
            <a:ext cx="11321140" cy="523702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USR (University Social Responsibility) Local Connection and Collaboration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Group Learning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Problem-Based Learning (PBL)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Thematic Teaching 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Learning by Thinking Teaching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sz="4000" dirty="0" err="1"/>
              <a:t>Cino</a:t>
            </a:r>
            <a:r>
              <a:rPr lang="en-US" sz="4000" dirty="0"/>
              <a:t> Robin Castelli, Cyril </a:t>
            </a:r>
            <a:r>
              <a:rPr lang="en-US" sz="4000" dirty="0" err="1"/>
              <a:t>Shmatov</a:t>
            </a:r>
            <a:r>
              <a:rPr lang="en-US" sz="4000" dirty="0"/>
              <a:t> (2022), </a:t>
            </a:r>
            <a:br>
              <a:rPr lang="en-US" sz="4000" dirty="0"/>
            </a:br>
            <a:r>
              <a:rPr lang="en-US" sz="4000" dirty="0"/>
              <a:t>Quantitative Methods for ESG Finance, 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5622"/>
          </a:xfrm>
        </p:spPr>
        <p:txBody>
          <a:bodyPr/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63577"/>
            <a:ext cx="11222181" cy="5702169"/>
          </a:xfrm>
        </p:spPr>
        <p:txBody>
          <a:bodyPr>
            <a:noAutofit/>
          </a:bodyPr>
          <a:lstStyle/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/>
              <a:t>Simon Thompson (2023), Green and Sustainable Finance: Principles and Practice in Banking, Investment and Insurance, 2nd Edition, Kogan Page.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 err="1"/>
              <a:t>Chrissa</a:t>
            </a:r>
            <a:r>
              <a:rPr lang="en-US" sz="2100" dirty="0"/>
              <a:t> </a:t>
            </a:r>
            <a:r>
              <a:rPr lang="en-US" sz="2100" dirty="0" err="1"/>
              <a:t>Pagitsas</a:t>
            </a:r>
            <a:r>
              <a:rPr lang="en-US" sz="2100" dirty="0"/>
              <a:t> (2023), Chief Sustainability Officers At Work: How CSOs Build Successful Sustainability and ESG Strategies, </a:t>
            </a:r>
            <a:r>
              <a:rPr lang="en-US" sz="2100" dirty="0" err="1"/>
              <a:t>Apress</a:t>
            </a:r>
            <a:r>
              <a:rPr lang="en-US" sz="2100" dirty="0"/>
              <a:t>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 err="1"/>
              <a:t>Hariom</a:t>
            </a:r>
            <a:r>
              <a:rPr lang="en-US" sz="2100" dirty="0"/>
              <a:t> </a:t>
            </a:r>
            <a:r>
              <a:rPr lang="en-US" sz="2100" dirty="0" err="1"/>
              <a:t>Tatsat</a:t>
            </a:r>
            <a:r>
              <a:rPr lang="en-US" sz="2100" dirty="0"/>
              <a:t>, Sahil Puri, Brad </a:t>
            </a:r>
            <a:r>
              <a:rPr lang="en-US" sz="2100" dirty="0" err="1"/>
              <a:t>Lookabaugh</a:t>
            </a:r>
            <a:r>
              <a:rPr lang="en-US" sz="2100" dirty="0"/>
              <a:t> (2020), Machine Learning and Data Science Blueprints for Finance: From Building Trading Strategies to Robo-Advisors Using Python, O'Reilly Media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 err="1"/>
              <a:t>Aurélien</a:t>
            </a:r>
            <a:r>
              <a:rPr lang="en-US" sz="2100" dirty="0"/>
              <a:t> </a:t>
            </a:r>
            <a:r>
              <a:rPr lang="en-US" sz="2100" dirty="0" err="1"/>
              <a:t>Géron</a:t>
            </a:r>
            <a:r>
              <a:rPr lang="en-US" sz="2100" dirty="0"/>
              <a:t> (2022), Hands-On Machine Learning with Scikit-Learn, </a:t>
            </a:r>
            <a:r>
              <a:rPr lang="en-US" sz="2100" dirty="0" err="1"/>
              <a:t>Keras</a:t>
            </a:r>
            <a:r>
              <a:rPr lang="en-US" sz="2100" dirty="0"/>
              <a:t>, and TensorFlow: Concepts, Tools, and Techniques to Build Intelligent Systems, 3rd Edition, O’Reilly Media.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/>
              <a:t>Chris </a:t>
            </a:r>
            <a:r>
              <a:rPr lang="en-US" sz="2100" dirty="0" err="1"/>
              <a:t>Kelliher</a:t>
            </a:r>
            <a:r>
              <a:rPr lang="en-US" sz="2100" dirty="0"/>
              <a:t> (2022), Quantitative Finance With Python: A Practical Guide to Investment Management, Trading, and Financial Engineering, Chapman and Hall/CRC.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/>
              <a:t>Abdullah </a:t>
            </a:r>
            <a:r>
              <a:rPr lang="en-US" sz="2100" dirty="0" err="1"/>
              <a:t>Karasan</a:t>
            </a:r>
            <a:r>
              <a:rPr lang="en-US" sz="2100" dirty="0"/>
              <a:t> (2021), Machine Learning for Financial Risk Management with Python: Algorithms for Modeling Risk, O’Reilly Media.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 err="1"/>
              <a:t>Numa</a:t>
            </a:r>
            <a:r>
              <a:rPr lang="en-US" sz="2100" dirty="0"/>
              <a:t> </a:t>
            </a:r>
            <a:r>
              <a:rPr lang="en-US" sz="2100" dirty="0" err="1"/>
              <a:t>Dhamani</a:t>
            </a:r>
            <a:r>
              <a:rPr lang="en-US" sz="2100" dirty="0"/>
              <a:t> and Maggie Engler (2024), Introduction to Generative AI, Manning.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10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2100" dirty="0" err="1"/>
              <a:t>ChatGPT</a:t>
            </a:r>
            <a:r>
              <a:rPr lang="en-US" sz="2100" dirty="0"/>
              <a:t>, GPT-4V, and DALL-E 3, 3rd ed. Edition, </a:t>
            </a:r>
            <a:r>
              <a:rPr lang="en-US" sz="2100" dirty="0" err="1"/>
              <a:t>Packt</a:t>
            </a:r>
            <a:r>
              <a:rPr lang="en-US" sz="21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GRI (Global Report Initiative): 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https://www.globalreporting.org/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CDP (Carbon Disclosure Project):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https://www.cdp.net/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SASB (Sustainability Accounting Standards Board): 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https://sasb.org/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ISSB (International Sustainability Standards Board):</a:t>
            </a:r>
            <a:br>
              <a:rPr lang="en-US" sz="2800" dirty="0"/>
            </a:br>
            <a:r>
              <a:rPr lang="en-US" sz="2400" dirty="0">
                <a:hlinkClick r:id="rId5"/>
              </a:rPr>
              <a:t>https://www.ifrs.org/groups/international-sustainability-standards-board/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TCFD (Task Force on Climate-related Financial Disclosures): </a:t>
            </a:r>
            <a:br>
              <a:rPr lang="en-US" sz="2800" dirty="0"/>
            </a:br>
            <a:r>
              <a:rPr lang="en-US" sz="2800" dirty="0">
                <a:hlinkClick r:id="rId6"/>
              </a:rPr>
              <a:t>https://www.fsb-tcfd.org/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Research Papers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500" dirty="0" err="1">
                <a:solidFill>
                  <a:schemeClr val="tx2"/>
                </a:solidFill>
              </a:rPr>
              <a:t>Sinica</a:t>
            </a:r>
            <a:endParaRPr lang="en-US" altLang="zh-TW" sz="35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Director, Fintech and Green Finance Research Center, NTPU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</a:rPr>
              <a:t>Division Director, Sustainable Development, Sustainability Office, NTPU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113,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2024)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(M5265)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Wed, 2, 3, 4, (9:10-12:00)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2400" b="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DB78D7-6B0A-37A1-B2C6-39A2606E95F0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B93F2-5B9C-F154-7BE3-4568D7F05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4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373525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Integrate </a:t>
            </a:r>
            <a:r>
              <a:rPr lang="en-US" altLang="zh-TW" sz="4400" dirty="0">
                <a:solidFill>
                  <a:srgbClr val="C00000"/>
                </a:solidFill>
              </a:rPr>
              <a:t>innovative thinking </a:t>
            </a:r>
            <a:r>
              <a:rPr lang="en-US" altLang="zh-TW" sz="4400" dirty="0"/>
              <a:t>of </a:t>
            </a:r>
            <a:r>
              <a:rPr lang="en-US" altLang="zh-TW" sz="4400" dirty="0">
                <a:solidFill>
                  <a:srgbClr val="FF0000"/>
                </a:solidFill>
              </a:rPr>
              <a:t>big data analysis </a:t>
            </a:r>
            <a:r>
              <a:rPr lang="en-US" altLang="zh-TW" sz="4400" dirty="0"/>
              <a:t>to enhance the operational model of </a:t>
            </a:r>
            <a:r>
              <a:rPr lang="en-US" altLang="zh-TW" sz="4400" dirty="0">
                <a:solidFill>
                  <a:srgbClr val="FF0000"/>
                </a:solidFill>
              </a:rPr>
              <a:t>sustainable development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 the context of </a:t>
            </a:r>
            <a:r>
              <a:rPr lang="en-US" altLang="zh-TW" sz="4400" dirty="0">
                <a:solidFill>
                  <a:srgbClr val="FF0000"/>
                </a:solidFill>
              </a:rPr>
              <a:t>sustainability</a:t>
            </a:r>
            <a:r>
              <a:rPr lang="en-US" altLang="zh-TW" sz="4400" dirty="0"/>
              <a:t>, use </a:t>
            </a:r>
            <a:r>
              <a:rPr lang="en-US" altLang="zh-TW" sz="4400" dirty="0">
                <a:solidFill>
                  <a:srgbClr val="FF0000"/>
                </a:solidFill>
              </a:rPr>
              <a:t>data analysis </a:t>
            </a:r>
            <a:r>
              <a:rPr lang="en-US" altLang="zh-TW" sz="4400" dirty="0"/>
              <a:t>to formulate responses to sustainable issues and cultivate students' ability to extract management-relevant data analysis skills from the data.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6029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The Course Includes </a:t>
            </a:r>
            <a:br>
              <a:rPr lang="en-US" altLang="zh-TW" dirty="0"/>
            </a:br>
            <a:r>
              <a:rPr lang="en-US" altLang="zh-TW" dirty="0"/>
              <a:t>Sustainable Development Goals (SDGs)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722398"/>
            <a:ext cx="11321140" cy="4839846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SDG4</a:t>
            </a:r>
            <a:r>
              <a:rPr lang="zh-TW" altLang="en-US" dirty="0"/>
              <a:t>｜</a:t>
            </a:r>
            <a:r>
              <a:rPr lang="en-US" altLang="zh-TW" dirty="0"/>
              <a:t>Quality Education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SDG7</a:t>
            </a:r>
            <a:r>
              <a:rPr lang="zh-TW" altLang="en-US" dirty="0"/>
              <a:t>｜</a:t>
            </a:r>
            <a:r>
              <a:rPr lang="en-US" altLang="zh-TW" dirty="0"/>
              <a:t>Affordable and Clean Energy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SDG8</a:t>
            </a:r>
            <a:r>
              <a:rPr lang="zh-TW" altLang="en-US" dirty="0"/>
              <a:t>｜</a:t>
            </a:r>
            <a:r>
              <a:rPr lang="en-US" altLang="zh-TW" dirty="0"/>
              <a:t>Decent Work and Economic Growth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SDG9</a:t>
            </a:r>
            <a:r>
              <a:rPr lang="zh-TW" altLang="en-US" dirty="0"/>
              <a:t>｜</a:t>
            </a:r>
            <a:r>
              <a:rPr lang="en-US" altLang="zh-TW" dirty="0"/>
              <a:t>Industry, Innovation and Infrastructure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SDG11</a:t>
            </a:r>
            <a:r>
              <a:rPr lang="zh-TW" altLang="en-US" dirty="0"/>
              <a:t>｜</a:t>
            </a:r>
            <a:r>
              <a:rPr lang="en-US" altLang="zh-TW" dirty="0"/>
              <a:t>Sustainable Cities and Communities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SDG12</a:t>
            </a:r>
            <a:r>
              <a:rPr lang="zh-TW" altLang="en-US" dirty="0"/>
              <a:t>｜</a:t>
            </a:r>
            <a:r>
              <a:rPr lang="en-US" altLang="zh-TW" dirty="0"/>
              <a:t>Responsible Consumption and Production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SDG13</a:t>
            </a:r>
            <a:r>
              <a:rPr lang="zh-TW" altLang="en-US" dirty="0"/>
              <a:t>｜</a:t>
            </a:r>
            <a:r>
              <a:rPr lang="en-US" altLang="zh-TW" dirty="0"/>
              <a:t>Climate Action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SDG17</a:t>
            </a:r>
            <a:r>
              <a:rPr lang="zh-TW" altLang="en-US" dirty="0"/>
              <a:t>｜</a:t>
            </a:r>
            <a:r>
              <a:rPr lang="en-US" altLang="zh-TW" dirty="0"/>
              <a:t>Partnerships for the Goals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2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319245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r>
              <a:rPr lang="en-US" sz="3800" dirty="0">
                <a:solidFill>
                  <a:srgbClr val="FF0000"/>
                </a:solidFill>
              </a:rPr>
              <a:t>Sustainability and ESG Data Analytics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Introduction Sustainability and ESG Data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Environmental, Social, and Governance (ESG) in Net-Zero Digital Transformation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Data Science for Sustainability and ESG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Web 3.0 and Big Data Analysis in Fintech, Green Finance, Sustainable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Task Force on Climate-Related Financial Disclosures (TCFD) and </a:t>
            </a:r>
            <a:r>
              <a:rPr lang="en-US" sz="3400" dirty="0" err="1"/>
              <a:t>En</a:t>
            </a:r>
            <a:r>
              <a:rPr lang="en-US" sz="3400" dirty="0"/>
              <a:t>-Roads Interactive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Gathering, Analysis, and Visualization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Reporting, Corporate Sustainability Reports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Verification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Energy Star Reporting and Data Disclosure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Artificial Intelligence of things (</a:t>
            </a:r>
            <a:r>
              <a:rPr lang="en-US" sz="3400" dirty="0" err="1"/>
              <a:t>AIoT</a:t>
            </a:r>
            <a:r>
              <a:rPr lang="en-US" sz="3400" dirty="0"/>
              <a:t>) in ESG and Sustainability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Generative AI for ESG Rating and Reporting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Case Study on Sustainability and ESG Data Analytics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7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8EB0-3155-DBA3-973A-1DFC342A9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52" y="890784"/>
            <a:ext cx="7840707" cy="55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4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3828786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7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25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8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43362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88B00-22E6-E0D0-8FFB-78F9201BE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922" y="716631"/>
            <a:ext cx="9510959" cy="583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https://lmarena.ai/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134790" y="3863335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BC4C4-9D1A-1A66-BF7D-AD29952950C4}"/>
              </a:ext>
            </a:extLst>
          </p:cNvPr>
          <p:cNvSpPr/>
          <p:nvPr/>
        </p:nvSpPr>
        <p:spPr>
          <a:xfrm>
            <a:off x="2254921" y="1296379"/>
            <a:ext cx="9452167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9452EC-BB80-2E11-2FDF-1CF4E48C669D}"/>
              </a:ext>
            </a:extLst>
          </p:cNvPr>
          <p:cNvSpPr/>
          <p:nvPr/>
        </p:nvSpPr>
        <p:spPr>
          <a:xfrm>
            <a:off x="2254921" y="3955390"/>
            <a:ext cx="9452168" cy="3693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62087" y="1318779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C73923-33CA-C04E-3E62-BD293EC84B33}"/>
              </a:ext>
            </a:extLst>
          </p:cNvPr>
          <p:cNvSpPr/>
          <p:nvPr/>
        </p:nvSpPr>
        <p:spPr>
          <a:xfrm>
            <a:off x="2284317" y="5294306"/>
            <a:ext cx="9452168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56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207149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95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Generative AI-Driven ESG Report Generation Technology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NTPU-113A513E01, 2024/03/01~2024/12/31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(3/3).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113-2627-M-038-001-, 2024/08/01~2025/07/31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r>
              <a:rPr lang="en-US" sz="3800" dirty="0">
                <a:solidFill>
                  <a:srgbClr val="FF0000"/>
                </a:solidFill>
              </a:rPr>
              <a:t>Sustainability and ESG Data Analytics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Introduction Sustainability and ESG Data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Environmental, Social, and Governance (ESG) in Net-Zero Digital Transformation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Data Science for Sustainability and ESG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Web 3.0 and Big Data Analysis in Fintech, Green Finance, Sustainable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Task Force on Climate-Related Financial Disclosures (TCFD) and </a:t>
            </a:r>
            <a:r>
              <a:rPr lang="en-US" sz="3400" dirty="0" err="1"/>
              <a:t>En</a:t>
            </a:r>
            <a:r>
              <a:rPr lang="en-US" sz="3400" dirty="0"/>
              <a:t>-Roads Interactive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Gathering, Analysis, and Visualization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Reporting, Corporate Sustainability Reports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Verification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Energy Star Reporting and Data Disclosure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Artificial Intelligence of things (</a:t>
            </a:r>
            <a:r>
              <a:rPr lang="en-US" sz="3400" dirty="0" err="1"/>
              <a:t>AIoT</a:t>
            </a:r>
            <a:r>
              <a:rPr lang="en-US" sz="3400" dirty="0"/>
              <a:t>) in ESG and Sustainability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Generative AI for ESG Rating and Reporting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Case Study on Sustainability and ESG Data Analytics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04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568595"/>
          </a:xfrm>
        </p:spPr>
        <p:txBody>
          <a:bodyPr>
            <a:normAutofit/>
          </a:bodyPr>
          <a:lstStyle/>
          <a:p>
            <a:pPr algn="l"/>
            <a:r>
              <a:rPr lang="en-US" altLang="zh-TW" sz="42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</a:rPr>
              <a:t>Sustainability and ESG Data Analytics</a:t>
            </a:r>
            <a:endParaRPr lang="en-US" altLang="zh-TW" sz="7200" dirty="0">
              <a:solidFill>
                <a:schemeClr val="accent6">
                  <a:lumMod val="75000"/>
                </a:schemeClr>
              </a:solidFill>
              <a:ea typeface="Heiti TC Medium" pitchFamily="2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Min-Yuh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69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14068</TotalTime>
  <Words>3563</Words>
  <Application>Microsoft Macintosh PowerPoint</Application>
  <PresentationFormat>Widescreen</PresentationFormat>
  <Paragraphs>464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Barlow</vt:lpstr>
      <vt:lpstr>Calibri</vt:lpstr>
      <vt:lpstr>Source Sans Pro</vt:lpstr>
      <vt:lpstr>Office Theme</vt:lpstr>
      <vt:lpstr>Introduction to  Sustainability and ESG Data Analytics</vt:lpstr>
      <vt:lpstr>Min-Yuh Day, Ph.D.</vt:lpstr>
      <vt:lpstr>Course Syllabus National Taipei University Academic Year 113, 1st Semester (Fall 2024)</vt:lpstr>
      <vt:lpstr>Course Objectives</vt:lpstr>
      <vt:lpstr>The Course Includes  Sustainable Development Goals (SDGs)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Course and Teaching Features</vt:lpstr>
      <vt:lpstr>Innovative Teaching Strategies</vt:lpstr>
      <vt:lpstr>Evaluation Methods</vt:lpstr>
      <vt:lpstr>Required Texts</vt:lpstr>
      <vt:lpstr>Reference Books</vt:lpstr>
      <vt:lpstr>Other References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Aurélien Géron (2022),  Hands-On Machine Learning with Scikit-Learn, Keras, and TensorFlow: Concepts, Tools, and Techniques to Build Intelligent Systems,  3rd Edition, O’Reilly Media.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Sustainability  and  ESG Data Analytics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Generative AI  for  ESG Applications</vt:lpstr>
      <vt:lpstr>AI, ML, DL, Generative AI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Transformer Models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Google Gemini Largest and most capable AI model Making AI more helpful for everyone</vt:lpstr>
      <vt:lpstr>LMSYS Chatbot Arena Leaderboard</vt:lpstr>
      <vt:lpstr>Perplexity.ai</vt:lpstr>
      <vt:lpstr>Generative AI and LLMs for Sustainability and  ESG Data Analytics</vt:lpstr>
      <vt:lpstr>Sustainability and ESG Data Analytics</vt:lpstr>
      <vt:lpstr>Generative AI for ESG Rating and Reporting Generation</vt:lpstr>
      <vt:lpstr>Teaching</vt:lpstr>
      <vt:lpstr>Research Projects</vt:lpstr>
      <vt:lpstr>Summary</vt:lpstr>
      <vt:lpstr>Sustainability and ESG Data Analytics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788</cp:revision>
  <cp:lastPrinted>2020-12-23T14:44:17Z</cp:lastPrinted>
  <dcterms:created xsi:type="dcterms:W3CDTF">2019-09-12T03:09:52Z</dcterms:created>
  <dcterms:modified xsi:type="dcterms:W3CDTF">2024-09-10T11:46:49Z</dcterms:modified>
  <cp:category/>
</cp:coreProperties>
</file>