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7"/>
  </p:notesMasterIdLst>
  <p:sldIdLst>
    <p:sldId id="5232" r:id="rId2"/>
    <p:sldId id="3786" r:id="rId3"/>
    <p:sldId id="5236" r:id="rId4"/>
    <p:sldId id="5237" r:id="rId5"/>
    <p:sldId id="3856" r:id="rId6"/>
    <p:sldId id="5132" r:id="rId7"/>
    <p:sldId id="5823" r:id="rId8"/>
    <p:sldId id="5824" r:id="rId9"/>
    <p:sldId id="5224" r:id="rId10"/>
    <p:sldId id="5225" r:id="rId11"/>
    <p:sldId id="5226" r:id="rId12"/>
    <p:sldId id="5167" r:id="rId13"/>
    <p:sldId id="5798" r:id="rId14"/>
    <p:sldId id="5784" r:id="rId15"/>
    <p:sldId id="5809" r:id="rId16"/>
    <p:sldId id="5786" r:id="rId17"/>
    <p:sldId id="5787" r:id="rId18"/>
    <p:sldId id="4953" r:id="rId19"/>
    <p:sldId id="4954" r:id="rId20"/>
    <p:sldId id="4956" r:id="rId21"/>
    <p:sldId id="4957" r:id="rId22"/>
    <p:sldId id="5816" r:id="rId23"/>
    <p:sldId id="5227" r:id="rId24"/>
    <p:sldId id="5228" r:id="rId25"/>
    <p:sldId id="5229" r:id="rId26"/>
    <p:sldId id="5230" r:id="rId27"/>
    <p:sldId id="5231" r:id="rId28"/>
    <p:sldId id="5817" r:id="rId29"/>
    <p:sldId id="5818" r:id="rId30"/>
    <p:sldId id="5819" r:id="rId31"/>
    <p:sldId id="5820" r:id="rId32"/>
    <p:sldId id="5821" r:id="rId33"/>
    <p:sldId id="5822" r:id="rId34"/>
    <p:sldId id="5728" r:id="rId35"/>
    <p:sldId id="5729" r:id="rId36"/>
    <p:sldId id="5730" r:id="rId37"/>
    <p:sldId id="5731" r:id="rId38"/>
    <p:sldId id="5732" r:id="rId39"/>
    <p:sldId id="5733" r:id="rId40"/>
    <p:sldId id="5734" r:id="rId41"/>
    <p:sldId id="5735" r:id="rId42"/>
    <p:sldId id="5736" r:id="rId43"/>
    <p:sldId id="5785" r:id="rId44"/>
    <p:sldId id="5788" r:id="rId45"/>
    <p:sldId id="5789" r:id="rId46"/>
    <p:sldId id="5790" r:id="rId47"/>
    <p:sldId id="5791" r:id="rId48"/>
    <p:sldId id="5792" r:id="rId49"/>
    <p:sldId id="5793" r:id="rId50"/>
    <p:sldId id="5794" r:id="rId51"/>
    <p:sldId id="5795" r:id="rId52"/>
    <p:sldId id="5796" r:id="rId53"/>
    <p:sldId id="5797" r:id="rId54"/>
    <p:sldId id="5176" r:id="rId55"/>
    <p:sldId id="5727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79"/>
    <a:srgbClr val="A9D18E"/>
    <a:srgbClr val="D883FF"/>
    <a:srgbClr val="FF8AD8"/>
    <a:srgbClr val="FF2600"/>
    <a:srgbClr val="FF7E79"/>
    <a:srgbClr val="C00000"/>
    <a:srgbClr val="F8CBAD"/>
    <a:srgbClr val="000000"/>
    <a:srgbClr val="FF8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60"/>
    <p:restoredTop sz="90655"/>
  </p:normalViewPr>
  <p:slideViewPr>
    <p:cSldViewPr snapToGrid="0" snapToObjects="1">
      <p:cViewPr varScale="1">
        <p:scale>
          <a:sx n="90" d="100"/>
          <a:sy n="90" d="100"/>
        </p:scale>
        <p:origin x="232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A3957-4C3A-0949-A668-E5B432EFB7B5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3BE1D-9CA5-194E-A79F-6FE8485E6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65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DCC4B-04C0-E345-9135-AF2AAC1F6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7307F-E82F-6C41-94D7-0B918F0307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F9956-9324-FB4E-AEF2-D9D738D02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B3FA3-22CF-D24E-9257-B4BAD3401880}" type="datetime1">
              <a:rPr lang="en-US" smtClean="0"/>
              <a:t>11/20/24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2AD58-8C94-5746-A2CF-4E8B65CDE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A6D2F-B142-C34E-B53B-8319FC562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65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46172-8336-0A40-B4C3-4D8A5C93F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E20883-F177-154D-8E05-CA7696CC3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D4DA9-1F29-B84E-80DC-389667922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9A0E-6D67-224D-9CFD-01A351FD6A9C}" type="datetime1">
              <a:rPr lang="en-US" smtClean="0"/>
              <a:t>11/20/24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5BD03-736F-184E-8D7C-026EFBAE6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AE6B7-5864-5F49-A039-0A08BCD12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93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38E1BA-4517-8F4C-BECF-2D4D4F9475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935B11-57DD-6647-A778-87C8BED79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5C4B8-A561-E841-8C61-AA17720C8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26E0-5B06-6D4B-BE9C-55EAEC63A6AC}" type="datetime1">
              <a:rPr lang="en-US" smtClean="0"/>
              <a:t>11/20/24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7148-7E46-1642-856B-2C5035058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49ADD-0B1A-2C4D-963C-BCAD6CA8E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96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BE4ED-5B09-6A4A-B804-3F95E7CDB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32556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8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68D9A-CD57-CE49-8834-30E3992BC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615044"/>
            <a:ext cx="11222181" cy="473825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2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8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4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18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9C6CC-B570-4F45-86AC-540D1BEBC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267" y="6460525"/>
            <a:ext cx="2743200" cy="365125"/>
          </a:xfrm>
        </p:spPr>
        <p:txBody>
          <a:bodyPr/>
          <a:lstStyle/>
          <a:p>
            <a:fld id="{3AF6F8BD-BCC6-7D43-A79E-885049D004FB}" type="datetime1">
              <a:rPr lang="en-US" smtClean="0"/>
              <a:t>11/20/24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60589-8BB0-5240-B769-F0C1B0E4F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209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6F5F2-9431-DB42-A29F-B6D0844B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9797" y="6562244"/>
            <a:ext cx="960699" cy="239655"/>
          </a:xfrm>
        </p:spPr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64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A8BE4-B9DB-8B46-BE99-ED3CD2034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FA206-4434-6C49-93D6-8FB3309A0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6590A-DE44-944F-A5EE-1F6F42A06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91CB-B2E0-BC45-A47A-800ECE7C338D}" type="datetime1">
              <a:rPr lang="en-US" smtClean="0"/>
              <a:t>11/20/24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59D8B-60E1-EF4B-98C5-B7F4C2B7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B3723-86B1-B349-9F2F-09C62F85E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58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65C9C-EC45-E046-A3D4-2894A3040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2FDE4-30E7-4649-822C-2D4099F6B0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DCFADF-67B0-0644-8361-4420EA3D4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BDBED8-2B40-EA47-A7D2-0AA3D29F0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BBA4-D3DD-E64D-B22D-26AB1DAC96C8}" type="datetime1">
              <a:rPr lang="en-US" smtClean="0"/>
              <a:t>11/20/24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B1922-CDFB-504A-97B2-40E4B4D8A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CEE245-AF96-D849-A4E3-6D346AFC5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3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2ECE3-9FE9-2549-980A-462110AB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AEA5C-9D0D-8540-A802-044357BA9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E4DC00-D8DE-A24F-A23A-E81A91EDE3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DFDA34-08D1-8B4A-A358-1EB1A2A082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C2EC87-22D6-044E-A89A-063D1D3ED3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721565-F153-184B-8089-F20E5C8BE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8BD54-CFAB-9A4A-A893-D1FFE0B82A24}" type="datetime1">
              <a:rPr lang="en-US" smtClean="0"/>
              <a:t>11/20/24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E93DEC-A740-CB4B-9590-8DF2B9765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17F901-E097-5540-B08C-3E642445C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0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9EC7A-C47E-9946-9B90-160BDE67B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48236E-5C25-094A-990A-B390F559E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865FB-1085-8649-9C39-7DD624120DB2}" type="datetime1">
              <a:rPr lang="en-US" smtClean="0"/>
              <a:t>11/20/24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FB224D-7B77-F246-86B4-B234C2E94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1347A5-4489-DF44-9AA3-B64959E2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30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D6F886-4BA7-0040-8ACE-5C7FAE557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9962-BA7E-D649-BE8D-7B231E22E385}" type="datetime1">
              <a:rPr lang="en-US" smtClean="0"/>
              <a:t>11/20/24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7D98E3-0A3F-0448-8AA0-D38E4BFA1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5C1BB-88EF-9448-8DE7-F4A5DABE9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5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6DE33-7AE5-8543-AF89-B5653C781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E98C8-7EDE-CE4D-A528-970586C98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9EB3E7-F144-F641-B54D-3EB47B8E7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F0B833-546C-6148-B1FA-57BC3099B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777E-FE95-3E40-9E3A-837DD39FEE15}" type="datetime1">
              <a:rPr lang="en-US" smtClean="0"/>
              <a:t>11/20/24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FA3FB-D1B1-0746-848E-1BEF540F2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A8433-197A-2142-8CEE-EF06B5D6F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03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F806E-8191-AF49-8CB3-41DE28791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DE83BE-7594-C041-A25D-3B73D4218E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88B594-88B6-6149-B1FD-74BAD06D9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AC2BA2-1BA6-C449-A364-D072C486C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2F62-C870-1A46-B89C-F9319BBEAAC6}" type="datetime1">
              <a:rPr lang="en-US" smtClean="0"/>
              <a:t>11/20/24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35E02-B667-C745-939D-5B704920F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628B53-7F35-524C-B44E-89322CDF9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28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8214AE-FC9D-504C-9A5B-0B18C04B9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25B55-C874-BC45-9CCA-C277E871D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1020D-CF91-734E-B3D3-51E961C971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77300-BA5E-404D-9C5C-6790A31E4A9D}" type="datetime1">
              <a:rPr lang="en-US" smtClean="0"/>
              <a:t>11/20/24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2CA18-9323-ED4D-9C5F-8CE6AE0631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D4A42-A60C-0741-81C2-92B55CA94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0931" y="6481000"/>
            <a:ext cx="1005444" cy="3444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9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hyperlink" Target="http://www.mis.ntpu.edu.tw/en/" TargetMode="External"/><Relationship Id="rId7" Type="http://schemas.openxmlformats.org/officeDocument/2006/relationships/image" Target="../media/image1.jpeg"/><Relationship Id="rId12" Type="http://schemas.openxmlformats.org/officeDocument/2006/relationships/image" Target="../media/image6.jpeg"/><Relationship Id="rId2" Type="http://schemas.openxmlformats.org/officeDocument/2006/relationships/hyperlink" Target="https://web.ntpu.edu.tw/~myday/" TargetMode="Externa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eb.ntpu.edu.tw/~myday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://mail.im.tku.edu.tw/~myday/" TargetMode="External"/><Relationship Id="rId15" Type="http://schemas.openxmlformats.org/officeDocument/2006/relationships/hyperlink" Target="https://meet.google.com/miy-fbif-max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s://www.ntpu.edu.tw/" TargetMode="External"/><Relationship Id="rId9" Type="http://schemas.openxmlformats.org/officeDocument/2006/relationships/image" Target="../media/image3.png"/><Relationship Id="rId14" Type="http://schemas.openxmlformats.org/officeDocument/2006/relationships/image" Target="../media/image8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www.amazon.com/Green-Sustainable-Finance-Principles-Investment/dp/1398609242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www.amazon.com/Chief-Sustainability-Officers-Work-Successful/dp/1484278658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balreporting.org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cdp.net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sasb.org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ifrs.org/groups/international-sustainability-standards-board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fsb-tcfd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frs.org/sustainability/tcfd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hyperlink" Target="https://colab.research.google.com/drive/1FEG6DnGvwfUbeo4zJ1zTunjMqf2RkCr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hyperlink" Target="https://tinyurl.com/imtkupython101" TargetMode="Externa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www.amazon.com/Navigating-Sustainability-Data-Organizations-Secure/dp/1398612243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www.eslite.com/product/1001201176268268892900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www.amazon.com/Quantitative-Methods-Finance-Robin-Castelli/dp/1119903807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83241-FC1A-9D47-B630-2B20ADB2C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194" y="1146693"/>
            <a:ext cx="11672156" cy="195648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TW" sz="4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ESG Data Reporting</a:t>
            </a:r>
            <a:br>
              <a:rPr lang="en-US" altLang="zh-TW" sz="4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4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Corporate Sustainability Reports </a:t>
            </a:r>
            <a:br>
              <a:rPr lang="en-US" altLang="zh-TW" sz="4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4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ESG Data Verification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739AE-61B3-9644-82E1-CFFEDC066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1867" y="64896"/>
            <a:ext cx="9293027" cy="65300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4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Sustainability and ESG Data Analytics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ED901-FEBB-2F45-A237-0DFFB7BB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D6FF71F-CF6A-4C46-8F9B-61D49EEA70E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22C2EBB-D9C1-D646-BE1E-780D746DC521}"/>
              </a:ext>
            </a:extLst>
          </p:cNvPr>
          <p:cNvSpPr txBox="1">
            <a:spLocks/>
          </p:cNvSpPr>
          <p:nvPr/>
        </p:nvSpPr>
        <p:spPr>
          <a:xfrm>
            <a:off x="1875514" y="4699887"/>
            <a:ext cx="8440972" cy="191674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TW" sz="14400" dirty="0">
                <a:solidFill>
                  <a:srgbClr val="898989"/>
                </a:solidFill>
                <a:cs typeface="Calibri" panose="020F0502020204030204" pitchFamily="34" charset="0"/>
                <a:hlinkClick r:id="rId2"/>
              </a:rPr>
              <a:t>Min-Yuh Day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Ph.D. </a:t>
            </a:r>
            <a:b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</a:b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Professor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Institute of Information Management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National Taipei University</a:t>
            </a:r>
            <a:endParaRPr lang="en-US" altLang="zh-TW" sz="8000" dirty="0">
              <a:solidFill>
                <a:srgbClr val="898989"/>
              </a:solidFill>
              <a:latin typeface="Calibri" panose="020F0502020204030204" pitchFamily="34" charset="0"/>
              <a:cs typeface="Calibri" panose="020F0502020204030204" pitchFamily="34" charset="0"/>
              <a:hlinkClick r:id="rId5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https://web.ntpu.edu.tw/~myday</a:t>
            </a:r>
            <a:endParaRPr lang="en-US" sz="4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http://mail.tku.edu.tw/myday/images/Myday_Photo.jpg">
            <a:extLst>
              <a:ext uri="{FF2B5EF4-FFF2-40B4-BE49-F238E27FC236}">
                <a16:creationId xmlns:a16="http://schemas.microsoft.com/office/drawing/2014/main" id="{8392620C-E0E7-BD47-A4BD-CD41DE203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4973" y="4738465"/>
            <a:ext cx="1206269" cy="1493475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A123DF-B5B7-0741-A601-C566754FCAB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47" y="5320739"/>
            <a:ext cx="421513" cy="5112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554C2F-EE75-1146-9192-B193DB4DD7A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32" y="5753055"/>
            <a:ext cx="511280" cy="511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384EC2-A8FB-574F-A3A4-C14C04FDAE7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27" y="5748361"/>
            <a:ext cx="511280" cy="5112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576615-D765-F74F-A854-B57D46746B9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94" y="4798351"/>
            <a:ext cx="935665" cy="4219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53A563-6F2F-4D43-A9CA-738A2637D05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E914CD-8B6C-2D41-ACC1-7849D3B7E721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2132BE-AEB3-A34C-888A-14B934025607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6105" y="5976255"/>
            <a:ext cx="791692" cy="7916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DF0C98-61FE-964B-A9AA-9A27B763C0CD}"/>
              </a:ext>
            </a:extLst>
          </p:cNvPr>
          <p:cNvSpPr txBox="1"/>
          <p:nvPr/>
        </p:nvSpPr>
        <p:spPr>
          <a:xfrm>
            <a:off x="3180607" y="3587805"/>
            <a:ext cx="5830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1131ESGDA07</a:t>
            </a:r>
          </a:p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MBA, IM, NTPU (M5265) (Fall 2024)</a:t>
            </a:r>
            <a:b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Wed 2, 3, 4 (9:10-12:00) (B3F17)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6B0928-98E1-A94A-9E81-B0F0F78D4E86}"/>
              </a:ext>
            </a:extLst>
          </p:cNvPr>
          <p:cNvSpPr txBox="1"/>
          <p:nvPr/>
        </p:nvSpPr>
        <p:spPr>
          <a:xfrm>
            <a:off x="4540332" y="6616627"/>
            <a:ext cx="3111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2024-11-20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EE7776-1F0D-58EF-4395-055D5B5897F7}"/>
              </a:ext>
            </a:extLst>
          </p:cNvPr>
          <p:cNvSpPr txBox="1"/>
          <p:nvPr/>
        </p:nvSpPr>
        <p:spPr>
          <a:xfrm>
            <a:off x="10322343" y="4877827"/>
            <a:ext cx="18587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  <a:hlinkClick r:id="rId15"/>
              </a:rPr>
              <a:t>https://meet.google.com/miy-fbif-max</a:t>
            </a:r>
            <a:endParaRPr lang="en-US" sz="12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370B27B-7202-FFF8-8C7E-8460B83A8D7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515629" y="3476315"/>
            <a:ext cx="1436835" cy="143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0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標題 1"/>
          <p:cNvSpPr>
            <a:spLocks noGrp="1"/>
          </p:cNvSpPr>
          <p:nvPr>
            <p:ph type="title"/>
          </p:nvPr>
        </p:nvSpPr>
        <p:spPr>
          <a:xfrm>
            <a:off x="510988" y="201705"/>
            <a:ext cx="11335871" cy="1557338"/>
          </a:xfrm>
        </p:spPr>
        <p:txBody>
          <a:bodyPr>
            <a:normAutofit fontScale="90000"/>
          </a:bodyPr>
          <a:lstStyle/>
          <a:p>
            <a:r>
              <a:rPr lang="en-US" altLang="zh-TW" sz="2700" dirty="0">
                <a:solidFill>
                  <a:schemeClr val="accent1"/>
                </a:solidFill>
                <a:latin typeface="Calibri" charset="0"/>
                <a:ea typeface="標楷體" charset="-120"/>
              </a:rPr>
              <a:t>Simon Thompson (2023), </a:t>
            </a:r>
            <a:br>
              <a:rPr lang="en-US" altLang="zh-TW" sz="2700" dirty="0">
                <a:solidFill>
                  <a:schemeClr val="accent1"/>
                </a:solidFill>
                <a:latin typeface="Calibri" charset="0"/>
                <a:ea typeface="標楷體" charset="-120"/>
              </a:rPr>
            </a:br>
            <a:r>
              <a:rPr lang="en-US" altLang="zh-TW" sz="36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Green and Sustainable Finance</a:t>
            </a:r>
            <a:r>
              <a:rPr lang="en-US" altLang="zh-TW" sz="3200" dirty="0">
                <a:solidFill>
                  <a:schemeClr val="accent1"/>
                </a:solidFill>
                <a:latin typeface="Calibri" charset="0"/>
                <a:ea typeface="標楷體" charset="-120"/>
              </a:rPr>
              <a:t>: </a:t>
            </a:r>
            <a:br>
              <a:rPr lang="en-US" altLang="zh-TW" sz="3200" dirty="0">
                <a:solidFill>
                  <a:schemeClr val="accent1"/>
                </a:solidFill>
                <a:latin typeface="Calibri" charset="0"/>
                <a:ea typeface="標楷體" charset="-120"/>
              </a:rPr>
            </a:br>
            <a:r>
              <a:rPr lang="en-US" altLang="zh-TW" sz="27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Principles and Practice in Banking, Investment and Insurance, </a:t>
            </a:r>
            <a:br>
              <a:rPr lang="en-US" altLang="zh-TW" sz="3200" dirty="0">
                <a:solidFill>
                  <a:srgbClr val="FF0000"/>
                </a:solidFill>
                <a:latin typeface="Calibri" charset="0"/>
                <a:ea typeface="標楷體" charset="-120"/>
              </a:rPr>
            </a:br>
            <a:r>
              <a:rPr lang="en-US" altLang="zh-TW" sz="2700" dirty="0">
                <a:solidFill>
                  <a:schemeClr val="accent1"/>
                </a:solidFill>
                <a:latin typeface="Calibri" charset="0"/>
                <a:ea typeface="標楷體" charset="-120"/>
              </a:rPr>
              <a:t>2nd Edition, Kogan Page.</a:t>
            </a:r>
          </a:p>
        </p:txBody>
      </p:sp>
      <p:sp>
        <p:nvSpPr>
          <p:cNvPr id="2457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85F4D138-8BDE-6342-9B25-597A162EDB57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10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" name="矩形 4">
            <a:extLst>
              <a:ext uri="{FF2B5EF4-FFF2-40B4-BE49-F238E27FC236}">
                <a16:creationId xmlns:a16="http://schemas.microsoft.com/office/drawing/2014/main" id="{4BA07585-6304-D83A-A77D-E43891A9B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9691" y="6611940"/>
            <a:ext cx="813261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000" dirty="0">
                <a:solidFill>
                  <a:srgbClr val="BFBFBF"/>
                </a:solidFill>
              </a:rPr>
              <a:t>Source: </a:t>
            </a:r>
            <a:r>
              <a:rPr lang="en-US" altLang="zh-TW" sz="1000" dirty="0">
                <a:solidFill>
                  <a:srgbClr val="BFBFBF"/>
                </a:solidFill>
                <a:hlinkClick r:id="rId2"/>
              </a:rPr>
              <a:t>https://www.amazon.com/Green-Sustainable-Finance-Principles-Investment/dp/1398609242/</a:t>
            </a:r>
            <a:endParaRPr lang="en-US" altLang="zh-TW" sz="1000" dirty="0">
              <a:solidFill>
                <a:srgbClr val="BFBFB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4896D5-6CD7-DA93-CDE7-04B456A57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7605" y="1749589"/>
            <a:ext cx="3236790" cy="485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246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標題 1"/>
          <p:cNvSpPr>
            <a:spLocks noGrp="1"/>
          </p:cNvSpPr>
          <p:nvPr>
            <p:ph type="title"/>
          </p:nvPr>
        </p:nvSpPr>
        <p:spPr>
          <a:xfrm>
            <a:off x="510988" y="137910"/>
            <a:ext cx="11335871" cy="1557338"/>
          </a:xfrm>
        </p:spPr>
        <p:txBody>
          <a:bodyPr>
            <a:normAutofit fontScale="90000"/>
          </a:bodyPr>
          <a:lstStyle/>
          <a:p>
            <a:r>
              <a:rPr lang="en-US" altLang="zh-TW" sz="2700" dirty="0" err="1">
                <a:solidFill>
                  <a:schemeClr val="accent1"/>
                </a:solidFill>
                <a:latin typeface="Calibri" charset="0"/>
                <a:ea typeface="標楷體" charset="-120"/>
              </a:rPr>
              <a:t>Chrissa</a:t>
            </a:r>
            <a:r>
              <a:rPr lang="en-US" altLang="zh-TW" sz="2700" dirty="0">
                <a:solidFill>
                  <a:schemeClr val="accent1"/>
                </a:solidFill>
                <a:latin typeface="Calibri" charset="0"/>
                <a:ea typeface="標楷體" charset="-120"/>
              </a:rPr>
              <a:t> </a:t>
            </a:r>
            <a:r>
              <a:rPr lang="en-US" altLang="zh-TW" sz="2700" dirty="0" err="1">
                <a:solidFill>
                  <a:schemeClr val="accent1"/>
                </a:solidFill>
                <a:latin typeface="Calibri" charset="0"/>
                <a:ea typeface="標楷體" charset="-120"/>
              </a:rPr>
              <a:t>Pagitsas</a:t>
            </a:r>
            <a:r>
              <a:rPr lang="en-US" altLang="zh-TW" sz="2700" dirty="0">
                <a:solidFill>
                  <a:schemeClr val="accent1"/>
                </a:solidFill>
                <a:latin typeface="Calibri" charset="0"/>
                <a:ea typeface="標楷體" charset="-120"/>
              </a:rPr>
              <a:t> (2023), </a:t>
            </a:r>
            <a:br>
              <a:rPr lang="en-US" altLang="zh-TW" sz="3200" dirty="0">
                <a:solidFill>
                  <a:schemeClr val="accent1"/>
                </a:solidFill>
                <a:latin typeface="Calibri" charset="0"/>
                <a:ea typeface="標楷體" charset="-120"/>
              </a:rPr>
            </a:br>
            <a:r>
              <a:rPr lang="en-US" altLang="zh-TW" sz="32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Chief Sustainability Officers At Work: </a:t>
            </a:r>
            <a:br>
              <a:rPr lang="en-US" altLang="zh-TW" sz="3200" dirty="0">
                <a:solidFill>
                  <a:srgbClr val="FF0000"/>
                </a:solidFill>
                <a:latin typeface="Calibri" charset="0"/>
                <a:ea typeface="標楷體" charset="-120"/>
              </a:rPr>
            </a:br>
            <a:r>
              <a:rPr lang="en-US" altLang="zh-TW" sz="32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How CSOs Build Successful Sustainability and ESG Strategies</a:t>
            </a:r>
            <a:r>
              <a:rPr lang="en-US" altLang="zh-TW" sz="3200" dirty="0">
                <a:solidFill>
                  <a:schemeClr val="accent1"/>
                </a:solidFill>
                <a:latin typeface="Calibri" charset="0"/>
                <a:ea typeface="標楷體" charset="-120"/>
              </a:rPr>
              <a:t>, </a:t>
            </a:r>
            <a:br>
              <a:rPr lang="en-US" altLang="zh-TW" sz="3200" dirty="0">
                <a:solidFill>
                  <a:schemeClr val="accent1"/>
                </a:solidFill>
                <a:latin typeface="Calibri" charset="0"/>
                <a:ea typeface="標楷體" charset="-120"/>
              </a:rPr>
            </a:br>
            <a:r>
              <a:rPr lang="en-US" altLang="zh-TW" sz="2700" dirty="0" err="1">
                <a:solidFill>
                  <a:schemeClr val="accent1"/>
                </a:solidFill>
                <a:latin typeface="Calibri" charset="0"/>
                <a:ea typeface="標楷體" charset="-120"/>
              </a:rPr>
              <a:t>Apress</a:t>
            </a:r>
            <a:r>
              <a:rPr lang="en-US" altLang="zh-TW" sz="2700" dirty="0">
                <a:solidFill>
                  <a:schemeClr val="accent1"/>
                </a:solidFill>
                <a:latin typeface="Calibri" charset="0"/>
                <a:ea typeface="標楷體" charset="-120"/>
              </a:rPr>
              <a:t>.</a:t>
            </a:r>
          </a:p>
        </p:txBody>
      </p:sp>
      <p:sp>
        <p:nvSpPr>
          <p:cNvPr id="2457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85F4D138-8BDE-6342-9B25-597A162EDB57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11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" name="矩形 4">
            <a:extLst>
              <a:ext uri="{FF2B5EF4-FFF2-40B4-BE49-F238E27FC236}">
                <a16:creationId xmlns:a16="http://schemas.microsoft.com/office/drawing/2014/main" id="{4BA07585-6304-D83A-A77D-E43891A9B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9691" y="6611940"/>
            <a:ext cx="813261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000" dirty="0">
                <a:solidFill>
                  <a:srgbClr val="BFBFBF"/>
                </a:solidFill>
              </a:rPr>
              <a:t>Source: </a:t>
            </a:r>
            <a:r>
              <a:rPr lang="en-US" altLang="zh-TW" sz="1000" dirty="0">
                <a:solidFill>
                  <a:srgbClr val="BFBFBF"/>
                </a:solidFill>
                <a:hlinkClick r:id="rId2"/>
              </a:rPr>
              <a:t>https://www.amazon.com/Chief-Sustainability-Officers-Work-Successful/dp/1484278658/</a:t>
            </a:r>
            <a:endParaRPr lang="en-US" altLang="zh-TW" sz="1000" dirty="0">
              <a:solidFill>
                <a:srgbClr val="BFBFB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D69546-AB68-49A0-2DB7-7A3ED631B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4273" y="1811211"/>
            <a:ext cx="3163699" cy="480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659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1D376-4448-F9CE-B472-F09CC9BC0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960" y="56101"/>
            <a:ext cx="11222181" cy="880896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accent6">
                    <a:lumMod val="50000"/>
                  </a:schemeClr>
                </a:solidFill>
              </a:rPr>
              <a:t>Sustainability and ESG Data Analytics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D61CBE-25C6-8B74-128A-568071FBB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23429F-221A-2955-6B60-EC95D2EAA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760" y="907103"/>
            <a:ext cx="10248037" cy="576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065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32E41-956D-7606-D931-F1109235C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0995001" cy="1203366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Definition of ESG Reporting</a:t>
            </a:r>
            <a:endParaRPr lang="en-US" b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0CE5D-D1EF-531E-0868-A14E31162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705232"/>
            <a:ext cx="10995001" cy="4857012"/>
          </a:xfrm>
        </p:spPr>
        <p:txBody>
          <a:bodyPr>
            <a:noAutofit/>
          </a:bodyPr>
          <a:lstStyle/>
          <a:p>
            <a:pPr indent="-274320">
              <a:spcAft>
                <a:spcPts val="600"/>
              </a:spcAft>
            </a:pPr>
            <a:r>
              <a:rPr lang="en-US" sz="4000" dirty="0"/>
              <a:t>Disclosure of Environmental, Social, and Governance (ESG) factors impacting business operations.</a:t>
            </a:r>
          </a:p>
          <a:p>
            <a:pPr indent="-274320">
              <a:spcAft>
                <a:spcPts val="600"/>
              </a:spcAft>
            </a:pPr>
            <a:endParaRPr lang="en-US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7C80FF-8AD1-1F29-68AD-15B4C8FD8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30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32E41-956D-7606-D931-F1109235C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0995001" cy="1203366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Importance of ESG Reporting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b="0" dirty="0">
                <a:solidFill>
                  <a:schemeClr val="accent6">
                    <a:lumMod val="75000"/>
                  </a:schemeClr>
                </a:solidFill>
              </a:rPr>
              <a:t>Why ESG Data Reporting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0CE5D-D1EF-531E-0868-A14E31162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705232"/>
            <a:ext cx="10995001" cy="4857012"/>
          </a:xfrm>
        </p:spPr>
        <p:txBody>
          <a:bodyPr>
            <a:noAutofit/>
          </a:bodyPr>
          <a:lstStyle/>
          <a:p>
            <a:pPr indent="-274320">
              <a:spcAft>
                <a:spcPts val="600"/>
              </a:spcAft>
            </a:pPr>
            <a:r>
              <a:rPr lang="en-US" sz="4000" dirty="0"/>
              <a:t>Informed decision-making for investors</a:t>
            </a:r>
          </a:p>
          <a:p>
            <a:pPr indent="-274320">
              <a:spcAft>
                <a:spcPts val="600"/>
              </a:spcAft>
            </a:pPr>
            <a:r>
              <a:rPr lang="en-US" sz="4000" dirty="0"/>
              <a:t>Transparency and building trust</a:t>
            </a:r>
          </a:p>
          <a:p>
            <a:pPr indent="-274320">
              <a:spcAft>
                <a:spcPts val="600"/>
              </a:spcAft>
            </a:pPr>
            <a:r>
              <a:rPr lang="en-US" sz="4000" dirty="0"/>
              <a:t>Identifying risks and opportunities</a:t>
            </a:r>
          </a:p>
          <a:p>
            <a:pPr indent="-274320">
              <a:spcAft>
                <a:spcPts val="600"/>
              </a:spcAft>
            </a:pPr>
            <a:r>
              <a:rPr lang="en-US" sz="4000" dirty="0"/>
              <a:t>Benchmarking against peers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7C80FF-8AD1-1F29-68AD-15B4C8FD8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702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32E41-956D-7606-D931-F1109235C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0995001" cy="1203366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ESG Data Reporting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b="0" dirty="0">
                <a:solidFill>
                  <a:schemeClr val="accent6">
                    <a:lumMod val="75000"/>
                  </a:schemeClr>
                </a:solidFill>
              </a:rPr>
              <a:t>Key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0CE5D-D1EF-531E-0868-A14E31162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705232"/>
            <a:ext cx="10995001" cy="4857012"/>
          </a:xfrm>
        </p:spPr>
        <p:txBody>
          <a:bodyPr>
            <a:noAutofit/>
          </a:bodyPr>
          <a:lstStyle/>
          <a:p>
            <a:pPr indent="-274320">
              <a:spcAft>
                <a:spcPts val="600"/>
              </a:spcAft>
            </a:pPr>
            <a:r>
              <a:rPr lang="en-US" dirty="0"/>
              <a:t>Environmental Metrics: </a:t>
            </a:r>
          </a:p>
          <a:p>
            <a:pPr lvl="1" indent="-274320">
              <a:spcAft>
                <a:spcPts val="600"/>
              </a:spcAft>
            </a:pPr>
            <a:r>
              <a:rPr lang="en-US" sz="3200" dirty="0"/>
              <a:t>Carbon footprint, energy consumption, waste management.</a:t>
            </a:r>
          </a:p>
          <a:p>
            <a:pPr indent="-274320">
              <a:spcAft>
                <a:spcPts val="600"/>
              </a:spcAft>
            </a:pPr>
            <a:r>
              <a:rPr lang="en-US" dirty="0"/>
              <a:t>Social Metrics: </a:t>
            </a:r>
          </a:p>
          <a:p>
            <a:pPr lvl="1" indent="-274320">
              <a:spcAft>
                <a:spcPts val="600"/>
              </a:spcAft>
            </a:pPr>
            <a:r>
              <a:rPr lang="en-US" sz="3200" dirty="0"/>
              <a:t>Labor practices, community engagement, diversity and inclusion.</a:t>
            </a:r>
          </a:p>
          <a:p>
            <a:pPr indent="-274320">
              <a:spcAft>
                <a:spcPts val="600"/>
              </a:spcAft>
            </a:pPr>
            <a:r>
              <a:rPr lang="en-US" dirty="0"/>
              <a:t>Governance Metrics: </a:t>
            </a:r>
          </a:p>
          <a:p>
            <a:pPr lvl="1" indent="-274320">
              <a:spcAft>
                <a:spcPts val="600"/>
              </a:spcAft>
            </a:pPr>
            <a:r>
              <a:rPr lang="en-US" sz="3200" dirty="0"/>
              <a:t>Board composition, executive compensation, ethical practices.</a:t>
            </a:r>
          </a:p>
          <a:p>
            <a:pPr indent="-274320">
              <a:spcAft>
                <a:spcPts val="600"/>
              </a:spcAft>
            </a:pPr>
            <a:endParaRPr lang="en-US" dirty="0"/>
          </a:p>
          <a:p>
            <a:pPr indent="-274320"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7C80FF-8AD1-1F29-68AD-15B4C8FD8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08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4A9CE-5C5B-C84C-F0CF-1D5DAD90A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39316"/>
            <a:ext cx="11222181" cy="69357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MSCI ESG Rating Framework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15F6B8-A3CF-BB79-BF2E-2C3FB5EFF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FC79EF-9DD9-A4AB-94A6-31A0BB3EAFA1}"/>
              </a:ext>
            </a:extLst>
          </p:cNvPr>
          <p:cNvSpPr txBox="1"/>
          <p:nvPr/>
        </p:nvSpPr>
        <p:spPr>
          <a:xfrm>
            <a:off x="591982" y="6596545"/>
            <a:ext cx="1100803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https://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www.msci.com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/documents/1296102/21901542/ESG-Ratings-Methodology-Exec-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Summary.pdf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EE2DC5-F96C-C4C1-2BC0-85B309E31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969" y="672438"/>
            <a:ext cx="7104062" cy="592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1091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4A9CE-5C5B-C84C-F0CF-1D5DAD90A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77953"/>
            <a:ext cx="11222181" cy="69357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MSCI ESG Key Issue Hierarchy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15F6B8-A3CF-BB79-BF2E-2C3FB5EFF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FC79EF-9DD9-A4AB-94A6-31A0BB3EAFA1}"/>
              </a:ext>
            </a:extLst>
          </p:cNvPr>
          <p:cNvSpPr txBox="1"/>
          <p:nvPr/>
        </p:nvSpPr>
        <p:spPr>
          <a:xfrm>
            <a:off x="591982" y="6596545"/>
            <a:ext cx="1100803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https://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www.msci.com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/documents/1296102/21901542/ESG-Ratings-Methodology-Exec-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Summary.pdf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996B0A-AD3D-B6EB-A738-6149DB8DD56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755" y="810461"/>
            <a:ext cx="7920489" cy="575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942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4A9CE-5C5B-C84C-F0CF-1D5DAD90A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77953"/>
            <a:ext cx="11222181" cy="69357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MSCI Governance Model Structure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15F6B8-A3CF-BB79-BF2E-2C3FB5EFF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FC79EF-9DD9-A4AB-94A6-31A0BB3EAFA1}"/>
              </a:ext>
            </a:extLst>
          </p:cNvPr>
          <p:cNvSpPr txBox="1"/>
          <p:nvPr/>
        </p:nvSpPr>
        <p:spPr>
          <a:xfrm>
            <a:off x="591982" y="6596545"/>
            <a:ext cx="1100803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https://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www.msci.com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/documents/1296102/21901542/ESG-Ratings-Methodology-Exec-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Summary.pdf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A95F51-2221-B9B0-23EC-BCEEA1087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89" y="939654"/>
            <a:ext cx="10983452" cy="565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698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4A9CE-5C5B-C84C-F0CF-1D5DAD90A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77953"/>
            <a:ext cx="11222181" cy="69357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MSCI Hierarchy of ESG Scores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15F6B8-A3CF-BB79-BF2E-2C3FB5EFF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FC79EF-9DD9-A4AB-94A6-31A0BB3EAFA1}"/>
              </a:ext>
            </a:extLst>
          </p:cNvPr>
          <p:cNvSpPr txBox="1"/>
          <p:nvPr/>
        </p:nvSpPr>
        <p:spPr>
          <a:xfrm>
            <a:off x="591982" y="6596545"/>
            <a:ext cx="1100803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https://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www.msci.com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/documents/1296102/21901542/ESG-Ratings-Methodology-Exec-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Summary.pdf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10A7D8-1911-4656-15DE-43D6D2E2BF0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8486" y="855299"/>
            <a:ext cx="4575028" cy="577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349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/>
              <a:t>1 2024/09/11 Introduction Sustainability and ESG Data Analytics</a:t>
            </a:r>
          </a:p>
          <a:p>
            <a:pPr marL="0" indent="0">
              <a:buNone/>
            </a:pPr>
            <a:r>
              <a:rPr lang="en-US" sz="2800" dirty="0"/>
              <a:t>2 2024/09/18 Environmental, Social, and Governance (ESG) in </a:t>
            </a:r>
            <a:br>
              <a:rPr lang="en-US" sz="2800" dirty="0"/>
            </a:br>
            <a:r>
              <a:rPr lang="en-US" sz="2800" dirty="0"/>
              <a:t>                          Net-Zero Digital Transformation</a:t>
            </a:r>
          </a:p>
          <a:p>
            <a:pPr marL="0" indent="0">
              <a:buNone/>
            </a:pPr>
            <a:r>
              <a:rPr lang="en-US" sz="2800" dirty="0"/>
              <a:t>3 2024/09/25 Data Science for Sustainability and ESG</a:t>
            </a:r>
          </a:p>
          <a:p>
            <a:pPr marL="0" indent="0">
              <a:buNone/>
            </a:pPr>
            <a:r>
              <a:rPr lang="en-US" sz="2800" dirty="0"/>
              <a:t>4 2024/10/02 (Class Canceled due to Typhoon)</a:t>
            </a:r>
          </a:p>
          <a:p>
            <a:pPr marL="0" indent="0">
              <a:buNone/>
            </a:pPr>
            <a:r>
              <a:rPr lang="en-US" sz="2800" dirty="0"/>
              <a:t>5 2024/10/09 (Self-Learning) Web 3.0 and Big Data Analysis in Fintech, Green and Sustainable Finance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7030A0"/>
                </a:solidFill>
              </a:rPr>
              <a:t>6 2024/10/16 Case Study on Sustainability and ESG Data Analytics I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206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4CCFD-285A-A21E-A39D-57900B596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0"/>
            <a:ext cx="11222181" cy="61373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DJSI S&amp;P Global ESG Score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C737D5-2654-B74C-F5EB-44792E9EF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4C90B7-6B54-E184-1C81-D2A5D50E1974}"/>
              </a:ext>
            </a:extLst>
          </p:cNvPr>
          <p:cNvSpPr txBox="1"/>
          <p:nvPr/>
        </p:nvSpPr>
        <p:spPr>
          <a:xfrm>
            <a:off x="1995055" y="6599785"/>
            <a:ext cx="850669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DJSI, S&amp;P Global Corporate Sustainability Assessment (CSA), https://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www.spglobal.com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esg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/solutions/data-intelligence-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esg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-scores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8855F1-76C8-0583-AE15-F55EDABF9AC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206" y="853670"/>
            <a:ext cx="11452545" cy="555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30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4CCFD-285A-A21E-A39D-57900B596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0"/>
            <a:ext cx="11222181" cy="61373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FTSE Russell ESG Ratings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8B841FF-79B3-7C8D-2F2E-9328D3A87F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5078" y="651272"/>
            <a:ext cx="6103721" cy="591097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C737D5-2654-B74C-F5EB-44792E9EF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4C90B7-6B54-E184-1C81-D2A5D50E1974}"/>
              </a:ext>
            </a:extLst>
          </p:cNvPr>
          <p:cNvSpPr txBox="1"/>
          <p:nvPr/>
        </p:nvSpPr>
        <p:spPr>
          <a:xfrm>
            <a:off x="1995055" y="6599785"/>
            <a:ext cx="850669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https://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www.ftserussell.com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/data/sustainability-and-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esg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-data/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esg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-ratings</a:t>
            </a:r>
          </a:p>
        </p:txBody>
      </p:sp>
    </p:spTree>
    <p:extLst>
      <p:ext uri="{BB962C8B-B14F-4D97-AF65-F5344CB8AC3E}">
        <p14:creationId xmlns:p14="http://schemas.microsoft.com/office/powerpoint/2010/main" val="16316247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32E41-956D-7606-D931-F1109235C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0995001" cy="1203366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ESG Data Reporting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b="0" dirty="0">
                <a:solidFill>
                  <a:schemeClr val="accent6">
                    <a:lumMod val="75000"/>
                  </a:schemeClr>
                </a:solidFill>
              </a:rPr>
              <a:t>Reporting Frameworks and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0CE5D-D1EF-531E-0868-A14E31162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705232"/>
            <a:ext cx="10995001" cy="4857012"/>
          </a:xfrm>
        </p:spPr>
        <p:txBody>
          <a:bodyPr>
            <a:noAutofit/>
          </a:bodyPr>
          <a:lstStyle/>
          <a:p>
            <a:pPr indent="-274320">
              <a:spcAft>
                <a:spcPts val="600"/>
              </a:spcAft>
            </a:pPr>
            <a:r>
              <a:rPr lang="en-US" dirty="0"/>
              <a:t>Global Reporting Initiative (GRI): </a:t>
            </a:r>
          </a:p>
          <a:p>
            <a:pPr lvl="1" indent="-274320">
              <a:spcAft>
                <a:spcPts val="600"/>
              </a:spcAft>
            </a:pPr>
            <a:r>
              <a:rPr lang="en-US" sz="3200" dirty="0"/>
              <a:t>Provides a comprehensive framework for sustainability reporting </a:t>
            </a:r>
          </a:p>
          <a:p>
            <a:pPr indent="-274320">
              <a:spcAft>
                <a:spcPts val="600"/>
              </a:spcAft>
            </a:pPr>
            <a:r>
              <a:rPr lang="en-US" dirty="0"/>
              <a:t>Sustainability Accounting Standards Board (SASB): </a:t>
            </a:r>
          </a:p>
          <a:p>
            <a:pPr lvl="1" indent="-274320">
              <a:spcAft>
                <a:spcPts val="600"/>
              </a:spcAft>
            </a:pPr>
            <a:r>
              <a:rPr lang="en-US" sz="3200" dirty="0"/>
              <a:t>Focuses on industry-specific standards for disclosing financially material sustainability information</a:t>
            </a:r>
          </a:p>
          <a:p>
            <a:pPr indent="-274320">
              <a:spcAft>
                <a:spcPts val="600"/>
              </a:spcAft>
            </a:pPr>
            <a:r>
              <a:rPr lang="en-US" dirty="0"/>
              <a:t>Task Force on Climate-related Financial Disclosures (TCFD):</a:t>
            </a:r>
          </a:p>
          <a:p>
            <a:pPr lvl="1" indent="-274320">
              <a:spcAft>
                <a:spcPts val="600"/>
              </a:spcAft>
            </a:pPr>
            <a:r>
              <a:rPr lang="en-US" sz="3200" dirty="0"/>
              <a:t>Offers recommendations for climate-related financial disclosures</a:t>
            </a:r>
          </a:p>
          <a:p>
            <a:pPr indent="-274320">
              <a:spcAft>
                <a:spcPts val="600"/>
              </a:spcAft>
            </a:pPr>
            <a:endParaRPr lang="en-US" dirty="0"/>
          </a:p>
          <a:p>
            <a:pPr indent="-274320">
              <a:spcAft>
                <a:spcPts val="600"/>
              </a:spcAft>
            </a:pPr>
            <a:endParaRPr lang="en-US" dirty="0"/>
          </a:p>
          <a:p>
            <a:pPr indent="-274320"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7C80FF-8AD1-1F29-68AD-15B4C8FD8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7208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標題 1"/>
          <p:cNvSpPr>
            <a:spLocks noGrp="1"/>
          </p:cNvSpPr>
          <p:nvPr>
            <p:ph type="title"/>
          </p:nvPr>
        </p:nvSpPr>
        <p:spPr>
          <a:xfrm>
            <a:off x="510988" y="2"/>
            <a:ext cx="11335871" cy="978194"/>
          </a:xfrm>
        </p:spPr>
        <p:txBody>
          <a:bodyPr>
            <a:normAutofit/>
          </a:bodyPr>
          <a:lstStyle/>
          <a:p>
            <a:r>
              <a:rPr lang="en-US" altLang="zh-TW" sz="4400" dirty="0">
                <a:solidFill>
                  <a:schemeClr val="accent1"/>
                </a:solidFill>
                <a:latin typeface="Calibri" charset="0"/>
                <a:ea typeface="標楷體" charset="-120"/>
              </a:rPr>
              <a:t>GRI (Global Report Initiative)</a:t>
            </a:r>
            <a:endParaRPr lang="en-US" altLang="zh-TW" sz="2700" dirty="0">
              <a:solidFill>
                <a:schemeClr val="accent1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2457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85F4D138-8BDE-6342-9B25-597A162EDB57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23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334998-3297-AEF4-5496-31D33D5BDB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004" y="786809"/>
            <a:ext cx="10387838" cy="57541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37CDB8-B835-C3AD-75AB-0990DE44B356}"/>
              </a:ext>
            </a:extLst>
          </p:cNvPr>
          <p:cNvSpPr txBox="1"/>
          <p:nvPr/>
        </p:nvSpPr>
        <p:spPr>
          <a:xfrm>
            <a:off x="2905306" y="6511463"/>
            <a:ext cx="61030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1800" dirty="0">
                <a:solidFill>
                  <a:schemeClr val="accent1"/>
                </a:solidFill>
                <a:latin typeface="Calibri" charset="0"/>
                <a:ea typeface="標楷體" charset="-120"/>
                <a:hlinkClick r:id="rId3"/>
              </a:rPr>
              <a:t>https://www.globalreporting.org/</a:t>
            </a:r>
            <a:endParaRPr lang="en-US" altLang="zh-TW" sz="1800" dirty="0">
              <a:solidFill>
                <a:schemeClr val="accent1"/>
              </a:solidFill>
              <a:latin typeface="Calibri" charset="0"/>
              <a:ea typeface="標楷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685913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標題 1"/>
          <p:cNvSpPr>
            <a:spLocks noGrp="1"/>
          </p:cNvSpPr>
          <p:nvPr>
            <p:ph type="title"/>
          </p:nvPr>
        </p:nvSpPr>
        <p:spPr>
          <a:xfrm>
            <a:off x="510988" y="2"/>
            <a:ext cx="11335871" cy="978194"/>
          </a:xfrm>
        </p:spPr>
        <p:txBody>
          <a:bodyPr>
            <a:normAutofit/>
          </a:bodyPr>
          <a:lstStyle/>
          <a:p>
            <a:r>
              <a:rPr lang="en-US" altLang="zh-TW" sz="4400" dirty="0">
                <a:solidFill>
                  <a:schemeClr val="accent1"/>
                </a:solidFill>
                <a:latin typeface="Calibri" charset="0"/>
                <a:ea typeface="標楷體" charset="-120"/>
              </a:rPr>
              <a:t>CDP (Carbon Disclosure Project)</a:t>
            </a:r>
            <a:endParaRPr lang="en-US" altLang="zh-TW" sz="2700" dirty="0">
              <a:solidFill>
                <a:schemeClr val="accent1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2457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85F4D138-8BDE-6342-9B25-597A162EDB57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24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37CDB8-B835-C3AD-75AB-0990DE44B356}"/>
              </a:ext>
            </a:extLst>
          </p:cNvPr>
          <p:cNvSpPr txBox="1"/>
          <p:nvPr/>
        </p:nvSpPr>
        <p:spPr>
          <a:xfrm>
            <a:off x="2905306" y="6511463"/>
            <a:ext cx="61030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1800" dirty="0">
                <a:solidFill>
                  <a:schemeClr val="accent1"/>
                </a:solidFill>
                <a:latin typeface="Calibri" charset="0"/>
                <a:ea typeface="標楷體" charset="-120"/>
                <a:hlinkClick r:id="rId2"/>
              </a:rPr>
              <a:t>https://www.cdp.net/</a:t>
            </a:r>
            <a:endParaRPr lang="en-US" altLang="zh-TW" sz="1800" dirty="0">
              <a:solidFill>
                <a:schemeClr val="accent1"/>
              </a:solidFill>
              <a:latin typeface="Calibri" charset="0"/>
              <a:ea typeface="標楷體" charset="-12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3E50D5-338B-F713-904D-A825819628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472" y="929967"/>
            <a:ext cx="10412901" cy="557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4740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標題 1"/>
          <p:cNvSpPr>
            <a:spLocks noGrp="1"/>
          </p:cNvSpPr>
          <p:nvPr>
            <p:ph type="title"/>
          </p:nvPr>
        </p:nvSpPr>
        <p:spPr>
          <a:xfrm>
            <a:off x="510988" y="2"/>
            <a:ext cx="11335871" cy="978194"/>
          </a:xfrm>
        </p:spPr>
        <p:txBody>
          <a:bodyPr>
            <a:normAutofit fontScale="90000"/>
          </a:bodyPr>
          <a:lstStyle/>
          <a:p>
            <a:r>
              <a:rPr lang="en-US" altLang="zh-TW" sz="4400" dirty="0">
                <a:solidFill>
                  <a:schemeClr val="accent1"/>
                </a:solidFill>
                <a:latin typeface="Calibri" charset="0"/>
                <a:ea typeface="標楷體" charset="-120"/>
              </a:rPr>
              <a:t>SASB (Sustainability Accounting Standards Board)</a:t>
            </a:r>
            <a:endParaRPr lang="en-US" altLang="zh-TW" sz="2700" dirty="0">
              <a:solidFill>
                <a:schemeClr val="accent1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2457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85F4D138-8BDE-6342-9B25-597A162EDB57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25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37CDB8-B835-C3AD-75AB-0990DE44B356}"/>
              </a:ext>
            </a:extLst>
          </p:cNvPr>
          <p:cNvSpPr txBox="1"/>
          <p:nvPr/>
        </p:nvSpPr>
        <p:spPr>
          <a:xfrm>
            <a:off x="2905306" y="6511463"/>
            <a:ext cx="61030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1800" dirty="0">
                <a:solidFill>
                  <a:schemeClr val="accent1"/>
                </a:solidFill>
                <a:latin typeface="Calibri" charset="0"/>
                <a:ea typeface="標楷體" charset="-120"/>
                <a:hlinkClick r:id="rId2"/>
              </a:rPr>
              <a:t>https://sasb.org/</a:t>
            </a:r>
            <a:endParaRPr lang="en-US" altLang="zh-TW" sz="1800" dirty="0">
              <a:solidFill>
                <a:schemeClr val="accent1"/>
              </a:solidFill>
              <a:latin typeface="Calibri" charset="0"/>
              <a:ea typeface="標楷體" charset="-12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460486-F8C4-EAB4-216C-6A16B9A2B9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57" y="959495"/>
            <a:ext cx="10249786" cy="555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49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標題 1"/>
          <p:cNvSpPr>
            <a:spLocks noGrp="1"/>
          </p:cNvSpPr>
          <p:nvPr>
            <p:ph type="title"/>
          </p:nvPr>
        </p:nvSpPr>
        <p:spPr>
          <a:xfrm>
            <a:off x="510988" y="2"/>
            <a:ext cx="11335871" cy="978194"/>
          </a:xfrm>
        </p:spPr>
        <p:txBody>
          <a:bodyPr>
            <a:normAutofit fontScale="90000"/>
          </a:bodyPr>
          <a:lstStyle/>
          <a:p>
            <a:r>
              <a:rPr lang="en-US" altLang="zh-TW" sz="4400" dirty="0">
                <a:solidFill>
                  <a:schemeClr val="accent1"/>
                </a:solidFill>
                <a:latin typeface="Calibri" charset="0"/>
                <a:ea typeface="標楷體" charset="-120"/>
              </a:rPr>
              <a:t>ISSB (International Sustainability Standards Board)</a:t>
            </a:r>
            <a:endParaRPr lang="en-US" altLang="zh-TW" sz="2700" dirty="0">
              <a:solidFill>
                <a:schemeClr val="accent1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2457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85F4D138-8BDE-6342-9B25-597A162EDB57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26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37CDB8-B835-C3AD-75AB-0990DE44B356}"/>
              </a:ext>
            </a:extLst>
          </p:cNvPr>
          <p:cNvSpPr txBox="1"/>
          <p:nvPr/>
        </p:nvSpPr>
        <p:spPr>
          <a:xfrm>
            <a:off x="1930220" y="6466420"/>
            <a:ext cx="84974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1800" dirty="0">
                <a:solidFill>
                  <a:schemeClr val="accent1"/>
                </a:solidFill>
                <a:latin typeface="Calibri" charset="0"/>
                <a:ea typeface="標楷體" charset="-120"/>
                <a:hlinkClick r:id="rId2"/>
              </a:rPr>
              <a:t>https://www.ifrs.org/groups/international-sustainability-standards-board/</a:t>
            </a:r>
            <a:endParaRPr lang="en-US" altLang="zh-TW" sz="1800" dirty="0">
              <a:solidFill>
                <a:schemeClr val="accent1"/>
              </a:solidFill>
              <a:latin typeface="Calibri" charset="0"/>
              <a:ea typeface="標楷體" charset="-12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6F5EB5-6F9A-1E7B-998D-B557530ACBD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030" y="809344"/>
            <a:ext cx="10249786" cy="565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5515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標題 1"/>
          <p:cNvSpPr>
            <a:spLocks noGrp="1"/>
          </p:cNvSpPr>
          <p:nvPr>
            <p:ph type="title"/>
          </p:nvPr>
        </p:nvSpPr>
        <p:spPr>
          <a:xfrm>
            <a:off x="510988" y="1"/>
            <a:ext cx="11335871" cy="1190845"/>
          </a:xfrm>
        </p:spPr>
        <p:txBody>
          <a:bodyPr>
            <a:normAutofit fontScale="90000"/>
          </a:bodyPr>
          <a:lstStyle/>
          <a:p>
            <a:r>
              <a:rPr lang="en-US" altLang="zh-TW" sz="4400" dirty="0">
                <a:solidFill>
                  <a:schemeClr val="accent1"/>
                </a:solidFill>
                <a:latin typeface="Calibri" charset="0"/>
                <a:ea typeface="標楷體" charset="-120"/>
              </a:rPr>
              <a:t>TCFD </a:t>
            </a:r>
            <a:br>
              <a:rPr lang="en-US" altLang="zh-TW" sz="4400" dirty="0">
                <a:solidFill>
                  <a:schemeClr val="accent1"/>
                </a:solidFill>
                <a:latin typeface="Calibri" charset="0"/>
                <a:ea typeface="標楷體" charset="-120"/>
              </a:rPr>
            </a:br>
            <a:r>
              <a:rPr lang="en-US" altLang="zh-TW" sz="4400" dirty="0">
                <a:solidFill>
                  <a:schemeClr val="accent1"/>
                </a:solidFill>
                <a:latin typeface="Calibri" charset="0"/>
                <a:ea typeface="標楷體" charset="-120"/>
              </a:rPr>
              <a:t>(Task Force on Climate-related Financial Disclosures)</a:t>
            </a:r>
            <a:endParaRPr lang="en-US" altLang="zh-TW" sz="2700" dirty="0">
              <a:solidFill>
                <a:schemeClr val="accent1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2457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85F4D138-8BDE-6342-9B25-597A162EDB57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27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37CDB8-B835-C3AD-75AB-0990DE44B356}"/>
              </a:ext>
            </a:extLst>
          </p:cNvPr>
          <p:cNvSpPr txBox="1"/>
          <p:nvPr/>
        </p:nvSpPr>
        <p:spPr>
          <a:xfrm>
            <a:off x="2905306" y="6511463"/>
            <a:ext cx="61030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1800" dirty="0">
                <a:solidFill>
                  <a:schemeClr val="accent1"/>
                </a:solidFill>
                <a:latin typeface="Calibri" charset="0"/>
                <a:ea typeface="標楷體" charset="-120"/>
                <a:hlinkClick r:id="rId2"/>
              </a:rPr>
              <a:t>https://www.fsb-tcfd.org/</a:t>
            </a:r>
            <a:endParaRPr lang="en-US" altLang="zh-TW" sz="1800" dirty="0">
              <a:solidFill>
                <a:schemeClr val="accent1"/>
              </a:solidFill>
              <a:latin typeface="Calibri" charset="0"/>
              <a:ea typeface="標楷體" charset="-12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B6DF80-5BDE-4A18-ED5B-60B230A048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0880" y="1263656"/>
            <a:ext cx="9290239" cy="51749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6B0620-611E-1C21-2549-3CF68DDA198E}"/>
              </a:ext>
            </a:extLst>
          </p:cNvPr>
          <p:cNvSpPr txBox="1"/>
          <p:nvPr/>
        </p:nvSpPr>
        <p:spPr>
          <a:xfrm>
            <a:off x="3264197" y="1306186"/>
            <a:ext cx="61030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4"/>
              </a:rPr>
              <a:t>https://www.ifrs.org/sustainability/tcfd/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190196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32E41-956D-7606-D931-F1109235C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499" y="132301"/>
            <a:ext cx="10995001" cy="1203366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Corporate Sustainability Reports (CSR)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b="0" dirty="0">
                <a:solidFill>
                  <a:schemeClr val="accent6">
                    <a:lumMod val="75000"/>
                  </a:schemeClr>
                </a:solidFill>
              </a:rPr>
              <a:t>Purpose and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0CE5D-D1EF-531E-0868-A14E31162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705232"/>
            <a:ext cx="10995001" cy="4857012"/>
          </a:xfrm>
        </p:spPr>
        <p:txBody>
          <a:bodyPr>
            <a:noAutofit/>
          </a:bodyPr>
          <a:lstStyle/>
          <a:p>
            <a:pPr indent="-274320">
              <a:spcAft>
                <a:spcPts val="600"/>
              </a:spcAft>
            </a:pPr>
            <a:r>
              <a:rPr lang="en-US" sz="3600" dirty="0"/>
              <a:t>Enhancing transparency and accountability</a:t>
            </a:r>
          </a:p>
          <a:p>
            <a:pPr indent="-274320">
              <a:spcAft>
                <a:spcPts val="600"/>
              </a:spcAft>
            </a:pPr>
            <a:r>
              <a:rPr lang="en-US" sz="3600" dirty="0"/>
              <a:t>Building trust with stakeholders</a:t>
            </a:r>
          </a:p>
          <a:p>
            <a:pPr indent="-274320">
              <a:spcAft>
                <a:spcPts val="600"/>
              </a:spcAft>
            </a:pPr>
            <a:r>
              <a:rPr lang="en-US" sz="3600" dirty="0"/>
              <a:t>Identifying risks and opportunities related to sustainability</a:t>
            </a:r>
          </a:p>
          <a:p>
            <a:pPr indent="-274320">
              <a:spcAft>
                <a:spcPts val="600"/>
              </a:spcAft>
            </a:pPr>
            <a:endParaRPr lang="en-US" sz="3600" dirty="0"/>
          </a:p>
          <a:p>
            <a:pPr indent="-274320">
              <a:spcAft>
                <a:spcPts val="600"/>
              </a:spcAft>
            </a:pPr>
            <a:endParaRPr lang="en-US" sz="3600" dirty="0"/>
          </a:p>
          <a:p>
            <a:pPr indent="-274320">
              <a:spcAft>
                <a:spcPts val="600"/>
              </a:spcAft>
            </a:pP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7C80FF-8AD1-1F29-68AD-15B4C8FD8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681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32E41-956D-7606-D931-F1109235C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499" y="132301"/>
            <a:ext cx="10995001" cy="1203366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Corporate Sustainability Reports (CSR)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b="0" dirty="0">
                <a:solidFill>
                  <a:schemeClr val="accent6">
                    <a:lumMod val="75000"/>
                  </a:schemeClr>
                </a:solidFill>
              </a:rPr>
              <a:t>Structure and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0CE5D-D1EF-531E-0868-A14E31162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705232"/>
            <a:ext cx="10995001" cy="4857012"/>
          </a:xfrm>
        </p:spPr>
        <p:txBody>
          <a:bodyPr>
            <a:noAutofit/>
          </a:bodyPr>
          <a:lstStyle/>
          <a:p>
            <a:pPr indent="-274320">
              <a:spcAft>
                <a:spcPts val="600"/>
              </a:spcAft>
            </a:pPr>
            <a:r>
              <a:rPr lang="en-US" sz="3600" dirty="0"/>
              <a:t>Executive Summary</a:t>
            </a:r>
          </a:p>
          <a:p>
            <a:pPr indent="-274320">
              <a:spcAft>
                <a:spcPts val="600"/>
              </a:spcAft>
            </a:pPr>
            <a:r>
              <a:rPr lang="en-US" sz="3600" dirty="0"/>
              <a:t>Materiality Assessment</a:t>
            </a:r>
          </a:p>
          <a:p>
            <a:pPr indent="-274320">
              <a:spcAft>
                <a:spcPts val="600"/>
              </a:spcAft>
            </a:pPr>
            <a:r>
              <a:rPr lang="en-US" sz="3600" dirty="0"/>
              <a:t>Performance Indicators and Metrics</a:t>
            </a:r>
          </a:p>
          <a:p>
            <a:pPr indent="-274320">
              <a:spcAft>
                <a:spcPts val="600"/>
              </a:spcAft>
            </a:pPr>
            <a:r>
              <a:rPr lang="en-US" sz="3600" dirty="0"/>
              <a:t>Case Studies and Success Stories</a:t>
            </a:r>
          </a:p>
          <a:p>
            <a:pPr indent="-274320">
              <a:spcAft>
                <a:spcPts val="600"/>
              </a:spcAft>
            </a:pPr>
            <a:r>
              <a:rPr lang="en-US" sz="3600" dirty="0"/>
              <a:t>Future Goals and Commitments</a:t>
            </a:r>
          </a:p>
          <a:p>
            <a:pPr indent="-274320">
              <a:spcAft>
                <a:spcPts val="600"/>
              </a:spcAft>
            </a:pPr>
            <a:endParaRPr lang="en-US" sz="3600" dirty="0"/>
          </a:p>
          <a:p>
            <a:pPr indent="-274320">
              <a:spcAft>
                <a:spcPts val="600"/>
              </a:spcAft>
            </a:pPr>
            <a:endParaRPr lang="en-US" sz="3600" dirty="0"/>
          </a:p>
          <a:p>
            <a:pPr indent="-274320">
              <a:spcAft>
                <a:spcPts val="600"/>
              </a:spcAft>
            </a:pPr>
            <a:endParaRPr lang="en-US" sz="3600" dirty="0"/>
          </a:p>
          <a:p>
            <a:pPr indent="-274320">
              <a:spcAft>
                <a:spcPts val="600"/>
              </a:spcAft>
            </a:pP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7C80FF-8AD1-1F29-68AD-15B4C8FD8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9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/>
              <a:t>7 2024/10/23 (Self-Learning) Task Force on Climate-Related Financial</a:t>
            </a:r>
            <a:br>
              <a:rPr lang="en-US" sz="2800" dirty="0"/>
            </a:br>
            <a:r>
              <a:rPr lang="en-US" sz="2800" dirty="0"/>
              <a:t>                           Disclosures (TCFD) and </a:t>
            </a:r>
            <a:r>
              <a:rPr lang="en-US" sz="2800" dirty="0" err="1"/>
              <a:t>En</a:t>
            </a:r>
            <a:r>
              <a:rPr lang="en-US" sz="2800" dirty="0"/>
              <a:t>-Roads Interactive; </a:t>
            </a:r>
            <a:br>
              <a:rPr lang="en-US" sz="2800" dirty="0"/>
            </a:br>
            <a:r>
              <a:rPr lang="en-US" sz="2800" dirty="0"/>
              <a:t>                           ESG Data Gathering, Analysis, and Visualization</a:t>
            </a:r>
          </a:p>
          <a:p>
            <a:pPr marL="0" indent="0">
              <a:buNone/>
            </a:pPr>
            <a:r>
              <a:rPr lang="en-US" sz="2800" dirty="0"/>
              <a:t>8 2024/10/30 (Self-Learning)</a:t>
            </a:r>
          </a:p>
          <a:p>
            <a:pPr marL="0" indent="0">
              <a:buNone/>
            </a:pPr>
            <a:r>
              <a:rPr lang="en-US" sz="2800" dirty="0"/>
              <a:t>9 2024/11/06 Self-Learning</a:t>
            </a:r>
          </a:p>
          <a:p>
            <a:pPr marL="0" indent="0">
              <a:buNone/>
            </a:pPr>
            <a:r>
              <a:rPr lang="en-US" sz="2800" dirty="0"/>
              <a:t>10 2024/11/13 Midterm Project Report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11 2024/11/20 ESG Data Reporting; Corporate Sustainability Reports; </a:t>
            </a:r>
            <a:br>
              <a:rPr lang="en-US" sz="2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                           ESG Data Verification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7030A0"/>
                </a:solidFill>
              </a:rPr>
              <a:t>12 2024/11/27 Case Study on Sustainability and ESG Data Analytics II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1336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32E41-956D-7606-D931-F1109235C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499" y="132301"/>
            <a:ext cx="10995001" cy="1203366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Corporate Sustainability Reports (CSR)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b="0" dirty="0">
                <a:solidFill>
                  <a:schemeClr val="accent6">
                    <a:lumMod val="75000"/>
                  </a:schemeClr>
                </a:solidFill>
              </a:rPr>
              <a:t>Best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0CE5D-D1EF-531E-0868-A14E31162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705232"/>
            <a:ext cx="10995001" cy="4857012"/>
          </a:xfrm>
        </p:spPr>
        <p:txBody>
          <a:bodyPr>
            <a:noAutofit/>
          </a:bodyPr>
          <a:lstStyle/>
          <a:p>
            <a:pPr indent="-274320">
              <a:spcAft>
                <a:spcPts val="600"/>
              </a:spcAft>
            </a:pPr>
            <a:r>
              <a:rPr lang="en-US" sz="3600" dirty="0"/>
              <a:t>Align reports with recognized frameworks (e.g., GRI, SASB)</a:t>
            </a:r>
          </a:p>
          <a:p>
            <a:pPr indent="-274320">
              <a:spcAft>
                <a:spcPts val="600"/>
              </a:spcAft>
            </a:pPr>
            <a:r>
              <a:rPr lang="en-US" sz="3600" dirty="0"/>
              <a:t>Ensure data accuracy and completeness</a:t>
            </a:r>
          </a:p>
          <a:p>
            <a:pPr indent="-274320">
              <a:spcAft>
                <a:spcPts val="600"/>
              </a:spcAft>
            </a:pPr>
            <a:r>
              <a:rPr lang="en-US" sz="3600" dirty="0"/>
              <a:t>Engage stakeholders in the reporting process</a:t>
            </a:r>
          </a:p>
          <a:p>
            <a:pPr indent="-274320">
              <a:spcAft>
                <a:spcPts val="600"/>
              </a:spcAft>
            </a:pPr>
            <a:r>
              <a:rPr lang="en-US" sz="3600" dirty="0"/>
              <a:t>Commit to continuous improvement and regular updates</a:t>
            </a:r>
          </a:p>
          <a:p>
            <a:pPr indent="-274320">
              <a:spcAft>
                <a:spcPts val="600"/>
              </a:spcAft>
            </a:pPr>
            <a:endParaRPr lang="en-US" sz="3600" dirty="0"/>
          </a:p>
          <a:p>
            <a:pPr indent="-274320">
              <a:spcAft>
                <a:spcPts val="600"/>
              </a:spcAft>
            </a:pPr>
            <a:endParaRPr lang="en-US" sz="3600" dirty="0"/>
          </a:p>
          <a:p>
            <a:pPr indent="-274320">
              <a:spcAft>
                <a:spcPts val="600"/>
              </a:spcAft>
            </a:pPr>
            <a:endParaRPr lang="en-US" sz="3600" dirty="0"/>
          </a:p>
          <a:p>
            <a:pPr indent="-274320">
              <a:spcAft>
                <a:spcPts val="600"/>
              </a:spcAft>
            </a:pPr>
            <a:endParaRPr lang="en-US" sz="3600" dirty="0"/>
          </a:p>
          <a:p>
            <a:pPr indent="-274320">
              <a:spcAft>
                <a:spcPts val="600"/>
              </a:spcAft>
            </a:pP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7C80FF-8AD1-1F29-68AD-15B4C8FD8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8663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32E41-956D-7606-D931-F1109235C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499" y="132301"/>
            <a:ext cx="10995001" cy="1203366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ESG Data Verification</a:t>
            </a:r>
            <a:endParaRPr lang="en-US" b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0CE5D-D1EF-531E-0868-A14E31162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705232"/>
            <a:ext cx="10995001" cy="4857012"/>
          </a:xfrm>
        </p:spPr>
        <p:txBody>
          <a:bodyPr>
            <a:noAutofit/>
          </a:bodyPr>
          <a:lstStyle/>
          <a:p>
            <a:pPr indent="-274320">
              <a:spcAft>
                <a:spcPts val="600"/>
              </a:spcAft>
            </a:pPr>
            <a:r>
              <a:rPr lang="en-US" sz="3600" dirty="0"/>
              <a:t>Enhances credibility and reliability of reported data.</a:t>
            </a:r>
          </a:p>
          <a:p>
            <a:pPr indent="-274320">
              <a:spcAft>
                <a:spcPts val="600"/>
              </a:spcAft>
            </a:pPr>
            <a:r>
              <a:rPr lang="en-US" sz="3600" dirty="0"/>
              <a:t>Meets regulatory and stakeholder expectations.</a:t>
            </a:r>
          </a:p>
          <a:p>
            <a:pPr indent="-274320">
              <a:spcAft>
                <a:spcPts val="600"/>
              </a:spcAft>
            </a:pPr>
            <a:endParaRPr lang="en-US" sz="3600" dirty="0"/>
          </a:p>
          <a:p>
            <a:pPr indent="-274320">
              <a:spcAft>
                <a:spcPts val="600"/>
              </a:spcAft>
            </a:pPr>
            <a:endParaRPr lang="en-US" sz="3600" dirty="0"/>
          </a:p>
          <a:p>
            <a:pPr indent="-274320">
              <a:spcAft>
                <a:spcPts val="600"/>
              </a:spcAft>
            </a:pPr>
            <a:endParaRPr lang="en-US" sz="3600" dirty="0"/>
          </a:p>
          <a:p>
            <a:pPr indent="-274320">
              <a:spcAft>
                <a:spcPts val="600"/>
              </a:spcAft>
            </a:pPr>
            <a:endParaRPr lang="en-US" sz="3600" dirty="0"/>
          </a:p>
          <a:p>
            <a:pPr indent="-274320">
              <a:spcAft>
                <a:spcPts val="600"/>
              </a:spcAft>
            </a:pPr>
            <a:endParaRPr lang="en-US" sz="3600" dirty="0"/>
          </a:p>
          <a:p>
            <a:pPr indent="-274320">
              <a:spcAft>
                <a:spcPts val="600"/>
              </a:spcAft>
            </a:pP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7C80FF-8AD1-1F29-68AD-15B4C8FD8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9399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32E41-956D-7606-D931-F1109235C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499" y="132301"/>
            <a:ext cx="10995001" cy="1203366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ESG Data Verification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b="0" dirty="0">
                <a:solidFill>
                  <a:schemeClr val="accent6">
                    <a:lumMod val="75000"/>
                  </a:schemeClr>
                </a:solidFill>
              </a:rPr>
              <a:t>Verification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0CE5D-D1EF-531E-0868-A14E31162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705232"/>
            <a:ext cx="10995001" cy="4857012"/>
          </a:xfrm>
        </p:spPr>
        <p:txBody>
          <a:bodyPr>
            <a:noAutofit/>
          </a:bodyPr>
          <a:lstStyle/>
          <a:p>
            <a:pPr indent="-274320">
              <a:spcAft>
                <a:spcPts val="600"/>
              </a:spcAft>
            </a:pPr>
            <a:r>
              <a:rPr lang="en-US" sz="3600" dirty="0"/>
              <a:t>Internal audits and controls</a:t>
            </a:r>
          </a:p>
          <a:p>
            <a:pPr indent="-274320">
              <a:spcAft>
                <a:spcPts val="600"/>
              </a:spcAft>
            </a:pPr>
            <a:endParaRPr lang="en-US" sz="3600" dirty="0"/>
          </a:p>
          <a:p>
            <a:pPr indent="-274320">
              <a:spcAft>
                <a:spcPts val="600"/>
              </a:spcAft>
            </a:pPr>
            <a:r>
              <a:rPr lang="en-US" sz="3600" dirty="0"/>
              <a:t>Third-party assurance services</a:t>
            </a:r>
          </a:p>
          <a:p>
            <a:pPr indent="-274320">
              <a:spcAft>
                <a:spcPts val="600"/>
              </a:spcAft>
            </a:pPr>
            <a:endParaRPr lang="en-US" sz="3600" dirty="0"/>
          </a:p>
          <a:p>
            <a:pPr indent="-274320">
              <a:spcAft>
                <a:spcPts val="600"/>
              </a:spcAft>
            </a:pPr>
            <a:r>
              <a:rPr lang="en-US" sz="3600" dirty="0"/>
              <a:t>Use of technology and data analytics for validation</a:t>
            </a:r>
          </a:p>
          <a:p>
            <a:pPr indent="-274320">
              <a:spcAft>
                <a:spcPts val="600"/>
              </a:spcAft>
            </a:pPr>
            <a:endParaRPr lang="en-US" sz="3600" dirty="0"/>
          </a:p>
          <a:p>
            <a:pPr indent="-274320">
              <a:spcAft>
                <a:spcPts val="600"/>
              </a:spcAft>
            </a:pPr>
            <a:endParaRPr lang="en-US" sz="3600" dirty="0"/>
          </a:p>
          <a:p>
            <a:pPr indent="-274320">
              <a:spcAft>
                <a:spcPts val="600"/>
              </a:spcAft>
            </a:pPr>
            <a:endParaRPr lang="en-US" sz="3600" dirty="0"/>
          </a:p>
          <a:p>
            <a:pPr indent="-274320">
              <a:spcAft>
                <a:spcPts val="600"/>
              </a:spcAft>
            </a:pPr>
            <a:endParaRPr lang="en-US" sz="3600" dirty="0"/>
          </a:p>
          <a:p>
            <a:pPr indent="-274320">
              <a:spcAft>
                <a:spcPts val="600"/>
              </a:spcAft>
            </a:pPr>
            <a:endParaRPr lang="en-US" sz="3600" dirty="0"/>
          </a:p>
          <a:p>
            <a:pPr indent="-274320">
              <a:spcAft>
                <a:spcPts val="600"/>
              </a:spcAft>
            </a:pP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7C80FF-8AD1-1F29-68AD-15B4C8FD8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048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32E41-956D-7606-D931-F1109235C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499" y="132301"/>
            <a:ext cx="10995001" cy="1203366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ESG Data Verification 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b="0" dirty="0">
                <a:solidFill>
                  <a:schemeClr val="accent6">
                    <a:lumMod val="75000"/>
                  </a:schemeClr>
                </a:solidFill>
              </a:rPr>
              <a:t>Challenges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0CE5D-D1EF-531E-0868-A14E31162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705232"/>
            <a:ext cx="10995001" cy="4857012"/>
          </a:xfrm>
        </p:spPr>
        <p:txBody>
          <a:bodyPr>
            <a:noAutofit/>
          </a:bodyPr>
          <a:lstStyle/>
          <a:p>
            <a:pPr indent="-274320">
              <a:spcAft>
                <a:spcPts val="600"/>
              </a:spcAft>
            </a:pPr>
            <a:r>
              <a:rPr lang="en-US" sz="3600" dirty="0"/>
              <a:t>Ensuring consistency across reporting periods</a:t>
            </a:r>
          </a:p>
          <a:p>
            <a:pPr indent="-274320">
              <a:spcAft>
                <a:spcPts val="600"/>
              </a:spcAft>
            </a:pPr>
            <a:endParaRPr lang="en-US" sz="3600" dirty="0"/>
          </a:p>
          <a:p>
            <a:pPr indent="-274320">
              <a:spcAft>
                <a:spcPts val="600"/>
              </a:spcAft>
            </a:pPr>
            <a:r>
              <a:rPr lang="en-US" sz="3600" dirty="0"/>
              <a:t>Addressing data gaps and limitations</a:t>
            </a:r>
          </a:p>
          <a:p>
            <a:pPr indent="-274320">
              <a:spcAft>
                <a:spcPts val="600"/>
              </a:spcAft>
            </a:pPr>
            <a:endParaRPr lang="en-US" sz="3600" dirty="0"/>
          </a:p>
          <a:p>
            <a:pPr indent="-274320">
              <a:spcAft>
                <a:spcPts val="600"/>
              </a:spcAft>
            </a:pPr>
            <a:r>
              <a:rPr lang="en-US" sz="3600" dirty="0"/>
              <a:t>Balancing transparency with confidentiality concerns</a:t>
            </a:r>
          </a:p>
          <a:p>
            <a:pPr indent="-274320">
              <a:spcAft>
                <a:spcPts val="600"/>
              </a:spcAft>
            </a:pPr>
            <a:endParaRPr lang="en-US" sz="3600" dirty="0"/>
          </a:p>
          <a:p>
            <a:pPr indent="-274320">
              <a:spcAft>
                <a:spcPts val="600"/>
              </a:spcAft>
            </a:pPr>
            <a:endParaRPr lang="en-US" sz="3600" dirty="0"/>
          </a:p>
          <a:p>
            <a:pPr indent="-274320">
              <a:spcAft>
                <a:spcPts val="600"/>
              </a:spcAft>
            </a:pPr>
            <a:endParaRPr lang="en-US" sz="3600" dirty="0"/>
          </a:p>
          <a:p>
            <a:pPr indent="-274320">
              <a:spcAft>
                <a:spcPts val="600"/>
              </a:spcAft>
            </a:pP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7C80FF-8AD1-1F29-68AD-15B4C8FD8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210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32E41-956D-7606-D931-F1109235C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0995001" cy="1203366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Essential Python Libraries for 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ESG Data Reporting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0CE5D-D1EF-531E-0868-A14E31162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606378"/>
            <a:ext cx="10995001" cy="4955866"/>
          </a:xfrm>
        </p:spPr>
        <p:txBody>
          <a:bodyPr>
            <a:noAutofit/>
          </a:bodyPr>
          <a:lstStyle/>
          <a:p>
            <a:pPr indent="-274320">
              <a:spcAft>
                <a:spcPts val="600"/>
              </a:spcAft>
            </a:pPr>
            <a:r>
              <a:rPr lang="en-US" sz="4400" dirty="0"/>
              <a:t>Pandas</a:t>
            </a:r>
          </a:p>
          <a:p>
            <a:pPr lvl="1" indent="-274320">
              <a:spcAft>
                <a:spcPts val="600"/>
              </a:spcAft>
            </a:pPr>
            <a:r>
              <a:rPr lang="en-US" sz="4400" dirty="0"/>
              <a:t>Data loading, manipulation, cleaning</a:t>
            </a:r>
          </a:p>
          <a:p>
            <a:pPr indent="-274320">
              <a:spcAft>
                <a:spcPts val="600"/>
              </a:spcAft>
            </a:pPr>
            <a:r>
              <a:rPr lang="en-US" sz="4400" dirty="0"/>
              <a:t>NumPy</a:t>
            </a:r>
          </a:p>
          <a:p>
            <a:pPr lvl="1" indent="-274320">
              <a:spcAft>
                <a:spcPts val="600"/>
              </a:spcAft>
            </a:pPr>
            <a:r>
              <a:rPr lang="en-US" sz="4400" dirty="0"/>
              <a:t>Numerical calculations</a:t>
            </a:r>
          </a:p>
          <a:p>
            <a:pPr indent="-274320">
              <a:spcAft>
                <a:spcPts val="600"/>
              </a:spcAft>
            </a:pPr>
            <a:r>
              <a:rPr lang="en-US" sz="4400" dirty="0"/>
              <a:t>Matplotlib/Seaborn</a:t>
            </a:r>
          </a:p>
          <a:p>
            <a:pPr lvl="1" indent="-274320">
              <a:spcAft>
                <a:spcPts val="600"/>
              </a:spcAft>
            </a:pPr>
            <a:r>
              <a:rPr lang="en-US" sz="4400" dirty="0"/>
              <a:t>Data visualization</a:t>
            </a:r>
          </a:p>
          <a:p>
            <a:pPr indent="-274320">
              <a:spcAft>
                <a:spcPts val="600"/>
              </a:spcAft>
            </a:pPr>
            <a:endParaRPr lang="en-US" sz="4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7C80FF-8AD1-1F29-68AD-15B4C8FD8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7336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32E41-956D-7606-D931-F1109235C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0995001" cy="1203366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Collecting ESG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0CE5D-D1EF-531E-0868-A14E31162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444487"/>
            <a:ext cx="10995001" cy="5117757"/>
          </a:xfrm>
        </p:spPr>
        <p:txBody>
          <a:bodyPr>
            <a:noAutofit/>
          </a:bodyPr>
          <a:lstStyle/>
          <a:p>
            <a:pPr indent="-274320">
              <a:spcAft>
                <a:spcPts val="600"/>
              </a:spcAft>
            </a:pPr>
            <a:r>
              <a:rPr lang="en-US" sz="4000" dirty="0"/>
              <a:t>Free repositories</a:t>
            </a:r>
          </a:p>
          <a:p>
            <a:pPr lvl="1" indent="-274320">
              <a:spcAft>
                <a:spcPts val="600"/>
              </a:spcAft>
            </a:pPr>
            <a:r>
              <a:rPr lang="en-US" sz="4000" dirty="0"/>
              <a:t>MSCI ESG Ratings</a:t>
            </a:r>
          </a:p>
          <a:p>
            <a:pPr lvl="1" indent="-274320">
              <a:spcAft>
                <a:spcPts val="600"/>
              </a:spcAft>
            </a:pPr>
            <a:r>
              <a:rPr lang="en-US" sz="4000" dirty="0" err="1"/>
              <a:t>Sustainalytics</a:t>
            </a:r>
            <a:endParaRPr lang="en-US" sz="4000" dirty="0"/>
          </a:p>
          <a:p>
            <a:pPr indent="-274320">
              <a:spcAft>
                <a:spcPts val="600"/>
              </a:spcAft>
            </a:pPr>
            <a:r>
              <a:rPr lang="en-US" sz="4000" dirty="0"/>
              <a:t>Paid Providers</a:t>
            </a:r>
          </a:p>
          <a:p>
            <a:pPr lvl="1" indent="-274320">
              <a:spcAft>
                <a:spcPts val="600"/>
              </a:spcAft>
            </a:pPr>
            <a:r>
              <a:rPr lang="en-US" sz="4000" dirty="0"/>
              <a:t>Highlight specialization and more granular data</a:t>
            </a:r>
          </a:p>
          <a:p>
            <a:pPr indent="-274320">
              <a:spcAft>
                <a:spcPts val="600"/>
              </a:spcAft>
            </a:pPr>
            <a:r>
              <a:rPr lang="en-US" sz="4000" dirty="0"/>
              <a:t>Company Websites</a:t>
            </a:r>
          </a:p>
          <a:p>
            <a:pPr lvl="1" indent="-274320">
              <a:spcAft>
                <a:spcPts val="600"/>
              </a:spcAft>
            </a:pPr>
            <a:r>
              <a:rPr lang="en-US" sz="4000" dirty="0"/>
              <a:t>Sustainability reports, investor relations</a:t>
            </a:r>
          </a:p>
          <a:p>
            <a:pPr indent="-274320">
              <a:spcAft>
                <a:spcPts val="600"/>
              </a:spcAft>
            </a:pPr>
            <a:endParaRPr lang="en-US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7C80FF-8AD1-1F29-68AD-15B4C8FD8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894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32E41-956D-7606-D931-F1109235C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0995001" cy="1203366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Processing and Analyzing ESG Data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b="0" dirty="0">
                <a:solidFill>
                  <a:schemeClr val="accent6">
                    <a:lumMod val="75000"/>
                  </a:schemeClr>
                </a:solidFill>
              </a:rPr>
              <a:t>Transforming Data into Insights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0CE5D-D1EF-531E-0868-A14E31162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444487"/>
            <a:ext cx="10995001" cy="5117757"/>
          </a:xfrm>
        </p:spPr>
        <p:txBody>
          <a:bodyPr>
            <a:noAutofit/>
          </a:bodyPr>
          <a:lstStyle/>
          <a:p>
            <a:pPr indent="-274320">
              <a:spcAft>
                <a:spcPts val="600"/>
              </a:spcAft>
            </a:pPr>
            <a:r>
              <a:rPr lang="en-US" sz="4800" dirty="0"/>
              <a:t>Cleaning and preprocessing</a:t>
            </a:r>
          </a:p>
          <a:p>
            <a:pPr lvl="1" indent="-274320">
              <a:spcAft>
                <a:spcPts val="600"/>
              </a:spcAft>
            </a:pPr>
            <a:r>
              <a:rPr lang="en-US" sz="4400" dirty="0"/>
              <a:t>handling missing data</a:t>
            </a:r>
          </a:p>
          <a:p>
            <a:pPr indent="-274320">
              <a:spcAft>
                <a:spcPts val="600"/>
              </a:spcAft>
            </a:pPr>
            <a:r>
              <a:rPr lang="en-US" sz="4800" dirty="0"/>
              <a:t>Calculating ESG Scores or metrics</a:t>
            </a:r>
          </a:p>
          <a:p>
            <a:pPr indent="-274320">
              <a:spcAft>
                <a:spcPts val="600"/>
              </a:spcAft>
            </a:pPr>
            <a:r>
              <a:rPr lang="en-US" sz="4800" dirty="0"/>
              <a:t>Normalization </a:t>
            </a:r>
          </a:p>
          <a:p>
            <a:pPr lvl="1" indent="-274320">
              <a:spcAft>
                <a:spcPts val="600"/>
              </a:spcAft>
            </a:pPr>
            <a:r>
              <a:rPr lang="en-US" sz="4400" dirty="0"/>
              <a:t>for cross-company comparison</a:t>
            </a:r>
          </a:p>
          <a:p>
            <a:pPr indent="-274320">
              <a:spcAft>
                <a:spcPts val="600"/>
              </a:spcAft>
            </a:pPr>
            <a:endParaRPr lang="en-US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7C80FF-8AD1-1F29-68AD-15B4C8FD8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367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32E41-956D-7606-D931-F1109235C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0995001" cy="1203366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Corporate Sustainability Reports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b="0" dirty="0">
                <a:solidFill>
                  <a:schemeClr val="accent6">
                    <a:lumMod val="75000"/>
                  </a:schemeClr>
                </a:solidFill>
              </a:rPr>
              <a:t>Why Analyze Sustainability Reports?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0CE5D-D1EF-531E-0868-A14E31162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581665"/>
            <a:ext cx="10995001" cy="4980579"/>
          </a:xfrm>
        </p:spPr>
        <p:txBody>
          <a:bodyPr>
            <a:noAutofit/>
          </a:bodyPr>
          <a:lstStyle/>
          <a:p>
            <a:pPr indent="-274320">
              <a:spcAft>
                <a:spcPts val="600"/>
              </a:spcAft>
            </a:pPr>
            <a:r>
              <a:rPr lang="en-US" sz="4000" dirty="0"/>
              <a:t>The Power of Data-Driven ESG Analysis</a:t>
            </a:r>
          </a:p>
          <a:p>
            <a:pPr indent="-274320">
              <a:spcAft>
                <a:spcPts val="600"/>
              </a:spcAft>
            </a:pPr>
            <a:r>
              <a:rPr lang="en-US" sz="4000" dirty="0"/>
              <a:t>Speed and scale compared to manual reading</a:t>
            </a:r>
          </a:p>
          <a:p>
            <a:pPr indent="-274320">
              <a:spcAft>
                <a:spcPts val="600"/>
              </a:spcAft>
            </a:pPr>
            <a:r>
              <a:rPr lang="en-US" sz="4000" dirty="0"/>
              <a:t>Track performance trends more precisely</a:t>
            </a:r>
          </a:p>
          <a:p>
            <a:pPr indent="-274320">
              <a:spcAft>
                <a:spcPts val="600"/>
              </a:spcAft>
            </a:pPr>
            <a:r>
              <a:rPr lang="en-US" sz="4000" dirty="0"/>
              <a:t>Deeper insights and comparisons</a:t>
            </a:r>
          </a:p>
          <a:p>
            <a:pPr indent="-274320">
              <a:spcAft>
                <a:spcPts val="600"/>
              </a:spcAft>
            </a:pPr>
            <a:r>
              <a:rPr lang="en-US" sz="4000" dirty="0"/>
              <a:t>Identify areas for critical evaluation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7C80FF-8AD1-1F29-68AD-15B4C8FD8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0539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32E41-956D-7606-D931-F1109235C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0995001" cy="1203366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Python for Sustainability Reports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0CE5D-D1EF-531E-0868-A14E31162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444487"/>
            <a:ext cx="10995001" cy="5117757"/>
          </a:xfrm>
        </p:spPr>
        <p:txBody>
          <a:bodyPr>
            <a:noAutofit/>
          </a:bodyPr>
          <a:lstStyle/>
          <a:p>
            <a:pPr indent="-274320">
              <a:spcAft>
                <a:spcPts val="600"/>
              </a:spcAft>
            </a:pPr>
            <a:r>
              <a:rPr lang="en-US" sz="4000" dirty="0" err="1"/>
              <a:t>BeautifulSoup</a:t>
            </a:r>
            <a:endParaRPr lang="en-US" sz="4000" dirty="0"/>
          </a:p>
          <a:p>
            <a:pPr lvl="1" indent="-274320">
              <a:spcAft>
                <a:spcPts val="600"/>
              </a:spcAft>
            </a:pPr>
            <a:r>
              <a:rPr lang="en-US" sz="3600" dirty="0"/>
              <a:t>Handle HTML reports</a:t>
            </a:r>
          </a:p>
          <a:p>
            <a:pPr indent="-274320">
              <a:spcAft>
                <a:spcPts val="600"/>
              </a:spcAft>
            </a:pPr>
            <a:r>
              <a:rPr lang="en-US" sz="4000" dirty="0" err="1"/>
              <a:t>pdfminer.six</a:t>
            </a:r>
            <a:endParaRPr lang="en-US" sz="4000" dirty="0"/>
          </a:p>
          <a:p>
            <a:pPr lvl="1" indent="-274320">
              <a:spcAft>
                <a:spcPts val="600"/>
              </a:spcAft>
            </a:pPr>
            <a:r>
              <a:rPr lang="en-US" sz="3600" dirty="0"/>
              <a:t>Extract text from PDF reports</a:t>
            </a:r>
          </a:p>
          <a:p>
            <a:pPr indent="-274320">
              <a:spcAft>
                <a:spcPts val="600"/>
              </a:spcAft>
            </a:pPr>
            <a:r>
              <a:rPr lang="en-US" sz="4000" dirty="0"/>
              <a:t>Pandas</a:t>
            </a:r>
          </a:p>
          <a:p>
            <a:pPr lvl="1" indent="-274320">
              <a:spcAft>
                <a:spcPts val="600"/>
              </a:spcAft>
            </a:pPr>
            <a:r>
              <a:rPr lang="en-US" sz="3600" dirty="0"/>
              <a:t>Store and manipulate extracted data</a:t>
            </a:r>
          </a:p>
          <a:p>
            <a:pPr indent="-274320">
              <a:spcAft>
                <a:spcPts val="600"/>
              </a:spcAft>
            </a:pPr>
            <a:r>
              <a:rPr lang="en-US" sz="4000" dirty="0"/>
              <a:t>Matplotlib/Seaborn</a:t>
            </a:r>
          </a:p>
          <a:p>
            <a:pPr lvl="1" indent="-274320">
              <a:spcAft>
                <a:spcPts val="600"/>
              </a:spcAft>
            </a:pPr>
            <a:r>
              <a:rPr lang="en-US" sz="3600" dirty="0"/>
              <a:t>Data visualization</a:t>
            </a:r>
          </a:p>
          <a:p>
            <a:pPr indent="-274320">
              <a:spcAft>
                <a:spcPts val="600"/>
              </a:spcAft>
            </a:pP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7C80FF-8AD1-1F29-68AD-15B4C8FD8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7734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32E41-956D-7606-D931-F1109235C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0995001" cy="1203366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Corporate Sustainability Reports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b="0" dirty="0">
                <a:solidFill>
                  <a:schemeClr val="accent6">
                    <a:lumMod val="75000"/>
                  </a:schemeClr>
                </a:solidFill>
              </a:rPr>
              <a:t>Finding Sustainability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0CE5D-D1EF-531E-0868-A14E31162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444487"/>
            <a:ext cx="10995001" cy="5117757"/>
          </a:xfrm>
        </p:spPr>
        <p:txBody>
          <a:bodyPr>
            <a:noAutofit/>
          </a:bodyPr>
          <a:lstStyle/>
          <a:p>
            <a:pPr indent="-274320">
              <a:spcAft>
                <a:spcPts val="600"/>
              </a:spcAft>
            </a:pPr>
            <a:r>
              <a:rPr lang="en-US" sz="4000" dirty="0"/>
              <a:t>Company Websites</a:t>
            </a:r>
          </a:p>
          <a:p>
            <a:pPr lvl="1" indent="-274320">
              <a:spcAft>
                <a:spcPts val="600"/>
              </a:spcAft>
            </a:pPr>
            <a:r>
              <a:rPr lang="en-US" sz="4000" dirty="0"/>
              <a:t>Investor relations section, </a:t>
            </a:r>
            <a:br>
              <a:rPr lang="en-US" sz="4000" dirty="0"/>
            </a:br>
            <a:r>
              <a:rPr lang="en-US" sz="4000" dirty="0"/>
              <a:t>dedicated reports page</a:t>
            </a:r>
          </a:p>
          <a:p>
            <a:pPr indent="-274320">
              <a:spcAft>
                <a:spcPts val="600"/>
              </a:spcAft>
            </a:pPr>
            <a:r>
              <a:rPr lang="en-US" sz="4000" dirty="0"/>
              <a:t>Sustainability Report Repositories</a:t>
            </a:r>
          </a:p>
          <a:p>
            <a:pPr lvl="1" indent="-274320">
              <a:spcAft>
                <a:spcPts val="600"/>
              </a:spcAft>
            </a:pPr>
            <a:r>
              <a:rPr lang="en-US" sz="4000" dirty="0"/>
              <a:t>GRI, etc.</a:t>
            </a:r>
          </a:p>
          <a:p>
            <a:pPr indent="-274320">
              <a:spcAft>
                <a:spcPts val="600"/>
              </a:spcAft>
            </a:pPr>
            <a:endParaRPr lang="en-US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7C80FF-8AD1-1F29-68AD-15B4C8FD8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23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/>
              <a:t>13 2024/12/04 Artificial Intelligence of things (</a:t>
            </a:r>
            <a:r>
              <a:rPr lang="en-US" sz="2800" dirty="0" err="1"/>
              <a:t>AIoT</a:t>
            </a:r>
            <a:r>
              <a:rPr lang="en-US" sz="2800" dirty="0"/>
              <a:t>) in </a:t>
            </a:r>
            <a:br>
              <a:rPr lang="en-US" sz="2800" dirty="0"/>
            </a:br>
            <a:r>
              <a:rPr lang="en-US" sz="2800" dirty="0"/>
              <a:t>                            ESG and Sustainability Applications</a:t>
            </a:r>
          </a:p>
          <a:p>
            <a:pPr marL="0" indent="0">
              <a:buNone/>
            </a:pPr>
            <a:r>
              <a:rPr lang="en-US" sz="2800" dirty="0"/>
              <a:t>14 2024/12/11 Generative AI for ESG Rating and Reporting Generation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15 2024/12/18 Final Project Report I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16 2024/12/25 Final Project Report II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2257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32E41-956D-7606-D931-F1109235C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0995001" cy="1203366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Extracting Data (HTML)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b="0" dirty="0">
                <a:solidFill>
                  <a:schemeClr val="accent6">
                    <a:lumMod val="75000"/>
                  </a:schemeClr>
                </a:solidFill>
              </a:rPr>
              <a:t>Scraping Data from Web-Based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0CE5D-D1EF-531E-0868-A14E31162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444487"/>
            <a:ext cx="10995001" cy="5117757"/>
          </a:xfrm>
        </p:spPr>
        <p:txBody>
          <a:bodyPr>
            <a:noAutofit/>
          </a:bodyPr>
          <a:lstStyle/>
          <a:p>
            <a:pPr indent="-274320">
              <a:spcAft>
                <a:spcPts val="600"/>
              </a:spcAft>
            </a:pPr>
            <a:r>
              <a:rPr lang="en-US" sz="4000" dirty="0"/>
              <a:t>Finding the right HTML tags </a:t>
            </a:r>
          </a:p>
          <a:p>
            <a:pPr lvl="1" indent="-274320">
              <a:spcAft>
                <a:spcPts val="600"/>
              </a:spcAft>
            </a:pPr>
            <a:r>
              <a:rPr lang="en-US" sz="3600" dirty="0"/>
              <a:t>(using browser inspection tools)</a:t>
            </a:r>
          </a:p>
          <a:p>
            <a:pPr indent="-274320">
              <a:spcAft>
                <a:spcPts val="600"/>
              </a:spcAft>
            </a:pPr>
            <a:r>
              <a:rPr lang="en-US" sz="4000" dirty="0" err="1"/>
              <a:t>BeautifulSoup</a:t>
            </a:r>
            <a:r>
              <a:rPr lang="en-US" sz="4000" dirty="0"/>
              <a:t> to parse and extract into structured data</a:t>
            </a:r>
          </a:p>
          <a:p>
            <a:pPr indent="-274320">
              <a:spcAft>
                <a:spcPts val="600"/>
              </a:spcAft>
            </a:pPr>
            <a:endParaRPr lang="en-US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7C80FF-8AD1-1F29-68AD-15B4C8FD8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7445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32E41-956D-7606-D931-F1109235C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0995001" cy="1203366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Extracting Data (PDF)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b="0" dirty="0">
                <a:solidFill>
                  <a:schemeClr val="accent6">
                    <a:lumMod val="75000"/>
                  </a:schemeClr>
                </a:solidFill>
              </a:rPr>
              <a:t>Handling PDF-Based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0CE5D-D1EF-531E-0868-A14E31162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444487"/>
            <a:ext cx="10995001" cy="5117757"/>
          </a:xfrm>
        </p:spPr>
        <p:txBody>
          <a:bodyPr>
            <a:noAutofit/>
          </a:bodyPr>
          <a:lstStyle/>
          <a:p>
            <a:pPr indent="-274320">
              <a:spcAft>
                <a:spcPts val="600"/>
              </a:spcAft>
            </a:pPr>
            <a:r>
              <a:rPr lang="en-US" sz="4000" dirty="0"/>
              <a:t>Using </a:t>
            </a:r>
            <a:r>
              <a:rPr lang="en-US" sz="4000" dirty="0" err="1"/>
              <a:t>pdfminer.six</a:t>
            </a:r>
            <a:r>
              <a:rPr lang="en-US" sz="4000" dirty="0"/>
              <a:t> for text conversion</a:t>
            </a:r>
          </a:p>
          <a:p>
            <a:pPr indent="-274320">
              <a:spcAft>
                <a:spcPts val="600"/>
              </a:spcAft>
            </a:pPr>
            <a:r>
              <a:rPr lang="en-US" sz="4000" dirty="0"/>
              <a:t>Potential use of regular expressions for cleaning</a:t>
            </a:r>
          </a:p>
          <a:p>
            <a:pPr indent="-274320">
              <a:spcAft>
                <a:spcPts val="600"/>
              </a:spcAft>
            </a:pPr>
            <a:endParaRPr lang="en-US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7C80FF-8AD1-1F29-68AD-15B4C8FD8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251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32E41-956D-7606-D931-F1109235C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0995001" cy="1203366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Analysis with Pandas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b="0" dirty="0">
                <a:solidFill>
                  <a:schemeClr val="accent6">
                    <a:lumMod val="75000"/>
                  </a:schemeClr>
                </a:solidFill>
              </a:rPr>
              <a:t>Turning Data into Insights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0CE5D-D1EF-531E-0868-A14E31162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444487"/>
            <a:ext cx="10995001" cy="5117757"/>
          </a:xfrm>
        </p:spPr>
        <p:txBody>
          <a:bodyPr>
            <a:noAutofit/>
          </a:bodyPr>
          <a:lstStyle/>
          <a:p>
            <a:pPr indent="-274320">
              <a:spcAft>
                <a:spcPts val="600"/>
              </a:spcAft>
            </a:pPr>
            <a:r>
              <a:rPr lang="en-US" sz="4000" dirty="0"/>
              <a:t>Loading into </a:t>
            </a:r>
            <a:r>
              <a:rPr lang="en-US" sz="4000" dirty="0" err="1"/>
              <a:t>DataFrames</a:t>
            </a:r>
            <a:endParaRPr lang="en-US" sz="4000" dirty="0"/>
          </a:p>
          <a:p>
            <a:pPr indent="-274320">
              <a:spcAft>
                <a:spcPts val="600"/>
              </a:spcAft>
            </a:pPr>
            <a:r>
              <a:rPr lang="en-US" sz="4000" dirty="0"/>
              <a:t>Cleaning (handling missing values, formats)</a:t>
            </a:r>
          </a:p>
          <a:p>
            <a:pPr indent="-274320">
              <a:spcAft>
                <a:spcPts val="600"/>
              </a:spcAft>
            </a:pPr>
            <a:r>
              <a:rPr lang="en-US" sz="4000" dirty="0"/>
              <a:t>Calculating ESG metrics or ratios</a:t>
            </a:r>
          </a:p>
          <a:p>
            <a:pPr indent="-274320">
              <a:spcAft>
                <a:spcPts val="600"/>
              </a:spcAft>
            </a:pPr>
            <a:r>
              <a:rPr lang="en-US" sz="4000" dirty="0"/>
              <a:t>Comparing data across years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7C80FF-8AD1-1F29-68AD-15B4C8FD8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024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32E41-956D-7606-D931-F1109235C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0995001" cy="1203366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Visualizing Results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b="0" dirty="0">
                <a:solidFill>
                  <a:schemeClr val="accent6">
                    <a:lumMod val="75000"/>
                  </a:schemeClr>
                </a:solidFill>
              </a:rPr>
              <a:t>Communicating ESG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0CE5D-D1EF-531E-0868-A14E31162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444487"/>
            <a:ext cx="10995001" cy="5117757"/>
          </a:xfrm>
        </p:spPr>
        <p:txBody>
          <a:bodyPr>
            <a:noAutofit/>
          </a:bodyPr>
          <a:lstStyle/>
          <a:p>
            <a:pPr indent="-274320">
              <a:spcAft>
                <a:spcPts val="600"/>
              </a:spcAft>
            </a:pPr>
            <a:r>
              <a:rPr lang="en-US" sz="4000" dirty="0"/>
              <a:t>Choose charts that align with analysis goals</a:t>
            </a:r>
          </a:p>
          <a:p>
            <a:pPr indent="-274320">
              <a:spcAft>
                <a:spcPts val="600"/>
              </a:spcAft>
            </a:pPr>
            <a:r>
              <a:rPr lang="en-US" sz="4000" dirty="0"/>
              <a:t>Clear visuals: labeling, annotations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7C80FF-8AD1-1F29-68AD-15B4C8FD8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860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86102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ESG Data Analysis and Visualization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74517" y="1161115"/>
            <a:ext cx="11222181" cy="52629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ESG Data Analysis and Visualization</a:t>
            </a:r>
            <a:endParaRPr lang="en-US" sz="20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0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numpy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0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np</a:t>
            </a:r>
          </a:p>
          <a:p>
            <a:r>
              <a:rPr lang="en-US" sz="20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pandas </a:t>
            </a:r>
            <a:r>
              <a:rPr lang="en-US" sz="20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pd</a:t>
            </a:r>
          </a:p>
          <a:p>
            <a:r>
              <a:rPr lang="en-US" sz="20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matplotlib.pyplot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0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plt</a:t>
            </a:r>
            <a:endParaRPr lang="en-US" sz="20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0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datetime </a:t>
            </a:r>
            <a:r>
              <a:rPr lang="en-US" sz="20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datetime</a:t>
            </a:r>
          </a:p>
          <a:p>
            <a:r>
              <a:rPr lang="en-US" sz="20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random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Generate synthetic data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np.random.seed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data = {</a:t>
            </a:r>
          </a:p>
          <a:p>
            <a:pPr lvl="1"/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'company'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[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'Company A'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'Company B'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'Company C'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'Company D'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'Company E'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],</a:t>
            </a:r>
          </a:p>
          <a:p>
            <a:pPr lvl="1"/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'emissions'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np.random.randint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10000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50000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5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),</a:t>
            </a:r>
          </a:p>
          <a:p>
            <a:pPr lvl="1"/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'diversity'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np.random.uniform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0.2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0.9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5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),</a:t>
            </a:r>
          </a:p>
          <a:p>
            <a:pPr lvl="1"/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employee_satisfaction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np.random.uniform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60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90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5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),</a:t>
            </a:r>
          </a:p>
          <a:p>
            <a:pPr lvl="1"/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waste_type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[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'Plastic'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'Organic'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'Electronic'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'Metal'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'Other'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],</a:t>
            </a:r>
          </a:p>
          <a:p>
            <a:pPr lvl="1"/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waste_amount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np.random.randint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100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500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5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</a:t>
            </a:r>
          </a:p>
          <a:p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pd.DataFrame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(data)</a:t>
            </a:r>
          </a:p>
        </p:txBody>
      </p:sp>
    </p:spTree>
    <p:extLst>
      <p:ext uri="{BB962C8B-B14F-4D97-AF65-F5344CB8AC3E}">
        <p14:creationId xmlns:p14="http://schemas.microsoft.com/office/powerpoint/2010/main" val="4117559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86102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ESG Data Analysis and Visualization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464159" y="987691"/>
            <a:ext cx="11222181" cy="56323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Separate </a:t>
            </a:r>
            <a:r>
              <a:rPr lang="en-US" sz="20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DataFrame</a:t>
            </a:r>
            <a:r>
              <a:rPr lang="en-US" sz="20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for time series and correlation</a:t>
            </a:r>
            <a:endParaRPr lang="en-US" sz="20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time_series_data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pd.DataFrame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({</a:t>
            </a:r>
          </a:p>
          <a:p>
            <a:pPr lvl="1"/>
            <a:r>
              <a:rPr lang="en-US" sz="2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'year'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np.repeat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np.arange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2018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0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2023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), </a:t>
            </a:r>
            <a:r>
              <a:rPr lang="en-US" sz="20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5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),</a:t>
            </a:r>
          </a:p>
          <a:p>
            <a:pPr lvl="1"/>
            <a:r>
              <a:rPr lang="en-US" sz="2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'company'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np.tile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([</a:t>
            </a:r>
            <a:r>
              <a:rPr lang="en-US" sz="2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'Company A'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'Company B'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'Company C'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'Company D'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'Company E'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], </a:t>
            </a:r>
            <a:r>
              <a:rPr lang="en-US" sz="20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5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),</a:t>
            </a:r>
          </a:p>
          <a:p>
            <a:pPr lvl="1"/>
            <a:r>
              <a:rPr lang="en-US" sz="2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0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energy_use</a:t>
            </a:r>
            <a:r>
              <a:rPr lang="en-US" sz="2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np.random.randint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1000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0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5000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0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25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})</a:t>
            </a:r>
          </a:p>
          <a:p>
            <a:b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0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Simulating correlation data with a slight positive trend</a:t>
            </a:r>
            <a:endParaRPr lang="en-US" sz="20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diversity =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np.linspace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0.2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0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0.9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0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100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np.random.shuffle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(diversity)</a:t>
            </a:r>
          </a:p>
          <a:p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employee_satisfaction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20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60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+ (diversity - </a:t>
            </a:r>
            <a:r>
              <a:rPr lang="en-US" sz="20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0.2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* </a:t>
            </a:r>
            <a:r>
              <a:rPr lang="en-US" sz="20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150</a:t>
            </a:r>
            <a:endParaRPr lang="en-US" sz="20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employee_satisfaction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+=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np.random.normal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0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5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0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100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endParaRPr lang="en-US" sz="20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correlation_data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pd.DataFrame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({</a:t>
            </a:r>
          </a:p>
          <a:p>
            <a:pPr lvl="1"/>
            <a:r>
              <a:rPr lang="en-US" sz="2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'diversity'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diversity,</a:t>
            </a:r>
          </a:p>
          <a:p>
            <a:pPr lvl="1"/>
            <a:r>
              <a:rPr lang="en-US" sz="2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0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employee_satisfaction</a:t>
            </a:r>
            <a:r>
              <a:rPr lang="en-US" sz="2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employee_satisfaction</a:t>
            </a:r>
            <a:endParaRPr lang="en-US" sz="20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})</a:t>
            </a:r>
          </a:p>
        </p:txBody>
      </p:sp>
    </p:spTree>
    <p:extLst>
      <p:ext uri="{BB962C8B-B14F-4D97-AF65-F5344CB8AC3E}">
        <p14:creationId xmlns:p14="http://schemas.microsoft.com/office/powerpoint/2010/main" val="29868792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86102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ESG Data Analysis and Visualization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464159" y="987691"/>
            <a:ext cx="11222181" cy="25545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Save </a:t>
            </a:r>
            <a:r>
              <a:rPr lang="en-US" sz="20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DataFrame</a:t>
            </a:r>
            <a:r>
              <a:rPr lang="en-US" sz="20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to CSV</a:t>
            </a:r>
            <a:endParaRPr lang="en-US" sz="20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df.to_csv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0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ESG_Dataset.csv</a:t>
            </a:r>
            <a:r>
              <a:rPr lang="en-US" sz="2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index=</a:t>
            </a:r>
            <a:r>
              <a:rPr lang="en-US" sz="20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False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b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0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Calculate statistics for each company</a:t>
            </a:r>
            <a:endParaRPr lang="en-US" sz="20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statistics =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df.describe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statistics =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statistics.applymap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lambda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x: </a:t>
            </a:r>
            <a:r>
              <a:rPr lang="en-US" sz="20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format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(x, </a:t>
            </a:r>
            <a:r>
              <a:rPr lang="en-US" sz="2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'.4f'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r>
              <a:rPr lang="en-US" sz="20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(statistics)</a:t>
            </a:r>
          </a:p>
          <a:p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statistics.to_csv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0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Company_ESG_Statistics.csv</a:t>
            </a:r>
            <a:r>
              <a:rPr lang="en-US" sz="2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E0832B-3C9B-98D9-6B34-F328932A412E}"/>
              </a:ext>
            </a:extLst>
          </p:cNvPr>
          <p:cNvSpPr txBox="1"/>
          <p:nvPr/>
        </p:nvSpPr>
        <p:spPr>
          <a:xfrm>
            <a:off x="505813" y="3699922"/>
            <a:ext cx="11222181" cy="28623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 	  emissions diversity </a:t>
            </a:r>
            <a:r>
              <a:rPr lang="en-US" sz="2000" b="0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employee_satisfaction</a:t>
            </a:r>
            <a:r>
              <a:rPr lang="en-US" sz="20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000" b="0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waste_amount</a:t>
            </a:r>
            <a:endParaRPr lang="en-US" sz="2000" b="0" i="0" dirty="0">
              <a:solidFill>
                <a:srgbClr val="212121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0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count      5.0000    5.0000                5.0000       5.0000</a:t>
            </a:r>
          </a:p>
          <a:p>
            <a:r>
              <a:rPr lang="en-US" sz="20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mean   31447.6000    0.4085               77.1504     345.6000</a:t>
            </a:r>
          </a:p>
          <a:p>
            <a:r>
              <a:rPr lang="en-US" sz="20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std    11667.5748    0.1099                7.0841      94.8093</a:t>
            </a:r>
          </a:p>
          <a:p>
            <a:r>
              <a:rPr lang="en-US" sz="20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min    12732.0000    0.2397               70.1219     215.0000</a:t>
            </a:r>
          </a:p>
          <a:p>
            <a:r>
              <a:rPr lang="en-US" sz="20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25%    30757.0000    0.3909               71.7835     297.0000</a:t>
            </a:r>
          </a:p>
          <a:p>
            <a:r>
              <a:rPr lang="en-US" sz="20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50%    31243.0000    0.4083               74.3993     343.0000</a:t>
            </a:r>
          </a:p>
          <a:p>
            <a:r>
              <a:rPr lang="en-US" sz="20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75%    40403.0000    0.4691               84.3651     435.0000</a:t>
            </a:r>
          </a:p>
          <a:p>
            <a:r>
              <a:rPr lang="en-US" sz="20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max    42103.0000    0.5344               85.0824     438.0000</a:t>
            </a:r>
            <a:endParaRPr lang="en-US" sz="20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2275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86102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ESG Data Analysis and Visualization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464159" y="987691"/>
            <a:ext cx="11222181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Create visualizations and save them at 300 dpi</a:t>
            </a:r>
            <a:endParaRPr lang="en-US" sz="20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0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Bar Chart for Emissions</a:t>
            </a:r>
            <a:endParaRPr lang="en-US" sz="20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plt.figure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figsize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=(</a:t>
            </a:r>
            <a:r>
              <a:rPr lang="en-US" sz="20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8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0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4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plt.bar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'company'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],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'emissions'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], color=</a:t>
            </a:r>
            <a:r>
              <a:rPr lang="en-US" sz="2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0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skyblue</a:t>
            </a:r>
            <a:r>
              <a:rPr lang="en-US" sz="2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plt.xlabel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'Company'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plt.ylabel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'Emissions (</a:t>
            </a:r>
            <a:r>
              <a:rPr lang="en-US" sz="20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Tonnes</a:t>
            </a:r>
            <a:r>
              <a:rPr lang="en-US" sz="2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)'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plt.title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'ESG Comparison of Company Emissions'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plt.show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plt.savefig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'ESG </a:t>
            </a:r>
            <a:r>
              <a:rPr lang="en-US" sz="20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Company_Emissions.jpg</a:t>
            </a:r>
            <a:r>
              <a:rPr lang="en-US" sz="2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format=</a:t>
            </a:r>
            <a:r>
              <a:rPr lang="en-US" sz="2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'jpg'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dpi=</a:t>
            </a:r>
            <a:r>
              <a:rPr lang="en-US" sz="20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300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C59311-1E14-53E6-2BB7-80FAEF5D5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5050" y="3874862"/>
            <a:ext cx="5206987" cy="286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5889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86102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ESG Data Analysis and Visualization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464159" y="987691"/>
            <a:ext cx="11222181" cy="50167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Line Chart for Energy Use</a:t>
            </a:r>
            <a:endParaRPr lang="en-US" sz="20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plt.figure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figsize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=(</a:t>
            </a:r>
            <a:r>
              <a:rPr lang="en-US" sz="20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8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0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4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r>
              <a:rPr lang="en-US" sz="20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company </a:t>
            </a:r>
            <a:r>
              <a:rPr lang="en-US" sz="20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time_series_data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'company'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].unique():</a:t>
            </a:r>
          </a:p>
          <a:p>
            <a:pPr lvl="1"/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company_data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time_series_data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time_series_data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'company'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== company]</a:t>
            </a:r>
          </a:p>
          <a:p>
            <a:pPr lvl="1"/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company_data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company_data.sort_values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(by=</a:t>
            </a:r>
            <a:r>
              <a:rPr lang="en-US" sz="2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'year'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lvl="1"/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plt.plot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company_data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'year'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],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company_data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0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energy_use</a:t>
            </a:r>
            <a:r>
              <a:rPr lang="en-US" sz="2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], marker=</a:t>
            </a:r>
            <a:r>
              <a:rPr lang="en-US" sz="2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'o'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linestyle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'-'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label=company)</a:t>
            </a:r>
          </a:p>
          <a:p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plt.xlabel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'Year'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plt.ylabel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'Energy Use (kWh)'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plt.title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"ESG Companies' Energy Use Over Time"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plt.xticks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company_data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'year'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].unique()) </a:t>
            </a:r>
            <a:r>
              <a:rPr lang="en-US" sz="20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Ensuring only whole years are marked</a:t>
            </a:r>
            <a:endParaRPr lang="en-US" sz="20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plt.legend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plt.grid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plt.show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18327899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86102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ESG Data Analysis and Visualization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1AEF37-2C03-E9EA-492E-97760D846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716" y="1051902"/>
            <a:ext cx="10015538" cy="558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620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63C9D-A74F-104B-9D6B-EA7291271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6427140"/>
          </a:xfrm>
        </p:spPr>
        <p:txBody>
          <a:bodyPr>
            <a:normAutofit/>
          </a:bodyPr>
          <a:lstStyle/>
          <a:p>
            <a:r>
              <a:rPr lang="en-US" altLang="zh-TW" sz="5400" dirty="0">
                <a:solidFill>
                  <a:srgbClr val="C00000"/>
                </a:solidFill>
                <a:ea typeface="Heiti TC Medium" pitchFamily="2" charset="-128"/>
                <a:cs typeface="Arial" panose="020B0604020202020204" pitchFamily="34" charset="0"/>
              </a:rPr>
              <a:t>ESG Data Reporting</a:t>
            </a:r>
            <a:br>
              <a:rPr lang="en-US" altLang="zh-TW" sz="5400" dirty="0">
                <a:solidFill>
                  <a:srgbClr val="C00000"/>
                </a:solidFill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5400" dirty="0">
                <a:solidFill>
                  <a:srgbClr val="C00000"/>
                </a:solidFill>
                <a:ea typeface="Heiti TC Medium" pitchFamily="2" charset="-128"/>
                <a:cs typeface="Arial" panose="020B0604020202020204" pitchFamily="34" charset="0"/>
              </a:rPr>
              <a:t>Corporate Sustainability Reports</a:t>
            </a:r>
            <a:br>
              <a:rPr lang="en-US" altLang="zh-TW" sz="5400" dirty="0">
                <a:solidFill>
                  <a:srgbClr val="C00000"/>
                </a:solidFill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5400" dirty="0">
                <a:solidFill>
                  <a:srgbClr val="C00000"/>
                </a:solidFill>
                <a:ea typeface="Heiti TC Medium" pitchFamily="2" charset="-128"/>
                <a:cs typeface="Arial" panose="020B0604020202020204" pitchFamily="34" charset="0"/>
              </a:rPr>
              <a:t>ESG Data Verification</a:t>
            </a:r>
            <a:endParaRPr lang="en-US" sz="5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B92C22-1811-3542-9185-D8DF8CC32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758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86102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ESG Data Analysis and Visualization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464159" y="987691"/>
            <a:ext cx="11222181" cy="34778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Scatter Plot for Diversity vs. Satisfaction</a:t>
            </a:r>
            <a:endParaRPr lang="en-US" sz="20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plt.figure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figsize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=(</a:t>
            </a:r>
            <a:r>
              <a:rPr lang="en-US" sz="20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8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0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4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plt.scatter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correlation_data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'diversity'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],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correlation_data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0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employee_satisfaction</a:t>
            </a:r>
            <a:r>
              <a:rPr lang="en-US" sz="2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], alpha=</a:t>
            </a:r>
            <a:r>
              <a:rPr lang="en-US" sz="20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0.7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plt.xlabel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'Board Diversity (Ratio)'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plt.ylabel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'Employee Satisfaction (%)'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plt.title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'ESG Correlation Between Board Diversity and Employee Satisfaction'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plt.grid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plt.show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plt.savefig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0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ESG_Diversity_vs_Satisfaction.jpg</a:t>
            </a:r>
            <a:r>
              <a:rPr lang="en-US" sz="2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format=</a:t>
            </a:r>
            <a:r>
              <a:rPr lang="en-US" sz="2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'jpg'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dpi=</a:t>
            </a:r>
            <a:r>
              <a:rPr lang="en-US" sz="20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300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4607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86102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ESG Data Analysis and Visualization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3E0324-3A37-AF93-CF87-F833AB715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355" y="1179077"/>
            <a:ext cx="9220247" cy="520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2726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86102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ESG Data Analysis and Visualization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464159" y="987691"/>
            <a:ext cx="11222181" cy="31700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Pie Chart for Waste Types</a:t>
            </a:r>
            <a:endParaRPr lang="en-US" sz="20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plt.figure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figsize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=(</a:t>
            </a:r>
            <a:r>
              <a:rPr lang="en-US" sz="20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8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0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4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plt.pie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0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waste_amount</a:t>
            </a:r>
            <a:r>
              <a:rPr lang="en-US" sz="2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], labels=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0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waste_type</a:t>
            </a:r>
            <a:r>
              <a:rPr lang="en-US" sz="2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],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autopct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'%1.1f%%'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startangle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0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140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plt.title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'ESG Waste Types'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plt.axis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'equal'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20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Equal aspect ratio ensures that pie is drawn as a circle.</a:t>
            </a:r>
            <a:endParaRPr lang="en-US" sz="20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plt.show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plt.savefig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0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ESG_Waste_Type_Breakdown.jpg</a:t>
            </a:r>
            <a:r>
              <a:rPr lang="en-US" sz="2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format=</a:t>
            </a:r>
            <a:r>
              <a:rPr lang="en-US" sz="2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'jpg'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dpi=</a:t>
            </a:r>
            <a:r>
              <a:rPr lang="en-US" sz="20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300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endParaRPr lang="en-US" sz="20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5995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53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1981200" y="1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>
                <a:solidFill>
                  <a:schemeClr val="accent1"/>
                </a:solidFill>
              </a:rPr>
              <a:t>Python in Google Colab (Python101)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2142D2-3D74-E746-AF4F-F845C8CB7B98}"/>
              </a:ext>
            </a:extLst>
          </p:cNvPr>
          <p:cNvSpPr/>
          <p:nvPr/>
        </p:nvSpPr>
        <p:spPr>
          <a:xfrm>
            <a:off x="1631504" y="662843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https://colab.research.google.com/drive/1FEG6DnGvwfUbeo4zJ1zTunjMqf2RkCrT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555BB-BBA1-FC4B-8130-DD23478D3444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dirty="0">
              <a:hlinkClick r:id="rId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CB0A7F-7E07-7F4F-898D-F291B7B663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4512" y="1169746"/>
            <a:ext cx="8902976" cy="499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0800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E7544-B14D-9544-B491-78860F363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90135"/>
            <a:ext cx="11222181" cy="915126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accent1"/>
                </a:solidFill>
              </a:rPr>
              <a:t>Summary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D713E-14BC-8D4E-81D6-882C7A3ED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50231"/>
            <a:ext cx="11222181" cy="5512013"/>
          </a:xfrm>
        </p:spPr>
        <p:txBody>
          <a:bodyPr>
            <a:normAutofit/>
          </a:bodyPr>
          <a:lstStyle/>
          <a:p>
            <a:pPr marL="320040" indent="-320040"/>
            <a:r>
              <a:rPr lang="en-US" sz="4800" dirty="0"/>
              <a:t>ESG Data Reporting</a:t>
            </a:r>
          </a:p>
          <a:p>
            <a:pPr marL="320040" indent="-320040"/>
            <a:r>
              <a:rPr lang="en-US" sz="4800" dirty="0"/>
              <a:t>Corporate Sustainability Reports</a:t>
            </a:r>
          </a:p>
          <a:p>
            <a:pPr marL="320040" indent="-320040"/>
            <a:r>
              <a:rPr lang="en-US" sz="4800" dirty="0"/>
              <a:t>ESG Data Verification</a:t>
            </a:r>
          </a:p>
          <a:p>
            <a:pPr marL="320040" indent="-320040"/>
            <a:endParaRPr lang="en-US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9228DE-7DBA-0446-B386-05BD7D50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73068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13777-B538-DE44-B8A9-4A94BC6E5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56101"/>
            <a:ext cx="11222181" cy="815438"/>
          </a:xfrm>
        </p:spPr>
        <p:txBody>
          <a:bodyPr>
            <a:normAutofit fontScale="90000"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A3E83-9DC9-834C-98CD-C9A1A8CB2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31" y="765213"/>
            <a:ext cx="11321140" cy="579703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600" b="0" dirty="0"/>
              <a:t>Sherry Madera (2024), Navigating Sustainability Data: How Organizations can use ESG Data to Secure Their Future, Kogan Page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600" b="0" dirty="0"/>
              <a:t>Simon Thompson (2023), Green and Sustainable Finance: Principles and Practice in Banking, Investment and Insurance, 2nd Edition, Kogan Page.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600" b="0" dirty="0" err="1"/>
              <a:t>Chrissa</a:t>
            </a:r>
            <a:r>
              <a:rPr lang="en-US" sz="1600" b="0" dirty="0"/>
              <a:t> </a:t>
            </a:r>
            <a:r>
              <a:rPr lang="en-US" sz="1600" b="0" dirty="0" err="1"/>
              <a:t>Pagitsas</a:t>
            </a:r>
            <a:r>
              <a:rPr lang="en-US" sz="1600" b="0" dirty="0"/>
              <a:t> (2023), Chief Sustainability Officers At Work: How CSOs Build Successful Sustainability and ESG Strategies, </a:t>
            </a:r>
            <a:r>
              <a:rPr lang="en-US" sz="1600" b="0" dirty="0" err="1"/>
              <a:t>Apress</a:t>
            </a:r>
            <a:r>
              <a:rPr lang="en-US" sz="1600" b="0" dirty="0"/>
              <a:t>.</a:t>
            </a:r>
          </a:p>
          <a:p>
            <a:pPr marL="228600" indent="-228600">
              <a:spcAft>
                <a:spcPts val="200"/>
              </a:spcAft>
            </a:pPr>
            <a:r>
              <a:rPr lang="en-US" altLang="zh-TW" sz="1600" b="0" dirty="0"/>
              <a:t>Wes McKinney (2022), "Python for Data Analysis: Data Wrangling with pandas, NumPy, and </a:t>
            </a:r>
            <a:r>
              <a:rPr lang="en-US" altLang="zh-TW" sz="1600" b="0" dirty="0" err="1"/>
              <a:t>Jupyter</a:t>
            </a:r>
            <a:r>
              <a:rPr lang="en-US" altLang="zh-TW" sz="1600" b="0" dirty="0"/>
              <a:t>", 3rd Edition, O'Reilly Media.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600" b="0" dirty="0" err="1"/>
              <a:t>Cino</a:t>
            </a:r>
            <a:r>
              <a:rPr lang="en-US" sz="1600" b="0" dirty="0"/>
              <a:t> Robin Castelli, Cyril </a:t>
            </a:r>
            <a:r>
              <a:rPr lang="en-US" sz="1600" b="0" dirty="0" err="1"/>
              <a:t>Shmatov</a:t>
            </a:r>
            <a:r>
              <a:rPr lang="en-US" sz="1600" b="0" dirty="0"/>
              <a:t> (2022), Quantitative Methods for ESG Finance, Wiley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600" b="0" dirty="0"/>
              <a:t>Simon Thompson (2023), Green and Sustainable Finance: Principles and Practice in Banking, Investment and Insurance, 2nd Edition, Kogan Page.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600" b="0" dirty="0" err="1"/>
              <a:t>Chrissa</a:t>
            </a:r>
            <a:r>
              <a:rPr lang="en-US" sz="1600" b="0" dirty="0"/>
              <a:t> </a:t>
            </a:r>
            <a:r>
              <a:rPr lang="en-US" sz="1600" b="0" dirty="0" err="1"/>
              <a:t>Pagitsas</a:t>
            </a:r>
            <a:r>
              <a:rPr lang="en-US" sz="1600" b="0" dirty="0"/>
              <a:t> (2023), Chief Sustainability Officers At Work: How CSOs Build Successful Sustainability and ESG Strategies, </a:t>
            </a:r>
            <a:r>
              <a:rPr lang="en-US" sz="1600" b="0" dirty="0" err="1"/>
              <a:t>Apress</a:t>
            </a:r>
            <a:r>
              <a:rPr lang="en-US" sz="1600" b="0" dirty="0"/>
              <a:t>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600" b="0" dirty="0"/>
              <a:t>Min-Yuh Day (2024), Python 101, </a:t>
            </a:r>
            <a:r>
              <a:rPr lang="en-US" sz="1600" b="0" dirty="0">
                <a:hlinkClick r:id="rId2"/>
              </a:rPr>
              <a:t>https://tinyurl.com/aintpupython101</a:t>
            </a:r>
            <a:endParaRPr lang="en-US" sz="1600" b="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en-US" sz="1600" b="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en-US" sz="1600" b="0" dirty="0"/>
          </a:p>
          <a:p>
            <a:pPr>
              <a:spcAft>
                <a:spcPts val="0"/>
              </a:spcAft>
            </a:pPr>
            <a:endParaRPr lang="en-US" sz="16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CCD5F9-DB73-CB42-A896-0B89E15D2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168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E7544-B14D-9544-B491-78860F363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90135"/>
            <a:ext cx="11222181" cy="915126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accent1"/>
                </a:solidFill>
              </a:rPr>
              <a:t>Outline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D713E-14BC-8D4E-81D6-882C7A3ED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50231"/>
            <a:ext cx="11222181" cy="5512013"/>
          </a:xfrm>
        </p:spPr>
        <p:txBody>
          <a:bodyPr>
            <a:normAutofit/>
          </a:bodyPr>
          <a:lstStyle/>
          <a:p>
            <a:pPr marL="320040" indent="-320040"/>
            <a:r>
              <a:rPr lang="en-US" sz="4800" dirty="0"/>
              <a:t>ESG Data Reporting</a:t>
            </a:r>
          </a:p>
          <a:p>
            <a:pPr marL="320040" indent="-320040"/>
            <a:r>
              <a:rPr lang="en-US" sz="4800" dirty="0"/>
              <a:t>Corporate Sustainability Reports</a:t>
            </a:r>
          </a:p>
          <a:p>
            <a:pPr marL="320040" indent="-320040"/>
            <a:r>
              <a:rPr lang="en-US" sz="4800" dirty="0"/>
              <a:t>ESG Data Verification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9228DE-7DBA-0446-B386-05BD7D50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135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標題 1"/>
          <p:cNvSpPr>
            <a:spLocks noGrp="1"/>
          </p:cNvSpPr>
          <p:nvPr>
            <p:ph type="title"/>
          </p:nvPr>
        </p:nvSpPr>
        <p:spPr>
          <a:xfrm>
            <a:off x="510988" y="201705"/>
            <a:ext cx="11335871" cy="1557338"/>
          </a:xfrm>
        </p:spPr>
        <p:txBody>
          <a:bodyPr>
            <a:normAutofit/>
          </a:bodyPr>
          <a:lstStyle/>
          <a:p>
            <a:r>
              <a:rPr lang="en-US" altLang="zh-TW" sz="3200" dirty="0">
                <a:solidFill>
                  <a:schemeClr val="accent1"/>
                </a:solidFill>
                <a:latin typeface="Calibri" charset="0"/>
                <a:ea typeface="標楷體" charset="-120"/>
              </a:rPr>
              <a:t>Sherry Madera (2024), </a:t>
            </a:r>
            <a:br>
              <a:rPr lang="en-US" altLang="zh-TW" sz="3200" dirty="0">
                <a:solidFill>
                  <a:schemeClr val="accent1"/>
                </a:solidFill>
                <a:latin typeface="Calibri" charset="0"/>
                <a:ea typeface="標楷體" charset="-120"/>
              </a:rPr>
            </a:br>
            <a:r>
              <a:rPr lang="en-US" altLang="zh-TW" sz="3200" dirty="0">
                <a:solidFill>
                  <a:srgbClr val="C00000"/>
                </a:solidFill>
                <a:latin typeface="Calibri" charset="0"/>
                <a:ea typeface="標楷體" charset="-120"/>
              </a:rPr>
              <a:t>Navigating Sustainability Data: How Organizations can use ESG Data to Secure Their Future</a:t>
            </a:r>
            <a:r>
              <a:rPr lang="en-US" altLang="zh-TW" sz="3200" dirty="0">
                <a:solidFill>
                  <a:schemeClr val="accent1"/>
                </a:solidFill>
                <a:latin typeface="Calibri" charset="0"/>
                <a:ea typeface="標楷體" charset="-120"/>
              </a:rPr>
              <a:t>, Kogan Page</a:t>
            </a:r>
            <a:endParaRPr lang="en-US" altLang="zh-TW" sz="2700" dirty="0">
              <a:solidFill>
                <a:schemeClr val="accent1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2457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85F4D138-8BDE-6342-9B25-597A162EDB57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7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" name="矩形 4">
            <a:extLst>
              <a:ext uri="{FF2B5EF4-FFF2-40B4-BE49-F238E27FC236}">
                <a16:creationId xmlns:a16="http://schemas.microsoft.com/office/drawing/2014/main" id="{4BA07585-6304-D83A-A77D-E43891A9B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9691" y="6611940"/>
            <a:ext cx="813261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000" dirty="0">
                <a:solidFill>
                  <a:srgbClr val="BFBFBF"/>
                </a:solidFill>
              </a:rPr>
              <a:t>Source: </a:t>
            </a:r>
            <a:r>
              <a:rPr lang="en-US" altLang="zh-TW" sz="1000" dirty="0">
                <a:solidFill>
                  <a:srgbClr val="BFBFBF"/>
                </a:solidFill>
                <a:hlinkClick r:id="rId2"/>
              </a:rPr>
              <a:t>https://www.amazon.com/Navigating-Sustainability-Data-Organizations-Secure/dp/1398612243/</a:t>
            </a:r>
            <a:endParaRPr lang="en-US" altLang="zh-TW" sz="1000" dirty="0">
              <a:solidFill>
                <a:srgbClr val="BFBFB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7CC281-EC45-1A42-7CF0-198460B3D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325" y="1759043"/>
            <a:ext cx="3181350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481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標題 1"/>
          <p:cNvSpPr>
            <a:spLocks noGrp="1"/>
          </p:cNvSpPr>
          <p:nvPr>
            <p:ph type="title"/>
          </p:nvPr>
        </p:nvSpPr>
        <p:spPr>
          <a:xfrm>
            <a:off x="510988" y="201705"/>
            <a:ext cx="11335871" cy="1557338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solidFill>
                  <a:schemeClr val="accent1"/>
                </a:solidFill>
                <a:latin typeface="Calibri" charset="0"/>
                <a:ea typeface="標楷體" charset="-120"/>
              </a:rPr>
              <a:t>雪莉．馬德拉</a:t>
            </a:r>
            <a:r>
              <a:rPr lang="en-US" altLang="zh-TW" sz="3200" dirty="0">
                <a:solidFill>
                  <a:schemeClr val="accent1"/>
                </a:solidFill>
                <a:latin typeface="Calibri" charset="0"/>
                <a:ea typeface="標楷體" charset="-120"/>
              </a:rPr>
              <a:t> (Sherry Madera)</a:t>
            </a:r>
            <a:r>
              <a:rPr lang="zh-TW" altLang="en-US" sz="3200" dirty="0">
                <a:solidFill>
                  <a:schemeClr val="accent1"/>
                </a:solidFill>
                <a:latin typeface="Calibri" charset="0"/>
                <a:ea typeface="標楷體" charset="-120"/>
              </a:rPr>
              <a:t> </a:t>
            </a:r>
            <a:r>
              <a:rPr lang="en-US" altLang="zh-TW" sz="3200" dirty="0">
                <a:solidFill>
                  <a:schemeClr val="accent1"/>
                </a:solidFill>
                <a:latin typeface="Calibri" charset="0"/>
                <a:ea typeface="標楷體" charset="-120"/>
              </a:rPr>
              <a:t>(</a:t>
            </a:r>
            <a:r>
              <a:rPr lang="zh-TW" altLang="en-US" sz="3200" dirty="0">
                <a:solidFill>
                  <a:schemeClr val="accent1"/>
                </a:solidFill>
                <a:latin typeface="Calibri" charset="0"/>
                <a:ea typeface="標楷體" charset="-120"/>
              </a:rPr>
              <a:t>顏敏竹</a:t>
            </a:r>
            <a:r>
              <a:rPr lang="en-US" altLang="zh-TW" sz="3200" dirty="0">
                <a:solidFill>
                  <a:schemeClr val="accent1"/>
                </a:solidFill>
                <a:latin typeface="Calibri" charset="0"/>
                <a:ea typeface="標楷體" charset="-120"/>
              </a:rPr>
              <a:t> </a:t>
            </a:r>
            <a:r>
              <a:rPr lang="zh-TW" altLang="en-US" sz="3200" dirty="0">
                <a:solidFill>
                  <a:schemeClr val="accent1"/>
                </a:solidFill>
                <a:latin typeface="Calibri" charset="0"/>
                <a:ea typeface="標楷體" charset="-120"/>
              </a:rPr>
              <a:t>譯</a:t>
            </a:r>
            <a:r>
              <a:rPr lang="en-US" altLang="zh-TW" sz="3200" dirty="0">
                <a:solidFill>
                  <a:schemeClr val="accent1"/>
                </a:solidFill>
                <a:latin typeface="Calibri" charset="0"/>
                <a:ea typeface="標楷體" charset="-120"/>
              </a:rPr>
              <a:t>) (2024), </a:t>
            </a:r>
            <a:br>
              <a:rPr lang="en-US" altLang="zh-TW" sz="3200" dirty="0">
                <a:solidFill>
                  <a:schemeClr val="accent1"/>
                </a:solidFill>
                <a:latin typeface="Calibri" charset="0"/>
                <a:ea typeface="標楷體" charset="-120"/>
              </a:rPr>
            </a:br>
            <a:r>
              <a:rPr lang="zh-TW" altLang="en-US" sz="3200" dirty="0">
                <a:solidFill>
                  <a:srgbClr val="C00000"/>
                </a:solidFill>
                <a:latin typeface="Calibri" charset="0"/>
                <a:ea typeface="標楷體" charset="-120"/>
              </a:rPr>
              <a:t>駕馭</a:t>
            </a:r>
            <a:r>
              <a:rPr lang="en-US" altLang="zh-TW" sz="3200" dirty="0">
                <a:solidFill>
                  <a:srgbClr val="C00000"/>
                </a:solidFill>
                <a:latin typeface="Calibri" charset="0"/>
                <a:ea typeface="標楷體" charset="-120"/>
              </a:rPr>
              <a:t>ESG</a:t>
            </a:r>
            <a:r>
              <a:rPr lang="zh-TW" altLang="en-US" sz="3200" dirty="0">
                <a:solidFill>
                  <a:srgbClr val="C00000"/>
                </a:solidFill>
                <a:latin typeface="Calibri" charset="0"/>
                <a:ea typeface="標楷體" charset="-120"/>
              </a:rPr>
              <a:t>數據</a:t>
            </a:r>
            <a:r>
              <a:rPr lang="en-US" altLang="zh-TW" sz="3200" dirty="0">
                <a:solidFill>
                  <a:srgbClr val="C00000"/>
                </a:solidFill>
                <a:latin typeface="Calibri" charset="0"/>
                <a:ea typeface="標楷體" charset="-120"/>
              </a:rPr>
              <a:t> (Navigating Sustainability Data)</a:t>
            </a:r>
            <a:r>
              <a:rPr lang="en-US" altLang="zh-TW" sz="3200" dirty="0">
                <a:solidFill>
                  <a:schemeClr val="accent1"/>
                </a:solidFill>
                <a:latin typeface="Calibri" charset="0"/>
                <a:ea typeface="標楷體" charset="-120"/>
              </a:rPr>
              <a:t>, </a:t>
            </a:r>
            <a:br>
              <a:rPr lang="en-US" altLang="zh-TW" sz="3200" dirty="0">
                <a:solidFill>
                  <a:schemeClr val="accent1"/>
                </a:solidFill>
                <a:latin typeface="Calibri" charset="0"/>
                <a:ea typeface="標楷體" charset="-120"/>
              </a:rPr>
            </a:br>
            <a:r>
              <a:rPr lang="zh-TW" altLang="en-US" sz="3200" dirty="0">
                <a:solidFill>
                  <a:schemeClr val="accent1"/>
                </a:solidFill>
                <a:latin typeface="Calibri" charset="0"/>
                <a:ea typeface="標楷體" charset="-120"/>
              </a:rPr>
              <a:t>財團法人中國生產力中心</a:t>
            </a:r>
            <a:endParaRPr lang="en-US" altLang="zh-TW" sz="2700" dirty="0">
              <a:solidFill>
                <a:schemeClr val="accent1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2457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85F4D138-8BDE-6342-9B25-597A162EDB57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8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" name="矩形 4">
            <a:extLst>
              <a:ext uri="{FF2B5EF4-FFF2-40B4-BE49-F238E27FC236}">
                <a16:creationId xmlns:a16="http://schemas.microsoft.com/office/drawing/2014/main" id="{4BA07585-6304-D83A-A77D-E43891A9B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9691" y="6611940"/>
            <a:ext cx="813261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000" dirty="0">
                <a:solidFill>
                  <a:srgbClr val="BFBFBF"/>
                </a:solidFill>
              </a:rPr>
              <a:t>Source: </a:t>
            </a:r>
            <a:r>
              <a:rPr lang="en-US" altLang="zh-TW" sz="1000" dirty="0">
                <a:solidFill>
                  <a:srgbClr val="BFBFBF"/>
                </a:solidFill>
                <a:hlinkClick r:id="rId2"/>
              </a:rPr>
              <a:t>https://www.eslite.com/product/10012011762682688929002</a:t>
            </a:r>
            <a:endParaRPr lang="en-US" altLang="zh-TW" sz="1000" dirty="0">
              <a:solidFill>
                <a:srgbClr val="BFBFB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C4FAE7-D478-0C37-74F6-0306E1DB52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991" t="11529" r="23873" b="8478"/>
          <a:stretch/>
        </p:blipFill>
        <p:spPr>
          <a:xfrm>
            <a:off x="4155559" y="1723426"/>
            <a:ext cx="3880883" cy="49241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F7C2E1-C95E-6DD5-7F3B-BCCC08BDD5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430" y="1923234"/>
            <a:ext cx="3012421" cy="45186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43D013-538F-0CA5-F8EC-A8974F78DB94}"/>
              </a:ext>
            </a:extLst>
          </p:cNvPr>
          <p:cNvSpPr txBox="1"/>
          <p:nvPr/>
        </p:nvSpPr>
        <p:spPr>
          <a:xfrm>
            <a:off x="8150427" y="2666149"/>
            <a:ext cx="388088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>
                <a:latin typeface="Heiti TC Medium" pitchFamily="2" charset="-128"/>
                <a:ea typeface="Heiti TC Medium" pitchFamily="2" charset="-128"/>
              </a:rPr>
              <a:t>專業推薦：</a:t>
            </a:r>
          </a:p>
          <a:p>
            <a:r>
              <a:rPr lang="zh-TW" altLang="en-US" dirty="0">
                <a:latin typeface="Heiti TC Medium" pitchFamily="2" charset="-128"/>
                <a:ea typeface="Heiti TC Medium" pitchFamily="2" charset="-128"/>
              </a:rPr>
              <a:t>王</a:t>
            </a:r>
            <a:r>
              <a:rPr lang="zh-TW" altLang="en-US" dirty="0">
                <a:latin typeface="Heiti TC Medium" pitchFamily="2" charset="-128"/>
                <a:ea typeface="Heiti TC Medium" pitchFamily="2" charset="-128"/>
              </a:rPr>
              <a:t>義方</a:t>
            </a:r>
            <a:br>
              <a:rPr lang="en-US" altLang="zh-TW" dirty="0">
                <a:latin typeface="Heiti TC Medium" pitchFamily="2" charset="-128"/>
                <a:ea typeface="Heiti TC Medium" pitchFamily="2" charset="-128"/>
              </a:rPr>
            </a:br>
            <a:r>
              <a:rPr lang="zh-TW" altLang="en-US" dirty="0">
                <a:latin typeface="Heiti TC Medium" pitchFamily="2" charset="-128"/>
                <a:ea typeface="Heiti TC Medium" pitchFamily="2" charset="-128"/>
              </a:rPr>
              <a:t>（金全益金屬工廠有限公司董事長）</a:t>
            </a:r>
          </a:p>
          <a:p>
            <a:r>
              <a:rPr lang="zh-TW" altLang="en-US" dirty="0">
                <a:latin typeface="Heiti TC Medium" pitchFamily="2" charset="-128"/>
                <a:ea typeface="Heiti TC Medium" pitchFamily="2" charset="-128"/>
              </a:rPr>
              <a:t>林木</a:t>
            </a:r>
            <a:r>
              <a:rPr lang="zh-TW" altLang="en-US" dirty="0">
                <a:latin typeface="Heiti TC Medium" pitchFamily="2" charset="-128"/>
                <a:ea typeface="Heiti TC Medium" pitchFamily="2" charset="-128"/>
              </a:rPr>
              <a:t>興</a:t>
            </a:r>
            <a:br>
              <a:rPr lang="en-US" altLang="zh-TW" dirty="0">
                <a:latin typeface="Heiti TC Medium" pitchFamily="2" charset="-128"/>
                <a:ea typeface="Heiti TC Medium" pitchFamily="2" charset="-128"/>
              </a:rPr>
            </a:br>
            <a:r>
              <a:rPr lang="zh-TW" altLang="en-US" dirty="0">
                <a:latin typeface="Heiti TC Medium" pitchFamily="2" charset="-128"/>
                <a:ea typeface="Heiti TC Medium" pitchFamily="2" charset="-128"/>
              </a:rPr>
              <a:t>（中研院環變中心博士後研究學者）</a:t>
            </a:r>
          </a:p>
          <a:p>
            <a:r>
              <a:rPr lang="zh-TW" altLang="en-US" dirty="0">
                <a:latin typeface="Heiti TC Medium" pitchFamily="2" charset="-128"/>
                <a:ea typeface="Heiti TC Medium" pitchFamily="2" charset="-128"/>
              </a:rPr>
              <a:t>卓靖</a:t>
            </a:r>
            <a:r>
              <a:rPr lang="zh-TW" altLang="en-US" dirty="0">
                <a:latin typeface="Heiti TC Medium" pitchFamily="2" charset="-128"/>
                <a:ea typeface="Heiti TC Medium" pitchFamily="2" charset="-128"/>
              </a:rPr>
              <a:t>倫</a:t>
            </a:r>
            <a:br>
              <a:rPr lang="en-US" altLang="zh-TW" dirty="0">
                <a:latin typeface="Heiti TC Medium" pitchFamily="2" charset="-128"/>
                <a:ea typeface="Heiti TC Medium" pitchFamily="2" charset="-128"/>
              </a:rPr>
            </a:br>
            <a:r>
              <a:rPr lang="zh-TW" altLang="en-US" dirty="0">
                <a:latin typeface="Heiti TC Medium" pitchFamily="2" charset="-128"/>
                <a:ea typeface="Heiti TC Medium" pitchFamily="2" charset="-128"/>
              </a:rPr>
              <a:t>（揚秦國際企業股份有限公司董事長）</a:t>
            </a:r>
          </a:p>
          <a:p>
            <a:r>
              <a:rPr lang="zh-TW" altLang="en-US" dirty="0">
                <a:latin typeface="Heiti TC Medium" pitchFamily="2" charset="-128"/>
                <a:ea typeface="Heiti TC Medium" pitchFamily="2" charset="-128"/>
              </a:rPr>
              <a:t>戴敏</a:t>
            </a:r>
            <a:r>
              <a:rPr lang="zh-TW" altLang="en-US" dirty="0">
                <a:latin typeface="Heiti TC Medium" pitchFamily="2" charset="-128"/>
                <a:ea typeface="Heiti TC Medium" pitchFamily="2" charset="-128"/>
              </a:rPr>
              <a:t>育</a:t>
            </a:r>
            <a:br>
              <a:rPr lang="en-US" altLang="zh-TW" dirty="0">
                <a:latin typeface="Heiti TC Medium" pitchFamily="2" charset="-128"/>
                <a:ea typeface="Heiti TC Medium" pitchFamily="2" charset="-128"/>
              </a:rPr>
            </a:br>
            <a:r>
              <a:rPr lang="zh-TW" altLang="en-US" dirty="0">
                <a:latin typeface="Heiti TC Medium" pitchFamily="2" charset="-128"/>
                <a:ea typeface="Heiti TC Medium" pitchFamily="2" charset="-128"/>
              </a:rPr>
              <a:t>（</a:t>
            </a:r>
            <a:r>
              <a:rPr lang="zh-TW" altLang="en-US" dirty="0">
                <a:latin typeface="Heiti TC Medium" pitchFamily="2" charset="-128"/>
                <a:ea typeface="Heiti TC Medium" pitchFamily="2" charset="-128"/>
              </a:rPr>
              <a:t>國立臺北大學資訊管理研究所教授）</a:t>
            </a:r>
          </a:p>
          <a:p>
            <a:r>
              <a:rPr lang="zh-TW" altLang="en-US" dirty="0">
                <a:latin typeface="Heiti TC Medium" pitchFamily="2" charset="-128"/>
                <a:ea typeface="Heiti TC Medium" pitchFamily="2" charset="-128"/>
              </a:rPr>
              <a:t>簡又新</a:t>
            </a:r>
            <a:br>
              <a:rPr lang="en-US" altLang="zh-TW" dirty="0">
                <a:latin typeface="Heiti TC Medium" pitchFamily="2" charset="-128"/>
                <a:ea typeface="Heiti TC Medium" pitchFamily="2" charset="-128"/>
              </a:rPr>
            </a:br>
            <a:r>
              <a:rPr lang="zh-TW" altLang="en-US" dirty="0">
                <a:latin typeface="Heiti TC Medium" pitchFamily="2" charset="-128"/>
                <a:ea typeface="Heiti TC Medium" pitchFamily="2" charset="-128"/>
              </a:rPr>
              <a:t>（</a:t>
            </a:r>
            <a:r>
              <a:rPr lang="zh-TW" altLang="en-US" dirty="0">
                <a:latin typeface="Heiti TC Medium" pitchFamily="2" charset="-128"/>
                <a:ea typeface="Heiti TC Medium" pitchFamily="2" charset="-128"/>
              </a:rPr>
              <a:t>台灣永續能源研究基金會董事長）</a:t>
            </a:r>
            <a:endParaRPr lang="en-US" dirty="0">
              <a:latin typeface="Heiti TC Medium" pitchFamily="2" charset="-128"/>
              <a:ea typeface="Heiti T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1398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標題 1"/>
          <p:cNvSpPr>
            <a:spLocks noGrp="1"/>
          </p:cNvSpPr>
          <p:nvPr>
            <p:ph type="title"/>
          </p:nvPr>
        </p:nvSpPr>
        <p:spPr>
          <a:xfrm>
            <a:off x="510988" y="201705"/>
            <a:ext cx="11335871" cy="1557338"/>
          </a:xfrm>
        </p:spPr>
        <p:txBody>
          <a:bodyPr>
            <a:normAutofit/>
          </a:bodyPr>
          <a:lstStyle/>
          <a:p>
            <a:r>
              <a:rPr lang="en-US" altLang="zh-TW" sz="3200" dirty="0" err="1">
                <a:solidFill>
                  <a:schemeClr val="accent1"/>
                </a:solidFill>
                <a:latin typeface="Calibri" charset="0"/>
                <a:ea typeface="標楷體" charset="-120"/>
              </a:rPr>
              <a:t>Cino</a:t>
            </a:r>
            <a:r>
              <a:rPr lang="en-US" altLang="zh-TW" sz="3200" dirty="0">
                <a:solidFill>
                  <a:schemeClr val="accent1"/>
                </a:solidFill>
                <a:latin typeface="Calibri" charset="0"/>
                <a:ea typeface="標楷體" charset="-120"/>
              </a:rPr>
              <a:t> Robin Castelli, Cyril </a:t>
            </a:r>
            <a:r>
              <a:rPr lang="en-US" altLang="zh-TW" sz="3200" dirty="0" err="1">
                <a:solidFill>
                  <a:schemeClr val="accent1"/>
                </a:solidFill>
                <a:latin typeface="Calibri" charset="0"/>
                <a:ea typeface="標楷體" charset="-120"/>
              </a:rPr>
              <a:t>Shmatov</a:t>
            </a:r>
            <a:r>
              <a:rPr lang="en-US" altLang="zh-TW" sz="3200" dirty="0">
                <a:solidFill>
                  <a:schemeClr val="accent1"/>
                </a:solidFill>
                <a:latin typeface="Calibri" charset="0"/>
                <a:ea typeface="標楷體" charset="-120"/>
              </a:rPr>
              <a:t> (2022), </a:t>
            </a:r>
            <a:br>
              <a:rPr lang="en-US" altLang="zh-TW" sz="3200" dirty="0">
                <a:solidFill>
                  <a:schemeClr val="accent1"/>
                </a:solidFill>
                <a:latin typeface="Calibri" charset="0"/>
                <a:ea typeface="標楷體" charset="-120"/>
              </a:rPr>
            </a:br>
            <a:r>
              <a:rPr lang="en-US" altLang="zh-TW" sz="32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Quantitative Methods for ESG Finance</a:t>
            </a:r>
            <a:r>
              <a:rPr lang="en-US" altLang="zh-TW" sz="3200" dirty="0">
                <a:solidFill>
                  <a:schemeClr val="accent1"/>
                </a:solidFill>
                <a:latin typeface="Calibri" charset="0"/>
                <a:ea typeface="標楷體" charset="-120"/>
              </a:rPr>
              <a:t>, </a:t>
            </a:r>
            <a:br>
              <a:rPr lang="en-US" altLang="zh-TW" sz="3200" dirty="0">
                <a:solidFill>
                  <a:schemeClr val="accent1"/>
                </a:solidFill>
                <a:latin typeface="Calibri" charset="0"/>
                <a:ea typeface="標楷體" charset="-120"/>
              </a:rPr>
            </a:br>
            <a:r>
              <a:rPr lang="en-US" altLang="zh-TW" sz="3200" dirty="0">
                <a:solidFill>
                  <a:schemeClr val="accent1"/>
                </a:solidFill>
                <a:latin typeface="Calibri" charset="0"/>
                <a:ea typeface="標楷體" charset="-120"/>
              </a:rPr>
              <a:t>Wiley</a:t>
            </a:r>
            <a:endParaRPr lang="en-US" altLang="zh-TW" sz="2700" dirty="0">
              <a:solidFill>
                <a:schemeClr val="accent1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2457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85F4D138-8BDE-6342-9B25-597A162EDB57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9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" name="矩形 4">
            <a:extLst>
              <a:ext uri="{FF2B5EF4-FFF2-40B4-BE49-F238E27FC236}">
                <a16:creationId xmlns:a16="http://schemas.microsoft.com/office/drawing/2014/main" id="{4BA07585-6304-D83A-A77D-E43891A9B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9691" y="6611940"/>
            <a:ext cx="813261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000" dirty="0">
                <a:solidFill>
                  <a:srgbClr val="BFBFBF"/>
                </a:solidFill>
              </a:rPr>
              <a:t>Source: </a:t>
            </a:r>
            <a:r>
              <a:rPr lang="en-US" altLang="zh-TW" sz="1000" dirty="0">
                <a:solidFill>
                  <a:srgbClr val="BFBFBF"/>
                </a:solidFill>
                <a:hlinkClick r:id="rId2"/>
              </a:rPr>
              <a:t>https://www.amazon.com/Quantitative-Methods-Finance-Robin-Castelli/dp/1119903807/</a:t>
            </a:r>
            <a:endParaRPr lang="en-US" altLang="zh-TW" sz="1000" dirty="0">
              <a:solidFill>
                <a:srgbClr val="BFBFB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BB53E7-31CB-E409-3F48-F379D8EF6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8556" y="1858666"/>
            <a:ext cx="3280734" cy="465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515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14720</TotalTime>
  <Words>2524</Words>
  <Application>Microsoft Macintosh PowerPoint</Application>
  <PresentationFormat>Widescreen</PresentationFormat>
  <Paragraphs>368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HEITI TC MEDIUM</vt:lpstr>
      <vt:lpstr>HEITI TC MEDIUM</vt:lpstr>
      <vt:lpstr>Arial</vt:lpstr>
      <vt:lpstr>Calibri</vt:lpstr>
      <vt:lpstr>Courier New</vt:lpstr>
      <vt:lpstr>Office Theme</vt:lpstr>
      <vt:lpstr>ESG Data Reporting Corporate Sustainability Reports  ESG Data Verification</vt:lpstr>
      <vt:lpstr>Syllabus</vt:lpstr>
      <vt:lpstr>Syllabus</vt:lpstr>
      <vt:lpstr>Syllabus</vt:lpstr>
      <vt:lpstr>ESG Data Reporting Corporate Sustainability Reports ESG Data Verification</vt:lpstr>
      <vt:lpstr>Outline</vt:lpstr>
      <vt:lpstr>Sherry Madera (2024),  Navigating Sustainability Data: How Organizations can use ESG Data to Secure Their Future, Kogan Page</vt:lpstr>
      <vt:lpstr>雪莉．馬德拉 (Sherry Madera) (顏敏竹 譯) (2024),  駕馭ESG數據 (Navigating Sustainability Data),  財團法人中國生產力中心</vt:lpstr>
      <vt:lpstr>Cino Robin Castelli, Cyril Shmatov (2022),  Quantitative Methods for ESG Finance,  Wiley</vt:lpstr>
      <vt:lpstr>Simon Thompson (2023),  Green and Sustainable Finance:  Principles and Practice in Banking, Investment and Insurance,  2nd Edition, Kogan Page.</vt:lpstr>
      <vt:lpstr>Chrissa Pagitsas (2023),  Chief Sustainability Officers At Work:  How CSOs Build Successful Sustainability and ESG Strategies,  Apress.</vt:lpstr>
      <vt:lpstr>Sustainability and ESG Data Analytics</vt:lpstr>
      <vt:lpstr>Definition of ESG Reporting</vt:lpstr>
      <vt:lpstr>Importance of ESG Reporting Why ESG Data Reporting Matters</vt:lpstr>
      <vt:lpstr>ESG Data Reporting Key Components</vt:lpstr>
      <vt:lpstr>MSCI ESG Rating Framework</vt:lpstr>
      <vt:lpstr>MSCI ESG Key Issue Hierarchy</vt:lpstr>
      <vt:lpstr>MSCI Governance Model Structure</vt:lpstr>
      <vt:lpstr>MSCI Hierarchy of ESG Scores</vt:lpstr>
      <vt:lpstr>DJSI S&amp;P Global ESG Score</vt:lpstr>
      <vt:lpstr>FTSE Russell ESG Ratings</vt:lpstr>
      <vt:lpstr>ESG Data Reporting Reporting Frameworks and Standards</vt:lpstr>
      <vt:lpstr>GRI (Global Report Initiative)</vt:lpstr>
      <vt:lpstr>CDP (Carbon Disclosure Project)</vt:lpstr>
      <vt:lpstr>SASB (Sustainability Accounting Standards Board)</vt:lpstr>
      <vt:lpstr>ISSB (International Sustainability Standards Board)</vt:lpstr>
      <vt:lpstr>TCFD  (Task Force on Climate-related Financial Disclosures)</vt:lpstr>
      <vt:lpstr>Corporate Sustainability Reports (CSR) Purpose and Benefits</vt:lpstr>
      <vt:lpstr>Corporate Sustainability Reports (CSR) Structure and Content</vt:lpstr>
      <vt:lpstr>Corporate Sustainability Reports (CSR) Best Practices</vt:lpstr>
      <vt:lpstr>ESG Data Verification</vt:lpstr>
      <vt:lpstr>ESG Data Verification Verification Methods</vt:lpstr>
      <vt:lpstr>ESG Data Verification  Challenges </vt:lpstr>
      <vt:lpstr>Essential Python Libraries for  ESG Data Reporting</vt:lpstr>
      <vt:lpstr>Collecting ESG Data</vt:lpstr>
      <vt:lpstr> Processing and Analyzing ESG Data Transforming Data into Insights</vt:lpstr>
      <vt:lpstr>Corporate Sustainability Reports Why Analyze Sustainability Reports?</vt:lpstr>
      <vt:lpstr>Python for Sustainability Reports Analysis</vt:lpstr>
      <vt:lpstr>Corporate Sustainability Reports Finding Sustainability Data</vt:lpstr>
      <vt:lpstr>Extracting Data (HTML) Scraping Data from Web-Based Reports</vt:lpstr>
      <vt:lpstr>Extracting Data (PDF) Handling PDF-Based Reports</vt:lpstr>
      <vt:lpstr>Analysis with Pandas Turning Data into Insights</vt:lpstr>
      <vt:lpstr>Visualizing Results Communicating ESG Performance</vt:lpstr>
      <vt:lpstr>ESG Data Analysis and Visualization</vt:lpstr>
      <vt:lpstr>ESG Data Analysis and Visualization</vt:lpstr>
      <vt:lpstr>ESG Data Analysis and Visualization</vt:lpstr>
      <vt:lpstr>ESG Data Analysis and Visualization</vt:lpstr>
      <vt:lpstr>ESG Data Analysis and Visualization</vt:lpstr>
      <vt:lpstr>ESG Data Analysis and Visualization</vt:lpstr>
      <vt:lpstr>ESG Data Analysis and Visualization</vt:lpstr>
      <vt:lpstr>ESG Data Analysis and Visualization</vt:lpstr>
      <vt:lpstr>ESG Data Analysis and Visualization</vt:lpstr>
      <vt:lpstr>PowerPoint Presentation</vt:lpstr>
      <vt:lpstr>Summary</vt:lpstr>
      <vt:lpstr>References</vt:lpstr>
    </vt:vector>
  </TitlesOfParts>
  <Manager/>
  <Company>National Taipei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永續數據分析 (Sustainability and ESG Data Analytics)</dc:title>
  <dc:subject/>
  <dc:creator>Min-Yuh Day</dc:creator>
  <cp:keywords>永續, 數據分析, Sustainability, ESG, Data Analytics</cp:keywords>
  <dc:description>永續數據分析 (Sustainability and ESG Data Analytics)</dc:description>
  <cp:lastModifiedBy>MY DAY</cp:lastModifiedBy>
  <cp:revision>846</cp:revision>
  <cp:lastPrinted>2020-12-23T14:44:17Z</cp:lastPrinted>
  <dcterms:created xsi:type="dcterms:W3CDTF">2019-09-12T03:09:52Z</dcterms:created>
  <dcterms:modified xsi:type="dcterms:W3CDTF">2024-11-20T00:10:14Z</dcterms:modified>
  <cp:category/>
</cp:coreProperties>
</file>