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2"/>
  </p:notesMasterIdLst>
  <p:sldIdLst>
    <p:sldId id="3462" r:id="rId2"/>
    <p:sldId id="3463" r:id="rId3"/>
    <p:sldId id="3464" r:id="rId4"/>
    <p:sldId id="3778" r:id="rId5"/>
    <p:sldId id="3472" r:id="rId6"/>
    <p:sldId id="3780" r:id="rId7"/>
    <p:sldId id="3784" r:id="rId8"/>
    <p:sldId id="3787" r:id="rId9"/>
    <p:sldId id="3792" r:id="rId10"/>
    <p:sldId id="3482" r:id="rId11"/>
    <p:sldId id="3484" r:id="rId12"/>
    <p:sldId id="3483" r:id="rId13"/>
    <p:sldId id="5320" r:id="rId14"/>
    <p:sldId id="5321" r:id="rId15"/>
    <p:sldId id="5322" r:id="rId16"/>
    <p:sldId id="4876" r:id="rId17"/>
    <p:sldId id="4842" r:id="rId18"/>
    <p:sldId id="5319" r:id="rId19"/>
    <p:sldId id="5323" r:id="rId20"/>
    <p:sldId id="5324" r:id="rId21"/>
    <p:sldId id="5325" r:id="rId22"/>
    <p:sldId id="4841" r:id="rId23"/>
    <p:sldId id="5326" r:id="rId24"/>
    <p:sldId id="5327" r:id="rId25"/>
    <p:sldId id="5328" r:id="rId26"/>
    <p:sldId id="5329" r:id="rId27"/>
    <p:sldId id="5330" r:id="rId28"/>
    <p:sldId id="5331" r:id="rId29"/>
    <p:sldId id="5332" r:id="rId30"/>
    <p:sldId id="5333" r:id="rId31"/>
    <p:sldId id="5334" r:id="rId32"/>
    <p:sldId id="5335" r:id="rId33"/>
    <p:sldId id="5336" r:id="rId34"/>
    <p:sldId id="5539" r:id="rId35"/>
    <p:sldId id="5338" r:id="rId36"/>
    <p:sldId id="5540" r:id="rId37"/>
    <p:sldId id="5541" r:id="rId38"/>
    <p:sldId id="5542" r:id="rId39"/>
    <p:sldId id="5543" r:id="rId40"/>
    <p:sldId id="5343" r:id="rId41"/>
    <p:sldId id="5344" r:id="rId42"/>
    <p:sldId id="5345" r:id="rId43"/>
    <p:sldId id="5346" r:id="rId44"/>
    <p:sldId id="5347" r:id="rId45"/>
    <p:sldId id="5349" r:id="rId46"/>
    <p:sldId id="3720" r:id="rId47"/>
    <p:sldId id="4273" r:id="rId48"/>
    <p:sldId id="4274" r:id="rId49"/>
    <p:sldId id="3868" r:id="rId50"/>
    <p:sldId id="5230" r:id="rId51"/>
    <p:sldId id="5231" r:id="rId52"/>
    <p:sldId id="5233" r:id="rId53"/>
    <p:sldId id="5234" r:id="rId54"/>
    <p:sldId id="5235" r:id="rId55"/>
    <p:sldId id="5538" r:id="rId56"/>
    <p:sldId id="5535" r:id="rId57"/>
    <p:sldId id="5536" r:id="rId58"/>
    <p:sldId id="5537" r:id="rId59"/>
    <p:sldId id="5236" r:id="rId60"/>
    <p:sldId id="5237" r:id="rId61"/>
    <p:sldId id="5238" r:id="rId62"/>
    <p:sldId id="5239" r:id="rId63"/>
    <p:sldId id="5518" r:id="rId64"/>
    <p:sldId id="5519" r:id="rId65"/>
    <p:sldId id="5520" r:id="rId66"/>
    <p:sldId id="5521" r:id="rId67"/>
    <p:sldId id="5522" r:id="rId68"/>
    <p:sldId id="5523" r:id="rId69"/>
    <p:sldId id="5524" r:id="rId70"/>
    <p:sldId id="5525" r:id="rId71"/>
    <p:sldId id="5526" r:id="rId72"/>
    <p:sldId id="5527" r:id="rId73"/>
    <p:sldId id="5528" r:id="rId74"/>
    <p:sldId id="5529" r:id="rId75"/>
    <p:sldId id="5530" r:id="rId76"/>
    <p:sldId id="5531" r:id="rId77"/>
    <p:sldId id="5532" r:id="rId78"/>
    <p:sldId id="5533" r:id="rId79"/>
    <p:sldId id="4979" r:id="rId80"/>
    <p:sldId id="5240" r:id="rId81"/>
    <p:sldId id="5241" r:id="rId82"/>
    <p:sldId id="5242" r:id="rId83"/>
    <p:sldId id="5339" r:id="rId84"/>
    <p:sldId id="5337" r:id="rId85"/>
    <p:sldId id="5340" r:id="rId86"/>
    <p:sldId id="5341" r:id="rId87"/>
    <p:sldId id="5342" r:id="rId88"/>
    <p:sldId id="5305" r:id="rId89"/>
    <p:sldId id="5306" r:id="rId90"/>
    <p:sldId id="5307" r:id="rId91"/>
    <p:sldId id="5516" r:id="rId92"/>
    <p:sldId id="5517" r:id="rId93"/>
    <p:sldId id="5169" r:id="rId94"/>
    <p:sldId id="5167" r:id="rId95"/>
    <p:sldId id="5157" r:id="rId96"/>
    <p:sldId id="3501" r:id="rId97"/>
    <p:sldId id="4282" r:id="rId98"/>
    <p:sldId id="5218" r:id="rId99"/>
    <p:sldId id="5223" r:id="rId100"/>
    <p:sldId id="5222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80"/>
    <p:restoredTop sz="90655"/>
  </p:normalViewPr>
  <p:slideViewPr>
    <p:cSldViewPr snapToGrid="0" snapToObjects="1">
      <p:cViewPr varScale="1">
        <p:scale>
          <a:sx n="75" d="100"/>
          <a:sy n="75" d="100"/>
        </p:scale>
        <p:origin x="17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15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print("hello, world")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971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81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55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78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15.jpe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4.tiff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7" Type="http://schemas.openxmlformats.org/officeDocument/2006/relationships/hyperlink" Target="https://www.fsb-tcfd.org/" TargetMode="External"/><Relationship Id="rId2" Type="http://schemas.openxmlformats.org/officeDocument/2006/relationships/hyperlink" Target="https://www.pytho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frs.org/groups/international-sustainability-standards-board/" TargetMode="External"/><Relationship Id="rId5" Type="http://schemas.openxmlformats.org/officeDocument/2006/relationships/hyperlink" Target="https://sasb.org/" TargetMode="External"/><Relationship Id="rId4" Type="http://schemas.openxmlformats.org/officeDocument/2006/relationships/hyperlink" Target="https://www.cdp.net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spectrum.ieee.org/the-top-programming-languages-2023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tiff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trypython.asp?filename=demo_default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learnpython.org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developers.google.com/edu/python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meet.google.com/ofh-iosa-eh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aconda.com/download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amazon.com/Introduction-Generative-AI-Numa-Dhamani/dp/1633437191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amazon.com/Transformers-Natural-Language-Processing-Computer/dp/1805128728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amazon.com/Hands-Machine-Learning-Scikit-Learn-TensorFlow/dp/109812597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sasb.org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ifrs.org/groups/international-sustainability-standards-board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www.anthropic.com/news/claude-3-5-sonnet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lmarena.ai/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s://web.ntpu.edu.tw/~myday/cindex.htm#projec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Introduction to </a:t>
            </a:r>
            <a:b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for Accounting Applications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1121PAA01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ACC2, NTPU (U2004)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6, 7, 8, (14:10-17:00) (9:10-12:00) (B3F10)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2024-09-11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19956"/>
          </a:xfrm>
        </p:spPr>
        <p:txBody>
          <a:bodyPr/>
          <a:lstStyle/>
          <a:p>
            <a:r>
              <a:rPr lang="en-US" dirty="0"/>
              <a:t>Required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59324"/>
            <a:ext cx="11222181" cy="4993975"/>
          </a:xfrm>
        </p:spPr>
        <p:txBody>
          <a:bodyPr>
            <a:normAutofit/>
          </a:bodyPr>
          <a:lstStyle/>
          <a:p>
            <a:r>
              <a:rPr lang="en-US" dirty="0"/>
              <a:t>Allen B. Downey (2016), Think Python: How to Think Like a Computer Scientist, 2nd Edition, O’Reilly Media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032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568595"/>
          </a:xfrm>
        </p:spPr>
        <p:txBody>
          <a:bodyPr>
            <a:normAutofit/>
          </a:bodyPr>
          <a:lstStyle/>
          <a:p>
            <a:pPr algn="l"/>
            <a:r>
              <a:rPr lang="en-US" altLang="zh-TW" sz="4200" dirty="0">
                <a:solidFill>
                  <a:srgbClr val="C00000"/>
                </a:solidFill>
                <a:ea typeface="Heiti TC Medium" pitchFamily="2" charset="-128"/>
              </a:rPr>
              <a:t>Python for Accounting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Min-Yuh Day, Ph.D.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Professor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5" y="1568899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69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0293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84881"/>
            <a:ext cx="11222181" cy="5477363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1. Frederick Kaefer and Paul Kaefer (2020), Introduction to Python Programming for Business and Social Science Applications, SAGE Publications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2. Abdullah </a:t>
            </a:r>
            <a:r>
              <a:rPr lang="en-US" sz="1800" dirty="0" err="1"/>
              <a:t>Karasan</a:t>
            </a:r>
            <a:r>
              <a:rPr lang="en-US" sz="1800" dirty="0"/>
              <a:t>  (2021), Machine Learning for Financial Risk Management with Python: Algorithms for Modeling Risk, O’Reilly Media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3. Vic Anand, Khrystyna </a:t>
            </a:r>
            <a:r>
              <a:rPr lang="en-US" sz="1800" dirty="0" err="1"/>
              <a:t>Bochkay</a:t>
            </a:r>
            <a:r>
              <a:rPr lang="en-US" sz="1800" dirty="0"/>
              <a:t>, and Roman </a:t>
            </a:r>
            <a:r>
              <a:rPr lang="en-US" sz="1800" dirty="0" err="1"/>
              <a:t>Chychyla</a:t>
            </a:r>
            <a:r>
              <a:rPr lang="en-US" sz="1800" dirty="0"/>
              <a:t> (2020), Using Python for Text Analysis in Accounting Research, Now Publishers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4. </a:t>
            </a:r>
            <a:r>
              <a:rPr lang="en-US" sz="1800" dirty="0" err="1"/>
              <a:t>Aurélien</a:t>
            </a:r>
            <a:r>
              <a:rPr lang="en-US" sz="1800" dirty="0"/>
              <a:t> </a:t>
            </a:r>
            <a:r>
              <a:rPr lang="en-US" sz="1800" dirty="0" err="1"/>
              <a:t>Géron</a:t>
            </a:r>
            <a:r>
              <a:rPr lang="en-US" sz="1800" dirty="0"/>
              <a:t> (2022), Hands-On Machine Learning with Scikit-Learn, </a:t>
            </a:r>
            <a:r>
              <a:rPr lang="en-US" sz="1800" dirty="0" err="1"/>
              <a:t>Keras</a:t>
            </a:r>
            <a:r>
              <a:rPr lang="en-US" sz="1800" dirty="0"/>
              <a:t>, and TensorFlow: Concepts, Tools, and Techniques to Build Intelligent Systems, 3rd Edition, O’Reilly Media.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5. Yves </a:t>
            </a:r>
            <a:r>
              <a:rPr lang="en-US" sz="1800" dirty="0" err="1"/>
              <a:t>Hilpisch</a:t>
            </a:r>
            <a:r>
              <a:rPr lang="en-US" sz="1800" dirty="0"/>
              <a:t> (2018), Python for Finance: Mastering Data-Driven Finance, 2nd Edition, O'Reilly Media.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6. Yves </a:t>
            </a:r>
            <a:r>
              <a:rPr lang="en-US" sz="1800" dirty="0" err="1"/>
              <a:t>Hilpisch</a:t>
            </a:r>
            <a:r>
              <a:rPr lang="en-US" sz="1800" dirty="0"/>
              <a:t> (2020), Artificial Intelligence in Finance: A Python-Based Guide, O’Reilly Media.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7. </a:t>
            </a:r>
            <a:r>
              <a:rPr lang="en-US" sz="1800" dirty="0" err="1"/>
              <a:t>Numa</a:t>
            </a:r>
            <a:r>
              <a:rPr lang="en-US" sz="1800" dirty="0"/>
              <a:t> </a:t>
            </a:r>
            <a:r>
              <a:rPr lang="en-US" sz="1800" dirty="0" err="1"/>
              <a:t>Dhamani</a:t>
            </a:r>
            <a:r>
              <a:rPr lang="en-US" sz="1800" dirty="0"/>
              <a:t> and Maggie Engler (2024), Introduction to Generative AI, Manning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8. Denis Rothman (2024), Transformers for Natural Language Processing and Computer Vision - Third Edition: Explore Generative AI and Large Language Models with Hugging Face, </a:t>
            </a:r>
            <a:r>
              <a:rPr lang="en-US" sz="1800" dirty="0" err="1"/>
              <a:t>ChatGPT</a:t>
            </a:r>
            <a:r>
              <a:rPr lang="en-US" sz="1800" dirty="0"/>
              <a:t>, GPT-4V, and DALL-E 3, 3rd ed. Edition, </a:t>
            </a:r>
            <a:r>
              <a:rPr lang="en-US" sz="1800" dirty="0" err="1"/>
              <a:t>Packt</a:t>
            </a:r>
            <a:r>
              <a:rPr lang="en-US" sz="1800" dirty="0"/>
              <a:t> Publishing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/>
              <a:t>9. Ben </a:t>
            </a:r>
            <a:r>
              <a:rPr lang="en-US" sz="1800" dirty="0" err="1"/>
              <a:t>Auffarth</a:t>
            </a:r>
            <a:r>
              <a:rPr lang="en-US" sz="1800" dirty="0"/>
              <a:t> (2023), Generative AI with </a:t>
            </a:r>
            <a:r>
              <a:rPr lang="en-US" sz="1800" dirty="0" err="1"/>
              <a:t>LangChain</a:t>
            </a:r>
            <a:r>
              <a:rPr lang="en-US" sz="1800" dirty="0"/>
              <a:t>: Build large language model (LLM) apps with Python, </a:t>
            </a:r>
            <a:r>
              <a:rPr lang="en-US" sz="1800" dirty="0" err="1"/>
              <a:t>ChatGPT</a:t>
            </a:r>
            <a:r>
              <a:rPr lang="en-US" sz="1800" dirty="0"/>
              <a:t> and other LLMs, </a:t>
            </a:r>
            <a:r>
              <a:rPr lang="en-US" sz="1800" dirty="0" err="1"/>
              <a:t>Packt</a:t>
            </a:r>
            <a:r>
              <a:rPr lang="en-US" sz="18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56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94449"/>
          </a:xfrm>
        </p:spPr>
        <p:txBody>
          <a:bodyPr/>
          <a:lstStyle/>
          <a:p>
            <a:r>
              <a:rPr lang="en-US" altLang="zh-TW" dirty="0"/>
              <a:t>Other 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29553"/>
            <a:ext cx="11222181" cy="530710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Python, </a:t>
            </a:r>
            <a:r>
              <a:rPr lang="en-US" sz="2400" dirty="0">
                <a:hlinkClick r:id="rId2"/>
              </a:rPr>
              <a:t>https://www.python.org/</a:t>
            </a: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GRI (Global Report Initiative): </a:t>
            </a:r>
            <a:br>
              <a:rPr lang="en-US" sz="2400" dirty="0"/>
            </a:br>
            <a:r>
              <a:rPr lang="en-US" sz="2400" dirty="0">
                <a:hlinkClick r:id="rId3"/>
              </a:rPr>
              <a:t>https://www.globalreporting.org/</a:t>
            </a: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CDP (Carbon Disclosure Project): </a:t>
            </a:r>
            <a:br>
              <a:rPr lang="en-US" sz="2400" dirty="0"/>
            </a:br>
            <a:r>
              <a:rPr lang="en-US" sz="2400" dirty="0">
                <a:hlinkClick r:id="rId4"/>
              </a:rPr>
              <a:t>https://www.cdp.net/</a:t>
            </a: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SASB (Sustainability Accounting Standards Board): </a:t>
            </a:r>
            <a:br>
              <a:rPr lang="en-US" sz="2400" dirty="0"/>
            </a:br>
            <a:r>
              <a:rPr lang="en-US" sz="2400" dirty="0">
                <a:hlinkClick r:id="rId5"/>
              </a:rPr>
              <a:t>https://sasb.org/</a:t>
            </a: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ISSB (International Sustainability Standards Board):</a:t>
            </a:r>
            <a:br>
              <a:rPr lang="en-US" sz="2400" dirty="0"/>
            </a:br>
            <a:r>
              <a:rPr lang="en-US" sz="2000" dirty="0">
                <a:hlinkClick r:id="rId6"/>
              </a:rPr>
              <a:t>https://www.ifrs.org/groups/international-sustainability-standards-board/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400" dirty="0"/>
              <a:t>TCFD (Task Force on Climate-related Financial Disclosures): </a:t>
            </a:r>
            <a:br>
              <a:rPr lang="en-US" sz="2400" dirty="0"/>
            </a:br>
            <a:r>
              <a:rPr lang="en-US" sz="2400" dirty="0">
                <a:hlinkClick r:id="rId7"/>
              </a:rPr>
              <a:t>https://www.fsb-tcfd.org/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200" dirty="0"/>
          </a:p>
          <a:p>
            <a:pPr marL="0" indent="0">
              <a:spcAft>
                <a:spcPts val="600"/>
              </a:spcAft>
              <a:buNone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79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10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22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03" y="3185406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8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563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Top Programming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2246243" y="6445819"/>
            <a:ext cx="7699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https://spectrum.ieee.org/the-top-programming-languages-2023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6B7C6-6099-02AB-DF14-59AF0D60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9" y="1226152"/>
            <a:ext cx="11344816" cy="49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7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147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425878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Min-</a:t>
            </a:r>
            <a:r>
              <a:rPr lang="en-US" altLang="zh-TW" sz="5400" dirty="0" err="1"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 Day, Ph.D.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70455" cy="356144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500" dirty="0">
                <a:solidFill>
                  <a:srgbClr val="C00000"/>
                </a:solidFill>
              </a:rPr>
              <a:t>Professor, Information Management, NTPU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5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500" dirty="0" err="1">
                <a:solidFill>
                  <a:schemeClr val="tx2"/>
                </a:solidFill>
              </a:rPr>
              <a:t>Sinica</a:t>
            </a:r>
            <a:endParaRPr lang="en-US" altLang="zh-TW" sz="35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35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20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</a:rPr>
              <a:t>Director, Fintech and Green Finance Research Center, NTPU</a:t>
            </a:r>
            <a:br>
              <a:rPr lang="en-US" altLang="zh-TW" sz="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2000" dirty="0">
                <a:solidFill>
                  <a:schemeClr val="accent6">
                    <a:lumMod val="50000"/>
                  </a:schemeClr>
                </a:solidFill>
              </a:rPr>
              <a:t>Division Director, Sustainable Development, Sustainability Office, NTPU</a:t>
            </a:r>
            <a:endParaRPr lang="en-US" altLang="zh-TW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Financial Technology, Big Data Analytics, 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 and Text Mining, Electronic Commerce</a:t>
            </a:r>
            <a:endParaRPr lang="zh-TW" altLang="en-US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E4C50-8BEC-6840-B59B-579F85F628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6099" y="364819"/>
            <a:ext cx="2253148" cy="1016127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818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95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29300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47CE-2D98-C494-4512-DC22076F83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1164599"/>
            <a:ext cx="9702800" cy="539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11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Python: Try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013D4-6103-B090-9113-AE487E0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https://www.w3schools.com/python/trypython.asp?filename=demo_default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419D6-D62B-EC59-6542-0D49853FA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0" y="1512142"/>
            <a:ext cx="11316239" cy="49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5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LearnPython.org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https://www.learnpython.org/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6EFE-A64B-076C-83FD-7B996ED297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437" y="873146"/>
            <a:ext cx="9040083" cy="56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07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/>
              <a:t>Google’s </a:t>
            </a:r>
            <a:r>
              <a:rPr lang="en-US" dirty="0"/>
              <a:t>Python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https://developers.google.com/edu/python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2CCE9-85CF-89D3-97B7-8570169772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39" y="873146"/>
            <a:ext cx="10288279" cy="56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39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0637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19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86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32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113, 1</a:t>
            </a:r>
            <a:r>
              <a:rPr lang="en-US" altLang="zh-TW" baseline="30000" dirty="0">
                <a:ea typeface="Heiti TC Medium" pitchFamily="2" charset="-128"/>
              </a:rPr>
              <a:t>st</a:t>
            </a:r>
            <a:r>
              <a:rPr lang="en-US" altLang="zh-TW" dirty="0">
                <a:ea typeface="Heiti TC Medium" pitchFamily="2" charset="-128"/>
              </a:rPr>
              <a:t> Semester (Fall 2024)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2"/>
            <a:ext cx="11222181" cy="4358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en-US" altLang="zh-TW" dirty="0">
                <a:solidFill>
                  <a:srgbClr val="C00000"/>
                </a:solidFill>
              </a:rPr>
              <a:t>Python for Accounting Applications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Min-Yuh Day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ACC2,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EMI Course 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(U2004)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Wed. 6, 7, 8, 14:10-17:00(B3F17)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b="0" dirty="0">
                <a:solidFill>
                  <a:schemeClr val="accent1"/>
                </a:solidFill>
                <a:hlinkClick r:id="rId2"/>
              </a:rPr>
              <a:t>https://meet.google.com/ofh-iosa-ehd</a:t>
            </a:r>
            <a:endParaRPr lang="en-US" sz="2400" b="0" dirty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endParaRPr lang="en-US" sz="2400" b="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4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00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80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27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17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3360026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359992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84" y="1218655"/>
            <a:ext cx="8229600" cy="5416695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solidFill>
                  <a:srgbClr val="00B050"/>
                </a:solidFill>
              </a:rPr>
              <a:t>Anaconda</a:t>
            </a:r>
            <a:br>
              <a:rPr lang="en-US" altLang="zh-TW" sz="7200" dirty="0"/>
            </a:br>
            <a:r>
              <a:rPr lang="en-US" altLang="zh-TW" sz="7200" dirty="0"/>
              <a:t>The Most Popular </a:t>
            </a:r>
            <a:r>
              <a:rPr lang="en-US" altLang="zh-TW" sz="7200" dirty="0">
                <a:solidFill>
                  <a:srgbClr val="FF0000"/>
                </a:solidFill>
              </a:rPr>
              <a:t>Python</a:t>
            </a:r>
            <a:r>
              <a:rPr lang="en-US" altLang="zh-TW" sz="7200" dirty="0"/>
              <a:t>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Data Science </a:t>
            </a:r>
            <a:r>
              <a:rPr lang="en-US" altLang="zh-TW" sz="7200" dirty="0"/>
              <a:t>Platform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5032249" y="6635351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www.anaconda.com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0AB8-990B-2B46-92A2-56126843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112568"/>
            <a:ext cx="2933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8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E00735-01A2-4644-B113-7B82B17F9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954" y="1052736"/>
            <a:ext cx="9584092" cy="5121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3729-F8ED-3B46-B6C2-B37E786C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64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Download Anaconda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4741-35C4-884E-B598-4955D095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06DBB-69ED-E146-9214-AE6090E09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5718592"/>
            <a:ext cx="2736850" cy="8248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76E002-95A8-D94D-96E4-12B597FF5FAB}"/>
              </a:ext>
            </a:extLst>
          </p:cNvPr>
          <p:cNvSpPr/>
          <p:nvPr/>
        </p:nvSpPr>
        <p:spPr>
          <a:xfrm>
            <a:off x="4063263" y="6488668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https://www.anaconda.com/download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76563-B4A8-AA4C-B987-0CD5B9C5F85F}"/>
              </a:ext>
            </a:extLst>
          </p:cNvPr>
          <p:cNvSpPr/>
          <p:nvPr/>
        </p:nvSpPr>
        <p:spPr>
          <a:xfrm>
            <a:off x="4295800" y="5057234"/>
            <a:ext cx="3528392" cy="1431433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93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439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4400" dirty="0"/>
              <a:t>Understand the </a:t>
            </a:r>
            <a:r>
              <a:rPr lang="en-US" altLang="zh-TW" sz="44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4400" dirty="0"/>
              <a:t>of </a:t>
            </a:r>
            <a:br>
              <a:rPr lang="en-US" altLang="zh-TW" sz="4400" dirty="0"/>
            </a:br>
            <a:r>
              <a:rPr lang="en-US" altLang="zh-TW" sz="4400" dirty="0">
                <a:solidFill>
                  <a:srgbClr val="FF0000"/>
                </a:solidFill>
              </a:rPr>
              <a:t>Python for Accounting Applications</a:t>
            </a:r>
            <a:r>
              <a:rPr lang="en-US" altLang="zh-TW" sz="4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4400" dirty="0"/>
              <a:t>Equip with </a:t>
            </a:r>
            <a:r>
              <a:rPr lang="en-US" altLang="zh-TW" sz="4400" dirty="0">
                <a:solidFill>
                  <a:srgbClr val="C00000"/>
                </a:solidFill>
              </a:rPr>
              <a:t>Hands-on practices of </a:t>
            </a:r>
            <a:br>
              <a:rPr lang="en-US" altLang="zh-TW" sz="4400" dirty="0"/>
            </a:br>
            <a:r>
              <a:rPr lang="en-US" altLang="zh-TW" sz="4400" dirty="0">
                <a:solidFill>
                  <a:srgbClr val="FF0000"/>
                </a:solidFill>
              </a:rPr>
              <a:t>Python for Accounting Applications</a:t>
            </a:r>
            <a:r>
              <a:rPr lang="en-US" altLang="zh-TW" sz="4400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accent1"/>
                </a:solidFill>
              </a:rPr>
              <a:t>Anaconda-Navigator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50" y="1758950"/>
            <a:ext cx="7632700" cy="441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43672" y="5733256"/>
            <a:ext cx="360040" cy="402082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0690" y="532071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Launchpad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41137" y="1803368"/>
            <a:ext cx="1890767" cy="133760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0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8D8-78D9-0040-B8CA-A1B3B022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Anaconda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5B3B-071C-1643-96E1-AE2D91A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24909-8328-514D-85A3-E159472B23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92697"/>
            <a:ext cx="9144000" cy="592206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6892E1-A944-0243-B192-CC293BC2D8A9}"/>
              </a:ext>
            </a:extLst>
          </p:cNvPr>
          <p:cNvSpPr/>
          <p:nvPr/>
        </p:nvSpPr>
        <p:spPr>
          <a:xfrm>
            <a:off x="5519936" y="1844824"/>
            <a:ext cx="2160240" cy="2448272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1F4ABD-9683-C946-85FD-5F9D703DB9CF}"/>
              </a:ext>
            </a:extLst>
          </p:cNvPr>
          <p:cNvSpPr/>
          <p:nvPr/>
        </p:nvSpPr>
        <p:spPr>
          <a:xfrm>
            <a:off x="6168008" y="3789040"/>
            <a:ext cx="792088" cy="504056"/>
          </a:xfrm>
          <a:prstGeom prst="roundRect">
            <a:avLst>
              <a:gd name="adj" fmla="val 17840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10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C5FA-6C4E-074B-886D-47705D0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079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7A478-CB80-C448-8837-AFA666B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F5D52-103B-A747-B924-B8072A0D9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430" y="707993"/>
            <a:ext cx="8892480" cy="581187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1DB0BF-8F54-A14A-87BE-13CF7D4628FD}"/>
              </a:ext>
            </a:extLst>
          </p:cNvPr>
          <p:cNvSpPr/>
          <p:nvPr/>
        </p:nvSpPr>
        <p:spPr>
          <a:xfrm>
            <a:off x="1981200" y="2852936"/>
            <a:ext cx="5698976" cy="1080120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10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780A3-83D8-8E43-B6D0-ED28D4AB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03BB4-3A25-1448-BABF-5C1DD8BA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18"/>
          <a:stretch/>
        </p:blipFill>
        <p:spPr>
          <a:xfrm>
            <a:off x="1524000" y="1772817"/>
            <a:ext cx="9144000" cy="47470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B98C78-AE8D-5F46-984F-F49960B409BF}"/>
              </a:ext>
            </a:extLst>
          </p:cNvPr>
          <p:cNvSpPr/>
          <p:nvPr/>
        </p:nvSpPr>
        <p:spPr>
          <a:xfrm>
            <a:off x="8256240" y="4149080"/>
            <a:ext cx="1728192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E5422B-DF4E-5645-B664-9066C384189C}"/>
              </a:ext>
            </a:extLst>
          </p:cNvPr>
          <p:cNvSpPr/>
          <p:nvPr/>
        </p:nvSpPr>
        <p:spPr>
          <a:xfrm>
            <a:off x="9480376" y="3677242"/>
            <a:ext cx="504056" cy="327822"/>
          </a:xfrm>
          <a:prstGeom prst="roundRect">
            <a:avLst>
              <a:gd name="adj" fmla="val 26527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CEBA32-E209-7240-822A-46D681E1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7231"/>
            <a:ext cx="8229600" cy="165599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Jupyter</a:t>
            </a:r>
            <a:r>
              <a:rPr lang="en-US" sz="6000" dirty="0">
                <a:solidFill>
                  <a:schemeClr val="accent1"/>
                </a:solidFill>
              </a:rPr>
              <a:t> Notebook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New Python 3</a:t>
            </a:r>
          </a:p>
        </p:txBody>
      </p:sp>
    </p:spTree>
    <p:extLst>
      <p:ext uri="{BB962C8B-B14F-4D97-AF65-F5344CB8AC3E}">
        <p14:creationId xmlns:p14="http://schemas.microsoft.com/office/powerpoint/2010/main" val="13545718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CD37-0483-3B4A-881C-CCA2BC9A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7863"/>
            <a:ext cx="8229600" cy="830997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print("hello,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D15F-233D-1741-B106-A880590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29932-E85F-454F-9111-76A521E80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18" y="1052737"/>
            <a:ext cx="8347442" cy="54522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FF5865-F0F8-214E-A2C3-BFDB892E13B8}"/>
              </a:ext>
            </a:extLst>
          </p:cNvPr>
          <p:cNvSpPr/>
          <p:nvPr/>
        </p:nvSpPr>
        <p:spPr>
          <a:xfrm>
            <a:off x="3431704" y="3284984"/>
            <a:ext cx="1872208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4968EC-2283-2E47-AFDB-503BAA224278}"/>
              </a:ext>
            </a:extLst>
          </p:cNvPr>
          <p:cNvSpPr/>
          <p:nvPr/>
        </p:nvSpPr>
        <p:spPr>
          <a:xfrm>
            <a:off x="4511824" y="2564904"/>
            <a:ext cx="648072" cy="288032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424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3217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Foundations of Python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 fontScale="47500" lnSpcReduction="20000"/>
          </a:bodyPr>
          <a:lstStyle/>
          <a:p>
            <a:pPr indent="-411480"/>
            <a:r>
              <a:rPr lang="en-US" sz="6700" dirty="0"/>
              <a:t>Python Syntax</a:t>
            </a:r>
          </a:p>
          <a:p>
            <a:pPr lvl="1" indent="-411480"/>
            <a:r>
              <a:rPr lang="en-US" sz="6700" dirty="0"/>
              <a:t>Python Comments</a:t>
            </a:r>
          </a:p>
          <a:p>
            <a:pPr indent="-411480"/>
            <a:r>
              <a:rPr lang="en-US" sz="6700" dirty="0"/>
              <a:t>Python Variables</a:t>
            </a:r>
          </a:p>
          <a:p>
            <a:pPr indent="-411480"/>
            <a:r>
              <a:rPr lang="en-US" sz="6700" dirty="0"/>
              <a:t>Python Data Types</a:t>
            </a:r>
          </a:p>
          <a:p>
            <a:pPr lvl="1" indent="-411480"/>
            <a:r>
              <a:rPr lang="en-US" sz="6700" dirty="0"/>
              <a:t>Python Numbers</a:t>
            </a:r>
          </a:p>
          <a:p>
            <a:pPr lvl="1" indent="-411480"/>
            <a:r>
              <a:rPr lang="en-US" sz="6700" dirty="0"/>
              <a:t>Python Casting</a:t>
            </a:r>
          </a:p>
          <a:p>
            <a:pPr lvl="1" indent="-411480"/>
            <a:r>
              <a:rPr lang="en-US" sz="6700" dirty="0"/>
              <a:t>Python Strings</a:t>
            </a:r>
          </a:p>
          <a:p>
            <a:pPr indent="-411480"/>
            <a:r>
              <a:rPr lang="en-US" sz="6700" dirty="0"/>
              <a:t>Python Operators</a:t>
            </a:r>
          </a:p>
          <a:p>
            <a:pPr indent="-411480"/>
            <a:r>
              <a:rPr lang="en-US" sz="6700" dirty="0"/>
              <a:t>Python Booleans</a:t>
            </a:r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35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25192"/>
            <a:ext cx="10467474" cy="1143000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Numa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Dhamani</a:t>
            </a:r>
            <a:r>
              <a:rPr lang="en-US" sz="2400" dirty="0">
                <a:solidFill>
                  <a:schemeClr val="accent1"/>
                </a:solidFill>
              </a:rPr>
              <a:t> and Maggie Engler (2024),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Introduction to Generative AI</a:t>
            </a:r>
            <a:r>
              <a:rPr lang="en-US" sz="2400" dirty="0">
                <a:solidFill>
                  <a:schemeClr val="accent1"/>
                </a:solidFill>
              </a:rPr>
              <a:t>,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Manning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603612" y="6443602"/>
            <a:ext cx="6984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Numa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Dhamani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Maggie Engler (2024), Introduction to Generative AI, Manning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https://www.amazon.com/Introduction-Generative-AI-Numa-Dhamani/dp/1633437191/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33F78-F0A6-87BF-BA44-F90B0D9A1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884" y="1406115"/>
            <a:ext cx="3904632" cy="489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16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550821"/>
          </a:xfrm>
        </p:spPr>
        <p:txBody>
          <a:bodyPr>
            <a:noAutofit/>
          </a:bodyPr>
          <a:lstStyle/>
          <a:p>
            <a:r>
              <a:rPr lang="en-US" sz="2400" dirty="0"/>
              <a:t>Denis Rothman (2024), </a:t>
            </a:r>
            <a:br>
              <a:rPr lang="en-US" sz="2400" dirty="0"/>
            </a:br>
            <a:r>
              <a:rPr lang="en-US" sz="3000" dirty="0">
                <a:solidFill>
                  <a:srgbClr val="C00000"/>
                </a:solidFill>
              </a:rPr>
              <a:t>Transformers for Natural Language Processing and Computer Vision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Explore Generative AI and Large Language Models with Hugging Face, </a:t>
            </a:r>
            <a:r>
              <a:rPr lang="en-US" sz="2000" dirty="0" err="1">
                <a:solidFill>
                  <a:srgbClr val="C00000"/>
                </a:solidFill>
              </a:rPr>
              <a:t>ChatGPT</a:t>
            </a:r>
            <a:r>
              <a:rPr lang="en-US" sz="2000" dirty="0">
                <a:solidFill>
                  <a:srgbClr val="C00000"/>
                </a:solidFill>
              </a:rPr>
              <a:t>, GPT-4V, and DALL-E 3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3rd Edition, </a:t>
            </a:r>
            <a:r>
              <a:rPr lang="en-US" sz="2000" dirty="0" err="1"/>
              <a:t>Packt</a:t>
            </a:r>
            <a:r>
              <a:rPr lang="en-US" sz="2000" dirty="0"/>
              <a:t>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https://www.amazon.com/Transformers-Natural-Language-Processing-Computer/dp/1805128728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1BD5C-4054-67E8-8EB3-0473E0838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12" y="1786590"/>
            <a:ext cx="3855776" cy="472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9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Aurélien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Géron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(2022),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Hands-On Machine Learning with Scikit-Learn, </a:t>
            </a:r>
            <a:r>
              <a:rPr lang="en-US" altLang="zh-TW" sz="32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Keras</a:t>
            </a: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, and TensorFlow: </a:t>
            </a:r>
            <a:r>
              <a:rPr lang="en-US" altLang="zh-TW" sz="27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Concepts, Tools, and Techniques to Build Intelligent Systems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3rd Edition, O’Reilly Media.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https://www.amazon.com/Hands-Machine-Learning-Scikit-Learn-TensorFlow/dp/1098125975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4BC0C-7A61-2DD5-6389-299D61B6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221" y="1875051"/>
            <a:ext cx="3617557" cy="47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4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14414"/>
            <a:ext cx="11222181" cy="573357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This course introduces the </a:t>
            </a:r>
            <a:r>
              <a:rPr lang="en-US" sz="3800" dirty="0">
                <a:solidFill>
                  <a:srgbClr val="C00000"/>
                </a:solidFill>
              </a:rPr>
              <a:t>fundamental concepts </a:t>
            </a:r>
            <a:r>
              <a:rPr lang="en-US" sz="3800" dirty="0"/>
              <a:t>and </a:t>
            </a:r>
            <a:r>
              <a:rPr lang="en-US" sz="3800" dirty="0">
                <a:solidFill>
                  <a:srgbClr val="C00000"/>
                </a:solidFill>
              </a:rPr>
              <a:t>hands-on practices </a:t>
            </a:r>
            <a:r>
              <a:rPr lang="en-US" sz="3800" dirty="0"/>
              <a:t>of </a:t>
            </a:r>
            <a:br>
              <a:rPr lang="en-US" sz="3800" dirty="0"/>
            </a:br>
            <a:r>
              <a:rPr lang="en-US" sz="3800" dirty="0">
                <a:solidFill>
                  <a:srgbClr val="FF0000"/>
                </a:solidFill>
              </a:rPr>
              <a:t>Python for Accounting Applications</a:t>
            </a:r>
            <a:r>
              <a:rPr lang="en-US" sz="3800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Topics include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Python for Accounting Applications,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Python Programming and Data Science,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Foundations of Python Programming,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Data Structures,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Control Logic and Loops,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Functions and Modules,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Files and Exception Handling,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Data Analytics and Visualization with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Obtaining Data From the Web with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Statistical Analysis with Python,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Machine Learning with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Text Analytics with Generative AI and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Applications of Accounting Data Analytics with Python, and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Applications of ESG Data Analytics with Python.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9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SASB (Sustainability Accounting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https://sasb.org/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60486-F8C4-EAB4-216C-6A16B9A2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7" y="959495"/>
            <a:ext cx="10249786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865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ISSB (International Sustainability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1930220" y="6466420"/>
            <a:ext cx="849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https://www.ifrs.org/groups/international-sustainability-standards-board/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5EB5-6F9A-1E7B-998D-B557530AC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0" y="809344"/>
            <a:ext cx="10249786" cy="56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326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Data Analytics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683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723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6596252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Green Finance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Sustainable Finance 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4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Environmental,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Social, and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Governance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(AI4ESG)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35024574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 Good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(AI4SG)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21041040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215430"/>
            <a:ext cx="1015967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SDGs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978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2880422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 2024/09/11 Introduction to Python for Accounting Applications</a:t>
            </a:r>
          </a:p>
          <a:p>
            <a:pPr marL="0" indent="0">
              <a:buNone/>
            </a:pPr>
            <a:r>
              <a:rPr lang="en-US" sz="2800" dirty="0"/>
              <a:t>2 2024/09/18 Python Programming and Data Science</a:t>
            </a:r>
          </a:p>
          <a:p>
            <a:pPr marL="0" indent="0">
              <a:buNone/>
            </a:pPr>
            <a:r>
              <a:rPr lang="en-US" sz="2800" dirty="0"/>
              <a:t>3 2024/09/25 Foundations of Python Programming</a:t>
            </a:r>
          </a:p>
          <a:p>
            <a:pPr marL="0" indent="0">
              <a:buNone/>
            </a:pPr>
            <a:r>
              <a:rPr lang="en-US" sz="2800" dirty="0"/>
              <a:t>4 2024/10/02 Data Structures</a:t>
            </a:r>
          </a:p>
          <a:p>
            <a:pPr marL="0" indent="0">
              <a:buNone/>
            </a:pPr>
            <a:r>
              <a:rPr lang="en-US" sz="2800" dirty="0"/>
              <a:t>5 2024/10/09 Control Logic and Loops</a:t>
            </a:r>
          </a:p>
          <a:p>
            <a:pPr marL="0" indent="0">
              <a:buNone/>
            </a:pPr>
            <a:r>
              <a:rPr lang="en-US" sz="2800" dirty="0"/>
              <a:t>6 2024/10/16 Functions and Modules; Files and Exception Handling </a:t>
            </a:r>
          </a:p>
          <a:p>
            <a:pPr marL="0" indent="0">
              <a:buNone/>
            </a:pPr>
            <a:r>
              <a:rPr lang="en-US" sz="2800" dirty="0"/>
              <a:t>7 2024/10/23 Data Analytics and Visualization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8 2024/10/30 Midterm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37093312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69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Generative AI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Applications</a:t>
            </a:r>
            <a:endParaRPr lang="en-US" sz="6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212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37352520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38731557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25464420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978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932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572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97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9   2024/11/06 Self-Learning</a:t>
            </a:r>
          </a:p>
          <a:p>
            <a:pPr marL="0" indent="0">
              <a:buNone/>
            </a:pPr>
            <a:r>
              <a:rPr lang="en-US" sz="2800" dirty="0"/>
              <a:t>10 2024/11/13 Obtaining Data From the Web with Python</a:t>
            </a:r>
          </a:p>
          <a:p>
            <a:pPr marL="0" indent="0">
              <a:buNone/>
            </a:pPr>
            <a:r>
              <a:rPr lang="en-US" sz="2800" dirty="0"/>
              <a:t>11 2024/11/20 Statistical Analysis with Python</a:t>
            </a:r>
          </a:p>
          <a:p>
            <a:pPr marL="0" indent="0">
              <a:buNone/>
            </a:pPr>
            <a:r>
              <a:rPr lang="en-US" sz="2800" dirty="0"/>
              <a:t>12 2024/11/27 Machine Learning with Python</a:t>
            </a:r>
          </a:p>
          <a:p>
            <a:pPr marL="0" indent="0">
              <a:buNone/>
            </a:pPr>
            <a:r>
              <a:rPr lang="en-US" sz="2800" dirty="0"/>
              <a:t>13 2024/12/04 Text Analytics with Generative AI and Python</a:t>
            </a:r>
          </a:p>
          <a:p>
            <a:pPr marL="0" indent="0">
              <a:buNone/>
            </a:pPr>
            <a:r>
              <a:rPr lang="en-US" sz="2800" dirty="0"/>
              <a:t>14 2024/12/11 Applications of Accounting Data Analytics with Python</a:t>
            </a:r>
          </a:p>
          <a:p>
            <a:pPr marL="0" indent="0">
              <a:buNone/>
            </a:pPr>
            <a:r>
              <a:rPr lang="en-US" sz="2800" dirty="0"/>
              <a:t>15 2024/12/18 Applications of ESG Data Analytics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2024/12/25 Final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119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035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3356322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2182435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11596275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32869084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2917019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699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27748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0719-F8B5-31A0-C958-049262F1B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ESG Reporting Software: Workiva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F746D-746F-76B0-0203-82C6187A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5008"/>
            <a:ext cx="11222181" cy="3628237"/>
          </a:xfrm>
        </p:spPr>
        <p:txBody>
          <a:bodyPr>
            <a:normAutofit/>
          </a:bodyPr>
          <a:lstStyle/>
          <a:p>
            <a:r>
              <a:rPr lang="en-US" sz="2400" dirty="0"/>
              <a:t>Workiva is a cloud native platform that simplifies the complexities of reporting and compliance. </a:t>
            </a:r>
          </a:p>
          <a:p>
            <a:r>
              <a:rPr lang="en-US" sz="2400" dirty="0"/>
              <a:t>Workiva ESG is the end-to-end platform that allows you to integrate financial data, nonfinancial data, and XBRL. </a:t>
            </a:r>
          </a:p>
          <a:p>
            <a:r>
              <a:rPr lang="en-US" sz="2400" dirty="0"/>
              <a:t>Workiva, the platform that streamlines your entire ESG process. </a:t>
            </a:r>
          </a:p>
          <a:p>
            <a:r>
              <a:rPr lang="en-US" sz="2400" dirty="0"/>
              <a:t>Automate data collection, utilize frameworks, and directly connect to all your ESG reports. in meaningful glossy reports, accurate survey responses, and regulatory filings with integrated XBRL tagging.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C4496-11B9-1426-9B0F-060A29DF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E9DEF-B982-2B65-5FB4-8D65E7D80FD4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57CF8-EEF0-BD14-6975-012652542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080" y="5013256"/>
            <a:ext cx="7926012" cy="14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08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Teaching Methods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Lecture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Discussion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Practicum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870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 Large Language Models (LLMs)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Hadi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Muhammad Usman, Rizwan Qureshi, Abbas Shah, Muhammad Irfan, Anas Zafar, Muhammad Bilal Shaikh, Naveed Akhtar, Jia Wu,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Seyedali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Mirjalili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"Large language models: a comprehensive survey of its applications, challenges, limitations, and future prospects."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Authorea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Preprints (2023).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C11FC9-FB75-777C-DEE0-1FE94A893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0" y="742123"/>
            <a:ext cx="10997855" cy="58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 (LM)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5BC0B-BCE1-A888-6F73-A66485D3E03B}"/>
              </a:ext>
            </a:extLst>
          </p:cNvPr>
          <p:cNvSpPr txBox="1"/>
          <p:nvPr/>
        </p:nvSpPr>
        <p:spPr>
          <a:xfrm>
            <a:off x="1590261" y="5123479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GAI: Pre-train, Prompt, and Predict (Prompting)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F5268-E178-FDA2-861E-D5B31BA13446}"/>
              </a:ext>
            </a:extLst>
          </p:cNvPr>
          <p:cNvSpPr txBox="1"/>
          <p:nvPr/>
        </p:nvSpPr>
        <p:spPr>
          <a:xfrm>
            <a:off x="1550505" y="3765131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Transfer Learning: Pre-training, Fine-Tuning (FT)</a:t>
            </a:r>
          </a:p>
        </p:txBody>
      </p:sp>
    </p:spTree>
    <p:extLst>
      <p:ext uri="{BB962C8B-B14F-4D97-AF65-F5344CB8AC3E}">
        <p14:creationId xmlns:p14="http://schemas.microsoft.com/office/powerpoint/2010/main" val="13192455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453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and Traditional AI</a:t>
            </a:r>
          </a:p>
        </p:txBody>
      </p:sp>
    </p:spTree>
    <p:extLst>
      <p:ext uri="{BB962C8B-B14F-4D97-AF65-F5344CB8AC3E}">
        <p14:creationId xmlns:p14="http://schemas.microsoft.com/office/powerpoint/2010/main" val="9564767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3600" dirty="0"/>
              <a:t>Generative AI: The Art of Creation</a:t>
            </a:r>
          </a:p>
          <a:p>
            <a:pPr marL="320040" indent="-320040"/>
            <a:r>
              <a:rPr lang="en-US" altLang="zh-TW" sz="3600" dirty="0"/>
              <a:t>Definition: AI systems capable of creating new content</a:t>
            </a:r>
          </a:p>
          <a:p>
            <a:pPr marL="320040" indent="-320040"/>
            <a:r>
              <a:rPr lang="en-US" altLang="zh-TW" sz="3600" dirty="0"/>
              <a:t>Characteristics: Creativity, interactivity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418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929736"/>
          </a:xfrm>
        </p:spPr>
        <p:txBody>
          <a:bodyPr>
            <a:norm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800" dirty="0"/>
              <a:t>Popular 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85838"/>
            <a:ext cx="11222181" cy="5576407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OpenAI</a:t>
            </a:r>
            <a:r>
              <a:rPr lang="en-US" altLang="zh-TW" sz="3600" dirty="0"/>
              <a:t> </a:t>
            </a:r>
            <a:r>
              <a:rPr lang="en-US" altLang="zh-TW" sz="3600" dirty="0" err="1"/>
              <a:t>ChatGPT</a:t>
            </a:r>
            <a:r>
              <a:rPr lang="en-US" altLang="zh-TW" sz="3600" dirty="0"/>
              <a:t> (GPT-4o, GPT-4)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Claude.ai</a:t>
            </a:r>
            <a:r>
              <a:rPr lang="en-US" altLang="zh-TW" sz="3600" dirty="0"/>
              <a:t> (Claude 3.5)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Google Gemini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Chat.LMSys.org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Perplexity.ai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 err="1"/>
              <a:t>ChatPDF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Stable Diffusion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Video: D-ID, </a:t>
            </a:r>
            <a:r>
              <a:rPr lang="en-US" altLang="zh-TW" sz="3600" dirty="0" err="1"/>
              <a:t>Synthesia</a:t>
            </a:r>
            <a:endParaRPr lang="en-US" altLang="zh-TW" sz="3600" dirty="0"/>
          </a:p>
          <a:p>
            <a:pPr marL="320040" indent="-320040">
              <a:spcAft>
                <a:spcPts val="600"/>
              </a:spcAft>
            </a:pPr>
            <a:r>
              <a:rPr lang="en-US" altLang="zh-TW" sz="3600" dirty="0"/>
              <a:t>Audio: Speechify</a:t>
            </a:r>
          </a:p>
          <a:p>
            <a:pPr marL="320040" indent="-320040">
              <a:spcAft>
                <a:spcPts val="600"/>
              </a:spcAft>
            </a:pPr>
            <a:endParaRPr lang="en-US" altLang="zh-TW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203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(GPT-4o, GPT-4)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D8EB0-3155-DBA3-973A-1DFC342A93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652" y="890784"/>
            <a:ext cx="7840707" cy="55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544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(GPT-4) DALL·E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19DA3-4FE0-1019-04E9-F4F18B30A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519" y="806198"/>
            <a:ext cx="6112398" cy="5683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87CB3B-895D-C0C2-FFBC-304BD3B57E22}"/>
              </a:ext>
            </a:extLst>
          </p:cNvPr>
          <p:cNvSpPr txBox="1"/>
          <p:nvPr/>
        </p:nvSpPr>
        <p:spPr>
          <a:xfrm>
            <a:off x="435286" y="1124889"/>
            <a:ext cx="54118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Vector graphic of a flowchart depicting the integration of </a:t>
            </a:r>
            <a:br>
              <a:rPr lang="en-US" sz="3600" dirty="0"/>
            </a:br>
            <a:r>
              <a:rPr lang="en-US" sz="3600" dirty="0"/>
              <a:t>generative AI in the education process, </a:t>
            </a:r>
            <a:br>
              <a:rPr lang="en-US" sz="3600" dirty="0"/>
            </a:br>
            <a:r>
              <a:rPr lang="en-US" sz="3600" dirty="0"/>
              <a:t>from content creation to </a:t>
            </a:r>
            <a:br>
              <a:rPr lang="en-US" sz="3600" dirty="0"/>
            </a:br>
            <a:r>
              <a:rPr lang="en-US" sz="3600" dirty="0"/>
              <a:t>virtual experiments, </a:t>
            </a:r>
            <a:br>
              <a:rPr lang="en-US" sz="3600" dirty="0"/>
            </a:br>
            <a:r>
              <a:rPr lang="en-US" sz="3600" dirty="0"/>
              <a:t>personalized learning, and innovative learning.</a:t>
            </a:r>
          </a:p>
        </p:txBody>
      </p:sp>
    </p:spTree>
    <p:extLst>
      <p:ext uri="{BB962C8B-B14F-4D97-AF65-F5344CB8AC3E}">
        <p14:creationId xmlns:p14="http://schemas.microsoft.com/office/powerpoint/2010/main" val="38287869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 Sonnet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92EDE-492B-9552-E48B-C08559B8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59" y="1030310"/>
            <a:ext cx="7254307" cy="553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677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3.5, GPT-4o, Gemini 1.5 Pro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6BC31-9CD4-BF15-BE43-3C853AFD9D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500" y="996443"/>
            <a:ext cx="6443170" cy="55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52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Individual Presentation 30 %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Group Presentation 30 %</a:t>
            </a:r>
            <a:endParaRPr lang="zh-TW" altLang="en-US" sz="4400" dirty="0"/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Case Report 20 %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Class Participation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Assignment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70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 Sonnet </a:t>
            </a:r>
            <a:r>
              <a:rPr lang="en-US" sz="3600" dirty="0"/>
              <a:t>State-of-the-art vision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https://www.anthropic.com/news/claude-3-5-sonnet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2CA2A-ACFF-EE60-34E1-C6737F508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55" y="937784"/>
            <a:ext cx="11143848" cy="56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18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/>
              <a:t>LMSYS Chatbot Arena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288B00-22E6-E0D0-8FFB-78F9201BEF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922" y="716631"/>
            <a:ext cx="9510959" cy="5834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02E271-3688-1FE1-B4FD-F85679C5C6A7}"/>
              </a:ext>
            </a:extLst>
          </p:cNvPr>
          <p:cNvSpPr txBox="1"/>
          <p:nvPr/>
        </p:nvSpPr>
        <p:spPr>
          <a:xfrm>
            <a:off x="3045724" y="648866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https://lmarena.ai/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AD436-1D63-0211-56CA-07CDD84CA924}"/>
              </a:ext>
            </a:extLst>
          </p:cNvPr>
          <p:cNvSpPr txBox="1"/>
          <p:nvPr/>
        </p:nvSpPr>
        <p:spPr>
          <a:xfrm>
            <a:off x="134790" y="3863335"/>
            <a:ext cx="2092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Claude 3.5 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68BC4C4-9D1A-1A66-BF7D-AD29952950C4}"/>
              </a:ext>
            </a:extLst>
          </p:cNvPr>
          <p:cNvSpPr/>
          <p:nvPr/>
        </p:nvSpPr>
        <p:spPr>
          <a:xfrm>
            <a:off x="2254921" y="1296379"/>
            <a:ext cx="9452167" cy="56488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39452EC-BB80-2E11-2FDF-1CF4E48C669D}"/>
              </a:ext>
            </a:extLst>
          </p:cNvPr>
          <p:cNvSpPr/>
          <p:nvPr/>
        </p:nvSpPr>
        <p:spPr>
          <a:xfrm>
            <a:off x="2254921" y="3955390"/>
            <a:ext cx="9452168" cy="36933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E6BC27-B402-E564-C59D-262360765975}"/>
              </a:ext>
            </a:extLst>
          </p:cNvPr>
          <p:cNvSpPr txBox="1"/>
          <p:nvPr/>
        </p:nvSpPr>
        <p:spPr>
          <a:xfrm>
            <a:off x="162087" y="1318779"/>
            <a:ext cx="1871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GPT-4o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DC73923-33CA-C04E-3E62-BD293EC84B33}"/>
              </a:ext>
            </a:extLst>
          </p:cNvPr>
          <p:cNvSpPr/>
          <p:nvPr/>
        </p:nvSpPr>
        <p:spPr>
          <a:xfrm>
            <a:off x="2284317" y="5294306"/>
            <a:ext cx="9452168" cy="56488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953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Perplexity.ai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https://www.perplexity.ai/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D18C1-08C5-37EF-90C0-5E9AD418BA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15" y="779566"/>
            <a:ext cx="10087311" cy="57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093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55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385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751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17933667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207149"/>
            <a:ext cx="11292113" cy="5400985"/>
          </a:xfrm>
        </p:spPr>
        <p:txBody>
          <a:bodyPr>
            <a:noAutofit/>
          </a:bodyPr>
          <a:lstStyle/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C00000"/>
                </a:solidFill>
              </a:rPr>
              <a:t>Artificial Intelligence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2021, Fall 2022, Fall 2024</a:t>
            </a:r>
          </a:p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C00000"/>
                </a:solidFill>
              </a:rPr>
              <a:t>Sustainability and ESG Data Analytics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2024, Fall 2024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C00000"/>
                </a:solidFill>
              </a:rPr>
              <a:t>Big Data Analytics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Spring 2023, Spring 2024</a:t>
            </a:r>
          </a:p>
          <a:p>
            <a:pPr>
              <a:spcAft>
                <a:spcPts val="200"/>
              </a:spcAft>
            </a:pPr>
            <a:r>
              <a:rPr lang="en-US" sz="24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Fall, 2021, Spring 2022, Spring 2023, Spring 2024</a:t>
            </a:r>
            <a:endParaRPr lang="en-US" altLang="zh-TW" sz="1800" dirty="0">
              <a:solidFill>
                <a:srgbClr val="C00000"/>
              </a:solidFill>
            </a:endParaRPr>
          </a:p>
          <a:p>
            <a:pPr>
              <a:spcAft>
                <a:spcPts val="2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Artificial Intelligence in Finance and Quantitative</a:t>
            </a:r>
            <a:endParaRPr lang="en-US" sz="2400" dirty="0">
              <a:solidFill>
                <a:srgbClr val="C00000"/>
              </a:solidFill>
            </a:endParaRP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2021, Fall 2022, Fall 2023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2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2022, Fall 2023</a:t>
            </a:r>
          </a:p>
          <a:p>
            <a:pPr>
              <a:spcAft>
                <a:spcPts val="20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 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2023, Fall 2024</a:t>
            </a:r>
            <a:endParaRPr lang="en-US" sz="1800" b="1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spcAft>
                <a:spcPts val="200"/>
              </a:spcAft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2022, Spring 2023, Spring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01590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21295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https://web.ntpu.edu.tw/~myday/cindex.htm#projects</a:t>
            </a:r>
            <a:endParaRPr lang="en-US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086CA-D823-9C15-DA48-D0E6C2BBE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br>
              <a:rPr lang="en-US" altLang="zh-TW" sz="2000" dirty="0">
                <a:solidFill>
                  <a:schemeClr val="accent1"/>
                </a:solidFill>
              </a:rPr>
            </a:br>
            <a:r>
              <a:rPr lang="en-US" altLang="zh-TW" sz="20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113-NTPU_ORDA-F-003, 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Digital Support, Unimpeded Communication: The Development, Support and Promotion of AI-assisted Communication Assistive Devices for Speech Impairment (2/3). </a:t>
            </a:r>
            <a:br>
              <a:rPr lang="en-US" altLang="zh-TW" sz="1800" dirty="0"/>
            </a:br>
            <a:r>
              <a:rPr lang="en-US" altLang="zh-TW" sz="200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113-2425-H-305-002-, 3 Years (2023/05/01-2026/04/30) Year 1: 2024/05/01~2025/04/30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Research on speech processing, synthesis, recognition, and sentence construction of people with language disabilities. </a:t>
            </a:r>
            <a:r>
              <a:rPr lang="en-US" altLang="zh-TW" sz="1800" dirty="0">
                <a:solidFill>
                  <a:schemeClr val="accent1"/>
                </a:solidFill>
              </a:rPr>
              <a:t>Multimodal Cross-lingual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113-NTPU_ORDA-F-004,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2023/01/01~2025/12/31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Metaverse AI Multimodal Cross-Language Task-Oriented Dialogue System</a:t>
            </a:r>
            <a:endParaRPr lang="en-US" altLang="zh-TW" sz="2000" b="0" dirty="0">
              <a:solidFill>
                <a:schemeClr val="accent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altLang="zh-TW" sz="1600" b="0" dirty="0"/>
              <a:t>ATEC Group, Fintech and Green Finance Center (FGFC, NTPU), NTPU-112A413E01, 3 Years (2023/05/01~2026/04/30)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Generative AI-Driven ESG Report Generation Technology</a:t>
            </a:r>
          </a:p>
          <a:p>
            <a:pPr lvl="1">
              <a:spcAft>
                <a:spcPts val="0"/>
              </a:spcAft>
            </a:pPr>
            <a:r>
              <a:rPr lang="en-US" altLang="zh-TW" sz="1400" b="0" dirty="0"/>
              <a:t>Industrial Technology Research Institute (ITRI), Fintech and Green Finance Center (FGFC, NTPU), NTPU-113A513E01, 2024/03/01~2024/12/31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Establishment and Implement of Smart Assistive Technology for Dementia Care and Its Socio-Economic Impacts (3/3). </a:t>
            </a:r>
            <a:r>
              <a:rPr lang="en-US" altLang="zh-TW" sz="180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NSTC, 113-2627-M-038-001-, 2024/08/01~2025/07/31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>
                <a:solidFill>
                  <a:schemeClr val="accent1"/>
                </a:solidFill>
              </a:rPr>
              <a:t>Prospective longitudinal study on peri-implant bone loss associated with peri-implantitis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USTP (NTPU, TMU), USTP-NTPU-TMU-113-03, 2024/01/01~2024/12/31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70B01-86A2-90D0-029A-E626AA26AE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61608"/>
            <a:ext cx="962066" cy="620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5AC93-1719-B192-7A12-9F55357D9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735285"/>
            <a:ext cx="964282" cy="235043"/>
          </a:xfrm>
          <a:prstGeom prst="rect">
            <a:avLst/>
          </a:prstGeom>
        </p:spPr>
      </p:pic>
      <p:pic>
        <p:nvPicPr>
          <p:cNvPr id="10" name="Picture 4" descr="http://mail.tku.edu.tw/myday/images/Myday_Photo.jpg">
            <a:extLst>
              <a:ext uri="{FF2B5EF4-FFF2-40B4-BE49-F238E27FC236}">
                <a16:creationId xmlns:a16="http://schemas.microsoft.com/office/drawing/2014/main" id="{2A0917E5-EE0B-E694-C965-91897965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87425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14414"/>
            <a:ext cx="11222181" cy="573357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This course introduces the </a:t>
            </a:r>
            <a:r>
              <a:rPr lang="en-US" sz="3800" dirty="0">
                <a:solidFill>
                  <a:srgbClr val="C00000"/>
                </a:solidFill>
              </a:rPr>
              <a:t>fundamental concepts </a:t>
            </a:r>
            <a:r>
              <a:rPr lang="en-US" sz="3800" dirty="0"/>
              <a:t>and </a:t>
            </a:r>
            <a:r>
              <a:rPr lang="en-US" sz="3800" dirty="0">
                <a:solidFill>
                  <a:srgbClr val="C00000"/>
                </a:solidFill>
              </a:rPr>
              <a:t>hands-on practices </a:t>
            </a:r>
            <a:r>
              <a:rPr lang="en-US" sz="3800" dirty="0"/>
              <a:t>of </a:t>
            </a:r>
            <a:br>
              <a:rPr lang="en-US" sz="3800" dirty="0"/>
            </a:br>
            <a:r>
              <a:rPr lang="en-US" sz="3800" dirty="0">
                <a:solidFill>
                  <a:srgbClr val="FF0000"/>
                </a:solidFill>
              </a:rPr>
              <a:t>Python for Accounting Applications</a:t>
            </a:r>
            <a:r>
              <a:rPr lang="en-US" sz="3800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Topics include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Python for Accounting Applications,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Python Programming and Data Science,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Foundations of Python Programming,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Data Structures,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Control Logic and Loops,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Functions and Modules,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Files and Exception Handling,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Data Analytics and Visualization with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Obtaining Data From the Web with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Statistical Analysis with Python,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Machine Learning with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Text Analytics with Generative AI and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Applications of Accounting Data Analytics with Python, and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Applications of ESG Data Analytics with Python.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46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12523</TotalTime>
  <Words>3567</Words>
  <Application>Microsoft Macintosh PowerPoint</Application>
  <PresentationFormat>Widescreen</PresentationFormat>
  <Paragraphs>481</Paragraphs>
  <Slides>100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6" baseType="lpstr">
      <vt:lpstr>Arial</vt:lpstr>
      <vt:lpstr>Barlow</vt:lpstr>
      <vt:lpstr>Calibri</vt:lpstr>
      <vt:lpstr>Courier</vt:lpstr>
      <vt:lpstr>Source Sans Pro</vt:lpstr>
      <vt:lpstr>Office Theme</vt:lpstr>
      <vt:lpstr>Introduction to  Python for Accounting Applications</vt:lpstr>
      <vt:lpstr>Min-Yuh Day, Ph.D.</vt:lpstr>
      <vt:lpstr>Course Syllabus National Taipei University Academic Year 113, 1st Semester (Fall 2024)</vt:lpstr>
      <vt:lpstr>Course Objectives</vt:lpstr>
      <vt:lpstr>Course Outline</vt:lpstr>
      <vt:lpstr>Syllabus</vt:lpstr>
      <vt:lpstr>Syllabus</vt:lpstr>
      <vt:lpstr>Teaching Methods and Activities</vt:lpstr>
      <vt:lpstr>Evaluation Methods</vt:lpstr>
      <vt:lpstr>Required Texts</vt:lpstr>
      <vt:lpstr>Reference Books</vt:lpstr>
      <vt:lpstr>Other References</vt:lpstr>
      <vt:lpstr>Python Ecosystem for Data Science</vt:lpstr>
      <vt:lpstr>Python Ecosystem for Data Science</vt:lpstr>
      <vt:lpstr>The Quant Finance PyData Stack</vt:lpstr>
      <vt:lpstr>Python Programming</vt:lpstr>
      <vt:lpstr>Top Programming Languages</vt:lpstr>
      <vt:lpstr>Python is an  interpreted,  object-oriented,  high-level  programming language  with  dynamic semantics.</vt:lpstr>
      <vt:lpstr>Numpy</vt:lpstr>
      <vt:lpstr>Python matplotlib</vt:lpstr>
      <vt:lpstr>Python Pandas</vt:lpstr>
      <vt:lpstr>W3Schools Python</vt:lpstr>
      <vt:lpstr>W3Schools Python: Try Python</vt:lpstr>
      <vt:lpstr>LearnPython.org</vt:lpstr>
      <vt:lpstr>Google’s Python Class</vt:lpstr>
      <vt:lpstr>Google Colab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PowerPoint Presentation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Python Programming</vt:lpstr>
      <vt:lpstr>Foundations of Python Programming</vt:lpstr>
      <vt:lpstr>Numa Dhamani and Maggie Engler (2024),  Introduction to Generative AI,  Manning</vt:lpstr>
      <vt:lpstr>Denis Rothman (2024),  Transformers for Natural Language Processing and Computer Vision:  Explore Generative AI and Large Language Models with Hugging Face, ChatGPT, GPT-4V, and DALL-E 3,  3rd Edition, Packt Publishing</vt:lpstr>
      <vt:lpstr>Aurélien Géron (2022),  Hands-On Machine Learning with Scikit-Learn, Keras, and TensorFlow: Concepts, Tools, and Techniques to Build Intelligent Systems,  3rd Edition, O’Reilly Media.</vt:lpstr>
      <vt:lpstr>SASB (Sustainability Accounting Standards Board)</vt:lpstr>
      <vt:lpstr>ISSB (International Sustainability Standards Board)</vt:lpstr>
      <vt:lpstr>Sustainability  and  ESG Data Analytics</vt:lpstr>
      <vt:lpstr>Sustainable Development Goals (SDGs)</vt:lpstr>
      <vt:lpstr>Evolution of Sustainable Finance Research</vt:lpstr>
      <vt:lpstr>Green Finance  and  Sustainable Finance </vt:lpstr>
      <vt:lpstr>AI for  Environmental,  Social, and  Governance (AI4ESG)</vt:lpstr>
      <vt:lpstr>AI for  Social Good (AI4SG)</vt:lpstr>
      <vt:lpstr>Sustainability SDGs CSR ESG</vt:lpstr>
      <vt:lpstr>Sustainable Development Goals (SDGs) and 5P</vt:lpstr>
      <vt:lpstr>ESG to 17 SDGs</vt:lpstr>
      <vt:lpstr>ESG to 17 SDGs</vt:lpstr>
      <vt:lpstr>Generative AI  for  ESG Applications</vt:lpstr>
      <vt:lpstr>AI, ML, DL, Generative AI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ESG Reporting Software: Workiva ESG</vt:lpstr>
      <vt:lpstr> Large Language Models (LLMs)</vt:lpstr>
      <vt:lpstr>Four Paradigms in NLP (LM)</vt:lpstr>
      <vt:lpstr>Generative AI Text, Image, Video, Audio Applications</vt:lpstr>
      <vt:lpstr>Comparison of Generative AI and Traditional AI</vt:lpstr>
      <vt:lpstr>Generative AI</vt:lpstr>
      <vt:lpstr>Popular Generative AI</vt:lpstr>
      <vt:lpstr>OpenAI ChatGPT (GPT-4o, GPT-4)</vt:lpstr>
      <vt:lpstr>OpenAI ChatGPT (GPT-4) DALL·E 3</vt:lpstr>
      <vt:lpstr>Claude 3.5 Sonnet</vt:lpstr>
      <vt:lpstr>Claude 3.5, GPT-4o, Gemini 1.5 Pro</vt:lpstr>
      <vt:lpstr>Claude 3.5 Sonnet State-of-the-art vision </vt:lpstr>
      <vt:lpstr>LMSYS Chatbot Arena Leaderboard</vt:lpstr>
      <vt:lpstr>Perplexity.ai</vt:lpstr>
      <vt:lpstr>Generative AI and LLMs for Sustainability and  ESG Data Analytics</vt:lpstr>
      <vt:lpstr>Sustainability and ESG Data Analytics</vt:lpstr>
      <vt:lpstr>Generative AI for ESG Rating and Reporting Generation</vt:lpstr>
      <vt:lpstr>PowerPoint Presentation</vt:lpstr>
      <vt:lpstr>Teaching</vt:lpstr>
      <vt:lpstr>Research Projects</vt:lpstr>
      <vt:lpstr>Summary</vt:lpstr>
      <vt:lpstr>Python for Accounting Applications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for Accounting Applications</dc:title>
  <dc:subject/>
  <dc:creator>Min-Yuh Day</dc:creator>
  <cp:keywords>Python, Accounting, Applications, PAA</cp:keywords>
  <dc:description>Python for Accounting Applications</dc:description>
  <cp:lastModifiedBy>MY DAY</cp:lastModifiedBy>
  <cp:revision>727</cp:revision>
  <cp:lastPrinted>2020-12-23T14:44:17Z</cp:lastPrinted>
  <dcterms:created xsi:type="dcterms:W3CDTF">2019-09-12T03:09:52Z</dcterms:created>
  <dcterms:modified xsi:type="dcterms:W3CDTF">2024-09-10T23:43:42Z</dcterms:modified>
  <cp:category/>
</cp:coreProperties>
</file>