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2"/>
  </p:notesMasterIdLst>
  <p:sldIdLst>
    <p:sldId id="3462" r:id="rId2"/>
    <p:sldId id="3780" r:id="rId3"/>
    <p:sldId id="3784" r:id="rId4"/>
    <p:sldId id="4651" r:id="rId5"/>
    <p:sldId id="5544" r:id="rId6"/>
    <p:sldId id="4876" r:id="rId7"/>
    <p:sldId id="4842" r:id="rId8"/>
    <p:sldId id="5319" r:id="rId9"/>
    <p:sldId id="5320" r:id="rId10"/>
    <p:sldId id="5321" r:id="rId11"/>
    <p:sldId id="5322" r:id="rId12"/>
    <p:sldId id="5323" r:id="rId13"/>
    <p:sldId id="5324" r:id="rId14"/>
    <p:sldId id="5325" r:id="rId15"/>
    <p:sldId id="4841" r:id="rId16"/>
    <p:sldId id="5326" r:id="rId17"/>
    <p:sldId id="5327" r:id="rId18"/>
    <p:sldId id="5328" r:id="rId19"/>
    <p:sldId id="5329" r:id="rId20"/>
    <p:sldId id="5330" r:id="rId21"/>
    <p:sldId id="5331" r:id="rId22"/>
    <p:sldId id="5332" r:id="rId23"/>
    <p:sldId id="5333" r:id="rId24"/>
    <p:sldId id="5334" r:id="rId25"/>
    <p:sldId id="5335" r:id="rId26"/>
    <p:sldId id="5336" r:id="rId27"/>
    <p:sldId id="5539" r:id="rId28"/>
    <p:sldId id="5338" r:id="rId29"/>
    <p:sldId id="5540" r:id="rId30"/>
    <p:sldId id="5541" r:id="rId31"/>
    <p:sldId id="5542" r:id="rId32"/>
    <p:sldId id="5543" r:id="rId33"/>
    <p:sldId id="5343" r:id="rId34"/>
    <p:sldId id="5344" r:id="rId35"/>
    <p:sldId id="5345" r:id="rId36"/>
    <p:sldId id="5346" r:id="rId37"/>
    <p:sldId id="5347" r:id="rId38"/>
    <p:sldId id="2396" r:id="rId39"/>
    <p:sldId id="2397" r:id="rId40"/>
    <p:sldId id="2398" r:id="rId41"/>
    <p:sldId id="2683" r:id="rId42"/>
    <p:sldId id="2399" r:id="rId43"/>
    <p:sldId id="3856" r:id="rId44"/>
    <p:sldId id="3222" r:id="rId45"/>
    <p:sldId id="4831" r:id="rId46"/>
    <p:sldId id="1749" r:id="rId47"/>
    <p:sldId id="1750" r:id="rId48"/>
    <p:sldId id="4835" r:id="rId49"/>
    <p:sldId id="4836" r:id="rId50"/>
    <p:sldId id="4837" r:id="rId51"/>
    <p:sldId id="4838" r:id="rId52"/>
    <p:sldId id="4839" r:id="rId53"/>
    <p:sldId id="1766" r:id="rId54"/>
    <p:sldId id="1767" r:id="rId55"/>
    <p:sldId id="1768" r:id="rId56"/>
    <p:sldId id="1769" r:id="rId57"/>
    <p:sldId id="1770" r:id="rId58"/>
    <p:sldId id="1752" r:id="rId59"/>
    <p:sldId id="948" r:id="rId60"/>
    <p:sldId id="949" r:id="rId61"/>
    <p:sldId id="2681" r:id="rId62"/>
    <p:sldId id="2682" r:id="rId63"/>
    <p:sldId id="3263" r:id="rId64"/>
    <p:sldId id="2684" r:id="rId65"/>
    <p:sldId id="2685" r:id="rId66"/>
    <p:sldId id="2686" r:id="rId67"/>
    <p:sldId id="2687" r:id="rId68"/>
    <p:sldId id="2688" r:id="rId69"/>
    <p:sldId id="4840" r:id="rId70"/>
    <p:sldId id="4822" r:id="rId7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579"/>
    <a:srgbClr val="A9D18E"/>
    <a:srgbClr val="D883FF"/>
    <a:srgbClr val="FF8AD8"/>
    <a:srgbClr val="FF2600"/>
    <a:srgbClr val="FF7E79"/>
    <a:srgbClr val="C00000"/>
    <a:srgbClr val="F8CBAD"/>
    <a:srgbClr val="000000"/>
    <a:srgbClr val="FF8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980"/>
    <p:restoredTop sz="90655"/>
  </p:normalViewPr>
  <p:slideViewPr>
    <p:cSldViewPr snapToGrid="0" snapToObjects="1">
      <p:cViewPr varScale="1">
        <p:scale>
          <a:sx n="75" d="100"/>
          <a:sy n="75" d="100"/>
        </p:scale>
        <p:origin x="176" y="6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5A3957-4C3A-0949-A668-E5B432EFB7B5}" type="datetimeFigureOut">
              <a:rPr lang="en-US" smtClean="0"/>
              <a:t>9/17/24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13BE1D-9CA5-194E-A79F-6FE8485E6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1650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5EA524-2FEE-DA4A-A806-95C0C566DC04}" type="slidenum">
              <a:rPr lang="zh-TW" altLang="en-US" smtClean="0"/>
              <a:pPr/>
              <a:t>33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581523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print("hello, world")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37BE81-25FA-464E-A2F0-A651BAE83B62}" type="slidenum">
              <a:rPr lang="zh-TW" altLang="en-US" smtClean="0"/>
              <a:pPr>
                <a:defRPr/>
              </a:pPr>
              <a:t>37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479712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>
                <a:solidFill>
                  <a:srgbClr val="4F81BD"/>
                </a:solidFill>
                <a:latin typeface="Courier" charset="0"/>
              </a:rPr>
              <a:t>print("Hello World")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>
              <a:solidFill>
                <a:srgbClr val="4F81BD"/>
              </a:solidFill>
              <a:latin typeface="Courier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>
                <a:solidFill>
                  <a:srgbClr val="4F81BD"/>
                </a:solidFill>
                <a:latin typeface="Courier" charset="0"/>
              </a:rPr>
              <a:t>print("Hello World\</a:t>
            </a:r>
            <a:r>
              <a:rPr lang="en-US" altLang="en-US" dirty="0" err="1">
                <a:solidFill>
                  <a:srgbClr val="4F81BD"/>
                </a:solidFill>
                <a:latin typeface="Courier" charset="0"/>
              </a:rPr>
              <a:t>nThis</a:t>
            </a:r>
            <a:r>
              <a:rPr lang="en-US" altLang="en-US" dirty="0">
                <a:solidFill>
                  <a:srgbClr val="4F81BD"/>
                </a:solidFill>
                <a:latin typeface="Courier" charset="0"/>
              </a:rPr>
              <a:t> is a message")</a:t>
            </a:r>
          </a:p>
          <a:p>
            <a:pPr eaLnBrk="1" hangingPunct="1"/>
            <a:endParaRPr lang="fr-FR" altLang="en-US" dirty="0">
              <a:solidFill>
                <a:srgbClr val="4F81BD"/>
              </a:solidFill>
              <a:latin typeface="Courier" charset="0"/>
            </a:endParaRPr>
          </a:p>
          <a:p>
            <a:pPr eaLnBrk="1" hangingPunct="1"/>
            <a:r>
              <a:rPr lang="fr-FR" altLang="en-US" dirty="0">
                <a:solidFill>
                  <a:srgbClr val="4F81BD"/>
                </a:solidFill>
                <a:latin typeface="Courier" charset="0"/>
              </a:rPr>
              <a:t>x = 3</a:t>
            </a:r>
          </a:p>
          <a:p>
            <a:pPr eaLnBrk="1" hangingPunct="1"/>
            <a:r>
              <a:rPr lang="fr-FR" altLang="en-US" dirty="0" err="1">
                <a:solidFill>
                  <a:srgbClr val="4F81BD"/>
                </a:solidFill>
                <a:latin typeface="Courier" charset="0"/>
              </a:rPr>
              <a:t>print</a:t>
            </a:r>
            <a:r>
              <a:rPr lang="fr-FR" altLang="en-US" dirty="0">
                <a:solidFill>
                  <a:srgbClr val="4F81BD"/>
                </a:solidFill>
                <a:latin typeface="Courier" charset="0"/>
              </a:rPr>
              <a:t>(x)</a:t>
            </a:r>
          </a:p>
          <a:p>
            <a:pPr eaLnBrk="1" hangingPunct="1"/>
            <a:endParaRPr lang="fr-FR" altLang="en-US" dirty="0">
              <a:solidFill>
                <a:srgbClr val="4F81BD"/>
              </a:solidFill>
              <a:latin typeface="Courier" charset="0"/>
            </a:endParaRPr>
          </a:p>
          <a:p>
            <a:pPr eaLnBrk="1" hangingPunct="1"/>
            <a:r>
              <a:rPr lang="nl-NL" altLang="en-US" dirty="0">
                <a:solidFill>
                  <a:srgbClr val="4F81BD"/>
                </a:solidFill>
                <a:latin typeface="Courier" charset="0"/>
              </a:rPr>
              <a:t>x = 2</a:t>
            </a:r>
          </a:p>
          <a:p>
            <a:pPr eaLnBrk="1" hangingPunct="1"/>
            <a:r>
              <a:rPr lang="nl-NL" altLang="en-US" dirty="0">
                <a:solidFill>
                  <a:srgbClr val="4F81BD"/>
                </a:solidFill>
                <a:latin typeface="Courier" charset="0"/>
              </a:rPr>
              <a:t>y = 3</a:t>
            </a:r>
          </a:p>
          <a:p>
            <a:pPr eaLnBrk="1" hangingPunct="1"/>
            <a:r>
              <a:rPr lang="nl-NL" altLang="en-US" dirty="0">
                <a:solidFill>
                  <a:srgbClr val="4F81BD"/>
                </a:solidFill>
                <a:latin typeface="Courier" charset="0"/>
              </a:rPr>
              <a:t>print(x, ' ', y)</a:t>
            </a:r>
            <a:endParaRPr lang="en-US" altLang="en-US" dirty="0">
              <a:solidFill>
                <a:srgbClr val="4F81BD"/>
              </a:solidFill>
              <a:latin typeface="Courier" charset="0"/>
            </a:endParaRPr>
          </a:p>
          <a:p>
            <a:pPr eaLnBrk="1" hangingPunct="1"/>
            <a:endParaRPr lang="en-US" altLang="en-US" dirty="0">
              <a:solidFill>
                <a:srgbClr val="4F81BD"/>
              </a:solidFill>
              <a:latin typeface="Courier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>
                <a:solidFill>
                  <a:srgbClr val="4F81BD"/>
                </a:solidFill>
                <a:latin typeface="Courier" charset="0"/>
              </a:rPr>
              <a:t>name = input("Enter a name: ")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>
              <a:solidFill>
                <a:srgbClr val="4F81BD"/>
              </a:solidFill>
              <a:latin typeface="Courier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>
                <a:solidFill>
                  <a:srgbClr val="4F81BD"/>
                </a:solidFill>
                <a:latin typeface="Courier" charset="0"/>
              </a:rPr>
              <a:t>x = </a:t>
            </a:r>
            <a:r>
              <a:rPr lang="en-US" altLang="en-US" dirty="0" err="1">
                <a:solidFill>
                  <a:srgbClr val="4F81BD"/>
                </a:solidFill>
                <a:latin typeface="Courier" charset="0"/>
              </a:rPr>
              <a:t>int</a:t>
            </a:r>
            <a:r>
              <a:rPr lang="en-US" altLang="en-US" dirty="0">
                <a:solidFill>
                  <a:srgbClr val="4F81BD"/>
                </a:solidFill>
                <a:latin typeface="Courier" charset="0"/>
              </a:rPr>
              <a:t>(input("What is x? "))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>
              <a:solidFill>
                <a:srgbClr val="4F81BD"/>
              </a:solidFill>
              <a:latin typeface="Courier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>
                <a:solidFill>
                  <a:srgbClr val="4F81BD"/>
                </a:solidFill>
                <a:latin typeface="Courier" charset="0"/>
              </a:rPr>
              <a:t>x = float(input("Write a number "))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>
              <a:solidFill>
                <a:srgbClr val="4F81BD"/>
              </a:solidFill>
              <a:latin typeface="Courier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>
              <a:solidFill>
                <a:srgbClr val="4F81BD"/>
              </a:solidFill>
              <a:latin typeface="Courier" charset="0"/>
            </a:endParaRPr>
          </a:p>
          <a:p>
            <a:pPr eaLnBrk="1" hangingPunct="1"/>
            <a:endParaRPr lang="en-US" altLang="en-US" dirty="0">
              <a:solidFill>
                <a:srgbClr val="4F81BD"/>
              </a:solidFill>
              <a:latin typeface="Courier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>
              <a:solidFill>
                <a:srgbClr val="4F81BD"/>
              </a:solidFill>
              <a:latin typeface="Courier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>
              <a:solidFill>
                <a:srgbClr val="4F81BD"/>
              </a:solidFill>
              <a:latin typeface="Courier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5EA524-2FEE-DA4A-A806-95C0C566DC04}" type="slidenum">
              <a:rPr lang="zh-TW" altLang="en-US" smtClean="0"/>
              <a:pPr/>
              <a:t>40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502962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>
                <a:solidFill>
                  <a:srgbClr val="4F81BD"/>
                </a:solidFill>
                <a:latin typeface="Courier" charset="0"/>
              </a:rPr>
              <a:t>print("Hello World")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>
              <a:solidFill>
                <a:srgbClr val="4F81BD"/>
              </a:solidFill>
              <a:latin typeface="Courier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>
                <a:solidFill>
                  <a:srgbClr val="4F81BD"/>
                </a:solidFill>
                <a:latin typeface="Courier" charset="0"/>
              </a:rPr>
              <a:t>print("Hello World\</a:t>
            </a:r>
            <a:r>
              <a:rPr lang="en-US" altLang="en-US" dirty="0" err="1">
                <a:solidFill>
                  <a:srgbClr val="4F81BD"/>
                </a:solidFill>
                <a:latin typeface="Courier" charset="0"/>
              </a:rPr>
              <a:t>nThis</a:t>
            </a:r>
            <a:r>
              <a:rPr lang="en-US" altLang="en-US" dirty="0">
                <a:solidFill>
                  <a:srgbClr val="4F81BD"/>
                </a:solidFill>
                <a:latin typeface="Courier" charset="0"/>
              </a:rPr>
              <a:t> is a message")</a:t>
            </a:r>
          </a:p>
          <a:p>
            <a:pPr eaLnBrk="1" hangingPunct="1"/>
            <a:endParaRPr lang="fr-FR" altLang="en-US" dirty="0">
              <a:solidFill>
                <a:srgbClr val="4F81BD"/>
              </a:solidFill>
              <a:latin typeface="Courier" charset="0"/>
            </a:endParaRPr>
          </a:p>
          <a:p>
            <a:pPr eaLnBrk="1" hangingPunct="1"/>
            <a:r>
              <a:rPr lang="fr-FR" altLang="en-US" dirty="0">
                <a:solidFill>
                  <a:srgbClr val="4F81BD"/>
                </a:solidFill>
                <a:latin typeface="Courier" charset="0"/>
              </a:rPr>
              <a:t>x = 3</a:t>
            </a:r>
          </a:p>
          <a:p>
            <a:pPr eaLnBrk="1" hangingPunct="1"/>
            <a:r>
              <a:rPr lang="fr-FR" altLang="en-US" dirty="0" err="1">
                <a:solidFill>
                  <a:srgbClr val="4F81BD"/>
                </a:solidFill>
                <a:latin typeface="Courier" charset="0"/>
              </a:rPr>
              <a:t>print</a:t>
            </a:r>
            <a:r>
              <a:rPr lang="fr-FR" altLang="en-US" dirty="0">
                <a:solidFill>
                  <a:srgbClr val="4F81BD"/>
                </a:solidFill>
                <a:latin typeface="Courier" charset="0"/>
              </a:rPr>
              <a:t>(x)</a:t>
            </a:r>
          </a:p>
          <a:p>
            <a:pPr eaLnBrk="1" hangingPunct="1"/>
            <a:endParaRPr lang="fr-FR" altLang="en-US" dirty="0">
              <a:solidFill>
                <a:srgbClr val="4F81BD"/>
              </a:solidFill>
              <a:latin typeface="Courier" charset="0"/>
            </a:endParaRPr>
          </a:p>
          <a:p>
            <a:pPr eaLnBrk="1" hangingPunct="1"/>
            <a:r>
              <a:rPr lang="nl-NL" altLang="en-US" dirty="0">
                <a:solidFill>
                  <a:srgbClr val="4F81BD"/>
                </a:solidFill>
                <a:latin typeface="Courier" charset="0"/>
              </a:rPr>
              <a:t>x = 2</a:t>
            </a:r>
          </a:p>
          <a:p>
            <a:pPr eaLnBrk="1" hangingPunct="1"/>
            <a:r>
              <a:rPr lang="nl-NL" altLang="en-US" dirty="0">
                <a:solidFill>
                  <a:srgbClr val="4F81BD"/>
                </a:solidFill>
                <a:latin typeface="Courier" charset="0"/>
              </a:rPr>
              <a:t>y = 3</a:t>
            </a:r>
          </a:p>
          <a:p>
            <a:pPr eaLnBrk="1" hangingPunct="1"/>
            <a:r>
              <a:rPr lang="nl-NL" altLang="en-US" dirty="0">
                <a:solidFill>
                  <a:srgbClr val="4F81BD"/>
                </a:solidFill>
                <a:latin typeface="Courier" charset="0"/>
              </a:rPr>
              <a:t>print(x, ' ', y)</a:t>
            </a:r>
            <a:endParaRPr lang="en-US" altLang="en-US" dirty="0">
              <a:solidFill>
                <a:srgbClr val="4F81BD"/>
              </a:solidFill>
              <a:latin typeface="Courier" charset="0"/>
            </a:endParaRPr>
          </a:p>
          <a:p>
            <a:pPr eaLnBrk="1" hangingPunct="1"/>
            <a:endParaRPr lang="en-US" altLang="en-US" dirty="0">
              <a:solidFill>
                <a:srgbClr val="4F81BD"/>
              </a:solidFill>
              <a:latin typeface="Courier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>
                <a:solidFill>
                  <a:srgbClr val="4F81BD"/>
                </a:solidFill>
                <a:latin typeface="Courier" charset="0"/>
              </a:rPr>
              <a:t>name = input("Enter a name: ")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>
              <a:solidFill>
                <a:srgbClr val="4F81BD"/>
              </a:solidFill>
              <a:latin typeface="Courier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>
                <a:solidFill>
                  <a:srgbClr val="4F81BD"/>
                </a:solidFill>
                <a:latin typeface="Courier" charset="0"/>
              </a:rPr>
              <a:t>x = </a:t>
            </a:r>
            <a:r>
              <a:rPr lang="en-US" altLang="en-US" dirty="0" err="1">
                <a:solidFill>
                  <a:srgbClr val="4F81BD"/>
                </a:solidFill>
                <a:latin typeface="Courier" charset="0"/>
              </a:rPr>
              <a:t>int</a:t>
            </a:r>
            <a:r>
              <a:rPr lang="en-US" altLang="en-US" dirty="0">
                <a:solidFill>
                  <a:srgbClr val="4F81BD"/>
                </a:solidFill>
                <a:latin typeface="Courier" charset="0"/>
              </a:rPr>
              <a:t>(input("What is x? "))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>
              <a:solidFill>
                <a:srgbClr val="4F81BD"/>
              </a:solidFill>
              <a:latin typeface="Courier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>
                <a:solidFill>
                  <a:srgbClr val="4F81BD"/>
                </a:solidFill>
                <a:latin typeface="Courier" charset="0"/>
              </a:rPr>
              <a:t>x = float(input("Write a number "))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>
              <a:solidFill>
                <a:srgbClr val="4F81BD"/>
              </a:solidFill>
              <a:latin typeface="Courier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>
              <a:solidFill>
                <a:srgbClr val="4F81BD"/>
              </a:solidFill>
              <a:latin typeface="Courier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5EA524-2FEE-DA4A-A806-95C0C566DC04}" type="slidenum">
              <a:rPr lang="zh-TW" altLang="en-US" smtClean="0"/>
              <a:pPr/>
              <a:t>42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656697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DCC4B-04C0-E345-9135-AF2AAC1F6D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97307F-E82F-6C41-94D7-0B918F0307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3F9956-9324-FB4E-AEF2-D9D738D02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B3FA3-22CF-D24E-9257-B4BAD3401880}" type="datetime1">
              <a:rPr lang="en-US" smtClean="0"/>
              <a:t>9/17/24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2AD58-8C94-5746-A2CF-4E8B65CDE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2A6D2F-B142-C34E-B53B-8319FC562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9653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A46172-8336-0A40-B4C3-4D8A5C93F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E20883-F177-154D-8E05-CA7696CC36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6D4DA9-1F29-B84E-80DC-389667922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39A0E-6D67-224D-9CFD-01A351FD6A9C}" type="datetime1">
              <a:rPr lang="en-US" smtClean="0"/>
              <a:t>9/17/24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05BD03-736F-184E-8D7C-026EFBAE6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FAE6B7-5864-5F49-A039-0A08BCD12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193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38E1BA-4517-8F4C-BECF-2D4D4F9475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935B11-57DD-6647-A778-87C8BED79B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55C4B8-A561-E841-8C61-AA17720C8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E26E0-5B06-6D4B-BE9C-55EAEC63A6AC}" type="datetime1">
              <a:rPr lang="en-US" smtClean="0"/>
              <a:t>9/17/24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337148-7E46-1642-856B-2C5035058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149ADD-0B1A-2C4D-963C-BCAD6CA8E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296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BE4ED-5B09-6A4A-B804-3F95E7CDB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325563"/>
          </a:xfrm>
        </p:spPr>
        <p:txBody>
          <a:bodyPr>
            <a:normAutofit/>
          </a:bodyPr>
          <a:lstStyle>
            <a:lvl1pPr algn="ctr">
              <a:lnSpc>
                <a:spcPct val="100000"/>
              </a:lnSpc>
              <a:defRPr sz="4800" b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C68D9A-CD57-CE49-8834-30E3992BCD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615044"/>
            <a:ext cx="11222181" cy="4738255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32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8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4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0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18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C9C6CC-B570-4F45-86AC-540D1BEBC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4267" y="6460525"/>
            <a:ext cx="2743200" cy="365125"/>
          </a:xfrm>
        </p:spPr>
        <p:txBody>
          <a:bodyPr/>
          <a:lstStyle/>
          <a:p>
            <a:fld id="{3AF6F8BD-BCC6-7D43-A79E-885049D004FB}" type="datetime1">
              <a:rPr lang="en-US" smtClean="0"/>
              <a:t>9/17/24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D60589-8BB0-5240-B769-F0C1B0E4F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2098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16F5F2-9431-DB42-A29F-B6D0844B8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59797" y="6562244"/>
            <a:ext cx="960699" cy="239655"/>
          </a:xfrm>
        </p:spPr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064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A8BE4-B9DB-8B46-BE99-ED3CD2034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DFA206-4434-6C49-93D6-8FB3309A09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96590A-DE44-944F-A5EE-1F6F42A06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B91CB-B2E0-BC45-A47A-800ECE7C338D}" type="datetime1">
              <a:rPr lang="en-US" smtClean="0"/>
              <a:t>9/17/24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F59D8B-60E1-EF4B-98C5-B7F4C2B78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EB3723-86B1-B349-9F2F-09C62F85E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3583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65C9C-EC45-E046-A3D4-2894A3040F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92FDE4-30E7-4649-822C-2D4099F6B0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DCFADF-67B0-0644-8361-4420EA3D40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BDBED8-2B40-EA47-A7D2-0AA3D29F0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5BBA4-D3DD-E64D-B22D-26AB1DAC96C8}" type="datetime1">
              <a:rPr lang="en-US" smtClean="0"/>
              <a:t>9/17/24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8B1922-CDFB-504A-97B2-40E4B4D8A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CEE245-AF96-D849-A4E3-6D346AFC5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435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2ECE3-9FE9-2549-980A-462110ABE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1AEA5C-9D0D-8540-A802-044357BA9A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E4DC00-D8DE-A24F-A23A-E81A91EDE3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DFDA34-08D1-8B4A-A358-1EB1A2A082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C2EC87-22D6-044E-A89A-063D1D3ED3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8721565-F153-184B-8089-F20E5C8BE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8BD54-CFAB-9A4A-A893-D1FFE0B82A24}" type="datetime1">
              <a:rPr lang="en-US" smtClean="0"/>
              <a:t>9/17/24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E93DEC-A740-CB4B-9590-8DF2B9765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17F901-E097-5540-B08C-3E642445C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0069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49EC7A-C47E-9946-9B90-160BDE67B7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48236E-5C25-094A-990A-B390F559E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865FB-1085-8649-9C39-7DD624120DB2}" type="datetime1">
              <a:rPr lang="en-US" smtClean="0"/>
              <a:t>9/17/24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FB224D-7B77-F246-86B4-B234C2E94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1347A5-4489-DF44-9AA3-B64959E2C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330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D6F886-4BA7-0040-8ACE-5C7FAE557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09962-BA7E-D649-BE8D-7B231E22E385}" type="datetime1">
              <a:rPr lang="en-US" smtClean="0"/>
              <a:t>9/17/24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7D98E3-0A3F-0448-8AA0-D38E4BFA1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35C1BB-88EF-9448-8DE7-F4A5DABE9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457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96DE33-7AE5-8543-AF89-B5653C781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9E98C8-7EDE-CE4D-A528-970586C98E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9EB3E7-F144-F641-B54D-3EB47B8E72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F0B833-546C-6148-B1FA-57BC3099BA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A777E-FE95-3E40-9E3A-837DD39FEE15}" type="datetime1">
              <a:rPr lang="en-US" smtClean="0"/>
              <a:t>9/17/24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4FA3FB-D1B1-0746-848E-1BEF540F2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DA8433-197A-2142-8CEE-EF06B5D6F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7036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F806E-8191-AF49-8CB3-41DE28791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DE83BE-7594-C041-A25D-3B73D4218E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88B594-88B6-6149-B1FD-74BAD06D93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AC2BA2-1BA6-C449-A364-D072C486C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62F62-C870-1A46-B89C-F9319BBEAAC6}" type="datetime1">
              <a:rPr lang="en-US" smtClean="0"/>
              <a:t>9/17/24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635E02-B667-C745-939D-5B704920F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628B53-7F35-524C-B44E-89322CDF9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828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8214AE-FC9D-504C-9A5B-0B18C04B9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A25B55-C874-BC45-9CCA-C277E871D4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61020D-CF91-734E-B3D3-51E961C971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277300-BA5E-404D-9C5C-6790A31E4A9D}" type="datetime1">
              <a:rPr lang="en-US" smtClean="0"/>
              <a:t>9/17/24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A2CA18-9323-ED4D-9C5F-8CE6AE0631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7D4A42-A60C-0741-81C2-92B55CA94A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50931" y="6481000"/>
            <a:ext cx="1005444" cy="3444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991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1">
              <a:lumMod val="75000"/>
            </a:schemeClr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7.png"/><Relationship Id="rId3" Type="http://schemas.openxmlformats.org/officeDocument/2006/relationships/hyperlink" Target="http://www.mis.ntpu.edu.tw/en/" TargetMode="External"/><Relationship Id="rId7" Type="http://schemas.openxmlformats.org/officeDocument/2006/relationships/image" Target="../media/image1.jpeg"/><Relationship Id="rId12" Type="http://schemas.openxmlformats.org/officeDocument/2006/relationships/image" Target="../media/image6.jpeg"/><Relationship Id="rId2" Type="http://schemas.openxmlformats.org/officeDocument/2006/relationships/hyperlink" Target="https://web.ntpu.edu.tw/~myday/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eb.ntpu.edu.tw/~myday" TargetMode="External"/><Relationship Id="rId11" Type="http://schemas.openxmlformats.org/officeDocument/2006/relationships/image" Target="../media/image5.png"/><Relationship Id="rId5" Type="http://schemas.openxmlformats.org/officeDocument/2006/relationships/hyperlink" Target="http://mail.im.tku.edu.tw/~myday/" TargetMode="External"/><Relationship Id="rId10" Type="http://schemas.openxmlformats.org/officeDocument/2006/relationships/image" Target="../media/image4.png"/><Relationship Id="rId4" Type="http://schemas.openxmlformats.org/officeDocument/2006/relationships/hyperlink" Target="https://www.ntpu.edu.tw/" TargetMode="External"/><Relationship Id="rId9" Type="http://schemas.openxmlformats.org/officeDocument/2006/relationships/image" Target="../media/image3.png"/><Relationship Id="rId14" Type="http://schemas.openxmlformats.org/officeDocument/2006/relationships/image" Target="../media/image8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matplotlib.org/" TargetMode="External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pandas.pydata.org/" TargetMode="External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3schools.com/python/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3schools.com/python/trypython.asp?filename=demo_default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www.learnpython.org/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s://developers.google.com/edu/python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colab.research.google.com/notebooks/welcome.ipynb" TargetMode="Externa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colab.research.google.com/drive/1FEG6DnGvwfUbeo4zJ1zTunjMqf2RkCrT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tinyurl.com/imtkupython101" TargetMode="External"/><Relationship Id="rId4" Type="http://schemas.openxmlformats.org/officeDocument/2006/relationships/hyperlink" Target="https://tinyurl.com/aintpupython101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anaconda.com/download" TargetMode="Externa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pythonfiddle.com/" TargetMode="Externa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pythonprogramminglanguage.com/text-input-and-output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hyperlink" Target="https://colab.research.google.com/drive/1FEG6DnGvwfUbeo4zJ1zTunjMqf2RkCrT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tinyurl.com/imtkupython101" TargetMode="External"/><Relationship Id="rId4" Type="http://schemas.openxmlformats.org/officeDocument/2006/relationships/hyperlink" Target="https://tinyurl.com/aintpupython101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hyperlink" Target="http://pythonprogramminglanguage.com/text-input-and-output/" TargetMode="Externa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spectrum.ieee.org/the-top-programming-languages-2023" TargetMode="Externa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w3schools.com/python/" TargetMode="External"/><Relationship Id="rId3" Type="http://schemas.openxmlformats.org/officeDocument/2006/relationships/hyperlink" Target="https://www.python.org/" TargetMode="External"/><Relationship Id="rId7" Type="http://schemas.openxmlformats.org/officeDocument/2006/relationships/hyperlink" Target="http://scikit-learn.org/" TargetMode="External"/><Relationship Id="rId2" Type="http://schemas.openxmlformats.org/officeDocument/2006/relationships/hyperlink" Target="https://pythonprogramming.net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pandas.pydata.org/" TargetMode="External"/><Relationship Id="rId11" Type="http://schemas.openxmlformats.org/officeDocument/2006/relationships/hyperlink" Target="https://tinyurl.com/aintpupython101" TargetMode="External"/><Relationship Id="rId5" Type="http://schemas.openxmlformats.org/officeDocument/2006/relationships/hyperlink" Target="http://www.numpy.org/" TargetMode="External"/><Relationship Id="rId10" Type="http://schemas.openxmlformats.org/officeDocument/2006/relationships/hyperlink" Target="https://developers.google.com/edu/python" TargetMode="External"/><Relationship Id="rId4" Type="http://schemas.openxmlformats.org/officeDocument/2006/relationships/hyperlink" Target="http://pythonprogramminglanguage.com/" TargetMode="External"/><Relationship Id="rId9" Type="http://schemas.openxmlformats.org/officeDocument/2006/relationships/hyperlink" Target="https://www.learnpython.org/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183241-FC1A-9D47-B630-2B20ADB2CA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2194" y="1327358"/>
            <a:ext cx="11819066" cy="201907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altLang="zh-TW" sz="56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Python Programming </a:t>
            </a:r>
            <a:br>
              <a:rPr lang="en-US" altLang="zh-TW" sz="56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56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and Data Science</a:t>
            </a:r>
            <a:endParaRPr lang="en-US" sz="32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F739AE-61B3-9644-82E1-CFFEDC0664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002"/>
            <a:ext cx="9144000" cy="82760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zh-TW" sz="4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Python for Accounting Applications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9ED901-FEBB-2F45-A237-0DFFB7BB4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5D6FF71F-CF6A-4C46-8F9B-61D49EEA70E3}" type="slidenum">
              <a:rPr lang="en-US" smtClean="0"/>
              <a:t>1</a:t>
            </a:fld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122C2EBB-D9C1-D646-BE1E-780D746DC521}"/>
              </a:ext>
            </a:extLst>
          </p:cNvPr>
          <p:cNvSpPr txBox="1">
            <a:spLocks/>
          </p:cNvSpPr>
          <p:nvPr/>
        </p:nvSpPr>
        <p:spPr>
          <a:xfrm>
            <a:off x="1875514" y="4699887"/>
            <a:ext cx="8440972" cy="1916740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14400" dirty="0">
                <a:solidFill>
                  <a:srgbClr val="898989"/>
                </a:solidFill>
                <a:cs typeface="Calibri" panose="020F0502020204030204" pitchFamily="34" charset="0"/>
                <a:hlinkClick r:id="rId2"/>
              </a:rPr>
              <a:t>Min-Yuh Day</a:t>
            </a: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, </a:t>
            </a:r>
            <a:r>
              <a:rPr lang="en-US" altLang="zh-TW" sz="14400" dirty="0" err="1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Ph.D</a:t>
            </a: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, </a:t>
            </a:r>
            <a:b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</a:b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Professor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Institute of Information Management</a:t>
            </a: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National Taipei University</a:t>
            </a:r>
            <a:endParaRPr lang="en-US" altLang="zh-TW" sz="8000" dirty="0">
              <a:solidFill>
                <a:srgbClr val="898989"/>
              </a:solidFill>
              <a:latin typeface="Calibri" panose="020F0502020204030204" pitchFamily="34" charset="0"/>
              <a:cs typeface="Calibri" panose="020F0502020204030204" pitchFamily="34" charset="0"/>
              <a:hlinkClick r:id="rId5"/>
            </a:endParaRP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4800" b="0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https://web.ntpu.edu.tw/~myday</a:t>
            </a:r>
            <a:endParaRPr lang="en-US" sz="48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4" descr="http://mail.tku.edu.tw/myday/images/Myday_Photo.jpg">
            <a:extLst>
              <a:ext uri="{FF2B5EF4-FFF2-40B4-BE49-F238E27FC236}">
                <a16:creationId xmlns:a16="http://schemas.microsoft.com/office/drawing/2014/main" id="{8392620C-E0E7-BD47-A4BD-CD41DE2035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4973" y="4738465"/>
            <a:ext cx="1206269" cy="1493475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A123DF-B5B7-0741-A601-C566754FCAB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547" y="5320739"/>
            <a:ext cx="421513" cy="5112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1554C2F-EE75-1146-9192-B193DB4DD7A1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532" y="5753055"/>
            <a:ext cx="511280" cy="5112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E384EC2-A8FB-574F-A3A4-C14C04FDAE7A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727" y="5748361"/>
            <a:ext cx="511280" cy="5112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D576615-D765-F74F-A854-B57D46746B92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194" y="4798351"/>
            <a:ext cx="935665" cy="4219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53A563-6F2F-4D43-A9CA-738A2637D05A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5E914CD-8B6C-2D41-ACC1-7849D3B7E721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A2132BE-AEB3-A34C-888A-14B934025607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16105" y="5976255"/>
            <a:ext cx="791692" cy="79169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3DF0C98-61FE-964B-A9AA-9A27B763C0CD}"/>
              </a:ext>
            </a:extLst>
          </p:cNvPr>
          <p:cNvSpPr txBox="1"/>
          <p:nvPr/>
        </p:nvSpPr>
        <p:spPr>
          <a:xfrm>
            <a:off x="3180607" y="3587805"/>
            <a:ext cx="58307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1131PAA02</a:t>
            </a:r>
            <a:endParaRPr lang="en-US" altLang="zh-TW" sz="1600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ea typeface="Heiti TC Medium" pitchFamily="2" charset="-128"/>
              <a:cs typeface="Calibri" panose="020F0502020204030204" pitchFamily="34" charset="0"/>
            </a:endParaRPr>
          </a:p>
          <a:p>
            <a:pPr algn="ctr"/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ACC2, NTPU (U2004) (Fall 2024)</a:t>
            </a:r>
            <a:b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</a:br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 Wed 6, 7, 8, (14:10-17:00) (9:10-12:00) (B3F10)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56B0928-98E1-A94A-9E81-B0F0F78D4E86}"/>
              </a:ext>
            </a:extLst>
          </p:cNvPr>
          <p:cNvSpPr txBox="1"/>
          <p:nvPr/>
        </p:nvSpPr>
        <p:spPr>
          <a:xfrm>
            <a:off x="4540332" y="6616627"/>
            <a:ext cx="31113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2024-09-18</a:t>
            </a:r>
          </a:p>
        </p:txBody>
      </p:sp>
    </p:spTree>
    <p:extLst>
      <p:ext uri="{BB962C8B-B14F-4D97-AF65-F5344CB8AC3E}">
        <p14:creationId xmlns:p14="http://schemas.microsoft.com/office/powerpoint/2010/main" val="15342515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5520" y="0"/>
            <a:ext cx="8640960" cy="846138"/>
          </a:xfrm>
        </p:spPr>
        <p:txBody>
          <a:bodyPr/>
          <a:lstStyle/>
          <a:p>
            <a:r>
              <a:rPr lang="en-US" sz="4200" dirty="0">
                <a:solidFill>
                  <a:schemeClr val="accent1"/>
                </a:solidFill>
              </a:rPr>
              <a:t>Python Ecosystem for Data Science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10</a:t>
            </a:fld>
            <a:endParaRPr lang="zh-TW" altLang="en-US"/>
          </a:p>
        </p:txBody>
      </p:sp>
      <p:sp>
        <p:nvSpPr>
          <p:cNvPr id="6" name="Rectangle 5"/>
          <p:cNvSpPr/>
          <p:nvPr/>
        </p:nvSpPr>
        <p:spPr>
          <a:xfrm>
            <a:off x="2310408" y="6597353"/>
            <a:ext cx="75711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Source:https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duchesnay.github.io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pystatsml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/introduction/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python_ecosystem.html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2A03E9-E294-AB4D-9416-984401124C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7608" y="804138"/>
            <a:ext cx="6890612" cy="58652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2D49DB0-BA50-A847-8E48-0E4E0600F99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0136" y="4163482"/>
            <a:ext cx="1008112" cy="201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7447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84613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The Quant Finance </a:t>
            </a:r>
            <a:r>
              <a:rPr lang="en-US" dirty="0" err="1">
                <a:solidFill>
                  <a:schemeClr val="accent1"/>
                </a:solidFill>
              </a:rPr>
              <a:t>PyData</a:t>
            </a:r>
            <a:r>
              <a:rPr lang="en-US" dirty="0">
                <a:solidFill>
                  <a:schemeClr val="accent1"/>
                </a:solidFill>
              </a:rPr>
              <a:t> Stack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11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7000" y="846138"/>
            <a:ext cx="7658000" cy="5743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310408" y="6597353"/>
            <a:ext cx="75711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nbviewer.jupyter.org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/format/slides/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github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quantopian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pyfolio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/blob/master/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pyfolio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/examples/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overview_slides.ipynb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#/5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881C073-5E47-274F-B8E8-15D06F17059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3303" y="3185406"/>
            <a:ext cx="857934" cy="1715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941320B-DE46-864A-AE2A-9F6A0A43928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1682" y="2891634"/>
            <a:ext cx="857934" cy="191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2005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4270E4FD-5655-7346-92B9-AF4FA9ED5C71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12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110594" name="Title 1"/>
          <p:cNvSpPr>
            <a:spLocks noGrp="1"/>
          </p:cNvSpPr>
          <p:nvPr>
            <p:ph type="title"/>
          </p:nvPr>
        </p:nvSpPr>
        <p:spPr>
          <a:xfrm>
            <a:off x="1981200" y="274639"/>
            <a:ext cx="8229600" cy="1841396"/>
          </a:xfrm>
        </p:spPr>
        <p:txBody>
          <a:bodyPr>
            <a:normAutofit fontScale="90000"/>
          </a:bodyPr>
          <a:lstStyle/>
          <a:p>
            <a:r>
              <a:rPr lang="en-US" altLang="en-US" sz="15000" dirty="0" err="1">
                <a:solidFill>
                  <a:srgbClr val="C00000"/>
                </a:solidFill>
                <a:latin typeface="Calibri" charset="0"/>
                <a:ea typeface="標楷體" charset="-120"/>
              </a:rPr>
              <a:t>Numpy</a:t>
            </a:r>
            <a:endParaRPr lang="en-US" altLang="en-US" sz="15000" dirty="0">
              <a:solidFill>
                <a:srgbClr val="C00000"/>
              </a:solidFill>
              <a:latin typeface="Calibri" charset="0"/>
              <a:ea typeface="標楷體" charset="-12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0160" y="2116035"/>
            <a:ext cx="1691680" cy="169168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035660" y="3933057"/>
            <a:ext cx="612068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 err="1">
                <a:solidFill>
                  <a:schemeClr val="accent1"/>
                </a:solidFill>
              </a:rPr>
              <a:t>NumPy</a:t>
            </a:r>
            <a:endParaRPr lang="en-US" sz="4000" dirty="0">
              <a:solidFill>
                <a:schemeClr val="accent1"/>
              </a:solidFill>
            </a:endParaRPr>
          </a:p>
          <a:p>
            <a:pPr algn="ctr"/>
            <a:r>
              <a:rPr lang="en-US" sz="4000" dirty="0">
                <a:solidFill>
                  <a:schemeClr val="accent1"/>
                </a:solidFill>
              </a:rPr>
              <a:t>Base 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4000" b="1" dirty="0">
                <a:solidFill>
                  <a:schemeClr val="accent1"/>
                </a:solidFill>
              </a:rPr>
              <a:t>N-dimensional array </a:t>
            </a:r>
            <a:r>
              <a:rPr lang="en-US" sz="4000" dirty="0">
                <a:solidFill>
                  <a:schemeClr val="accent1"/>
                </a:solidFill>
              </a:rPr>
              <a:t>package</a:t>
            </a:r>
          </a:p>
        </p:txBody>
      </p:sp>
    </p:spTree>
    <p:extLst>
      <p:ext uri="{BB962C8B-B14F-4D97-AF65-F5344CB8AC3E}">
        <p14:creationId xmlns:p14="http://schemas.microsoft.com/office/powerpoint/2010/main" val="24258781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C6896-A359-9748-81AD-A374E22AA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2971482"/>
          </a:xfrm>
        </p:spPr>
        <p:txBody>
          <a:bodyPr>
            <a:noAutofit/>
          </a:bodyPr>
          <a:lstStyle/>
          <a:p>
            <a:r>
              <a:rPr lang="en-US" sz="12000" dirty="0">
                <a:solidFill>
                  <a:srgbClr val="C00000"/>
                </a:solidFill>
              </a:rPr>
              <a:t>Python matplotlib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5C6DE7-D760-F042-A3FB-8AC943433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14680E-A239-E847-A451-41BD74875F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1281" y="3956298"/>
            <a:ext cx="7889436" cy="18923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1560DCD-5EB6-3A45-B6B7-301BD47AB90D}"/>
              </a:ext>
            </a:extLst>
          </p:cNvPr>
          <p:cNvSpPr/>
          <p:nvPr/>
        </p:nvSpPr>
        <p:spPr>
          <a:xfrm>
            <a:off x="5035358" y="6558777"/>
            <a:ext cx="212128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https://matplotlib.org/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10957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14</a:t>
            </a:fld>
            <a:endParaRPr lang="zh-TW" alt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981200" y="182881"/>
            <a:ext cx="8229600" cy="4171248"/>
          </a:xfrm>
        </p:spPr>
        <p:txBody>
          <a:bodyPr>
            <a:normAutofit/>
          </a:bodyPr>
          <a:lstStyle/>
          <a:p>
            <a:r>
              <a:rPr lang="en-US" sz="12000" dirty="0">
                <a:solidFill>
                  <a:srgbClr val="C00000"/>
                </a:solidFill>
              </a:rPr>
              <a:t>Python Pandas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3189" y="4262689"/>
            <a:ext cx="7812218" cy="162754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9B1D976-1C78-3B44-8AEF-5E58B6A614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6138" y="6488114"/>
            <a:ext cx="27495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sz="1800" dirty="0">
                <a:hlinkClick r:id="rId3"/>
              </a:rPr>
              <a:t>http://pandas.pydata.org/</a:t>
            </a:r>
            <a:endParaRPr lang="en-US" altLang="en-US" sz="1800" dirty="0"/>
          </a:p>
        </p:txBody>
      </p:sp>
    </p:spTree>
    <p:extLst>
      <p:ext uri="{BB962C8B-B14F-4D97-AF65-F5344CB8AC3E}">
        <p14:creationId xmlns:p14="http://schemas.microsoft.com/office/powerpoint/2010/main" val="12293009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ACDEA-BE5C-1B2D-5ECB-F570E62A0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880896"/>
          </a:xfrm>
        </p:spPr>
        <p:txBody>
          <a:bodyPr>
            <a:normAutofit/>
          </a:bodyPr>
          <a:lstStyle/>
          <a:p>
            <a:r>
              <a:rPr lang="en-US" dirty="0"/>
              <a:t>W3Schools Python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11B481-D8D2-734F-A25B-BC08FCD8D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A647CE-2D98-C494-4512-DC22076F834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300" y="1164599"/>
            <a:ext cx="9702800" cy="539764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F61BB37-5670-1E9F-3C45-EEE1CE5E8A50}"/>
              </a:ext>
            </a:extLst>
          </p:cNvPr>
          <p:cNvSpPr txBox="1"/>
          <p:nvPr/>
        </p:nvSpPr>
        <p:spPr>
          <a:xfrm>
            <a:off x="3097479" y="6497405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https://www.w3schools.com/python/</a:t>
            </a: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D1DA339-125F-66EA-90CA-EF7108C8C5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98" y="135104"/>
            <a:ext cx="1336153" cy="1029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8118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ACDEA-BE5C-1B2D-5ECB-F570E62A0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880896"/>
          </a:xfrm>
        </p:spPr>
        <p:txBody>
          <a:bodyPr>
            <a:normAutofit/>
          </a:bodyPr>
          <a:lstStyle/>
          <a:p>
            <a:r>
              <a:rPr lang="en-US" dirty="0"/>
              <a:t>W3Schools Python: Try Python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11B481-D8D2-734F-A25B-BC08FCD8D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16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9D013D4-6103-B090-9113-AE487E0BAF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98" y="135104"/>
            <a:ext cx="1336153" cy="102949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F61BB37-5670-1E9F-3C45-EEE1CE5E8A50}"/>
              </a:ext>
            </a:extLst>
          </p:cNvPr>
          <p:cNvSpPr txBox="1"/>
          <p:nvPr/>
        </p:nvSpPr>
        <p:spPr>
          <a:xfrm>
            <a:off x="1921565" y="6497405"/>
            <a:ext cx="86536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https://www.w3schools.com/python/trypython.asp?filename=demo_default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81419D6-D62B-EC59-6542-0D49853FA2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880" y="1512142"/>
            <a:ext cx="11316239" cy="4914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3650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ACDEA-BE5C-1B2D-5ECB-F570E62A0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738042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LearnPython.org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11B481-D8D2-734F-A25B-BC08FCD8D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17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61BB37-5670-1E9F-3C45-EEE1CE5E8A50}"/>
              </a:ext>
            </a:extLst>
          </p:cNvPr>
          <p:cNvSpPr txBox="1"/>
          <p:nvPr/>
        </p:nvSpPr>
        <p:spPr>
          <a:xfrm>
            <a:off x="1921565" y="6497405"/>
            <a:ext cx="86536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https://www.learnpython.org/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336EFE-A64B-076C-83FD-7B996ED2975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5437" y="873146"/>
            <a:ext cx="9040083" cy="5689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8074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ACDEA-BE5C-1B2D-5ECB-F570E62A0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738042"/>
          </a:xfrm>
        </p:spPr>
        <p:txBody>
          <a:bodyPr>
            <a:normAutofit fontScale="90000"/>
          </a:bodyPr>
          <a:lstStyle/>
          <a:p>
            <a:r>
              <a:rPr lang="en-US"/>
              <a:t>Google’s </a:t>
            </a:r>
            <a:r>
              <a:rPr lang="en-US" dirty="0"/>
              <a:t>Python Class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11B481-D8D2-734F-A25B-BC08FCD8D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18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61BB37-5670-1E9F-3C45-EEE1CE5E8A50}"/>
              </a:ext>
            </a:extLst>
          </p:cNvPr>
          <p:cNvSpPr txBox="1"/>
          <p:nvPr/>
        </p:nvSpPr>
        <p:spPr>
          <a:xfrm>
            <a:off x="1921565" y="6497405"/>
            <a:ext cx="86536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https://developers.google.com/edu/python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52CCE9-85CF-89D3-97B7-8570169772C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339" y="873146"/>
            <a:ext cx="10288279" cy="562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3394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69CDA4-3594-E341-ADD2-EFE8A79159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27001"/>
            <a:ext cx="8229600" cy="797689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Google </a:t>
            </a:r>
            <a:r>
              <a:rPr lang="en-US" b="1" dirty="0" err="1">
                <a:solidFill>
                  <a:schemeClr val="accent1"/>
                </a:solidFill>
              </a:rPr>
              <a:t>Colab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647BC2-F6DC-5349-9A08-C081E906F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F8BDCD-A161-484D-9DFD-78BB79EE883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850746"/>
            <a:ext cx="9144000" cy="568156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91CE3A4-FE65-9740-867D-1B6C751548E7}"/>
              </a:ext>
            </a:extLst>
          </p:cNvPr>
          <p:cNvSpPr/>
          <p:nvPr/>
        </p:nvSpPr>
        <p:spPr>
          <a:xfrm>
            <a:off x="2578100" y="6572672"/>
            <a:ext cx="66929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hlinkClick r:id="rId3"/>
              </a:rPr>
              <a:t>https://colab.research.google.com/notebooks/welcome.ipynb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7306376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DA260-D82C-834A-A2BC-FCBAD5A4C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7394"/>
            <a:ext cx="11222181" cy="903987"/>
          </a:xfrm>
        </p:spPr>
        <p:txBody>
          <a:bodyPr>
            <a:normAutofit/>
          </a:bodyPr>
          <a:lstStyle/>
          <a:p>
            <a:r>
              <a:rPr lang="en-US" dirty="0"/>
              <a:t>Syllabus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F60FD-04E7-6242-8CFB-A2F0A9F58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39092"/>
            <a:ext cx="11222181" cy="5683804"/>
          </a:xfrm>
        </p:spPr>
        <p:txBody>
          <a:bodyPr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altLang="zh-TW" sz="2800" dirty="0"/>
              <a:t>Week    Date    Subject/Topics</a:t>
            </a:r>
          </a:p>
          <a:p>
            <a:pPr marL="0" indent="0">
              <a:buNone/>
            </a:pPr>
            <a:r>
              <a:rPr lang="en-US" sz="2800" dirty="0"/>
              <a:t>1 2024/09/11 Introduction to Python for Accounting Applications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C00000"/>
                </a:solidFill>
              </a:rPr>
              <a:t>2 2024/09/18 Python Programming and Data Science</a:t>
            </a:r>
          </a:p>
          <a:p>
            <a:pPr marL="0" indent="0">
              <a:buNone/>
            </a:pPr>
            <a:r>
              <a:rPr lang="en-US" sz="2800" dirty="0"/>
              <a:t>3 2024/09/25 Foundations of Python Programming</a:t>
            </a:r>
          </a:p>
          <a:p>
            <a:pPr marL="0" indent="0">
              <a:buNone/>
            </a:pPr>
            <a:r>
              <a:rPr lang="en-US" sz="2800" dirty="0"/>
              <a:t>4 2024/10/02 Data Structures</a:t>
            </a:r>
          </a:p>
          <a:p>
            <a:pPr marL="0" indent="0">
              <a:buNone/>
            </a:pPr>
            <a:r>
              <a:rPr lang="en-US" sz="2800" dirty="0"/>
              <a:t>5 2024/10/09 Control Logic and Loops</a:t>
            </a:r>
          </a:p>
          <a:p>
            <a:pPr marL="0" indent="0">
              <a:buNone/>
            </a:pPr>
            <a:r>
              <a:rPr lang="en-US" sz="2800" dirty="0"/>
              <a:t>6 2024/10/16 Functions and Modules; Files and Exception Handling </a:t>
            </a:r>
          </a:p>
          <a:p>
            <a:pPr marL="0" indent="0">
              <a:buNone/>
            </a:pPr>
            <a:r>
              <a:rPr lang="en-US" sz="2800" dirty="0"/>
              <a:t>7 2024/10/23 Data Analytics and Visualization with Python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2"/>
                </a:solidFill>
              </a:rPr>
              <a:t>8 2024/10/30 Midterm Project Report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0E0B2-0864-5F44-9C79-2EC8070A3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C0774D-A256-BA43-877D-8F5FD06E48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EE8C73-3AA1-EA46-A8F6-0F326BF9EB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8040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10CE7-1C2B-3346-A2C3-61C54F5F3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4974" y="0"/>
            <a:ext cx="9303026" cy="79533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Connect 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r>
              <a:rPr lang="en-US" dirty="0">
                <a:solidFill>
                  <a:schemeClr val="accent1"/>
                </a:solidFill>
              </a:rPr>
              <a:t> in Google Drive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CA78C9-FAD1-4D47-9BD3-BB80A2CA8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9C8A506-C614-2445-A5E4-05CBE0A8CF2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795339"/>
            <a:ext cx="9144000" cy="5664679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B4ADDD96-A1E2-CF49-BE64-7EF830E51C73}"/>
              </a:ext>
            </a:extLst>
          </p:cNvPr>
          <p:cNvSpPr/>
          <p:nvPr/>
        </p:nvSpPr>
        <p:spPr>
          <a:xfrm>
            <a:off x="1524000" y="2458996"/>
            <a:ext cx="1804086" cy="360405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EF71598C-A3BE-7F4E-B7FA-F339BB56DE6F}"/>
              </a:ext>
            </a:extLst>
          </p:cNvPr>
          <p:cNvSpPr/>
          <p:nvPr/>
        </p:nvSpPr>
        <p:spPr>
          <a:xfrm>
            <a:off x="2603156" y="4576120"/>
            <a:ext cx="2430163" cy="255373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833A1DC-3FBE-4E46-84CD-26F3D9A83A1A}"/>
              </a:ext>
            </a:extLst>
          </p:cNvPr>
          <p:cNvSpPr/>
          <p:nvPr/>
        </p:nvSpPr>
        <p:spPr>
          <a:xfrm>
            <a:off x="5128053" y="5865341"/>
            <a:ext cx="2430163" cy="255373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9190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10CE7-1C2B-3346-A2C3-61C54F5F3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79533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CA78C9-FAD1-4D47-9BD3-BB80A2CA8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46E397-4BAA-4042-A411-973FC18E810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949842"/>
            <a:ext cx="9144000" cy="5650302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D1F047D9-4999-934B-BCAA-CA5CFBDF9FB6}"/>
              </a:ext>
            </a:extLst>
          </p:cNvPr>
          <p:cNvSpPr/>
          <p:nvPr/>
        </p:nvSpPr>
        <p:spPr>
          <a:xfrm>
            <a:off x="7084541" y="2627874"/>
            <a:ext cx="1820560" cy="251255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3862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10CE7-1C2B-3346-A2C3-61C54F5F3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79533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CA78C9-FAD1-4D47-9BD3-BB80A2CA8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4CDC766-FBF7-8845-9FCB-FBEEDB60855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004110"/>
            <a:ext cx="9144000" cy="5591190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D953698-332C-DA47-BF1C-154E8F8004D8}"/>
              </a:ext>
            </a:extLst>
          </p:cNvPr>
          <p:cNvSpPr/>
          <p:nvPr/>
        </p:nvSpPr>
        <p:spPr>
          <a:xfrm>
            <a:off x="7764162" y="3035646"/>
            <a:ext cx="992658" cy="263608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49ADB802-CD27-D54F-B82D-461CF5C138EC}"/>
              </a:ext>
            </a:extLst>
          </p:cNvPr>
          <p:cNvSpPr/>
          <p:nvPr/>
        </p:nvSpPr>
        <p:spPr>
          <a:xfrm>
            <a:off x="3216877" y="2879129"/>
            <a:ext cx="5688225" cy="1025607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2320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10CE7-1C2B-3346-A2C3-61C54F5F3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1722" y="0"/>
            <a:ext cx="9475304" cy="79533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Connect </a:t>
            </a:r>
            <a:r>
              <a:rPr lang="en-US" dirty="0" err="1">
                <a:solidFill>
                  <a:schemeClr val="accent1"/>
                </a:solidFill>
              </a:rPr>
              <a:t>Colaboratory</a:t>
            </a:r>
            <a:r>
              <a:rPr lang="en-US" dirty="0">
                <a:solidFill>
                  <a:schemeClr val="accent1"/>
                </a:solidFill>
              </a:rPr>
              <a:t> to Google Drive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CA78C9-FAD1-4D47-9BD3-BB80A2CA8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A5E735C-38EF-E547-BAF5-541818DD83E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0743" y="961457"/>
            <a:ext cx="9144000" cy="5644800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A637FCA-EAD0-DD4F-8CEA-237E262C1C7B}"/>
              </a:ext>
            </a:extLst>
          </p:cNvPr>
          <p:cNvSpPr/>
          <p:nvPr/>
        </p:nvSpPr>
        <p:spPr>
          <a:xfrm>
            <a:off x="7232823" y="4695568"/>
            <a:ext cx="547813" cy="234778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3740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10CE7-1C2B-3346-A2C3-61C54F5F3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79533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CA78C9-FAD1-4D47-9BD3-BB80A2CA8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24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7F80714-7C0A-1444-9836-FDA6130CD7D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905436"/>
            <a:ext cx="9144000" cy="5687209"/>
          </a:xfrm>
          <a:prstGeom prst="rect">
            <a:avLst/>
          </a:prstGeom>
        </p:spPr>
      </p:pic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A1846EB2-F7BC-C94C-BFC8-3AFE130A97D7}"/>
              </a:ext>
            </a:extLst>
          </p:cNvPr>
          <p:cNvSpPr/>
          <p:nvPr/>
        </p:nvSpPr>
        <p:spPr>
          <a:xfrm>
            <a:off x="1524000" y="2580916"/>
            <a:ext cx="1804086" cy="360405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DF9A470A-706C-1845-8AE5-A9507E8B596D}"/>
              </a:ext>
            </a:extLst>
          </p:cNvPr>
          <p:cNvSpPr/>
          <p:nvPr/>
        </p:nvSpPr>
        <p:spPr>
          <a:xfrm>
            <a:off x="2496476" y="4698040"/>
            <a:ext cx="2430163" cy="255373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8858FDE7-A53B-8348-9677-6CBAC738B92C}"/>
              </a:ext>
            </a:extLst>
          </p:cNvPr>
          <p:cNvSpPr/>
          <p:nvPr/>
        </p:nvSpPr>
        <p:spPr>
          <a:xfrm>
            <a:off x="5128053" y="5865341"/>
            <a:ext cx="2430163" cy="255373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2006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10CE7-1C2B-3346-A2C3-61C54F5F3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79533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CA78C9-FAD1-4D47-9BD3-BB80A2CA8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E37B79-5323-9743-BF52-F0654A7873F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571513"/>
            <a:ext cx="9144000" cy="3714974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EF21E05B-C4B6-9743-91FE-FA26C14D1A55}"/>
              </a:ext>
            </a:extLst>
          </p:cNvPr>
          <p:cNvSpPr/>
          <p:nvPr/>
        </p:nvSpPr>
        <p:spPr>
          <a:xfrm>
            <a:off x="1524000" y="1828800"/>
            <a:ext cx="9106029" cy="1508760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8802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10CE7-1C2B-3346-A2C3-61C54F5F3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79533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CA78C9-FAD1-4D47-9BD3-BB80A2CA8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E83CE9-77F5-DF4F-942B-BBE7A675B1F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562583"/>
            <a:ext cx="9144000" cy="3732835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8002058C-9D67-894E-AB87-A529EAFBDC8F}"/>
              </a:ext>
            </a:extLst>
          </p:cNvPr>
          <p:cNvSpPr/>
          <p:nvPr/>
        </p:nvSpPr>
        <p:spPr>
          <a:xfrm>
            <a:off x="3207813" y="2344901"/>
            <a:ext cx="434548" cy="184940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E6D469E4-264F-C440-8179-74DFE057578F}"/>
              </a:ext>
            </a:extLst>
          </p:cNvPr>
          <p:cNvSpPr/>
          <p:nvPr/>
        </p:nvSpPr>
        <p:spPr>
          <a:xfrm>
            <a:off x="3207813" y="4478501"/>
            <a:ext cx="1851867" cy="230659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7272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10CE7-1C2B-3346-A2C3-61C54F5F3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2232942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Run </a:t>
            </a:r>
            <a:r>
              <a:rPr lang="en-US" dirty="0" err="1">
                <a:solidFill>
                  <a:schemeClr val="accent1"/>
                </a:solidFill>
              </a:rPr>
              <a:t>Jupyter</a:t>
            </a:r>
            <a:r>
              <a:rPr lang="en-US" dirty="0">
                <a:solidFill>
                  <a:schemeClr val="accent1"/>
                </a:solidFill>
              </a:rPr>
              <a:t> Notebook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Python3 GPU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CA78C9-FAD1-4D47-9BD3-BB80A2CA8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ADD6BC-A96F-A94D-955A-FC404C7B869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2264897"/>
            <a:ext cx="9144000" cy="4309407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78826843-CE29-1845-98B5-AB6573BCAFEF}"/>
              </a:ext>
            </a:extLst>
          </p:cNvPr>
          <p:cNvSpPr/>
          <p:nvPr/>
        </p:nvSpPr>
        <p:spPr>
          <a:xfrm>
            <a:off x="4785361" y="4935700"/>
            <a:ext cx="1539240" cy="337340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DE74607F-01BB-0643-AD3A-61157C72CF04}"/>
              </a:ext>
            </a:extLst>
          </p:cNvPr>
          <p:cNvSpPr/>
          <p:nvPr/>
        </p:nvSpPr>
        <p:spPr>
          <a:xfrm>
            <a:off x="4785361" y="5414658"/>
            <a:ext cx="1539240" cy="337340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5176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C23074-2897-874E-BF1C-CF7ED7B66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F43B4D-AF5A-C049-8819-EED1AC408A2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2543780"/>
            <a:ext cx="9144000" cy="189236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DB4CCAE2-E50A-E640-B265-5BFB51F2A7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79702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r>
              <a:rPr lang="en-US" dirty="0">
                <a:solidFill>
                  <a:schemeClr val="accent1"/>
                </a:solidFill>
              </a:rPr>
              <a:t> Python Hello World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print('Hello World')</a:t>
            </a:r>
          </a:p>
        </p:txBody>
      </p:sp>
    </p:spTree>
    <p:extLst>
      <p:ext uri="{BB962C8B-B14F-4D97-AF65-F5344CB8AC3E}">
        <p14:creationId xmlns:p14="http://schemas.microsoft.com/office/powerpoint/2010/main" val="33600268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5341D1-2899-264F-ACE1-165D4AF4B3B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029024"/>
            <a:ext cx="9144000" cy="554138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>
                <a:solidFill>
                  <a:schemeClr val="accent1"/>
                </a:solidFill>
              </a:rPr>
              <a:t>Python in Google Colab (Python101)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E2142D2-3D74-E746-AF4F-F845C8CB7B98}"/>
              </a:ext>
            </a:extLst>
          </p:cNvPr>
          <p:cNvSpPr/>
          <p:nvPr/>
        </p:nvSpPr>
        <p:spPr>
          <a:xfrm>
            <a:off x="1631504" y="662843"/>
            <a:ext cx="8928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https://colab.research.google.com/drive/1FEG6DnGvwfUbeo4zJ1zTunjMqf2RkCrT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4"/>
              </a:rPr>
              <a:t>https://tinyurl.com/aintpupython101</a:t>
            </a:r>
            <a:endParaRPr lang="en-US" dirty="0">
              <a:hlinkClick r:id="rId5"/>
            </a:endParaRPr>
          </a:p>
        </p:txBody>
      </p:sp>
    </p:spTree>
    <p:extLst>
      <p:ext uri="{BB962C8B-B14F-4D97-AF65-F5344CB8AC3E}">
        <p14:creationId xmlns:p14="http://schemas.microsoft.com/office/powerpoint/2010/main" val="33599926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DA260-D82C-834A-A2BC-FCBAD5A4C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7394"/>
            <a:ext cx="11222181" cy="903987"/>
          </a:xfrm>
        </p:spPr>
        <p:txBody>
          <a:bodyPr>
            <a:normAutofit/>
          </a:bodyPr>
          <a:lstStyle/>
          <a:p>
            <a:r>
              <a:rPr lang="en-US" dirty="0"/>
              <a:t>Syllabus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F60FD-04E7-6242-8CFB-A2F0A9F58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39092"/>
            <a:ext cx="11222181" cy="5683804"/>
          </a:xfrm>
        </p:spPr>
        <p:txBody>
          <a:bodyPr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altLang="zh-TW" sz="2800" dirty="0"/>
              <a:t>Week    Date    Subject/Topics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bg1">
                    <a:lumMod val="65000"/>
                  </a:schemeClr>
                </a:solidFill>
              </a:rPr>
              <a:t>9   2024/11/06 Self-Learning</a:t>
            </a:r>
          </a:p>
          <a:p>
            <a:pPr marL="0" indent="0">
              <a:buNone/>
            </a:pPr>
            <a:r>
              <a:rPr lang="en-US" sz="2800" dirty="0"/>
              <a:t>10 2024/11/13 Obtaining Data From the Web with Python</a:t>
            </a:r>
          </a:p>
          <a:p>
            <a:pPr marL="0" indent="0">
              <a:buNone/>
            </a:pPr>
            <a:r>
              <a:rPr lang="en-US" sz="2800" dirty="0"/>
              <a:t>11 2024/11/20 Statistical Analysis with Python</a:t>
            </a:r>
          </a:p>
          <a:p>
            <a:pPr marL="0" indent="0">
              <a:buNone/>
            </a:pPr>
            <a:r>
              <a:rPr lang="en-US" sz="2800" dirty="0"/>
              <a:t>12 2024/11/27 Machine Learning with Python</a:t>
            </a:r>
          </a:p>
          <a:p>
            <a:pPr marL="0" indent="0">
              <a:buNone/>
            </a:pPr>
            <a:r>
              <a:rPr lang="en-US" sz="2800" dirty="0"/>
              <a:t>13 2024/12/04 Text Analytics with Generative AI and Python</a:t>
            </a:r>
          </a:p>
          <a:p>
            <a:pPr marL="0" indent="0">
              <a:buNone/>
            </a:pPr>
            <a:r>
              <a:rPr lang="en-US" sz="2800" dirty="0"/>
              <a:t>14 2024/12/11 Applications of Accounting Data Analytics with Python</a:t>
            </a:r>
          </a:p>
          <a:p>
            <a:pPr marL="0" indent="0">
              <a:buNone/>
            </a:pPr>
            <a:r>
              <a:rPr lang="en-US" sz="2800" dirty="0"/>
              <a:t>15 2024/12/18 Applications of ESG Data Analytics with Python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2"/>
                </a:solidFill>
              </a:rPr>
              <a:t>16 2024/12/25 Final Project Report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0E0B2-0864-5F44-9C79-2EC8070A3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C0774D-A256-BA43-877D-8F5FD06E48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EE8C73-3AA1-EA46-A8F6-0F326BF9EB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6905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84" y="1218655"/>
            <a:ext cx="8229600" cy="5416695"/>
          </a:xfrm>
        </p:spPr>
        <p:txBody>
          <a:bodyPr>
            <a:normAutofit fontScale="90000"/>
          </a:bodyPr>
          <a:lstStyle/>
          <a:p>
            <a:r>
              <a:rPr lang="en-US" altLang="zh-TW" sz="7200" dirty="0">
                <a:solidFill>
                  <a:srgbClr val="00B050"/>
                </a:solidFill>
              </a:rPr>
              <a:t>Anaconda</a:t>
            </a:r>
            <a:br>
              <a:rPr lang="en-US" altLang="zh-TW" sz="7200" dirty="0"/>
            </a:br>
            <a:r>
              <a:rPr lang="en-US" altLang="zh-TW" sz="7200" dirty="0"/>
              <a:t>The Most Popular </a:t>
            </a:r>
            <a:r>
              <a:rPr lang="en-US" altLang="zh-TW" sz="7200" dirty="0">
                <a:solidFill>
                  <a:srgbClr val="FF0000"/>
                </a:solidFill>
              </a:rPr>
              <a:t>Python</a:t>
            </a:r>
            <a:r>
              <a:rPr lang="en-US" altLang="zh-TW" sz="7200" dirty="0"/>
              <a:t> </a:t>
            </a:r>
            <a:br>
              <a:rPr lang="en-US" altLang="zh-TW" sz="7200" dirty="0"/>
            </a:br>
            <a:r>
              <a:rPr lang="en-US" altLang="zh-TW" sz="7200" dirty="0">
                <a:solidFill>
                  <a:srgbClr val="FF0000"/>
                </a:solidFill>
              </a:rPr>
              <a:t>Data Science </a:t>
            </a:r>
            <a:r>
              <a:rPr lang="en-US" altLang="zh-TW" sz="7200" dirty="0"/>
              <a:t>Platform</a:t>
            </a:r>
            <a:endParaRPr lang="en-US" sz="720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30</a:t>
            </a:fld>
            <a:endParaRPr lang="zh-TW" altLang="en-US"/>
          </a:p>
        </p:txBody>
      </p:sp>
      <p:sp>
        <p:nvSpPr>
          <p:cNvPr id="6" name="Rectangle 5"/>
          <p:cNvSpPr/>
          <p:nvPr/>
        </p:nvSpPr>
        <p:spPr>
          <a:xfrm>
            <a:off x="5032249" y="6635351"/>
            <a:ext cx="212750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www.anaconda.com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700AB8-990B-2B46-92A2-56126843B7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9150" y="112568"/>
            <a:ext cx="2933700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8586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EE00735-01A2-4644-B113-7B82B17F9C6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3954" y="1052736"/>
            <a:ext cx="9584092" cy="512132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E143729-F8ED-3B46-B6C2-B37E786CE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76440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Download Anaconda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5E4741-35C4-884E-B598-4955D0951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31</a:t>
            </a:fld>
            <a:endParaRPr lang="zh-TW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206DBB-69ED-E146-9214-AE6090E09A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9800" y="5718592"/>
            <a:ext cx="2736850" cy="82480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976E002-95A8-D94D-96E4-12B597FF5FAB}"/>
              </a:ext>
            </a:extLst>
          </p:cNvPr>
          <p:cNvSpPr/>
          <p:nvPr/>
        </p:nvSpPr>
        <p:spPr>
          <a:xfrm>
            <a:off x="4063263" y="6488668"/>
            <a:ext cx="39934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4"/>
              </a:rPr>
              <a:t>https://www.anaconda.com/download</a:t>
            </a:r>
            <a:endParaRPr lang="en-US" dirty="0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AD76563-B4A8-AA4C-B987-0CD5B9C5F85F}"/>
              </a:ext>
            </a:extLst>
          </p:cNvPr>
          <p:cNvSpPr/>
          <p:nvPr/>
        </p:nvSpPr>
        <p:spPr>
          <a:xfrm>
            <a:off x="4295800" y="5057234"/>
            <a:ext cx="3528392" cy="1431433"/>
          </a:xfrm>
          <a:prstGeom prst="roundRect">
            <a:avLst>
              <a:gd name="adj" fmla="val 10431"/>
            </a:avLst>
          </a:prstGeom>
          <a:noFill/>
          <a:ln w="38100" cmpd="sng">
            <a:solidFill>
              <a:srgbClr val="FF00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4939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245225"/>
          </a:xfrm>
        </p:spPr>
        <p:txBody>
          <a:bodyPr/>
          <a:lstStyle/>
          <a:p>
            <a:r>
              <a:rPr lang="en-US" sz="18000" dirty="0">
                <a:solidFill>
                  <a:srgbClr val="FF0000"/>
                </a:solidFill>
              </a:rPr>
              <a:t>Python</a:t>
            </a:r>
            <a:br>
              <a:rPr lang="en-US" sz="18000" dirty="0">
                <a:solidFill>
                  <a:srgbClr val="FF0000"/>
                </a:solidFill>
              </a:rPr>
            </a:br>
            <a:r>
              <a:rPr lang="en-US" sz="12000" dirty="0">
                <a:solidFill>
                  <a:srgbClr val="FF0000"/>
                </a:solidFill>
              </a:rPr>
              <a:t>HelloWorld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32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55740" y="0"/>
            <a:ext cx="4680520" cy="1574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54390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600">
                <a:solidFill>
                  <a:schemeClr val="accent1"/>
                </a:solidFill>
              </a:rPr>
              <a:t>Anaconda-Navigator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33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9650" y="1758950"/>
            <a:ext cx="7632700" cy="44196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3143672" y="5733256"/>
            <a:ext cx="360040" cy="402082"/>
          </a:xfrm>
          <a:prstGeom prst="roundRect">
            <a:avLst>
              <a:gd name="adj" fmla="val 10431"/>
            </a:avLst>
          </a:prstGeom>
          <a:noFill/>
          <a:ln w="38100" cmpd="sng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660690" y="5320712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>
                    <a:lumMod val="85000"/>
                  </a:schemeClr>
                </a:solidFill>
              </a:rPr>
              <a:t>Launchpad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341137" y="1803368"/>
            <a:ext cx="1890767" cy="1337600"/>
          </a:xfrm>
          <a:prstGeom prst="roundRect">
            <a:avLst>
              <a:gd name="adj" fmla="val 10431"/>
            </a:avLst>
          </a:prstGeom>
          <a:noFill/>
          <a:ln w="38100" cmpd="sng">
            <a:solidFill>
              <a:srgbClr val="FF00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1026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4188D8-78D9-0040-B8CA-A1B3B0223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69269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Anaconda Navigator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F25B3B-071C-1643-96E1-AE2D91A75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34</a:t>
            </a:fld>
            <a:endParaRPr lang="zh-TW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4A24909-8328-514D-85A3-E159472B231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692697"/>
            <a:ext cx="9144000" cy="5922065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9E6892E1-A944-0243-B192-CC293BC2D8A9}"/>
              </a:ext>
            </a:extLst>
          </p:cNvPr>
          <p:cNvSpPr/>
          <p:nvPr/>
        </p:nvSpPr>
        <p:spPr>
          <a:xfrm>
            <a:off x="5519936" y="1844824"/>
            <a:ext cx="2160240" cy="2448272"/>
          </a:xfrm>
          <a:prstGeom prst="roundRect">
            <a:avLst>
              <a:gd name="adj" fmla="val 5065"/>
            </a:avLst>
          </a:prstGeom>
          <a:noFill/>
          <a:ln w="38100" cmpd="sng">
            <a:solidFill>
              <a:srgbClr val="FF00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2E1F4ABD-9683-C946-85FD-5F9D703DB9CF}"/>
              </a:ext>
            </a:extLst>
          </p:cNvPr>
          <p:cNvSpPr/>
          <p:nvPr/>
        </p:nvSpPr>
        <p:spPr>
          <a:xfrm>
            <a:off x="6168008" y="3789040"/>
            <a:ext cx="792088" cy="504056"/>
          </a:xfrm>
          <a:prstGeom prst="roundRect">
            <a:avLst>
              <a:gd name="adj" fmla="val 17840"/>
            </a:avLst>
          </a:prstGeom>
          <a:noFill/>
          <a:ln w="38100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9101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1DC5FA-6C4E-074B-886D-47705D014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707992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chemeClr val="accent1"/>
                </a:solidFill>
              </a:rPr>
              <a:t>Jupyter</a:t>
            </a:r>
            <a:r>
              <a:rPr lang="en-US" dirty="0">
                <a:solidFill>
                  <a:schemeClr val="accent1"/>
                </a:solidFill>
              </a:rPr>
              <a:t> Notebook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67A478-CB80-C448-8837-AFA666BC3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35</a:t>
            </a:fld>
            <a:endParaRPr lang="zh-TW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1F5D52-103B-A747-B924-B8072A0D92E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6430" y="707993"/>
            <a:ext cx="8892480" cy="5811871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3B1DB0BF-8F54-A14A-87BE-13CF7D4628FD}"/>
              </a:ext>
            </a:extLst>
          </p:cNvPr>
          <p:cNvSpPr/>
          <p:nvPr/>
        </p:nvSpPr>
        <p:spPr>
          <a:xfrm>
            <a:off x="1981200" y="2852936"/>
            <a:ext cx="5698976" cy="1080120"/>
          </a:xfrm>
          <a:prstGeom prst="roundRect">
            <a:avLst>
              <a:gd name="adj" fmla="val 5065"/>
            </a:avLst>
          </a:prstGeom>
          <a:noFill/>
          <a:ln w="38100" cmpd="sng">
            <a:solidFill>
              <a:srgbClr val="FF00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01047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7780A3-83D8-8E43-B6D0-ED28D4ABA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36</a:t>
            </a:fld>
            <a:endParaRPr lang="zh-TW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6803BB4-3A25-1448-BABF-5C1DD8BA1F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0518"/>
          <a:stretch/>
        </p:blipFill>
        <p:spPr>
          <a:xfrm>
            <a:off x="1524000" y="1772817"/>
            <a:ext cx="9144000" cy="4747047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16B98C78-AE8D-5F46-984F-F49960B409BF}"/>
              </a:ext>
            </a:extLst>
          </p:cNvPr>
          <p:cNvSpPr/>
          <p:nvPr/>
        </p:nvSpPr>
        <p:spPr>
          <a:xfrm>
            <a:off x="8256240" y="4149080"/>
            <a:ext cx="1728192" cy="360040"/>
          </a:xfrm>
          <a:prstGeom prst="roundRect">
            <a:avLst>
              <a:gd name="adj" fmla="val 30104"/>
            </a:avLst>
          </a:prstGeom>
          <a:noFill/>
          <a:ln w="38100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F5E5422B-DF4E-5645-B664-9066C384189C}"/>
              </a:ext>
            </a:extLst>
          </p:cNvPr>
          <p:cNvSpPr/>
          <p:nvPr/>
        </p:nvSpPr>
        <p:spPr>
          <a:xfrm>
            <a:off x="9480376" y="3677242"/>
            <a:ext cx="504056" cy="327822"/>
          </a:xfrm>
          <a:prstGeom prst="roundRect">
            <a:avLst>
              <a:gd name="adj" fmla="val 26527"/>
            </a:avLst>
          </a:prstGeom>
          <a:noFill/>
          <a:ln w="38100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4ACEBA32-E209-7240-822A-46D681E172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-17231"/>
            <a:ext cx="8229600" cy="1655995"/>
          </a:xfrm>
        </p:spPr>
        <p:txBody>
          <a:bodyPr>
            <a:normAutofit fontScale="90000"/>
          </a:bodyPr>
          <a:lstStyle/>
          <a:p>
            <a:r>
              <a:rPr lang="en-US" sz="6000" dirty="0" err="1">
                <a:solidFill>
                  <a:schemeClr val="accent1"/>
                </a:solidFill>
              </a:rPr>
              <a:t>Jupyter</a:t>
            </a:r>
            <a:r>
              <a:rPr lang="en-US" sz="6000" dirty="0">
                <a:solidFill>
                  <a:schemeClr val="accent1"/>
                </a:solidFill>
              </a:rPr>
              <a:t> Notebook</a:t>
            </a:r>
            <a:br>
              <a:rPr lang="en-US" sz="6000" dirty="0">
                <a:solidFill>
                  <a:schemeClr val="accent1"/>
                </a:solidFill>
              </a:rPr>
            </a:br>
            <a:r>
              <a:rPr lang="en-US" sz="6000" dirty="0">
                <a:solidFill>
                  <a:schemeClr val="accent1"/>
                </a:solidFill>
              </a:rPr>
              <a:t>New Python 3</a:t>
            </a:r>
          </a:p>
        </p:txBody>
      </p:sp>
    </p:spTree>
    <p:extLst>
      <p:ext uri="{BB962C8B-B14F-4D97-AF65-F5344CB8AC3E}">
        <p14:creationId xmlns:p14="http://schemas.microsoft.com/office/powerpoint/2010/main" val="135457184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27CD37-0483-3B4A-881C-CCA2BC9ADE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57863"/>
            <a:ext cx="8229600" cy="830997"/>
          </a:xfr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l"/>
            <a:r>
              <a:rPr kumimoji="1" lang="en-US" dirty="0">
                <a:solidFill>
                  <a:srgbClr val="4F81BD"/>
                </a:solidFill>
                <a:latin typeface="Courier" charset="0"/>
                <a:ea typeface="新細明體" charset="-120"/>
              </a:rPr>
              <a:t>print("hello, world")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5AD15F-233D-1741-B106-A88059050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37</a:t>
            </a:fld>
            <a:endParaRPr lang="zh-TW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B29932-E85F-454F-9111-76A521E8062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0518" y="1052737"/>
            <a:ext cx="8347442" cy="5452203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2FF5865-F0F8-214E-A2C3-BFDB892E13B8}"/>
              </a:ext>
            </a:extLst>
          </p:cNvPr>
          <p:cNvSpPr/>
          <p:nvPr/>
        </p:nvSpPr>
        <p:spPr>
          <a:xfrm>
            <a:off x="3431704" y="3284984"/>
            <a:ext cx="1872208" cy="360040"/>
          </a:xfrm>
          <a:prstGeom prst="roundRect">
            <a:avLst>
              <a:gd name="adj" fmla="val 30104"/>
            </a:avLst>
          </a:prstGeom>
          <a:noFill/>
          <a:ln w="38100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EB4968EC-2283-2E47-AFDB-503BAA224278}"/>
              </a:ext>
            </a:extLst>
          </p:cNvPr>
          <p:cNvSpPr/>
          <p:nvPr/>
        </p:nvSpPr>
        <p:spPr>
          <a:xfrm>
            <a:off x="4511824" y="2564904"/>
            <a:ext cx="648072" cy="288032"/>
          </a:xfrm>
          <a:prstGeom prst="roundRect">
            <a:avLst>
              <a:gd name="adj" fmla="val 30104"/>
            </a:avLst>
          </a:prstGeom>
          <a:noFill/>
          <a:ln w="38100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34244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BCADB4DB-4E0F-D64A-9C21-7356ECF10C8D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38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9933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74826" y="2205039"/>
            <a:ext cx="8526463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1" name="Rectangle 5"/>
          <p:cNvSpPr>
            <a:spLocks noChangeArrowheads="1"/>
          </p:cNvSpPr>
          <p:nvPr/>
        </p:nvSpPr>
        <p:spPr bwMode="auto">
          <a:xfrm>
            <a:off x="4319588" y="6561138"/>
            <a:ext cx="3554412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1200">
                <a:solidFill>
                  <a:srgbClr val="BFBFBF"/>
                </a:solidFill>
              </a:rPr>
              <a:t>Source: https://www.python.org/community/logos/</a:t>
            </a:r>
          </a:p>
        </p:txBody>
      </p:sp>
    </p:spTree>
    <p:extLst>
      <p:ext uri="{BB962C8B-B14F-4D97-AF65-F5344CB8AC3E}">
        <p14:creationId xmlns:p14="http://schemas.microsoft.com/office/powerpoint/2010/main" val="4151310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16633"/>
            <a:ext cx="8229600" cy="805087"/>
          </a:xfrm>
        </p:spPr>
        <p:txBody>
          <a:bodyPr>
            <a:normAutofit fontScale="90000"/>
          </a:bodyPr>
          <a:lstStyle/>
          <a:p>
            <a:r>
              <a:rPr lang="en-US">
                <a:solidFill>
                  <a:schemeClr val="accent1"/>
                </a:solidFill>
              </a:rPr>
              <a:t>Python Fiddle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39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921719"/>
            <a:ext cx="9144000" cy="56088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811033" y="6480284"/>
            <a:ext cx="25699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3"/>
              </a:rPr>
              <a:t>http://pythonfiddle.com/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73654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EA975-0CDB-B44E-BBD7-7E1EC886D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274638"/>
            <a:ext cx="11286308" cy="6245225"/>
          </a:xfrm>
        </p:spPr>
        <p:txBody>
          <a:bodyPr>
            <a:normAutofit/>
          </a:bodyPr>
          <a:lstStyle/>
          <a:p>
            <a: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Python Programming </a:t>
            </a:r>
            <a:b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and </a:t>
            </a:r>
            <a:b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Data Science</a:t>
            </a:r>
            <a:endParaRPr lang="en-US" sz="880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10F66E-4DE7-D744-B853-E71763365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2487379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Title 1"/>
          <p:cNvSpPr>
            <a:spLocks noGrp="1"/>
          </p:cNvSpPr>
          <p:nvPr>
            <p:ph type="title"/>
          </p:nvPr>
        </p:nvSpPr>
        <p:spPr>
          <a:xfrm>
            <a:off x="1992313" y="1"/>
            <a:ext cx="8229600" cy="765175"/>
          </a:xfrm>
        </p:spPr>
        <p:txBody>
          <a:bodyPr>
            <a:normAutofit fontScale="90000"/>
          </a:bodyPr>
          <a:lstStyle/>
          <a:p>
            <a:r>
              <a:rPr lang="en-US" altLang="en-US" dirty="0">
                <a:solidFill>
                  <a:srgbClr val="4F81BD"/>
                </a:solidFill>
                <a:latin typeface="Calibri" charset="0"/>
                <a:ea typeface="標楷體" charset="-120"/>
              </a:rPr>
              <a:t>Text input and output</a:t>
            </a:r>
          </a:p>
        </p:txBody>
      </p:sp>
      <p:sp>
        <p:nvSpPr>
          <p:cNvPr id="10035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E56BEE47-845C-9B4F-BD4B-7ABBEDFDED9C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40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100355" name="Rectangle 4"/>
          <p:cNvSpPr>
            <a:spLocks noChangeArrowheads="1"/>
          </p:cNvSpPr>
          <p:nvPr/>
        </p:nvSpPr>
        <p:spPr bwMode="auto">
          <a:xfrm>
            <a:off x="2711451" y="6581776"/>
            <a:ext cx="624681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rgbClr val="BFBFBF"/>
                </a:solidFill>
              </a:rPr>
              <a:t>Source: </a:t>
            </a:r>
            <a:r>
              <a:rPr lang="en-US" altLang="en-US" sz="1200" dirty="0">
                <a:solidFill>
                  <a:srgbClr val="BFBFBF"/>
                </a:solidFill>
                <a:hlinkClick r:id="rId3"/>
              </a:rPr>
              <a:t>http://pythonprogramminglanguage.com/text-input-and-output/</a:t>
            </a:r>
            <a:endParaRPr lang="en-US" altLang="en-US" sz="1200" dirty="0">
              <a:solidFill>
                <a:srgbClr val="BFBFBF"/>
              </a:solidFill>
            </a:endParaRPr>
          </a:p>
        </p:txBody>
      </p:sp>
      <p:sp>
        <p:nvSpPr>
          <p:cNvPr id="100356" name="Rectangle 5"/>
          <p:cNvSpPr>
            <a:spLocks noChangeArrowheads="1"/>
          </p:cNvSpPr>
          <p:nvPr/>
        </p:nvSpPr>
        <p:spPr bwMode="auto">
          <a:xfrm>
            <a:off x="2279650" y="4652963"/>
            <a:ext cx="7704138" cy="461962"/>
          </a:xfrm>
          <a:prstGeom prst="rect">
            <a:avLst/>
          </a:prstGeom>
          <a:solidFill>
            <a:srgbClr val="FFD579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dirty="0">
                <a:solidFill>
                  <a:srgbClr val="4F81BD"/>
                </a:solidFill>
                <a:latin typeface="Courier" charset="0"/>
              </a:rPr>
              <a:t>name = input("Enter a name: ")</a:t>
            </a:r>
          </a:p>
        </p:txBody>
      </p:sp>
      <p:sp>
        <p:nvSpPr>
          <p:cNvPr id="100357" name="Rectangle 6"/>
          <p:cNvSpPr>
            <a:spLocks noChangeArrowheads="1"/>
          </p:cNvSpPr>
          <p:nvPr/>
        </p:nvSpPr>
        <p:spPr bwMode="auto">
          <a:xfrm>
            <a:off x="2279650" y="5373688"/>
            <a:ext cx="7704138" cy="461962"/>
          </a:xfrm>
          <a:prstGeom prst="rect">
            <a:avLst/>
          </a:prstGeom>
          <a:solidFill>
            <a:srgbClr val="FFD579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dirty="0">
                <a:solidFill>
                  <a:srgbClr val="4F81BD"/>
                </a:solidFill>
                <a:latin typeface="Courier" charset="0"/>
              </a:rPr>
              <a:t>x = </a:t>
            </a:r>
            <a:r>
              <a:rPr lang="en-US" altLang="en-US" dirty="0" err="1">
                <a:solidFill>
                  <a:srgbClr val="4F81BD"/>
                </a:solidFill>
                <a:latin typeface="Courier" charset="0"/>
              </a:rPr>
              <a:t>int</a:t>
            </a:r>
            <a:r>
              <a:rPr lang="en-US" altLang="en-US" dirty="0">
                <a:solidFill>
                  <a:srgbClr val="4F81BD"/>
                </a:solidFill>
                <a:latin typeface="Courier" charset="0"/>
              </a:rPr>
              <a:t>(input("What is x? "))</a:t>
            </a:r>
          </a:p>
        </p:txBody>
      </p:sp>
      <p:sp>
        <p:nvSpPr>
          <p:cNvPr id="100358" name="Rectangle 7"/>
          <p:cNvSpPr>
            <a:spLocks noChangeArrowheads="1"/>
          </p:cNvSpPr>
          <p:nvPr/>
        </p:nvSpPr>
        <p:spPr bwMode="auto">
          <a:xfrm>
            <a:off x="2279650" y="3213100"/>
            <a:ext cx="7704138" cy="1200150"/>
          </a:xfrm>
          <a:prstGeom prst="rect">
            <a:avLst/>
          </a:prstGeom>
          <a:solidFill>
            <a:srgbClr val="FFD579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nl-NL" altLang="en-US" dirty="0">
                <a:solidFill>
                  <a:srgbClr val="4F81BD"/>
                </a:solidFill>
                <a:latin typeface="Courier" charset="0"/>
              </a:rPr>
              <a:t>x = 2</a:t>
            </a:r>
          </a:p>
          <a:p>
            <a:pPr eaLnBrk="1" hangingPunct="1"/>
            <a:r>
              <a:rPr lang="nl-NL" altLang="en-US" dirty="0">
                <a:solidFill>
                  <a:srgbClr val="4F81BD"/>
                </a:solidFill>
                <a:latin typeface="Courier" charset="0"/>
              </a:rPr>
              <a:t>y = 3</a:t>
            </a:r>
          </a:p>
          <a:p>
            <a:pPr eaLnBrk="1" hangingPunct="1"/>
            <a:r>
              <a:rPr lang="nl-NL" altLang="en-US" dirty="0">
                <a:solidFill>
                  <a:srgbClr val="4F81BD"/>
                </a:solidFill>
                <a:latin typeface="Courier" charset="0"/>
              </a:rPr>
              <a:t>print(x, ' ', y)</a:t>
            </a:r>
            <a:endParaRPr lang="en-US" altLang="en-US" dirty="0">
              <a:solidFill>
                <a:srgbClr val="4F81BD"/>
              </a:solidFill>
              <a:latin typeface="Courier" charset="0"/>
            </a:endParaRPr>
          </a:p>
        </p:txBody>
      </p:sp>
      <p:sp>
        <p:nvSpPr>
          <p:cNvPr id="100359" name="Rectangle 8"/>
          <p:cNvSpPr>
            <a:spLocks noChangeArrowheads="1"/>
          </p:cNvSpPr>
          <p:nvPr/>
        </p:nvSpPr>
        <p:spPr bwMode="auto">
          <a:xfrm>
            <a:off x="2279650" y="2133601"/>
            <a:ext cx="7704138" cy="830263"/>
          </a:xfrm>
          <a:prstGeom prst="rect">
            <a:avLst/>
          </a:prstGeom>
          <a:solidFill>
            <a:srgbClr val="FFD579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fr-FR" altLang="en-US" dirty="0">
                <a:solidFill>
                  <a:srgbClr val="4F81BD"/>
                </a:solidFill>
                <a:latin typeface="Courier" charset="0"/>
              </a:rPr>
              <a:t>x = 3</a:t>
            </a:r>
          </a:p>
          <a:p>
            <a:pPr eaLnBrk="1" hangingPunct="1"/>
            <a:r>
              <a:rPr lang="fr-FR" altLang="en-US" dirty="0" err="1">
                <a:solidFill>
                  <a:srgbClr val="4F81BD"/>
                </a:solidFill>
                <a:latin typeface="Courier" charset="0"/>
              </a:rPr>
              <a:t>print</a:t>
            </a:r>
            <a:r>
              <a:rPr lang="fr-FR" altLang="en-US" dirty="0">
                <a:solidFill>
                  <a:srgbClr val="4F81BD"/>
                </a:solidFill>
                <a:latin typeface="Courier" charset="0"/>
              </a:rPr>
              <a:t>(x)</a:t>
            </a:r>
            <a:endParaRPr lang="en-US" altLang="en-US" dirty="0">
              <a:solidFill>
                <a:srgbClr val="4F81BD"/>
              </a:solidFill>
              <a:latin typeface="Courier" charset="0"/>
            </a:endParaRPr>
          </a:p>
        </p:txBody>
      </p:sp>
      <p:sp>
        <p:nvSpPr>
          <p:cNvPr id="100360" name="Rectangle 9"/>
          <p:cNvSpPr>
            <a:spLocks noChangeArrowheads="1"/>
          </p:cNvSpPr>
          <p:nvPr/>
        </p:nvSpPr>
        <p:spPr bwMode="auto">
          <a:xfrm>
            <a:off x="2279650" y="836613"/>
            <a:ext cx="7704138" cy="461962"/>
          </a:xfrm>
          <a:prstGeom prst="rect">
            <a:avLst/>
          </a:prstGeom>
          <a:solidFill>
            <a:srgbClr val="FFD579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dirty="0">
                <a:solidFill>
                  <a:srgbClr val="4F81BD"/>
                </a:solidFill>
                <a:latin typeface="Courier" charset="0"/>
              </a:rPr>
              <a:t>print("Hello World")</a:t>
            </a:r>
          </a:p>
        </p:txBody>
      </p:sp>
      <p:sp>
        <p:nvSpPr>
          <p:cNvPr id="100361" name="Rectangle 10"/>
          <p:cNvSpPr>
            <a:spLocks noChangeArrowheads="1"/>
          </p:cNvSpPr>
          <p:nvPr/>
        </p:nvSpPr>
        <p:spPr bwMode="auto">
          <a:xfrm>
            <a:off x="2279650" y="1484313"/>
            <a:ext cx="7704138" cy="461962"/>
          </a:xfrm>
          <a:prstGeom prst="rect">
            <a:avLst/>
          </a:prstGeom>
          <a:solidFill>
            <a:srgbClr val="FFD579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dirty="0">
                <a:solidFill>
                  <a:srgbClr val="4F81BD"/>
                </a:solidFill>
                <a:latin typeface="Courier" charset="0"/>
              </a:rPr>
              <a:t>print("Hello World\</a:t>
            </a:r>
            <a:r>
              <a:rPr lang="en-US" altLang="en-US" dirty="0" err="1">
                <a:solidFill>
                  <a:srgbClr val="4F81BD"/>
                </a:solidFill>
                <a:latin typeface="Courier" charset="0"/>
              </a:rPr>
              <a:t>nThis</a:t>
            </a:r>
            <a:r>
              <a:rPr lang="en-US" altLang="en-US" dirty="0">
                <a:solidFill>
                  <a:srgbClr val="4F81BD"/>
                </a:solidFill>
                <a:latin typeface="Courier" charset="0"/>
              </a:rPr>
              <a:t> is a message")</a:t>
            </a:r>
          </a:p>
        </p:txBody>
      </p:sp>
      <p:sp>
        <p:nvSpPr>
          <p:cNvPr id="100362" name="Rectangle 11"/>
          <p:cNvSpPr>
            <a:spLocks noChangeArrowheads="1"/>
          </p:cNvSpPr>
          <p:nvPr/>
        </p:nvSpPr>
        <p:spPr bwMode="auto">
          <a:xfrm>
            <a:off x="2279650" y="6021388"/>
            <a:ext cx="7704138" cy="461962"/>
          </a:xfrm>
          <a:prstGeom prst="rect">
            <a:avLst/>
          </a:prstGeom>
          <a:solidFill>
            <a:srgbClr val="FFD579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dirty="0">
                <a:solidFill>
                  <a:srgbClr val="4F81BD"/>
                </a:solidFill>
                <a:latin typeface="Courier" charset="0"/>
              </a:rPr>
              <a:t>x = float(input("Write a number "))</a:t>
            </a:r>
          </a:p>
        </p:txBody>
      </p:sp>
      <p:pic>
        <p:nvPicPr>
          <p:cNvPr id="100363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1" y="9526"/>
            <a:ext cx="1844675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59161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41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4B9879A-8D87-474F-8AC1-298DCFDC2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"/>
            <a:ext cx="8229600" cy="66284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Python in Google </a:t>
            </a:r>
            <a:r>
              <a:rPr lang="en-US" b="1" dirty="0" err="1">
                <a:solidFill>
                  <a:schemeClr val="accent1"/>
                </a:solidFill>
              </a:rPr>
              <a:t>Colab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D3442E7-C01F-2842-8023-FB5950B04B95}"/>
              </a:ext>
            </a:extLst>
          </p:cNvPr>
          <p:cNvSpPr/>
          <p:nvPr/>
        </p:nvSpPr>
        <p:spPr>
          <a:xfrm>
            <a:off x="1631504" y="662843"/>
            <a:ext cx="90364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https://colab.research.google.com/drive/1FEG6DnGvwfUbeo4zJ1zTunjMqf2RkCrT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91F000-46C4-7642-A1B3-F0F6A2D36A8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063941"/>
            <a:ext cx="9144000" cy="554291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07D0DF9-2BB0-7F42-A886-EEF82DEEE420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4"/>
              </a:rPr>
              <a:t>https://tinyurl.com/aintpupython101</a:t>
            </a:r>
            <a:endParaRPr lang="en-US" dirty="0">
              <a:hlinkClick r:id="rId5"/>
            </a:endParaRPr>
          </a:p>
        </p:txBody>
      </p:sp>
    </p:spTree>
    <p:extLst>
      <p:ext uri="{BB962C8B-B14F-4D97-AF65-F5344CB8AC3E}">
        <p14:creationId xmlns:p14="http://schemas.microsoft.com/office/powerpoint/2010/main" val="121317871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42</a:t>
            </a:fld>
            <a:endParaRPr lang="zh-TW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3673" y="924827"/>
            <a:ext cx="6163587" cy="5622921"/>
          </a:xfrm>
          <a:prstGeom prst="rect">
            <a:avLst/>
          </a:prstGeom>
        </p:spPr>
      </p:pic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2711451" y="6581776"/>
            <a:ext cx="624681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rgbClr val="BFBFBF"/>
                </a:solidFill>
              </a:rPr>
              <a:t>Source: </a:t>
            </a:r>
            <a:r>
              <a:rPr lang="en-US" altLang="en-US" sz="1200" dirty="0">
                <a:solidFill>
                  <a:srgbClr val="BFBFBF"/>
                </a:solidFill>
                <a:hlinkClick r:id="rId4"/>
              </a:rPr>
              <a:t>http://pythonprogramminglanguage.com/text-input-and-output/</a:t>
            </a:r>
            <a:endParaRPr lang="en-US" altLang="en-US" sz="1200" dirty="0">
              <a:solidFill>
                <a:srgbClr val="BFBFBF"/>
              </a:solidFill>
            </a:endParaRPr>
          </a:p>
        </p:txBody>
      </p:sp>
      <p:pic>
        <p:nvPicPr>
          <p:cNvPr id="9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1" y="9526"/>
            <a:ext cx="1844675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992313" y="1"/>
            <a:ext cx="8229600" cy="765175"/>
          </a:xfrm>
        </p:spPr>
        <p:txBody>
          <a:bodyPr>
            <a:normAutofit fontScale="90000"/>
          </a:bodyPr>
          <a:lstStyle/>
          <a:p>
            <a:r>
              <a:rPr lang="en-US" altLang="en-US" dirty="0">
                <a:solidFill>
                  <a:srgbClr val="4F81BD"/>
                </a:solidFill>
                <a:latin typeface="Calibri" charset="0"/>
                <a:ea typeface="標楷體" charset="-120"/>
              </a:rPr>
              <a:t>Text input and output</a:t>
            </a:r>
          </a:p>
        </p:txBody>
      </p:sp>
    </p:spTree>
    <p:extLst>
      <p:ext uri="{BB962C8B-B14F-4D97-AF65-F5344CB8AC3E}">
        <p14:creationId xmlns:p14="http://schemas.microsoft.com/office/powerpoint/2010/main" val="326350707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63C9D-A74F-104B-9D6B-EA7291271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6427140"/>
          </a:xfrm>
        </p:spPr>
        <p:txBody>
          <a:bodyPr>
            <a:normAutofit/>
          </a:bodyPr>
          <a:lstStyle/>
          <a:p>
            <a:r>
              <a:rPr lang="en-US" altLang="zh-TW" sz="120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Data Science</a:t>
            </a:r>
            <a:endParaRPr lang="en-US" sz="1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B92C22-1811-3542-9185-D8DF8CC32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87585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83350E-C22F-3744-B665-0859223A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22238"/>
            <a:ext cx="8229600" cy="178621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AI, Big Data, Cloud Computing</a:t>
            </a:r>
            <a:br>
              <a:rPr lang="en-US" b="1" dirty="0">
                <a:solidFill>
                  <a:schemeClr val="accent1"/>
                </a:solidFill>
              </a:rPr>
            </a:br>
            <a:r>
              <a:rPr lang="en-US" b="1" dirty="0">
                <a:solidFill>
                  <a:schemeClr val="accent1"/>
                </a:solidFill>
              </a:rPr>
              <a:t>Evolution of Decision Support, Business Intelligence, and Analytics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F53333-FD96-FF4B-B82B-483AD2971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44</a:t>
            </a:fld>
            <a:endParaRPr lang="zh-TW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0390DC-1A50-9148-B677-58C96BA334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3956" y="2780928"/>
            <a:ext cx="8744533" cy="3240360"/>
          </a:xfrm>
          <a:prstGeom prst="rect">
            <a:avLst/>
          </a:prstGeom>
        </p:spPr>
      </p:pic>
      <p:sp>
        <p:nvSpPr>
          <p:cNvPr id="8" name="矩形 4">
            <a:extLst>
              <a:ext uri="{FF2B5EF4-FFF2-40B4-BE49-F238E27FC236}">
                <a16:creationId xmlns:a16="http://schemas.microsoft.com/office/drawing/2014/main" id="{6513A895-9AA5-F241-B415-FB2F9BEEFD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4384" y="6457890"/>
            <a:ext cx="800323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1000" dirty="0" err="1">
                <a:solidFill>
                  <a:srgbClr val="A6A6A6"/>
                </a:solidFill>
              </a:rPr>
              <a:t>Dursun</a:t>
            </a:r>
            <a:r>
              <a:rPr lang="en-US" altLang="zh-TW" sz="1000" dirty="0">
                <a:solidFill>
                  <a:srgbClr val="A6A6A6"/>
                </a:solidFill>
              </a:rPr>
              <a:t> </a:t>
            </a:r>
            <a:r>
              <a:rPr lang="en-US" altLang="zh-TW" sz="1000" dirty="0" err="1">
                <a:solidFill>
                  <a:srgbClr val="A6A6A6"/>
                </a:solidFill>
              </a:rPr>
              <a:t>Delen</a:t>
            </a:r>
            <a:r>
              <a:rPr lang="en-US" altLang="zh-TW" sz="1000" dirty="0">
                <a:solidFill>
                  <a:srgbClr val="A6A6A6"/>
                </a:solidFill>
              </a:rPr>
              <a:t>, and Efraim Turban (2017), </a:t>
            </a:r>
            <a:br>
              <a:rPr lang="en-US" altLang="zh-TW" sz="1000" dirty="0">
                <a:solidFill>
                  <a:srgbClr val="A6A6A6"/>
                </a:solidFill>
              </a:rPr>
            </a:br>
            <a:r>
              <a:rPr lang="en-US" altLang="zh-TW" sz="1000" dirty="0">
                <a:solidFill>
                  <a:srgbClr val="A6A6A6"/>
                </a:solidFill>
              </a:rPr>
              <a:t>Business Intelligence, Analytics, and Data Science: A Managerial Perspective, 4th Edition, Pearson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9DD6DB-96C9-1849-8048-C37BF82BF676}"/>
              </a:ext>
            </a:extLst>
          </p:cNvPr>
          <p:cNvSpPr txBox="1"/>
          <p:nvPr/>
        </p:nvSpPr>
        <p:spPr>
          <a:xfrm>
            <a:off x="1927508" y="2356510"/>
            <a:ext cx="4523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AI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D32C1E-8C48-F44A-A823-7251F95BB278}"/>
              </a:ext>
            </a:extLst>
          </p:cNvPr>
          <p:cNvSpPr txBox="1"/>
          <p:nvPr/>
        </p:nvSpPr>
        <p:spPr>
          <a:xfrm>
            <a:off x="5421014" y="2356510"/>
            <a:ext cx="23903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Cloud Computing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C7B8E16-E0F5-F345-AEEA-5798AFEEDD52}"/>
              </a:ext>
            </a:extLst>
          </p:cNvPr>
          <p:cNvSpPr txBox="1"/>
          <p:nvPr/>
        </p:nvSpPr>
        <p:spPr>
          <a:xfrm>
            <a:off x="8300293" y="2356510"/>
            <a:ext cx="12479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Big Data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7F7362-9C56-344B-A504-E283CA3FB680}"/>
              </a:ext>
            </a:extLst>
          </p:cNvPr>
          <p:cNvSpPr/>
          <p:nvPr/>
        </p:nvSpPr>
        <p:spPr>
          <a:xfrm rot="2617693">
            <a:off x="2072700" y="3557554"/>
            <a:ext cx="352576" cy="312568"/>
          </a:xfrm>
          <a:prstGeom prst="roundRect">
            <a:avLst>
              <a:gd name="adj" fmla="val 19411"/>
            </a:avLst>
          </a:prstGeom>
          <a:noFill/>
          <a:ln w="28575">
            <a:solidFill>
              <a:srgbClr val="C0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2AFC055B-2A76-1C4D-BAF5-3F808415766D}"/>
              </a:ext>
            </a:extLst>
          </p:cNvPr>
          <p:cNvSpPr/>
          <p:nvPr/>
        </p:nvSpPr>
        <p:spPr>
          <a:xfrm rot="2617693">
            <a:off x="5783288" y="3766321"/>
            <a:ext cx="1544363" cy="312568"/>
          </a:xfrm>
          <a:prstGeom prst="roundRect">
            <a:avLst>
              <a:gd name="adj" fmla="val 19411"/>
            </a:avLst>
          </a:prstGeom>
          <a:noFill/>
          <a:ln w="28575">
            <a:solidFill>
              <a:srgbClr val="C0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7020D1D3-6FEE-9444-8450-509EF5EA063B}"/>
              </a:ext>
            </a:extLst>
          </p:cNvPr>
          <p:cNvSpPr/>
          <p:nvPr/>
        </p:nvSpPr>
        <p:spPr>
          <a:xfrm rot="2617693">
            <a:off x="7584527" y="4081603"/>
            <a:ext cx="1732476" cy="332094"/>
          </a:xfrm>
          <a:prstGeom prst="roundRect">
            <a:avLst>
              <a:gd name="adj" fmla="val 19411"/>
            </a:avLst>
          </a:prstGeom>
          <a:noFill/>
          <a:ln w="28575">
            <a:solidFill>
              <a:srgbClr val="C0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93D91960-0BB2-9F43-8442-3021FB9CE124}"/>
              </a:ext>
            </a:extLst>
          </p:cNvPr>
          <p:cNvSpPr/>
          <p:nvPr/>
        </p:nvSpPr>
        <p:spPr>
          <a:xfrm rot="2617693">
            <a:off x="6783993" y="4022111"/>
            <a:ext cx="1844056" cy="312568"/>
          </a:xfrm>
          <a:prstGeom prst="roundRect">
            <a:avLst>
              <a:gd name="adj" fmla="val 19411"/>
            </a:avLst>
          </a:prstGeom>
          <a:noFill/>
          <a:ln w="28575">
            <a:solidFill>
              <a:srgbClr val="C0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44DD7452-ED3A-764D-8069-7032C158C7FD}"/>
              </a:ext>
            </a:extLst>
          </p:cNvPr>
          <p:cNvSpPr/>
          <p:nvPr/>
        </p:nvSpPr>
        <p:spPr>
          <a:xfrm rot="2617693">
            <a:off x="6482205" y="4071423"/>
            <a:ext cx="1652419" cy="308163"/>
          </a:xfrm>
          <a:prstGeom prst="roundRect">
            <a:avLst>
              <a:gd name="adj" fmla="val 19411"/>
            </a:avLst>
          </a:prstGeom>
          <a:noFill/>
          <a:ln w="28575">
            <a:solidFill>
              <a:srgbClr val="C0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3035EB1-85BC-AD44-9178-76EA6EA478FD}"/>
              </a:ext>
            </a:extLst>
          </p:cNvPr>
          <p:cNvSpPr txBox="1"/>
          <p:nvPr/>
        </p:nvSpPr>
        <p:spPr>
          <a:xfrm>
            <a:off x="6231501" y="2931021"/>
            <a:ext cx="6479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DM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DF5ACF1-27D9-3F4B-8974-307A8393827A}"/>
              </a:ext>
            </a:extLst>
          </p:cNvPr>
          <p:cNvSpPr txBox="1"/>
          <p:nvPr/>
        </p:nvSpPr>
        <p:spPr>
          <a:xfrm>
            <a:off x="6853643" y="2910423"/>
            <a:ext cx="4395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BI</a:t>
            </a:r>
          </a:p>
        </p:txBody>
      </p:sp>
      <p:sp>
        <p:nvSpPr>
          <p:cNvPr id="17" name="Right Arrow 16">
            <a:extLst>
              <a:ext uri="{FF2B5EF4-FFF2-40B4-BE49-F238E27FC236}">
                <a16:creationId xmlns:a16="http://schemas.microsoft.com/office/drawing/2014/main" id="{D247676A-FAFB-6244-AB52-DAB57304C3D2}"/>
              </a:ext>
            </a:extLst>
          </p:cNvPr>
          <p:cNvSpPr/>
          <p:nvPr/>
        </p:nvSpPr>
        <p:spPr>
          <a:xfrm>
            <a:off x="1849021" y="1834675"/>
            <a:ext cx="8534400" cy="595030"/>
          </a:xfrm>
          <a:prstGeom prst="rightArrow">
            <a:avLst>
              <a:gd name="adj1" fmla="val 62806"/>
              <a:gd name="adj2" fmla="val 50000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</a:rPr>
              <a:t>AI</a:t>
            </a:r>
          </a:p>
        </p:txBody>
      </p:sp>
    </p:spTree>
    <p:extLst>
      <p:ext uri="{BB962C8B-B14F-4D97-AF65-F5344CB8AC3E}">
        <p14:creationId xmlns:p14="http://schemas.microsoft.com/office/powerpoint/2010/main" val="28798921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021E3B-1EE8-E744-9F39-84367D990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45</a:t>
            </a:fld>
            <a:endParaRPr lang="zh-TW" alt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A789F43-154A-8746-9ED5-EC02D9F9D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775" y="80682"/>
            <a:ext cx="10797987" cy="620688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chemeClr val="accent1"/>
                </a:solidFill>
              </a:rPr>
              <a:t>The Development of Big Data Analytics</a:t>
            </a:r>
          </a:p>
        </p:txBody>
      </p:sp>
      <p:sp>
        <p:nvSpPr>
          <p:cNvPr id="9" name="矩形 4">
            <a:extLst>
              <a:ext uri="{FF2B5EF4-FFF2-40B4-BE49-F238E27FC236}">
                <a16:creationId xmlns:a16="http://schemas.microsoft.com/office/drawing/2014/main" id="{85EE6371-3331-2843-B2EF-5DE098ED83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7006" y="6578993"/>
            <a:ext cx="1079798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rgbClr val="A6A6A6"/>
                </a:solidFill>
              </a:rPr>
              <a:t>Source: Wang, </a:t>
            </a:r>
            <a:r>
              <a:rPr lang="en-US" altLang="zh-TW" sz="1000" dirty="0" err="1">
                <a:solidFill>
                  <a:srgbClr val="A6A6A6"/>
                </a:solidFill>
              </a:rPr>
              <a:t>Junliang</a:t>
            </a:r>
            <a:r>
              <a:rPr lang="en-US" altLang="zh-TW" sz="1000" dirty="0">
                <a:solidFill>
                  <a:srgbClr val="A6A6A6"/>
                </a:solidFill>
              </a:rPr>
              <a:t>, </a:t>
            </a:r>
            <a:r>
              <a:rPr lang="en-US" altLang="zh-TW" sz="1000" dirty="0" err="1">
                <a:solidFill>
                  <a:srgbClr val="A6A6A6"/>
                </a:solidFill>
              </a:rPr>
              <a:t>Chuqiao</a:t>
            </a:r>
            <a:r>
              <a:rPr lang="en-US" altLang="zh-TW" sz="1000" dirty="0">
                <a:solidFill>
                  <a:srgbClr val="A6A6A6"/>
                </a:solidFill>
              </a:rPr>
              <a:t> Xu, </a:t>
            </a:r>
            <a:r>
              <a:rPr lang="en-US" altLang="zh-TW" sz="1000" dirty="0" err="1">
                <a:solidFill>
                  <a:srgbClr val="A6A6A6"/>
                </a:solidFill>
              </a:rPr>
              <a:t>Jie</a:t>
            </a:r>
            <a:r>
              <a:rPr lang="en-US" altLang="zh-TW" sz="1000" dirty="0">
                <a:solidFill>
                  <a:srgbClr val="A6A6A6"/>
                </a:solidFill>
              </a:rPr>
              <a:t> Zhang, and Ray Zhong (2022). "Big data analytics for intelligent manufacturing systems: A review." Journal of Manufacturing Systems 62 (2022): 738-752.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E8366E1-0AB6-BF67-E841-09C9F2A301E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1200" y="804954"/>
            <a:ext cx="7772400" cy="5769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0224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FA93D2-D881-F94B-A3B0-4F82BF5B1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1052012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Data Analyst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B55BEC-CDBF-FB4D-B0B8-84670AB1D8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187116"/>
            <a:ext cx="11222181" cy="5166183"/>
          </a:xfrm>
        </p:spPr>
        <p:txBody>
          <a:bodyPr>
            <a:noAutofit/>
          </a:bodyPr>
          <a:lstStyle/>
          <a:p>
            <a:r>
              <a:rPr lang="en-US" sz="4000" dirty="0"/>
              <a:t>Data analyst is just another term for professionals who were doing </a:t>
            </a:r>
            <a:r>
              <a:rPr lang="en-US" sz="4000" dirty="0">
                <a:solidFill>
                  <a:srgbClr val="C00000"/>
                </a:solidFill>
              </a:rPr>
              <a:t>BI</a:t>
            </a:r>
            <a:r>
              <a:rPr lang="en-US" sz="4000" dirty="0"/>
              <a:t> in the form of </a:t>
            </a:r>
            <a:r>
              <a:rPr lang="en-US" sz="4000" dirty="0">
                <a:solidFill>
                  <a:srgbClr val="C00000"/>
                </a:solidFill>
              </a:rPr>
              <a:t>data compilation</a:t>
            </a:r>
            <a:r>
              <a:rPr lang="en-US" sz="4000" dirty="0"/>
              <a:t>, </a:t>
            </a:r>
            <a:r>
              <a:rPr lang="en-US" sz="4000" dirty="0">
                <a:solidFill>
                  <a:srgbClr val="C00000"/>
                </a:solidFill>
              </a:rPr>
              <a:t>cleaning</a:t>
            </a:r>
            <a:r>
              <a:rPr lang="en-US" sz="4000" dirty="0"/>
              <a:t>, </a:t>
            </a:r>
            <a:r>
              <a:rPr lang="en-US" sz="4000" dirty="0">
                <a:solidFill>
                  <a:srgbClr val="C00000"/>
                </a:solidFill>
              </a:rPr>
              <a:t>reporting</a:t>
            </a:r>
            <a:r>
              <a:rPr lang="en-US" sz="4000" dirty="0"/>
              <a:t>, and perhaps some </a:t>
            </a:r>
            <a:r>
              <a:rPr lang="en-US" sz="4000" dirty="0">
                <a:solidFill>
                  <a:srgbClr val="C00000"/>
                </a:solidFill>
              </a:rPr>
              <a:t>visualization</a:t>
            </a:r>
            <a:r>
              <a:rPr lang="en-US" sz="4000" dirty="0"/>
              <a:t>. </a:t>
            </a:r>
          </a:p>
          <a:p>
            <a:r>
              <a:rPr lang="en-US" sz="4000" dirty="0"/>
              <a:t>Their skill sets included Excel, some SQL knowledge, and reporting. </a:t>
            </a:r>
          </a:p>
          <a:p>
            <a:r>
              <a:rPr lang="en-US" sz="4000" dirty="0"/>
              <a:t>You would recognize those capabilities as </a:t>
            </a:r>
            <a:r>
              <a:rPr lang="en-US" sz="4000" dirty="0">
                <a:solidFill>
                  <a:srgbClr val="C00000"/>
                </a:solidFill>
              </a:rPr>
              <a:t>descriptive</a:t>
            </a:r>
            <a:r>
              <a:rPr lang="en-US" sz="4000" dirty="0"/>
              <a:t> or </a:t>
            </a:r>
            <a:r>
              <a:rPr lang="en-US" sz="4000" dirty="0">
                <a:solidFill>
                  <a:srgbClr val="C00000"/>
                </a:solidFill>
              </a:rPr>
              <a:t>reporting analytics</a:t>
            </a:r>
            <a:r>
              <a:rPr lang="en-US" sz="4000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2E8E29-1F01-DA4E-B1F1-61940ADDB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46</a:t>
            </a:fld>
            <a:endParaRPr lang="zh-TW" altLang="en-US"/>
          </a:p>
        </p:txBody>
      </p:sp>
      <p:sp>
        <p:nvSpPr>
          <p:cNvPr id="6" name="矩形 4">
            <a:extLst>
              <a:ext uri="{FF2B5EF4-FFF2-40B4-BE49-F238E27FC236}">
                <a16:creationId xmlns:a16="http://schemas.microsoft.com/office/drawing/2014/main" id="{940EA63D-04CF-A541-BA08-E4D805DCCC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9249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38012985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637841-6B15-DC45-BA71-91CCFF0610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1132222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Data Scientist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92F1C4-91CA-8C4A-9B35-9903495630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5643" y="1267326"/>
            <a:ext cx="10951758" cy="5165558"/>
          </a:xfrm>
        </p:spPr>
        <p:txBody>
          <a:bodyPr>
            <a:noAutofit/>
          </a:bodyPr>
          <a:lstStyle/>
          <a:p>
            <a:r>
              <a:rPr lang="en-US" sz="2800" dirty="0"/>
              <a:t>Data scientist is responsible for </a:t>
            </a:r>
            <a:r>
              <a:rPr lang="en-US" sz="2800" dirty="0">
                <a:solidFill>
                  <a:srgbClr val="C00000"/>
                </a:solidFill>
              </a:rPr>
              <a:t>predictive analysis</a:t>
            </a:r>
            <a:r>
              <a:rPr lang="en-US" sz="2800" dirty="0"/>
              <a:t>, </a:t>
            </a:r>
            <a:r>
              <a:rPr lang="en-US" sz="2800" dirty="0">
                <a:solidFill>
                  <a:srgbClr val="C00000"/>
                </a:solidFill>
              </a:rPr>
              <a:t>statistical analysis</a:t>
            </a:r>
            <a:r>
              <a:rPr lang="en-US" sz="2800" dirty="0"/>
              <a:t>, and more </a:t>
            </a:r>
            <a:r>
              <a:rPr lang="en-US" sz="2800" dirty="0">
                <a:solidFill>
                  <a:srgbClr val="C00000"/>
                </a:solidFill>
              </a:rPr>
              <a:t>advanced analytical tools and algorithms</a:t>
            </a:r>
            <a:r>
              <a:rPr lang="en-US" sz="2800" dirty="0"/>
              <a:t>.</a:t>
            </a:r>
          </a:p>
          <a:p>
            <a:r>
              <a:rPr lang="en-US" sz="2800" dirty="0"/>
              <a:t>They may have a deeper knowledge of algorithms and may recognize them under various labels—</a:t>
            </a:r>
            <a:r>
              <a:rPr lang="en-US" sz="2800" dirty="0">
                <a:solidFill>
                  <a:srgbClr val="C00000"/>
                </a:solidFill>
              </a:rPr>
              <a:t>data mining, knowledge discovery, or machine learning</a:t>
            </a:r>
            <a:r>
              <a:rPr lang="en-US" sz="2800" dirty="0"/>
              <a:t>. </a:t>
            </a:r>
          </a:p>
          <a:p>
            <a:r>
              <a:rPr lang="en-US" sz="2800" dirty="0"/>
              <a:t>Some of these professionals may also need deeper programming knowledge to be able to write code for data cleaning/analysis in current Web-oriented languages such as Java or Python and statistical languages such as R. </a:t>
            </a:r>
          </a:p>
          <a:p>
            <a:r>
              <a:rPr lang="en-US" sz="2800" dirty="0"/>
              <a:t>Many analytics professionals also need to build significant expertise in </a:t>
            </a:r>
            <a:r>
              <a:rPr lang="en-US" sz="2800" dirty="0">
                <a:solidFill>
                  <a:srgbClr val="C00000"/>
                </a:solidFill>
              </a:rPr>
              <a:t>statistical modeling, experimentation</a:t>
            </a:r>
            <a:r>
              <a:rPr lang="en-US" sz="2800" dirty="0"/>
              <a:t>, and </a:t>
            </a:r>
            <a:r>
              <a:rPr lang="en-US" sz="2800" dirty="0">
                <a:solidFill>
                  <a:srgbClr val="C00000"/>
                </a:solidFill>
              </a:rPr>
              <a:t>analysis</a:t>
            </a:r>
            <a:r>
              <a:rPr lang="en-US" sz="2800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0B385E-F02F-FF4E-84F0-E8A760C14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47</a:t>
            </a:fld>
            <a:endParaRPr lang="zh-TW" altLang="en-US"/>
          </a:p>
        </p:txBody>
      </p:sp>
      <p:sp>
        <p:nvSpPr>
          <p:cNvPr id="6" name="矩形 4">
            <a:extLst>
              <a:ext uri="{FF2B5EF4-FFF2-40B4-BE49-F238E27FC236}">
                <a16:creationId xmlns:a16="http://schemas.microsoft.com/office/drawing/2014/main" id="{E71C3C9F-BB2D-884D-8627-61826C50A9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9249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122007062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標題 1"/>
          <p:cNvSpPr>
            <a:spLocks noGrp="1"/>
          </p:cNvSpPr>
          <p:nvPr>
            <p:ph type="title"/>
          </p:nvPr>
        </p:nvSpPr>
        <p:spPr>
          <a:xfrm>
            <a:off x="1981200" y="11588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altLang="zh-TW">
                <a:solidFill>
                  <a:srgbClr val="FF0000"/>
                </a:solidFill>
                <a:latin typeface="Calibri" charset="0"/>
                <a:ea typeface="標楷體" charset="-120"/>
              </a:rPr>
              <a:t>Data Science </a:t>
            </a:r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and </a:t>
            </a:r>
            <a:b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Business Intelligence</a:t>
            </a:r>
            <a:endParaRPr lang="zh-TW" altLang="en-US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26627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D62CD534-C34A-BC45-ACD1-E18C60C10BA5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48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pic>
        <p:nvPicPr>
          <p:cNvPr id="2662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93963" y="1341439"/>
            <a:ext cx="6915150" cy="525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5"/>
          <p:cNvSpPr/>
          <p:nvPr/>
        </p:nvSpPr>
        <p:spPr>
          <a:xfrm>
            <a:off x="2279650" y="6597650"/>
            <a:ext cx="7488238" cy="2301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900" dirty="0"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新細明體" pitchFamily="18" charset="-120"/>
              </a:rPr>
              <a:t>Source: EMC Education Services, Data Science and Big Data Analytics: Discovering, Analyzing, Visualizing and Presenting Data, Wiley, 2015</a:t>
            </a:r>
          </a:p>
        </p:txBody>
      </p:sp>
      <p:sp>
        <p:nvSpPr>
          <p:cNvPr id="8" name="圓角矩形 30"/>
          <p:cNvSpPr/>
          <p:nvPr/>
        </p:nvSpPr>
        <p:spPr>
          <a:xfrm>
            <a:off x="6312025" y="1556226"/>
            <a:ext cx="3097089" cy="1512734"/>
          </a:xfrm>
          <a:prstGeom prst="roundRect">
            <a:avLst>
              <a:gd name="adj" fmla="val 12834"/>
            </a:avLst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endParaRPr lang="en-US" altLang="zh-TW" sz="7200" b="1" dirty="0">
              <a:solidFill>
                <a:srgbClr val="FF0000"/>
              </a:solidFill>
            </a:endParaRPr>
          </a:p>
        </p:txBody>
      </p:sp>
      <p:sp>
        <p:nvSpPr>
          <p:cNvPr id="9" name="圓角矩形 30"/>
          <p:cNvSpPr/>
          <p:nvPr/>
        </p:nvSpPr>
        <p:spPr>
          <a:xfrm>
            <a:off x="4583832" y="2924944"/>
            <a:ext cx="1224136" cy="864096"/>
          </a:xfrm>
          <a:prstGeom prst="roundRect">
            <a:avLst>
              <a:gd name="adj" fmla="val 26874"/>
            </a:avLst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endParaRPr lang="en-US" altLang="zh-TW" sz="7200" b="1" dirty="0">
              <a:solidFill>
                <a:srgbClr val="FF0000"/>
              </a:solidFill>
            </a:endParaRPr>
          </a:p>
        </p:txBody>
      </p:sp>
      <p:sp>
        <p:nvSpPr>
          <p:cNvPr id="10" name="圓角矩形 30"/>
          <p:cNvSpPr/>
          <p:nvPr/>
        </p:nvSpPr>
        <p:spPr>
          <a:xfrm>
            <a:off x="2317142" y="1556227"/>
            <a:ext cx="1258578" cy="4681085"/>
          </a:xfrm>
          <a:prstGeom prst="roundRect">
            <a:avLst>
              <a:gd name="adj" fmla="val 26874"/>
            </a:avLst>
          </a:prstGeom>
          <a:noFill/>
          <a:ln w="38100">
            <a:solidFill>
              <a:schemeClr val="accent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endParaRPr lang="en-US" altLang="zh-TW" sz="7200" b="1" dirty="0">
              <a:solidFill>
                <a:srgbClr val="FF0000"/>
              </a:solidFill>
            </a:endParaRPr>
          </a:p>
        </p:txBody>
      </p:sp>
      <p:sp>
        <p:nvSpPr>
          <p:cNvPr id="11" name="圓角矩形 30"/>
          <p:cNvSpPr/>
          <p:nvPr/>
        </p:nvSpPr>
        <p:spPr>
          <a:xfrm>
            <a:off x="3752541" y="6237311"/>
            <a:ext cx="5367796" cy="357164"/>
          </a:xfrm>
          <a:prstGeom prst="roundRect">
            <a:avLst>
              <a:gd name="adj" fmla="val 26874"/>
            </a:avLst>
          </a:prstGeom>
          <a:noFill/>
          <a:ln w="38100">
            <a:solidFill>
              <a:schemeClr val="accent4">
                <a:lumMod val="60000"/>
                <a:lumOff val="4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endParaRPr lang="en-US" altLang="zh-TW" sz="7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02089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標題 1"/>
          <p:cNvSpPr>
            <a:spLocks noGrp="1"/>
          </p:cNvSpPr>
          <p:nvPr>
            <p:ph type="title"/>
          </p:nvPr>
        </p:nvSpPr>
        <p:spPr>
          <a:xfrm>
            <a:off x="1981200" y="11588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altLang="zh-TW">
                <a:solidFill>
                  <a:srgbClr val="FF0000"/>
                </a:solidFill>
                <a:latin typeface="Calibri" charset="0"/>
                <a:ea typeface="標楷體" charset="-120"/>
              </a:rPr>
              <a:t>Data Science </a:t>
            </a:r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and </a:t>
            </a:r>
            <a:b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Business Intelligence</a:t>
            </a:r>
            <a:endParaRPr lang="zh-TW" altLang="en-US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26627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D62CD534-C34A-BC45-ACD1-E18C60C10BA5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49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pic>
        <p:nvPicPr>
          <p:cNvPr id="2662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93963" y="1341439"/>
            <a:ext cx="6915150" cy="525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5"/>
          <p:cNvSpPr/>
          <p:nvPr/>
        </p:nvSpPr>
        <p:spPr>
          <a:xfrm>
            <a:off x="2279650" y="6597650"/>
            <a:ext cx="7488238" cy="2301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900" dirty="0"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新細明體" pitchFamily="18" charset="-120"/>
              </a:rPr>
              <a:t>Source: EMC Education Services, Data Science and Big Data Analytics: Discovering, Analyzing, Visualizing and Presenting Data, Wiley, 2015</a:t>
            </a:r>
          </a:p>
        </p:txBody>
      </p:sp>
      <p:sp>
        <p:nvSpPr>
          <p:cNvPr id="7" name="圓角矩形 30"/>
          <p:cNvSpPr/>
          <p:nvPr/>
        </p:nvSpPr>
        <p:spPr>
          <a:xfrm>
            <a:off x="1873639" y="3068961"/>
            <a:ext cx="8542842" cy="3119715"/>
          </a:xfrm>
          <a:prstGeom prst="roundRect">
            <a:avLst>
              <a:gd name="adj" fmla="val 4665"/>
            </a:avLst>
          </a:prstGeom>
          <a:solidFill>
            <a:srgbClr val="FFC000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6600" b="1" dirty="0">
                <a:solidFill>
                  <a:srgbClr val="C00000"/>
                </a:solidFill>
              </a:rPr>
              <a:t>Predictive Analytics </a:t>
            </a:r>
            <a:br>
              <a:rPr lang="en-US" altLang="zh-TW" sz="6600" b="1" dirty="0">
                <a:solidFill>
                  <a:srgbClr val="C00000"/>
                </a:solidFill>
              </a:rPr>
            </a:br>
            <a:r>
              <a:rPr lang="en-US" altLang="zh-TW" sz="6600" b="1" dirty="0">
                <a:solidFill>
                  <a:srgbClr val="C00000"/>
                </a:solidFill>
              </a:rPr>
              <a:t>and Data Mining </a:t>
            </a:r>
          </a:p>
          <a:p>
            <a:pPr algn="ctr">
              <a:defRPr/>
            </a:pPr>
            <a:r>
              <a:rPr lang="en-US" altLang="zh-TW" sz="6600" b="1" dirty="0">
                <a:solidFill>
                  <a:srgbClr val="FF0000"/>
                </a:solidFill>
              </a:rPr>
              <a:t>(Data Science)</a:t>
            </a:r>
          </a:p>
        </p:txBody>
      </p:sp>
      <p:sp>
        <p:nvSpPr>
          <p:cNvPr id="8" name="圓角矩形 30"/>
          <p:cNvSpPr/>
          <p:nvPr/>
        </p:nvSpPr>
        <p:spPr>
          <a:xfrm>
            <a:off x="6312025" y="1556226"/>
            <a:ext cx="3097089" cy="1512734"/>
          </a:xfrm>
          <a:prstGeom prst="roundRect">
            <a:avLst>
              <a:gd name="adj" fmla="val 12834"/>
            </a:avLst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endParaRPr lang="en-US" altLang="zh-TW" sz="7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11612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DC001-4BD8-A14C-9629-FE69684E4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29208"/>
            <a:ext cx="11222181" cy="1210656"/>
          </a:xfrm>
        </p:spPr>
        <p:txBody>
          <a:bodyPr>
            <a:normAutofit/>
          </a:bodyPr>
          <a:lstStyle/>
          <a:p>
            <a:r>
              <a:rPr lang="en-US" sz="6000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99D8C3-3689-A849-99A5-186F7EE5C8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909" y="1239864"/>
            <a:ext cx="11222181" cy="5217907"/>
          </a:xfrm>
        </p:spPr>
        <p:txBody>
          <a:bodyPr>
            <a:normAutofit/>
          </a:bodyPr>
          <a:lstStyle/>
          <a:p>
            <a:pPr indent="-411480"/>
            <a:r>
              <a:rPr lang="en-US" sz="6000" dirty="0"/>
              <a:t>Python Programming</a:t>
            </a:r>
          </a:p>
          <a:p>
            <a:pPr indent="-411480"/>
            <a:r>
              <a:rPr lang="en-US" sz="6000" dirty="0"/>
              <a:t>Data Science</a:t>
            </a:r>
          </a:p>
          <a:p>
            <a:pPr lvl="1" indent="-411480"/>
            <a:endParaRPr lang="en-US" sz="4000" dirty="0"/>
          </a:p>
          <a:p>
            <a:pPr indent="-411480"/>
            <a:endParaRPr lang="en-US" sz="4400" dirty="0"/>
          </a:p>
          <a:p>
            <a:pPr indent="-411480"/>
            <a:endParaRPr lang="en-US" sz="4400" dirty="0"/>
          </a:p>
          <a:p>
            <a:pPr indent="-411480"/>
            <a:endParaRPr lang="en-US" sz="4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28B708-7C6A-4943-8E46-7C6C249D3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81212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標題 1"/>
          <p:cNvSpPr>
            <a:spLocks noGrp="1"/>
          </p:cNvSpPr>
          <p:nvPr>
            <p:ph type="title"/>
          </p:nvPr>
        </p:nvSpPr>
        <p:spPr>
          <a:xfrm>
            <a:off x="1981200" y="11588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altLang="zh-TW">
                <a:solidFill>
                  <a:srgbClr val="FF0000"/>
                </a:solidFill>
                <a:latin typeface="Calibri" charset="0"/>
                <a:ea typeface="標楷體" charset="-120"/>
              </a:rPr>
              <a:t>Data Science </a:t>
            </a:r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and </a:t>
            </a:r>
            <a:b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Business Intelligence</a:t>
            </a:r>
            <a:endParaRPr lang="zh-TW" altLang="en-US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26627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D62CD534-C34A-BC45-ACD1-E18C60C10BA5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50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2279650" y="6597650"/>
            <a:ext cx="7488238" cy="2301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900" dirty="0"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新細明體" pitchFamily="18" charset="-120"/>
              </a:rPr>
              <a:t>Source: EMC Education Services, Data Science and Big Data Analytics: Discovering, Analyzing, Visualizing and Presenting Data, Wiley, 2015</a:t>
            </a:r>
          </a:p>
        </p:txBody>
      </p:sp>
      <p:sp>
        <p:nvSpPr>
          <p:cNvPr id="7" name="圓角矩形 30"/>
          <p:cNvSpPr/>
          <p:nvPr/>
        </p:nvSpPr>
        <p:spPr>
          <a:xfrm>
            <a:off x="1844720" y="43880"/>
            <a:ext cx="8553535" cy="1914731"/>
          </a:xfrm>
          <a:prstGeom prst="roundRect">
            <a:avLst>
              <a:gd name="adj" fmla="val 4665"/>
            </a:avLst>
          </a:prstGeom>
          <a:solidFill>
            <a:srgbClr val="FFC000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4400" b="1" dirty="0">
                <a:solidFill>
                  <a:srgbClr val="C00000"/>
                </a:solidFill>
              </a:rPr>
              <a:t>Predictive Analytics </a:t>
            </a:r>
            <a:br>
              <a:rPr lang="en-US" altLang="zh-TW" sz="4400" b="1" dirty="0">
                <a:solidFill>
                  <a:srgbClr val="C00000"/>
                </a:solidFill>
              </a:rPr>
            </a:br>
            <a:r>
              <a:rPr lang="en-US" altLang="zh-TW" sz="4400" b="1" dirty="0">
                <a:solidFill>
                  <a:srgbClr val="C00000"/>
                </a:solidFill>
              </a:rPr>
              <a:t>and Data Mining </a:t>
            </a:r>
          </a:p>
          <a:p>
            <a:pPr algn="ctr">
              <a:defRPr/>
            </a:pPr>
            <a:r>
              <a:rPr lang="en-US" altLang="zh-TW" sz="4400" b="1" dirty="0">
                <a:solidFill>
                  <a:srgbClr val="FF0000"/>
                </a:solidFill>
              </a:rPr>
              <a:t>(Data Science)</a:t>
            </a:r>
          </a:p>
        </p:txBody>
      </p:sp>
      <p:sp>
        <p:nvSpPr>
          <p:cNvPr id="8" name="圓角矩形 8"/>
          <p:cNvSpPr/>
          <p:nvPr/>
        </p:nvSpPr>
        <p:spPr>
          <a:xfrm>
            <a:off x="1844720" y="4124245"/>
            <a:ext cx="8553535" cy="2241729"/>
          </a:xfrm>
          <a:prstGeom prst="roundRect">
            <a:avLst>
              <a:gd name="adj" fmla="val 5595"/>
            </a:avLst>
          </a:prstGeom>
          <a:solidFill>
            <a:srgbClr val="FFFF00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800" dirty="0">
                <a:solidFill>
                  <a:schemeClr val="tx1"/>
                </a:solidFill>
              </a:rPr>
              <a:t>What if</a:t>
            </a:r>
            <a:r>
              <a:rPr lang="mr-IN" altLang="zh-TW" sz="2800" dirty="0">
                <a:solidFill>
                  <a:schemeClr val="tx1"/>
                </a:solidFill>
              </a:rPr>
              <a:t>…</a:t>
            </a:r>
            <a:r>
              <a:rPr lang="en-US" altLang="zh-TW" sz="2800" dirty="0">
                <a:solidFill>
                  <a:schemeClr val="tx1"/>
                </a:solidFill>
              </a:rPr>
              <a:t>?</a:t>
            </a:r>
          </a:p>
          <a:p>
            <a:pPr algn="ctr">
              <a:defRPr/>
            </a:pPr>
            <a:r>
              <a:rPr lang="en-US" altLang="zh-TW" sz="2800" dirty="0">
                <a:solidFill>
                  <a:schemeClr val="tx1"/>
                </a:solidFill>
              </a:rPr>
              <a:t>What’s the optimal scenario for our business?</a:t>
            </a:r>
          </a:p>
          <a:p>
            <a:pPr algn="ctr">
              <a:defRPr/>
            </a:pPr>
            <a:r>
              <a:rPr lang="en-US" altLang="zh-TW" sz="2800" dirty="0">
                <a:solidFill>
                  <a:schemeClr val="tx1"/>
                </a:solidFill>
              </a:rPr>
              <a:t>What will happen next?</a:t>
            </a:r>
          </a:p>
          <a:p>
            <a:pPr algn="ctr">
              <a:defRPr/>
            </a:pPr>
            <a:r>
              <a:rPr lang="en-US" altLang="zh-TW" sz="2800" dirty="0">
                <a:solidFill>
                  <a:schemeClr val="tx1"/>
                </a:solidFill>
              </a:rPr>
              <a:t>What if these trends </a:t>
            </a:r>
            <a:r>
              <a:rPr lang="en-US" altLang="zh-TW" sz="2800" dirty="0" err="1">
                <a:solidFill>
                  <a:schemeClr val="tx1"/>
                </a:solidFill>
              </a:rPr>
              <a:t>countinue</a:t>
            </a:r>
            <a:r>
              <a:rPr lang="en-US" altLang="zh-TW" sz="2800" dirty="0">
                <a:solidFill>
                  <a:schemeClr val="tx1"/>
                </a:solidFill>
              </a:rPr>
              <a:t>?</a:t>
            </a:r>
          </a:p>
          <a:p>
            <a:pPr algn="ctr">
              <a:defRPr/>
            </a:pPr>
            <a:r>
              <a:rPr lang="en-US" altLang="zh-TW" sz="2800" dirty="0">
                <a:solidFill>
                  <a:schemeClr val="tx1"/>
                </a:solidFill>
              </a:rPr>
              <a:t>Why is this happening?</a:t>
            </a:r>
          </a:p>
        </p:txBody>
      </p:sp>
      <p:sp>
        <p:nvSpPr>
          <p:cNvPr id="10" name="圓角矩形 12"/>
          <p:cNvSpPr/>
          <p:nvPr/>
        </p:nvSpPr>
        <p:spPr>
          <a:xfrm>
            <a:off x="1844720" y="3161618"/>
            <a:ext cx="8553535" cy="808736"/>
          </a:xfrm>
          <a:prstGeom prst="roundRect">
            <a:avLst>
              <a:gd name="adj" fmla="val 14714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400" dirty="0">
                <a:solidFill>
                  <a:schemeClr val="tx1"/>
                </a:solidFill>
              </a:rPr>
              <a:t>Optimization, predictive modeling, forecasting statistical analysis</a:t>
            </a:r>
          </a:p>
        </p:txBody>
      </p:sp>
      <p:sp>
        <p:nvSpPr>
          <p:cNvPr id="11" name="圓角矩形 16"/>
          <p:cNvSpPr/>
          <p:nvPr/>
        </p:nvSpPr>
        <p:spPr>
          <a:xfrm>
            <a:off x="1844720" y="2132856"/>
            <a:ext cx="8553534" cy="874872"/>
          </a:xfrm>
          <a:prstGeom prst="roundRect">
            <a:avLst>
              <a:gd name="adj" fmla="val 15445"/>
            </a:avLst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400" dirty="0">
                <a:solidFill>
                  <a:schemeClr val="tx1"/>
                </a:solidFill>
              </a:rPr>
              <a:t>Structured/unstructured data, many types of sources, </a:t>
            </a:r>
            <a:br>
              <a:rPr lang="en-US" altLang="zh-TW" sz="2400" dirty="0">
                <a:solidFill>
                  <a:schemeClr val="tx1"/>
                </a:solidFill>
              </a:rPr>
            </a:br>
            <a:r>
              <a:rPr lang="en-US" altLang="zh-TW" sz="2400" dirty="0">
                <a:solidFill>
                  <a:schemeClr val="tx1"/>
                </a:solidFill>
              </a:rPr>
              <a:t>very large datasets</a:t>
            </a:r>
          </a:p>
        </p:txBody>
      </p:sp>
    </p:spTree>
    <p:extLst>
      <p:ext uri="{BB962C8B-B14F-4D97-AF65-F5344CB8AC3E}">
        <p14:creationId xmlns:p14="http://schemas.microsoft.com/office/powerpoint/2010/main" val="225574764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標題 1">
            <a:extLst>
              <a:ext uri="{FF2B5EF4-FFF2-40B4-BE49-F238E27FC236}">
                <a16:creationId xmlns:a16="http://schemas.microsoft.com/office/drawing/2014/main" id="{10DF0151-DD89-E44A-91A9-B9482C5D0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30261"/>
            <a:ext cx="8229600" cy="922337"/>
          </a:xfrm>
        </p:spPr>
        <p:txBody>
          <a:bodyPr/>
          <a:lstStyle/>
          <a:p>
            <a:r>
              <a:rPr lang="en-US" altLang="zh-TW" dirty="0">
                <a:solidFill>
                  <a:schemeClr val="accent1"/>
                </a:solidFill>
                <a:ea typeface="標楷體" panose="03000509000000000000" pitchFamily="49" charset="-120"/>
                <a:cs typeface="標楷體" panose="03000509000000000000" pitchFamily="49" charset="-120"/>
              </a:rPr>
              <a:t>Profile of a Data Scientist</a:t>
            </a:r>
            <a:endParaRPr lang="zh-TW" altLang="en-US" dirty="0">
              <a:solidFill>
                <a:schemeClr val="accent1"/>
              </a:solidFill>
              <a:ea typeface="標楷體" panose="03000509000000000000" pitchFamily="49" charset="-120"/>
              <a:cs typeface="標楷體" panose="03000509000000000000" pitchFamily="49" charset="-120"/>
            </a:endParaRPr>
          </a:p>
        </p:txBody>
      </p:sp>
      <p:sp>
        <p:nvSpPr>
          <p:cNvPr id="49155" name="內容版面配置區 2">
            <a:extLst>
              <a:ext uri="{FF2B5EF4-FFF2-40B4-BE49-F238E27FC236}">
                <a16:creationId xmlns:a16="http://schemas.microsoft.com/office/drawing/2014/main" id="{098F44BE-EE70-D042-AB28-5F62ABB39D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8674" y="1196976"/>
            <a:ext cx="10258926" cy="5220493"/>
          </a:xfrm>
        </p:spPr>
        <p:txBody>
          <a:bodyPr>
            <a:normAutofit lnSpcReduction="10000"/>
          </a:bodyPr>
          <a:lstStyle/>
          <a:p>
            <a:r>
              <a:rPr lang="en-US" altLang="zh-TW" b="1" dirty="0">
                <a:solidFill>
                  <a:srgbClr val="0070C0"/>
                </a:solidFill>
                <a:ea typeface="標楷體" panose="03000509000000000000" pitchFamily="49" charset="-120"/>
                <a:cs typeface="標楷體" panose="03000509000000000000" pitchFamily="49" charset="-120"/>
              </a:rPr>
              <a:t>Quantitative </a:t>
            </a:r>
          </a:p>
          <a:p>
            <a:pPr lvl="1"/>
            <a:r>
              <a:rPr lang="en-US" altLang="zh-TW" sz="3200" dirty="0">
                <a:ea typeface="標楷體" panose="03000509000000000000" pitchFamily="49" charset="-120"/>
                <a:cs typeface="標楷體" panose="03000509000000000000" pitchFamily="49" charset="-120"/>
              </a:rPr>
              <a:t>mathematics or statistics</a:t>
            </a:r>
          </a:p>
          <a:p>
            <a:r>
              <a:rPr lang="en-US" altLang="zh-TW" b="1" dirty="0">
                <a:solidFill>
                  <a:srgbClr val="0070C0"/>
                </a:solidFill>
                <a:ea typeface="標楷體" panose="03000509000000000000" pitchFamily="49" charset="-120"/>
                <a:cs typeface="標楷體" panose="03000509000000000000" pitchFamily="49" charset="-120"/>
              </a:rPr>
              <a:t>Technical </a:t>
            </a:r>
          </a:p>
          <a:p>
            <a:pPr lvl="1"/>
            <a:r>
              <a:rPr lang="en-US" altLang="zh-TW" sz="3200" dirty="0">
                <a:ea typeface="標楷體" panose="03000509000000000000" pitchFamily="49" charset="-120"/>
                <a:cs typeface="標楷體" panose="03000509000000000000" pitchFamily="49" charset="-120"/>
              </a:rPr>
              <a:t>software engineering, </a:t>
            </a:r>
            <a:br>
              <a:rPr lang="en-US" altLang="zh-TW" sz="3200" dirty="0">
                <a:ea typeface="標楷體" panose="03000509000000000000" pitchFamily="49" charset="-120"/>
                <a:cs typeface="標楷體" panose="03000509000000000000" pitchFamily="49" charset="-120"/>
              </a:rPr>
            </a:br>
            <a:r>
              <a:rPr lang="en-US" altLang="zh-TW" sz="3200" dirty="0">
                <a:ea typeface="標楷體" panose="03000509000000000000" pitchFamily="49" charset="-120"/>
                <a:cs typeface="標楷體" panose="03000509000000000000" pitchFamily="49" charset="-120"/>
              </a:rPr>
              <a:t>machine learning, </a:t>
            </a:r>
            <a:br>
              <a:rPr lang="en-US" altLang="zh-TW" sz="3200" dirty="0">
                <a:ea typeface="標楷體" panose="03000509000000000000" pitchFamily="49" charset="-120"/>
                <a:cs typeface="標楷體" panose="03000509000000000000" pitchFamily="49" charset="-120"/>
              </a:rPr>
            </a:br>
            <a:r>
              <a:rPr lang="en-US" altLang="zh-TW" sz="3200" dirty="0">
                <a:ea typeface="標楷體" panose="03000509000000000000" pitchFamily="49" charset="-120"/>
                <a:cs typeface="標楷體" panose="03000509000000000000" pitchFamily="49" charset="-120"/>
              </a:rPr>
              <a:t>and programming skills</a:t>
            </a:r>
          </a:p>
          <a:p>
            <a:r>
              <a:rPr lang="en-US" altLang="zh-TW" b="1" dirty="0">
                <a:solidFill>
                  <a:srgbClr val="C00000"/>
                </a:solidFill>
                <a:ea typeface="標楷體" panose="03000509000000000000" pitchFamily="49" charset="-120"/>
                <a:cs typeface="標楷體" panose="03000509000000000000" pitchFamily="49" charset="-120"/>
              </a:rPr>
              <a:t>Skeptical mind-set </a:t>
            </a:r>
            <a:r>
              <a:rPr lang="en-US" altLang="zh-TW" dirty="0">
                <a:ea typeface="標楷體" panose="03000509000000000000" pitchFamily="49" charset="-120"/>
                <a:cs typeface="標楷體" panose="03000509000000000000" pitchFamily="49" charset="-120"/>
              </a:rPr>
              <a:t>and </a:t>
            </a:r>
            <a:r>
              <a:rPr lang="en-US" altLang="zh-TW" b="1" dirty="0">
                <a:solidFill>
                  <a:srgbClr val="C00000"/>
                </a:solidFill>
                <a:ea typeface="標楷體" panose="03000509000000000000" pitchFamily="49" charset="-120"/>
                <a:cs typeface="標楷體" panose="03000509000000000000" pitchFamily="49" charset="-120"/>
              </a:rPr>
              <a:t>critical thinking</a:t>
            </a:r>
          </a:p>
          <a:p>
            <a:r>
              <a:rPr lang="en-US" altLang="zh-TW" b="1" dirty="0">
                <a:solidFill>
                  <a:srgbClr val="C00000"/>
                </a:solidFill>
                <a:ea typeface="標楷體" panose="03000509000000000000" pitchFamily="49" charset="-120"/>
                <a:cs typeface="標楷體" panose="03000509000000000000" pitchFamily="49" charset="-120"/>
              </a:rPr>
              <a:t>Curious</a:t>
            </a:r>
            <a:r>
              <a:rPr lang="en-US" altLang="zh-TW" dirty="0">
                <a:ea typeface="標楷體" panose="03000509000000000000" pitchFamily="49" charset="-120"/>
                <a:cs typeface="標楷體" panose="03000509000000000000" pitchFamily="49" charset="-120"/>
              </a:rPr>
              <a:t> and </a:t>
            </a:r>
            <a:r>
              <a:rPr lang="en-US" altLang="zh-TW" b="1" dirty="0">
                <a:solidFill>
                  <a:srgbClr val="C00000"/>
                </a:solidFill>
                <a:ea typeface="標楷體" panose="03000509000000000000" pitchFamily="49" charset="-120"/>
                <a:cs typeface="標楷體" panose="03000509000000000000" pitchFamily="49" charset="-120"/>
              </a:rPr>
              <a:t>creative</a:t>
            </a:r>
          </a:p>
          <a:p>
            <a:r>
              <a:rPr lang="en-US" altLang="zh-TW" b="1" dirty="0">
                <a:solidFill>
                  <a:srgbClr val="C00000"/>
                </a:solidFill>
                <a:ea typeface="標楷體" panose="03000509000000000000" pitchFamily="49" charset="-120"/>
                <a:cs typeface="標楷體" panose="03000509000000000000" pitchFamily="49" charset="-120"/>
              </a:rPr>
              <a:t>Communicative</a:t>
            </a:r>
            <a:r>
              <a:rPr lang="en-US" altLang="zh-TW" dirty="0">
                <a:ea typeface="標楷體" panose="03000509000000000000" pitchFamily="49" charset="-120"/>
                <a:cs typeface="標楷體" panose="03000509000000000000" pitchFamily="49" charset="-120"/>
              </a:rPr>
              <a:t> and </a:t>
            </a:r>
            <a:r>
              <a:rPr lang="en-US" altLang="zh-TW" b="1" dirty="0">
                <a:solidFill>
                  <a:srgbClr val="C00000"/>
                </a:solidFill>
                <a:ea typeface="標楷體" panose="03000509000000000000" pitchFamily="49" charset="-120"/>
                <a:cs typeface="標楷體" panose="03000509000000000000" pitchFamily="49" charset="-120"/>
              </a:rPr>
              <a:t>collaborative</a:t>
            </a:r>
            <a:endParaRPr lang="zh-TW" altLang="en-US" b="1" dirty="0">
              <a:solidFill>
                <a:srgbClr val="C00000"/>
              </a:solidFill>
              <a:ea typeface="標楷體" panose="03000509000000000000" pitchFamily="49" charset="-120"/>
              <a:cs typeface="標楷體" panose="03000509000000000000" pitchFamily="49" charset="-120"/>
            </a:endParaRPr>
          </a:p>
        </p:txBody>
      </p:sp>
      <p:sp>
        <p:nvSpPr>
          <p:cNvPr id="49156" name="投影片編號版面配置區 3">
            <a:extLst>
              <a:ext uri="{FF2B5EF4-FFF2-40B4-BE49-F238E27FC236}">
                <a16:creationId xmlns:a16="http://schemas.microsoft.com/office/drawing/2014/main" id="{8D10D4AE-2FA2-BF42-A9D4-65E92FEBF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B1B7E8F2-B2DE-BA43-9D6B-8469643F7FD2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51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F1DB5B25-28E4-2747-BE0E-783EB253E205}"/>
              </a:ext>
            </a:extLst>
          </p:cNvPr>
          <p:cNvSpPr/>
          <p:nvPr/>
        </p:nvSpPr>
        <p:spPr>
          <a:xfrm>
            <a:off x="2279650" y="6597650"/>
            <a:ext cx="7488238" cy="2301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900" dirty="0">
                <a:solidFill>
                  <a:schemeClr val="bg1">
                    <a:lumMod val="75000"/>
                  </a:schemeClr>
                </a:solidFill>
              </a:rPr>
              <a:t>Source: EMC Education Services, Data Science and Big Data Analytics: Discovering, Analyzing, Visualizing and Presenting Data, Wiley, 2015</a:t>
            </a:r>
          </a:p>
        </p:txBody>
      </p:sp>
    </p:spTree>
    <p:extLst>
      <p:ext uri="{BB962C8B-B14F-4D97-AF65-F5344CB8AC3E}">
        <p14:creationId xmlns:p14="http://schemas.microsoft.com/office/powerpoint/2010/main" val="201764032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C33A4677-6A3D-E74E-A659-8072DAF1DEE9}" type="slidenum">
              <a:rPr kumimoji="0" lang="zh-TW" altLang="en-US">
                <a:solidFill>
                  <a:srgbClr val="898989"/>
                </a:solidFill>
                <a:latin typeface="Calibri" charset="0"/>
              </a:rPr>
              <a:pPr eaLnBrk="1" hangingPunct="1"/>
              <a:t>52</a:t>
            </a:fld>
            <a:endParaRPr kumimoji="0" lang="zh-TW" altLang="en-US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" name="橢圓 5"/>
          <p:cNvSpPr>
            <a:spLocks noChangeArrowheads="1"/>
          </p:cNvSpPr>
          <p:nvPr/>
        </p:nvSpPr>
        <p:spPr bwMode="auto">
          <a:xfrm>
            <a:off x="6888163" y="2057401"/>
            <a:ext cx="1655762" cy="1647825"/>
          </a:xfrm>
          <a:prstGeom prst="ellipse">
            <a:avLst/>
          </a:prstGeom>
          <a:gradFill rotWithShape="1">
            <a:gsLst>
              <a:gs pos="0">
                <a:srgbClr val="A3C4FF"/>
              </a:gs>
              <a:gs pos="35001">
                <a:srgbClr val="BFD5FF"/>
              </a:gs>
              <a:gs pos="100000">
                <a:srgbClr val="E5EEFF"/>
              </a:gs>
            </a:gsLst>
            <a:lin ang="16200000" scaled="1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altLang="zh-TW" sz="2400" b="1" dirty="0">
                <a:solidFill>
                  <a:srgbClr val="C00000"/>
                </a:solidFill>
              </a:rPr>
              <a:t>Curious </a:t>
            </a:r>
            <a:br>
              <a:rPr lang="en-US" altLang="zh-TW" sz="2400" b="1" dirty="0">
                <a:solidFill>
                  <a:srgbClr val="C00000"/>
                </a:solidFill>
              </a:rPr>
            </a:br>
            <a:r>
              <a:rPr lang="en-US" altLang="zh-TW" sz="2400" b="1" dirty="0">
                <a:solidFill>
                  <a:srgbClr val="C00000"/>
                </a:solidFill>
              </a:rPr>
              <a:t>and </a:t>
            </a:r>
            <a:br>
              <a:rPr lang="en-US" altLang="zh-TW" sz="2400" b="1" dirty="0">
                <a:solidFill>
                  <a:srgbClr val="C00000"/>
                </a:solidFill>
              </a:rPr>
            </a:br>
            <a:r>
              <a:rPr lang="en-US" altLang="zh-TW" sz="2400" b="1" dirty="0">
                <a:solidFill>
                  <a:srgbClr val="C00000"/>
                </a:solidFill>
              </a:rPr>
              <a:t>Creative</a:t>
            </a:r>
            <a:endParaRPr lang="zh-TW" altLang="en-US" sz="2400" b="1" dirty="0">
              <a:solidFill>
                <a:srgbClr val="C00000"/>
              </a:solidFill>
            </a:endParaRPr>
          </a:p>
        </p:txBody>
      </p:sp>
      <p:sp>
        <p:nvSpPr>
          <p:cNvPr id="7" name="橢圓 6"/>
          <p:cNvSpPr>
            <a:spLocks noChangeArrowheads="1"/>
          </p:cNvSpPr>
          <p:nvPr/>
        </p:nvSpPr>
        <p:spPr bwMode="auto">
          <a:xfrm>
            <a:off x="6240463" y="4641851"/>
            <a:ext cx="1655762" cy="1647825"/>
          </a:xfrm>
          <a:prstGeom prst="ellipse">
            <a:avLst/>
          </a:prstGeom>
          <a:gradFill rotWithShape="1">
            <a:gsLst>
              <a:gs pos="0">
                <a:srgbClr val="A3C4FF"/>
              </a:gs>
              <a:gs pos="35001">
                <a:srgbClr val="BFD5FF"/>
              </a:gs>
              <a:gs pos="100000">
                <a:srgbClr val="E5EEFF"/>
              </a:gs>
            </a:gsLst>
            <a:lin ang="16200000" scaled="1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altLang="zh-TW" b="1" dirty="0">
                <a:solidFill>
                  <a:srgbClr val="C00000"/>
                </a:solidFill>
              </a:rPr>
              <a:t>Communicative </a:t>
            </a:r>
            <a:br>
              <a:rPr lang="en-US" altLang="zh-TW" b="1" dirty="0">
                <a:solidFill>
                  <a:srgbClr val="C00000"/>
                </a:solidFill>
              </a:rPr>
            </a:br>
            <a:r>
              <a:rPr lang="en-US" altLang="zh-TW" b="1" dirty="0">
                <a:solidFill>
                  <a:srgbClr val="C00000"/>
                </a:solidFill>
              </a:rPr>
              <a:t>and </a:t>
            </a:r>
            <a:br>
              <a:rPr lang="en-US" altLang="zh-TW" b="1" dirty="0">
                <a:solidFill>
                  <a:srgbClr val="C00000"/>
                </a:solidFill>
              </a:rPr>
            </a:br>
            <a:r>
              <a:rPr lang="en-US" altLang="zh-TW" b="1" dirty="0">
                <a:solidFill>
                  <a:srgbClr val="C00000"/>
                </a:solidFill>
              </a:rPr>
              <a:t>Collaborative</a:t>
            </a:r>
            <a:endParaRPr lang="zh-TW" altLang="en-US" b="1" dirty="0">
              <a:solidFill>
                <a:srgbClr val="C00000"/>
              </a:solidFill>
            </a:endParaRPr>
          </a:p>
        </p:txBody>
      </p:sp>
      <p:sp>
        <p:nvSpPr>
          <p:cNvPr id="8" name="橢圓 7"/>
          <p:cNvSpPr>
            <a:spLocks noChangeArrowheads="1"/>
          </p:cNvSpPr>
          <p:nvPr/>
        </p:nvSpPr>
        <p:spPr bwMode="auto">
          <a:xfrm>
            <a:off x="3575050" y="4652964"/>
            <a:ext cx="1657350" cy="1647825"/>
          </a:xfrm>
          <a:prstGeom prst="ellipse">
            <a:avLst/>
          </a:prstGeom>
          <a:gradFill rotWithShape="1">
            <a:gsLst>
              <a:gs pos="0">
                <a:srgbClr val="A3C4FF"/>
              </a:gs>
              <a:gs pos="35001">
                <a:srgbClr val="BFD5FF"/>
              </a:gs>
              <a:gs pos="100000">
                <a:srgbClr val="E5EEFF"/>
              </a:gs>
            </a:gsLst>
            <a:lin ang="16200000" scaled="1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altLang="zh-TW" sz="2400" b="1" dirty="0">
                <a:solidFill>
                  <a:srgbClr val="C00000"/>
                </a:solidFill>
              </a:rPr>
              <a:t>Skeptical</a:t>
            </a:r>
            <a:endParaRPr lang="zh-TW" altLang="en-US" sz="2400" b="1" dirty="0">
              <a:solidFill>
                <a:srgbClr val="C00000"/>
              </a:solidFill>
            </a:endParaRPr>
          </a:p>
        </p:txBody>
      </p:sp>
      <p:sp>
        <p:nvSpPr>
          <p:cNvPr id="9" name="橢圓 8"/>
          <p:cNvSpPr>
            <a:spLocks noChangeArrowheads="1"/>
          </p:cNvSpPr>
          <p:nvPr/>
        </p:nvSpPr>
        <p:spPr bwMode="auto">
          <a:xfrm>
            <a:off x="2855913" y="2057401"/>
            <a:ext cx="1655762" cy="1647825"/>
          </a:xfrm>
          <a:prstGeom prst="ellipse">
            <a:avLst/>
          </a:prstGeom>
          <a:gradFill rotWithShape="1">
            <a:gsLst>
              <a:gs pos="0">
                <a:srgbClr val="A3C4FF"/>
              </a:gs>
              <a:gs pos="35001">
                <a:srgbClr val="BFD5FF"/>
              </a:gs>
              <a:gs pos="100000">
                <a:srgbClr val="E5EEFF"/>
              </a:gs>
            </a:gsLst>
            <a:lin ang="16200000" scaled="1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altLang="zh-TW" sz="2400" b="1" dirty="0">
                <a:solidFill>
                  <a:schemeClr val="tx2"/>
                </a:solidFill>
              </a:rPr>
              <a:t>Technical</a:t>
            </a:r>
            <a:endParaRPr lang="zh-TW" altLang="en-US" sz="2400" b="1" dirty="0">
              <a:solidFill>
                <a:schemeClr val="tx2"/>
              </a:solidFill>
            </a:endParaRPr>
          </a:p>
        </p:txBody>
      </p:sp>
      <p:sp>
        <p:nvSpPr>
          <p:cNvPr id="10" name="橢圓 9"/>
          <p:cNvSpPr>
            <a:spLocks noChangeArrowheads="1"/>
          </p:cNvSpPr>
          <p:nvPr/>
        </p:nvSpPr>
        <p:spPr bwMode="auto">
          <a:xfrm>
            <a:off x="4929188" y="981076"/>
            <a:ext cx="1655762" cy="1647825"/>
          </a:xfrm>
          <a:prstGeom prst="ellipse">
            <a:avLst/>
          </a:prstGeom>
          <a:gradFill rotWithShape="1">
            <a:gsLst>
              <a:gs pos="0">
                <a:srgbClr val="A3C4FF"/>
              </a:gs>
              <a:gs pos="35001">
                <a:srgbClr val="BFD5FF"/>
              </a:gs>
              <a:gs pos="100000">
                <a:srgbClr val="E5EEFF"/>
              </a:gs>
            </a:gsLst>
            <a:lin ang="16200000" scaled="1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altLang="zh-TW" sz="2000" b="1" dirty="0">
                <a:solidFill>
                  <a:schemeClr val="tx2"/>
                </a:solidFill>
              </a:rPr>
              <a:t>Quantitative</a:t>
            </a:r>
            <a:endParaRPr lang="zh-TW" altLang="en-US" sz="2000" b="1" dirty="0">
              <a:solidFill>
                <a:schemeClr val="tx2"/>
              </a:solidFill>
            </a:endParaRPr>
          </a:p>
        </p:txBody>
      </p:sp>
      <p:sp>
        <p:nvSpPr>
          <p:cNvPr id="11" name="圓角矩形 10"/>
          <p:cNvSpPr/>
          <p:nvPr/>
        </p:nvSpPr>
        <p:spPr>
          <a:xfrm>
            <a:off x="4856163" y="3016250"/>
            <a:ext cx="1803400" cy="1625600"/>
          </a:xfrm>
          <a:prstGeom prst="roundRect">
            <a:avLst>
              <a:gd name="adj" fmla="val 33977"/>
            </a:avLst>
          </a:prstGeom>
          <a:solidFill>
            <a:srgbClr val="FFC000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3200" b="1" dirty="0">
                <a:solidFill>
                  <a:srgbClr val="FF0000"/>
                </a:solidFill>
              </a:rPr>
              <a:t>Data Scientist</a:t>
            </a:r>
          </a:p>
        </p:txBody>
      </p:sp>
      <p:cxnSp>
        <p:nvCxnSpPr>
          <p:cNvPr id="12" name="直線接點 11"/>
          <p:cNvCxnSpPr>
            <a:stCxn id="6" idx="3"/>
            <a:endCxn id="11" idx="3"/>
          </p:cNvCxnSpPr>
          <p:nvPr/>
        </p:nvCxnSpPr>
        <p:spPr>
          <a:xfrm flipH="1">
            <a:off x="6659564" y="3463926"/>
            <a:ext cx="471487" cy="365125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接點 13"/>
          <p:cNvCxnSpPr>
            <a:stCxn id="7" idx="1"/>
          </p:cNvCxnSpPr>
          <p:nvPr/>
        </p:nvCxnSpPr>
        <p:spPr>
          <a:xfrm flipH="1" flipV="1">
            <a:off x="6240464" y="4641850"/>
            <a:ext cx="242887" cy="241300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接點 16"/>
          <p:cNvCxnSpPr>
            <a:stCxn id="8" idx="7"/>
          </p:cNvCxnSpPr>
          <p:nvPr/>
        </p:nvCxnSpPr>
        <p:spPr>
          <a:xfrm flipV="1">
            <a:off x="4989514" y="4641851"/>
            <a:ext cx="242887" cy="252413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接點 19"/>
          <p:cNvCxnSpPr>
            <a:stCxn id="9" idx="5"/>
            <a:endCxn id="11" idx="1"/>
          </p:cNvCxnSpPr>
          <p:nvPr/>
        </p:nvCxnSpPr>
        <p:spPr>
          <a:xfrm>
            <a:off x="4268789" y="3463926"/>
            <a:ext cx="587375" cy="365125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接點 22"/>
          <p:cNvCxnSpPr>
            <a:stCxn id="11" idx="0"/>
            <a:endCxn id="10" idx="4"/>
          </p:cNvCxnSpPr>
          <p:nvPr/>
        </p:nvCxnSpPr>
        <p:spPr>
          <a:xfrm flipV="1">
            <a:off x="5757863" y="2628900"/>
            <a:ext cx="0" cy="387350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190" name="標題 1"/>
          <p:cNvSpPr>
            <a:spLocks noGrp="1"/>
          </p:cNvSpPr>
          <p:nvPr>
            <p:ph type="title"/>
          </p:nvPr>
        </p:nvSpPr>
        <p:spPr>
          <a:xfrm>
            <a:off x="1981200" y="71439"/>
            <a:ext cx="8229600" cy="765175"/>
          </a:xfrm>
        </p:spPr>
        <p:txBody>
          <a:bodyPr>
            <a:normAutofit fontScale="90000"/>
          </a:bodyPr>
          <a:lstStyle/>
          <a:p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Data Scientist Profile</a:t>
            </a:r>
            <a:endParaRPr lang="zh-TW" altLang="en-US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2279650" y="6597650"/>
            <a:ext cx="7488238" cy="2301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900" dirty="0"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新細明體" pitchFamily="18" charset="-120"/>
              </a:rPr>
              <a:t>Source: EMC Education Services, Data Science and Big Data Analytics: Discovering, Analyzing, Visualizing and Presenting Data, Wiley, 2015</a:t>
            </a:r>
          </a:p>
        </p:txBody>
      </p:sp>
    </p:spTree>
    <p:extLst>
      <p:ext uri="{BB962C8B-B14F-4D97-AF65-F5344CB8AC3E}">
        <p14:creationId xmlns:p14="http://schemas.microsoft.com/office/powerpoint/2010/main" val="139777404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標題 1"/>
          <p:cNvSpPr>
            <a:spLocks noGrp="1"/>
          </p:cNvSpPr>
          <p:nvPr>
            <p:ph type="title"/>
          </p:nvPr>
        </p:nvSpPr>
        <p:spPr>
          <a:xfrm>
            <a:off x="1981200" y="274639"/>
            <a:ext cx="8229600" cy="6034087"/>
          </a:xfrm>
        </p:spPr>
        <p:txBody>
          <a:bodyPr/>
          <a:lstStyle/>
          <a:p>
            <a:r>
              <a:rPr lang="en-US" altLang="zh-TW" sz="8000" dirty="0">
                <a:solidFill>
                  <a:srgbClr val="C00000"/>
                </a:solidFill>
                <a:latin typeface="Calibri" charset="0"/>
                <a:ea typeface="標楷體" charset="-120"/>
              </a:rPr>
              <a:t>Big Data Analytics Lifecycle</a:t>
            </a:r>
            <a:endParaRPr lang="zh-TW" altLang="en-US" sz="8000" dirty="0">
              <a:solidFill>
                <a:srgbClr val="C00000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51203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7C4069A1-4C33-1541-B71A-7B99E4741BE2}" type="slidenum">
              <a:rPr kumimoji="0" lang="zh-TW" altLang="en-US">
                <a:solidFill>
                  <a:srgbClr val="898989"/>
                </a:solidFill>
                <a:latin typeface="Calibri" charset="0"/>
              </a:rPr>
              <a:pPr eaLnBrk="1" hangingPunct="1"/>
              <a:t>53</a:t>
            </a:fld>
            <a:endParaRPr kumimoji="0" lang="zh-TW" altLang="en-US">
              <a:solidFill>
                <a:srgbClr val="898989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394264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標題 1"/>
          <p:cNvSpPr>
            <a:spLocks noGrp="1"/>
          </p:cNvSpPr>
          <p:nvPr>
            <p:ph type="title"/>
          </p:nvPr>
        </p:nvSpPr>
        <p:spPr>
          <a:xfrm>
            <a:off x="1981200" y="4445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Key Roles for a </a:t>
            </a:r>
            <a:b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Successful Analytics Project</a:t>
            </a:r>
            <a:endParaRPr lang="zh-TW" altLang="en-US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52227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0952758E-CB26-E94E-BC94-F35B4DAEB1AF}" type="slidenum">
              <a:rPr kumimoji="0" lang="zh-TW" altLang="en-US">
                <a:solidFill>
                  <a:srgbClr val="898989"/>
                </a:solidFill>
                <a:latin typeface="Calibri" charset="0"/>
              </a:rPr>
              <a:pPr eaLnBrk="1" hangingPunct="1"/>
              <a:t>54</a:t>
            </a:fld>
            <a:endParaRPr kumimoji="0" lang="zh-TW" altLang="en-US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5222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19289" y="1412876"/>
            <a:ext cx="8320087" cy="504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5"/>
          <p:cNvSpPr/>
          <p:nvPr/>
        </p:nvSpPr>
        <p:spPr>
          <a:xfrm>
            <a:off x="2279650" y="6597650"/>
            <a:ext cx="7488238" cy="2301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900" dirty="0"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新細明體" pitchFamily="18" charset="-120"/>
              </a:rPr>
              <a:t>Source: EMC Education Services, Data Science and Big Data Analytics: Discovering, Analyzing, Visualizing and Presenting Data, Wiley, 2015</a:t>
            </a:r>
          </a:p>
        </p:txBody>
      </p:sp>
    </p:spTree>
    <p:extLst>
      <p:ext uri="{BB962C8B-B14F-4D97-AF65-F5344CB8AC3E}">
        <p14:creationId xmlns:p14="http://schemas.microsoft.com/office/powerpoint/2010/main" val="404205703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標題 1"/>
          <p:cNvSpPr>
            <a:spLocks noGrp="1"/>
          </p:cNvSpPr>
          <p:nvPr>
            <p:ph type="title"/>
          </p:nvPr>
        </p:nvSpPr>
        <p:spPr>
          <a:xfrm>
            <a:off x="1595438" y="115888"/>
            <a:ext cx="8964612" cy="1009650"/>
          </a:xfrm>
        </p:spPr>
        <p:txBody>
          <a:bodyPr>
            <a:normAutofit fontScale="90000"/>
          </a:bodyPr>
          <a:lstStyle/>
          <a:p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Overview of Data Analytics Lifecycle</a:t>
            </a:r>
            <a:endParaRPr lang="zh-TW" altLang="en-US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53251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66FF84E8-8A1D-2B41-A8F5-6BEDAC5B36C6}" type="slidenum">
              <a:rPr kumimoji="0" lang="zh-TW" altLang="en-US">
                <a:solidFill>
                  <a:srgbClr val="898989"/>
                </a:solidFill>
                <a:latin typeface="Calibri" charset="0"/>
              </a:rPr>
              <a:pPr eaLnBrk="1" hangingPunct="1"/>
              <a:t>55</a:t>
            </a:fld>
            <a:endParaRPr kumimoji="0" lang="zh-TW" altLang="en-US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5325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43251" y="1052514"/>
            <a:ext cx="5711825" cy="545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5"/>
          <p:cNvSpPr/>
          <p:nvPr/>
        </p:nvSpPr>
        <p:spPr>
          <a:xfrm>
            <a:off x="2279650" y="6597650"/>
            <a:ext cx="7488238" cy="2301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900" dirty="0"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新細明體" pitchFamily="18" charset="-120"/>
              </a:rPr>
              <a:t>Source: EMC Education Services, Data Science and Big Data Analytics: Discovering, Analyzing, Visualizing and Presenting Data, Wiley, 2015</a:t>
            </a:r>
          </a:p>
        </p:txBody>
      </p:sp>
    </p:spTree>
    <p:extLst>
      <p:ext uri="{BB962C8B-B14F-4D97-AF65-F5344CB8AC3E}">
        <p14:creationId xmlns:p14="http://schemas.microsoft.com/office/powerpoint/2010/main" val="387705433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zh-TW" sz="4000" dirty="0">
                <a:latin typeface="Calibri" charset="0"/>
                <a:ea typeface="標楷體" charset="-120"/>
              </a:rPr>
              <a:t>1. Discovery</a:t>
            </a:r>
          </a:p>
          <a:p>
            <a:pPr marL="0" indent="0">
              <a:buNone/>
            </a:pPr>
            <a:r>
              <a:rPr lang="en-US" altLang="zh-TW" sz="4000" dirty="0">
                <a:latin typeface="Calibri" charset="0"/>
                <a:ea typeface="標楷體" charset="-120"/>
              </a:rPr>
              <a:t>2. Data preparation</a:t>
            </a:r>
          </a:p>
          <a:p>
            <a:pPr marL="0" indent="0">
              <a:buNone/>
            </a:pPr>
            <a:r>
              <a:rPr lang="en-US" altLang="zh-TW" sz="4000" dirty="0">
                <a:latin typeface="Calibri" charset="0"/>
                <a:ea typeface="標楷體" charset="-120"/>
              </a:rPr>
              <a:t>3. Model planning</a:t>
            </a:r>
          </a:p>
          <a:p>
            <a:pPr marL="0" indent="0">
              <a:buNone/>
            </a:pPr>
            <a:r>
              <a:rPr lang="en-US" altLang="zh-TW" sz="4000" dirty="0">
                <a:latin typeface="Calibri" charset="0"/>
                <a:ea typeface="標楷體" charset="-120"/>
              </a:rPr>
              <a:t>4. Model building</a:t>
            </a:r>
          </a:p>
          <a:p>
            <a:pPr marL="0" indent="0">
              <a:buNone/>
            </a:pPr>
            <a:r>
              <a:rPr lang="en-US" altLang="zh-TW" sz="4000" dirty="0">
                <a:latin typeface="Calibri" charset="0"/>
                <a:ea typeface="標楷體" charset="-120"/>
              </a:rPr>
              <a:t>5. Communicate results</a:t>
            </a:r>
          </a:p>
          <a:p>
            <a:pPr marL="0" indent="0">
              <a:buNone/>
            </a:pPr>
            <a:r>
              <a:rPr lang="en-US" altLang="zh-TW" sz="4000" dirty="0">
                <a:latin typeface="Calibri" charset="0"/>
                <a:ea typeface="標楷體" charset="-120"/>
              </a:rPr>
              <a:t>6. Operationalize</a:t>
            </a:r>
            <a:endParaRPr lang="zh-TW" altLang="en-US" sz="4000" dirty="0">
              <a:latin typeface="Calibri" charset="0"/>
              <a:ea typeface="標楷體" charset="-120"/>
            </a:endParaRPr>
          </a:p>
        </p:txBody>
      </p:sp>
      <p:sp>
        <p:nvSpPr>
          <p:cNvPr id="54275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D1FD9D2C-7671-1A46-AB90-828EB4BB2A21}" type="slidenum">
              <a:rPr kumimoji="0" lang="zh-TW" altLang="en-US">
                <a:solidFill>
                  <a:srgbClr val="898989"/>
                </a:solidFill>
                <a:latin typeface="Calibri" charset="0"/>
              </a:rPr>
              <a:pPr eaLnBrk="1" hangingPunct="1"/>
              <a:t>56</a:t>
            </a:fld>
            <a:endParaRPr kumimoji="0" lang="zh-TW" altLang="en-US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54276" name="標題 1"/>
          <p:cNvSpPr>
            <a:spLocks noGrp="1"/>
          </p:cNvSpPr>
          <p:nvPr>
            <p:ph type="title"/>
          </p:nvPr>
        </p:nvSpPr>
        <p:spPr>
          <a:xfrm>
            <a:off x="1595438" y="115888"/>
            <a:ext cx="8964612" cy="1009650"/>
          </a:xfrm>
        </p:spPr>
        <p:txBody>
          <a:bodyPr>
            <a:normAutofit fontScale="90000"/>
          </a:bodyPr>
          <a:lstStyle/>
          <a:p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Overview of Data Analytics Lifecycle</a:t>
            </a:r>
            <a:endParaRPr lang="zh-TW" altLang="en-US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279650" y="6597650"/>
            <a:ext cx="7488238" cy="2301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900" dirty="0"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新細明體" pitchFamily="18" charset="-120"/>
              </a:rPr>
              <a:t>Source: EMC Education Services, Data Science and Big Data Analytics: Discovering, Analyzing, Visualizing and Presenting Data, Wiley, 2015</a:t>
            </a:r>
          </a:p>
        </p:txBody>
      </p:sp>
    </p:spTree>
    <p:extLst>
      <p:ext uri="{BB962C8B-B14F-4D97-AF65-F5344CB8AC3E}">
        <p14:creationId xmlns:p14="http://schemas.microsoft.com/office/powerpoint/2010/main" val="221296459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標題 1"/>
          <p:cNvSpPr>
            <a:spLocks noGrp="1"/>
          </p:cNvSpPr>
          <p:nvPr>
            <p:ph type="title"/>
          </p:nvPr>
        </p:nvSpPr>
        <p:spPr>
          <a:xfrm>
            <a:off x="1981200" y="1"/>
            <a:ext cx="8229600" cy="1141413"/>
          </a:xfrm>
        </p:spPr>
        <p:txBody>
          <a:bodyPr>
            <a:normAutofit fontScale="90000"/>
          </a:bodyPr>
          <a:lstStyle/>
          <a:p>
            <a:r>
              <a:rPr lang="en-US" altLang="zh-TW" sz="40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Key Outputs from a </a:t>
            </a:r>
            <a:br>
              <a:rPr lang="en-US" altLang="zh-TW" sz="4000" dirty="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zh-TW" sz="40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Successful Analytics Project</a:t>
            </a:r>
            <a:endParaRPr lang="zh-TW" altLang="en-US" sz="4000" dirty="0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55299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DFEC5EB5-601B-EC48-B22B-326099EC5A85}" type="slidenum">
              <a:rPr kumimoji="0" lang="zh-TW" altLang="en-US">
                <a:solidFill>
                  <a:srgbClr val="898989"/>
                </a:solidFill>
                <a:latin typeface="Calibri" charset="0"/>
              </a:rPr>
              <a:pPr eaLnBrk="1" hangingPunct="1"/>
              <a:t>57</a:t>
            </a:fld>
            <a:endParaRPr kumimoji="0" lang="zh-TW" altLang="en-US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5530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01876" y="1212850"/>
            <a:ext cx="7826375" cy="538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5"/>
          <p:cNvSpPr/>
          <p:nvPr/>
        </p:nvSpPr>
        <p:spPr>
          <a:xfrm>
            <a:off x="2279650" y="6597650"/>
            <a:ext cx="7488238" cy="2301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900" dirty="0"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新細明體" pitchFamily="18" charset="-120"/>
              </a:rPr>
              <a:t>Source: EMC Education Services, Data Science and Big Data Analytics: Discovering, Analyzing, Visualizing and Presenting Data, Wiley, 2015</a:t>
            </a:r>
          </a:p>
        </p:txBody>
      </p:sp>
    </p:spTree>
    <p:extLst>
      <p:ext uri="{BB962C8B-B14F-4D97-AF65-F5344CB8AC3E}">
        <p14:creationId xmlns:p14="http://schemas.microsoft.com/office/powerpoint/2010/main" val="191086134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D68842-A296-054D-A4E1-32928FE2A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85010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Example of Analytics Applications in a Retail Value Chain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C273A2-55D4-3744-BBE5-2356030152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58</a:t>
            </a:fld>
            <a:endParaRPr lang="zh-TW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5C4D733-521B-6D4D-9495-C9A92A665B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7050" y="2181944"/>
            <a:ext cx="8597900" cy="43434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A69880A-01CF-5A43-945F-CC5FD5AB524D}"/>
              </a:ext>
            </a:extLst>
          </p:cNvPr>
          <p:cNvSpPr/>
          <p:nvPr/>
        </p:nvSpPr>
        <p:spPr>
          <a:xfrm>
            <a:off x="2423593" y="1394192"/>
            <a:ext cx="758507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/>
              <a:t>Retail Value Chain</a:t>
            </a:r>
          </a:p>
          <a:p>
            <a:pPr algn="ctr"/>
            <a:r>
              <a:rPr lang="en-US" dirty="0"/>
              <a:t>Critical needs at every touch point of the Retail Value Chain</a:t>
            </a:r>
          </a:p>
        </p:txBody>
      </p:sp>
      <p:sp>
        <p:nvSpPr>
          <p:cNvPr id="9" name="矩形 4">
            <a:extLst>
              <a:ext uri="{FF2B5EF4-FFF2-40B4-BE49-F238E27FC236}">
                <a16:creationId xmlns:a16="http://schemas.microsoft.com/office/drawing/2014/main" id="{7BFBBAB1-85BA-C24A-8D26-AAB220C3E2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9249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76251391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3531E1-D79E-C849-9F84-986FADAB5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59</a:t>
            </a:fld>
            <a:endParaRPr lang="zh-TW" alt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1D289CC-F11A-F149-8589-AD7B17560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536" y="72008"/>
            <a:ext cx="8229600" cy="836712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Analytics Ecosystem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26FE6B0-E38C-9F44-8A78-6E115958C3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6409" y="891228"/>
            <a:ext cx="6499183" cy="5522182"/>
          </a:xfrm>
          <a:prstGeom prst="rect">
            <a:avLst/>
          </a:prstGeom>
        </p:spPr>
      </p:pic>
      <p:sp>
        <p:nvSpPr>
          <p:cNvPr id="9" name="矩形 4">
            <a:extLst>
              <a:ext uri="{FF2B5EF4-FFF2-40B4-BE49-F238E27FC236}">
                <a16:creationId xmlns:a16="http://schemas.microsoft.com/office/drawing/2014/main" id="{DF9BF247-672B-404C-8FB7-A56839E9AA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9249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6205565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245225"/>
          </a:xfrm>
        </p:spPr>
        <p:txBody>
          <a:bodyPr/>
          <a:lstStyle/>
          <a:p>
            <a:r>
              <a:rPr lang="en-US" sz="18000" dirty="0">
                <a:solidFill>
                  <a:srgbClr val="FF0000"/>
                </a:solidFill>
              </a:rPr>
              <a:t>Python</a:t>
            </a:r>
            <a:br>
              <a:rPr lang="en-US" sz="18000" dirty="0">
                <a:solidFill>
                  <a:srgbClr val="FF0000"/>
                </a:solidFill>
              </a:rPr>
            </a:br>
            <a:r>
              <a:rPr lang="en-US" sz="9600" dirty="0">
                <a:solidFill>
                  <a:srgbClr val="FF0000"/>
                </a:solidFill>
              </a:rPr>
              <a:t>Programming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55740" y="0"/>
            <a:ext cx="4680520" cy="1574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356373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3531E1-D79E-C849-9F84-986FADAB5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60</a:t>
            </a:fld>
            <a:endParaRPr lang="zh-TW" alt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1D289CC-F11A-F149-8589-AD7B17560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536" y="72008"/>
            <a:ext cx="8229600" cy="836712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Job Titles of Analytics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0826704-852D-4E43-AB9E-1CE30F4ED8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2908" y="908721"/>
            <a:ext cx="5222856" cy="5506707"/>
          </a:xfrm>
          <a:prstGeom prst="rect">
            <a:avLst/>
          </a:prstGeom>
        </p:spPr>
      </p:pic>
      <p:sp>
        <p:nvSpPr>
          <p:cNvPr id="7" name="矩形 4">
            <a:extLst>
              <a:ext uri="{FF2B5EF4-FFF2-40B4-BE49-F238E27FC236}">
                <a16:creationId xmlns:a16="http://schemas.microsoft.com/office/drawing/2014/main" id="{E7779582-4E9D-8E45-94A6-322D3C16D2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9249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419503664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021E3B-1EE8-E744-9F39-84367D990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61</a:t>
            </a:fld>
            <a:endParaRPr lang="zh-TW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7A348A-5425-6B4E-82CF-89B25169A2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6154" y="620688"/>
            <a:ext cx="6896365" cy="582463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1A789F43-154A-8746-9ED5-EC02D9F9D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536" y="0"/>
            <a:ext cx="8229600" cy="620688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Three Types of Analytics </a:t>
            </a:r>
          </a:p>
        </p:txBody>
      </p:sp>
      <p:sp>
        <p:nvSpPr>
          <p:cNvPr id="6" name="矩形 4">
            <a:extLst>
              <a:ext uri="{FF2B5EF4-FFF2-40B4-BE49-F238E27FC236}">
                <a16:creationId xmlns:a16="http://schemas.microsoft.com/office/drawing/2014/main" id="{4163D7AB-7BD2-BF44-A175-DB63167701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9249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425240856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0A4039-5270-3142-9672-186F50F42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836712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A Data to Knowledge Continuum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AB00C8-2169-9041-B9C5-9F6A5D6B9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62</a:t>
            </a:fld>
            <a:endParaRPr lang="zh-TW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47340E-9804-B54F-A842-BBF0BA84B7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4890" y="847674"/>
            <a:ext cx="7554809" cy="5749678"/>
          </a:xfrm>
          <a:prstGeom prst="rect">
            <a:avLst/>
          </a:prstGeom>
        </p:spPr>
      </p:pic>
      <p:sp>
        <p:nvSpPr>
          <p:cNvPr id="7" name="矩形 4">
            <a:extLst>
              <a:ext uri="{FF2B5EF4-FFF2-40B4-BE49-F238E27FC236}">
                <a16:creationId xmlns:a16="http://schemas.microsoft.com/office/drawing/2014/main" id="{40900948-7DBA-9B44-A816-9518449887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9249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394748330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0A4039-5270-3142-9672-186F50F42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83671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A Simple Taxonomy of Data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AB00C8-2169-9041-B9C5-9F6A5D6B9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63</a:t>
            </a:fld>
            <a:endParaRPr lang="zh-TW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17F4035-B352-D54B-B826-FFC09E2DA1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7840" y="1052737"/>
            <a:ext cx="8576490" cy="5219145"/>
          </a:xfrm>
          <a:prstGeom prst="rect">
            <a:avLst/>
          </a:prstGeom>
        </p:spPr>
      </p:pic>
      <p:sp>
        <p:nvSpPr>
          <p:cNvPr id="8" name="矩形 4">
            <a:extLst>
              <a:ext uri="{FF2B5EF4-FFF2-40B4-BE49-F238E27FC236}">
                <a16:creationId xmlns:a16="http://schemas.microsoft.com/office/drawing/2014/main" id="{16AEA7C4-29CC-9143-B896-8A1C515C58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9249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330897517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0A4039-5270-3142-9672-186F50F42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9249" y="0"/>
            <a:ext cx="8348133" cy="6604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Data Preprocessing Steps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AB00C8-2169-9041-B9C5-9F6A5D6B9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64</a:t>
            </a:fld>
            <a:endParaRPr lang="zh-TW" alt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BCE2942-5476-4D4D-BF4F-1271CDAE329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8605" y="711202"/>
            <a:ext cx="1840197" cy="5895055"/>
          </a:xfrm>
          <a:prstGeom prst="rect">
            <a:avLst/>
          </a:prstGeom>
        </p:spPr>
      </p:pic>
      <p:sp>
        <p:nvSpPr>
          <p:cNvPr id="10" name="矩形 4">
            <a:extLst>
              <a:ext uri="{FF2B5EF4-FFF2-40B4-BE49-F238E27FC236}">
                <a16:creationId xmlns:a16="http://schemas.microsoft.com/office/drawing/2014/main" id="{C2264C70-0355-5B44-81E5-49012E7AA1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9249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242771684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0A4039-5270-3142-9672-186F50F42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28488"/>
            <a:ext cx="8229600" cy="436602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chemeClr val="accent1"/>
                </a:solidFill>
              </a:rPr>
              <a:t>An Analytics Approach to Predicting Student Attrition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AB00C8-2169-9041-B9C5-9F6A5D6B9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65</a:t>
            </a:fld>
            <a:endParaRPr lang="zh-TW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B2AE06-1F68-3E49-AE00-0B37BFC1B4F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8134" y="674548"/>
            <a:ext cx="3124334" cy="5884940"/>
          </a:xfrm>
          <a:prstGeom prst="rect">
            <a:avLst/>
          </a:prstGeom>
        </p:spPr>
      </p:pic>
      <p:sp>
        <p:nvSpPr>
          <p:cNvPr id="8" name="矩形 4">
            <a:extLst>
              <a:ext uri="{FF2B5EF4-FFF2-40B4-BE49-F238E27FC236}">
                <a16:creationId xmlns:a16="http://schemas.microsoft.com/office/drawing/2014/main" id="{630D8102-1AAC-D24F-A002-1D07FC67C3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9249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355135980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0A4039-5270-3142-9672-186F50F42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-1"/>
            <a:ext cx="8229600" cy="1284265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A Graphical Depiction of the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Class Imbalance Problem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AB00C8-2169-9041-B9C5-9F6A5D6B9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66</a:t>
            </a:fld>
            <a:endParaRPr lang="zh-TW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1816DA-671F-9641-8D33-378161E298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418" y="1396559"/>
            <a:ext cx="11127164" cy="5165685"/>
          </a:xfrm>
          <a:prstGeom prst="rect">
            <a:avLst/>
          </a:prstGeom>
        </p:spPr>
      </p:pic>
      <p:sp>
        <p:nvSpPr>
          <p:cNvPr id="7" name="矩形 4">
            <a:extLst>
              <a:ext uri="{FF2B5EF4-FFF2-40B4-BE49-F238E27FC236}">
                <a16:creationId xmlns:a16="http://schemas.microsoft.com/office/drawing/2014/main" id="{273483EC-A847-654B-A037-C4F44508E1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9249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85939759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0A4039-5270-3142-9672-186F50F42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-1"/>
            <a:ext cx="8229600" cy="1179249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Relationship between Statistics and Descriptive Analytics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AB00C8-2169-9041-B9C5-9F6A5D6B9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67</a:t>
            </a:fld>
            <a:endParaRPr lang="zh-TW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014881-5972-6E49-BF36-2D980E5AEE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8668" y="1179250"/>
            <a:ext cx="7002279" cy="5278641"/>
          </a:xfrm>
          <a:prstGeom prst="rect">
            <a:avLst/>
          </a:prstGeom>
        </p:spPr>
      </p:pic>
      <p:sp>
        <p:nvSpPr>
          <p:cNvPr id="8" name="矩形 4">
            <a:extLst>
              <a:ext uri="{FF2B5EF4-FFF2-40B4-BE49-F238E27FC236}">
                <a16:creationId xmlns:a16="http://schemas.microsoft.com/office/drawing/2014/main" id="{A6DB48A7-24DF-9B45-AB14-F26EF20970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9249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117527212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0A4039-5270-3142-9672-186F50F42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836712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chemeClr val="accent1"/>
                </a:solidFill>
              </a:rPr>
              <a:t>Understanding the Specifics about </a:t>
            </a:r>
            <a:br>
              <a:rPr lang="en-US" sz="2800" dirty="0">
                <a:solidFill>
                  <a:schemeClr val="accent1"/>
                </a:solidFill>
              </a:rPr>
            </a:br>
            <a:r>
              <a:rPr lang="en-US" sz="2800" dirty="0">
                <a:solidFill>
                  <a:schemeClr val="accent1"/>
                </a:solidFill>
              </a:rPr>
              <a:t>Box-and-Whiskers Plots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AB00C8-2169-9041-B9C5-9F6A5D6B9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68</a:t>
            </a:fld>
            <a:endParaRPr lang="zh-TW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2ED3B1-2A66-3043-93BE-6E6BE0E6818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7122" y="817686"/>
            <a:ext cx="4685282" cy="5771868"/>
          </a:xfrm>
          <a:prstGeom prst="rect">
            <a:avLst/>
          </a:prstGeom>
        </p:spPr>
      </p:pic>
      <p:sp>
        <p:nvSpPr>
          <p:cNvPr id="7" name="矩形 4">
            <a:extLst>
              <a:ext uri="{FF2B5EF4-FFF2-40B4-BE49-F238E27FC236}">
                <a16:creationId xmlns:a16="http://schemas.microsoft.com/office/drawing/2014/main" id="{090A2F12-C146-3249-88F9-0F24696A05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9249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362488449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DC001-4BD8-A14C-9629-FE69684E4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29208"/>
            <a:ext cx="11222181" cy="1210656"/>
          </a:xfrm>
        </p:spPr>
        <p:txBody>
          <a:bodyPr>
            <a:normAutofit/>
          </a:bodyPr>
          <a:lstStyle/>
          <a:p>
            <a:r>
              <a:rPr lang="en-US" sz="6000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99D8C3-3689-A849-99A5-186F7EE5C8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909" y="1239864"/>
            <a:ext cx="11222181" cy="5217907"/>
          </a:xfrm>
        </p:spPr>
        <p:txBody>
          <a:bodyPr>
            <a:normAutofit/>
          </a:bodyPr>
          <a:lstStyle/>
          <a:p>
            <a:pPr indent="-411480"/>
            <a:r>
              <a:rPr lang="en-US" sz="6000" dirty="0"/>
              <a:t>Python Programming</a:t>
            </a:r>
          </a:p>
          <a:p>
            <a:pPr indent="-411480"/>
            <a:r>
              <a:rPr lang="en-US" sz="6000" dirty="0"/>
              <a:t>Data Science</a:t>
            </a:r>
          </a:p>
          <a:p>
            <a:pPr lvl="1" indent="-411480"/>
            <a:endParaRPr lang="en-US" sz="4000" dirty="0"/>
          </a:p>
          <a:p>
            <a:pPr indent="-411480"/>
            <a:endParaRPr lang="en-US" sz="4400" dirty="0"/>
          </a:p>
          <a:p>
            <a:pPr indent="-411480"/>
            <a:endParaRPr lang="en-US" sz="4400" dirty="0"/>
          </a:p>
          <a:p>
            <a:pPr indent="-411480"/>
            <a:endParaRPr lang="en-US" sz="4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28B708-7C6A-4943-8E46-7C6C249D3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5514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ACDEA-BE5C-1B2D-5ECB-F570E62A0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880896"/>
          </a:xfrm>
        </p:spPr>
        <p:txBody>
          <a:bodyPr>
            <a:normAutofit/>
          </a:bodyPr>
          <a:lstStyle/>
          <a:p>
            <a:r>
              <a:rPr lang="en-US" dirty="0"/>
              <a:t>Top Programming Languages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11B481-D8D2-734F-A25B-BC08FCD8D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61BB37-5670-1E9F-3C45-EEE1CE5E8A50}"/>
              </a:ext>
            </a:extLst>
          </p:cNvPr>
          <p:cNvSpPr txBox="1"/>
          <p:nvPr/>
        </p:nvSpPr>
        <p:spPr>
          <a:xfrm>
            <a:off x="2246243" y="6445819"/>
            <a:ext cx="76995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https://spectrum.ieee.org/the-top-programming-languages-2023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5C6B7C6-6099-02AB-DF14-59AF0D601B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729" y="1226152"/>
            <a:ext cx="11344816" cy="4984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46787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D16F70-8938-FB4A-954F-072E275BE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6695" y="44624"/>
            <a:ext cx="10133102" cy="907306"/>
          </a:xfrm>
        </p:spPr>
        <p:txBody>
          <a:bodyPr/>
          <a:lstStyle/>
          <a:p>
            <a:r>
              <a:rPr lang="en-US" altLang="zh-TW" dirty="0">
                <a:solidFill>
                  <a:schemeClr val="tx2"/>
                </a:solidFill>
              </a:rPr>
              <a:t>References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F9B6D8-C75A-8144-8E1A-6A08EAB1DA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2926" y="857801"/>
            <a:ext cx="11518232" cy="5789439"/>
          </a:xfrm>
        </p:spPr>
        <p:txBody>
          <a:bodyPr>
            <a:noAutofit/>
          </a:bodyPr>
          <a:lstStyle/>
          <a:p>
            <a:pPr marL="228600" indent="-228600">
              <a:spcAft>
                <a:spcPts val="0"/>
              </a:spcAft>
            </a:pPr>
            <a:r>
              <a:rPr lang="en-US" altLang="zh-TW" sz="1400" b="0" dirty="0"/>
              <a:t>Wes McKinney (2022), "Python for Data Analysis: Data Wrangling with pandas, NumPy, and </a:t>
            </a:r>
            <a:r>
              <a:rPr lang="en-US" altLang="zh-TW" sz="1400" b="0" dirty="0" err="1"/>
              <a:t>Jupyter</a:t>
            </a:r>
            <a:r>
              <a:rPr lang="en-US" altLang="zh-TW" sz="1400" b="0" dirty="0"/>
              <a:t>", 3rd Edition, O'Reilly Media.</a:t>
            </a:r>
          </a:p>
          <a:p>
            <a:pPr marL="228600" indent="-228600">
              <a:spcAft>
                <a:spcPts val="0"/>
              </a:spcAft>
            </a:pPr>
            <a:r>
              <a:rPr lang="en-US" altLang="zh-TW" sz="1400" b="0" dirty="0" err="1"/>
              <a:t>Aurélien</a:t>
            </a:r>
            <a:r>
              <a:rPr lang="en-US" altLang="zh-TW" sz="1400" b="0" dirty="0"/>
              <a:t> </a:t>
            </a:r>
            <a:r>
              <a:rPr lang="en-US" altLang="zh-TW" sz="1400" b="0" dirty="0" err="1"/>
              <a:t>Géron</a:t>
            </a:r>
            <a:r>
              <a:rPr lang="en-US" altLang="zh-TW" sz="1400" b="0" dirty="0"/>
              <a:t> (2023), Hands-On Machine Learning with Scikit-Learn, </a:t>
            </a:r>
            <a:r>
              <a:rPr lang="en-US" altLang="zh-TW" sz="1400" b="0" dirty="0" err="1"/>
              <a:t>Keras</a:t>
            </a:r>
            <a:r>
              <a:rPr lang="en-US" altLang="zh-TW" sz="1400" b="0" dirty="0"/>
              <a:t>, and TensorFlow: Concepts, Tools, and Techniques to Build Intelligent Systems, 3rd Edition, O’Reilly Media.</a:t>
            </a:r>
          </a:p>
          <a:p>
            <a:pPr marL="228600" indent="-228600">
              <a:spcAft>
                <a:spcPts val="0"/>
              </a:spcAft>
            </a:pPr>
            <a:r>
              <a:rPr lang="en-US" sz="1400" b="0" dirty="0"/>
              <a:t>Steven </a:t>
            </a:r>
            <a:r>
              <a:rPr lang="en-US" sz="1400" b="0" dirty="0" err="1"/>
              <a:t>D'Ascoli</a:t>
            </a:r>
            <a:r>
              <a:rPr lang="en-US" sz="1400" b="0" dirty="0"/>
              <a:t> (2022), Artificial Intelligence and Deep Learning with Python:  Every Line of Code Explained For Readers New to AI and New to Python, Independently published.</a:t>
            </a:r>
          </a:p>
          <a:p>
            <a:pPr marL="228600" indent="-228600">
              <a:spcAft>
                <a:spcPts val="0"/>
              </a:spcAft>
            </a:pPr>
            <a:r>
              <a:rPr lang="en-US" altLang="zh-TW" sz="1400" b="0" dirty="0"/>
              <a:t>Stuart Russell and Peter Norvig (2020), Artificial Intelligence: A Modern Approach, 4th Edition, Pearson.</a:t>
            </a:r>
          </a:p>
          <a:p>
            <a:pPr>
              <a:spcAft>
                <a:spcPts val="0"/>
              </a:spcAft>
            </a:pPr>
            <a:r>
              <a:rPr lang="en-US" altLang="zh-TW" sz="1400" b="0" dirty="0"/>
              <a:t>Denis Rothman (2024), Transformers for Natural Language Processing and Computer Vision - Third Edition: Explore Generative AI and Large Language Models with Hugging Face, </a:t>
            </a:r>
            <a:r>
              <a:rPr lang="en-US" altLang="zh-TW" sz="1400" b="0" dirty="0" err="1"/>
              <a:t>ChatGPT</a:t>
            </a:r>
            <a:r>
              <a:rPr lang="en-US" altLang="zh-TW" sz="1400" b="0" dirty="0"/>
              <a:t>, GPT-4V, and DALL-E 3, 3rd ed. Edition, </a:t>
            </a:r>
            <a:r>
              <a:rPr lang="en-US" altLang="zh-TW" sz="1400" b="0" dirty="0" err="1"/>
              <a:t>Packt</a:t>
            </a:r>
            <a:r>
              <a:rPr lang="en-US" altLang="zh-TW" sz="1400" b="0" dirty="0"/>
              <a:t> Publishing</a:t>
            </a:r>
          </a:p>
          <a:p>
            <a:pPr>
              <a:spcAft>
                <a:spcPts val="0"/>
              </a:spcAft>
            </a:pPr>
            <a:r>
              <a:rPr lang="en-US" altLang="zh-TW" sz="1400" b="0" dirty="0"/>
              <a:t>Ben </a:t>
            </a:r>
            <a:r>
              <a:rPr lang="en-US" altLang="zh-TW" sz="1400" b="0" dirty="0" err="1"/>
              <a:t>Auffarth</a:t>
            </a:r>
            <a:r>
              <a:rPr lang="en-US" altLang="zh-TW" sz="1400" b="0" dirty="0"/>
              <a:t> (2023), Generative AI with </a:t>
            </a:r>
            <a:r>
              <a:rPr lang="en-US" altLang="zh-TW" sz="1400" b="0" dirty="0" err="1"/>
              <a:t>LangChain</a:t>
            </a:r>
            <a:r>
              <a:rPr lang="en-US" altLang="zh-TW" sz="1400" b="0" dirty="0"/>
              <a:t>: Build large language model (LLM) apps with Python, </a:t>
            </a:r>
            <a:r>
              <a:rPr lang="en-US" altLang="zh-TW" sz="1400" b="0" dirty="0" err="1"/>
              <a:t>ChatGPT</a:t>
            </a:r>
            <a:r>
              <a:rPr lang="en-US" altLang="zh-TW" sz="1400" b="0" dirty="0"/>
              <a:t> and other LLMs, </a:t>
            </a:r>
            <a:r>
              <a:rPr lang="en-US" altLang="zh-TW" sz="1400" b="0" dirty="0" err="1"/>
              <a:t>Packt</a:t>
            </a:r>
            <a:r>
              <a:rPr lang="en-US" altLang="zh-TW" sz="1400" b="0" dirty="0"/>
              <a:t> Publishing.</a:t>
            </a:r>
          </a:p>
          <a:p>
            <a:pPr>
              <a:spcAft>
                <a:spcPts val="0"/>
              </a:spcAft>
            </a:pPr>
            <a:r>
              <a:rPr lang="en-US" altLang="zh-TW" sz="1400" b="0" dirty="0"/>
              <a:t>Varun Grover, Roger HL Chiang, Ting-Peng Liang, and </a:t>
            </a:r>
            <a:r>
              <a:rPr lang="en-US" altLang="zh-TW" sz="1400" b="0" dirty="0" err="1"/>
              <a:t>Dongsong</a:t>
            </a:r>
            <a:r>
              <a:rPr lang="en-US" altLang="zh-TW" sz="1400" b="0" dirty="0"/>
              <a:t> Zhang (2018), "Creating Strategic Business Value from Big Data Analytics: A Research Framework", Journal of Management Information Systems, 35, no. 2, pp. 388-423.</a:t>
            </a:r>
          </a:p>
          <a:p>
            <a:pPr marL="228600" indent="-228600">
              <a:spcAft>
                <a:spcPts val="0"/>
              </a:spcAft>
            </a:pPr>
            <a:r>
              <a:rPr lang="en-US" sz="1400" b="0" dirty="0" err="1"/>
              <a:t>Junliang</a:t>
            </a:r>
            <a:r>
              <a:rPr lang="en-US" sz="1400" b="0" dirty="0"/>
              <a:t> Wang, </a:t>
            </a:r>
            <a:r>
              <a:rPr lang="en-US" sz="1400" b="0" dirty="0" err="1"/>
              <a:t>Chuqiao</a:t>
            </a:r>
            <a:r>
              <a:rPr lang="en-US" sz="1400" b="0" dirty="0"/>
              <a:t> Xu, </a:t>
            </a:r>
            <a:r>
              <a:rPr lang="en-US" sz="1400" b="0" dirty="0" err="1"/>
              <a:t>Jie</a:t>
            </a:r>
            <a:r>
              <a:rPr lang="en-US" sz="1400" b="0" dirty="0"/>
              <a:t> Zhang, and Ray Zhong (2022). "Big data analytics for intelligent manufacturing systems: A review." Journal of Manufacturing Systems 62 (2022): 738-752.</a:t>
            </a:r>
          </a:p>
          <a:p>
            <a:pPr marL="228600" indent="-228600">
              <a:spcAft>
                <a:spcPts val="0"/>
              </a:spcAft>
            </a:pPr>
            <a:r>
              <a:rPr lang="en-US" sz="1400" b="0" dirty="0"/>
              <a:t>Ramesh Sharda, </a:t>
            </a:r>
            <a:r>
              <a:rPr lang="en-US" sz="1400" b="0" dirty="0" err="1"/>
              <a:t>Dursun</a:t>
            </a:r>
            <a:r>
              <a:rPr lang="en-US" sz="1400" b="0" dirty="0"/>
              <a:t> </a:t>
            </a:r>
            <a:r>
              <a:rPr lang="en-US" sz="1400" b="0" dirty="0" err="1"/>
              <a:t>Delen</a:t>
            </a:r>
            <a:r>
              <a:rPr lang="en-US" sz="1400" b="0" dirty="0"/>
              <a:t>, and Efraim Turban (2017),  Business Intelligence, Analytics, and Data Science: A Managerial Perspective, 4th Edition, Pearson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400" b="0" dirty="0"/>
              <a:t>Python Programming, </a:t>
            </a:r>
            <a:r>
              <a:rPr lang="en-US" sz="1400" b="0" dirty="0">
                <a:hlinkClick r:id="rId2"/>
              </a:rPr>
              <a:t>https://pythonprogramming.net/</a:t>
            </a:r>
            <a:endParaRPr lang="en-US" sz="1400" b="0" dirty="0"/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400" b="0" dirty="0"/>
              <a:t>Python, </a:t>
            </a:r>
            <a:r>
              <a:rPr lang="en-US" sz="1400" b="0" dirty="0">
                <a:hlinkClick r:id="rId3"/>
              </a:rPr>
              <a:t>https://www.python.org/</a:t>
            </a:r>
            <a:endParaRPr lang="en-US" sz="1400" b="0" dirty="0"/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400" b="0" dirty="0"/>
              <a:t>Python Programming Language, </a:t>
            </a:r>
            <a:r>
              <a:rPr lang="en-US" sz="1400" b="0" dirty="0">
                <a:hlinkClick r:id="rId4"/>
              </a:rPr>
              <a:t>http://pythonprogramminglanguage.com/</a:t>
            </a:r>
            <a:endParaRPr lang="en-US" sz="1400" b="0" dirty="0"/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400" b="0" dirty="0" err="1"/>
              <a:t>Numpy</a:t>
            </a:r>
            <a:r>
              <a:rPr lang="en-US" sz="1400" b="0" dirty="0"/>
              <a:t>, </a:t>
            </a:r>
            <a:r>
              <a:rPr lang="en-US" sz="1400" b="0" dirty="0">
                <a:hlinkClick r:id="rId5"/>
              </a:rPr>
              <a:t>http://www.numpy.org/</a:t>
            </a:r>
            <a:endParaRPr lang="en-US" sz="1400" b="0" dirty="0"/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400" b="0" dirty="0"/>
              <a:t>Pandas, </a:t>
            </a:r>
            <a:r>
              <a:rPr lang="en-US" sz="1400" b="0" dirty="0">
                <a:hlinkClick r:id="rId6"/>
              </a:rPr>
              <a:t>http://pandas.pydata.org/</a:t>
            </a:r>
            <a:endParaRPr lang="en-US" sz="1400" b="0" dirty="0"/>
          </a:p>
          <a:p>
            <a:pPr marL="228600" indent="-228600">
              <a:spcAft>
                <a:spcPts val="0"/>
              </a:spcAft>
            </a:pPr>
            <a:r>
              <a:rPr lang="en-US" sz="1400" b="0" dirty="0" err="1"/>
              <a:t>Skikit</a:t>
            </a:r>
            <a:r>
              <a:rPr lang="en-US" sz="1400" b="0" dirty="0"/>
              <a:t>-learn, </a:t>
            </a:r>
            <a:r>
              <a:rPr lang="en-US" sz="1400" b="0" dirty="0">
                <a:hlinkClick r:id="rId7"/>
              </a:rPr>
              <a:t>http://scikit-learn.org/</a:t>
            </a:r>
            <a:endParaRPr lang="en-US" sz="1400" b="0" dirty="0"/>
          </a:p>
          <a:p>
            <a:pPr marL="228600" indent="-228600">
              <a:spcAft>
                <a:spcPts val="0"/>
              </a:spcAft>
            </a:pPr>
            <a:r>
              <a:rPr lang="en-US" sz="1400" b="0" dirty="0"/>
              <a:t>W3Schools Python, </a:t>
            </a:r>
            <a:r>
              <a:rPr lang="en-US" sz="1400" b="0" dirty="0">
                <a:hlinkClick r:id="rId8"/>
              </a:rPr>
              <a:t>https://www.w3schools.com/python/</a:t>
            </a:r>
            <a:endParaRPr lang="en-US" sz="1400" b="0" dirty="0"/>
          </a:p>
          <a:p>
            <a:pPr marL="228600" indent="-228600">
              <a:spcAft>
                <a:spcPts val="0"/>
              </a:spcAft>
            </a:pPr>
            <a:r>
              <a:rPr lang="en-US" sz="1400" b="0" dirty="0"/>
              <a:t>Learn Python, </a:t>
            </a:r>
            <a:r>
              <a:rPr lang="en-US" sz="1400" b="0" dirty="0">
                <a:hlinkClick r:id="rId9"/>
              </a:rPr>
              <a:t>https://www.learnpython.org/</a:t>
            </a:r>
            <a:endParaRPr lang="en-US" sz="1400" b="0" dirty="0"/>
          </a:p>
          <a:p>
            <a:pPr marL="228600" indent="-228600">
              <a:spcAft>
                <a:spcPts val="0"/>
              </a:spcAft>
            </a:pPr>
            <a:r>
              <a:rPr lang="en-US" sz="1400" b="0" dirty="0"/>
              <a:t>Google’s Python Class, </a:t>
            </a:r>
            <a:r>
              <a:rPr lang="en-US" sz="1400" b="0" dirty="0">
                <a:hlinkClick r:id="rId10"/>
              </a:rPr>
              <a:t>https://developers.google.com/edu/python</a:t>
            </a:r>
            <a:endParaRPr lang="en-US" sz="1400" b="0" dirty="0"/>
          </a:p>
          <a:p>
            <a:pPr marL="228600" indent="-228600">
              <a:spcAft>
                <a:spcPts val="0"/>
              </a:spcAft>
            </a:pPr>
            <a:r>
              <a:rPr lang="en-US" sz="1400" b="0" dirty="0"/>
              <a:t>Min-Yuh Day (2023), Python 101, </a:t>
            </a:r>
            <a:r>
              <a:rPr lang="en-US" sz="1400" b="0" dirty="0">
                <a:hlinkClick r:id="rId11"/>
              </a:rPr>
              <a:t>https://tinyurl.com/aintpupython101</a:t>
            </a:r>
            <a:endParaRPr lang="en-US" sz="1400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68DDE3-DE9A-684D-A2C4-2DDE871B8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147835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title"/>
          </p:nvPr>
        </p:nvSpPr>
        <p:spPr>
          <a:xfrm>
            <a:off x="2063750" y="333376"/>
            <a:ext cx="8229600" cy="6119813"/>
          </a:xfrm>
        </p:spPr>
        <p:txBody>
          <a:bodyPr>
            <a:normAutofit fontScale="90000"/>
          </a:bodyPr>
          <a:lstStyle/>
          <a:p>
            <a:r>
              <a:rPr lang="en-US" altLang="en-US" sz="72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Python</a:t>
            </a:r>
            <a:r>
              <a:rPr lang="en-US" altLang="en-US" sz="5400" dirty="0">
                <a:latin typeface="Calibri" charset="0"/>
                <a:ea typeface="標楷體" charset="-120"/>
              </a:rPr>
              <a:t> is an </a:t>
            </a:r>
            <a:br>
              <a:rPr lang="en-US" altLang="en-US" sz="5400" dirty="0">
                <a:latin typeface="Calibri" charset="0"/>
                <a:ea typeface="標楷體" charset="-120"/>
              </a:rPr>
            </a:br>
            <a:r>
              <a:rPr lang="en-US" altLang="en-US" sz="54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interpreted, </a:t>
            </a:r>
            <a:br>
              <a:rPr lang="en-US" altLang="en-US" sz="5400" dirty="0">
                <a:solidFill>
                  <a:srgbClr val="FF0000"/>
                </a:solidFill>
                <a:latin typeface="Calibri" charset="0"/>
                <a:ea typeface="標楷體" charset="-120"/>
              </a:rPr>
            </a:br>
            <a:r>
              <a:rPr lang="en-US" altLang="en-US" sz="54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object-oriented, </a:t>
            </a:r>
            <a:br>
              <a:rPr lang="en-US" altLang="en-US" sz="5400" dirty="0">
                <a:solidFill>
                  <a:srgbClr val="FF0000"/>
                </a:solidFill>
                <a:latin typeface="Calibri" charset="0"/>
                <a:ea typeface="標楷體" charset="-120"/>
              </a:rPr>
            </a:br>
            <a:r>
              <a:rPr lang="en-US" altLang="en-US" sz="54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high-level </a:t>
            </a:r>
            <a:br>
              <a:rPr lang="en-US" altLang="en-US" sz="5400" dirty="0">
                <a:latin typeface="Calibri" charset="0"/>
                <a:ea typeface="標楷體" charset="-120"/>
              </a:rPr>
            </a:br>
            <a:r>
              <a:rPr lang="en-US" altLang="en-US" sz="5400" dirty="0">
                <a:solidFill>
                  <a:srgbClr val="4F81BD"/>
                </a:solidFill>
                <a:latin typeface="Calibri" charset="0"/>
                <a:ea typeface="標楷體" charset="-120"/>
              </a:rPr>
              <a:t>programming language </a:t>
            </a:r>
            <a:br>
              <a:rPr lang="en-US" altLang="en-US" sz="5400" dirty="0">
                <a:latin typeface="Calibri" charset="0"/>
                <a:ea typeface="標楷體" charset="-120"/>
              </a:rPr>
            </a:br>
            <a:r>
              <a:rPr lang="en-US" altLang="en-US" sz="5400" dirty="0">
                <a:latin typeface="Calibri" charset="0"/>
                <a:ea typeface="標楷體" charset="-120"/>
              </a:rPr>
              <a:t>with </a:t>
            </a:r>
            <a:br>
              <a:rPr lang="en-US" altLang="en-US" sz="5400" dirty="0">
                <a:latin typeface="Calibri" charset="0"/>
                <a:ea typeface="標楷體" charset="-120"/>
              </a:rPr>
            </a:br>
            <a:r>
              <a:rPr lang="en-US" altLang="en-US" sz="54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dynamic semantics</a:t>
            </a:r>
            <a:r>
              <a:rPr lang="en-US" altLang="en-US" sz="5400" dirty="0">
                <a:latin typeface="Calibri" charset="0"/>
                <a:ea typeface="標楷體" charset="-120"/>
              </a:rPr>
              <a:t>.</a:t>
            </a:r>
          </a:p>
        </p:txBody>
      </p:sp>
      <p:sp>
        <p:nvSpPr>
          <p:cNvPr id="2867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D5BB7546-F9C2-5A4E-B2EC-FB08DC6BB16E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8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391719" y="6550026"/>
            <a:ext cx="340856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https://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www.python.org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/doc/essays/blurb/</a:t>
            </a:r>
          </a:p>
        </p:txBody>
      </p:sp>
      <p:pic>
        <p:nvPicPr>
          <p:cNvPr id="2867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5589" y="1"/>
            <a:ext cx="1844675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61477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5520" y="0"/>
            <a:ext cx="8640960" cy="846138"/>
          </a:xfrm>
        </p:spPr>
        <p:txBody>
          <a:bodyPr/>
          <a:lstStyle/>
          <a:p>
            <a:r>
              <a:rPr lang="en-US" sz="4200" dirty="0">
                <a:solidFill>
                  <a:schemeClr val="accent1"/>
                </a:solidFill>
              </a:rPr>
              <a:t>Python Ecosystem for Data Science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</a:t>
            </a:fld>
            <a:endParaRPr lang="zh-TW" altLang="en-US"/>
          </a:p>
        </p:txBody>
      </p:sp>
      <p:sp>
        <p:nvSpPr>
          <p:cNvPr id="6" name="Rectangle 5"/>
          <p:cNvSpPr/>
          <p:nvPr/>
        </p:nvSpPr>
        <p:spPr>
          <a:xfrm>
            <a:off x="2310408" y="6597353"/>
            <a:ext cx="75711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medium.com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pyfinance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/why-python-is-best-choice-for-financial-data-modeling-in-2019-c0d0d1858c45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CD46150-4286-0841-8417-BA1580E856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2175" y="885931"/>
            <a:ext cx="9307650" cy="5711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8003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12592</TotalTime>
  <Words>2477</Words>
  <Application>Microsoft Macintosh PowerPoint</Application>
  <PresentationFormat>Widescreen</PresentationFormat>
  <Paragraphs>337</Paragraphs>
  <Slides>70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70</vt:i4>
      </vt:variant>
    </vt:vector>
  </HeadingPairs>
  <TitlesOfParts>
    <vt:vector size="74" baseType="lpstr">
      <vt:lpstr>Arial</vt:lpstr>
      <vt:lpstr>Calibri</vt:lpstr>
      <vt:lpstr>Courier</vt:lpstr>
      <vt:lpstr>Office Theme</vt:lpstr>
      <vt:lpstr>Python Programming  and Data Science</vt:lpstr>
      <vt:lpstr>Syllabus</vt:lpstr>
      <vt:lpstr>Syllabus</vt:lpstr>
      <vt:lpstr>Python Programming  and  Data Science</vt:lpstr>
      <vt:lpstr>Outline</vt:lpstr>
      <vt:lpstr>Python Programming</vt:lpstr>
      <vt:lpstr>Top Programming Languages</vt:lpstr>
      <vt:lpstr>Python is an  interpreted,  object-oriented,  high-level  programming language  with  dynamic semantics.</vt:lpstr>
      <vt:lpstr>Python Ecosystem for Data Science</vt:lpstr>
      <vt:lpstr>Python Ecosystem for Data Science</vt:lpstr>
      <vt:lpstr>The Quant Finance PyData Stack</vt:lpstr>
      <vt:lpstr>Numpy</vt:lpstr>
      <vt:lpstr>Python matplotlib</vt:lpstr>
      <vt:lpstr>Python Pandas</vt:lpstr>
      <vt:lpstr>W3Schools Python</vt:lpstr>
      <vt:lpstr>W3Schools Python: Try Python</vt:lpstr>
      <vt:lpstr>LearnPython.org</vt:lpstr>
      <vt:lpstr>Google’s Python Class</vt:lpstr>
      <vt:lpstr>Google Colab</vt:lpstr>
      <vt:lpstr>Connect Google Colab in Google Drive</vt:lpstr>
      <vt:lpstr>Google Colab</vt:lpstr>
      <vt:lpstr>Google Colab</vt:lpstr>
      <vt:lpstr>Connect Colaboratory to Google Drive</vt:lpstr>
      <vt:lpstr>Google Colab</vt:lpstr>
      <vt:lpstr>Google Colab</vt:lpstr>
      <vt:lpstr>Google Colab</vt:lpstr>
      <vt:lpstr>Run Jupyter Notebook  Python3 GPU Google Colab</vt:lpstr>
      <vt:lpstr>Google Colab Python Hello World print('Hello World')</vt:lpstr>
      <vt:lpstr>PowerPoint Presentation</vt:lpstr>
      <vt:lpstr>Anaconda The Most Popular Python  Data Science Platform</vt:lpstr>
      <vt:lpstr>Download Anaconda</vt:lpstr>
      <vt:lpstr>Python HelloWorld</vt:lpstr>
      <vt:lpstr>Anaconda-Navigator</vt:lpstr>
      <vt:lpstr>Anaconda Navigator</vt:lpstr>
      <vt:lpstr>Jupyter Notebook</vt:lpstr>
      <vt:lpstr>Jupyter Notebook New Python 3</vt:lpstr>
      <vt:lpstr>print("hello, world")</vt:lpstr>
      <vt:lpstr>PowerPoint Presentation</vt:lpstr>
      <vt:lpstr>Python Fiddle</vt:lpstr>
      <vt:lpstr>Text input and output</vt:lpstr>
      <vt:lpstr>Python in Google Colab</vt:lpstr>
      <vt:lpstr>Text input and output</vt:lpstr>
      <vt:lpstr>Data Science</vt:lpstr>
      <vt:lpstr>AI, Big Data, Cloud Computing Evolution of Decision Support, Business Intelligence, and Analytics</vt:lpstr>
      <vt:lpstr>The Development of Big Data Analytics</vt:lpstr>
      <vt:lpstr>Data Analyst</vt:lpstr>
      <vt:lpstr>Data Scientist</vt:lpstr>
      <vt:lpstr>Data Science and  Business Intelligence</vt:lpstr>
      <vt:lpstr>Data Science and  Business Intelligence</vt:lpstr>
      <vt:lpstr>Data Science and  Business Intelligence</vt:lpstr>
      <vt:lpstr>Profile of a Data Scientist</vt:lpstr>
      <vt:lpstr>Data Scientist Profile</vt:lpstr>
      <vt:lpstr>Big Data Analytics Lifecycle</vt:lpstr>
      <vt:lpstr>Key Roles for a  Successful Analytics Project</vt:lpstr>
      <vt:lpstr>Overview of Data Analytics Lifecycle</vt:lpstr>
      <vt:lpstr>Overview of Data Analytics Lifecycle</vt:lpstr>
      <vt:lpstr>Key Outputs from a  Successful Analytics Project</vt:lpstr>
      <vt:lpstr>Example of Analytics Applications in a Retail Value Chain</vt:lpstr>
      <vt:lpstr>Analytics Ecosystem</vt:lpstr>
      <vt:lpstr>Job Titles of Analytics</vt:lpstr>
      <vt:lpstr>Three Types of Analytics </vt:lpstr>
      <vt:lpstr>A Data to Knowledge Continuum</vt:lpstr>
      <vt:lpstr>A Simple Taxonomy of Data</vt:lpstr>
      <vt:lpstr>Data Preprocessing Steps</vt:lpstr>
      <vt:lpstr>An Analytics Approach to Predicting Student Attrition</vt:lpstr>
      <vt:lpstr>A Graphical Depiction of the  Class Imbalance Problem</vt:lpstr>
      <vt:lpstr>Relationship between Statistics and Descriptive Analytics</vt:lpstr>
      <vt:lpstr>Understanding the Specifics about  Box-and-Whiskers Plots</vt:lpstr>
      <vt:lpstr>Summary</vt:lpstr>
      <vt:lpstr>References</vt:lpstr>
    </vt:vector>
  </TitlesOfParts>
  <Manager/>
  <Company>National Taipei University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Python for Accounting Applications</dc:title>
  <dc:subject/>
  <dc:creator>Min-Yuh Day</dc:creator>
  <cp:keywords>Python, Accounting, Applications, PAA</cp:keywords>
  <dc:description>Python for Accounting Applications</dc:description>
  <cp:lastModifiedBy>MY DAY</cp:lastModifiedBy>
  <cp:revision>732</cp:revision>
  <cp:lastPrinted>2020-12-23T14:44:17Z</cp:lastPrinted>
  <dcterms:created xsi:type="dcterms:W3CDTF">2019-09-12T03:09:52Z</dcterms:created>
  <dcterms:modified xsi:type="dcterms:W3CDTF">2024-09-17T15:00:43Z</dcterms:modified>
  <cp:category/>
</cp:coreProperties>
</file>