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6"/>
  </p:notesMasterIdLst>
  <p:sldIdLst>
    <p:sldId id="3462" r:id="rId2"/>
    <p:sldId id="3780" r:id="rId3"/>
    <p:sldId id="3784" r:id="rId4"/>
    <p:sldId id="5545" r:id="rId5"/>
    <p:sldId id="3720" r:id="rId6"/>
    <p:sldId id="5546" r:id="rId7"/>
    <p:sldId id="5547" r:id="rId8"/>
    <p:sldId id="2384" r:id="rId9"/>
    <p:sldId id="3257" r:id="rId10"/>
    <p:sldId id="3260" r:id="rId11"/>
    <p:sldId id="2452" r:id="rId12"/>
    <p:sldId id="2718" r:id="rId13"/>
    <p:sldId id="1781" r:id="rId14"/>
    <p:sldId id="2583" r:id="rId15"/>
    <p:sldId id="5548" r:id="rId16"/>
    <p:sldId id="4843" r:id="rId17"/>
    <p:sldId id="4844" r:id="rId18"/>
    <p:sldId id="4845" r:id="rId19"/>
    <p:sldId id="936" r:id="rId20"/>
    <p:sldId id="2612" r:id="rId21"/>
    <p:sldId id="2627" r:id="rId22"/>
    <p:sldId id="2628" r:id="rId23"/>
    <p:sldId id="2629" r:id="rId24"/>
    <p:sldId id="2630" r:id="rId25"/>
    <p:sldId id="2631" r:id="rId26"/>
    <p:sldId id="2632" r:id="rId27"/>
    <p:sldId id="2633" r:id="rId28"/>
    <p:sldId id="2649" r:id="rId29"/>
    <p:sldId id="3256" r:id="rId30"/>
    <p:sldId id="2383" r:id="rId31"/>
    <p:sldId id="2373" r:id="rId32"/>
    <p:sldId id="2389" r:id="rId33"/>
    <p:sldId id="2381" r:id="rId34"/>
    <p:sldId id="2376" r:id="rId35"/>
    <p:sldId id="2378" r:id="rId36"/>
    <p:sldId id="2379" r:id="rId37"/>
    <p:sldId id="2380" r:id="rId38"/>
    <p:sldId id="5549" r:id="rId39"/>
    <p:sldId id="2420" r:id="rId40"/>
    <p:sldId id="4854" r:id="rId41"/>
    <p:sldId id="4870" r:id="rId42"/>
    <p:sldId id="4856" r:id="rId43"/>
    <p:sldId id="4855" r:id="rId44"/>
    <p:sldId id="4869" r:id="rId45"/>
    <p:sldId id="4858" r:id="rId46"/>
    <p:sldId id="4872" r:id="rId47"/>
    <p:sldId id="4873" r:id="rId48"/>
    <p:sldId id="4859" r:id="rId49"/>
    <p:sldId id="4860" r:id="rId50"/>
    <p:sldId id="4861" r:id="rId51"/>
    <p:sldId id="4857" r:id="rId52"/>
    <p:sldId id="4874" r:id="rId53"/>
    <p:sldId id="4868" r:id="rId54"/>
    <p:sldId id="4867" r:id="rId55"/>
    <p:sldId id="2404" r:id="rId56"/>
    <p:sldId id="4862" r:id="rId57"/>
    <p:sldId id="4863" r:id="rId58"/>
    <p:sldId id="4864" r:id="rId59"/>
    <p:sldId id="4875" r:id="rId60"/>
    <p:sldId id="4651" r:id="rId61"/>
    <p:sldId id="5352" r:id="rId62"/>
    <p:sldId id="4881" r:id="rId63"/>
    <p:sldId id="4888" r:id="rId64"/>
    <p:sldId id="4890" r:id="rId65"/>
    <p:sldId id="4891" r:id="rId66"/>
    <p:sldId id="4877" r:id="rId67"/>
    <p:sldId id="4892" r:id="rId68"/>
    <p:sldId id="4899" r:id="rId69"/>
    <p:sldId id="4878" r:id="rId70"/>
    <p:sldId id="4880" r:id="rId71"/>
    <p:sldId id="4879" r:id="rId72"/>
    <p:sldId id="4889" r:id="rId73"/>
    <p:sldId id="5727" r:id="rId74"/>
    <p:sldId id="4822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79"/>
    <a:srgbClr val="A9D18E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80"/>
    <p:restoredTop sz="90655"/>
  </p:normalViewPr>
  <p:slideViewPr>
    <p:cSldViewPr snapToGrid="0" snapToObjects="1">
      <p:cViewPr varScale="1">
        <p:scale>
          <a:sx n="75" d="100"/>
          <a:sy n="75" d="100"/>
        </p:scale>
        <p:origin x="17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EA524-2FEE-DA4A-A806-95C0C566DC04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15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print("hello, world")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37BE81-25FA-464E-A2F0-A651BAE83B62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971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9/25/24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9/25/24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9/25/24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hyperlink" Target="http://www.mis.ntpu.edu.tw/en/" TargetMode="Externa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2" Type="http://schemas.openxmlformats.org/officeDocument/2006/relationships/hyperlink" Target="https://web.ntpu.edu.tw/~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mail.im.tku.edu.tw/~myday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tplotlib.org/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andas.pydata.org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ython/trypython.asp?filename=demo_default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learnpython.org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evelopers.google.com/edu/python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aconda.com/download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resource.com/python-exercises/python-basic-exercise-39.php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python/python_lists_methods.asp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pectrum.ieee.org/the-top-programming-languages-2023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cs231n.github.io/python-numpy-tutoria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ythonprogramminglanguage.com/dictionary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mtkupython101" TargetMode="External"/><Relationship Id="rId2" Type="http://schemas.openxmlformats.org/officeDocument/2006/relationships/hyperlink" Target="https://tinyurl.com/aintpupython101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3schools.com/python/" TargetMode="External"/><Relationship Id="rId3" Type="http://schemas.openxmlformats.org/officeDocument/2006/relationships/hyperlink" Target="https://www.python.org/" TargetMode="External"/><Relationship Id="rId7" Type="http://schemas.openxmlformats.org/officeDocument/2006/relationships/hyperlink" Target="http://scikit-learn.org/" TargetMode="External"/><Relationship Id="rId2" Type="http://schemas.openxmlformats.org/officeDocument/2006/relationships/hyperlink" Target="https://pythonprogramming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ndas.pydata.org/" TargetMode="External"/><Relationship Id="rId11" Type="http://schemas.openxmlformats.org/officeDocument/2006/relationships/hyperlink" Target="https://tinyurl.com/aintpupython101" TargetMode="External"/><Relationship Id="rId5" Type="http://schemas.openxmlformats.org/officeDocument/2006/relationships/hyperlink" Target="http://www.numpy.org/" TargetMode="External"/><Relationship Id="rId10" Type="http://schemas.openxmlformats.org/officeDocument/2006/relationships/hyperlink" Target="https://developers.google.com/edu/python" TargetMode="External"/><Relationship Id="rId4" Type="http://schemas.openxmlformats.org/officeDocument/2006/relationships/hyperlink" Target="http://pythonprogramminglanguage.com/" TargetMode="External"/><Relationship Id="rId9" Type="http://schemas.openxmlformats.org/officeDocument/2006/relationships/hyperlink" Target="https://www.learnpython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194" y="1327358"/>
            <a:ext cx="11819066" cy="20190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TW" sz="56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Foundations of Python Programming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8276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TW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Python for Accounting Applications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699887"/>
            <a:ext cx="8440972" cy="19167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4400" dirty="0">
                <a:solidFill>
                  <a:srgbClr val="898989"/>
                </a:solidFill>
                <a:cs typeface="Calibri" panose="020F0502020204030204" pitchFamily="34" charset="0"/>
                <a:hlinkClick r:id="rId2"/>
              </a:rPr>
              <a:t>Min-Yuh Day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44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b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</a:br>
            <a:r>
              <a:rPr lang="en-US" altLang="zh-TW" sz="144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973" y="4738465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47" y="5320739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2" y="5753055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27" y="5748361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94" y="4798351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587805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1131PAA03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ACC2, NTPU (U2004) (Fall 2024)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Wed 6, 7, 8, (14:10-17:00) (9:10-12:00) (B3F10)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2024-09-25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Source:https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duchesnay.github.io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pystatsml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/introduction/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python_ecosystem.html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2A03E9-E294-AB4D-9416-98440112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7608" y="804138"/>
            <a:ext cx="6890612" cy="5865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D49DB0-BA50-A847-8E48-0E4E0600F9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4163482"/>
            <a:ext cx="1008112" cy="2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81C073-5E47-274F-B8E8-15D06F1705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303" y="3185406"/>
            <a:ext cx="857934" cy="1715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1320B-DE46-864A-AE2A-9F6A0A4392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82" y="2891634"/>
            <a:ext cx="857934" cy="1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270E4FD-5655-7346-92B9-AF4FA9ED5C71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841396"/>
          </a:xfrm>
        </p:spPr>
        <p:txBody>
          <a:bodyPr>
            <a:normAutofit fontScale="90000"/>
          </a:bodyPr>
          <a:lstStyle/>
          <a:p>
            <a:r>
              <a:rPr lang="en-US" altLang="en-US" sz="15000" dirty="0" err="1">
                <a:solidFill>
                  <a:srgbClr val="C00000"/>
                </a:solidFill>
                <a:latin typeface="Calibri" charset="0"/>
                <a:ea typeface="標楷體" charset="-120"/>
              </a:rPr>
              <a:t>Numpy</a:t>
            </a:r>
            <a:endParaRPr lang="en-US" altLang="en-US" sz="15000" dirty="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160" y="2116035"/>
            <a:ext cx="1691680" cy="16916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35660" y="3933057"/>
            <a:ext cx="61206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chemeClr val="accent1"/>
                </a:solidFill>
              </a:rPr>
              <a:t>NumPy</a:t>
            </a:r>
            <a:endParaRPr lang="en-US" sz="4000" dirty="0">
              <a:solidFill>
                <a:schemeClr val="accent1"/>
              </a:solidFill>
            </a:endParaRPr>
          </a:p>
          <a:p>
            <a:pPr algn="ctr"/>
            <a:r>
              <a:rPr lang="en-US" sz="4000" dirty="0">
                <a:solidFill>
                  <a:schemeClr val="accent1"/>
                </a:solidFill>
              </a:rPr>
              <a:t>Base </a:t>
            </a:r>
            <a:br>
              <a:rPr lang="en-US" sz="4000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N-dimensional array </a:t>
            </a:r>
            <a:r>
              <a:rPr lang="en-US" sz="4000" dirty="0">
                <a:solidFill>
                  <a:schemeClr val="accent1"/>
                </a:solidFill>
              </a:rPr>
              <a:t>package</a:t>
            </a:r>
          </a:p>
        </p:txBody>
      </p:sp>
    </p:spTree>
    <p:extLst>
      <p:ext uri="{BB962C8B-B14F-4D97-AF65-F5344CB8AC3E}">
        <p14:creationId xmlns:p14="http://schemas.microsoft.com/office/powerpoint/2010/main" val="2792450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C6896-A359-9748-81AD-A374E22A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2971482"/>
          </a:xfrm>
        </p:spPr>
        <p:txBody>
          <a:bodyPr>
            <a:no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matplotlib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C6DE7-D760-F042-A3FB-8AC94343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14680E-A239-E847-A451-41BD74875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81" y="3956298"/>
            <a:ext cx="7889436" cy="1892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560DCD-5EB6-3A45-B6B7-301BD47AB90D}"/>
              </a:ext>
            </a:extLst>
          </p:cNvPr>
          <p:cNvSpPr/>
          <p:nvPr/>
        </p:nvSpPr>
        <p:spPr>
          <a:xfrm>
            <a:off x="5035358" y="6558777"/>
            <a:ext cx="2121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https://matplotlib.org/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16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82881"/>
            <a:ext cx="8229600" cy="4171248"/>
          </a:xfrm>
        </p:spPr>
        <p:txBody>
          <a:bodyPr>
            <a:normAutofit/>
          </a:bodyPr>
          <a:lstStyle/>
          <a:p>
            <a:r>
              <a:rPr lang="en-US" sz="12000" dirty="0">
                <a:solidFill>
                  <a:srgbClr val="C00000"/>
                </a:solidFill>
              </a:rPr>
              <a:t>Python Pandas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9" y="4262689"/>
            <a:ext cx="7812218" cy="16275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B1D976-1C78-3B44-8AEF-5E58B6A61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6488114"/>
            <a:ext cx="2749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1800" dirty="0">
                <a:hlinkClick r:id="rId3"/>
              </a:rPr>
              <a:t>http://pandas.pydata.org/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1527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647CE-2D98-C494-4512-DC22076F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1164599"/>
            <a:ext cx="9702800" cy="53976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3097479" y="64974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1DA339-125F-66EA-90CA-EF7108C8C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3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W3Schools Python: Try Python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013D4-6103-B090-9113-AE487E0BA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98" y="135104"/>
            <a:ext cx="1336153" cy="1029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https://www.w3schools.com/python/trypython.asp?filename=demo_default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1419D6-D62B-EC59-6542-0D49853FA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80" y="1512142"/>
            <a:ext cx="11316239" cy="49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80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LearnPython.org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https://www.learnpython.org/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336EFE-A64B-076C-83FD-7B996ED29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37" y="873146"/>
            <a:ext cx="9040083" cy="56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88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738042"/>
          </a:xfrm>
        </p:spPr>
        <p:txBody>
          <a:bodyPr>
            <a:normAutofit fontScale="90000"/>
          </a:bodyPr>
          <a:lstStyle/>
          <a:p>
            <a:r>
              <a:rPr lang="en-US"/>
              <a:t>Google’s </a:t>
            </a:r>
            <a:r>
              <a:rPr lang="en-US" dirty="0"/>
              <a:t>Python Class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1921565" y="6497405"/>
            <a:ext cx="8653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https://developers.google.com/edu/python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2CCE9-85CF-89D3-97B7-857016977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339" y="873146"/>
            <a:ext cx="10288279" cy="56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CDA4-3594-E341-ADD2-EFE8A7915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7001"/>
            <a:ext cx="8229600" cy="79768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47BC2-F6DC-5349-9A08-C081E906F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8BDCD-A161-484D-9DFD-78BB79EE88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50746"/>
            <a:ext cx="9144000" cy="5681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1CE3A4-FE65-9740-867D-1B6C751548E7}"/>
              </a:ext>
            </a:extLst>
          </p:cNvPr>
          <p:cNvSpPr/>
          <p:nvPr/>
        </p:nvSpPr>
        <p:spPr>
          <a:xfrm>
            <a:off x="2578100" y="6572672"/>
            <a:ext cx="6692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https://colab.research.google.com/notebooks/welcome.ipynb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40622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/>
              <a:t>1 2024/09/11 Introduction to Python for Accounting Applications</a:t>
            </a:r>
          </a:p>
          <a:p>
            <a:pPr marL="0" indent="0">
              <a:buNone/>
            </a:pPr>
            <a:r>
              <a:rPr lang="en-US" sz="2800" dirty="0"/>
              <a:t>2 2024/09/18 Python Programming and Data Science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C00000"/>
                </a:solidFill>
              </a:rPr>
              <a:t>3 2024/09/25 Foundations of Python Programming</a:t>
            </a:r>
          </a:p>
          <a:p>
            <a:pPr marL="0" indent="0">
              <a:buNone/>
            </a:pPr>
            <a:r>
              <a:rPr lang="en-US" sz="2800" dirty="0"/>
              <a:t>4 2024/10/02 Data Structures</a:t>
            </a:r>
          </a:p>
          <a:p>
            <a:pPr marL="0" indent="0">
              <a:buNone/>
            </a:pPr>
            <a:r>
              <a:rPr lang="en-US" sz="2800" dirty="0"/>
              <a:t>5 2024/10/09 Control Logic and Loops</a:t>
            </a:r>
          </a:p>
          <a:p>
            <a:pPr marL="0" indent="0">
              <a:buNone/>
            </a:pPr>
            <a:r>
              <a:rPr lang="en-US" sz="2800" dirty="0"/>
              <a:t>6 2024/10/16 Functions and Modules; Files and Exception Handling </a:t>
            </a:r>
          </a:p>
          <a:p>
            <a:pPr marL="0" indent="0">
              <a:buNone/>
            </a:pPr>
            <a:r>
              <a:rPr lang="en-US" sz="2800" dirty="0"/>
              <a:t>7 2024/10/23 Data Analytics and Visualization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8 2024/10/30 Midterm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0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974" y="0"/>
            <a:ext cx="9303026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in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8A506-C614-2445-A5E4-05CBE0A8C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795339"/>
            <a:ext cx="9144000" cy="566467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ADDD96-A1E2-CF49-BE64-7EF830E51C73}"/>
              </a:ext>
            </a:extLst>
          </p:cNvPr>
          <p:cNvSpPr/>
          <p:nvPr/>
        </p:nvSpPr>
        <p:spPr>
          <a:xfrm>
            <a:off x="1524000" y="245899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71598C-A3BE-7F4E-B7FA-F339BB56DE6F}"/>
              </a:ext>
            </a:extLst>
          </p:cNvPr>
          <p:cNvSpPr/>
          <p:nvPr/>
        </p:nvSpPr>
        <p:spPr>
          <a:xfrm>
            <a:off x="2603156" y="457612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33A1DC-3FBE-4E46-84CD-26F3D9A83A1A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66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6E397-4BAA-4042-A411-973FC18E81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49842"/>
            <a:ext cx="9144000" cy="565030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F047D9-4999-934B-BCAA-CA5CFBDF9FB6}"/>
              </a:ext>
            </a:extLst>
          </p:cNvPr>
          <p:cNvSpPr/>
          <p:nvPr/>
        </p:nvSpPr>
        <p:spPr>
          <a:xfrm>
            <a:off x="7084541" y="2627874"/>
            <a:ext cx="1820560" cy="25125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9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DC766-FBF7-8845-9FCB-FBEEDB6085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04110"/>
            <a:ext cx="9144000" cy="559119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953698-332C-DA47-BF1C-154E8F8004D8}"/>
              </a:ext>
            </a:extLst>
          </p:cNvPr>
          <p:cNvSpPr/>
          <p:nvPr/>
        </p:nvSpPr>
        <p:spPr>
          <a:xfrm>
            <a:off x="7764162" y="3035646"/>
            <a:ext cx="992658" cy="2636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ADB802-CD27-D54F-B82D-461CF5C138EC}"/>
              </a:ext>
            </a:extLst>
          </p:cNvPr>
          <p:cNvSpPr/>
          <p:nvPr/>
        </p:nvSpPr>
        <p:spPr>
          <a:xfrm>
            <a:off x="3216877" y="2879129"/>
            <a:ext cx="5688225" cy="102560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9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2" y="0"/>
            <a:ext cx="9475304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</a:t>
            </a:r>
            <a:r>
              <a:rPr lang="en-US" dirty="0" err="1">
                <a:solidFill>
                  <a:schemeClr val="accent1"/>
                </a:solidFill>
              </a:rPr>
              <a:t>Colaboratory</a:t>
            </a:r>
            <a:r>
              <a:rPr lang="en-US" dirty="0">
                <a:solidFill>
                  <a:schemeClr val="accent1"/>
                </a:solidFill>
              </a:rPr>
              <a:t> to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E735C-38EF-E547-BAF5-541818DD8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743" y="961457"/>
            <a:ext cx="9144000" cy="56448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637FCA-EAD0-DD4F-8CEA-237E262C1C7B}"/>
              </a:ext>
            </a:extLst>
          </p:cNvPr>
          <p:cNvSpPr/>
          <p:nvPr/>
        </p:nvSpPr>
        <p:spPr>
          <a:xfrm>
            <a:off x="7232823" y="4695568"/>
            <a:ext cx="547813" cy="23477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0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80714-7C0A-1444-9836-FDA6130CD7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905436"/>
            <a:ext cx="9144000" cy="568720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846EB2-F7BC-C94C-BFC8-3AFE130A97D7}"/>
              </a:ext>
            </a:extLst>
          </p:cNvPr>
          <p:cNvSpPr/>
          <p:nvPr/>
        </p:nvSpPr>
        <p:spPr>
          <a:xfrm>
            <a:off x="1524000" y="2580916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F9A470A-706C-1845-8AE5-A9507E8B596D}"/>
              </a:ext>
            </a:extLst>
          </p:cNvPr>
          <p:cNvSpPr/>
          <p:nvPr/>
        </p:nvSpPr>
        <p:spPr>
          <a:xfrm>
            <a:off x="2496476" y="469804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8FDE7-A53B-8348-9677-6CBAC738B92C}"/>
              </a:ext>
            </a:extLst>
          </p:cNvPr>
          <p:cNvSpPr/>
          <p:nvPr/>
        </p:nvSpPr>
        <p:spPr>
          <a:xfrm>
            <a:off x="5128053" y="5865341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2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37B79-5323-9743-BF52-F0654A7873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71513"/>
            <a:ext cx="9144000" cy="371497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21E05B-C4B6-9743-91FE-FA26C14D1A55}"/>
              </a:ext>
            </a:extLst>
          </p:cNvPr>
          <p:cNvSpPr/>
          <p:nvPr/>
        </p:nvSpPr>
        <p:spPr>
          <a:xfrm>
            <a:off x="1524000" y="1828800"/>
            <a:ext cx="9106029" cy="15087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3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3CE9-77F5-DF4F-942B-BBE7A675B1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62583"/>
            <a:ext cx="9144000" cy="373283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02058C-9D67-894E-AB87-A529EAFBDC8F}"/>
              </a:ext>
            </a:extLst>
          </p:cNvPr>
          <p:cNvSpPr/>
          <p:nvPr/>
        </p:nvSpPr>
        <p:spPr>
          <a:xfrm>
            <a:off x="3207813" y="2344901"/>
            <a:ext cx="434548" cy="1849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D469E4-264F-C440-8179-74DFE057578F}"/>
              </a:ext>
            </a:extLst>
          </p:cNvPr>
          <p:cNvSpPr/>
          <p:nvPr/>
        </p:nvSpPr>
        <p:spPr>
          <a:xfrm>
            <a:off x="3207813" y="4478501"/>
            <a:ext cx="1851867" cy="2306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7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22329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Run </a:t>
            </a:r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Python3 GPU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DD6BC-A96F-A94D-955A-FC404C7B86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264897"/>
            <a:ext cx="9144000" cy="430940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826843-CE29-1845-98B5-AB6573BCAFEF}"/>
              </a:ext>
            </a:extLst>
          </p:cNvPr>
          <p:cNvSpPr/>
          <p:nvPr/>
        </p:nvSpPr>
        <p:spPr>
          <a:xfrm>
            <a:off x="4785361" y="4935700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74607F-01BB-0643-AD3A-61157C72CF04}"/>
              </a:ext>
            </a:extLst>
          </p:cNvPr>
          <p:cNvSpPr/>
          <p:nvPr/>
        </p:nvSpPr>
        <p:spPr>
          <a:xfrm>
            <a:off x="4785361" y="5414658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5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23074-2897-874E-BF1C-CF7ED7B6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43B4D-AF5A-C049-8819-EED1AC408A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2543780"/>
            <a:ext cx="9144000" cy="18923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4CCAE2-E50A-E640-B265-5BFB51F2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79702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Python Hello World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print('Hello World')</a:t>
            </a:r>
          </a:p>
        </p:txBody>
      </p:sp>
    </p:spTree>
    <p:extLst>
      <p:ext uri="{BB962C8B-B14F-4D97-AF65-F5344CB8AC3E}">
        <p14:creationId xmlns:p14="http://schemas.microsoft.com/office/powerpoint/2010/main" val="1366439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356642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Week    Date    Subject/Topics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9   2024/11/06 Self-Learning</a:t>
            </a:r>
          </a:p>
          <a:p>
            <a:pPr marL="0" indent="0">
              <a:buNone/>
            </a:pPr>
            <a:r>
              <a:rPr lang="en-US" sz="2800" dirty="0"/>
              <a:t>10 2024/11/13 Obtaining Data From the Web with Python</a:t>
            </a:r>
          </a:p>
          <a:p>
            <a:pPr marL="0" indent="0">
              <a:buNone/>
            </a:pPr>
            <a:r>
              <a:rPr lang="en-US" sz="2800" dirty="0"/>
              <a:t>11 2024/11/20 Statistical Analysis with Python</a:t>
            </a:r>
          </a:p>
          <a:p>
            <a:pPr marL="0" indent="0">
              <a:buNone/>
            </a:pPr>
            <a:r>
              <a:rPr lang="en-US" sz="2800" dirty="0"/>
              <a:t>12 2024/11/27 Machine Learning with Python</a:t>
            </a:r>
          </a:p>
          <a:p>
            <a:pPr marL="0" indent="0">
              <a:buNone/>
            </a:pPr>
            <a:r>
              <a:rPr lang="en-US" sz="2800" dirty="0"/>
              <a:t>13 2024/12/04 Text Analytics with Generative AI and Python</a:t>
            </a:r>
          </a:p>
          <a:p>
            <a:pPr marL="0" indent="0">
              <a:buNone/>
            </a:pPr>
            <a:r>
              <a:rPr lang="en-US" sz="2800" dirty="0"/>
              <a:t>14 2024/12/11 Applications of Accounting Data Analytics with Python</a:t>
            </a:r>
          </a:p>
          <a:p>
            <a:pPr marL="0" indent="0">
              <a:buNone/>
            </a:pPr>
            <a:r>
              <a:rPr lang="en-US" sz="2800" dirty="0"/>
              <a:t>15 2024/12/18 Applications of ESG Data Analytics with Python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/>
                </a:solidFill>
              </a:rPr>
              <a:t>16 2024/12/25 Final Project Report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90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84" y="1218655"/>
            <a:ext cx="8229600" cy="5416695"/>
          </a:xfrm>
        </p:spPr>
        <p:txBody>
          <a:bodyPr>
            <a:normAutofit fontScale="90000"/>
          </a:bodyPr>
          <a:lstStyle/>
          <a:p>
            <a:r>
              <a:rPr lang="en-US" altLang="zh-TW" sz="7200" dirty="0">
                <a:solidFill>
                  <a:srgbClr val="00B050"/>
                </a:solidFill>
              </a:rPr>
              <a:t>Anaconda</a:t>
            </a:r>
            <a:br>
              <a:rPr lang="en-US" altLang="zh-TW" sz="7200" dirty="0"/>
            </a:br>
            <a:r>
              <a:rPr lang="en-US" altLang="zh-TW" sz="7200" dirty="0"/>
              <a:t>The Most Popular </a:t>
            </a:r>
            <a:r>
              <a:rPr lang="en-US" altLang="zh-TW" sz="7200" dirty="0">
                <a:solidFill>
                  <a:srgbClr val="FF0000"/>
                </a:solidFill>
              </a:rPr>
              <a:t>Python</a:t>
            </a:r>
            <a:r>
              <a:rPr lang="en-US" altLang="zh-TW" sz="7200" dirty="0"/>
              <a:t> </a:t>
            </a:r>
            <a:br>
              <a:rPr lang="en-US" altLang="zh-TW" sz="7200" dirty="0"/>
            </a:br>
            <a:r>
              <a:rPr lang="en-US" altLang="zh-TW" sz="7200" dirty="0">
                <a:solidFill>
                  <a:srgbClr val="FF0000"/>
                </a:solidFill>
              </a:rPr>
              <a:t>Data Science </a:t>
            </a:r>
            <a:r>
              <a:rPr lang="en-US" altLang="zh-TW" sz="7200" dirty="0"/>
              <a:t>Platform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5032249" y="6635351"/>
            <a:ext cx="21275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www.anaconda.com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00AB8-990B-2B46-92A2-56126843B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12568"/>
            <a:ext cx="2933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18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E00735-01A2-4644-B113-7B82B17F9C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3954" y="1052736"/>
            <a:ext cx="9584092" cy="5121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143729-F8ED-3B46-B6C2-B37E786C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6440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Download Anaconda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E4741-35C4-884E-B598-4955D095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206DBB-69ED-E146-9214-AE6090E09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00" y="5718592"/>
            <a:ext cx="2736850" cy="82480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76E002-95A8-D94D-96E4-12B597FF5FAB}"/>
              </a:ext>
            </a:extLst>
          </p:cNvPr>
          <p:cNvSpPr/>
          <p:nvPr/>
        </p:nvSpPr>
        <p:spPr>
          <a:xfrm>
            <a:off x="4063263" y="6488668"/>
            <a:ext cx="3993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https://www.anaconda.com/download</a:t>
            </a:r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D76563-B4A8-AA4C-B987-0CD5B9C5F85F}"/>
              </a:ext>
            </a:extLst>
          </p:cNvPr>
          <p:cNvSpPr/>
          <p:nvPr/>
        </p:nvSpPr>
        <p:spPr>
          <a:xfrm>
            <a:off x="4295800" y="5057234"/>
            <a:ext cx="3528392" cy="1431433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14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12000" dirty="0">
                <a:solidFill>
                  <a:srgbClr val="FF0000"/>
                </a:solidFill>
              </a:rPr>
              <a:t>HelloWorld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155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solidFill>
                  <a:schemeClr val="accent1"/>
                </a:solidFill>
              </a:rPr>
              <a:t>Anaconda-Navigator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650" y="1758950"/>
            <a:ext cx="7632700" cy="4419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143672" y="5733256"/>
            <a:ext cx="360040" cy="402082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0690" y="5320712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Launchpad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1137" y="1803368"/>
            <a:ext cx="1890767" cy="1337600"/>
          </a:xfrm>
          <a:prstGeom prst="roundRect">
            <a:avLst>
              <a:gd name="adj" fmla="val 10431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04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88D8-78D9-0040-B8CA-A1B3B0223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Anaconda Navigator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F25B3B-071C-1643-96E1-AE2D91A7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A24909-8328-514D-85A3-E159472B23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692697"/>
            <a:ext cx="9144000" cy="5922065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6892E1-A944-0243-B192-CC293BC2D8A9}"/>
              </a:ext>
            </a:extLst>
          </p:cNvPr>
          <p:cNvSpPr/>
          <p:nvPr/>
        </p:nvSpPr>
        <p:spPr>
          <a:xfrm>
            <a:off x="5519936" y="1844824"/>
            <a:ext cx="2160240" cy="2448272"/>
          </a:xfrm>
          <a:prstGeom prst="roundRect">
            <a:avLst>
              <a:gd name="adj" fmla="val 5065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E1F4ABD-9683-C946-85FD-5F9D703DB9CF}"/>
              </a:ext>
            </a:extLst>
          </p:cNvPr>
          <p:cNvSpPr/>
          <p:nvPr/>
        </p:nvSpPr>
        <p:spPr>
          <a:xfrm>
            <a:off x="6168008" y="3789040"/>
            <a:ext cx="792088" cy="504056"/>
          </a:xfrm>
          <a:prstGeom prst="roundRect">
            <a:avLst>
              <a:gd name="adj" fmla="val 17840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24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DC5FA-6C4E-074B-886D-47705D014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0799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7A478-CB80-C448-8837-AFA666BC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1F5D52-103B-A747-B924-B8072A0D92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430" y="707993"/>
            <a:ext cx="8892480" cy="5811871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B1DB0BF-8F54-A14A-87BE-13CF7D4628FD}"/>
              </a:ext>
            </a:extLst>
          </p:cNvPr>
          <p:cNvSpPr/>
          <p:nvPr/>
        </p:nvSpPr>
        <p:spPr>
          <a:xfrm>
            <a:off x="1981200" y="2852936"/>
            <a:ext cx="5698976" cy="1080120"/>
          </a:xfrm>
          <a:prstGeom prst="roundRect">
            <a:avLst>
              <a:gd name="adj" fmla="val 5065"/>
            </a:avLst>
          </a:prstGeom>
          <a:noFill/>
          <a:ln w="38100" cmpd="sng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46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780A3-83D8-8E43-B6D0-ED28D4AB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803BB4-3A25-1448-BABF-5C1DD8BA1F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518"/>
          <a:stretch/>
        </p:blipFill>
        <p:spPr>
          <a:xfrm>
            <a:off x="1524000" y="1772817"/>
            <a:ext cx="9144000" cy="4747047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6B98C78-AE8D-5F46-984F-F49960B409BF}"/>
              </a:ext>
            </a:extLst>
          </p:cNvPr>
          <p:cNvSpPr/>
          <p:nvPr/>
        </p:nvSpPr>
        <p:spPr>
          <a:xfrm>
            <a:off x="8256240" y="4149080"/>
            <a:ext cx="1728192" cy="360040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5E5422B-DF4E-5645-B664-9066C384189C}"/>
              </a:ext>
            </a:extLst>
          </p:cNvPr>
          <p:cNvSpPr/>
          <p:nvPr/>
        </p:nvSpPr>
        <p:spPr>
          <a:xfrm>
            <a:off x="9480376" y="3677242"/>
            <a:ext cx="504056" cy="327822"/>
          </a:xfrm>
          <a:prstGeom prst="roundRect">
            <a:avLst>
              <a:gd name="adj" fmla="val 26527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ACEBA32-E209-7240-822A-46D681E1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17231"/>
            <a:ext cx="8229600" cy="1655995"/>
          </a:xfrm>
        </p:spPr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chemeClr val="accent1"/>
                </a:solidFill>
              </a:rPr>
              <a:t>Jupyter</a:t>
            </a:r>
            <a:r>
              <a:rPr lang="en-US" sz="6000" dirty="0">
                <a:solidFill>
                  <a:schemeClr val="accent1"/>
                </a:solidFill>
              </a:rPr>
              <a:t> Notebook</a:t>
            </a:r>
            <a:br>
              <a:rPr lang="en-US" sz="6000" dirty="0">
                <a:solidFill>
                  <a:schemeClr val="accent1"/>
                </a:solidFill>
              </a:rPr>
            </a:br>
            <a:r>
              <a:rPr lang="en-US" sz="6000" dirty="0">
                <a:solidFill>
                  <a:schemeClr val="accent1"/>
                </a:solidFill>
              </a:rPr>
              <a:t>New Python 3</a:t>
            </a:r>
          </a:p>
        </p:txBody>
      </p:sp>
    </p:spTree>
    <p:extLst>
      <p:ext uri="{BB962C8B-B14F-4D97-AF65-F5344CB8AC3E}">
        <p14:creationId xmlns:p14="http://schemas.microsoft.com/office/powerpoint/2010/main" val="2923366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CD37-0483-3B4A-881C-CCA2BC9AD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7863"/>
            <a:ext cx="8229600" cy="830997"/>
          </a:xfr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kumimoji="1" lang="en-US" dirty="0">
                <a:solidFill>
                  <a:srgbClr val="4F81BD"/>
                </a:solidFill>
                <a:latin typeface="Courier" charset="0"/>
                <a:ea typeface="新細明體" charset="-120"/>
              </a:rPr>
              <a:t>print("hello,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AD15F-233D-1741-B106-A8805905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B29932-E85F-454F-9111-76A521E80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518" y="1052737"/>
            <a:ext cx="8347442" cy="545220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FF5865-F0F8-214E-A2C3-BFDB892E13B8}"/>
              </a:ext>
            </a:extLst>
          </p:cNvPr>
          <p:cNvSpPr/>
          <p:nvPr/>
        </p:nvSpPr>
        <p:spPr>
          <a:xfrm>
            <a:off x="3431704" y="3284984"/>
            <a:ext cx="1872208" cy="360040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B4968EC-2283-2E47-AFDB-503BAA224278}"/>
              </a:ext>
            </a:extLst>
          </p:cNvPr>
          <p:cNvSpPr/>
          <p:nvPr/>
        </p:nvSpPr>
        <p:spPr>
          <a:xfrm>
            <a:off x="4511824" y="2564904"/>
            <a:ext cx="648072" cy="288032"/>
          </a:xfrm>
          <a:prstGeom prst="roundRect">
            <a:avLst>
              <a:gd name="adj" fmla="val 30104"/>
            </a:avLst>
          </a:prstGeom>
          <a:noFill/>
          <a:ln w="38100" cmpd="sng">
            <a:solidFill>
              <a:srgbClr val="FF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685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BCADB4DB-4E0F-D64A-9C21-7356ECF10C8D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9933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6" y="2205039"/>
            <a:ext cx="85264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5"/>
          <p:cNvSpPr>
            <a:spLocks noChangeArrowheads="1"/>
          </p:cNvSpPr>
          <p:nvPr/>
        </p:nvSpPr>
        <p:spPr bwMode="auto">
          <a:xfrm>
            <a:off x="4319588" y="6561138"/>
            <a:ext cx="3554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FBFBF"/>
                </a:solidFill>
              </a:rPr>
              <a:t>Source: https://www.python.org/community/logos/</a:t>
            </a:r>
          </a:p>
        </p:txBody>
      </p:sp>
    </p:spTree>
    <p:extLst>
      <p:ext uri="{BB962C8B-B14F-4D97-AF65-F5344CB8AC3E}">
        <p14:creationId xmlns:p14="http://schemas.microsoft.com/office/powerpoint/2010/main" val="1745248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32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Foundations of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Programming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8110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37208"/>
          </a:xfrm>
        </p:spPr>
        <p:txBody>
          <a:bodyPr>
            <a:normAutofit/>
          </a:bodyPr>
          <a:lstStyle/>
          <a:p>
            <a:r>
              <a:rPr lang="en-US" dirty="0"/>
              <a:t>Python Hello World</a:t>
            </a:r>
            <a:br>
              <a:rPr lang="en-US" dirty="0"/>
            </a:br>
            <a:r>
              <a:rPr lang="en-US" dirty="0"/>
              <a:t>print("Hello World")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011967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334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969718"/>
          </a:xfrm>
        </p:spPr>
        <p:txBody>
          <a:bodyPr>
            <a:normAutofit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sz="480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104822"/>
            <a:ext cx="1122218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48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3"/>
            <a:ext cx="11222181" cy="2220169"/>
          </a:xfrm>
        </p:spPr>
        <p:txBody>
          <a:bodyPr>
            <a:normAutofit fontScale="90000"/>
          </a:bodyPr>
          <a:lstStyle/>
          <a:p>
            <a:r>
              <a:rPr lang="en-US" dirty="0"/>
              <a:t>Python Syntax</a:t>
            </a:r>
            <a:br>
              <a:rPr lang="en-US" dirty="0"/>
            </a:br>
            <a:r>
              <a:rPr lang="en-US" dirty="0"/>
              <a:t>Indentation </a:t>
            </a:r>
            <a:br>
              <a:rPr lang="en-US" dirty="0"/>
            </a:br>
            <a:r>
              <a:rPr lang="en-US" sz="3600" b="0" dirty="0"/>
              <a:t>the spaces at the beginning of a code line</a:t>
            </a:r>
            <a:br>
              <a:rPr lang="en-US" sz="3600" b="0" dirty="0"/>
            </a:br>
            <a:r>
              <a:rPr lang="en-US" sz="3600" b="0" dirty="0"/>
              <a:t>4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575875"/>
            <a:ext cx="11222181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score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score &gt;=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    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"Pass"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7729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Variables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price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'Hello'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"Hello"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word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'''Hello'''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83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Variables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x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python_version</a:t>
            </a:r>
            <a:r>
              <a:rPr lang="en-US" dirty="0"/>
              <a:t>()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comment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platform </a:t>
            </a:r>
            <a:r>
              <a:rPr lang="en-US" sz="36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2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"Python Version:"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python_version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7E94D-A98E-F37B-795D-0166DA20902F}"/>
              </a:ext>
            </a:extLst>
          </p:cNvPr>
          <p:cNvSpPr txBox="1"/>
          <p:nvPr/>
        </p:nvSpPr>
        <p:spPr>
          <a:xfrm>
            <a:off x="534389" y="4574361"/>
            <a:ext cx="7320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Python Version: 3.10.12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24303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 World"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#str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#int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2.5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#float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           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13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#range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2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({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2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2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}) 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2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frozenset</a:t>
            </a:r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415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True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#bool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"Hello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#bytes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bytearray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bytes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memoryview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None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NoneType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093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Casting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39931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x will be '3'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y will be 3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float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z will be 3.0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21790-927B-D992-4E0E-8D912EAF4E9B}"/>
              </a:ext>
            </a:extLst>
          </p:cNvPr>
          <p:cNvSpPr txBox="1"/>
          <p:nvPr/>
        </p:nvSpPr>
        <p:spPr>
          <a:xfrm>
            <a:off x="680605" y="5097158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'str’&gt;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3.0 &lt;class 'float'&gt;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620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 fontScale="47500" lnSpcReduction="20000"/>
          </a:bodyPr>
          <a:lstStyle/>
          <a:p>
            <a:pPr indent="-411480"/>
            <a:r>
              <a:rPr lang="en-US" sz="6700" dirty="0"/>
              <a:t>Python Syntax</a:t>
            </a:r>
          </a:p>
          <a:p>
            <a:pPr lvl="1" indent="-411480"/>
            <a:r>
              <a:rPr lang="en-US" sz="6700" dirty="0"/>
              <a:t>Python Comments</a:t>
            </a:r>
          </a:p>
          <a:p>
            <a:pPr indent="-411480"/>
            <a:r>
              <a:rPr lang="en-US" sz="6700" dirty="0"/>
              <a:t>Python Variables</a:t>
            </a:r>
          </a:p>
          <a:p>
            <a:pPr indent="-411480"/>
            <a:r>
              <a:rPr lang="en-US" sz="6700" dirty="0"/>
              <a:t>Python Data Types</a:t>
            </a:r>
          </a:p>
          <a:p>
            <a:pPr lvl="1" indent="-411480"/>
            <a:r>
              <a:rPr lang="en-US" sz="6700" dirty="0"/>
              <a:t>Python Numbers</a:t>
            </a:r>
          </a:p>
          <a:p>
            <a:pPr lvl="1" indent="-411480"/>
            <a:r>
              <a:rPr lang="en-US" sz="6700" dirty="0"/>
              <a:t>Python Casting</a:t>
            </a:r>
          </a:p>
          <a:p>
            <a:pPr lvl="1" indent="-411480"/>
            <a:r>
              <a:rPr lang="en-US" sz="6700" dirty="0"/>
              <a:t>Python Strings</a:t>
            </a:r>
          </a:p>
          <a:p>
            <a:pPr indent="-411480"/>
            <a:r>
              <a:rPr lang="en-US" sz="6700" dirty="0"/>
              <a:t>Python Operators</a:t>
            </a:r>
          </a:p>
          <a:p>
            <a:pPr indent="-411480"/>
            <a:r>
              <a:rPr lang="en-US" sz="6700" dirty="0"/>
              <a:t>Python Booleans</a:t>
            </a:r>
          </a:p>
          <a:p>
            <a:pPr indent="-411480"/>
            <a:endParaRPr lang="en-US" sz="4400" dirty="0"/>
          </a:p>
          <a:p>
            <a:pPr indent="-411480"/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454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606056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int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3.4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float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7j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#complex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(z, </a:t>
            </a:r>
            <a:r>
              <a:rPr lang="en-US" sz="36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type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(z))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B47F6B-97B0-810B-3647-6AECB9D5F133}"/>
              </a:ext>
            </a:extLst>
          </p:cNvPr>
          <p:cNvSpPr txBox="1"/>
          <p:nvPr/>
        </p:nvSpPr>
        <p:spPr>
          <a:xfrm>
            <a:off x="562098" y="5216441"/>
            <a:ext cx="6099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 &lt;class 'int’&gt;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3.4 &lt;class 'float’&gt; </a:t>
            </a:r>
          </a:p>
          <a:p>
            <a:r>
              <a:rPr lang="en-US" sz="24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7j &lt;class 'complex'&gt;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43452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Arithmetic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17965" y="1460667"/>
            <a:ext cx="11222181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Operator Name Example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+ Addition 7 + 2 = 9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- Subtraction 7 - 2 = 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 Multiplication 7 * 2 = 14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 Division 7 / 2 = 3.5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// Floor division 7 // 2 = 3  (Quotient)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% Modulus 7 % 2 = 1          (Remainder)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** Exponentiation 7 ** 2 = 49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532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Basic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90" y="1772312"/>
            <a:ext cx="7321138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+ 2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'7 - 2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-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//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//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'7 %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%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'7 ** 2 ='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415A6-1D34-632D-5AF5-70527D435ED5}"/>
              </a:ext>
            </a:extLst>
          </p:cNvPr>
          <p:cNvSpPr txBox="1"/>
          <p:nvPr/>
        </p:nvSpPr>
        <p:spPr>
          <a:xfrm>
            <a:off x="8341768" y="1798951"/>
            <a:ext cx="34148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+ 2 = 9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7 - 2 = 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 2 = 14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 2 = 3.5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// 2 = 3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7 % 2 = 1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 ** 2 = 49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68606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880732"/>
          </a:xfrm>
        </p:spPr>
        <p:txBody>
          <a:bodyPr>
            <a:normAutofit/>
          </a:bodyPr>
          <a:lstStyle/>
          <a:p>
            <a:r>
              <a:rPr lang="en-US" dirty="0"/>
              <a:t>Python Booleans: </a:t>
            </a:r>
            <a:br>
              <a:rPr lang="en-US" dirty="0"/>
            </a:br>
            <a:r>
              <a:rPr lang="en-US" dirty="0"/>
              <a:t>True or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2255358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Python Booleans: True or False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&gt;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&lt;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75764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BMI Calculator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700644" y="1460667"/>
            <a:ext cx="11222181" cy="3908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BMI Calculator in Python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170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height_cm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BMI = 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weight_kg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/(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height_m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"Your BMI is: "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</a:t>
            </a:r>
            <a:r>
              <a:rPr lang="en-US" sz="3400" b="0" dirty="0">
                <a:solidFill>
                  <a:srgbClr val="257693"/>
                </a:solidFill>
                <a:effectLst/>
                <a:latin typeface="Courier New" panose="02070309020205020404" pitchFamily="49" charset="0"/>
              </a:rPr>
              <a:t>str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(BMI,</a:t>
            </a:r>
            <a:r>
              <a:rPr lang="en-US" sz="3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CDD42-7570-6F81-F125-5C5DBD8C9A42}"/>
              </a:ext>
            </a:extLst>
          </p:cNvPr>
          <p:cNvSpPr txBox="1"/>
          <p:nvPr/>
        </p:nvSpPr>
        <p:spPr>
          <a:xfrm>
            <a:off x="700644" y="5704226"/>
            <a:ext cx="60994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Your BMI is: 20.8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9110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648"/>
            <a:ext cx="8229600" cy="6232227"/>
          </a:xfrm>
        </p:spPr>
        <p:txBody>
          <a:bodyPr/>
          <a:lstStyle/>
          <a:p>
            <a:r>
              <a:rPr lang="en-US" sz="6600" dirty="0">
                <a:solidFill>
                  <a:srgbClr val="FF0000"/>
                </a:solidFill>
              </a:rPr>
              <a:t>Future value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of a specified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principal </a:t>
            </a:r>
            <a:r>
              <a:rPr lang="en-US" sz="6600" dirty="0">
                <a:solidFill>
                  <a:srgbClr val="FF0000"/>
                </a:solidFill>
              </a:rPr>
              <a:t>amount</a:t>
            </a:r>
            <a:r>
              <a:rPr lang="en-US" sz="6600" dirty="0">
                <a:solidFill>
                  <a:schemeClr val="accent1"/>
                </a:solidFill>
              </a:rPr>
              <a:t>,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rgbClr val="FF0000"/>
                </a:solidFill>
              </a:rPr>
              <a:t>rate of interest</a:t>
            </a:r>
            <a:r>
              <a:rPr lang="en-US" sz="6600" dirty="0">
                <a:solidFill>
                  <a:schemeClr val="accent1"/>
                </a:solidFill>
              </a:rPr>
              <a:t>, and </a:t>
            </a:r>
            <a:br>
              <a:rPr lang="en-US" sz="6600" dirty="0">
                <a:solidFill>
                  <a:schemeClr val="accent1"/>
                </a:solidFill>
              </a:rPr>
            </a:br>
            <a:r>
              <a:rPr lang="en-US" sz="6600" dirty="0">
                <a:solidFill>
                  <a:schemeClr val="accent1"/>
                </a:solidFill>
              </a:rPr>
              <a:t>a number of </a:t>
            </a:r>
            <a:r>
              <a:rPr lang="en-US" sz="6600" dirty="0">
                <a:solidFill>
                  <a:srgbClr val="FF0000"/>
                </a:solidFill>
              </a:rPr>
              <a:t>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  <p:sp>
        <p:nvSpPr>
          <p:cNvPr id="5" name="Rectangle 4"/>
          <p:cNvSpPr/>
          <p:nvPr/>
        </p:nvSpPr>
        <p:spPr>
          <a:xfrm>
            <a:off x="3224808" y="6611780"/>
            <a:ext cx="5742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https://www.w3resource.com/python-exercises/python-basic-exercise-39.php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026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much is your $100 worth </a:t>
            </a:r>
            <a:br>
              <a:rPr lang="en-US" dirty="0"/>
            </a:br>
            <a:r>
              <a:rPr lang="en-US" dirty="0"/>
              <a:t>after 7 years?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How much is your $100 worth after 7 years?</a:t>
            </a:r>
            <a:endParaRPr lang="en-US" sz="32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**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= 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output = 194.87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8DE1C2-0F56-D057-1AF3-718F23F73A8C}"/>
              </a:ext>
            </a:extLst>
          </p:cNvPr>
          <p:cNvSpPr txBox="1"/>
          <p:nvPr/>
        </p:nvSpPr>
        <p:spPr>
          <a:xfrm>
            <a:off x="534389" y="4705887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61080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((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(r)) ** n)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fv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7FE5D-15F6-D5FA-22A0-7B8342526FAD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7069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 Future Value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amount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100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interest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#10% = 0.01 * 10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years =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b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2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= amount * ((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+ (</a:t>
            </a:r>
            <a:r>
              <a:rPr lang="en-US" sz="2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0.01</a:t>
            </a:r>
            <a:r>
              <a:rPr lang="en-US" sz="2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* interest)) ** years)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round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future_value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5B4BDE-F92E-4576-BAAD-C189613DB9A1}"/>
              </a:ext>
            </a:extLst>
          </p:cNvPr>
          <p:cNvSpPr txBox="1"/>
          <p:nvPr/>
        </p:nvSpPr>
        <p:spPr>
          <a:xfrm>
            <a:off x="534389" y="5583050"/>
            <a:ext cx="6103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194.87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33899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 fontScale="47500" lnSpcReduction="20000"/>
          </a:bodyPr>
          <a:lstStyle/>
          <a:p>
            <a:pPr indent="-411480"/>
            <a:r>
              <a:rPr lang="en-US" sz="6700" dirty="0"/>
              <a:t>Python Syntax</a:t>
            </a:r>
          </a:p>
          <a:p>
            <a:pPr lvl="1" indent="-411480"/>
            <a:r>
              <a:rPr lang="en-US" sz="6700" dirty="0"/>
              <a:t>Python Comments</a:t>
            </a:r>
          </a:p>
          <a:p>
            <a:pPr indent="-411480"/>
            <a:r>
              <a:rPr lang="en-US" sz="6700" dirty="0"/>
              <a:t>Python Variables</a:t>
            </a:r>
          </a:p>
          <a:p>
            <a:pPr indent="-411480"/>
            <a:r>
              <a:rPr lang="en-US" sz="6700" dirty="0"/>
              <a:t>Python Data Types</a:t>
            </a:r>
          </a:p>
          <a:p>
            <a:pPr lvl="1" indent="-411480"/>
            <a:r>
              <a:rPr lang="en-US" sz="6700" dirty="0"/>
              <a:t>Python Numbers</a:t>
            </a:r>
          </a:p>
          <a:p>
            <a:pPr lvl="1" indent="-411480"/>
            <a:r>
              <a:rPr lang="en-US" sz="6700" dirty="0"/>
              <a:t>Python Casting</a:t>
            </a:r>
          </a:p>
          <a:p>
            <a:pPr lvl="1" indent="-411480"/>
            <a:r>
              <a:rPr lang="en-US" sz="6700" dirty="0"/>
              <a:t>Python Strings</a:t>
            </a:r>
          </a:p>
          <a:p>
            <a:pPr indent="-411480"/>
            <a:r>
              <a:rPr lang="en-US" sz="6700" dirty="0"/>
              <a:t>Python Operators</a:t>
            </a:r>
          </a:p>
          <a:p>
            <a:pPr indent="-411480"/>
            <a:r>
              <a:rPr lang="en-US" sz="6700" dirty="0"/>
              <a:t>Python Booleans</a:t>
            </a:r>
            <a:endParaRPr lang="en-US" sz="4400" dirty="0"/>
          </a:p>
          <a:p>
            <a:pPr indent="-411480"/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8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245225"/>
          </a:xfrm>
        </p:spPr>
        <p:txBody>
          <a:bodyPr/>
          <a:lstStyle/>
          <a:p>
            <a:r>
              <a:rPr lang="en-US" sz="18000" dirty="0">
                <a:solidFill>
                  <a:srgbClr val="FF0000"/>
                </a:solidFill>
              </a:rPr>
              <a:t>Python</a:t>
            </a:r>
            <a:br>
              <a:rPr lang="en-US" sz="18000" dirty="0">
                <a:solidFill>
                  <a:srgbClr val="FF0000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740" y="0"/>
            <a:ext cx="4680520" cy="157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6453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4638"/>
            <a:ext cx="11286308" cy="6245225"/>
          </a:xfrm>
        </p:spPr>
        <p:txBody>
          <a:bodyPr>
            <a:normAutofit/>
          </a:bodyPr>
          <a:lstStyle/>
          <a:p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Python </a:t>
            </a:r>
            <a:b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sz="88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Data Structures</a:t>
            </a:r>
            <a:endParaRPr lang="en-US" sz="88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8737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Python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/>
          </a:bodyPr>
          <a:lstStyle/>
          <a:p>
            <a:pPr lvl="1" indent="-411480"/>
            <a:r>
              <a:rPr lang="en-US" sz="4800" b="1" dirty="0"/>
              <a:t>Python Lists </a:t>
            </a:r>
            <a:r>
              <a:rPr lang="en-US" sz="4800" b="1" dirty="0">
                <a:solidFill>
                  <a:srgbClr val="C00000"/>
                </a:solidFill>
              </a:rPr>
              <a:t>[]</a:t>
            </a:r>
          </a:p>
          <a:p>
            <a:pPr lvl="1" indent="-411480"/>
            <a:r>
              <a:rPr lang="en-US" sz="4800" b="1" dirty="0"/>
              <a:t>Python Tuples </a:t>
            </a:r>
            <a:r>
              <a:rPr lang="en-US" sz="4800" b="1" dirty="0">
                <a:solidFill>
                  <a:srgbClr val="C00000"/>
                </a:solidFill>
              </a:rPr>
              <a:t>()</a:t>
            </a:r>
          </a:p>
          <a:p>
            <a:pPr lvl="1" indent="-411480"/>
            <a:r>
              <a:rPr lang="en-US" sz="4800" b="1" dirty="0"/>
              <a:t>Python Sets </a:t>
            </a:r>
            <a:r>
              <a:rPr lang="en-US" sz="4800" b="1" dirty="0">
                <a:solidFill>
                  <a:srgbClr val="C00000"/>
                </a:solidFill>
              </a:rPr>
              <a:t>{}</a:t>
            </a:r>
          </a:p>
          <a:p>
            <a:pPr lvl="1" indent="-411480"/>
            <a:r>
              <a:rPr lang="en-US" sz="4800" b="1" dirty="0"/>
              <a:t>Python Dictionaries </a:t>
            </a:r>
            <a:r>
              <a:rPr lang="en-US" sz="4800" b="1" dirty="0">
                <a:solidFill>
                  <a:srgbClr val="C00000"/>
                </a:solidFill>
              </a:rPr>
              <a:t>{</a:t>
            </a:r>
            <a:r>
              <a:rPr lang="en-US" sz="4800" b="1" dirty="0" err="1">
                <a:solidFill>
                  <a:srgbClr val="C00000"/>
                </a:solidFill>
              </a:rPr>
              <a:t>k:v</a:t>
            </a:r>
            <a:r>
              <a:rPr lang="en-US" sz="4800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347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477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</a:t>
            </a:r>
            <a:r>
              <a:rPr lang="en-US" sz="36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dict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36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 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2379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C392-F8B7-C0D6-8FB6-6970A9262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911600"/>
          </a:xfrm>
        </p:spPr>
        <p:txBody>
          <a:bodyPr>
            <a:normAutofit/>
          </a:bodyPr>
          <a:lstStyle/>
          <a:p>
            <a:r>
              <a:rPr lang="en-US" dirty="0"/>
              <a:t>Python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70BB1-2DBC-4D8B-B41B-0566E108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6359"/>
            <a:ext cx="11222181" cy="5275885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There are four collection data types in the Python programming language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List []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Tuple ()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unchangeable. Allows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Set {}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unordered, unchangeable, and unindexed. No duplicate members.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Dictionary {</a:t>
            </a:r>
            <a:r>
              <a:rPr lang="en-US" sz="2800" dirty="0" err="1"/>
              <a:t>k:v</a:t>
            </a:r>
            <a:r>
              <a:rPr lang="en-US" sz="2800" dirty="0"/>
              <a:t>}</a:t>
            </a:r>
          </a:p>
          <a:p>
            <a:pPr lvl="1">
              <a:spcAft>
                <a:spcPts val="600"/>
              </a:spcAft>
            </a:pPr>
            <a:r>
              <a:rPr lang="en-US" sz="2600" dirty="0"/>
              <a:t>a collection which is ordered and changeable. No duplicate members.</a:t>
            </a:r>
          </a:p>
          <a:p>
            <a:pPr lvl="1">
              <a:spcAft>
                <a:spcPts val="600"/>
              </a:spcAft>
            </a:pPr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0A0A9-273C-6BCB-E179-5131318C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302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288ED-1C89-8EF9-2CB0-638BD5C3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Dictionaries {</a:t>
            </a:r>
            <a:r>
              <a:rPr lang="en-US" dirty="0" err="1"/>
              <a:t>k:v</a:t>
            </a:r>
            <a:r>
              <a:rPr lang="en-US" dirty="0"/>
              <a:t>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DD72B-8ADE-B50B-A5B0-E8D133F3A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of Python version 3.7, dictionaries are ordered. </a:t>
            </a:r>
          </a:p>
          <a:p>
            <a:r>
              <a:rPr lang="en-US" dirty="0"/>
              <a:t>In Python 3.6 and earlier, dictionaries are unordered.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2336A6-4F79-FC6E-658B-3DDE0FCC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1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353858"/>
            <a:ext cx="6842804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60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70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80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90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(x))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F52174-4889-7A4C-6F05-074B0E623868}"/>
              </a:ext>
            </a:extLst>
          </p:cNvPr>
          <p:cNvSpPr txBox="1"/>
          <p:nvPr/>
        </p:nvSpPr>
        <p:spPr>
          <a:xfrm>
            <a:off x="7625166" y="1892358"/>
            <a:ext cx="36819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4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60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70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90</a:t>
            </a:r>
            <a:endParaRPr lang="en-US" sz="3600" dirty="0"/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3C91350F-B4AF-4F08-C75A-9B2849A01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2610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A87BD-354F-A962-C385-F864E6D6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len</a:t>
            </a:r>
            <a:r>
              <a:rPr lang="en-US" dirty="0"/>
              <a:t>(): how many items </a:t>
            </a:r>
          </a:p>
          <a:p>
            <a:r>
              <a:rPr lang="en-US" dirty="0"/>
              <a:t>type(): data type</a:t>
            </a:r>
          </a:p>
          <a:p>
            <a:r>
              <a:rPr lang="en-US" dirty="0"/>
              <a:t>list() constructor: creating a new list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DE06A-DE37-BD7B-2925-7960B0AEE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53A442-586D-7E74-D3A5-BD1FA7809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027269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Lists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[]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866B30F-04E7-7CDA-12BA-12FAC6806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3668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615E-E678-CE14-3559-92292B8E6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3159"/>
          </a:xfrm>
        </p:spPr>
        <p:txBody>
          <a:bodyPr/>
          <a:lstStyle/>
          <a:p>
            <a:r>
              <a:rPr lang="en-US" dirty="0"/>
              <a:t>Python List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DCDD2-6C3A-283B-DCA3-70C60703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39864"/>
            <a:ext cx="11222181" cy="511343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Method	Description</a:t>
            </a:r>
          </a:p>
          <a:p>
            <a:r>
              <a:rPr lang="en-US" b="0" dirty="0"/>
              <a:t>append()	Adds an element at the end of the list</a:t>
            </a:r>
          </a:p>
          <a:p>
            <a:r>
              <a:rPr lang="en-US" b="0" dirty="0"/>
              <a:t>clear()	Removes all the elements from the list</a:t>
            </a:r>
          </a:p>
          <a:p>
            <a:r>
              <a:rPr lang="en-US" b="0" dirty="0"/>
              <a:t>copy()	Returns a copy of the list</a:t>
            </a:r>
          </a:p>
          <a:p>
            <a:r>
              <a:rPr lang="en-US" b="0" dirty="0"/>
              <a:t>count()	Returns the number of elements with the specified value</a:t>
            </a:r>
          </a:p>
          <a:p>
            <a:r>
              <a:rPr lang="en-US" b="0" dirty="0"/>
              <a:t>extend()	Add the elements of a list (or any </a:t>
            </a:r>
            <a:r>
              <a:rPr lang="en-US" b="0" dirty="0" err="1"/>
              <a:t>iterable</a:t>
            </a:r>
            <a:r>
              <a:rPr lang="en-US" b="0" dirty="0"/>
              <a:t>), to the end of the current list</a:t>
            </a:r>
          </a:p>
          <a:p>
            <a:r>
              <a:rPr lang="en-US" b="0" dirty="0"/>
              <a:t>index()	Returns the index of the first element with the specified value</a:t>
            </a:r>
          </a:p>
          <a:p>
            <a:r>
              <a:rPr lang="en-US" b="0" dirty="0"/>
              <a:t>insert()	Adds an element at the specified position</a:t>
            </a:r>
          </a:p>
          <a:p>
            <a:r>
              <a:rPr lang="en-US" b="0" dirty="0"/>
              <a:t>pop()		Removes the element at the specified position</a:t>
            </a:r>
          </a:p>
          <a:p>
            <a:r>
              <a:rPr lang="en-US" b="0" dirty="0"/>
              <a:t>remove()	Removes the item with the specified value</a:t>
            </a:r>
          </a:p>
          <a:p>
            <a:r>
              <a:rPr lang="en-US" b="0" dirty="0"/>
              <a:t>reverse()	Reverses the order of the list</a:t>
            </a:r>
          </a:p>
          <a:p>
            <a:r>
              <a:rPr lang="en-US" b="0" dirty="0"/>
              <a:t>sort()		Sorts the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76647-44D8-79D0-ED4A-8C5FE1C92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93070-77AE-14C5-2C1F-F73A35838A89}"/>
              </a:ext>
            </a:extLst>
          </p:cNvPr>
          <p:cNvSpPr txBox="1"/>
          <p:nvPr/>
        </p:nvSpPr>
        <p:spPr>
          <a:xfrm>
            <a:off x="2646336" y="6524900"/>
            <a:ext cx="60985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2"/>
              </a:rPr>
              <a:t>https://www.w3schools.com/python/python_lists_methods.asp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36396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90435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Tuples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()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00407" y="2451102"/>
            <a:ext cx="6938779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(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30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(x[</a:t>
            </a:r>
            <a:r>
              <a:rPr lang="en-US" sz="36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EF2B1D-B3E2-4406-3D7E-FD2F23A7C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390" y="1125539"/>
            <a:ext cx="1122218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latin typeface="Calibri"/>
                <a:ea typeface="新細明體" charset="0"/>
                <a:cs typeface="Calibri"/>
              </a:rPr>
              <a:t>A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tuple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 in Python is a collection that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cannot be modified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 </a:t>
            </a:r>
            <a:br>
              <a:rPr lang="en-US" sz="3600" dirty="0">
                <a:latin typeface="Calibri"/>
                <a:ea typeface="新細明體" charset="0"/>
                <a:cs typeface="Calibri"/>
              </a:rPr>
            </a:br>
            <a:r>
              <a:rPr lang="en-US" sz="3600" dirty="0">
                <a:latin typeface="Calibri"/>
                <a:ea typeface="新細明體" charset="0"/>
                <a:cs typeface="Calibri"/>
              </a:rPr>
              <a:t>A tuple is defined using </a:t>
            </a:r>
            <a:r>
              <a:rPr lang="en-US" sz="3600" dirty="0">
                <a:solidFill>
                  <a:srgbClr val="FF0000"/>
                </a:solidFill>
                <a:latin typeface="Calibri"/>
                <a:ea typeface="新細明體" charset="0"/>
                <a:cs typeface="Calibri"/>
              </a:rPr>
              <a:t>parenthesis</a:t>
            </a:r>
            <a:r>
              <a:rPr lang="en-US" sz="3600" dirty="0">
                <a:latin typeface="Calibri"/>
                <a:ea typeface="新細明體" charset="0"/>
                <a:cs typeface="Calibri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1987DC-1FA6-0ADE-3B6B-E3FE78A4E94F}"/>
              </a:ext>
            </a:extLst>
          </p:cNvPr>
          <p:cNvSpPr txBox="1"/>
          <p:nvPr/>
        </p:nvSpPr>
        <p:spPr>
          <a:xfrm>
            <a:off x="7896113" y="3005100"/>
            <a:ext cx="37954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10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30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50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A1B167-EADA-BA0C-E3F4-5015ED4ACA36}"/>
              </a:ext>
            </a:extLst>
          </p:cNvPr>
          <p:cNvSpPr/>
          <p:nvPr/>
        </p:nvSpPr>
        <p:spPr>
          <a:xfrm>
            <a:off x="3287713" y="6524626"/>
            <a:ext cx="5580062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pythonprogramminglanguage.com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/tuples/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CDB28BE4-50C8-9790-E75C-1B98901D6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396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ACDEA-BE5C-1B2D-5ECB-F570E62A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80896"/>
          </a:xfrm>
        </p:spPr>
        <p:txBody>
          <a:bodyPr>
            <a:normAutofit/>
          </a:bodyPr>
          <a:lstStyle/>
          <a:p>
            <a:r>
              <a:rPr lang="en-US" dirty="0"/>
              <a:t>Top Programming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1B481-D8D2-734F-A25B-BC08FCD8D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61BB37-5670-1E9F-3C45-EEE1CE5E8A50}"/>
              </a:ext>
            </a:extLst>
          </p:cNvPr>
          <p:cNvSpPr txBox="1"/>
          <p:nvPr/>
        </p:nvSpPr>
        <p:spPr>
          <a:xfrm>
            <a:off x="2246243" y="6445819"/>
            <a:ext cx="76995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https://spectrum.ieee.org/the-top-programming-languages-2023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C6B7C6-6099-02AB-DF14-59AF0D60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29" y="1226152"/>
            <a:ext cx="11344816" cy="49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708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934279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Sets </a:t>
            </a:r>
            <a:r>
              <a:rPr lang="en-US" sz="4800" dirty="0">
                <a:solidFill>
                  <a:srgbClr val="FF0000"/>
                </a:solidFill>
              </a:rPr>
              <a:t>{}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435430" y="987768"/>
            <a:ext cx="7013286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'fish'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animals) </a:t>
            </a:r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animals.add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  <a:p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animals.remove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36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(animals))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11002E-FC12-276E-441A-AA1E23820ED2}"/>
              </a:ext>
            </a:extLst>
          </p:cNvPr>
          <p:cNvSpPr txBox="1"/>
          <p:nvPr/>
        </p:nvSpPr>
        <p:spPr>
          <a:xfrm>
            <a:off x="7826644" y="1551143"/>
            <a:ext cx="39299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False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True </a:t>
            </a: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3 </a:t>
            </a:r>
          </a:p>
          <a:p>
            <a:endParaRPr lang="en-US" sz="3600" b="0" i="0" dirty="0">
              <a:solidFill>
                <a:srgbClr val="212121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2</a:t>
            </a:r>
            <a:endParaRPr lang="en-US" sz="3600" dirty="0"/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0E783E52-0EA1-1737-C3C2-86203141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849081-8891-2B5F-963B-6C5B44EA7392}"/>
              </a:ext>
            </a:extLst>
          </p:cNvPr>
          <p:cNvSpPr/>
          <p:nvPr/>
        </p:nvSpPr>
        <p:spPr>
          <a:xfrm>
            <a:off x="3116796" y="6579315"/>
            <a:ext cx="5958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hlinkClick r:id="rId3"/>
              </a:rPr>
              <a:t>http://cs231n.github.io/python-numpy-tutorial/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153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4F81BD"/>
                </a:solidFill>
                <a:latin typeface="Calibri" charset="0"/>
                <a:ea typeface="標楷體" charset="-120"/>
              </a:rPr>
              <a:t>Dictionary </a:t>
            </a:r>
            <a:r>
              <a:rPr lang="en-US" altLang="en-US" dirty="0">
                <a:solidFill>
                  <a:srgbClr val="FF0000"/>
                </a:solidFill>
                <a:latin typeface="Calibri" charset="0"/>
                <a:ea typeface="標楷體" charset="-120"/>
              </a:rPr>
              <a:t>{key : value}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93653" y="3913272"/>
            <a:ext cx="112221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k = {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EN'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FR'</a:t>
            </a:r>
            <a:r>
              <a:rPr lang="en-US" sz="36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36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}</a:t>
            </a:r>
          </a:p>
          <a:p>
            <a:r>
              <a:rPr lang="en-US" sz="36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(k[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0CA73F-F621-D351-64F5-98A1E63B3657}"/>
              </a:ext>
            </a:extLst>
          </p:cNvPr>
          <p:cNvSpPr txBox="1"/>
          <p:nvPr/>
        </p:nvSpPr>
        <p:spPr>
          <a:xfrm>
            <a:off x="534389" y="52956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English</a:t>
            </a:r>
            <a:endParaRPr lang="en-US" sz="3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0A4372-6A14-2882-EB15-02F52E5D96E1}"/>
              </a:ext>
            </a:extLst>
          </p:cNvPr>
          <p:cNvSpPr/>
          <p:nvPr/>
        </p:nvSpPr>
        <p:spPr>
          <a:xfrm>
            <a:off x="3004344" y="6623865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hlinkClick r:id="rId2"/>
              </a:rPr>
              <a:t>http://pythonprogramminglanguage.com/dictionary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F7D8B4-90C2-10F3-4FCA-9C8036FB58EE}"/>
              </a:ext>
            </a:extLst>
          </p:cNvPr>
          <p:cNvSpPr txBox="1"/>
          <p:nvPr/>
        </p:nvSpPr>
        <p:spPr>
          <a:xfrm>
            <a:off x="593653" y="1310467"/>
            <a:ext cx="11162917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Python Dictionary </a:t>
            </a:r>
          </a:p>
          <a:p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Key  </a:t>
            </a:r>
            <a:r>
              <a:rPr lang="en-US" sz="3600" b="1" dirty="0">
                <a:solidFill>
                  <a:srgbClr val="A31515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Value</a:t>
            </a:r>
            <a:endParaRPr lang="en-US" sz="3600" b="1" dirty="0">
              <a:solidFill>
                <a:srgbClr val="A31515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'English’</a:t>
            </a:r>
            <a:endParaRPr lang="en-US" sz="36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'FR’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itchFamily="2" charset="2"/>
              </a:rPr>
              <a:t> </a:t>
            </a:r>
            <a:r>
              <a:rPr lang="en-US" sz="36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'French'</a:t>
            </a:r>
            <a:r>
              <a:rPr lang="en-US" sz="36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endParaRPr lang="en-US" sz="36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312B29EC-7776-9D1E-E039-6C342D60D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984" y="104108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2582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5D4C-FFC9-C4EF-DC6D-52752B898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Python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3983E-48CC-B5F0-B7CB-B6E3946A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079B0-893A-7770-654A-21BEFBCE0777}"/>
              </a:ext>
            </a:extLst>
          </p:cNvPr>
          <p:cNvSpPr txBox="1"/>
          <p:nvPr/>
        </p:nvSpPr>
        <p:spPr>
          <a:xfrm>
            <a:off x="534389" y="1772312"/>
            <a:ext cx="11222181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fruits = [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"apple"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"banana"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"cherry"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#lists []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colors = (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"red"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"green"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"blue"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#tuples ()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animals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'cat'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'dog'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8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#sets {}</a:t>
            </a:r>
            <a:endParaRPr lang="en-US" sz="28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person = {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"name"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"Tom"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sz="28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"age"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: </a:t>
            </a:r>
            <a:r>
              <a:rPr lang="en-US" sz="28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sz="28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 </a:t>
            </a:r>
            <a:r>
              <a:rPr lang="en-US" sz="2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#dictionaries {}</a:t>
            </a:r>
            <a:endParaRPr lang="en-US" sz="2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A459A0-79BD-0906-B1D7-ADC39E03CEF8}"/>
              </a:ext>
            </a:extLst>
          </p:cNvPr>
          <p:cNvSpPr/>
          <p:nvPr/>
        </p:nvSpPr>
        <p:spPr>
          <a:xfrm>
            <a:off x="4840721" y="6550660"/>
            <a:ext cx="25075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>
                <a:latin typeface="Calibri" charset="0"/>
                <a:ea typeface="標楷體" charset="-120"/>
                <a:hlinkClick r:id="rId2"/>
              </a:rPr>
              <a:t>https://tinyurl.com/aintpupython101</a:t>
            </a:r>
            <a:endParaRPr lang="en-US" sz="12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3223931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 fontScale="47500" lnSpcReduction="20000"/>
          </a:bodyPr>
          <a:lstStyle/>
          <a:p>
            <a:pPr indent="-411480"/>
            <a:r>
              <a:rPr lang="en-US" sz="6700" dirty="0"/>
              <a:t>Python Syntax</a:t>
            </a:r>
          </a:p>
          <a:p>
            <a:pPr lvl="1" indent="-411480"/>
            <a:r>
              <a:rPr lang="en-US" sz="6700" dirty="0"/>
              <a:t>Python Comments</a:t>
            </a:r>
          </a:p>
          <a:p>
            <a:pPr indent="-411480"/>
            <a:r>
              <a:rPr lang="en-US" sz="6700" dirty="0"/>
              <a:t>Python Variables</a:t>
            </a:r>
          </a:p>
          <a:p>
            <a:pPr indent="-411480"/>
            <a:r>
              <a:rPr lang="en-US" sz="6700" dirty="0"/>
              <a:t>Python Data Types</a:t>
            </a:r>
          </a:p>
          <a:p>
            <a:pPr lvl="1" indent="-411480"/>
            <a:r>
              <a:rPr lang="en-US" sz="6700" dirty="0"/>
              <a:t>Python Numbers</a:t>
            </a:r>
          </a:p>
          <a:p>
            <a:pPr lvl="1" indent="-411480"/>
            <a:r>
              <a:rPr lang="en-US" sz="6700" dirty="0"/>
              <a:t>Python Casting</a:t>
            </a:r>
          </a:p>
          <a:p>
            <a:pPr lvl="1" indent="-411480"/>
            <a:r>
              <a:rPr lang="en-US" sz="6700" dirty="0"/>
              <a:t>Python Strings</a:t>
            </a:r>
          </a:p>
          <a:p>
            <a:pPr indent="-411480"/>
            <a:r>
              <a:rPr lang="en-US" sz="6700" dirty="0"/>
              <a:t>Python Operators</a:t>
            </a:r>
          </a:p>
          <a:p>
            <a:pPr indent="-411480"/>
            <a:r>
              <a:rPr lang="en-US" sz="6700" dirty="0"/>
              <a:t>Python Booleans</a:t>
            </a:r>
            <a:endParaRPr lang="en-US" sz="4400" dirty="0"/>
          </a:p>
          <a:p>
            <a:pPr indent="-411480"/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670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16F70-8938-FB4A-954F-072E275B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695" y="44624"/>
            <a:ext cx="10133102" cy="907306"/>
          </a:xfrm>
        </p:spPr>
        <p:txBody>
          <a:bodyPr/>
          <a:lstStyle/>
          <a:p>
            <a:r>
              <a:rPr lang="en-US" altLang="zh-TW" dirty="0">
                <a:solidFill>
                  <a:schemeClr val="tx2"/>
                </a:solidFill>
              </a:rPr>
              <a:t>References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9B6D8-C75A-8144-8E1A-6A08EAB1D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926" y="857801"/>
            <a:ext cx="11518232" cy="5789439"/>
          </a:xfrm>
        </p:spPr>
        <p:txBody>
          <a:bodyPr>
            <a:noAutofit/>
          </a:bodyPr>
          <a:lstStyle/>
          <a:p>
            <a:pPr marL="228600" indent="-228600">
              <a:spcAft>
                <a:spcPts val="0"/>
              </a:spcAft>
            </a:pPr>
            <a:r>
              <a:rPr lang="en-US" altLang="zh-TW" sz="1400" b="0" dirty="0"/>
              <a:t>Wes McKinney (2022), "Python for Data Analysis: Data Wrangling with pandas, NumPy, and </a:t>
            </a:r>
            <a:r>
              <a:rPr lang="en-US" altLang="zh-TW" sz="1400" b="0" dirty="0" err="1"/>
              <a:t>Jupyter</a:t>
            </a:r>
            <a:r>
              <a:rPr lang="en-US" altLang="zh-TW" sz="1400" b="0" dirty="0"/>
              <a:t>", 3rd Edition, O'Reilly Media.</a:t>
            </a:r>
          </a:p>
          <a:p>
            <a:pPr marL="228600" indent="-228600">
              <a:spcAft>
                <a:spcPts val="0"/>
              </a:spcAft>
            </a:pPr>
            <a:r>
              <a:rPr lang="en-US" altLang="zh-TW" sz="1400" b="0" dirty="0" err="1"/>
              <a:t>Aurélien</a:t>
            </a:r>
            <a:r>
              <a:rPr lang="en-US" altLang="zh-TW" sz="1400" b="0" dirty="0"/>
              <a:t> </a:t>
            </a:r>
            <a:r>
              <a:rPr lang="en-US" altLang="zh-TW" sz="1400" b="0" dirty="0" err="1"/>
              <a:t>Géron</a:t>
            </a:r>
            <a:r>
              <a:rPr lang="en-US" altLang="zh-TW" sz="1400" b="0" dirty="0"/>
              <a:t> (2023), Hands-On Machine Learning with Scikit-Learn, </a:t>
            </a:r>
            <a:r>
              <a:rPr lang="en-US" altLang="zh-TW" sz="1400" b="0" dirty="0" err="1"/>
              <a:t>Keras</a:t>
            </a:r>
            <a:r>
              <a:rPr lang="en-US" altLang="zh-TW" sz="1400" b="0" dirty="0"/>
              <a:t>, and TensorFlow: Concepts, Tools, and Techniques to Build Intelligent Systems, 3rd Edition, O’Reilly Media.</a:t>
            </a:r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Steven </a:t>
            </a:r>
            <a:r>
              <a:rPr lang="en-US" sz="1400" b="0" dirty="0" err="1"/>
              <a:t>D'Ascoli</a:t>
            </a:r>
            <a:r>
              <a:rPr lang="en-US" sz="1400" b="0" dirty="0"/>
              <a:t> (2022), Artificial Intelligence and Deep Learning with Python:  Every Line of Code Explained For Readers New to AI and New to Python, Independently published.</a:t>
            </a:r>
          </a:p>
          <a:p>
            <a:pPr marL="228600" indent="-228600">
              <a:spcAft>
                <a:spcPts val="0"/>
              </a:spcAft>
            </a:pPr>
            <a:r>
              <a:rPr lang="en-US" altLang="zh-TW" sz="1400" b="0" dirty="0"/>
              <a:t>Stuart Russell and Peter Norvig (2020), Artificial Intelligence: A Modern Approach, 4th Edition, Pearson.</a:t>
            </a:r>
          </a:p>
          <a:p>
            <a:pPr>
              <a:spcAft>
                <a:spcPts val="0"/>
              </a:spcAft>
            </a:pPr>
            <a:r>
              <a:rPr lang="en-US" altLang="zh-TW" sz="1400" b="0" dirty="0"/>
              <a:t>Denis Rothman (2024), Transformers for Natural Language Processing and Computer Vision - Third Edition: Explore Generative AI and Large Language Models with Hugging Face, </a:t>
            </a:r>
            <a:r>
              <a:rPr lang="en-US" altLang="zh-TW" sz="1400" b="0" dirty="0" err="1"/>
              <a:t>ChatGPT</a:t>
            </a:r>
            <a:r>
              <a:rPr lang="en-US" altLang="zh-TW" sz="1400" b="0" dirty="0"/>
              <a:t>, GPT-4V, and DALL-E 3, 3rd ed. Edition, </a:t>
            </a:r>
            <a:r>
              <a:rPr lang="en-US" altLang="zh-TW" sz="1400" b="0" dirty="0" err="1"/>
              <a:t>Packt</a:t>
            </a:r>
            <a:r>
              <a:rPr lang="en-US" altLang="zh-TW" sz="1400" b="0" dirty="0"/>
              <a:t> Publishing</a:t>
            </a:r>
          </a:p>
          <a:p>
            <a:pPr>
              <a:spcAft>
                <a:spcPts val="0"/>
              </a:spcAft>
            </a:pPr>
            <a:r>
              <a:rPr lang="en-US" altLang="zh-TW" sz="1400" b="0" dirty="0"/>
              <a:t>Ben </a:t>
            </a:r>
            <a:r>
              <a:rPr lang="en-US" altLang="zh-TW" sz="1400" b="0" dirty="0" err="1"/>
              <a:t>Auffarth</a:t>
            </a:r>
            <a:r>
              <a:rPr lang="en-US" altLang="zh-TW" sz="1400" b="0" dirty="0"/>
              <a:t> (2023), Generative AI with </a:t>
            </a:r>
            <a:r>
              <a:rPr lang="en-US" altLang="zh-TW" sz="1400" b="0" dirty="0" err="1"/>
              <a:t>LangChain</a:t>
            </a:r>
            <a:r>
              <a:rPr lang="en-US" altLang="zh-TW" sz="1400" b="0" dirty="0"/>
              <a:t>: Build large language model (LLM) apps with Python, </a:t>
            </a:r>
            <a:r>
              <a:rPr lang="en-US" altLang="zh-TW" sz="1400" b="0" dirty="0" err="1"/>
              <a:t>ChatGPT</a:t>
            </a:r>
            <a:r>
              <a:rPr lang="en-US" altLang="zh-TW" sz="1400" b="0" dirty="0"/>
              <a:t> and other LLMs, </a:t>
            </a:r>
            <a:r>
              <a:rPr lang="en-US" altLang="zh-TW" sz="1400" b="0" dirty="0" err="1"/>
              <a:t>Packt</a:t>
            </a:r>
            <a:r>
              <a:rPr lang="en-US" altLang="zh-TW" sz="1400" b="0" dirty="0"/>
              <a:t> Publishing.</a:t>
            </a:r>
          </a:p>
          <a:p>
            <a:pPr>
              <a:spcAft>
                <a:spcPts val="0"/>
              </a:spcAft>
            </a:pPr>
            <a:r>
              <a:rPr lang="en-US" altLang="zh-TW" sz="1400" b="0" dirty="0"/>
              <a:t>Varun Grover, Roger HL Chiang, Ting-Peng Liang, and </a:t>
            </a:r>
            <a:r>
              <a:rPr lang="en-US" altLang="zh-TW" sz="1400" b="0" dirty="0" err="1"/>
              <a:t>Dongsong</a:t>
            </a:r>
            <a:r>
              <a:rPr lang="en-US" altLang="zh-TW" sz="1400" b="0" dirty="0"/>
              <a:t> Zhang (2018), "Creating Strategic Business Value from Big Data Analytics: A Research Framework", Journal of Management Information Systems, 35, no. 2, pp. 388-423.</a:t>
            </a:r>
          </a:p>
          <a:p>
            <a:pPr marL="228600" indent="-228600">
              <a:spcAft>
                <a:spcPts val="0"/>
              </a:spcAft>
            </a:pPr>
            <a:r>
              <a:rPr lang="en-US" sz="1400" b="0" dirty="0" err="1"/>
              <a:t>Junliang</a:t>
            </a:r>
            <a:r>
              <a:rPr lang="en-US" sz="1400" b="0" dirty="0"/>
              <a:t> Wang, </a:t>
            </a:r>
            <a:r>
              <a:rPr lang="en-US" sz="1400" b="0" dirty="0" err="1"/>
              <a:t>Chuqiao</a:t>
            </a:r>
            <a:r>
              <a:rPr lang="en-US" sz="1400" b="0" dirty="0"/>
              <a:t> Xu, </a:t>
            </a:r>
            <a:r>
              <a:rPr lang="en-US" sz="1400" b="0" dirty="0" err="1"/>
              <a:t>Jie</a:t>
            </a:r>
            <a:r>
              <a:rPr lang="en-US" sz="1400" b="0" dirty="0"/>
              <a:t> Zhang, and Ray Zhong (2022). "Big data analytics for intelligent manufacturing systems: A review." Journal of Manufacturing Systems 62 (2022): 738-752.</a:t>
            </a:r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Ramesh Sharda, </a:t>
            </a:r>
            <a:r>
              <a:rPr lang="en-US" sz="1400" b="0" dirty="0" err="1"/>
              <a:t>Dursun</a:t>
            </a:r>
            <a:r>
              <a:rPr lang="en-US" sz="1400" b="0" dirty="0"/>
              <a:t> </a:t>
            </a:r>
            <a:r>
              <a:rPr lang="en-US" sz="1400" b="0" dirty="0" err="1"/>
              <a:t>Delen</a:t>
            </a:r>
            <a:r>
              <a:rPr lang="en-US" sz="1400" b="0" dirty="0"/>
              <a:t>, and Efraim Turban (2017),  Business Intelligence, Analytics, and Data Science: A Managerial Perspective, 4th Edition, Pearson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 Programming, </a:t>
            </a:r>
            <a:r>
              <a:rPr lang="en-US" sz="1400" b="0" dirty="0">
                <a:hlinkClick r:id="rId2"/>
              </a:rPr>
              <a:t>https://pythonprogramming.net/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Python, </a:t>
            </a:r>
            <a:r>
              <a:rPr lang="en-US" sz="1400" b="0" dirty="0">
                <a:hlinkClick r:id="rId3"/>
              </a:rPr>
              <a:t>https://www.python.org/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Python Programming Language, </a:t>
            </a:r>
            <a:r>
              <a:rPr lang="en-US" sz="1400" b="0" dirty="0">
                <a:hlinkClick r:id="rId4"/>
              </a:rPr>
              <a:t>http://pythonprogramminglanguage.com/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 err="1"/>
              <a:t>Numpy</a:t>
            </a:r>
            <a:r>
              <a:rPr lang="en-US" sz="1400" b="0" dirty="0"/>
              <a:t>, </a:t>
            </a:r>
            <a:r>
              <a:rPr lang="en-US" sz="1400" b="0" dirty="0">
                <a:hlinkClick r:id="rId5"/>
              </a:rPr>
              <a:t>http://www.numpy.org/</a:t>
            </a:r>
            <a:endParaRPr lang="en-US" sz="1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400" b="0" dirty="0"/>
              <a:t>Pandas, </a:t>
            </a:r>
            <a:r>
              <a:rPr lang="en-US" sz="1400" b="0" dirty="0">
                <a:hlinkClick r:id="rId6"/>
              </a:rPr>
              <a:t>http://pandas.pydata.org/</a:t>
            </a:r>
            <a:endParaRPr lang="en-US" sz="1400" b="0" dirty="0"/>
          </a:p>
          <a:p>
            <a:pPr marL="228600" indent="-228600">
              <a:spcAft>
                <a:spcPts val="0"/>
              </a:spcAft>
            </a:pPr>
            <a:r>
              <a:rPr lang="en-US" sz="1400" b="0" dirty="0" err="1"/>
              <a:t>Skikit</a:t>
            </a:r>
            <a:r>
              <a:rPr lang="en-US" sz="1400" b="0" dirty="0"/>
              <a:t>-learn, </a:t>
            </a:r>
            <a:r>
              <a:rPr lang="en-US" sz="1400" b="0" dirty="0">
                <a:hlinkClick r:id="rId7"/>
              </a:rPr>
              <a:t>http://scikit-learn.org/</a:t>
            </a:r>
            <a:endParaRPr lang="en-US" sz="1400" b="0" dirty="0"/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W3Schools Python, </a:t>
            </a:r>
            <a:r>
              <a:rPr lang="en-US" sz="1400" b="0" dirty="0">
                <a:hlinkClick r:id="rId8"/>
              </a:rPr>
              <a:t>https://www.w3schools.com/python/</a:t>
            </a:r>
            <a:endParaRPr lang="en-US" sz="1400" b="0" dirty="0"/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Learn Python, </a:t>
            </a:r>
            <a:r>
              <a:rPr lang="en-US" sz="1400" b="0" dirty="0">
                <a:hlinkClick r:id="rId9"/>
              </a:rPr>
              <a:t>https://www.learnpython.org/</a:t>
            </a:r>
            <a:endParaRPr lang="en-US" sz="1400" b="0" dirty="0"/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Google’s Python Class, </a:t>
            </a:r>
            <a:r>
              <a:rPr lang="en-US" sz="1400" b="0" dirty="0">
                <a:hlinkClick r:id="rId10"/>
              </a:rPr>
              <a:t>https://developers.google.com/edu/python</a:t>
            </a:r>
            <a:endParaRPr lang="en-US" sz="1400" b="0" dirty="0"/>
          </a:p>
          <a:p>
            <a:pPr marL="228600" indent="-228600">
              <a:spcAft>
                <a:spcPts val="0"/>
              </a:spcAft>
            </a:pPr>
            <a:r>
              <a:rPr lang="en-US" sz="1400" b="0" dirty="0"/>
              <a:t>Min-Yuh Day (2023), Python 101, </a:t>
            </a:r>
            <a:r>
              <a:rPr lang="en-US" sz="1400" b="0" dirty="0">
                <a:hlinkClick r:id="rId11"/>
              </a:rPr>
              <a:t>https://tinyurl.com/aintpupython101</a:t>
            </a:r>
            <a:endParaRPr lang="en-US" sz="1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8DDE3-DE9A-684D-A2C4-2DDE871B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78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063750" y="333376"/>
            <a:ext cx="8229600" cy="6119813"/>
          </a:xfrm>
        </p:spPr>
        <p:txBody>
          <a:bodyPr>
            <a:normAutofit fontScale="90000"/>
          </a:bodyPr>
          <a:lstStyle/>
          <a:p>
            <a:r>
              <a:rPr lang="en-US" altLang="en-US" sz="72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Python</a:t>
            </a:r>
            <a:r>
              <a:rPr lang="en-US" altLang="en-US" sz="5400" dirty="0">
                <a:latin typeface="Calibri" charset="0"/>
                <a:ea typeface="標楷體" charset="-120"/>
              </a:rPr>
              <a:t> is an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interpreted,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object-oriented, </a:t>
            </a:r>
            <a:b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high-level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4F81BD"/>
                </a:solidFill>
                <a:latin typeface="Calibri" charset="0"/>
                <a:ea typeface="標楷體" charset="-120"/>
              </a:rPr>
              <a:t>programming language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latin typeface="Calibri" charset="0"/>
                <a:ea typeface="標楷體" charset="-120"/>
              </a:rPr>
              <a:t>with </a:t>
            </a:r>
            <a:br>
              <a:rPr lang="en-US" altLang="en-US" sz="5400" dirty="0">
                <a:latin typeface="Calibri" charset="0"/>
                <a:ea typeface="標楷體" charset="-120"/>
              </a:rPr>
            </a:br>
            <a:r>
              <a:rPr lang="en-US" altLang="en-US" sz="5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dynamic semantics</a:t>
            </a:r>
            <a:r>
              <a:rPr lang="en-US" altLang="en-US" sz="5400" dirty="0">
                <a:latin typeface="Calibri" charset="0"/>
                <a:ea typeface="標楷體" charset="-120"/>
              </a:rPr>
              <a:t>.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5BB7546-F9C2-5A4E-B2EC-FB08DC6BB16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91719" y="6550026"/>
            <a:ext cx="3408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Source: https://</a:t>
            </a:r>
            <a:r>
              <a:rPr lang="en-US" sz="1200" dirty="0" err="1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www.python.org</a:t>
            </a:r>
            <a:r>
              <a:rPr lang="en-US" sz="1200" dirty="0">
                <a:solidFill>
                  <a:schemeClr val="bg1">
                    <a:lumMod val="75000"/>
                  </a:schemeClr>
                </a:solidFill>
                <a:ea typeface="新細明體" charset="0"/>
                <a:cs typeface="新細明體" charset="0"/>
              </a:rPr>
              <a:t>/doc/essays/blurb/</a:t>
            </a:r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5589" y="1"/>
            <a:ext cx="1844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289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640960" cy="846138"/>
          </a:xfrm>
        </p:spPr>
        <p:txBody>
          <a:bodyPr/>
          <a:lstStyle/>
          <a:p>
            <a:r>
              <a:rPr lang="en-US" sz="4200" dirty="0">
                <a:solidFill>
                  <a:schemeClr val="accent1"/>
                </a:solidFill>
              </a:rPr>
              <a:t>Python Ecosystem for Data Science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medium.com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pyfinance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/why-python-is-best-choice-for-financial-data-modeling-in-2019-c0d0d1858c45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D46150-4286-0841-8417-BA1580E85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2175" y="885931"/>
            <a:ext cx="9307650" cy="571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2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12601</TotalTime>
  <Words>2668</Words>
  <Application>Microsoft Macintosh PowerPoint</Application>
  <PresentationFormat>Widescreen</PresentationFormat>
  <Paragraphs>436</Paragraphs>
  <Slides>74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Arial</vt:lpstr>
      <vt:lpstr>Calibri</vt:lpstr>
      <vt:lpstr>Courier</vt:lpstr>
      <vt:lpstr>Courier New</vt:lpstr>
      <vt:lpstr>Office Theme</vt:lpstr>
      <vt:lpstr>Foundations of Python Programming</vt:lpstr>
      <vt:lpstr>Syllabus</vt:lpstr>
      <vt:lpstr>Syllabus</vt:lpstr>
      <vt:lpstr>Foundations of  Python Programming</vt:lpstr>
      <vt:lpstr>Outline</vt:lpstr>
      <vt:lpstr>Python Programming</vt:lpstr>
      <vt:lpstr>Top Programming Languages</vt:lpstr>
      <vt:lpstr>Python is an  interpreted,  object-oriented,  high-level  programming language  with  dynamic semantics.</vt:lpstr>
      <vt:lpstr>Python Ecosystem for Data Science</vt:lpstr>
      <vt:lpstr>Python Ecosystem for Data Science</vt:lpstr>
      <vt:lpstr>The Quant Finance PyData Stack</vt:lpstr>
      <vt:lpstr>Numpy</vt:lpstr>
      <vt:lpstr>Python matplotlib</vt:lpstr>
      <vt:lpstr>Python Pandas</vt:lpstr>
      <vt:lpstr>W3Schools Python</vt:lpstr>
      <vt:lpstr>W3Schools Python: Try Python</vt:lpstr>
      <vt:lpstr>LearnPython.org</vt:lpstr>
      <vt:lpstr>Google’s Python Class</vt:lpstr>
      <vt:lpstr>Google Colab</vt:lpstr>
      <vt:lpstr>Connect Google Colab in Google Drive</vt:lpstr>
      <vt:lpstr>Google Colab</vt:lpstr>
      <vt:lpstr>Google Colab</vt:lpstr>
      <vt:lpstr>Connect Colaboratory to Google Drive</vt:lpstr>
      <vt:lpstr>Google Colab</vt:lpstr>
      <vt:lpstr>Google Colab</vt:lpstr>
      <vt:lpstr>Google Colab</vt:lpstr>
      <vt:lpstr>Run Jupyter Notebook  Python3 GPU Google Colab</vt:lpstr>
      <vt:lpstr>Google Colab Python Hello World print('Hello World')</vt:lpstr>
      <vt:lpstr>PowerPoint Presentation</vt:lpstr>
      <vt:lpstr>Anaconda The Most Popular Python  Data Science Platform</vt:lpstr>
      <vt:lpstr>Download Anaconda</vt:lpstr>
      <vt:lpstr>Python HelloWorld</vt:lpstr>
      <vt:lpstr>Anaconda-Navigator</vt:lpstr>
      <vt:lpstr>Anaconda Navigator</vt:lpstr>
      <vt:lpstr>Jupyter Notebook</vt:lpstr>
      <vt:lpstr>Jupyter Notebook New Python 3</vt:lpstr>
      <vt:lpstr>print("hello, world")</vt:lpstr>
      <vt:lpstr>PowerPoint Presentation</vt:lpstr>
      <vt:lpstr>Python Programming</vt:lpstr>
      <vt:lpstr>Python Hello World print("Hello World")</vt:lpstr>
      <vt:lpstr>Python Syntax # comment</vt:lpstr>
      <vt:lpstr>Python Syntax Indentation  the spaces at the beginning of a code line 4 spaces</vt:lpstr>
      <vt:lpstr>Python Variables</vt:lpstr>
      <vt:lpstr>Python Variables</vt:lpstr>
      <vt:lpstr>python_version()</vt:lpstr>
      <vt:lpstr>Python Data Types</vt:lpstr>
      <vt:lpstr>Python Data Types</vt:lpstr>
      <vt:lpstr>Python Data Types</vt:lpstr>
      <vt:lpstr>Python Casting</vt:lpstr>
      <vt:lpstr>Python Numbers</vt:lpstr>
      <vt:lpstr>Python Arithmetic Operators</vt:lpstr>
      <vt:lpstr>Python Basic Operators</vt:lpstr>
      <vt:lpstr>Python Booleans:  True or False</vt:lpstr>
      <vt:lpstr>Python BMI Calculator</vt:lpstr>
      <vt:lpstr>Future value  of a specified  principal amount,  rate of interest, and  a number of years</vt:lpstr>
      <vt:lpstr>How much is your $100 worth  after 7 years?</vt:lpstr>
      <vt:lpstr>Future Value</vt:lpstr>
      <vt:lpstr>Future Value</vt:lpstr>
      <vt:lpstr>Summary</vt:lpstr>
      <vt:lpstr>Python  Data Structures</vt:lpstr>
      <vt:lpstr>Python Data Structures</vt:lpstr>
      <vt:lpstr>Python Data Structures</vt:lpstr>
      <vt:lpstr>Python Data Types</vt:lpstr>
      <vt:lpstr>Python Collections</vt:lpstr>
      <vt:lpstr>Python Dictionaries {k:v}</vt:lpstr>
      <vt:lpstr>Lists []</vt:lpstr>
      <vt:lpstr>Lists []</vt:lpstr>
      <vt:lpstr>Python List Methods</vt:lpstr>
      <vt:lpstr>Tuples ()</vt:lpstr>
      <vt:lpstr>Sets {}</vt:lpstr>
      <vt:lpstr>Dictionary {key : value}</vt:lpstr>
      <vt:lpstr>Python Data Structures</vt:lpstr>
      <vt:lpstr>Summary</vt:lpstr>
      <vt:lpstr>References</vt:lpstr>
    </vt:vector>
  </TitlesOfParts>
  <Manager/>
  <Company>National Taipei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for Accounting Applications</dc:title>
  <dc:subject/>
  <dc:creator>Min-Yuh Day</dc:creator>
  <cp:keywords>Python, Accounting, Applications, PAA</cp:keywords>
  <dc:description>Python for Accounting Applications</dc:description>
  <cp:lastModifiedBy>MY DAY</cp:lastModifiedBy>
  <cp:revision>739</cp:revision>
  <cp:lastPrinted>2020-12-23T14:44:17Z</cp:lastPrinted>
  <dcterms:created xsi:type="dcterms:W3CDTF">2019-09-12T03:09:52Z</dcterms:created>
  <dcterms:modified xsi:type="dcterms:W3CDTF">2024-09-25T00:21:36Z</dcterms:modified>
  <cp:category/>
</cp:coreProperties>
</file>