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0"/>
  </p:notesMasterIdLst>
  <p:sldIdLst>
    <p:sldId id="3462" r:id="rId2"/>
    <p:sldId id="3780" r:id="rId3"/>
    <p:sldId id="3784" r:id="rId4"/>
    <p:sldId id="5732" r:id="rId5"/>
    <p:sldId id="5730" r:id="rId6"/>
    <p:sldId id="5731" r:id="rId7"/>
    <p:sldId id="5546" r:id="rId8"/>
    <p:sldId id="5547" r:id="rId9"/>
    <p:sldId id="2384" r:id="rId10"/>
    <p:sldId id="3257" r:id="rId11"/>
    <p:sldId id="3260" r:id="rId12"/>
    <p:sldId id="2452" r:id="rId13"/>
    <p:sldId id="2718" r:id="rId14"/>
    <p:sldId id="1781" r:id="rId15"/>
    <p:sldId id="2583" r:id="rId16"/>
    <p:sldId id="5548" r:id="rId17"/>
    <p:sldId id="4843" r:id="rId18"/>
    <p:sldId id="4844" r:id="rId19"/>
    <p:sldId id="4845" r:id="rId20"/>
    <p:sldId id="936" r:id="rId21"/>
    <p:sldId id="2612" r:id="rId22"/>
    <p:sldId id="2627" r:id="rId23"/>
    <p:sldId id="2628" r:id="rId24"/>
    <p:sldId id="2629" r:id="rId25"/>
    <p:sldId id="2630" r:id="rId26"/>
    <p:sldId id="2631" r:id="rId27"/>
    <p:sldId id="2632" r:id="rId28"/>
    <p:sldId id="2633" r:id="rId29"/>
    <p:sldId id="2649" r:id="rId30"/>
    <p:sldId id="3256" r:id="rId31"/>
    <p:sldId id="2383" r:id="rId32"/>
    <p:sldId id="2373" r:id="rId33"/>
    <p:sldId id="2389" r:id="rId34"/>
    <p:sldId id="2381" r:id="rId35"/>
    <p:sldId id="2376" r:id="rId36"/>
    <p:sldId id="2378" r:id="rId37"/>
    <p:sldId id="2379" r:id="rId38"/>
    <p:sldId id="2380" r:id="rId39"/>
    <p:sldId id="5549" r:id="rId40"/>
    <p:sldId id="2420" r:id="rId41"/>
    <p:sldId id="4875" r:id="rId42"/>
    <p:sldId id="4854" r:id="rId43"/>
    <p:sldId id="4870" r:id="rId44"/>
    <p:sldId id="4856" r:id="rId45"/>
    <p:sldId id="4855" r:id="rId46"/>
    <p:sldId id="4869" r:id="rId47"/>
    <p:sldId id="4858" r:id="rId48"/>
    <p:sldId id="4872" r:id="rId49"/>
    <p:sldId id="4873" r:id="rId50"/>
    <p:sldId id="4859" r:id="rId51"/>
    <p:sldId id="4860" r:id="rId52"/>
    <p:sldId id="4861" r:id="rId53"/>
    <p:sldId id="4857" r:id="rId54"/>
    <p:sldId id="4874" r:id="rId55"/>
    <p:sldId id="4868" r:id="rId56"/>
    <p:sldId id="4867" r:id="rId57"/>
    <p:sldId id="2404" r:id="rId58"/>
    <p:sldId id="4862" r:id="rId59"/>
    <p:sldId id="4863" r:id="rId60"/>
    <p:sldId id="4864" r:id="rId61"/>
    <p:sldId id="4651" r:id="rId62"/>
    <p:sldId id="5352" r:id="rId63"/>
    <p:sldId id="4881" r:id="rId64"/>
    <p:sldId id="4888" r:id="rId65"/>
    <p:sldId id="4890" r:id="rId66"/>
    <p:sldId id="4891" r:id="rId67"/>
    <p:sldId id="4877" r:id="rId68"/>
    <p:sldId id="4892" r:id="rId69"/>
    <p:sldId id="4899" r:id="rId70"/>
    <p:sldId id="4878" r:id="rId71"/>
    <p:sldId id="4880" r:id="rId72"/>
    <p:sldId id="4879" r:id="rId73"/>
    <p:sldId id="4889" r:id="rId74"/>
    <p:sldId id="5400" r:id="rId75"/>
    <p:sldId id="4920" r:id="rId76"/>
    <p:sldId id="4918" r:id="rId77"/>
    <p:sldId id="4911" r:id="rId78"/>
    <p:sldId id="4922" r:id="rId79"/>
    <p:sldId id="4921" r:id="rId80"/>
    <p:sldId id="4914" r:id="rId81"/>
    <p:sldId id="4900" r:id="rId82"/>
    <p:sldId id="4912" r:id="rId83"/>
    <p:sldId id="4915" r:id="rId84"/>
    <p:sldId id="4901" r:id="rId85"/>
    <p:sldId id="4902" r:id="rId86"/>
    <p:sldId id="4919" r:id="rId87"/>
    <p:sldId id="4903" r:id="rId88"/>
    <p:sldId id="4930" r:id="rId89"/>
    <p:sldId id="3720" r:id="rId90"/>
    <p:sldId id="4931" r:id="rId91"/>
    <p:sldId id="4945" r:id="rId92"/>
    <p:sldId id="4924" r:id="rId93"/>
    <p:sldId id="4925" r:id="rId94"/>
    <p:sldId id="4926" r:id="rId95"/>
    <p:sldId id="4927" r:id="rId96"/>
    <p:sldId id="4928" r:id="rId97"/>
    <p:sldId id="4929" r:id="rId98"/>
    <p:sldId id="4939" r:id="rId99"/>
    <p:sldId id="4946" r:id="rId100"/>
    <p:sldId id="4932" r:id="rId101"/>
    <p:sldId id="4933" r:id="rId102"/>
    <p:sldId id="4934" r:id="rId103"/>
    <p:sldId id="4937" r:id="rId104"/>
    <p:sldId id="4936" r:id="rId105"/>
    <p:sldId id="4938" r:id="rId106"/>
    <p:sldId id="4944" r:id="rId107"/>
    <p:sldId id="4947" r:id="rId108"/>
    <p:sldId id="4940" r:id="rId109"/>
    <p:sldId id="4941" r:id="rId110"/>
    <p:sldId id="4942" r:id="rId111"/>
    <p:sldId id="4943" r:id="rId112"/>
    <p:sldId id="4949" r:id="rId113"/>
    <p:sldId id="4950" r:id="rId114"/>
    <p:sldId id="4951" r:id="rId115"/>
    <p:sldId id="4994" r:id="rId116"/>
    <p:sldId id="4935" r:id="rId117"/>
    <p:sldId id="4995" r:id="rId118"/>
    <p:sldId id="4952" r:id="rId119"/>
    <p:sldId id="4966" r:id="rId120"/>
    <p:sldId id="4967" r:id="rId121"/>
    <p:sldId id="4968" r:id="rId122"/>
    <p:sldId id="4969" r:id="rId123"/>
    <p:sldId id="4970" r:id="rId124"/>
    <p:sldId id="4971" r:id="rId125"/>
    <p:sldId id="4972" r:id="rId126"/>
    <p:sldId id="4997" r:id="rId127"/>
    <p:sldId id="4998" r:id="rId128"/>
    <p:sldId id="4996" r:id="rId129"/>
    <p:sldId id="4973" r:id="rId130"/>
    <p:sldId id="4980" r:id="rId131"/>
    <p:sldId id="4974" r:id="rId132"/>
    <p:sldId id="4989" r:id="rId133"/>
    <p:sldId id="4981" r:id="rId134"/>
    <p:sldId id="4990" r:id="rId135"/>
    <p:sldId id="4991" r:id="rId136"/>
    <p:sldId id="4993" r:id="rId137"/>
    <p:sldId id="5733" r:id="rId138"/>
    <p:sldId id="4822" r:id="rId1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0"/>
    <p:restoredTop sz="90655"/>
  </p:normalViewPr>
  <p:slideViewPr>
    <p:cSldViewPr snapToGrid="0" snapToObjects="1">
      <p:cViewPr varScale="1">
        <p:scale>
          <a:sx n="97" d="100"/>
          <a:sy n="97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A524-2FEE-DA4A-A806-95C0C566DC04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5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print("hello, world")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7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classes.asp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python.org/en/Classes_and_Objects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12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://www.youtube.com/watch?v=EHi0RDZ31VA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conda.com/download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327358"/>
            <a:ext cx="11819066" cy="20190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and Modules;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Files and Exception Handling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1131PAA05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(U2004) (Fall 2024)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2024-10-16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class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c1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(c1.x)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218147" y="6550660"/>
            <a:ext cx="3752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https://www.w3schools.com/python/python_classes.asp</a:t>
            </a:r>
            <a:endParaRPr lang="en-US" altLang="zh-TW" sz="1200" dirty="0"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2895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62712"/>
            <a:ext cx="9802307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(p1.name)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E85AC-74FD-51E4-DCAB-E80CC5429A53}"/>
              </a:ext>
            </a:extLst>
          </p:cNvPr>
          <p:cNvSpPr txBox="1"/>
          <p:nvPr/>
        </p:nvSpPr>
        <p:spPr>
          <a:xfrm>
            <a:off x="10399280" y="5109577"/>
            <a:ext cx="15541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Alan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2921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950679"/>
            <a:ext cx="11222181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myfunc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my name is 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p1.myfunc()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509043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337629" y="960453"/>
            <a:ext cx="1141894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myfunc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	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my name is 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p1.myfunc()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(p1.name)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3C09A-E231-52EA-A050-3A558E86AB23}"/>
              </a:ext>
            </a:extLst>
          </p:cNvPr>
          <p:cNvSpPr txBox="1"/>
          <p:nvPr/>
        </p:nvSpPr>
        <p:spPr>
          <a:xfrm>
            <a:off x="6838122" y="4857985"/>
            <a:ext cx="491844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my name is Alan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Alan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0837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 and </a:t>
            </a:r>
            <a:r>
              <a:rPr lang="en-US" dirty="0" err="1">
                <a:solidFill>
                  <a:srgbClr val="C00000"/>
                </a:solidFill>
              </a:rPr>
              <a:t>Obects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847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Vehicle: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name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kind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"car"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color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value =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100.00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description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"%s is a %s %s worth $%.2f."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.color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.kind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877847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3120"/>
          </a:xfrm>
        </p:spPr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 and 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1041460"/>
            <a:ext cx="5135519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 = Vehicle()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car1.name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"Fer"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car1.color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car1.kind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"convertible"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car1.value = </a:t>
            </a:r>
            <a:r>
              <a:rPr lang="en-US" sz="2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60000.00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 = Vehicle()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car2.name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"Jump"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car2.color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car2.kind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"van"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car2.value = </a:t>
            </a:r>
            <a:r>
              <a:rPr lang="en-US" sz="2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10000.00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(car1.description())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(car1.name)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(car2.description())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(car2.name)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283549" y="6550660"/>
            <a:ext cx="3621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https://www.learnpython.org/en/Classes_and_Objects</a:t>
            </a:r>
            <a:endParaRPr lang="en-US" altLang="zh-TW" sz="1200" dirty="0">
              <a:latin typeface="Calibri" charset="0"/>
              <a:ea typeface="標楷體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080B-E141-DEAD-248C-AC090553C869}"/>
              </a:ext>
            </a:extLst>
          </p:cNvPr>
          <p:cNvSpPr txBox="1"/>
          <p:nvPr/>
        </p:nvSpPr>
        <p:spPr>
          <a:xfrm>
            <a:off x="6096000" y="5197682"/>
            <a:ext cx="58609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Fer is a red convertible worth $60000.00.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Fer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Jump is a blue van worth $10000.00.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Jump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14410-E218-0E24-5110-5C8F61432A70}"/>
              </a:ext>
            </a:extLst>
          </p:cNvPr>
          <p:cNvSpPr txBox="1"/>
          <p:nvPr/>
        </p:nvSpPr>
        <p:spPr>
          <a:xfrm>
            <a:off x="5724940" y="1035899"/>
            <a:ext cx="6232052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Vehicle: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name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kind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"car"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color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value = 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100.00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description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"%s is a %s %s worth $%.2f."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.color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.kind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	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872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Modules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1489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34A0-D868-F4B0-14E5-E67311D5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1E6B-5247-7FC5-57EC-23E7BFC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a </a:t>
            </a:r>
            <a:r>
              <a:rPr lang="en-US" dirty="0">
                <a:solidFill>
                  <a:srgbClr val="C00000"/>
                </a:solidFill>
              </a:rPr>
              <a:t>module</a:t>
            </a:r>
            <a:r>
              <a:rPr lang="en-US" dirty="0"/>
              <a:t> to be the same as a </a:t>
            </a:r>
            <a:r>
              <a:rPr lang="en-US" dirty="0">
                <a:solidFill>
                  <a:srgbClr val="C00000"/>
                </a:solidFill>
              </a:rPr>
              <a:t>code library</a:t>
            </a:r>
            <a:r>
              <a:rPr lang="en-US" dirty="0"/>
              <a:t>.</a:t>
            </a:r>
          </a:p>
          <a:p>
            <a:r>
              <a:rPr lang="en-US" dirty="0"/>
              <a:t>A file containing a set of functions you want to include in your application.</a:t>
            </a:r>
          </a:p>
          <a:p>
            <a:r>
              <a:rPr lang="en-US" dirty="0"/>
              <a:t>Create a Module</a:t>
            </a:r>
          </a:p>
          <a:p>
            <a:pPr lvl="1"/>
            <a:r>
              <a:rPr lang="en-US" dirty="0"/>
              <a:t>To create a </a:t>
            </a:r>
            <a:r>
              <a:rPr lang="en-US" dirty="0">
                <a:solidFill>
                  <a:srgbClr val="C00000"/>
                </a:solidFill>
              </a:rPr>
              <a:t>module</a:t>
            </a:r>
            <a:r>
              <a:rPr lang="en-US" dirty="0"/>
              <a:t> just save the code you want in a </a:t>
            </a:r>
            <a:r>
              <a:rPr lang="en-US" dirty="0">
                <a:solidFill>
                  <a:srgbClr val="C00000"/>
                </a:solidFill>
              </a:rPr>
              <a:t>file</a:t>
            </a:r>
            <a:r>
              <a:rPr lang="en-US" dirty="0"/>
              <a:t> with the file extension 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 err="1">
                <a:solidFill>
                  <a:srgbClr val="C00000"/>
                </a:solidFill>
              </a:rPr>
              <a:t>py</a:t>
            </a:r>
            <a:r>
              <a:rPr lang="en-US" dirty="0"/>
              <a:t>:</a:t>
            </a:r>
          </a:p>
          <a:p>
            <a:r>
              <a:rPr lang="en-US" dirty="0"/>
              <a:t>Use a Module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import</a:t>
            </a:r>
            <a:r>
              <a:rPr lang="en-US" dirty="0"/>
              <a:t>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B4382-0666-37F7-ADFD-82F25CA7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59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680162" y="3593766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mymodule.greeting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680163" y="1294788"/>
            <a:ext cx="1122218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mymodule.py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"Hello, 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name)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7B264-FDC0-2209-F9B6-B9D96A3B766B}"/>
              </a:ext>
            </a:extLst>
          </p:cNvPr>
          <p:cNvSpPr txBox="1"/>
          <p:nvPr/>
        </p:nvSpPr>
        <p:spPr>
          <a:xfrm>
            <a:off x="680162" y="5072213"/>
            <a:ext cx="10001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def greeting(name):</a:t>
            </a:r>
          </a:p>
          <a:p>
            <a:r>
              <a:rPr lang="en-US" sz="2400" dirty="0">
                <a:solidFill>
                  <a:srgbClr val="212121"/>
                </a:solidFill>
                <a:latin typeface="Courier New" panose="02070309020205020404" pitchFamily="49" charset="0"/>
              </a:rPr>
              <a:t>	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print("Hello, " + name)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1327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File Input /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534389" y="1443841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Hello World\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nThis</a:t>
            </a:r>
            <a:r>
              <a:rPr lang="en-US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is Python File Input Output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8E71-487B-A5A1-B66D-2B1667A56C78}"/>
              </a:ext>
            </a:extLst>
          </p:cNvPr>
          <p:cNvSpPr txBox="1"/>
          <p:nvPr/>
        </p:nvSpPr>
        <p:spPr>
          <a:xfrm>
            <a:off x="534388" y="5823581"/>
            <a:ext cx="10001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 This is Python File Input Output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07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File Input /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534389" y="914401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filename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'''def greeting(name):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	print("Hello, " + name)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	'''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8E71-487B-A5A1-B66D-2B1667A56C78}"/>
              </a:ext>
            </a:extLst>
          </p:cNvPr>
          <p:cNvSpPr txBox="1"/>
          <p:nvPr/>
        </p:nvSpPr>
        <p:spPr>
          <a:xfrm>
            <a:off x="538067" y="5434058"/>
            <a:ext cx="10001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def greeting(name):</a:t>
            </a:r>
          </a:p>
          <a:p>
            <a:r>
              <a:rPr lang="en-US" sz="2400" dirty="0">
                <a:solidFill>
                  <a:srgbClr val="212121"/>
                </a:solidFill>
                <a:latin typeface="Courier New" panose="02070309020205020404" pitchFamily="49" charset="0"/>
              </a:rPr>
              <a:t>	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print("Hello, " + name)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9465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59683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680162" y="3593766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mymodule.greeting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680163" y="1440560"/>
            <a:ext cx="1122218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mymodule.py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"Hello, 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name)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6BB7C-009A-4A86-76D6-75B4A75C1A33}"/>
              </a:ext>
            </a:extLst>
          </p:cNvPr>
          <p:cNvSpPr txBox="1"/>
          <p:nvPr/>
        </p:nvSpPr>
        <p:spPr>
          <a:xfrm>
            <a:off x="680162" y="51815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Hello, Alan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2018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US" dirty="0"/>
              <a:t>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main() function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World!"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__name__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"__main__"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main()</a:t>
            </a:r>
          </a:p>
          <a:p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5874257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Files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Exception Handling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080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Files and Exception Handling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Files (File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pPr lvl="1" indent="-411480"/>
            <a:r>
              <a:rPr lang="en-US" sz="3800" b="1" dirty="0"/>
              <a:t>f = open("</a:t>
            </a:r>
            <a:r>
              <a:rPr lang="en-US" sz="3800" b="1" dirty="0" err="1"/>
              <a:t>myfile.txt</a:t>
            </a:r>
            <a:r>
              <a:rPr lang="en-US" sz="3800" b="1" dirty="0"/>
              <a:t>")</a:t>
            </a:r>
          </a:p>
          <a:p>
            <a:pPr indent="-411480"/>
            <a:r>
              <a:rPr lang="en-US" sz="4000" b="1" dirty="0"/>
              <a:t>Python Try Except (Exception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try: 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except: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else: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finally:</a:t>
            </a:r>
            <a:endParaRPr lang="en-US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161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CE60-12AF-D141-C44A-34B9C5BB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4678"/>
          </a:xfrm>
        </p:spPr>
        <p:txBody>
          <a:bodyPr>
            <a:normAutofit/>
          </a:bodyPr>
          <a:lstStyle/>
          <a:p>
            <a:r>
              <a:rPr lang="en-US" dirty="0"/>
              <a:t>File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14C6D-598E-5B5D-F461-2D119140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28726"/>
            <a:ext cx="11222181" cy="51245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key function for working with files in Python is the </a:t>
            </a:r>
            <a:r>
              <a:rPr lang="en-US" dirty="0">
                <a:solidFill>
                  <a:srgbClr val="C00000"/>
                </a:solidFill>
              </a:rPr>
              <a:t>open() </a:t>
            </a:r>
            <a:r>
              <a:rPr lang="en-US" dirty="0"/>
              <a:t>function.</a:t>
            </a:r>
          </a:p>
          <a:p>
            <a:r>
              <a:rPr lang="en-US" dirty="0"/>
              <a:t>The open() function takes two parameters; </a:t>
            </a:r>
            <a:r>
              <a:rPr lang="en-US" dirty="0">
                <a:solidFill>
                  <a:srgbClr val="C00000"/>
                </a:solidFill>
              </a:rPr>
              <a:t>filename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.</a:t>
            </a:r>
          </a:p>
          <a:p>
            <a:r>
              <a:rPr lang="en-US" dirty="0"/>
              <a:t>There are four different methods (modes) for opening a file: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"r" - Read </a:t>
            </a:r>
            <a:r>
              <a:rPr lang="en-US" dirty="0"/>
              <a:t>- Default value. Opens a file for reading, error if the file does not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"a" - Append </a:t>
            </a:r>
            <a:r>
              <a:rPr lang="en-US" dirty="0"/>
              <a:t>- Opens a file for appending, creates the file if it does not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"w" - Write </a:t>
            </a:r>
            <a:r>
              <a:rPr lang="en-US" dirty="0"/>
              <a:t>- Opens a file for writing, creates the file if it does not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"x" - Create </a:t>
            </a:r>
            <a:r>
              <a:rPr lang="en-US" dirty="0"/>
              <a:t>- Creates the specified file, returns an error if the file exists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7384E-EA11-A7D8-A75F-43DFDCDE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067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5313"/>
          </a:xfrm>
        </p:spPr>
        <p:txBody>
          <a:bodyPr>
            <a:normAutofit/>
          </a:bodyPr>
          <a:lstStyle/>
          <a:p>
            <a:r>
              <a:rPr lang="en-US" dirty="0"/>
              <a:t>Python Files (File Handling)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23029" y="1155461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"w"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f.close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f.close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6A9B6-1417-4239-E228-4795AC046736}"/>
              </a:ext>
            </a:extLst>
          </p:cNvPr>
          <p:cNvSpPr txBox="1"/>
          <p:nvPr/>
        </p:nvSpPr>
        <p:spPr>
          <a:xfrm>
            <a:off x="523029" y="56916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11868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5313"/>
          </a:xfrm>
        </p:spPr>
        <p:txBody>
          <a:bodyPr>
            <a:normAutofit/>
          </a:bodyPr>
          <a:lstStyle/>
          <a:p>
            <a:r>
              <a:rPr lang="en-US" dirty="0"/>
              <a:t>Python Files (File Handling)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23029" y="1255477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 World'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6A9B6-1417-4239-E228-4795AC046736}"/>
              </a:ext>
            </a:extLst>
          </p:cNvPr>
          <p:cNvSpPr txBox="1"/>
          <p:nvPr/>
        </p:nvSpPr>
        <p:spPr>
          <a:xfrm>
            <a:off x="534389" y="54608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2653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 World\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nPython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File IO'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81480-1815-D402-E53B-E6583402BA59}"/>
              </a:ext>
            </a:extLst>
          </p:cNvPr>
          <p:cNvSpPr txBox="1"/>
          <p:nvPr/>
        </p:nvSpPr>
        <p:spPr>
          <a:xfrm>
            <a:off x="534388" y="5338699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File 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5757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'a+'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'\n'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'New line'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E56B4-6C63-C7BB-DECC-D7025C506AD0}"/>
              </a:ext>
            </a:extLst>
          </p:cNvPr>
          <p:cNvSpPr txBox="1"/>
          <p:nvPr/>
        </p:nvSpPr>
        <p:spPr>
          <a:xfrm>
            <a:off x="534388" y="519150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File IO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New 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756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!ls list files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B8064-F973-1A06-6764-6E893E670ABC}"/>
              </a:ext>
            </a:extLst>
          </p:cNvPr>
          <p:cNvSpPr txBox="1"/>
          <p:nvPr/>
        </p:nvSpPr>
        <p:spPr>
          <a:xfrm>
            <a:off x="534388" y="2829307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sample_data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D4119C-D71E-36A5-0EF2-9AF56103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385" y="2368678"/>
            <a:ext cx="5213184" cy="39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838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OS, IO, files, and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os.getcwd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1A454-CECB-C314-6F29-B087A731BAFA}"/>
              </a:ext>
            </a:extLst>
          </p:cNvPr>
          <p:cNvSpPr txBox="1"/>
          <p:nvPr/>
        </p:nvSpPr>
        <p:spPr>
          <a:xfrm>
            <a:off x="534388" y="3733226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/content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864208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9DDB2-2675-B96F-9747-1FB25C4AF3E1}"/>
              </a:ext>
            </a:extLst>
          </p:cNvPr>
          <p:cNvSpPr txBox="1"/>
          <p:nvPr/>
        </p:nvSpPr>
        <p:spPr>
          <a:xfrm>
            <a:off x="534388" y="2244208"/>
            <a:ext cx="6100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['.config', '</a:t>
            </a:r>
            <a:r>
              <a:rPr lang="en-US" sz="36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6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sample_data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']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B2580-5F4E-CD6F-9258-B32E975C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385" y="2368678"/>
            <a:ext cx="5213184" cy="39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690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os.path.join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path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os.path.join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sample_data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(path)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(path)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92584-D4A1-30E9-846D-53C9E95839A1}"/>
              </a:ext>
            </a:extLst>
          </p:cNvPr>
          <p:cNvSpPr txBox="1"/>
          <p:nvPr/>
        </p:nvSpPr>
        <p:spPr>
          <a:xfrm>
            <a:off x="534388" y="3278539"/>
            <a:ext cx="83381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/content/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sample_data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README.md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anscombe.json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mnist_train_small.csv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mnist_test.csv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california_housing_train.csv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california_housing_test.csv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3CF18-AF4B-2F5E-4F12-419810D21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896" y="2922675"/>
            <a:ext cx="36576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991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google.colab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google.colab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files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io_file_myday.txt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f.write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'Google 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Colab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File Write Text some content 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Myday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time</a:t>
            </a:r>
          </a:p>
          <a:p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time.sleep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time sleep 1 second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files.download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io_file_myday.txt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'downloaded'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CD812-7808-E302-6730-758015CA6FC9}"/>
              </a:ext>
            </a:extLst>
          </p:cNvPr>
          <p:cNvSpPr txBox="1"/>
          <p:nvPr/>
        </p:nvSpPr>
        <p:spPr>
          <a:xfrm>
            <a:off x="534388" y="5730118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downloaded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324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google.colab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files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uploaded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files.upload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uploaded.keys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'User uploaded file "{name}" with length {length} 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bytes'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name=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length=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(uploaded[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6EFFF-FD42-AFD5-EC92-96AF6FF9295F}"/>
              </a:ext>
            </a:extLst>
          </p:cNvPr>
          <p:cNvSpPr txBox="1"/>
          <p:nvPr/>
        </p:nvSpPr>
        <p:spPr>
          <a:xfrm>
            <a:off x="534387" y="5368556"/>
            <a:ext cx="11222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User uploaded file "io_file_myday2.txt" with length 47 bytes</a:t>
            </a:r>
          </a:p>
        </p:txBody>
      </p:sp>
    </p:spTree>
    <p:extLst>
      <p:ext uri="{BB962C8B-B14F-4D97-AF65-F5344CB8AC3E}">
        <p14:creationId xmlns:p14="http://schemas.microsoft.com/office/powerpoint/2010/main" val="5320339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os.remove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os.path.exists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removed"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"The file does not exist"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09191-9385-0909-80B5-41DB42A61562}"/>
              </a:ext>
            </a:extLst>
          </p:cNvPr>
          <p:cNvSpPr txBox="1"/>
          <p:nvPr/>
        </p:nvSpPr>
        <p:spPr>
          <a:xfrm>
            <a:off x="678656" y="4993433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removed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78407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79370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os.mkdir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80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os.rmdir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80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64223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os.mkdir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os.rmdir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8509658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6E63-6F7C-730B-12D1-40550706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35036-63A7-D586-8DE8-D8CA0389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try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test a block of code for errors.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except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handle the error.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else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execute code when there is no error.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finally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execute code, regardless of the result of the try- and except blocks.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FC9C-D812-AD01-22C7-407A86D9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889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2222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Python Try Except (Exception Handling)</a:t>
            </a:r>
            <a:br>
              <a:rPr lang="en-US" sz="4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</a:b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1720840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try except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3253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try except finally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2CBD1-7F4E-D4C6-CB18-74A144690EB9}"/>
              </a:ext>
            </a:extLst>
          </p:cNvPr>
          <p:cNvSpPr txBox="1"/>
          <p:nvPr/>
        </p:nvSpPr>
        <p:spPr>
          <a:xfrm>
            <a:off x="534388" y="53607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168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try except else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"No exception"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A7E46-9417-0510-94EB-906D750B9B3C}"/>
              </a:ext>
            </a:extLst>
          </p:cNvPr>
          <p:cNvSpPr txBox="1"/>
          <p:nvPr/>
        </p:nvSpPr>
        <p:spPr>
          <a:xfrm>
            <a:off x="534388" y="522426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No exception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787925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"No exception"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76B8C-5A17-7C72-FF10-947E1BBFBB82}"/>
              </a:ext>
            </a:extLst>
          </p:cNvPr>
          <p:cNvSpPr txBox="1"/>
          <p:nvPr/>
        </p:nvSpPr>
        <p:spPr>
          <a:xfrm>
            <a:off x="534389" y="569266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No exception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8561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045277"/>
            <a:ext cx="11222181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price = </a:t>
            </a:r>
            <a:r>
              <a:rPr lang="en-US" sz="20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"Enter the price of the stock (e.g. 10):"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shares = </a:t>
            </a:r>
            <a:r>
              <a:rPr lang="en-US" sz="20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"Enter the number of shares (e.g. 2):"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total = price * shares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Exception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error:"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(e))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"The total value of the shares is:"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total)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"Thank you."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F0C60-19DC-8517-8335-AE363A488C6B}"/>
              </a:ext>
            </a:extLst>
          </p:cNvPr>
          <p:cNvSpPr txBox="1"/>
          <p:nvPr/>
        </p:nvSpPr>
        <p:spPr>
          <a:xfrm>
            <a:off x="534389" y="5270655"/>
            <a:ext cx="8053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Enter the price of the stock (e.g. 10):10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Enter the number of shares (e.g. 2):2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The total value of the shares is: 20.0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Thank you.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79F375-48E7-62AD-BACE-E9444D7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5809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write file"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"file saved"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file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085B6-CD70-D442-5E7E-25E9906E8270}"/>
              </a:ext>
            </a:extLst>
          </p:cNvPr>
          <p:cNvSpPr txBox="1"/>
          <p:nvPr/>
        </p:nvSpPr>
        <p:spPr>
          <a:xfrm>
            <a:off x="534389" y="4962655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Exception file Error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837813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file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write file"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"file saved"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file Error"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.close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D1B7E-B855-A4D9-123C-C0F670844237}"/>
              </a:ext>
            </a:extLst>
          </p:cNvPr>
          <p:cNvSpPr txBox="1"/>
          <p:nvPr/>
        </p:nvSpPr>
        <p:spPr>
          <a:xfrm>
            <a:off x="417965" y="5415666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Exception file Error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45764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file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2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'w’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write file"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"file saved"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file Error"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.close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01AFA-F020-C4FF-0816-C0547EB28E0E}"/>
              </a:ext>
            </a:extLst>
          </p:cNvPr>
          <p:cNvSpPr txBox="1"/>
          <p:nvPr/>
        </p:nvSpPr>
        <p:spPr>
          <a:xfrm>
            <a:off x="417965" y="5730118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file saved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18484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04729"/>
            <a:ext cx="11222181" cy="5287015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Functions: </a:t>
            </a:r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Classes/Objects: </a:t>
            </a:r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Modules: </a:t>
            </a:r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  <a:p>
            <a:pPr indent="-411480"/>
            <a:r>
              <a:rPr lang="en-US" sz="4000" b="1" dirty="0"/>
              <a:t>Python Files (File Handling): </a:t>
            </a:r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r>
              <a:rPr lang="en-US" sz="4000" dirty="0"/>
              <a:t>  Python Try Except (Exception Handling): 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try: except: else: finally:</a:t>
            </a:r>
            <a:endParaRPr lang="en-US" sz="3400" b="1" dirty="0">
              <a:solidFill>
                <a:srgbClr val="C00000"/>
              </a:solidFill>
            </a:endParaRPr>
          </a:p>
          <a:p>
            <a:pPr indent="-411480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8396515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857801"/>
            <a:ext cx="11518232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0"/>
              </a:spcAft>
            </a:pPr>
            <a:r>
              <a:rPr lang="en-US" altLang="zh-TW" sz="1400" b="0" dirty="0"/>
              <a:t>Wes McKinney (2022), "Python for Data Analysis: Data Wrangling with pandas, NumPy, and </a:t>
            </a:r>
            <a:r>
              <a:rPr lang="en-US" altLang="zh-TW" sz="1400" b="0" dirty="0" err="1"/>
              <a:t>Jupyter</a:t>
            </a:r>
            <a:r>
              <a:rPr lang="en-US" altLang="zh-TW" sz="1400" b="0" dirty="0"/>
              <a:t>", 3rd Edition, O'Reilly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400" b="0" dirty="0" err="1"/>
              <a:t>Aurélien</a:t>
            </a:r>
            <a:r>
              <a:rPr lang="en-US" altLang="zh-TW" sz="1400" b="0" dirty="0"/>
              <a:t> </a:t>
            </a:r>
            <a:r>
              <a:rPr lang="en-US" altLang="zh-TW" sz="1400" b="0" dirty="0" err="1"/>
              <a:t>Géron</a:t>
            </a:r>
            <a:r>
              <a:rPr lang="en-US" altLang="zh-TW" sz="1400" b="0" dirty="0"/>
              <a:t> (2023), Hands-On Machine Learning with Scikit-Learn, </a:t>
            </a:r>
            <a:r>
              <a:rPr lang="en-US" altLang="zh-TW" sz="1400" b="0" dirty="0" err="1"/>
              <a:t>Keras</a:t>
            </a:r>
            <a:r>
              <a:rPr lang="en-US" altLang="zh-TW" sz="14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Steven </a:t>
            </a:r>
            <a:r>
              <a:rPr lang="en-US" sz="1400" b="0" dirty="0" err="1"/>
              <a:t>D'Ascoli</a:t>
            </a:r>
            <a:r>
              <a:rPr lang="en-US" sz="14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4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0"/>
              </a:spcAft>
            </a:pPr>
            <a:r>
              <a:rPr lang="en-US" altLang="zh-TW" sz="1400" b="0" dirty="0"/>
              <a:t>Denis Rothman (2024), Transformers for Natural Language Processing and Computer Vision - Third Edition: Explore Generative AI and Large Language Models with Hugging Face, </a:t>
            </a:r>
            <a:r>
              <a:rPr lang="en-US" altLang="zh-TW" sz="1400" b="0" dirty="0" err="1"/>
              <a:t>ChatGPT</a:t>
            </a:r>
            <a:r>
              <a:rPr lang="en-US" altLang="zh-TW" sz="1400" b="0" dirty="0"/>
              <a:t>, GPT-4V, and DALL-E 3, 3rd ed. Edition, </a:t>
            </a:r>
            <a:r>
              <a:rPr lang="en-US" altLang="zh-TW" sz="1400" b="0" dirty="0" err="1"/>
              <a:t>Packt</a:t>
            </a:r>
            <a:r>
              <a:rPr lang="en-US" altLang="zh-TW" sz="1400" b="0" dirty="0"/>
              <a:t> Publishing</a:t>
            </a:r>
          </a:p>
          <a:p>
            <a:pPr>
              <a:spcAft>
                <a:spcPts val="0"/>
              </a:spcAft>
            </a:pPr>
            <a:r>
              <a:rPr lang="en-US" altLang="zh-TW" sz="1400" b="0" dirty="0"/>
              <a:t>Ben </a:t>
            </a:r>
            <a:r>
              <a:rPr lang="en-US" altLang="zh-TW" sz="1400" b="0" dirty="0" err="1"/>
              <a:t>Auffarth</a:t>
            </a:r>
            <a:r>
              <a:rPr lang="en-US" altLang="zh-TW" sz="1400" b="0" dirty="0"/>
              <a:t> (2023), Generative AI with </a:t>
            </a:r>
            <a:r>
              <a:rPr lang="en-US" altLang="zh-TW" sz="1400" b="0" dirty="0" err="1"/>
              <a:t>LangChain</a:t>
            </a:r>
            <a:r>
              <a:rPr lang="en-US" altLang="zh-TW" sz="1400" b="0" dirty="0"/>
              <a:t>: Build large language model (LLM) apps with Python, </a:t>
            </a:r>
            <a:r>
              <a:rPr lang="en-US" altLang="zh-TW" sz="1400" b="0" dirty="0" err="1"/>
              <a:t>ChatGPT</a:t>
            </a:r>
            <a:r>
              <a:rPr lang="en-US" altLang="zh-TW" sz="1400" b="0" dirty="0"/>
              <a:t> and other LLMs, </a:t>
            </a:r>
            <a:r>
              <a:rPr lang="en-US" altLang="zh-TW" sz="1400" b="0" dirty="0" err="1"/>
              <a:t>Packt</a:t>
            </a:r>
            <a:r>
              <a:rPr lang="en-US" altLang="zh-TW" sz="1400" b="0" dirty="0"/>
              <a:t> Publishing.</a:t>
            </a:r>
          </a:p>
          <a:p>
            <a:pPr>
              <a:spcAft>
                <a:spcPts val="0"/>
              </a:spcAft>
            </a:pPr>
            <a:r>
              <a:rPr lang="en-US" altLang="zh-TW" sz="1400" b="0" dirty="0"/>
              <a:t>Varun Grover, Roger HL Chiang, Ting-Peng Liang, and </a:t>
            </a:r>
            <a:r>
              <a:rPr lang="en-US" altLang="zh-TW" sz="1400" b="0" dirty="0" err="1"/>
              <a:t>Dongsong</a:t>
            </a:r>
            <a:r>
              <a:rPr lang="en-US" altLang="zh-TW" sz="14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0"/>
              </a:spcAft>
            </a:pPr>
            <a:r>
              <a:rPr lang="en-US" sz="1400" b="0" dirty="0" err="1"/>
              <a:t>Junliang</a:t>
            </a:r>
            <a:r>
              <a:rPr lang="en-US" sz="1400" b="0" dirty="0"/>
              <a:t> Wang, </a:t>
            </a:r>
            <a:r>
              <a:rPr lang="en-US" sz="1400" b="0" dirty="0" err="1"/>
              <a:t>Chuqiao</a:t>
            </a:r>
            <a:r>
              <a:rPr lang="en-US" sz="1400" b="0" dirty="0"/>
              <a:t> Xu, </a:t>
            </a:r>
            <a:r>
              <a:rPr lang="en-US" sz="1400" b="0" dirty="0" err="1"/>
              <a:t>Jie</a:t>
            </a:r>
            <a:r>
              <a:rPr lang="en-US" sz="14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Ramesh Sharda, </a:t>
            </a:r>
            <a:r>
              <a:rPr lang="en-US" sz="1400" b="0" dirty="0" err="1"/>
              <a:t>Dursun</a:t>
            </a:r>
            <a:r>
              <a:rPr lang="en-US" sz="1400" b="0" dirty="0"/>
              <a:t> </a:t>
            </a:r>
            <a:r>
              <a:rPr lang="en-US" sz="1400" b="0" dirty="0" err="1"/>
              <a:t>Delen</a:t>
            </a:r>
            <a:r>
              <a:rPr lang="en-US" sz="1400" b="0" dirty="0"/>
              <a:t>, and Efraim Turban (2017),  Business Intelligence, Analytics, and Data Science: A Managerial Perspective, 4th Edition, Pearson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Programming, </a:t>
            </a:r>
            <a:r>
              <a:rPr lang="en-US" sz="1400" b="0" dirty="0">
                <a:hlinkClick r:id="rId2"/>
              </a:rPr>
              <a:t>https://pythonprogramming.net/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Python, </a:t>
            </a:r>
            <a:r>
              <a:rPr lang="en-US" sz="1400" b="0" dirty="0">
                <a:hlinkClick r:id="rId3"/>
              </a:rPr>
              <a:t>https://www.python.org/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 Language, </a:t>
            </a:r>
            <a:r>
              <a:rPr lang="en-US" sz="1400" b="0" dirty="0">
                <a:hlinkClick r:id="rId4"/>
              </a:rPr>
              <a:t>http://pythonprogramminglanguage.com/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Numpy</a:t>
            </a:r>
            <a:r>
              <a:rPr lang="en-US" sz="1400" b="0" dirty="0"/>
              <a:t>, </a:t>
            </a:r>
            <a:r>
              <a:rPr lang="en-US" sz="1400" b="0" dirty="0">
                <a:hlinkClick r:id="rId5"/>
              </a:rPr>
              <a:t>http://www.numpy.org/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Pandas, </a:t>
            </a:r>
            <a:r>
              <a:rPr lang="en-US" sz="1400" b="0" dirty="0">
                <a:hlinkClick r:id="rId6"/>
              </a:rPr>
              <a:t>http://pandas.pydata.org/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 err="1"/>
              <a:t>Skikit</a:t>
            </a:r>
            <a:r>
              <a:rPr lang="en-US" sz="1400" b="0" dirty="0"/>
              <a:t>-learn, </a:t>
            </a:r>
            <a:r>
              <a:rPr lang="en-US" sz="1400" b="0" dirty="0">
                <a:hlinkClick r:id="rId7"/>
              </a:rPr>
              <a:t>http://scikit-learn.org/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W3Schools Python, </a:t>
            </a:r>
            <a:r>
              <a:rPr lang="en-US" sz="1400" b="0" dirty="0">
                <a:hlinkClick r:id="rId8"/>
              </a:rPr>
              <a:t>https://www.w3schools.com/python/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Learn Python, </a:t>
            </a:r>
            <a:r>
              <a:rPr lang="en-US" sz="1400" b="0" dirty="0">
                <a:hlinkClick r:id="rId9"/>
              </a:rPr>
              <a:t>https://www.learnpython.org/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Google’s Python Class, </a:t>
            </a:r>
            <a:r>
              <a:rPr lang="en-US" sz="1400" b="0" dirty="0">
                <a:hlinkClick r:id="rId10"/>
              </a:rPr>
              <a:t>https://developers.google.com/edu/python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Harvard University (2024), CS50x 2024 - Lecture 6 - Python, </a:t>
            </a:r>
            <a:r>
              <a:rPr lang="en-US" sz="1400" b="0" dirty="0">
                <a:hlinkClick r:id="rId11"/>
              </a:rPr>
              <a:t>http://www.youtube.com/watch?v=EHi0RDZ31VA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Min-Yuh Day (2024), Python 101, </a:t>
            </a:r>
            <a:r>
              <a:rPr lang="en-US" sz="1400" b="0" dirty="0">
                <a:hlinkClick r:id="rId12"/>
              </a:rPr>
              <a:t>https://tinyurl.com/aintpupython101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8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2024/09/11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2024/09/18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2024/09/25 Foundations of Python Programming</a:t>
            </a:r>
          </a:p>
          <a:p>
            <a:pPr marL="0" indent="0">
              <a:buNone/>
            </a:pPr>
            <a:r>
              <a:rPr lang="en-US" sz="2800" dirty="0"/>
              <a:t>4 2024/10/02 Data Structures</a:t>
            </a:r>
          </a:p>
          <a:p>
            <a:pPr marL="0" indent="0">
              <a:buNone/>
            </a:pPr>
            <a:r>
              <a:rPr lang="en-US" sz="2800" dirty="0"/>
              <a:t>5 2024/10/09 Control Logic and Loops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6 2024/10/16 Functions and Modules; Files and Exception Handling </a:t>
            </a:r>
          </a:p>
          <a:p>
            <a:pPr marL="0" indent="0">
              <a:buNone/>
            </a:pPr>
            <a:r>
              <a:rPr lang="en-US" sz="2800" dirty="0"/>
              <a:t>7 2024/10/23 Data Analytics and Visualization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2024/10/30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9   2024/11/06 Self-Learning</a:t>
            </a:r>
          </a:p>
          <a:p>
            <a:pPr marL="0" indent="0">
              <a:buNone/>
            </a:pPr>
            <a:r>
              <a:rPr lang="en-US" sz="2800" dirty="0"/>
              <a:t>10 2024/11/13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2024/11/20 Statistical Analysis with Python</a:t>
            </a:r>
          </a:p>
          <a:p>
            <a:pPr marL="0" indent="0">
              <a:buNone/>
            </a:pPr>
            <a:r>
              <a:rPr lang="en-US" sz="2800" dirty="0"/>
              <a:t>12 2024/11/27 Machine Learning with Python</a:t>
            </a:r>
          </a:p>
          <a:p>
            <a:pPr marL="0" indent="0">
              <a:buNone/>
            </a:pPr>
            <a:r>
              <a:rPr lang="en-US" sz="2800" dirty="0"/>
              <a:t>13 2024/12/04 Text Analytics with Generative AI and Python</a:t>
            </a:r>
          </a:p>
          <a:p>
            <a:pPr marL="0" indent="0">
              <a:buNone/>
            </a:pPr>
            <a:r>
              <a:rPr lang="en-US" sz="2800" dirty="0"/>
              <a:t>14 2024/12/11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2024/12/18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2024/12/25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84" y="1218655"/>
            <a:ext cx="8229600" cy="5416695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rgbClr val="00B050"/>
                </a:solidFill>
              </a:rPr>
              <a:t>Anaconda</a:t>
            </a:r>
            <a:br>
              <a:rPr lang="en-US" altLang="zh-TW" sz="7200" dirty="0"/>
            </a:br>
            <a:r>
              <a:rPr lang="en-US" altLang="zh-TW" sz="7200" dirty="0"/>
              <a:t>The Most Popular </a:t>
            </a:r>
            <a:r>
              <a:rPr lang="en-US" altLang="zh-TW" sz="7200" dirty="0">
                <a:solidFill>
                  <a:srgbClr val="FF0000"/>
                </a:solidFill>
              </a:rPr>
              <a:t>Python</a:t>
            </a:r>
            <a:r>
              <a:rPr lang="en-US" altLang="zh-TW" sz="7200" dirty="0"/>
              <a:t> </a:t>
            </a:r>
            <a:br>
              <a:rPr lang="en-US" altLang="zh-TW" sz="7200" dirty="0"/>
            </a:br>
            <a:r>
              <a:rPr lang="en-US" altLang="zh-TW" sz="7200" dirty="0">
                <a:solidFill>
                  <a:srgbClr val="FF0000"/>
                </a:solidFill>
              </a:rPr>
              <a:t>Data Science </a:t>
            </a:r>
            <a:r>
              <a:rPr lang="en-US" altLang="zh-TW" sz="7200" dirty="0"/>
              <a:t>Platform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5032249" y="6635351"/>
            <a:ext cx="2127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www.anaconda.com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0AB8-990B-2B46-92A2-56126843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12568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8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00735-01A2-4644-B113-7B82B17F9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54" y="1052736"/>
            <a:ext cx="9584092" cy="512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43729-F8ED-3B46-B6C2-B37E786C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44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Download Anaconda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E4741-35C4-884E-B598-4955D09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6DBB-69ED-E146-9214-AE6090E0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5718592"/>
            <a:ext cx="2736850" cy="824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76E002-95A8-D94D-96E4-12B597FF5FAB}"/>
              </a:ext>
            </a:extLst>
          </p:cNvPr>
          <p:cNvSpPr/>
          <p:nvPr/>
        </p:nvSpPr>
        <p:spPr>
          <a:xfrm>
            <a:off x="4063263" y="6488668"/>
            <a:ext cx="39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https://www.anaconda.com/download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D76563-B4A8-AA4C-B987-0CD5B9C5F85F}"/>
              </a:ext>
            </a:extLst>
          </p:cNvPr>
          <p:cNvSpPr/>
          <p:nvPr/>
        </p:nvSpPr>
        <p:spPr>
          <a:xfrm>
            <a:off x="4295800" y="5057234"/>
            <a:ext cx="3528392" cy="1431433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12000" dirty="0">
                <a:solidFill>
                  <a:srgbClr val="FF0000"/>
                </a:solidFill>
              </a:rPr>
              <a:t>HelloWorld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55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accent1"/>
                </a:solidFill>
              </a:rPr>
              <a:t>Anaconda-Navigator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758950"/>
            <a:ext cx="76327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3672" y="5733256"/>
            <a:ext cx="360040" cy="402082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0690" y="53207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Launchpad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1137" y="1803368"/>
            <a:ext cx="1890767" cy="1337600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4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8D8-78D9-0040-B8CA-A1B3B022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Anaconda Navigator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5B3B-071C-1643-96E1-AE2D91A7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4909-8328-514D-85A3-E159472B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92697"/>
            <a:ext cx="9144000" cy="59220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892E1-A944-0243-B192-CC293BC2D8A9}"/>
              </a:ext>
            </a:extLst>
          </p:cNvPr>
          <p:cNvSpPr/>
          <p:nvPr/>
        </p:nvSpPr>
        <p:spPr>
          <a:xfrm>
            <a:off x="5519936" y="1844824"/>
            <a:ext cx="2160240" cy="2448272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1F4ABD-9683-C946-85FD-5F9D703DB9CF}"/>
              </a:ext>
            </a:extLst>
          </p:cNvPr>
          <p:cNvSpPr/>
          <p:nvPr/>
        </p:nvSpPr>
        <p:spPr>
          <a:xfrm>
            <a:off x="6168008" y="3789040"/>
            <a:ext cx="792088" cy="504056"/>
          </a:xfrm>
          <a:prstGeom prst="roundRect">
            <a:avLst>
              <a:gd name="adj" fmla="val 17840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4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5FA-6C4E-074B-886D-47705D01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079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A478-CB80-C448-8837-AFA666BC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5D52-103B-A747-B924-B8072A0D9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30" y="707993"/>
            <a:ext cx="8892480" cy="581187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DB0BF-8F54-A14A-87BE-13CF7D4628FD}"/>
              </a:ext>
            </a:extLst>
          </p:cNvPr>
          <p:cNvSpPr/>
          <p:nvPr/>
        </p:nvSpPr>
        <p:spPr>
          <a:xfrm>
            <a:off x="1981200" y="2852936"/>
            <a:ext cx="5698976" cy="1080120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6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780A3-83D8-8E43-B6D0-ED28D4AB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03BB4-3A25-1448-BABF-5C1DD8BA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18"/>
          <a:stretch/>
        </p:blipFill>
        <p:spPr>
          <a:xfrm>
            <a:off x="1524000" y="1772817"/>
            <a:ext cx="9144000" cy="474704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B98C78-AE8D-5F46-984F-F49960B409BF}"/>
              </a:ext>
            </a:extLst>
          </p:cNvPr>
          <p:cNvSpPr/>
          <p:nvPr/>
        </p:nvSpPr>
        <p:spPr>
          <a:xfrm>
            <a:off x="8256240" y="4149080"/>
            <a:ext cx="1728192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E5422B-DF4E-5645-B664-9066C384189C}"/>
              </a:ext>
            </a:extLst>
          </p:cNvPr>
          <p:cNvSpPr/>
          <p:nvPr/>
        </p:nvSpPr>
        <p:spPr>
          <a:xfrm>
            <a:off x="9480376" y="3677242"/>
            <a:ext cx="504056" cy="327822"/>
          </a:xfrm>
          <a:prstGeom prst="roundRect">
            <a:avLst>
              <a:gd name="adj" fmla="val 26527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CEBA32-E209-7240-822A-46D681E1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7231"/>
            <a:ext cx="8229600" cy="1655995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/>
                </a:solidFill>
              </a:rPr>
              <a:t>Jupyter</a:t>
            </a:r>
            <a:r>
              <a:rPr lang="en-US" sz="6000" dirty="0">
                <a:solidFill>
                  <a:schemeClr val="accent1"/>
                </a:solidFill>
              </a:rPr>
              <a:t> Notebook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New Python 3</a:t>
            </a:r>
          </a:p>
        </p:txBody>
      </p:sp>
    </p:spTree>
    <p:extLst>
      <p:ext uri="{BB962C8B-B14F-4D97-AF65-F5344CB8AC3E}">
        <p14:creationId xmlns:p14="http://schemas.microsoft.com/office/powerpoint/2010/main" val="2923366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CD37-0483-3B4A-881C-CCA2BC9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7863"/>
            <a:ext cx="8229600" cy="830997"/>
          </a:xfr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1" lang="en-US" dirty="0">
                <a:solidFill>
                  <a:srgbClr val="4F81BD"/>
                </a:solidFill>
                <a:latin typeface="Courier" charset="0"/>
                <a:ea typeface="新細明體" charset="-120"/>
              </a:rPr>
              <a:t>print("hello,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D15F-233D-1741-B106-A8805905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29932-E85F-454F-9111-76A521E80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18" y="1052737"/>
            <a:ext cx="8347442" cy="545220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FF5865-F0F8-214E-A2C3-BFDB892E13B8}"/>
              </a:ext>
            </a:extLst>
          </p:cNvPr>
          <p:cNvSpPr/>
          <p:nvPr/>
        </p:nvSpPr>
        <p:spPr>
          <a:xfrm>
            <a:off x="3431704" y="3284984"/>
            <a:ext cx="1872208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4968EC-2283-2E47-AFDB-503BAA224278}"/>
              </a:ext>
            </a:extLst>
          </p:cNvPr>
          <p:cNvSpPr/>
          <p:nvPr/>
        </p:nvSpPr>
        <p:spPr>
          <a:xfrm>
            <a:off x="4511824" y="2564904"/>
            <a:ext cx="648072" cy="288032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8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174524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Functions: </a:t>
            </a:r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Classes/Objects: </a:t>
            </a:r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Modules: </a:t>
            </a:r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  <a:p>
            <a:pPr indent="-411480"/>
            <a:r>
              <a:rPr lang="en-US" sz="4000" b="1" dirty="0"/>
              <a:t>Python Files (File Handling): </a:t>
            </a:r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r>
              <a:rPr lang="en-US" sz="4000" dirty="0"/>
              <a:t>  Python Try Except (Exception Handling): 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try: except: else: finally:</a:t>
            </a:r>
            <a:endParaRPr lang="en-US" sz="3400" b="1" dirty="0">
              <a:solidFill>
                <a:srgbClr val="C00000"/>
              </a:solidFill>
            </a:endParaRPr>
          </a:p>
          <a:p>
            <a:pPr indent="-411480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78232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Foundations of Python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2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Functions and Modules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</a:t>
            </a:r>
          </a:p>
          <a:p>
            <a:pPr lvl="1" indent="-411480"/>
            <a:r>
              <a:rPr lang="en-US" sz="3600" b="1" dirty="0" err="1"/>
              <a:t>mymodule.py</a:t>
            </a:r>
            <a:endParaRPr lang="en-US" sz="3600" b="1" dirty="0"/>
          </a:p>
          <a:p>
            <a:pPr lvl="1" indent="-411480"/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0412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Files and Exception Handling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Files (File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pPr lvl="1" indent="-411480"/>
            <a:r>
              <a:rPr lang="en-US" sz="3800" b="1" dirty="0"/>
              <a:t>f = open("</a:t>
            </a:r>
            <a:r>
              <a:rPr lang="en-US" sz="3800" b="1" dirty="0" err="1"/>
              <a:t>myfile.txt</a:t>
            </a:r>
            <a:r>
              <a:rPr lang="en-US" sz="3800" b="1" dirty="0"/>
              <a:t>")</a:t>
            </a:r>
          </a:p>
          <a:p>
            <a:pPr indent="-411480"/>
            <a:r>
              <a:rPr lang="en-US" sz="4000" b="1" dirty="0"/>
              <a:t>Python Try Except (Exception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try: 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except: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else: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finally:</a:t>
            </a:r>
            <a:endParaRPr lang="en-US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35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Lists </a:t>
            </a:r>
            <a:r>
              <a:rPr lang="en-US" sz="4800" b="1" dirty="0">
                <a:solidFill>
                  <a:srgbClr val="C00000"/>
                </a:solidFill>
              </a:rPr>
              <a:t>[]</a:t>
            </a:r>
          </a:p>
          <a:p>
            <a:pPr lvl="1" indent="-411480"/>
            <a:r>
              <a:rPr lang="en-US" sz="4800" b="1" dirty="0"/>
              <a:t>Python Tuples </a:t>
            </a:r>
            <a:r>
              <a:rPr lang="en-US" sz="4800" b="1" dirty="0">
                <a:solidFill>
                  <a:srgbClr val="C00000"/>
                </a:solidFill>
              </a:rPr>
              <a:t>()</a:t>
            </a:r>
          </a:p>
          <a:p>
            <a:pPr lvl="1" indent="-411480"/>
            <a:r>
              <a:rPr lang="en-US" sz="4800" b="1" dirty="0"/>
              <a:t>Python Sets </a:t>
            </a:r>
            <a:r>
              <a:rPr lang="en-US" sz="4800" b="1" dirty="0">
                <a:solidFill>
                  <a:srgbClr val="C00000"/>
                </a:solidFill>
              </a:rPr>
              <a:t>{}</a:t>
            </a:r>
          </a:p>
          <a:p>
            <a:pPr lvl="1" indent="-411480"/>
            <a:r>
              <a:rPr lang="en-US" sz="4800" b="1" dirty="0"/>
              <a:t>Python Dictionaries </a:t>
            </a:r>
            <a:r>
              <a:rPr lang="en-US" sz="4800" b="1" dirty="0">
                <a:solidFill>
                  <a:srgbClr val="C00000"/>
                </a:solidFill>
              </a:rPr>
              <a:t>{</a:t>
            </a:r>
            <a:r>
              <a:rPr lang="en-US" sz="4800" b="1" dirty="0" err="1">
                <a:solidFill>
                  <a:srgbClr val="C00000"/>
                </a:solidFill>
              </a:rPr>
              <a:t>k:v</a:t>
            </a:r>
            <a:r>
              <a:rPr lang="en-US" sz="4800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47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7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453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1776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Control Logic and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322380"/>
          </a:xfrm>
        </p:spPr>
        <p:txBody>
          <a:bodyPr>
            <a:normAutofit fontScale="70000" lnSpcReduction="20000"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 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for</a:t>
            </a:r>
            <a:r>
              <a:rPr lang="en-US" sz="4800" b="1" dirty="0"/>
              <a:t> Loops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for</a:t>
            </a:r>
            <a:endParaRPr lang="en-US" sz="4800" b="1" dirty="0"/>
          </a:p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while</a:t>
            </a:r>
            <a:r>
              <a:rPr lang="en-US" sz="4800" b="1" dirty="0"/>
              <a:t> Loops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While</a:t>
            </a:r>
          </a:p>
          <a:p>
            <a:pPr lvl="3" indent="-411480"/>
            <a:r>
              <a:rPr lang="en-US" sz="3800" b="1" dirty="0"/>
              <a:t>break </a:t>
            </a:r>
          </a:p>
          <a:p>
            <a:pPr lvl="3" indent="-411480"/>
            <a:r>
              <a:rPr lang="en-US" sz="38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495526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if...else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27018"/>
            <a:ext cx="11222181" cy="5155554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if...else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3" indent="-411480"/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805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B6-A7D3-B76A-DE78-41612A1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Conditions and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11B-0633-B567-35BF-616336BA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supports the usual </a:t>
            </a:r>
            <a:r>
              <a:rPr lang="en-US" dirty="0">
                <a:solidFill>
                  <a:srgbClr val="C00000"/>
                </a:solidFill>
              </a:rPr>
              <a:t>logical conditions </a:t>
            </a:r>
            <a:r>
              <a:rPr lang="en-US" dirty="0"/>
              <a:t>from mathematics:</a:t>
            </a:r>
          </a:p>
          <a:p>
            <a:pPr lvl="1"/>
            <a:r>
              <a:rPr lang="en-US" sz="3200" dirty="0"/>
              <a:t>Equals: a </a:t>
            </a:r>
            <a:r>
              <a:rPr lang="en-US" sz="3200" dirty="0">
                <a:solidFill>
                  <a:srgbClr val="C00000"/>
                </a:solidFill>
              </a:rPr>
              <a:t>==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Not Equals: a </a:t>
            </a:r>
            <a:r>
              <a:rPr lang="en-US" sz="3200" dirty="0">
                <a:solidFill>
                  <a:srgbClr val="C00000"/>
                </a:solidFill>
              </a:rPr>
              <a:t>!=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than: a </a:t>
            </a:r>
            <a:r>
              <a:rPr lang="en-US" sz="3200" dirty="0">
                <a:solidFill>
                  <a:srgbClr val="C00000"/>
                </a:solidFill>
              </a:rPr>
              <a:t>&lt;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 or equal to: a </a:t>
            </a:r>
            <a:r>
              <a:rPr lang="en-US" sz="3200" dirty="0">
                <a:solidFill>
                  <a:srgbClr val="C00000"/>
                </a:solidFill>
              </a:rPr>
              <a:t>&lt;=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than: a </a:t>
            </a:r>
            <a:r>
              <a:rPr lang="en-US" sz="3200" dirty="0">
                <a:solidFill>
                  <a:srgbClr val="C00000"/>
                </a:solidFill>
              </a:rPr>
              <a:t>&gt;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 or equal to: a </a:t>
            </a:r>
            <a:r>
              <a:rPr lang="en-US" sz="3200" dirty="0">
                <a:solidFill>
                  <a:srgbClr val="C00000"/>
                </a:solidFill>
              </a:rPr>
              <a:t>&gt;=</a:t>
            </a:r>
            <a:r>
              <a:rPr lang="en-US" sz="3200" dirty="0"/>
              <a:t>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7FFE-6B5C-B774-81D8-E389B854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18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Comparison Operators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F392C8-4148-21AF-A6A7-E04BCFC04C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531" y="1720724"/>
          <a:ext cx="10452266" cy="433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010">
                  <a:extLst>
                    <a:ext uri="{9D8B030D-6E8A-4147-A177-3AD203B41FA5}">
                      <a16:colId xmlns:a16="http://schemas.microsoft.com/office/drawing/2014/main" val="3034444930"/>
                    </a:ext>
                  </a:extLst>
                </a:gridCol>
                <a:gridCol w="4456622">
                  <a:extLst>
                    <a:ext uri="{9D8B030D-6E8A-4147-A177-3AD203B41FA5}">
                      <a16:colId xmlns:a16="http://schemas.microsoft.com/office/drawing/2014/main" val="801379384"/>
                    </a:ext>
                  </a:extLst>
                </a:gridCol>
                <a:gridCol w="4091634">
                  <a:extLst>
                    <a:ext uri="{9D8B030D-6E8A-4147-A177-3AD203B41FA5}">
                      <a16:colId xmlns:a16="http://schemas.microsoft.com/office/drawing/2014/main" val="2352127533"/>
                    </a:ext>
                  </a:extLst>
                </a:gridCol>
              </a:tblGrid>
              <a:tr h="332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Name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Example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093661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==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==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560714945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!=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Not 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!=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778774773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150892236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89879814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83554709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8618621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B8076-7D6D-3E3C-3A43-FDB762A7BE47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43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Logical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6E860-3975-3D3C-F3F7-1946EABE55D3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BE5A37D-D67A-EACD-8BF9-14B3D9649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8145" y="1460667"/>
          <a:ext cx="11008425" cy="483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51">
                  <a:extLst>
                    <a:ext uri="{9D8B030D-6E8A-4147-A177-3AD203B41FA5}">
                      <a16:colId xmlns:a16="http://schemas.microsoft.com/office/drawing/2014/main" val="464004786"/>
                    </a:ext>
                  </a:extLst>
                </a:gridCol>
                <a:gridCol w="4994927">
                  <a:extLst>
                    <a:ext uri="{9D8B030D-6E8A-4147-A177-3AD203B41FA5}">
                      <a16:colId xmlns:a16="http://schemas.microsoft.com/office/drawing/2014/main" val="118338084"/>
                    </a:ext>
                  </a:extLst>
                </a:gridCol>
                <a:gridCol w="4309347">
                  <a:extLst>
                    <a:ext uri="{9D8B030D-6E8A-4147-A177-3AD203B41FA5}">
                      <a16:colId xmlns:a16="http://schemas.microsoft.com/office/drawing/2014/main" val="3458559952"/>
                    </a:ext>
                  </a:extLst>
                </a:gridCol>
              </a:tblGrid>
              <a:tr h="61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Description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Example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920975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and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both statements are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</a:t>
                      </a:r>
                      <a:r>
                        <a:rPr lang="en-US" sz="3200" u="none" strike="noStrike" dirty="0">
                          <a:effectLst/>
                        </a:rPr>
                        <a:t>  x &lt; 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1303621667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one of the statements is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or</a:t>
                      </a:r>
                      <a:r>
                        <a:rPr lang="en-US" sz="3200" u="none" strike="noStrike" dirty="0">
                          <a:effectLst/>
                        </a:rPr>
                        <a:t> x &lt; 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4024127801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not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Reverse the result, returns False if the result is true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</a:t>
                      </a:r>
                      <a:r>
                        <a:rPr lang="en-US" sz="3200" u="none" strike="noStrike" dirty="0">
                          <a:effectLst/>
                        </a:rPr>
                        <a:t>(x &lt; 5 and x &lt; 10)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2074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9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70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</a:p>
          <a:p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6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6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6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916175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else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353532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95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551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  <a:r>
              <a:rPr lang="en-US" sz="2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else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(grade)</a:t>
            </a:r>
          </a:p>
        </p:txBody>
      </p:sp>
    </p:spTree>
    <p:extLst>
      <p:ext uri="{BB962C8B-B14F-4D97-AF65-F5344CB8AC3E}">
        <p14:creationId xmlns:p14="http://schemas.microsoft.com/office/powerpoint/2010/main" val="10563524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/>
              <a:t>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CAD93-D38F-952D-A2A5-91D60FD5C8D2}"/>
              </a:ext>
            </a:extLst>
          </p:cNvPr>
          <p:cNvSpPr txBox="1"/>
          <p:nvPr/>
        </p:nvSpPr>
        <p:spPr>
          <a:xfrm>
            <a:off x="698085" y="385370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5543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for loops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*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, j 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=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*j)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514558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while</a:t>
            </a:r>
            <a:r>
              <a:rPr lang="en-US" sz="6000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D827-92E5-6254-3E10-57F72157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136073"/>
            <a:ext cx="11222181" cy="5446499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6825482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while loops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age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(age)</a:t>
            </a:r>
          </a:p>
          <a:p>
            <a:r>
              <a:rPr lang="en-US" sz="3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age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34175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Modules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4825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Functions and Modules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</a:t>
            </a:r>
          </a:p>
          <a:p>
            <a:pPr lvl="1" indent="-411480"/>
            <a:r>
              <a:rPr lang="en-US" sz="3600" b="1" dirty="0" err="1"/>
              <a:t>mymodule.py</a:t>
            </a:r>
            <a:endParaRPr lang="en-US" sz="3600" b="1" dirty="0"/>
          </a:p>
          <a:p>
            <a:pPr lvl="1" indent="-411480"/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123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8847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ED9A-D1FD-BF6E-ABC8-BD3043A8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266B-52DF-DC45-FF65-6A8C4352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a block of code which only runs when it is called.</a:t>
            </a:r>
          </a:p>
          <a:p>
            <a:r>
              <a:rPr lang="en-US" dirty="0"/>
              <a:t>You can pass data, known as parameters, into a function.</a:t>
            </a:r>
          </a:p>
          <a:p>
            <a:r>
              <a:rPr lang="en-US" dirty="0"/>
              <a:t>A function can return data as a result.</a:t>
            </a:r>
          </a:p>
          <a:p>
            <a:r>
              <a:rPr lang="en-US" dirty="0"/>
              <a:t>Creating a Function</a:t>
            </a:r>
          </a:p>
          <a:p>
            <a:pPr lvl="1"/>
            <a:r>
              <a:rPr lang="en-US" sz="3200" dirty="0"/>
              <a:t>In Python a function is defined using the </a:t>
            </a:r>
            <a:r>
              <a:rPr lang="en-US" sz="3200" dirty="0">
                <a:solidFill>
                  <a:srgbClr val="C00000"/>
                </a:solidFill>
              </a:rPr>
              <a:t>def</a:t>
            </a:r>
            <a:r>
              <a:rPr lang="en-US" sz="3200" dirty="0"/>
              <a:t> keyword: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CDD6-F78F-0C73-AC39-E1943952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5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Function def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Function def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indentation for blocks. four spaces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E638-75C8-5A92-F82A-9D3A531266E8}"/>
              </a:ext>
            </a:extLst>
          </p:cNvPr>
          <p:cNvSpPr txBox="1"/>
          <p:nvPr/>
        </p:nvSpPr>
        <p:spPr>
          <a:xfrm>
            <a:off x="554204" y="58157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6125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079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31237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1904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11536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Function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000" b="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  <a:cs typeface="+mn-cs"/>
              </a:rPr>
              <a:t>def </a:t>
            </a:r>
            <a:r>
              <a:rPr lang="en-US" sz="40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4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C00000"/>
                </a:solidFill>
              </a:rPr>
              <a:t> define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get future value </a:t>
            </a:r>
            <a:r>
              <a:rPr lang="en-US" dirty="0">
                <a:solidFill>
                  <a:srgbClr val="C00000"/>
                </a:solidFill>
              </a:rPr>
              <a:t>function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Function def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indentation for blocks. four spaces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E638-75C8-5A92-F82A-9D3A531266E8}"/>
              </a:ext>
            </a:extLst>
          </p:cNvPr>
          <p:cNvSpPr txBox="1"/>
          <p:nvPr/>
        </p:nvSpPr>
        <p:spPr>
          <a:xfrm>
            <a:off x="554204" y="58157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9489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Classes/Objects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sz="8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8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8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5864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101B-4A31-EFCA-38AB-92D7345A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E7F3-FF64-F7F0-5FC7-78AF8E08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is an object oriented programming language.</a:t>
            </a:r>
          </a:p>
          <a:p>
            <a:r>
              <a:rPr lang="en-US" dirty="0"/>
              <a:t>Almost everything in Python is an object, with its properties and methods.</a:t>
            </a:r>
          </a:p>
          <a:p>
            <a:r>
              <a:rPr lang="en-US" dirty="0"/>
              <a:t>A Class is like an object constructor, or a "blueprint" for creating objects.</a:t>
            </a:r>
          </a:p>
          <a:p>
            <a:r>
              <a:rPr lang="en-US" dirty="0"/>
              <a:t>Create a Class:</a:t>
            </a:r>
          </a:p>
          <a:p>
            <a:pPr lvl="1"/>
            <a:r>
              <a:rPr lang="en-US" dirty="0"/>
              <a:t>To create a class, use the keyword </a:t>
            </a:r>
            <a:r>
              <a:rPr lang="en-US" dirty="0">
                <a:solidFill>
                  <a:srgbClr val="C00000"/>
                </a:solidFill>
              </a:rPr>
              <a:t>class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E3FA0-2579-A3B1-D4CE-136E7B28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12766</TotalTime>
  <Words>6216</Words>
  <Application>Microsoft Macintosh PowerPoint</Application>
  <PresentationFormat>Widescreen</PresentationFormat>
  <Paragraphs>1049</Paragraphs>
  <Slides>138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5" baseType="lpstr">
      <vt:lpstr>Arial</vt:lpstr>
      <vt:lpstr>Calibri</vt:lpstr>
      <vt:lpstr>Courier</vt:lpstr>
      <vt:lpstr>Courier New</vt:lpstr>
      <vt:lpstr>Roboto</vt:lpstr>
      <vt:lpstr>Verdana</vt:lpstr>
      <vt:lpstr>Office Theme</vt:lpstr>
      <vt:lpstr>Functions and Modules;  Files and Exception Handling</vt:lpstr>
      <vt:lpstr>Syllabus</vt:lpstr>
      <vt:lpstr>Syllabus</vt:lpstr>
      <vt:lpstr>Outline</vt:lpstr>
      <vt:lpstr>Python Functions and Modules </vt:lpstr>
      <vt:lpstr>Files and Exception Handling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Anaconda The Most Popular Python  Data Science Platform</vt:lpstr>
      <vt:lpstr>Download Anaconda</vt:lpstr>
      <vt:lpstr>Python HelloWorld</vt:lpstr>
      <vt:lpstr>Anaconda-Navigator</vt:lpstr>
      <vt:lpstr>Anaconda Navigator</vt:lpstr>
      <vt:lpstr>Jupyter Notebook</vt:lpstr>
      <vt:lpstr>Jupyter Notebook New Python 3</vt:lpstr>
      <vt:lpstr>print("hello, world")</vt:lpstr>
      <vt:lpstr>PowerPoint Presentation</vt:lpstr>
      <vt:lpstr>Python Programming</vt:lpstr>
      <vt:lpstr>Foundations of 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Structures</vt:lpstr>
      <vt:lpstr>Python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Python  Control Logic  and  Loops</vt:lpstr>
      <vt:lpstr>Python Control Logic and Loops</vt:lpstr>
      <vt:lpstr>Python if...else</vt:lpstr>
      <vt:lpstr>Python Conditions and If statements</vt:lpstr>
      <vt:lpstr>Python Comparison Operators</vt:lpstr>
      <vt:lpstr>Python Logical Operators</vt:lpstr>
      <vt:lpstr>Python if</vt:lpstr>
      <vt:lpstr>Python if else</vt:lpstr>
      <vt:lpstr>Python if elif else</vt:lpstr>
      <vt:lpstr>Python if elif else</vt:lpstr>
      <vt:lpstr>Python for Loops </vt:lpstr>
      <vt:lpstr>Python for loops</vt:lpstr>
      <vt:lpstr>Python while Loops</vt:lpstr>
      <vt:lpstr>Python while loops</vt:lpstr>
      <vt:lpstr>Python  Functions  and  Modules </vt:lpstr>
      <vt:lpstr>Python Functions and Modules </vt:lpstr>
      <vt:lpstr>Python  Functions </vt:lpstr>
      <vt:lpstr>Python Functions</vt:lpstr>
      <vt:lpstr>Python Function def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Function  def getfv() define get future value function</vt:lpstr>
      <vt:lpstr>Python Classes/Objects class MyClass:</vt:lpstr>
      <vt:lpstr>Python Classes/Objects</vt:lpstr>
      <vt:lpstr>Python Classes/Objects class MyClass:</vt:lpstr>
      <vt:lpstr>Python Classes/Objects</vt:lpstr>
      <vt:lpstr>Python Classes/Objects</vt:lpstr>
      <vt:lpstr>Python Classes/Objects</vt:lpstr>
      <vt:lpstr>Python Classes and Obects</vt:lpstr>
      <vt:lpstr>Python Classes and Objects</vt:lpstr>
      <vt:lpstr>Python  Modules </vt:lpstr>
      <vt:lpstr>Python Modules</vt:lpstr>
      <vt:lpstr>Python Modules</vt:lpstr>
      <vt:lpstr>Python File Input / Output</vt:lpstr>
      <vt:lpstr>Python File Input / Output</vt:lpstr>
      <vt:lpstr>Python Modules import mymodule</vt:lpstr>
      <vt:lpstr>Python main() function</vt:lpstr>
      <vt:lpstr>Files  and  Exception Handling</vt:lpstr>
      <vt:lpstr>Files and Exception Handling</vt:lpstr>
      <vt:lpstr>File Handling</vt:lpstr>
      <vt:lpstr>Python Files (File Handling)</vt:lpstr>
      <vt:lpstr>Python Files (File Handling)</vt:lpstr>
      <vt:lpstr>Python Files</vt:lpstr>
      <vt:lpstr>Python Files</vt:lpstr>
      <vt:lpstr>Python Files</vt:lpstr>
      <vt:lpstr>Python OS, IO, files, and Google Drive</vt:lpstr>
      <vt:lpstr>os.listdir()</vt:lpstr>
      <vt:lpstr>os.path.join()</vt:lpstr>
      <vt:lpstr>from google.colab import files</vt:lpstr>
      <vt:lpstr>Python Files</vt:lpstr>
      <vt:lpstr>os.remove()</vt:lpstr>
      <vt:lpstr>os.mkdir("myfolder1") os.rmdir("myfolder1")</vt:lpstr>
      <vt:lpstr>Python Try Except</vt:lpstr>
      <vt:lpstr>Python Try Except (Exception Handling) try: except:</vt:lpstr>
      <vt:lpstr>Python try: except: finally:</vt:lpstr>
      <vt:lpstr>Python try: except: else:</vt:lpstr>
      <vt:lpstr>Python try: except: else: finally:</vt:lpstr>
      <vt:lpstr>Python try: except: else: finally:</vt:lpstr>
      <vt:lpstr>Python try: except: else: finally:</vt:lpstr>
      <vt:lpstr>Python try: except: else: finally:</vt:lpstr>
      <vt:lpstr>Python try: except: else: finally: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747</cp:revision>
  <cp:lastPrinted>2020-12-23T14:44:17Z</cp:lastPrinted>
  <dcterms:created xsi:type="dcterms:W3CDTF">2019-09-12T03:09:52Z</dcterms:created>
  <dcterms:modified xsi:type="dcterms:W3CDTF">2024-10-15T23:50:08Z</dcterms:modified>
  <cp:category/>
</cp:coreProperties>
</file>