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5"/>
  </p:notesMasterIdLst>
  <p:sldIdLst>
    <p:sldId id="3462" r:id="rId2"/>
    <p:sldId id="3780" r:id="rId3"/>
    <p:sldId id="3784" r:id="rId4"/>
    <p:sldId id="5734" r:id="rId5"/>
    <p:sldId id="5735" r:id="rId6"/>
    <p:sldId id="5546" r:id="rId7"/>
    <p:sldId id="5547" r:id="rId8"/>
    <p:sldId id="2384" r:id="rId9"/>
    <p:sldId id="3257" r:id="rId10"/>
    <p:sldId id="3260" r:id="rId11"/>
    <p:sldId id="2452" r:id="rId12"/>
    <p:sldId id="2718" r:id="rId13"/>
    <p:sldId id="1781" r:id="rId14"/>
    <p:sldId id="2583" r:id="rId15"/>
    <p:sldId id="5548" r:id="rId16"/>
    <p:sldId id="4843" r:id="rId17"/>
    <p:sldId id="4844" r:id="rId18"/>
    <p:sldId id="4845" r:id="rId19"/>
    <p:sldId id="936" r:id="rId20"/>
    <p:sldId id="2612" r:id="rId21"/>
    <p:sldId id="2627" r:id="rId22"/>
    <p:sldId id="2628" r:id="rId23"/>
    <p:sldId id="2629" r:id="rId24"/>
    <p:sldId id="2630" r:id="rId25"/>
    <p:sldId id="2631" r:id="rId26"/>
    <p:sldId id="2632" r:id="rId27"/>
    <p:sldId id="2633" r:id="rId28"/>
    <p:sldId id="2649" r:id="rId29"/>
    <p:sldId id="3256" r:id="rId30"/>
    <p:sldId id="2383" r:id="rId31"/>
    <p:sldId id="2373" r:id="rId32"/>
    <p:sldId id="2389" r:id="rId33"/>
    <p:sldId id="2381" r:id="rId34"/>
    <p:sldId id="2376" r:id="rId35"/>
    <p:sldId id="2378" r:id="rId36"/>
    <p:sldId id="2379" r:id="rId37"/>
    <p:sldId id="2380" r:id="rId38"/>
    <p:sldId id="5549" r:id="rId39"/>
    <p:sldId id="2420" r:id="rId40"/>
    <p:sldId id="4875" r:id="rId41"/>
    <p:sldId id="4854" r:id="rId42"/>
    <p:sldId id="4870" r:id="rId43"/>
    <p:sldId id="4856" r:id="rId44"/>
    <p:sldId id="4855" r:id="rId45"/>
    <p:sldId id="4869" r:id="rId46"/>
    <p:sldId id="4858" r:id="rId47"/>
    <p:sldId id="4872" r:id="rId48"/>
    <p:sldId id="4873" r:id="rId49"/>
    <p:sldId id="4859" r:id="rId50"/>
    <p:sldId id="4860" r:id="rId51"/>
    <p:sldId id="4861" r:id="rId52"/>
    <p:sldId id="4857" r:id="rId53"/>
    <p:sldId id="4874" r:id="rId54"/>
    <p:sldId id="4868" r:id="rId55"/>
    <p:sldId id="4867" r:id="rId56"/>
    <p:sldId id="2404" r:id="rId57"/>
    <p:sldId id="4862" r:id="rId58"/>
    <p:sldId id="4863" r:id="rId59"/>
    <p:sldId id="4864" r:id="rId60"/>
    <p:sldId id="4651" r:id="rId61"/>
    <p:sldId id="5352" r:id="rId62"/>
    <p:sldId id="4881" r:id="rId63"/>
    <p:sldId id="4888" r:id="rId64"/>
    <p:sldId id="4890" r:id="rId65"/>
    <p:sldId id="4891" r:id="rId66"/>
    <p:sldId id="4877" r:id="rId67"/>
    <p:sldId id="4892" r:id="rId68"/>
    <p:sldId id="4899" r:id="rId69"/>
    <p:sldId id="4878" r:id="rId70"/>
    <p:sldId id="4880" r:id="rId71"/>
    <p:sldId id="4879" r:id="rId72"/>
    <p:sldId id="4889" r:id="rId73"/>
    <p:sldId id="5400" r:id="rId74"/>
    <p:sldId id="4920" r:id="rId75"/>
    <p:sldId id="4918" r:id="rId76"/>
    <p:sldId id="4911" r:id="rId77"/>
    <p:sldId id="4922" r:id="rId78"/>
    <p:sldId id="4921" r:id="rId79"/>
    <p:sldId id="4914" r:id="rId80"/>
    <p:sldId id="4900" r:id="rId81"/>
    <p:sldId id="4912" r:id="rId82"/>
    <p:sldId id="4915" r:id="rId83"/>
    <p:sldId id="4901" r:id="rId84"/>
    <p:sldId id="4902" r:id="rId85"/>
    <p:sldId id="4919" r:id="rId86"/>
    <p:sldId id="4903" r:id="rId87"/>
    <p:sldId id="4930" r:id="rId88"/>
    <p:sldId id="3720" r:id="rId89"/>
    <p:sldId id="4931" r:id="rId90"/>
    <p:sldId id="4945" r:id="rId91"/>
    <p:sldId id="4924" r:id="rId92"/>
    <p:sldId id="4925" r:id="rId93"/>
    <p:sldId id="4926" r:id="rId94"/>
    <p:sldId id="4927" r:id="rId95"/>
    <p:sldId id="4928" r:id="rId96"/>
    <p:sldId id="4929" r:id="rId97"/>
    <p:sldId id="4939" r:id="rId98"/>
    <p:sldId id="4946" r:id="rId99"/>
    <p:sldId id="4932" r:id="rId100"/>
    <p:sldId id="4933" r:id="rId101"/>
    <p:sldId id="4934" r:id="rId102"/>
    <p:sldId id="4937" r:id="rId103"/>
    <p:sldId id="4936" r:id="rId104"/>
    <p:sldId id="4938" r:id="rId105"/>
    <p:sldId id="4944" r:id="rId106"/>
    <p:sldId id="4947" r:id="rId107"/>
    <p:sldId id="4940" r:id="rId108"/>
    <p:sldId id="4941" r:id="rId109"/>
    <p:sldId id="4942" r:id="rId110"/>
    <p:sldId id="4943" r:id="rId111"/>
    <p:sldId id="4949" r:id="rId112"/>
    <p:sldId id="4950" r:id="rId113"/>
    <p:sldId id="4951" r:id="rId114"/>
    <p:sldId id="4994" r:id="rId115"/>
    <p:sldId id="4935" r:id="rId116"/>
    <p:sldId id="4995" r:id="rId117"/>
    <p:sldId id="4952" r:id="rId118"/>
    <p:sldId id="4966" r:id="rId119"/>
    <p:sldId id="4967" r:id="rId120"/>
    <p:sldId id="4968" r:id="rId121"/>
    <p:sldId id="4969" r:id="rId122"/>
    <p:sldId id="4970" r:id="rId123"/>
    <p:sldId id="4971" r:id="rId124"/>
    <p:sldId id="4972" r:id="rId125"/>
    <p:sldId id="4997" r:id="rId126"/>
    <p:sldId id="4998" r:id="rId127"/>
    <p:sldId id="4996" r:id="rId128"/>
    <p:sldId id="4973" r:id="rId129"/>
    <p:sldId id="4980" r:id="rId130"/>
    <p:sldId id="4974" r:id="rId131"/>
    <p:sldId id="4989" r:id="rId132"/>
    <p:sldId id="4981" r:id="rId133"/>
    <p:sldId id="4990" r:id="rId134"/>
    <p:sldId id="4991" r:id="rId135"/>
    <p:sldId id="4993" r:id="rId136"/>
    <p:sldId id="5002" r:id="rId137"/>
    <p:sldId id="5003" r:id="rId138"/>
    <p:sldId id="5054" r:id="rId139"/>
    <p:sldId id="5055" r:id="rId140"/>
    <p:sldId id="5056" r:id="rId141"/>
    <p:sldId id="5004" r:id="rId142"/>
    <p:sldId id="5057" r:id="rId143"/>
    <p:sldId id="5675" r:id="rId144"/>
    <p:sldId id="5676" r:id="rId145"/>
    <p:sldId id="5677" r:id="rId146"/>
    <p:sldId id="5678" r:id="rId147"/>
    <p:sldId id="5679" r:id="rId148"/>
    <p:sldId id="5680" r:id="rId149"/>
    <p:sldId id="5681" r:id="rId150"/>
    <p:sldId id="5682" r:id="rId151"/>
    <p:sldId id="5683" r:id="rId152"/>
    <p:sldId id="5684" r:id="rId153"/>
    <p:sldId id="5685" r:id="rId154"/>
    <p:sldId id="5686" r:id="rId155"/>
    <p:sldId id="5687" r:id="rId156"/>
    <p:sldId id="5688" r:id="rId157"/>
    <p:sldId id="5689" r:id="rId158"/>
    <p:sldId id="5690" r:id="rId159"/>
    <p:sldId id="5691" r:id="rId160"/>
    <p:sldId id="5692" r:id="rId161"/>
    <p:sldId id="5693" r:id="rId162"/>
    <p:sldId id="5694" r:id="rId163"/>
    <p:sldId id="5695" r:id="rId164"/>
    <p:sldId id="5696" r:id="rId165"/>
    <p:sldId id="5697" r:id="rId166"/>
    <p:sldId id="5698" r:id="rId167"/>
    <p:sldId id="5699" r:id="rId168"/>
    <p:sldId id="5700" r:id="rId169"/>
    <p:sldId id="5701" r:id="rId170"/>
    <p:sldId id="5702" r:id="rId171"/>
    <p:sldId id="5703" r:id="rId172"/>
    <p:sldId id="5704" r:id="rId173"/>
    <p:sldId id="5705" r:id="rId174"/>
    <p:sldId id="5706" r:id="rId175"/>
    <p:sldId id="5707" r:id="rId176"/>
    <p:sldId id="5708" r:id="rId177"/>
    <p:sldId id="5709" r:id="rId178"/>
    <p:sldId id="5710" r:id="rId179"/>
    <p:sldId id="5711" r:id="rId180"/>
    <p:sldId id="5010" r:id="rId181"/>
    <p:sldId id="5011" r:id="rId182"/>
    <p:sldId id="5012" r:id="rId183"/>
    <p:sldId id="5013" r:id="rId184"/>
    <p:sldId id="5014" r:id="rId185"/>
    <p:sldId id="5015" r:id="rId186"/>
    <p:sldId id="5017" r:id="rId187"/>
    <p:sldId id="5018" r:id="rId188"/>
    <p:sldId id="5019" r:id="rId189"/>
    <p:sldId id="5020" r:id="rId190"/>
    <p:sldId id="5021" r:id="rId191"/>
    <p:sldId id="5022" r:id="rId192"/>
    <p:sldId id="5023" r:id="rId193"/>
    <p:sldId id="5024" r:id="rId194"/>
    <p:sldId id="5025" r:id="rId195"/>
    <p:sldId id="5027" r:id="rId196"/>
    <p:sldId id="5028" r:id="rId197"/>
    <p:sldId id="5029" r:id="rId198"/>
    <p:sldId id="5030" r:id="rId199"/>
    <p:sldId id="5031" r:id="rId200"/>
    <p:sldId id="5043" r:id="rId201"/>
    <p:sldId id="5044" r:id="rId202"/>
    <p:sldId id="5045" r:id="rId203"/>
    <p:sldId id="5046" r:id="rId204"/>
    <p:sldId id="5047" r:id="rId205"/>
    <p:sldId id="5048" r:id="rId206"/>
    <p:sldId id="5049" r:id="rId207"/>
    <p:sldId id="5050" r:id="rId208"/>
    <p:sldId id="5051" r:id="rId209"/>
    <p:sldId id="5052" r:id="rId210"/>
    <p:sldId id="5053" r:id="rId211"/>
    <p:sldId id="5712" r:id="rId212"/>
    <p:sldId id="5713" r:id="rId213"/>
    <p:sldId id="5714" r:id="rId214"/>
    <p:sldId id="5715" r:id="rId215"/>
    <p:sldId id="5738" r:id="rId216"/>
    <p:sldId id="5622" r:id="rId217"/>
    <p:sldId id="5625" r:id="rId218"/>
    <p:sldId id="5620" r:id="rId219"/>
    <p:sldId id="5621" r:id="rId220"/>
    <p:sldId id="5624" r:id="rId221"/>
    <p:sldId id="5716" r:id="rId222"/>
    <p:sldId id="5736" r:id="rId223"/>
    <p:sldId id="4822" r:id="rId2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4"/>
    <p:restoredTop sz="90655"/>
  </p:normalViewPr>
  <p:slideViewPr>
    <p:cSldViewPr snapToGrid="0" snapToObjects="1">
      <p:cViewPr varScale="1">
        <p:scale>
          <a:sx n="73" d="100"/>
          <a:sy n="73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python.org/en/Classes_and_Objects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://cs231n.github.io/python-numpy-tutorial/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tiff"/><Relationship Id="rId4" Type="http://schemas.openxmlformats.org/officeDocument/2006/relationships/image" Target="../media/image95.tiff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s://tinyurl.com/imtkupython101" TargetMode="Externa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kaggle.com/datasets?search=ESG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kaggle.com/datasets?search=credit+card&amp;sort=votes" TargetMode="Externa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kaggle.com/datasets/mlg-ulb/creditcardfraud" TargetMode="Externa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kaggle.com/datasets/mlg-ulb/creditcardfraud/code?datasetId=310&amp;sortBy=voteCoun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kaggle.com/code/janiobachmann/credit-fraud-dealing-with-imbalanced-datasets" TargetMode="Externa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12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://www.youtube.com/watch?v=EHi0RDZ31VA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lists_methods.asp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ythonprogramminglanguage.com/dictionar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classes.as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27358"/>
            <a:ext cx="11819066" cy="2019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00000"/>
                </a:solidFill>
              </a:rPr>
              <a:t>Data Analytics and Visualization with Python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1131PAA06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2024-10-23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62712"/>
            <a:ext cx="980230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85AC-74FD-51E4-DCAB-E80CC5429A53}"/>
              </a:ext>
            </a:extLst>
          </p:cNvPr>
          <p:cNvSpPr txBox="1"/>
          <p:nvPr/>
        </p:nvSpPr>
        <p:spPr>
          <a:xfrm>
            <a:off x="10399280" y="5109577"/>
            <a:ext cx="1554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2921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950679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509043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337629" y="960453"/>
            <a:ext cx="1141894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3C09A-E231-52EA-A050-3A558E86AB23}"/>
              </a:ext>
            </a:extLst>
          </p:cNvPr>
          <p:cNvSpPr txBox="1"/>
          <p:nvPr/>
        </p:nvSpPr>
        <p:spPr>
          <a:xfrm>
            <a:off x="6838122" y="4857985"/>
            <a:ext cx="491844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my name is 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37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</a:t>
            </a:r>
            <a:r>
              <a:rPr lang="en-US" dirty="0" err="1">
                <a:solidFill>
                  <a:srgbClr val="C00000"/>
                </a:solidFill>
              </a:rPr>
              <a:t>Obects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7847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120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1460"/>
            <a:ext cx="5135519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"Fer"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"convertible"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"Jump"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"van"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(car1.name)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(car2.name)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83549" y="6550660"/>
            <a:ext cx="362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https://www.learnpython.org/en/Classes_and_Objects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6080B-E141-DEAD-248C-AC090553C869}"/>
              </a:ext>
            </a:extLst>
          </p:cNvPr>
          <p:cNvSpPr txBox="1"/>
          <p:nvPr/>
        </p:nvSpPr>
        <p:spPr>
          <a:xfrm>
            <a:off x="6096000" y="5197682"/>
            <a:ext cx="58609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is a red convertible worth $60000.00.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 is a blue van worth $10000.00.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14410-E218-0E24-5110-5C8F61432A70}"/>
              </a:ext>
            </a:extLst>
          </p:cNvPr>
          <p:cNvSpPr txBox="1"/>
          <p:nvPr/>
        </p:nvSpPr>
        <p:spPr>
          <a:xfrm>
            <a:off x="5724940" y="1035899"/>
            <a:ext cx="623205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72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489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4A0-D868-F4B0-14E5-E67311D5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1E6B-5247-7FC5-57EC-23E7BFCFB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to be the same as a </a:t>
            </a:r>
            <a:r>
              <a:rPr lang="en-US" dirty="0">
                <a:solidFill>
                  <a:srgbClr val="C00000"/>
                </a:solidFill>
              </a:rPr>
              <a:t>code library</a:t>
            </a:r>
            <a:r>
              <a:rPr lang="en-US" dirty="0"/>
              <a:t>.</a:t>
            </a:r>
          </a:p>
          <a:p>
            <a:r>
              <a:rPr lang="en-US" dirty="0"/>
              <a:t>A file containing a set of functions you want to include in your application.</a:t>
            </a:r>
          </a:p>
          <a:p>
            <a:r>
              <a:rPr lang="en-US" dirty="0"/>
              <a:t>Create a Module</a:t>
            </a:r>
          </a:p>
          <a:p>
            <a:pPr lvl="1"/>
            <a:r>
              <a:rPr lang="en-US" dirty="0"/>
              <a:t>To create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just save the code you want in a </a:t>
            </a:r>
            <a:r>
              <a:rPr lang="en-US" dirty="0">
                <a:solidFill>
                  <a:srgbClr val="C00000"/>
                </a:solidFill>
              </a:rPr>
              <a:t>file</a:t>
            </a:r>
            <a:r>
              <a:rPr lang="en-US" dirty="0"/>
              <a:t> with the file extension 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 err="1">
                <a:solidFill>
                  <a:srgbClr val="C00000"/>
                </a:solidFill>
              </a:rPr>
              <a:t>py</a:t>
            </a:r>
            <a:r>
              <a:rPr lang="en-US" dirty="0"/>
              <a:t>:</a:t>
            </a:r>
          </a:p>
          <a:p>
            <a:r>
              <a:rPr lang="en-US" dirty="0"/>
              <a:t>Use a Module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import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382-0666-37F7-ADFD-82F25CA7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9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294788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B264-FDC0-2209-F9B6-B9D96A3B766B}"/>
              </a:ext>
            </a:extLst>
          </p:cNvPr>
          <p:cNvSpPr txBox="1"/>
          <p:nvPr/>
        </p:nvSpPr>
        <p:spPr>
          <a:xfrm>
            <a:off x="680162" y="5072213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132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1443841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Hello World\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nThis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is Python File Input Output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4388" y="5823581"/>
            <a:ext cx="10001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 This is Python File Input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0729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91440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'''def greeting(name):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print("Hello, " + name)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'''</a:t>
            </a:r>
          </a:p>
          <a:p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8067" y="5434058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94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968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440560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6BB7C-009A-4A86-76D6-75B4A75C1A33}"/>
              </a:ext>
            </a:extLst>
          </p:cNvPr>
          <p:cNvSpPr txBox="1"/>
          <p:nvPr/>
        </p:nvSpPr>
        <p:spPr>
          <a:xfrm>
            <a:off x="680162" y="5181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Hello, Alan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2018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dirty="0"/>
              <a:t>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main() function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World!"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__name__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"__main__"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main()</a:t>
            </a:r>
          </a:p>
          <a:p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874257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Files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Exception Handling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080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Files and Exception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Files (File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open()</a:t>
            </a:r>
          </a:p>
          <a:p>
            <a:pPr lvl="1" indent="-411480"/>
            <a:r>
              <a:rPr lang="en-US" sz="3800" b="1" dirty="0"/>
              <a:t>f = open("</a:t>
            </a:r>
            <a:r>
              <a:rPr lang="en-US" sz="3800" b="1" dirty="0" err="1"/>
              <a:t>myfile.txt</a:t>
            </a:r>
            <a:r>
              <a:rPr lang="en-US" sz="3800" b="1" dirty="0"/>
              <a:t>")</a:t>
            </a:r>
          </a:p>
          <a:p>
            <a:pPr indent="-411480"/>
            <a:r>
              <a:rPr lang="en-US" sz="4000" b="1" dirty="0"/>
              <a:t>Python Try Except (Exception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try: 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except: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else: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finally: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61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CE60-12AF-D141-C44A-34B9C5B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4678"/>
          </a:xfrm>
        </p:spPr>
        <p:txBody>
          <a:bodyPr>
            <a:norm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4C6D-598E-5B5D-F461-2D119140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8726"/>
            <a:ext cx="11222181" cy="5124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key function for working with files in Python is the </a:t>
            </a:r>
            <a:r>
              <a:rPr lang="en-US" dirty="0">
                <a:solidFill>
                  <a:srgbClr val="C00000"/>
                </a:solidFill>
              </a:rPr>
              <a:t>open() </a:t>
            </a:r>
            <a:r>
              <a:rPr lang="en-US" dirty="0"/>
              <a:t>function.</a:t>
            </a:r>
          </a:p>
          <a:p>
            <a:r>
              <a:rPr lang="en-US" dirty="0"/>
              <a:t>The open() function takes two parameters; </a:t>
            </a:r>
            <a:r>
              <a:rPr lang="en-US" dirty="0">
                <a:solidFill>
                  <a:srgbClr val="C00000"/>
                </a:solidFill>
              </a:rPr>
              <a:t>filename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.</a:t>
            </a:r>
          </a:p>
          <a:p>
            <a:r>
              <a:rPr lang="en-US" dirty="0"/>
              <a:t>There are four different methods (modes) for opening a file: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"r" - Read </a:t>
            </a:r>
            <a:r>
              <a:rPr lang="en-US" dirty="0"/>
              <a:t>- Default value. Opens a file for reading, error if the file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"a" - Append </a:t>
            </a:r>
            <a:r>
              <a:rPr lang="en-US" dirty="0"/>
              <a:t>- Opens a file for appending,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"w" - Write </a:t>
            </a:r>
            <a:r>
              <a:rPr lang="en-US" dirty="0"/>
              <a:t>- Opens a file for writing,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"x" - Create </a:t>
            </a:r>
            <a:r>
              <a:rPr lang="en-US" dirty="0"/>
              <a:t>- Creates the specified file, returns an error if the file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384E-EA11-A7D8-A75F-43DFDCD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67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15546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"w"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23029" y="56916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11868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255477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34389" y="54608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326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World\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nPython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IO'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81480-1815-D402-E53B-E6583402BA59}"/>
              </a:ext>
            </a:extLst>
          </p:cNvPr>
          <p:cNvSpPr txBox="1"/>
          <p:nvPr/>
        </p:nvSpPr>
        <p:spPr>
          <a:xfrm>
            <a:off x="534388" y="533869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757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'a+'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'\n'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'New line'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56B4-6C63-C7BB-DECC-D7025C506AD0}"/>
              </a:ext>
            </a:extLst>
          </p:cNvPr>
          <p:cNvSpPr txBox="1"/>
          <p:nvPr/>
        </p:nvSpPr>
        <p:spPr>
          <a:xfrm>
            <a:off x="534388" y="519150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New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629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!ls list files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8064-F973-1A06-6764-6E893E670ABC}"/>
              </a:ext>
            </a:extLst>
          </p:cNvPr>
          <p:cNvSpPr txBox="1"/>
          <p:nvPr/>
        </p:nvSpPr>
        <p:spPr>
          <a:xfrm>
            <a:off x="534388" y="28293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4119C-D71E-36A5-0EF2-9AF56103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OS, IO, files, and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os.getcwd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A454-CECB-C314-6F29-B087A731BAFA}"/>
              </a:ext>
            </a:extLst>
          </p:cNvPr>
          <p:cNvSpPr txBox="1"/>
          <p:nvPr/>
        </p:nvSpPr>
        <p:spPr>
          <a:xfrm>
            <a:off x="534388" y="3733226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86420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DDB2-2675-B96F-9747-1FB25C4AF3E1}"/>
              </a:ext>
            </a:extLst>
          </p:cNvPr>
          <p:cNvSpPr txBox="1"/>
          <p:nvPr/>
        </p:nvSpPr>
        <p:spPr>
          <a:xfrm>
            <a:off x="534388" y="224420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['.config',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2580-5F4E-CD6F-9258-B32E975C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90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path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2584-D4A1-30E9-846D-53C9E95839A1}"/>
              </a:ext>
            </a:extLst>
          </p:cNvPr>
          <p:cNvSpPr txBox="1"/>
          <p:nvPr/>
        </p:nvSpPr>
        <p:spPr>
          <a:xfrm>
            <a:off x="534388" y="3278539"/>
            <a:ext cx="8338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/content/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README.md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anscombe.json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mnist_train_small.csv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california_housing_train.csv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3CF18-AF4B-2F5E-4F12-419810D2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96" y="2922675"/>
            <a:ext cx="365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91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'Google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Colab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Write Text some content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Myday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'downloaded'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D812-7808-E302-6730-758015CA6FC9}"/>
              </a:ext>
            </a:extLst>
          </p:cNvPr>
          <p:cNvSpPr txBox="1"/>
          <p:nvPr/>
        </p:nvSpPr>
        <p:spPr>
          <a:xfrm>
            <a:off x="534388" y="57301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downloaded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2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files.upload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uploaded.keys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'User uploaded file "{name}" with length {length} 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bytes'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name=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length=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(uploaded[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6EFFF-FD42-AFD5-EC92-96AF6FF9295F}"/>
              </a:ext>
            </a:extLst>
          </p:cNvPr>
          <p:cNvSpPr txBox="1"/>
          <p:nvPr/>
        </p:nvSpPr>
        <p:spPr>
          <a:xfrm>
            <a:off x="534387" y="5368556"/>
            <a:ext cx="1122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User uploaded file "io_file_myday2.txt" with length 47 bytes</a:t>
            </a:r>
          </a:p>
        </p:txBody>
      </p:sp>
    </p:spTree>
    <p:extLst>
      <p:ext uri="{BB962C8B-B14F-4D97-AF65-F5344CB8AC3E}">
        <p14:creationId xmlns:p14="http://schemas.microsoft.com/office/powerpoint/2010/main" val="5320339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os.path.exists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removed"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file does not exist"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09191-9385-0909-80B5-41DB42A61562}"/>
              </a:ext>
            </a:extLst>
          </p:cNvPr>
          <p:cNvSpPr txBox="1"/>
          <p:nvPr/>
        </p:nvSpPr>
        <p:spPr>
          <a:xfrm>
            <a:off x="678656" y="499343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removed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78407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7937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64223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50965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6E63-6F7C-730B-12D1-40550706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Try 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5036-63A7-D586-8DE8-D8CA0389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try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test a block of code for errors.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except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handle the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else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 when there is no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b="0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finally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code, regardless of the result of the try- and except blocks.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FC9C-D812-AD01-22C7-407A86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89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222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Python Try Except (Exception Handling)</a:t>
            </a:r>
            <a:br>
              <a:rPr lang="en-US" sz="4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720840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325382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finally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CBD1-7F4E-D4C6-CB18-74A144690EB9}"/>
              </a:ext>
            </a:extLst>
          </p:cNvPr>
          <p:cNvSpPr txBox="1"/>
          <p:nvPr/>
        </p:nvSpPr>
        <p:spPr>
          <a:xfrm>
            <a:off x="534388" y="536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else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7E46-9417-0510-94EB-906D750B9B3C}"/>
              </a:ext>
            </a:extLst>
          </p:cNvPr>
          <p:cNvSpPr txBox="1"/>
          <p:nvPr/>
        </p:nvSpPr>
        <p:spPr>
          <a:xfrm>
            <a:off x="534388" y="52242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8792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76B8C-5A17-7C72-FF10-947E1BBFBB82}"/>
              </a:ext>
            </a:extLst>
          </p:cNvPr>
          <p:cNvSpPr txBox="1"/>
          <p:nvPr/>
        </p:nvSpPr>
        <p:spPr>
          <a:xfrm>
            <a:off x="534389" y="56926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56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45277"/>
            <a:ext cx="11222181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price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price of the stock (e.g. 10):"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shares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number of shares (e.g. 2):"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total = price * shares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Exception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error:"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(e))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total value of the shares is:"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total)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"Thank you."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F0C60-19DC-8517-8335-AE363A488C6B}"/>
              </a:ext>
            </a:extLst>
          </p:cNvPr>
          <p:cNvSpPr txBox="1"/>
          <p:nvPr/>
        </p:nvSpPr>
        <p:spPr>
          <a:xfrm>
            <a:off x="534389" y="5270655"/>
            <a:ext cx="8053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price of the stock (e.g. 10):10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number of shares (e.g. 2):2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The total value of the shares is: 20.0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Thank you.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9F375-48E7-62AD-BACE-E9444D7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80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85B6-CD70-D442-5E7E-25E9906E8270}"/>
              </a:ext>
            </a:extLst>
          </p:cNvPr>
          <p:cNvSpPr txBox="1"/>
          <p:nvPr/>
        </p:nvSpPr>
        <p:spPr>
          <a:xfrm>
            <a:off x="534389" y="496265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3781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D1B7E-B855-A4D9-123C-C0F670844237}"/>
              </a:ext>
            </a:extLst>
          </p:cNvPr>
          <p:cNvSpPr txBox="1"/>
          <p:nvPr/>
        </p:nvSpPr>
        <p:spPr>
          <a:xfrm>
            <a:off x="417965" y="5415666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45764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'w’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1AFA-F020-C4FF-0816-C0547EB28E0E}"/>
              </a:ext>
            </a:extLst>
          </p:cNvPr>
          <p:cNvSpPr txBox="1"/>
          <p:nvPr/>
        </p:nvSpPr>
        <p:spPr>
          <a:xfrm>
            <a:off x="417965" y="5730118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file saved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1848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956019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69792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43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4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48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2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563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881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075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035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792951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416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15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8083138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1909421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24136889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7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94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993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164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983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68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95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307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67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22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172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733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05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25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6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06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723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49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5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180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</a:t>
            </a:r>
            <a:r>
              <a:rPr lang="en-US" sz="2800" strike="sngStrike" dirty="0">
                <a:solidFill>
                  <a:schemeClr val="accent2"/>
                </a:solidFill>
              </a:rPr>
              <a:t>Midterm Project Report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(Self-Learning)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996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8541935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90875985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05877"/>
            <a:ext cx="11286308" cy="4392888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Kaggle Datasets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6111C-88B8-F902-C625-91A92487E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 b="7283"/>
          <a:stretch/>
        </p:blipFill>
        <p:spPr>
          <a:xfrm>
            <a:off x="2743200" y="99390"/>
            <a:ext cx="6705600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334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https://www.kaggle.com/datasets?search=ESG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EB658-5AC7-F4B9-C937-ACD6550E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1" y="834960"/>
            <a:ext cx="10210635" cy="5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75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https://www.kaggle.com/datasets?search=credit+card&amp;sort=votes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C3B-A34B-4839-28D0-6DCE10E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" y="730648"/>
            <a:ext cx="10195371" cy="5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030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7647B-4875-F7EB-D87E-04E5D472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7" y="962865"/>
            <a:ext cx="10892403" cy="5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641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https://www.kaggle.com/datasets/mlg-ulb/creditcardfraud/code?datasetId=310&amp;sortBy=voteCount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6E67-B54B-F357-2D70-C7886CC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1" y="1140931"/>
            <a:ext cx="11450795" cy="5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https://www.kaggle.com/code/janiobachmann/credit-fraud-dealing-with-imbalanced-datasets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641B-CDDE-1135-C702-F620CFD8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675997"/>
            <a:ext cx="9131120" cy="58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28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613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3002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72209"/>
            <a:ext cx="11222181" cy="5419535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45972289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, GPT-4V, and DALL-E 3, 3rd ed. Edition,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Ben </a:t>
            </a:r>
            <a:r>
              <a:rPr lang="en-US" altLang="zh-TW" sz="1400" b="0" dirty="0" err="1"/>
              <a:t>Auffarth</a:t>
            </a:r>
            <a:r>
              <a:rPr lang="en-US" altLang="zh-TW" sz="1400" b="0" dirty="0"/>
              <a:t> (2023), Generative AI with </a:t>
            </a:r>
            <a:r>
              <a:rPr lang="en-US" altLang="zh-TW" sz="1400" b="0" dirty="0" err="1"/>
              <a:t>LangChain</a:t>
            </a:r>
            <a:r>
              <a:rPr lang="en-US" altLang="zh-TW" sz="1400" b="0" dirty="0"/>
              <a:t>: Build large language model (LLM) apps with Python,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 and other LLMs,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Harvard University (2024), CS50x 2024 - Lecture 6 - Python, </a:t>
            </a:r>
            <a:r>
              <a:rPr lang="en-US" sz="1400" b="0" dirty="0">
                <a:hlinkClick r:id="rId11"/>
              </a:rPr>
              <a:t>http://www.youtube.com/watch?v=EHi0RDZ31VA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Min-Yuh Day (2024), Python 101, </a:t>
            </a:r>
            <a:r>
              <a:rPr lang="en-US" sz="1400" b="0" dirty="0">
                <a:hlinkClick r:id="rId12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10 2024/11/13 Midterm Project Report</a:t>
            </a:r>
          </a:p>
          <a:p>
            <a:pPr marL="0" indent="0">
              <a:buNone/>
            </a:pPr>
            <a:r>
              <a:rPr lang="en-US" sz="2800" dirty="0"/>
              <a:t>11 2024/11/20 Obtaining Data From the Web with Python; </a:t>
            </a:r>
            <a:br>
              <a:rPr lang="en-US" sz="2800" dirty="0"/>
            </a:br>
            <a:r>
              <a:rPr lang="en-US" sz="2800" dirty="0"/>
              <a:t>                            Statistical Analysis with Python</a:t>
            </a:r>
          </a:p>
          <a:p>
            <a:pPr marL="0" indent="0">
              <a:buNone/>
            </a:pPr>
            <a:r>
              <a:rPr lang="en-US" sz="2800" dirty="0"/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74524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632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2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37208"/>
          </a:xfrm>
        </p:spPr>
        <p:txBody>
          <a:bodyPr>
            <a:normAutofit/>
          </a:bodyPr>
          <a:lstStyle/>
          <a:p>
            <a:r>
              <a:rPr lang="en-US" dirty="0"/>
              <a:t>Python Hello World</a:t>
            </a:r>
            <a:br>
              <a:rPr lang="en-US" dirty="0"/>
            </a:br>
            <a:r>
              <a:rPr lang="en-US" dirty="0"/>
              <a:t>print("Hello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011967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34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69718"/>
          </a:xfrm>
        </p:spPr>
        <p:txBody>
          <a:bodyPr>
            <a:normAutofit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sz="480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10482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48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22016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dirty="0"/>
              <a:t>Indentation </a:t>
            </a:r>
            <a:br>
              <a:rPr lang="en-US" dirty="0"/>
            </a:br>
            <a:r>
              <a:rPr lang="en-US" sz="3600" b="0" dirty="0"/>
              <a:t>the spaces at the beginning of a code line</a:t>
            </a:r>
            <a:br>
              <a:rPr lang="en-US" sz="3600" b="0" dirty="0"/>
            </a:br>
            <a:r>
              <a:rPr lang="en-US" sz="3600" b="0" dirty="0"/>
              <a:t>4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575875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    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729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Variables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price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'''Hello'''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8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x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python_version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platform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Version:"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7E94D-A98E-F37B-795D-0166DA20902F}"/>
              </a:ext>
            </a:extLst>
          </p:cNvPr>
          <p:cNvSpPr txBox="1"/>
          <p:nvPr/>
        </p:nvSpPr>
        <p:spPr>
          <a:xfrm>
            <a:off x="534389" y="4574361"/>
            <a:ext cx="7320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Version: 3.10.12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430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#str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#int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#float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13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#range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2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 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5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#bool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#bytes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NoneType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9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3002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72209"/>
            <a:ext cx="11222181" cy="5419535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522506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39931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x will be '3'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y will be 3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z will be 3.0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21790-927B-D992-4E0E-8D912EAF4E9B}"/>
              </a:ext>
            </a:extLst>
          </p:cNvPr>
          <p:cNvSpPr txBox="1"/>
          <p:nvPr/>
        </p:nvSpPr>
        <p:spPr>
          <a:xfrm>
            <a:off x="680605" y="5097158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'str’&gt;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3.0 &lt;class 'float'&gt;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202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0605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3.4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float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47F6B-97B0-810B-3647-6AECB9D5F133}"/>
              </a:ext>
            </a:extLst>
          </p:cNvPr>
          <p:cNvSpPr txBox="1"/>
          <p:nvPr/>
        </p:nvSpPr>
        <p:spPr>
          <a:xfrm>
            <a:off x="562098" y="5216441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3.4 &lt;class 'float’&gt;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7j &lt;class 'complex'&gt;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43452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Arithmetic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460667"/>
            <a:ext cx="1122218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Operator Name Example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+ Addition 7 + 2 = 9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 Subtraction 7 - 2 = 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 Multiplication 7 * 2 = 14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 Division 7 / 2 = 3.5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// Floor division 7 // 2 = 3  (Quotient)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% Modulus 7 % 2 = 1          (Remainder)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 Exponentiation 7 ** 2 = 49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53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Basic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1772312"/>
            <a:ext cx="7321138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+ 2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'7 - 2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-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'7 %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15A6-1D34-632D-5AF5-70527D435ED5}"/>
              </a:ext>
            </a:extLst>
          </p:cNvPr>
          <p:cNvSpPr txBox="1"/>
          <p:nvPr/>
        </p:nvSpPr>
        <p:spPr>
          <a:xfrm>
            <a:off x="8341768" y="1798951"/>
            <a:ext cx="3414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+ 2 = 9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7 - 2 = 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 2 = 14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 2 = 3.5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// 2 = 3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7 % 2 = 1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** 2 = 49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6860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80732"/>
          </a:xfrm>
        </p:spPr>
        <p:txBody>
          <a:bodyPr>
            <a:normAutofit/>
          </a:bodyPr>
          <a:lstStyle/>
          <a:p>
            <a:r>
              <a:rPr lang="en-US" dirty="0"/>
              <a:t>Python Booleans: </a:t>
            </a:r>
            <a:br>
              <a:rPr lang="en-US" dirty="0"/>
            </a:br>
            <a:r>
              <a:rPr lang="en-US" dirty="0"/>
              <a:t>True or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255358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Booleans: True or False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7576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BMI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700644" y="1460667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BMI Calculator in Python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170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BMI = 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"Your BMI is: "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4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(BMI,</a:t>
            </a:r>
            <a:r>
              <a:rPr lang="en-US" sz="3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CDD42-7570-6F81-F125-5C5DBD8C9A42}"/>
              </a:ext>
            </a:extLst>
          </p:cNvPr>
          <p:cNvSpPr txBox="1"/>
          <p:nvPr/>
        </p:nvSpPr>
        <p:spPr>
          <a:xfrm>
            <a:off x="700644" y="570422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Your BMI is: 20.8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911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6108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9706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38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4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Structures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Lists </a:t>
            </a:r>
            <a:r>
              <a:rPr lang="en-US" sz="4800" b="1" dirty="0">
                <a:solidFill>
                  <a:srgbClr val="C00000"/>
                </a:solidFill>
              </a:rPr>
              <a:t>[]</a:t>
            </a:r>
          </a:p>
          <a:p>
            <a:pPr lvl="1" indent="-411480"/>
            <a:r>
              <a:rPr lang="en-US" sz="4800" b="1" dirty="0"/>
              <a:t>Python Tuples </a:t>
            </a:r>
            <a:r>
              <a:rPr lang="en-US" sz="4800" b="1" dirty="0">
                <a:solidFill>
                  <a:srgbClr val="C00000"/>
                </a:solidFill>
              </a:rPr>
              <a:t>()</a:t>
            </a:r>
          </a:p>
          <a:p>
            <a:pPr lvl="1" indent="-411480"/>
            <a:r>
              <a:rPr lang="en-US" sz="4800" b="1" dirty="0"/>
              <a:t>Python Sets </a:t>
            </a:r>
            <a:r>
              <a:rPr lang="en-US" sz="4800" b="1" dirty="0">
                <a:solidFill>
                  <a:srgbClr val="C00000"/>
                </a:solidFill>
              </a:rPr>
              <a:t>{}</a:t>
            </a:r>
          </a:p>
          <a:p>
            <a:pPr lvl="1" indent="-411480"/>
            <a:r>
              <a:rPr lang="en-US" sz="4800" b="1" dirty="0"/>
              <a:t>Python Dictionaries </a:t>
            </a:r>
            <a:r>
              <a:rPr lang="en-US" sz="4800" b="1" dirty="0">
                <a:solidFill>
                  <a:srgbClr val="C00000"/>
                </a:solidFill>
              </a:rPr>
              <a:t>{</a:t>
            </a:r>
            <a:r>
              <a:rPr lang="en-US" sz="4800" b="1" dirty="0" err="1">
                <a:solidFill>
                  <a:srgbClr val="C00000"/>
                </a:solidFill>
              </a:rPr>
              <a:t>k:v</a:t>
            </a:r>
            <a:r>
              <a:rPr lang="en-US" sz="4800" b="1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34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47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79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C392-F8B7-C0D6-8FB6-6970A92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11600"/>
          </a:xfrm>
        </p:spPr>
        <p:txBody>
          <a:bodyPr>
            <a:normAutofit/>
          </a:bodyPr>
          <a:lstStyle/>
          <a:p>
            <a:r>
              <a:rPr lang="en-US" dirty="0"/>
              <a:t>Python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0BB1-2DBC-4D8B-B41B-0566E10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359"/>
            <a:ext cx="11222181" cy="527588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four collection data types in the Python programming language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List []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Tuple ()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unchangeable.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Set {}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unordered, unchangeable, and unindexed. No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Dictionary {</a:t>
            </a:r>
            <a:r>
              <a:rPr lang="en-US" sz="2800" dirty="0" err="1"/>
              <a:t>k:v</a:t>
            </a:r>
            <a:r>
              <a:rPr lang="en-US" sz="2800" dirty="0"/>
              <a:t>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No duplicate members.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A0A9-273C-6BCB-E179-5131318C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0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8ED-1C89-8EF9-2CB0-638BD5C3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Dictionaries {</a:t>
            </a:r>
            <a:r>
              <a:rPr lang="en-US" dirty="0" err="1"/>
              <a:t>k:v</a:t>
            </a:r>
            <a:r>
              <a:rPr lang="en-US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D72B-8ADE-B50B-A5B0-E8D133F3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Python version 3.7, dictionaries are ordered. </a:t>
            </a:r>
          </a:p>
          <a:p>
            <a:r>
              <a:rPr lang="en-US" dirty="0"/>
              <a:t>In Python 3.6 and earlier, dictionaries are unordered.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36A6-4F79-FC6E-658B-3DDE0FCC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87BD-354F-A962-C385-F864E6D6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(): how many items </a:t>
            </a:r>
          </a:p>
          <a:p>
            <a:r>
              <a:rPr lang="en-US" dirty="0"/>
              <a:t>type(): data type</a:t>
            </a:r>
          </a:p>
          <a:p>
            <a:r>
              <a:rPr lang="en-US" dirty="0"/>
              <a:t>list() constructor: creating a new list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E06A-DE37-BD7B-2925-7960B0AE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53A442-586D-7E74-D3A5-BD1FA78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866B30F-04E7-7CDA-12BA-12FAC680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668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15E-E678-CE14-3559-92292B8E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159"/>
          </a:xfrm>
        </p:spPr>
        <p:txBody>
          <a:bodyPr/>
          <a:lstStyle/>
          <a:p>
            <a:r>
              <a:rPr lang="en-US" dirty="0"/>
              <a:t>Python List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CDD2-6C3A-283B-DCA3-70C60703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9864"/>
            <a:ext cx="11222181" cy="51134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Method	Description</a:t>
            </a:r>
          </a:p>
          <a:p>
            <a:r>
              <a:rPr lang="en-US" b="0" dirty="0"/>
              <a:t>append()	Adds an element at the end of the list</a:t>
            </a:r>
          </a:p>
          <a:p>
            <a:r>
              <a:rPr lang="en-US" b="0" dirty="0"/>
              <a:t>clear()	Removes all the elements from the list</a:t>
            </a:r>
          </a:p>
          <a:p>
            <a:r>
              <a:rPr lang="en-US" b="0" dirty="0"/>
              <a:t>copy()	Returns a copy of the list</a:t>
            </a:r>
          </a:p>
          <a:p>
            <a:r>
              <a:rPr lang="en-US" b="0" dirty="0"/>
              <a:t>count()	Returns the number of elements with the specified value</a:t>
            </a:r>
          </a:p>
          <a:p>
            <a:r>
              <a:rPr lang="en-US" b="0" dirty="0"/>
              <a:t>extend()	Add the elements of a list (or any </a:t>
            </a:r>
            <a:r>
              <a:rPr lang="en-US" b="0" dirty="0" err="1"/>
              <a:t>iterable</a:t>
            </a:r>
            <a:r>
              <a:rPr lang="en-US" b="0" dirty="0"/>
              <a:t>), to the end of the current list</a:t>
            </a:r>
          </a:p>
          <a:p>
            <a:r>
              <a:rPr lang="en-US" b="0" dirty="0"/>
              <a:t>index()	Returns the index of the first element with the specified value</a:t>
            </a:r>
          </a:p>
          <a:p>
            <a:r>
              <a:rPr lang="en-US" b="0" dirty="0"/>
              <a:t>insert()	Adds an element at the specified position</a:t>
            </a:r>
          </a:p>
          <a:p>
            <a:r>
              <a:rPr lang="en-US" b="0" dirty="0"/>
              <a:t>pop()		Removes the element at the specified position</a:t>
            </a:r>
          </a:p>
          <a:p>
            <a:r>
              <a:rPr lang="en-US" b="0" dirty="0"/>
              <a:t>remove()	Removes the item with the specified value</a:t>
            </a:r>
          </a:p>
          <a:p>
            <a:r>
              <a:rPr lang="en-US" b="0" dirty="0"/>
              <a:t>reverse()	Reverses the order of the list</a:t>
            </a:r>
          </a:p>
          <a:p>
            <a:r>
              <a:rPr lang="en-US" b="0" dirty="0"/>
              <a:t>sort()		Sorts the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6647-44D8-79D0-ED4A-8C5FE1C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93070-77AE-14C5-2C1F-F73A35838A89}"/>
              </a:ext>
            </a:extLst>
          </p:cNvPr>
          <p:cNvSpPr txBox="1"/>
          <p:nvPr/>
        </p:nvSpPr>
        <p:spPr>
          <a:xfrm>
            <a:off x="2646336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https://www.w3schools.com/python/python_lists_methods.asp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3639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043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00407" y="2451102"/>
            <a:ext cx="693877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EEF2B1D-B3E2-4406-3D7E-FD2F23A7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90" y="1125539"/>
            <a:ext cx="1122218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987DC-1FA6-0ADE-3B6B-E3FE78A4E94F}"/>
              </a:ext>
            </a:extLst>
          </p:cNvPr>
          <p:cNvSpPr txBox="1"/>
          <p:nvPr/>
        </p:nvSpPr>
        <p:spPr>
          <a:xfrm>
            <a:off x="7896113" y="3005100"/>
            <a:ext cx="379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1B167-EADA-BA0C-E3F4-5015ED4ACA36}"/>
              </a:ext>
            </a:extLst>
          </p:cNvPr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DB28BE4-50C8-9790-E75C-1B98901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9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170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2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Sets </a:t>
            </a:r>
            <a:r>
              <a:rPr lang="en-US" sz="4800" dirty="0">
                <a:solidFill>
                  <a:srgbClr val="FF0000"/>
                </a:solidFill>
              </a:rPr>
              <a:t>{}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35430" y="987768"/>
            <a:ext cx="7013286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1002E-FC12-276E-441A-AA1E23820ED2}"/>
              </a:ext>
            </a:extLst>
          </p:cNvPr>
          <p:cNvSpPr txBox="1"/>
          <p:nvPr/>
        </p:nvSpPr>
        <p:spPr>
          <a:xfrm>
            <a:off x="7826644" y="1551143"/>
            <a:ext cx="39299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E783E52-0EA1-1737-C3C2-8620314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49081-8891-2B5F-963B-6C5B44EA7392}"/>
              </a:ext>
            </a:extLst>
          </p:cNvPr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153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93653" y="391327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 = {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FR'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(k[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CA73F-F621-D351-64F5-98A1E63B3657}"/>
              </a:ext>
            </a:extLst>
          </p:cNvPr>
          <p:cNvSpPr txBox="1"/>
          <p:nvPr/>
        </p:nvSpPr>
        <p:spPr>
          <a:xfrm>
            <a:off x="534389" y="5295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English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4372-6A14-2882-EB15-02F52E5D96E1}"/>
              </a:ext>
            </a:extLst>
          </p:cNvPr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7D8B4-90C2-10F3-4FCA-9C8036FB58EE}"/>
              </a:ext>
            </a:extLst>
          </p:cNvPr>
          <p:cNvSpPr txBox="1"/>
          <p:nvPr/>
        </p:nvSpPr>
        <p:spPr>
          <a:xfrm>
            <a:off x="593653" y="1310467"/>
            <a:ext cx="1116291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Python Dictionary </a:t>
            </a: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Key  </a:t>
            </a:r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Value</a:t>
            </a:r>
            <a:endParaRPr lang="en-US" sz="3600" b="1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'English’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2B29EC-7776-9D1E-E039-6C342D60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58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Control Logic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Loops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77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Control Logic and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322380"/>
          </a:xfrm>
        </p:spPr>
        <p:txBody>
          <a:bodyPr>
            <a:normAutofit fontScale="70000" lnSpcReduction="20000"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 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for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for</a:t>
            </a:r>
            <a:endParaRPr lang="en-US" sz="4800" b="1" dirty="0"/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while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While</a:t>
            </a:r>
          </a:p>
          <a:p>
            <a:pPr lvl="3" indent="-411480"/>
            <a:r>
              <a:rPr lang="en-US" sz="3800" b="1" dirty="0"/>
              <a:t>break </a:t>
            </a:r>
          </a:p>
          <a:p>
            <a:pPr lvl="3" indent="-411480"/>
            <a:r>
              <a:rPr lang="en-US" sz="38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549552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if...else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427018"/>
            <a:ext cx="11222181" cy="5155554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if...else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3" indent="-411480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80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B6-A7D3-B76A-DE78-41612A16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Conditions and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11B-0633-B567-35BF-616336BA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supports the usual </a:t>
            </a:r>
            <a:r>
              <a:rPr lang="en-US" dirty="0">
                <a:solidFill>
                  <a:srgbClr val="C00000"/>
                </a:solidFill>
              </a:rPr>
              <a:t>logical conditions </a:t>
            </a:r>
            <a:r>
              <a:rPr lang="en-US" dirty="0"/>
              <a:t>from mathematics:</a:t>
            </a:r>
          </a:p>
          <a:p>
            <a:pPr lvl="1"/>
            <a:r>
              <a:rPr lang="en-US" sz="3200" dirty="0"/>
              <a:t>Equals: a </a:t>
            </a:r>
            <a:r>
              <a:rPr lang="en-US" sz="3200" dirty="0">
                <a:solidFill>
                  <a:srgbClr val="C00000"/>
                </a:solidFill>
              </a:rPr>
              <a:t>==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Not Equals: a </a:t>
            </a:r>
            <a:r>
              <a:rPr lang="en-US" sz="3200" dirty="0">
                <a:solidFill>
                  <a:srgbClr val="C00000"/>
                </a:solidFill>
              </a:rPr>
              <a:t>!=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than: a </a:t>
            </a:r>
            <a:r>
              <a:rPr lang="en-US" sz="3200" dirty="0">
                <a:solidFill>
                  <a:srgbClr val="C00000"/>
                </a:solidFill>
              </a:rPr>
              <a:t>&lt;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 or equal to: a </a:t>
            </a:r>
            <a:r>
              <a:rPr lang="en-US" sz="3200" dirty="0">
                <a:solidFill>
                  <a:srgbClr val="C00000"/>
                </a:solidFill>
              </a:rPr>
              <a:t>&lt;=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than: a </a:t>
            </a:r>
            <a:r>
              <a:rPr lang="en-US" sz="3200" dirty="0">
                <a:solidFill>
                  <a:srgbClr val="C00000"/>
                </a:solidFill>
              </a:rPr>
              <a:t>&gt;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 or equal to: a </a:t>
            </a:r>
            <a:r>
              <a:rPr lang="en-US" sz="3200" dirty="0">
                <a:solidFill>
                  <a:srgbClr val="C00000"/>
                </a:solidFill>
              </a:rPr>
              <a:t>&gt;=</a:t>
            </a:r>
            <a:r>
              <a:rPr lang="en-US" sz="3200" dirty="0"/>
              <a:t>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7FFE-6B5C-B774-81D8-E389B85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18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Comparison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F392C8-4148-21AF-A6A7-E04BCFC04C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31" y="1720724"/>
          <a:ext cx="10452266" cy="433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010">
                  <a:extLst>
                    <a:ext uri="{9D8B030D-6E8A-4147-A177-3AD203B41FA5}">
                      <a16:colId xmlns:a16="http://schemas.microsoft.com/office/drawing/2014/main" val="3034444930"/>
                    </a:ext>
                  </a:extLst>
                </a:gridCol>
                <a:gridCol w="4456622">
                  <a:extLst>
                    <a:ext uri="{9D8B030D-6E8A-4147-A177-3AD203B41FA5}">
                      <a16:colId xmlns:a16="http://schemas.microsoft.com/office/drawing/2014/main" val="801379384"/>
                    </a:ext>
                  </a:extLst>
                </a:gridCol>
                <a:gridCol w="4091634">
                  <a:extLst>
                    <a:ext uri="{9D8B030D-6E8A-4147-A177-3AD203B41FA5}">
                      <a16:colId xmlns:a16="http://schemas.microsoft.com/office/drawing/2014/main" val="2352127533"/>
                    </a:ext>
                  </a:extLst>
                </a:gridCol>
              </a:tblGrid>
              <a:tr h="332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Name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Example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093661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==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==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560714945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!=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Not 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!=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77877477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150892236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89879814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83554709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8618621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B8076-7D6D-3E3C-3A43-FDB762A7BE47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43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Logical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860-3975-3D3C-F3F7-1946EABE55D3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E5A37D-D67A-EACD-8BF9-14B3D9649F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145" y="1460667"/>
          <a:ext cx="11008425" cy="4835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151">
                  <a:extLst>
                    <a:ext uri="{9D8B030D-6E8A-4147-A177-3AD203B41FA5}">
                      <a16:colId xmlns:a16="http://schemas.microsoft.com/office/drawing/2014/main" val="464004786"/>
                    </a:ext>
                  </a:extLst>
                </a:gridCol>
                <a:gridCol w="4994927">
                  <a:extLst>
                    <a:ext uri="{9D8B030D-6E8A-4147-A177-3AD203B41FA5}">
                      <a16:colId xmlns:a16="http://schemas.microsoft.com/office/drawing/2014/main" val="118338084"/>
                    </a:ext>
                  </a:extLst>
                </a:gridCol>
                <a:gridCol w="4309347">
                  <a:extLst>
                    <a:ext uri="{9D8B030D-6E8A-4147-A177-3AD203B41FA5}">
                      <a16:colId xmlns:a16="http://schemas.microsoft.com/office/drawing/2014/main" val="3458559952"/>
                    </a:ext>
                  </a:extLst>
                </a:gridCol>
              </a:tblGrid>
              <a:tr h="619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Description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Example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920975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and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both statements are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and</a:t>
                      </a:r>
                      <a:r>
                        <a:rPr lang="en-US" sz="3200" u="none" strike="noStrike" dirty="0">
                          <a:effectLst/>
                        </a:rPr>
                        <a:t>  x &lt; 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1303621667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or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one of the statements is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or</a:t>
                      </a:r>
                      <a:r>
                        <a:rPr lang="en-US" sz="3200" u="none" strike="noStrike" dirty="0">
                          <a:effectLst/>
                        </a:rPr>
                        <a:t> x &lt; 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4024127801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not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Reverse the result, returns False if the result is true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not</a:t>
                      </a:r>
                      <a:r>
                        <a:rPr lang="en-US" sz="3200" u="none" strike="noStrike" dirty="0">
                          <a:effectLst/>
                        </a:rPr>
                        <a:t>(x &lt; 5 and x &lt; 10)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207466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936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</a:p>
          <a:p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6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6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6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9161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else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353532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95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6551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else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"D"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(grade)</a:t>
            </a:r>
          </a:p>
        </p:txBody>
      </p:sp>
    </p:spTree>
    <p:extLst>
      <p:ext uri="{BB962C8B-B14F-4D97-AF65-F5344CB8AC3E}">
        <p14:creationId xmlns:p14="http://schemas.microsoft.com/office/powerpoint/2010/main" val="10563524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/>
              <a:t>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AD93-D38F-952D-A2A5-91D60FD5C8D2}"/>
              </a:ext>
            </a:extLst>
          </p:cNvPr>
          <p:cNvSpPr txBox="1"/>
          <p:nvPr/>
        </p:nvSpPr>
        <p:spPr>
          <a:xfrm>
            <a:off x="698085" y="385370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0554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for loops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j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*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, j 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=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while</a:t>
            </a:r>
            <a:r>
              <a:rPr lang="en-US" sz="6000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FD827-92E5-6254-3E10-57F72157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36073"/>
            <a:ext cx="11222181" cy="5446499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>
                <a:solidFill>
                  <a:srgbClr val="C00000"/>
                </a:solidFill>
              </a:rPr>
              <a:t>while</a:t>
            </a:r>
          </a:p>
          <a:p>
            <a:pPr lvl="2" indent="-411480"/>
            <a:r>
              <a:rPr lang="en-US" sz="4200" b="1" dirty="0"/>
              <a:t>break </a:t>
            </a:r>
          </a:p>
          <a:p>
            <a:pPr lvl="2" indent="-411480"/>
            <a:r>
              <a:rPr lang="en-US" sz="42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36825482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while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while loops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while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age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(age)</a:t>
            </a:r>
          </a:p>
          <a:p>
            <a:r>
              <a:rPr lang="en-US" sz="36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age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6534175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82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Functions and Modules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Functions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def</a:t>
            </a:r>
            <a:r>
              <a:rPr lang="en-US" sz="3600" dirty="0"/>
              <a:t> </a:t>
            </a:r>
            <a:r>
              <a:rPr lang="en-US" sz="3600" dirty="0" err="1"/>
              <a:t>myfunction</a:t>
            </a:r>
            <a:r>
              <a:rPr lang="en-US" sz="3600" dirty="0"/>
              <a:t>():</a:t>
            </a:r>
            <a:endParaRPr lang="en-US" sz="3600" b="1" dirty="0"/>
          </a:p>
          <a:p>
            <a:pPr indent="-411480"/>
            <a:r>
              <a:rPr lang="en-US" sz="4000" b="1" dirty="0"/>
              <a:t>Python Classes/Objects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class</a:t>
            </a:r>
            <a:r>
              <a:rPr lang="en-US" sz="3600" dirty="0"/>
              <a:t> </a:t>
            </a:r>
            <a:r>
              <a:rPr lang="en-US" sz="3600" dirty="0" err="1"/>
              <a:t>MyClass</a:t>
            </a:r>
            <a:r>
              <a:rPr lang="en-US" sz="3600" dirty="0"/>
              <a:t>:</a:t>
            </a:r>
            <a:endParaRPr lang="en-US" sz="3600" b="1" dirty="0"/>
          </a:p>
          <a:p>
            <a:pPr indent="-411480"/>
            <a:r>
              <a:rPr lang="en-US" sz="4000" b="1" dirty="0"/>
              <a:t>Python Modules</a:t>
            </a:r>
          </a:p>
          <a:p>
            <a:pPr lvl="1" indent="-411480"/>
            <a:r>
              <a:rPr lang="en-US" sz="3600" b="1" dirty="0" err="1"/>
              <a:t>mymodule.py</a:t>
            </a:r>
            <a:endParaRPr lang="en-US" sz="3600" b="1" dirty="0"/>
          </a:p>
          <a:p>
            <a:pPr lvl="1" indent="-411480"/>
            <a:r>
              <a:rPr lang="en-US" sz="3600" b="1" dirty="0">
                <a:solidFill>
                  <a:srgbClr val="C00000"/>
                </a:solidFill>
              </a:rPr>
              <a:t>import</a:t>
            </a:r>
            <a:r>
              <a:rPr lang="en-US" sz="3600" b="1" dirty="0"/>
              <a:t> </a:t>
            </a:r>
            <a:r>
              <a:rPr lang="en-US" sz="3600" b="1" dirty="0" err="1"/>
              <a:t>mymodule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11235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88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ED9A-D1FD-BF6E-ABC8-BD3043A8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C266B-52DF-DC45-FF65-6A8C43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 is a block of code which only runs when it is called.</a:t>
            </a:r>
          </a:p>
          <a:p>
            <a:r>
              <a:rPr lang="en-US" dirty="0"/>
              <a:t>You can pass data, known as parameters, into a function.</a:t>
            </a:r>
          </a:p>
          <a:p>
            <a:r>
              <a:rPr lang="en-US" dirty="0"/>
              <a:t>A function can return data as a result.</a:t>
            </a:r>
          </a:p>
          <a:p>
            <a:r>
              <a:rPr lang="en-US" dirty="0"/>
              <a:t>Creating a Function</a:t>
            </a:r>
          </a:p>
          <a:p>
            <a:pPr lvl="1"/>
            <a:r>
              <a:rPr lang="en-US" sz="3200" dirty="0"/>
              <a:t>In Python a function is defined using the </a:t>
            </a:r>
            <a:r>
              <a:rPr lang="en-US" sz="3200" dirty="0">
                <a:solidFill>
                  <a:srgbClr val="C00000"/>
                </a:solidFill>
              </a:rPr>
              <a:t>def</a:t>
            </a:r>
            <a:r>
              <a:rPr lang="en-US" sz="3200" dirty="0"/>
              <a:t> keyword: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DD6-F78F-0C73-AC39-E194395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5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def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6125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79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237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904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1536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000" b="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  <a:cs typeface="+mn-cs"/>
              </a:rPr>
              <a:t>def </a:t>
            </a:r>
            <a:r>
              <a:rPr lang="en-US" sz="40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C00000"/>
                </a:solidFill>
              </a:rPr>
              <a:t> define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get future value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9489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Classes/Objects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8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8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5864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101B-4A31-EFCA-38AB-92D7345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E7F3-FF64-F7F0-5FC7-78AF8E08B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object oriented programming language.</a:t>
            </a:r>
          </a:p>
          <a:p>
            <a:r>
              <a:rPr lang="en-US" dirty="0"/>
              <a:t>Almost everything in Python is an object, with its properties and methods.</a:t>
            </a:r>
          </a:p>
          <a:p>
            <a:r>
              <a:rPr lang="en-US" dirty="0"/>
              <a:t>A Class is like an object constructor, or a "blueprint" for creating objects.</a:t>
            </a:r>
          </a:p>
          <a:p>
            <a:r>
              <a:rPr lang="en-US" dirty="0"/>
              <a:t>Create a Class:</a:t>
            </a:r>
          </a:p>
          <a:p>
            <a:pPr lvl="1"/>
            <a:r>
              <a:rPr lang="en-US" dirty="0"/>
              <a:t>To create a class, use the keyword </a:t>
            </a:r>
            <a:r>
              <a:rPr lang="en-US" dirty="0">
                <a:solidFill>
                  <a:srgbClr val="C00000"/>
                </a:solidFill>
              </a:rPr>
              <a:t>class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3FA0-2579-A3B1-D4CE-136E7B28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8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class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c1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(c1.x)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18147" y="6550660"/>
            <a:ext cx="3752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https://www.w3schools.com/python/python_classes.asp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28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13159</TotalTime>
  <Words>9560</Words>
  <Application>Microsoft Macintosh PowerPoint</Application>
  <PresentationFormat>Widescreen</PresentationFormat>
  <Paragraphs>1621</Paragraphs>
  <Slides>223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223</vt:i4>
      </vt:variant>
    </vt:vector>
  </HeadingPairs>
  <TitlesOfParts>
    <vt:vector size="230" baseType="lpstr">
      <vt:lpstr>Arial</vt:lpstr>
      <vt:lpstr>Calibri</vt:lpstr>
      <vt:lpstr>Courier</vt:lpstr>
      <vt:lpstr>Courier New</vt:lpstr>
      <vt:lpstr>Roboto</vt:lpstr>
      <vt:lpstr>Verdana</vt:lpstr>
      <vt:lpstr>Office Theme</vt:lpstr>
      <vt:lpstr>Data Analytics and Visualization with Python</vt:lpstr>
      <vt:lpstr>Syllabus</vt:lpstr>
      <vt:lpstr>Syllabus</vt:lpstr>
      <vt:lpstr>Data Analytics  and  Visualization  with Python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Foundations of Python Programming</vt:lpstr>
      <vt:lpstr>Python Hello World print("Hello World")</vt:lpstr>
      <vt:lpstr>Python Syntax # comment</vt:lpstr>
      <vt:lpstr>Python Syntax Indentation  the spaces at the beginning of a code line 4 spaces</vt:lpstr>
      <vt:lpstr>Python Variables</vt:lpstr>
      <vt:lpstr>Python Variables</vt:lpstr>
      <vt:lpstr>python_version()</vt:lpstr>
      <vt:lpstr>Python Data Types</vt:lpstr>
      <vt:lpstr>Python Data Types</vt:lpstr>
      <vt:lpstr>Python Data Types</vt:lpstr>
      <vt:lpstr>Python Casting</vt:lpstr>
      <vt:lpstr>Python Numbers</vt:lpstr>
      <vt:lpstr>Python Arithmetic Operators</vt:lpstr>
      <vt:lpstr>Python Basic Operators</vt:lpstr>
      <vt:lpstr>Python Booleans:  True or False</vt:lpstr>
      <vt:lpstr>Python BMI Calculator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 Data Structures</vt:lpstr>
      <vt:lpstr>Python Data Structures</vt:lpstr>
      <vt:lpstr>Python Data Structures</vt:lpstr>
      <vt:lpstr>Python Data Types</vt:lpstr>
      <vt:lpstr>Python Collections</vt:lpstr>
      <vt:lpstr>Python Dictionaries {k:v}</vt:lpstr>
      <vt:lpstr>Lists []</vt:lpstr>
      <vt:lpstr>Lists []</vt:lpstr>
      <vt:lpstr>Python List Methods</vt:lpstr>
      <vt:lpstr>Tuples ()</vt:lpstr>
      <vt:lpstr>Sets {}</vt:lpstr>
      <vt:lpstr>Dictionary {key : value}</vt:lpstr>
      <vt:lpstr>Python Data Structures</vt:lpstr>
      <vt:lpstr>Python  Control Logic  and  Loops</vt:lpstr>
      <vt:lpstr>Python Control Logic and Loops</vt:lpstr>
      <vt:lpstr>Python if...else</vt:lpstr>
      <vt:lpstr>Python Conditions and If statements</vt:lpstr>
      <vt:lpstr>Python Comparison Operators</vt:lpstr>
      <vt:lpstr>Python Logical Operators</vt:lpstr>
      <vt:lpstr>Python if</vt:lpstr>
      <vt:lpstr>Python if else</vt:lpstr>
      <vt:lpstr>Python if elif else</vt:lpstr>
      <vt:lpstr>Python if elif else</vt:lpstr>
      <vt:lpstr>Python for Loops </vt:lpstr>
      <vt:lpstr>Python for loops</vt:lpstr>
      <vt:lpstr>Python while Loops</vt:lpstr>
      <vt:lpstr>Python while loops</vt:lpstr>
      <vt:lpstr>Python  Functions  and  Modules </vt:lpstr>
      <vt:lpstr>Python Functions and Modules </vt:lpstr>
      <vt:lpstr>Python  Functions </vt:lpstr>
      <vt:lpstr>Python Functions</vt:lpstr>
      <vt:lpstr>Python Function def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Function  def getfv() define get future value function</vt:lpstr>
      <vt:lpstr>Python Classes/Objects class MyClass:</vt:lpstr>
      <vt:lpstr>Python Classes/Objects</vt:lpstr>
      <vt:lpstr>Python Classes/Objects class MyClass:</vt:lpstr>
      <vt:lpstr>Python Classes/Objects</vt:lpstr>
      <vt:lpstr>Python Classes/Objects</vt:lpstr>
      <vt:lpstr>Python Classes/Objects</vt:lpstr>
      <vt:lpstr>Python Classes and Obects</vt:lpstr>
      <vt:lpstr>Python Classes and Objects</vt:lpstr>
      <vt:lpstr>Python  Modules </vt:lpstr>
      <vt:lpstr>Python Modules</vt:lpstr>
      <vt:lpstr>Python Modules</vt:lpstr>
      <vt:lpstr>Python File Input / Output</vt:lpstr>
      <vt:lpstr>Python File Input / Output</vt:lpstr>
      <vt:lpstr>Python Modules import mymodule</vt:lpstr>
      <vt:lpstr>Python main() function</vt:lpstr>
      <vt:lpstr>Files  and  Exception Handling</vt:lpstr>
      <vt:lpstr>Files and Exception Handling</vt:lpstr>
      <vt:lpstr>File Handling</vt:lpstr>
      <vt:lpstr>Python Files (File Handling)</vt:lpstr>
      <vt:lpstr>Python Files (File Handling)</vt:lpstr>
      <vt:lpstr>Python Files</vt:lpstr>
      <vt:lpstr>Python Files</vt:lpstr>
      <vt:lpstr>Python Files</vt:lpstr>
      <vt:lpstr>Python OS, IO, files, and Google Drive</vt:lpstr>
      <vt:lpstr>os.listdir()</vt:lpstr>
      <vt:lpstr>os.path.join()</vt:lpstr>
      <vt:lpstr>from google.colab import files</vt:lpstr>
      <vt:lpstr>Python Files</vt:lpstr>
      <vt:lpstr>os.remove()</vt:lpstr>
      <vt:lpstr>os.mkdir("myfolder1") os.rmdir("myfolder1")</vt:lpstr>
      <vt:lpstr>Python Try Except</vt:lpstr>
      <vt:lpstr>Python Try Except (Exception Handling) try: except:</vt:lpstr>
      <vt:lpstr>Python try: except: finally:</vt:lpstr>
      <vt:lpstr>Python try: except: else:</vt:lpstr>
      <vt:lpstr>Python try: except: else: finally:</vt:lpstr>
      <vt:lpstr>Python try: except: else: finally:</vt:lpstr>
      <vt:lpstr>Python try: except: else: finally:</vt:lpstr>
      <vt:lpstr>Python try: except: else: finally:</vt:lpstr>
      <vt:lpstr>Python try: except: else: finally: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Kaggle Datasets  for  Data Science</vt:lpstr>
      <vt:lpstr>Kaggle Datasets for Machine Learning</vt:lpstr>
      <vt:lpstr>Kaggle Datasets for Machine Learning</vt:lpstr>
      <vt:lpstr>Kaggle Datasets: Credit Card Fraud Detection</vt:lpstr>
      <vt:lpstr>Kaggle Code: Credit Card Fraud Detection</vt:lpstr>
      <vt:lpstr>Kaggle Code: Credit Card Fraud Detection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751</cp:revision>
  <cp:lastPrinted>2020-12-23T14:44:17Z</cp:lastPrinted>
  <dcterms:created xsi:type="dcterms:W3CDTF">2019-09-12T03:09:52Z</dcterms:created>
  <dcterms:modified xsi:type="dcterms:W3CDTF">2024-10-23T13:04:58Z</dcterms:modified>
  <cp:category/>
</cp:coreProperties>
</file>