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9"/>
  </p:notesMasterIdLst>
  <p:sldIdLst>
    <p:sldId id="3462" r:id="rId2"/>
    <p:sldId id="3780" r:id="rId3"/>
    <p:sldId id="3784" r:id="rId4"/>
    <p:sldId id="5734" r:id="rId5"/>
    <p:sldId id="5809" r:id="rId6"/>
    <p:sldId id="5811" r:id="rId7"/>
    <p:sldId id="4876" r:id="rId8"/>
    <p:sldId id="4842" r:id="rId9"/>
    <p:sldId id="5743" r:id="rId10"/>
    <p:sldId id="5744" r:id="rId11"/>
    <p:sldId id="5745" r:id="rId12"/>
    <p:sldId id="5746" r:id="rId13"/>
    <p:sldId id="5747" r:id="rId14"/>
    <p:sldId id="5748" r:id="rId15"/>
    <p:sldId id="5749" r:id="rId16"/>
    <p:sldId id="4841" r:id="rId17"/>
    <p:sldId id="5008" r:id="rId18"/>
    <p:sldId id="5009" r:id="rId19"/>
    <p:sldId id="5060" r:id="rId20"/>
    <p:sldId id="5750" r:id="rId21"/>
    <p:sldId id="5751" r:id="rId22"/>
    <p:sldId id="5752" r:id="rId23"/>
    <p:sldId id="5753" r:id="rId24"/>
    <p:sldId id="5754" r:id="rId25"/>
    <p:sldId id="5755" r:id="rId26"/>
    <p:sldId id="5756" r:id="rId27"/>
    <p:sldId id="5757" r:id="rId28"/>
    <p:sldId id="5758" r:id="rId29"/>
    <p:sldId id="5759" r:id="rId30"/>
    <p:sldId id="5760" r:id="rId31"/>
    <p:sldId id="5761" r:id="rId32"/>
    <p:sldId id="5762" r:id="rId33"/>
    <p:sldId id="5763" r:id="rId34"/>
    <p:sldId id="2396" r:id="rId35"/>
    <p:sldId id="5764" r:id="rId36"/>
    <p:sldId id="5765" r:id="rId37"/>
    <p:sldId id="5766" r:id="rId38"/>
    <p:sldId id="5767" r:id="rId39"/>
    <p:sldId id="5768" r:id="rId40"/>
    <p:sldId id="5769" r:id="rId41"/>
    <p:sldId id="5770" r:id="rId42"/>
    <p:sldId id="5771" r:id="rId43"/>
    <p:sldId id="2450" r:id="rId44"/>
    <p:sldId id="2451" r:id="rId45"/>
    <p:sldId id="2486" r:id="rId46"/>
    <p:sldId id="2487" r:id="rId47"/>
    <p:sldId id="2488" r:id="rId48"/>
    <p:sldId id="2489" r:id="rId49"/>
    <p:sldId id="4889" r:id="rId50"/>
    <p:sldId id="4877" r:id="rId51"/>
    <p:sldId id="2490" r:id="rId52"/>
    <p:sldId id="2491" r:id="rId53"/>
    <p:sldId id="2493" r:id="rId54"/>
    <p:sldId id="2494" r:id="rId55"/>
    <p:sldId id="2495" r:id="rId56"/>
    <p:sldId id="2496" r:id="rId57"/>
    <p:sldId id="2497" r:id="rId58"/>
    <p:sldId id="2498" r:id="rId59"/>
    <p:sldId id="2499" r:id="rId60"/>
    <p:sldId id="2500" r:id="rId61"/>
    <p:sldId id="2501" r:id="rId62"/>
    <p:sldId id="2502" r:id="rId63"/>
    <p:sldId id="2503" r:id="rId64"/>
    <p:sldId id="1726" r:id="rId65"/>
    <p:sldId id="2938" r:id="rId66"/>
    <p:sldId id="2508" r:id="rId67"/>
    <p:sldId id="1493" r:id="rId68"/>
    <p:sldId id="1494" r:id="rId69"/>
    <p:sldId id="1495" r:id="rId70"/>
    <p:sldId id="1496" r:id="rId71"/>
    <p:sldId id="1497" r:id="rId72"/>
    <p:sldId id="2510" r:id="rId73"/>
    <p:sldId id="2511" r:id="rId74"/>
    <p:sldId id="2514" r:id="rId75"/>
    <p:sldId id="2515" r:id="rId76"/>
    <p:sldId id="2516" r:id="rId77"/>
    <p:sldId id="2517" r:id="rId78"/>
    <p:sldId id="2518" r:id="rId79"/>
    <p:sldId id="2519" r:id="rId80"/>
    <p:sldId id="5059" r:id="rId81"/>
    <p:sldId id="5772" r:id="rId82"/>
    <p:sldId id="5773" r:id="rId83"/>
    <p:sldId id="5774" r:id="rId84"/>
    <p:sldId id="5775" r:id="rId85"/>
    <p:sldId id="5776" r:id="rId86"/>
    <p:sldId id="5777" r:id="rId87"/>
    <p:sldId id="5016" r:id="rId88"/>
    <p:sldId id="5778" r:id="rId89"/>
    <p:sldId id="5779" r:id="rId90"/>
    <p:sldId id="5780" r:id="rId91"/>
    <p:sldId id="5781" r:id="rId92"/>
    <p:sldId id="5782" r:id="rId93"/>
    <p:sldId id="5783" r:id="rId94"/>
    <p:sldId id="5784" r:id="rId95"/>
    <p:sldId id="5785" r:id="rId96"/>
    <p:sldId id="5786" r:id="rId97"/>
    <p:sldId id="5026" r:id="rId98"/>
    <p:sldId id="5787" r:id="rId99"/>
    <p:sldId id="5788" r:id="rId100"/>
    <p:sldId id="5789" r:id="rId101"/>
    <p:sldId id="5790" r:id="rId102"/>
    <p:sldId id="5791" r:id="rId103"/>
    <p:sldId id="5792" r:id="rId104"/>
    <p:sldId id="5793" r:id="rId105"/>
    <p:sldId id="5794" r:id="rId106"/>
    <p:sldId id="5795" r:id="rId107"/>
    <p:sldId id="5796" r:id="rId108"/>
    <p:sldId id="5797" r:id="rId109"/>
    <p:sldId id="5798" r:id="rId110"/>
    <p:sldId id="5799" r:id="rId111"/>
    <p:sldId id="5800" r:id="rId112"/>
    <p:sldId id="5801" r:id="rId113"/>
    <p:sldId id="5802" r:id="rId114"/>
    <p:sldId id="5810" r:id="rId115"/>
    <p:sldId id="5803" r:id="rId116"/>
    <p:sldId id="4902" r:id="rId117"/>
    <p:sldId id="5804" r:id="rId118"/>
    <p:sldId id="5063" r:id="rId119"/>
    <p:sldId id="5092" r:id="rId120"/>
    <p:sldId id="5064" r:id="rId121"/>
    <p:sldId id="5065" r:id="rId122"/>
    <p:sldId id="5077" r:id="rId123"/>
    <p:sldId id="5078" r:id="rId124"/>
    <p:sldId id="5066" r:id="rId125"/>
    <p:sldId id="5081" r:id="rId126"/>
    <p:sldId id="5082" r:id="rId127"/>
    <p:sldId id="5083" r:id="rId128"/>
    <p:sldId id="5091" r:id="rId129"/>
    <p:sldId id="5093" r:id="rId130"/>
    <p:sldId id="5094" r:id="rId131"/>
    <p:sldId id="5095" r:id="rId132"/>
    <p:sldId id="5096" r:id="rId133"/>
    <p:sldId id="5097" r:id="rId134"/>
    <p:sldId id="5098" r:id="rId135"/>
    <p:sldId id="5102" r:id="rId136"/>
    <p:sldId id="5099" r:id="rId137"/>
    <p:sldId id="5104" r:id="rId138"/>
    <p:sldId id="5103" r:id="rId139"/>
    <p:sldId id="5100" r:id="rId140"/>
    <p:sldId id="5101" r:id="rId141"/>
    <p:sldId id="5067" r:id="rId142"/>
    <p:sldId id="4950" r:id="rId143"/>
    <p:sldId id="4951" r:id="rId144"/>
    <p:sldId id="4952" r:id="rId145"/>
    <p:sldId id="4953" r:id="rId146"/>
    <p:sldId id="4954" r:id="rId147"/>
    <p:sldId id="4956" r:id="rId148"/>
    <p:sldId id="4957" r:id="rId149"/>
    <p:sldId id="4958" r:id="rId150"/>
    <p:sldId id="4959" r:id="rId151"/>
    <p:sldId id="4955" r:id="rId152"/>
    <p:sldId id="4975" r:id="rId153"/>
    <p:sldId id="4976" r:id="rId154"/>
    <p:sldId id="4977" r:id="rId155"/>
    <p:sldId id="5805" r:id="rId156"/>
    <p:sldId id="5806" r:id="rId157"/>
    <p:sldId id="5807" r:id="rId158"/>
    <p:sldId id="5808" r:id="rId159"/>
    <p:sldId id="3824" r:id="rId160"/>
    <p:sldId id="5738" r:id="rId161"/>
    <p:sldId id="5622" r:id="rId162"/>
    <p:sldId id="5625" r:id="rId163"/>
    <p:sldId id="5620" r:id="rId164"/>
    <p:sldId id="5621" r:id="rId165"/>
    <p:sldId id="5624" r:id="rId166"/>
    <p:sldId id="5742" r:id="rId167"/>
    <p:sldId id="4822" r:id="rId1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33"/>
    <p:restoredTop sz="90655"/>
  </p:normalViewPr>
  <p:slideViewPr>
    <p:cSldViewPr snapToGrid="0" snapToObjects="1">
      <p:cViewPr varScale="1">
        <p:scale>
          <a:sx n="59" d="100"/>
          <a:sy n="59" d="100"/>
        </p:scale>
        <p:origin x="200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275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402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243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80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({"a": [4, 5, 6],</a:t>
            </a:r>
          </a:p>
          <a:p>
            <a:r>
              <a:rPr lang="en-US" dirty="0"/>
              <a:t>                   "b": [7, 8, 9],</a:t>
            </a:r>
          </a:p>
          <a:p>
            <a:r>
              <a:rPr lang="en-US" dirty="0"/>
              <a:t>                   "c": [10, 11, 12]},</a:t>
            </a:r>
          </a:p>
          <a:p>
            <a:r>
              <a:rPr lang="en-US" dirty="0"/>
              <a:t>                  index = [1, 2, 3])</a:t>
            </a:r>
          </a:p>
          <a:p>
            <a:r>
              <a:rPr lang="en-US" dirty="0" err="1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7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016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11/20/24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11/20/24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11/20/24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tiff"/><Relationship Id="rId4" Type="http://schemas.openxmlformats.org/officeDocument/2006/relationships/image" Target="../media/image88.tiff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ref_requests_get.asp" TargetMode="External"/><Relationship Id="rId2" Type="http://schemas.openxmlformats.org/officeDocument/2006/relationships/hyperlink" Target="https://www.w3schools.com/python/ref_requests_delete.as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3schools.com/python/module_requests.asp" TargetMode="External"/><Relationship Id="rId5" Type="http://schemas.openxmlformats.org/officeDocument/2006/relationships/hyperlink" Target="https://www.w3schools.com/python/ref_requests_post.asp" TargetMode="External"/><Relationship Id="rId4" Type="http://schemas.openxmlformats.org/officeDocument/2006/relationships/hyperlink" Target="https://www.w3schools.com/python/ref_requests_head.asp" TargetMode="Externa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s://github.com/wesm/pydata-book/blob/3rd-edition/ch04.ipynb" TargetMode="Externa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https://tinyurl.com/imtkupython101" TargetMode="Externa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s://www.kaggle.com/datasets?search=ESG" TargetMode="Externa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www.kaggle.com/datasets?search=credit+card&amp;sort=votes" TargetMode="Externa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s://www.kaggle.com/datasets/mlg-ulb/creditcardfraud" TargetMode="Externa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www.kaggle.com/datasets/mlg-ulb/creditcardfraud/code?datasetId=310&amp;sortBy=voteCount" TargetMode="Externa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www.kaggle.com/code/janiobachmann/credit-fraud-dealing-with-imbalanced-datasets" TargetMode="Externa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schools.com/python/" TargetMode="External"/><Relationship Id="rId3" Type="http://schemas.openxmlformats.org/officeDocument/2006/relationships/hyperlink" Target="https://www.python.org/" TargetMode="External"/><Relationship Id="rId7" Type="http://schemas.openxmlformats.org/officeDocument/2006/relationships/hyperlink" Target="http://scikit-learn.org/" TargetMode="External"/><Relationship Id="rId12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pythonprogrammi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" TargetMode="External"/><Relationship Id="rId11" Type="http://schemas.openxmlformats.org/officeDocument/2006/relationships/hyperlink" Target="http://www.youtube.com/watch?v=EHi0RDZ31VA" TargetMode="External"/><Relationship Id="rId5" Type="http://schemas.openxmlformats.org/officeDocument/2006/relationships/hyperlink" Target="http://www.numpy.org/" TargetMode="External"/><Relationship Id="rId10" Type="http://schemas.openxmlformats.org/officeDocument/2006/relationships/hyperlink" Target="https://developers.google.com/edu/python" TargetMode="External"/><Relationship Id="rId4" Type="http://schemas.openxmlformats.org/officeDocument/2006/relationships/hyperlink" Target="http://pythonprogramminglanguage.com/" TargetMode="External"/><Relationship Id="rId9" Type="http://schemas.openxmlformats.org/officeDocument/2006/relationships/hyperlink" Target="https://www.learnpython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numpy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pandas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trypython.asp?filename=demo_defaul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learnpython.org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developers.google.com/edu/python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numpy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pandas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pandas/default.asp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://cs231n.github.io/python-numpy-tutorial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ndas-dev/pandas/blob/master/doc/cheatsheet/Pandas_Cheat_Sheet.pdf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s://github.com/pandas-dev/pandas/blob/master/doc/cheatsheet/Pandas_Cheat_Sheet.pdf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pectrum.ieee.org/the-top-programming-languages-2023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altair-viz.github.io/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matplotlib.org/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altair-viz.github.i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tif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327358"/>
            <a:ext cx="11819066" cy="201907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000" dirty="0">
                <a:solidFill>
                  <a:srgbClr val="C00000"/>
                </a:solidFill>
              </a:rPr>
              <a:t>Obtaining Data From the Web with Python</a:t>
            </a:r>
            <a:br>
              <a:rPr lang="en-US" sz="5000" dirty="0">
                <a:solidFill>
                  <a:srgbClr val="C00000"/>
                </a:solidFill>
              </a:rPr>
            </a:br>
            <a:r>
              <a:rPr lang="en-US" sz="5000" dirty="0">
                <a:solidFill>
                  <a:srgbClr val="C00000"/>
                </a:solidFill>
              </a:rPr>
              <a:t>Statistical Analysis with Python</a:t>
            </a:r>
            <a:endParaRPr lang="en-US" sz="5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1131PAA07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ACC2, NTPU (U2004)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6, 7, 8, (14:10-17:00) (9:10-12:00) (B3F10)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2024-11-20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396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27386474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1" y="1101721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901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9363532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09C4-191E-1149-B08A-5AB4131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21" y="137446"/>
            <a:ext cx="9866026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E3DE-70DA-A044-A5A2-CF19F26D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D4238-9D8C-6F44-A7E3-645512A5FE48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1E040-55EF-5E41-B7BC-F9EB85FA77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137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2033373" y="111037"/>
            <a:ext cx="814035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07" y="1373477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142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30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23522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28910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29" y="116633"/>
            <a:ext cx="10682514" cy="19613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5072819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71" y="116632"/>
            <a:ext cx="10755086" cy="12702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13303604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30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199" y="116632"/>
            <a:ext cx="10448597" cy="12854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97834113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040" y="116632"/>
            <a:ext cx="8713788" cy="12521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46430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263198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843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244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44500364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761" y="932474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76740697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50400601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1" y="707955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5065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199369464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Obtaining Data </a:t>
            </a:r>
            <a:br>
              <a:rPr lang="en-US" altLang="zh-TW" sz="9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From the Web </a:t>
            </a:r>
            <a:br>
              <a:rPr lang="en-US" altLang="zh-TW" sz="9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365317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>
                <a:solidFill>
                  <a:srgbClr val="C00000"/>
                </a:solidFill>
              </a:rPr>
              <a:t>Requests</a:t>
            </a:r>
            <a:r>
              <a:rPr lang="en-US" dirty="0"/>
              <a:t>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E3A3A9-9B11-F664-4D90-B16E53AD4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08" y="1252311"/>
            <a:ext cx="10101941" cy="52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8948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8953"/>
          </a:xfrm>
        </p:spPr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requests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1074057"/>
            <a:ext cx="1122218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pip install requests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A90A8F-9010-9559-9AF8-7D0C64B257C8}"/>
              </a:ext>
            </a:extLst>
          </p:cNvPr>
          <p:cNvSpPr txBox="1"/>
          <p:nvPr/>
        </p:nvSpPr>
        <p:spPr>
          <a:xfrm>
            <a:off x="483402" y="1838598"/>
            <a:ext cx="11222181" cy="24929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requests</a:t>
            </a:r>
          </a:p>
          <a:p>
            <a:b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requests.get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'https://w3schools.com/python/</a:t>
            </a:r>
            <a:r>
              <a:rPr lang="en-US" sz="2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demopage.htm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x.text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311533-DF48-28A4-0590-81A480AC4C5A}"/>
              </a:ext>
            </a:extLst>
          </p:cNvPr>
          <p:cNvSpPr txBox="1"/>
          <p:nvPr/>
        </p:nvSpPr>
        <p:spPr>
          <a:xfrm>
            <a:off x="483402" y="4471627"/>
            <a:ext cx="6096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&lt;!DOCTYPE html&gt; </a:t>
            </a:r>
          </a:p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&lt;html&gt; </a:t>
            </a:r>
          </a:p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&lt;body&gt; </a:t>
            </a:r>
          </a:p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&lt;h1&gt;This is a Test Page&lt;/h1&gt; </a:t>
            </a:r>
          </a:p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&lt;/body&gt; </a:t>
            </a:r>
          </a:p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&lt;/html&gt;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5145585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F7CEE-F921-44C5-848F-55FC40D68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Requests Methods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553AE4E-C0A0-3055-C89D-5118E70358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390" y="1456927"/>
          <a:ext cx="11222180" cy="5023917"/>
        </p:xfrm>
        <a:graphic>
          <a:graphicData uri="http://schemas.openxmlformats.org/drawingml/2006/table">
            <a:tbl>
              <a:tblPr/>
              <a:tblGrid>
                <a:gridCol w="4080835">
                  <a:extLst>
                    <a:ext uri="{9D8B030D-6E8A-4147-A177-3AD203B41FA5}">
                      <a16:colId xmlns:a16="http://schemas.microsoft.com/office/drawing/2014/main" val="1791200148"/>
                    </a:ext>
                  </a:extLst>
                </a:gridCol>
                <a:gridCol w="7141345">
                  <a:extLst>
                    <a:ext uri="{9D8B030D-6E8A-4147-A177-3AD203B41FA5}">
                      <a16:colId xmlns:a16="http://schemas.microsoft.com/office/drawing/2014/main" val="2045359453"/>
                    </a:ext>
                  </a:extLst>
                </a:gridCol>
              </a:tblGrid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Method</a:t>
                      </a: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Description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049095"/>
                  </a:ext>
                </a:extLst>
              </a:tr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  <a:hlinkClick r:id="rId2"/>
                        </a:rPr>
                        <a:t>delete(</a:t>
                      </a:r>
                      <a:r>
                        <a:rPr lang="en-US" sz="2400" i="1">
                          <a:effectLst/>
                          <a:hlinkClick r:id="rId2"/>
                        </a:rPr>
                        <a:t>url</a:t>
                      </a:r>
                      <a:r>
                        <a:rPr lang="en-US" sz="2400">
                          <a:effectLst/>
                          <a:hlinkClick r:id="rId2"/>
                        </a:rPr>
                        <a:t>, </a:t>
                      </a:r>
                      <a:r>
                        <a:rPr lang="en-US" sz="2400" i="1">
                          <a:effectLst/>
                          <a:hlinkClick r:id="rId2"/>
                        </a:rPr>
                        <a:t>args</a:t>
                      </a:r>
                      <a:r>
                        <a:rPr lang="en-US" sz="2400">
                          <a:effectLst/>
                          <a:hlinkClick r:id="rId2"/>
                        </a:rPr>
                        <a:t>)</a:t>
                      </a:r>
                      <a:endParaRPr lang="en-US" sz="2400">
                        <a:effectLst/>
                      </a:endParaRP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DELETE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349688"/>
                  </a:ext>
                </a:extLst>
              </a:tr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  <a:hlinkClick r:id="rId3"/>
                        </a:rPr>
                        <a:t>get(</a:t>
                      </a:r>
                      <a:r>
                        <a:rPr lang="en-US" sz="2400" i="1">
                          <a:effectLst/>
                          <a:hlinkClick r:id="rId3"/>
                        </a:rPr>
                        <a:t>url</a:t>
                      </a:r>
                      <a:r>
                        <a:rPr lang="en-US" sz="2400">
                          <a:effectLst/>
                          <a:hlinkClick r:id="rId3"/>
                        </a:rPr>
                        <a:t>, </a:t>
                      </a:r>
                      <a:r>
                        <a:rPr lang="en-US" sz="2400" i="1">
                          <a:effectLst/>
                          <a:hlinkClick r:id="rId3"/>
                        </a:rPr>
                        <a:t>params, args</a:t>
                      </a:r>
                      <a:r>
                        <a:rPr lang="en-US" sz="2400">
                          <a:effectLst/>
                          <a:hlinkClick r:id="rId3"/>
                        </a:rPr>
                        <a:t>)</a:t>
                      </a:r>
                      <a:endParaRPr lang="en-US" sz="2400">
                        <a:effectLst/>
                      </a:endParaRP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GET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905446"/>
                  </a:ext>
                </a:extLst>
              </a:tr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  <a:hlinkClick r:id="rId4"/>
                        </a:rPr>
                        <a:t>head(</a:t>
                      </a:r>
                      <a:r>
                        <a:rPr lang="en-US" sz="2400" i="1">
                          <a:effectLst/>
                          <a:hlinkClick r:id="rId4"/>
                        </a:rPr>
                        <a:t>url</a:t>
                      </a:r>
                      <a:r>
                        <a:rPr lang="en-US" sz="2400">
                          <a:effectLst/>
                          <a:hlinkClick r:id="rId4"/>
                        </a:rPr>
                        <a:t>, </a:t>
                      </a:r>
                      <a:r>
                        <a:rPr lang="en-US" sz="2400" i="1">
                          <a:effectLst/>
                          <a:hlinkClick r:id="rId4"/>
                        </a:rPr>
                        <a:t>args</a:t>
                      </a:r>
                      <a:r>
                        <a:rPr lang="en-US" sz="2400">
                          <a:effectLst/>
                          <a:hlinkClick r:id="rId4"/>
                        </a:rPr>
                        <a:t>)</a:t>
                      </a:r>
                      <a:endParaRPr lang="en-US" sz="2400">
                        <a:effectLst/>
                      </a:endParaRP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HEAD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281483"/>
                  </a:ext>
                </a:extLst>
              </a:tr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patch(</a:t>
                      </a:r>
                      <a:r>
                        <a:rPr lang="en-US" sz="2400" i="1">
                          <a:effectLst/>
                        </a:rPr>
                        <a:t>url</a:t>
                      </a:r>
                      <a:r>
                        <a:rPr lang="en-US" sz="2400">
                          <a:effectLst/>
                        </a:rPr>
                        <a:t>, </a:t>
                      </a:r>
                      <a:r>
                        <a:rPr lang="en-US" sz="2400" i="1">
                          <a:effectLst/>
                        </a:rPr>
                        <a:t>data, args</a:t>
                      </a:r>
                      <a:r>
                        <a:rPr lang="en-US" sz="2400">
                          <a:effectLst/>
                        </a:rPr>
                        <a:t>)</a:t>
                      </a: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PATCH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76487"/>
                  </a:ext>
                </a:extLst>
              </a:tr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  <a:hlinkClick r:id="rId5"/>
                        </a:rPr>
                        <a:t>post(</a:t>
                      </a:r>
                      <a:r>
                        <a:rPr lang="en-US" sz="2400" i="1">
                          <a:effectLst/>
                          <a:hlinkClick r:id="rId5"/>
                        </a:rPr>
                        <a:t>url</a:t>
                      </a:r>
                      <a:r>
                        <a:rPr lang="en-US" sz="2400">
                          <a:effectLst/>
                          <a:hlinkClick r:id="rId5"/>
                        </a:rPr>
                        <a:t>, </a:t>
                      </a:r>
                      <a:r>
                        <a:rPr lang="en-US" sz="2400" i="1">
                          <a:effectLst/>
                          <a:hlinkClick r:id="rId5"/>
                        </a:rPr>
                        <a:t>data, json, args</a:t>
                      </a:r>
                      <a:r>
                        <a:rPr lang="en-US" sz="2400">
                          <a:effectLst/>
                          <a:hlinkClick r:id="rId5"/>
                        </a:rPr>
                        <a:t>)</a:t>
                      </a:r>
                      <a:endParaRPr lang="en-US" sz="2400">
                        <a:effectLst/>
                      </a:endParaRP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POST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379663"/>
                  </a:ext>
                </a:extLst>
              </a:tr>
              <a:tr h="870254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put(</a:t>
                      </a:r>
                      <a:r>
                        <a:rPr lang="en-US" sz="2400" i="1">
                          <a:effectLst/>
                        </a:rPr>
                        <a:t>url</a:t>
                      </a:r>
                      <a:r>
                        <a:rPr lang="en-US" sz="2400">
                          <a:effectLst/>
                        </a:rPr>
                        <a:t>, </a:t>
                      </a:r>
                      <a:r>
                        <a:rPr lang="en-US" sz="2400" i="1">
                          <a:effectLst/>
                        </a:rPr>
                        <a:t>data, args</a:t>
                      </a:r>
                      <a:r>
                        <a:rPr lang="en-US" sz="2400">
                          <a:effectLst/>
                        </a:rPr>
                        <a:t>)</a:t>
                      </a: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PUT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90699"/>
                  </a:ext>
                </a:extLst>
              </a:tr>
              <a:tr h="892843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request(</a:t>
                      </a:r>
                      <a:r>
                        <a:rPr lang="en-US" sz="2400" i="1" dirty="0">
                          <a:effectLst/>
                        </a:rPr>
                        <a:t>method</a:t>
                      </a:r>
                      <a:r>
                        <a:rPr lang="en-US" sz="2400" dirty="0">
                          <a:effectLst/>
                        </a:rPr>
                        <a:t>, </a:t>
                      </a:r>
                      <a:r>
                        <a:rPr lang="en-US" sz="2400" i="1" dirty="0" err="1">
                          <a:effectLst/>
                        </a:rPr>
                        <a:t>url</a:t>
                      </a:r>
                      <a:r>
                        <a:rPr lang="en-US" sz="2400" dirty="0">
                          <a:effectLst/>
                        </a:rPr>
                        <a:t>, </a:t>
                      </a:r>
                      <a:r>
                        <a:rPr lang="en-US" sz="2400" i="1" dirty="0" err="1">
                          <a:effectLst/>
                        </a:rPr>
                        <a:t>args</a:t>
                      </a:r>
                      <a:r>
                        <a:rPr lang="en-US" sz="2400" dirty="0">
                          <a:effectLst/>
                        </a:rPr>
                        <a:t>)</a:t>
                      </a: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request of the specified method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93469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512C7-A75C-135A-B88A-E675B385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1E7E55-7A67-9762-0C68-042BB15090E0}"/>
              </a:ext>
            </a:extLst>
          </p:cNvPr>
          <p:cNvSpPr txBox="1"/>
          <p:nvPr/>
        </p:nvSpPr>
        <p:spPr>
          <a:xfrm>
            <a:off x="3097479" y="64808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6"/>
              </a:rPr>
              <a:t>https://www.w3schools.com/python/module_requests.asp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4881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Statistical Analysis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39960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pPr indent="-411480">
              <a:spcAft>
                <a:spcPts val="600"/>
              </a:spcAft>
            </a:pPr>
            <a:r>
              <a:rPr lang="en-US" sz="6000" b="1" dirty="0"/>
              <a:t>Statistical Analysis 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3"/>
            <a:ext cx="11222181" cy="5451881"/>
          </a:xfrm>
        </p:spPr>
        <p:txBody>
          <a:bodyPr>
            <a:normAutofit/>
          </a:bodyPr>
          <a:lstStyle/>
          <a:p>
            <a:pPr lvl="1" indent="-411480">
              <a:spcAft>
                <a:spcPts val="600"/>
              </a:spcAft>
            </a:pPr>
            <a:r>
              <a:rPr lang="en-US" sz="4000" b="1" dirty="0"/>
              <a:t>Descriptive Statistics </a:t>
            </a:r>
          </a:p>
          <a:p>
            <a:pPr lvl="2"/>
            <a:r>
              <a:rPr lang="en-US" sz="4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2"/>
            <a:r>
              <a:rPr lang="en-US" sz="2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df.mean</a:t>
            </a:r>
            <a:r>
              <a:rPr lang="en-US" sz="2600" dirty="0">
                <a:solidFill>
                  <a:srgbClr val="000000"/>
                </a:solidFill>
                <a:latin typeface="Courier New" panose="02070309020205020404" pitchFamily="49" charset="0"/>
              </a:rPr>
              <a:t>(),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df.std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df.median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</a:t>
            </a:r>
            <a:r>
              <a:rPr lang="en-US" sz="2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max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</a:t>
            </a:r>
            <a:r>
              <a:rPr lang="en-US" sz="2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min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2"/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df.skew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(),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df.kurtosis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1"/>
            <a:r>
              <a:rPr lang="en-US" sz="4400" b="1" dirty="0"/>
              <a:t>Inferential Statistics </a:t>
            </a:r>
          </a:p>
          <a:p>
            <a:pPr lvl="2" indent="-411480">
              <a:spcAft>
                <a:spcPts val="600"/>
              </a:spcAft>
            </a:pPr>
            <a:r>
              <a:rPr lang="en-US" sz="4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scipy.stats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stats</a:t>
            </a:r>
          </a:p>
          <a:p>
            <a:pPr lvl="2" indent="-411480">
              <a:spcAft>
                <a:spcPts val="600"/>
              </a:spcAft>
            </a:pP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t_statistic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stats.ttest_ind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(ga,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gb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spcAft>
                <a:spcPts val="600"/>
              </a:spcAft>
              <a:buNone/>
            </a:pPr>
            <a:endParaRPr lang="en-US" sz="4400" b="1" dirty="0"/>
          </a:p>
          <a:p>
            <a:pPr indent="-411480">
              <a:spcAft>
                <a:spcPts val="600"/>
              </a:spcAft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35897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03" y="3185406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7379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202E9-9B6C-DC05-DE0F-9F2B4A00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SciPy: Scientific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B5C6-4D2E-A9FA-F9AE-E66B7C7A5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SciPy</a:t>
            </a:r>
            <a:r>
              <a:rPr lang="en-US" dirty="0"/>
              <a:t> is a </a:t>
            </a:r>
            <a:r>
              <a:rPr lang="en-US" dirty="0">
                <a:solidFill>
                  <a:srgbClr val="C00000"/>
                </a:solidFill>
              </a:rPr>
              <a:t>scientific computation </a:t>
            </a:r>
            <a:r>
              <a:rPr lang="en-US" dirty="0"/>
              <a:t>library </a:t>
            </a:r>
            <a:br>
              <a:rPr lang="en-US" dirty="0"/>
            </a:br>
            <a:r>
              <a:rPr lang="en-US" dirty="0"/>
              <a:t>that uses </a:t>
            </a:r>
            <a:r>
              <a:rPr lang="en-US" dirty="0">
                <a:solidFill>
                  <a:srgbClr val="C00000"/>
                </a:solidFill>
              </a:rPr>
              <a:t>NumPy</a:t>
            </a:r>
            <a:r>
              <a:rPr lang="en-US" dirty="0"/>
              <a:t> underneath.</a:t>
            </a:r>
          </a:p>
          <a:p>
            <a:r>
              <a:rPr lang="en-US" dirty="0">
                <a:solidFill>
                  <a:srgbClr val="C00000"/>
                </a:solidFill>
              </a:rPr>
              <a:t>SciPy</a:t>
            </a:r>
            <a:r>
              <a:rPr lang="en-US" dirty="0"/>
              <a:t> stands for </a:t>
            </a:r>
            <a:r>
              <a:rPr lang="en-US" dirty="0">
                <a:solidFill>
                  <a:srgbClr val="C00000"/>
                </a:solidFill>
              </a:rPr>
              <a:t>Scientific Python</a:t>
            </a:r>
            <a:r>
              <a:rPr lang="en-US" dirty="0"/>
              <a:t>.</a:t>
            </a:r>
          </a:p>
          <a:p>
            <a:r>
              <a:rPr lang="en-US" dirty="0"/>
              <a:t>SciPy provides more utility functions for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optimization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stats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signal processing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CD4E6-AEE1-E2FB-AFB4-B5B1CE9F8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5018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185B2-C012-D9EB-764E-CDB96EC5F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SciPy Statistical Significance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572FF-5795-0126-53A3-416FA9DEE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statistics, statistical significance means that the result that was produced has a reason behind it, it was not produced randomly, or by chance.</a:t>
            </a:r>
          </a:p>
          <a:p>
            <a:endParaRPr lang="en-US" dirty="0"/>
          </a:p>
          <a:p>
            <a:r>
              <a:rPr lang="en-US" dirty="0"/>
              <a:t>SciPy provides us with a module called </a:t>
            </a:r>
            <a:r>
              <a:rPr lang="en-US" dirty="0" err="1">
                <a:solidFill>
                  <a:srgbClr val="C00000"/>
                </a:solidFill>
              </a:rPr>
              <a:t>scipy.stats</a:t>
            </a:r>
            <a:r>
              <a:rPr lang="en-US" dirty="0"/>
              <a:t>, which has functions for performing statistical significance tests.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47191-6977-34B9-B4CA-A3787783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F60B5E-E16F-5741-C142-D24D30BAB8E3}"/>
              </a:ext>
            </a:extLst>
          </p:cNvPr>
          <p:cNvSpPr txBox="1"/>
          <p:nvPr/>
        </p:nvSpPr>
        <p:spPr>
          <a:xfrm>
            <a:off x="3097479" y="659262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https://www.w3schools.com/python/</a:t>
            </a:r>
            <a:r>
              <a:rPr lang="en-US" sz="1200" dirty="0" err="1"/>
              <a:t>scipy</a:t>
            </a:r>
            <a:r>
              <a:rPr lang="en-US" sz="1200" dirty="0"/>
              <a:t>/</a:t>
            </a:r>
            <a:r>
              <a:rPr lang="en-US" sz="1200" dirty="0" err="1"/>
              <a:t>scipy_statistical_significance_tests.php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3047398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4555-56E7-865A-4694-CFE13C6B5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ESG Score and Financial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91E84-6F2B-FF71-94C9-02B854932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38250"/>
            <a:ext cx="11222181" cy="532399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How Python can be used to analyze and visualize ESG-related financial data, combining statistical analysis with effective data visualization techniques.</a:t>
            </a:r>
          </a:p>
          <a:p>
            <a:pPr marL="0" indent="0">
              <a:buNone/>
            </a:pPr>
            <a:r>
              <a:rPr lang="en-US" dirty="0"/>
              <a:t>1. Two datasets for high and low ESG score companies are generated, each with normally distributed ESG scores and financial performance metrics.</a:t>
            </a:r>
          </a:p>
          <a:p>
            <a:pPr marL="0" indent="0">
              <a:buNone/>
            </a:pPr>
            <a:r>
              <a:rPr lang="en-US" dirty="0"/>
              <a:t>2. Descriptive statistics provide insights into the central tendency and variability of the data.</a:t>
            </a:r>
          </a:p>
          <a:p>
            <a:pPr marL="0" indent="0">
              <a:buNone/>
            </a:pPr>
            <a:r>
              <a:rPr lang="en-US" dirty="0"/>
              <a:t>3. An inferential t-test is used to determine if there is a statistically significant difference in financial performance between the two groups.</a:t>
            </a:r>
          </a:p>
          <a:p>
            <a:pPr marL="0" indent="0">
              <a:buNone/>
            </a:pPr>
            <a:r>
              <a:rPr lang="en-US" dirty="0"/>
              <a:t>4. Data visualizations, including histograms and box plots, illustrate the distribution of ESG scores and financial performance, helping to visualize the differences between the high and low ESG score companies.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63E0B-6F6C-C58B-C2D3-7E9B2B01D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0160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143662"/>
            <a:ext cx="1122218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numpy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np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scipy.stats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stats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14504287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767146"/>
            <a:ext cx="11222181" cy="5724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7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#Step 1: Generate Datasets</a:t>
            </a:r>
            <a:endParaRPr lang="en-US" sz="17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numpy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np</a:t>
            </a:r>
          </a:p>
          <a:p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scipy.stats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stats</a:t>
            </a:r>
            <a:b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7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Seed for reproducibility</a:t>
            </a:r>
            <a:endParaRPr lang="en-US" sz="17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7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np.random.seed</a:t>
            </a:r>
            <a:r>
              <a:rPr lang="en-US" sz="17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700" b="1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7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  <a:b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7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Number of companies in each group</a:t>
            </a:r>
            <a:endParaRPr lang="en-US" sz="17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n_companies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7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50</a:t>
            </a:r>
            <a:b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7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High ESG Score Companies (ESG scores and financial performance follow a normal distribution)</a:t>
            </a:r>
            <a:endParaRPr lang="en-US" sz="17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high_esg_means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7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7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15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high_esg_stds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7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7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high_esg_data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</a:t>
            </a:r>
          </a:p>
          <a:p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</a:t>
            </a:r>
            <a:r>
              <a:rPr lang="en-US" sz="1700" b="0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'High_ESG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_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7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7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7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n_companies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)],</a:t>
            </a:r>
          </a:p>
          <a:p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7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np.random.normal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high_esg_means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high_esg_stds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n_companies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7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np.random.normal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high_esg_means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high_esg_stds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n_companies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7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17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7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high_esg_data</a:t>
            </a:r>
            <a:r>
              <a:rPr lang="en-US" sz="17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7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51206847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767146"/>
            <a:ext cx="11222181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Low ESG Score Companies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low_esg_means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6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30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6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low_esg_stds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6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6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low_esg_data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</a:t>
            </a:r>
          </a:p>
          <a:p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</a:t>
            </a:r>
            <a:r>
              <a:rPr lang="en-US" sz="1600" b="0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'Low_ESG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_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n_companies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)],</a:t>
            </a:r>
          </a:p>
          <a:p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np.random.normal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low_esg_means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low_esg_stds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n_companies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np.random.normal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low_esg_means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low_esg_stds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n_companies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low_esg_data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F92F5-788E-A4E5-9477-5D3A94F7529A}"/>
              </a:ext>
            </a:extLst>
          </p:cNvPr>
          <p:cNvSpPr txBox="1"/>
          <p:nvPr/>
        </p:nvSpPr>
        <p:spPr>
          <a:xfrm>
            <a:off x="623387" y="4104409"/>
            <a:ext cx="84346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Company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ESG_Score</a:t>
            </a: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Financial_Performance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   Low_ESG_0  34.371429               5.688458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   Low_ESG_1  23.532317              15.358420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   Low_ESG_2  29.601295               3.895490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   Low_ESG_3  32.822428              10.298077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   Low_ESG_4  36.167355              10.012221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7841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83DBD-DE61-7FE6-68EA-D96F930D3F81}"/>
              </a:ext>
            </a:extLst>
          </p:cNvPr>
          <p:cNvSpPr txBox="1"/>
          <p:nvPr/>
        </p:nvSpPr>
        <p:spPr>
          <a:xfrm>
            <a:off x="534389" y="4791155"/>
            <a:ext cx="73051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 High_ESG_45  77.057028              14.452728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  High_ESG_46  75.630589              18.395358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  High_ESG_47  80.148569              10.722814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48  High_ESG_48  68.758711              13.498970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49  High_ESG_49  78.661191              25.790747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A21A4-A786-546C-F74E-CC19315A2813}"/>
              </a:ext>
            </a:extLst>
          </p:cNvPr>
          <p:cNvSpPr txBox="1"/>
          <p:nvPr/>
        </p:nvSpPr>
        <p:spPr>
          <a:xfrm>
            <a:off x="623689" y="1118951"/>
            <a:ext cx="871193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Company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ESG_Score</a:t>
            </a: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Financial_Performance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   High_ESG_0  88.943142              20.065917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   High_ESG_1  82.182549              19.263989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   High_ESG_2  80.482487              20.540937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   High_ESG_3  70.682536              20.596953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   High_ESG_4  78.613059              22.437716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   High_ESG_5  78.226205               9.408497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   High_ESG_6  79.586293              19.229167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   High_ESG_7  76.864997               5.695552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   High_ESG_8  79.780909              11.985574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   High_ESG_9  77.613910               5.427640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53292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83111-8009-E545-BAE2-D15AD42F9EDC}"/>
              </a:ext>
            </a:extLst>
          </p:cNvPr>
          <p:cNvSpPr txBox="1"/>
          <p:nvPr/>
        </p:nvSpPr>
        <p:spPr>
          <a:xfrm>
            <a:off x="914400" y="930904"/>
            <a:ext cx="843466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Company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ESG_Score</a:t>
            </a: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Financial_Performance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   Low_ESG_0  34.371429               5.688458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   Low_ESG_1  23.532317              15.358420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   Low_ESG_2  29.601295               3.895490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   Low_ESG_3  32.822428              10.298077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   Low_ESG_4  36.167355              10.012221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   Low_ESG_5  30.744932              12.123179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   Low_ESG_6  27.347089               6.372833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   Low_ESG_7  26.347367               9.825283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   Low_ESG_8  33.225310               9.296900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   Low_ESG_9  31.565302              14.985442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65CE9-0C14-F010-9364-F03DD0A19957}"/>
              </a:ext>
            </a:extLst>
          </p:cNvPr>
          <p:cNvSpPr txBox="1"/>
          <p:nvPr/>
        </p:nvSpPr>
        <p:spPr>
          <a:xfrm>
            <a:off x="914400" y="5073332"/>
            <a:ext cx="82284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 Low_ESG_45  33.657329               6.086455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  Low_ESG_46  32.129834              19.942448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  Low_ESG_47  29.254931              15.975292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48  Low_ESG_48  34.179220               9.523812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49  Low_ESG_49  32.460595               7.364061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360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Descriptive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426052"/>
            <a:ext cx="11222181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#Step 2: Descriptive Statistics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"High ESG Companies Statistics:"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high_esg_df.describe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b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"\</a:t>
            </a:r>
            <a:r>
              <a:rPr lang="en-US" sz="3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nLow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ESG Companies Statistics:"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low_esg_df.describe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78933099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Descriptive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426052"/>
            <a:ext cx="1122218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high_esg_df.describe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3F6A0-B554-B6A2-5021-783A8BDD1880}"/>
              </a:ext>
            </a:extLst>
          </p:cNvPr>
          <p:cNvSpPr txBox="1"/>
          <p:nvPr/>
        </p:nvSpPr>
        <p:spPr>
          <a:xfrm>
            <a:off x="261434" y="2378416"/>
            <a:ext cx="61005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ESG Companies Statistics: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ESG_Score</a:t>
            </a: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Financial_Performance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  50.000000              50.000000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mean   78.530366              15.383263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std     5.043011               5.529527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    67.904584               0.421311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25%    75.443427              11.014420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50%    78.222426              15.758906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75%    81.008308              19.438516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    89.880554              25.790747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ED9F9-E50C-8521-4F22-57DDAC376878}"/>
              </a:ext>
            </a:extLst>
          </p:cNvPr>
          <p:cNvSpPr txBox="1"/>
          <p:nvPr/>
        </p:nvSpPr>
        <p:spPr>
          <a:xfrm>
            <a:off x="6145479" y="2405857"/>
            <a:ext cx="61005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 ESG Companies Statistics: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ESG_Score</a:t>
            </a: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Financial_Performance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  50.000000              50.000000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mean   30.145838               9.524720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std     3.909959               4.894234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    21.279449              -0.151968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25%    27.353736               6.158049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50%    30.541058               9.357192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75%    32.815212              12.202473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    39.546384              23.380562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894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380701934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Inferential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1043914"/>
            <a:ext cx="11222181" cy="37240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#Step 3: Inferential Statistics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#Perform a t-test to compare the financial performance between the two groups.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T-test for Financial Performance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t_stat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stats.ttest_ind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2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600" b="0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</a:t>
            </a:r>
            <a:r>
              <a:rPr lang="en-US" sz="2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-statistic: 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t_stat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P-value: 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642310-789D-1151-2F50-5CB607A8CE18}"/>
              </a:ext>
            </a:extLst>
          </p:cNvPr>
          <p:cNvSpPr txBox="1"/>
          <p:nvPr/>
        </p:nvSpPr>
        <p:spPr>
          <a:xfrm>
            <a:off x="534389" y="5165045"/>
            <a:ext cx="6100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T-statistic: 5.609964050849995, </a:t>
            </a:r>
            <a:b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P-value: 1.876011775191166e-07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475144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657219" y="836774"/>
            <a:ext cx="11222181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#Step 4: Data Visualization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#Visualize the data with histograms and box plots.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#Histograms of ESG Scores</a:t>
            </a:r>
            <a:b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matplotlib.pyplot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seaborn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sns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plt.hist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alpha=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label=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'High ESG'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bins=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density=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plt.hist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alpha=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label=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'Low ESG'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bins=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density=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plt.title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'ESG Score Distribution'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plt.xlabel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'ESG Score'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plt.ylabel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'Density'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plt.legend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plt.show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0559618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Histograms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830106"/>
            <a:ext cx="1122218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plt.hist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alpha=</a:t>
            </a:r>
            <a:r>
              <a:rPr lang="en-US" sz="16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0.5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label=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'High ESG'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bins=</a:t>
            </a:r>
            <a:r>
              <a:rPr lang="en-US" sz="16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15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density=</a:t>
            </a:r>
            <a:r>
              <a:rPr lang="en-US" sz="1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plt.hist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alpha=</a:t>
            </a:r>
            <a:r>
              <a:rPr lang="en-US" sz="16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0.5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label=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'Low ESG'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bins=</a:t>
            </a:r>
            <a:r>
              <a:rPr lang="en-US" sz="16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15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density=</a:t>
            </a:r>
            <a:r>
              <a:rPr lang="en-US" sz="1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713996-1047-4F56-B860-9FFC51889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770" y="1453371"/>
            <a:ext cx="6453448" cy="509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6594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Histograms of Financial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4909" y="962028"/>
            <a:ext cx="11222181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#Histograms of Financial Performance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plt.hist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alpha=</a:t>
            </a:r>
            <a:r>
              <a:rPr lang="en-US" sz="28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0.5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label=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'High ESG'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bins=</a:t>
            </a:r>
            <a:r>
              <a:rPr lang="en-US" sz="28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15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density=</a:t>
            </a:r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plt.hist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alpha=</a:t>
            </a:r>
            <a:r>
              <a:rPr lang="en-US" sz="28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0.5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label=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'Low ESG'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bins=</a:t>
            </a:r>
            <a:r>
              <a:rPr lang="en-US" sz="28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15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density=</a:t>
            </a:r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plt.title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'Financial Performance Distribution'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plt.xlabel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'Financial Performance'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plt.ylabel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'Density'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plt.legend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plt.show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32236432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Histograms of Financial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3B9F53-AB79-A021-9C3F-009BBA68D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852" y="836774"/>
            <a:ext cx="7196351" cy="56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1385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Box Plot for Financial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071210"/>
            <a:ext cx="11222181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Box Plot for Financial Performance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sns.boxplot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(x=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'Group'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y=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data=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pd.concat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high_esg_df.assign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(Group=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'High ESG'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low_esg_df.assign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(Group=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'Low ESG'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)]))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plt.title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'Financial Performance Comparison'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plt.xlabel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'ESG Group'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plt.ylabel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'Financial Performance'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plt.show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12387774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Box Plot for Financial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835678"/>
            <a:ext cx="11222181" cy="677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sns.boxplot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(x=</a:t>
            </a:r>
            <a:r>
              <a:rPr lang="en-US" sz="1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'Group'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y=</a:t>
            </a:r>
            <a:r>
              <a:rPr lang="en-US" sz="1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data=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pd.concat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high_esg_df.assign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(Group=</a:t>
            </a:r>
            <a:r>
              <a:rPr lang="en-US" sz="1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'High ESG'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low_esg_df.assign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(Group=</a:t>
            </a:r>
            <a:r>
              <a:rPr lang="en-US" sz="1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'Low ESG'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)]))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355BCD-FFA5-6EB5-3086-6275650F6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361" y="1604582"/>
            <a:ext cx="6110750" cy="494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1469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836774"/>
            <a:ext cx="11222181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scipy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stats</a:t>
            </a: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Calculate basic statistics for each group with formatting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basic_statistics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stats_dict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</a:t>
            </a:r>
          </a:p>
          <a:p>
            <a:pPr lvl="2"/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'Mean'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df.mean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2"/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'Std'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df.std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2"/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'Median'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df.median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2"/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'Max'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max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2"/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'Min'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min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2"/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'Skewness'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df.skew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2"/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'Kurtosis'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df.kurtosis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2"/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pPr lvl="1"/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pd.Series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stats_dict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78319895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836774"/>
            <a:ext cx="11222181" cy="53245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high_esg_stats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basic_statistics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low_esg_stats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basic_statistics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Perform t-test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t_stat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stats.ttest_ind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Determine significance level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significance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&lt;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0.001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lvl="1"/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'***'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sz="20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&lt;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0.01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lvl="1"/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'**'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sz="20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&lt;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0.05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lvl="1"/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'*'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lvl="1"/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02124458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836774"/>
            <a:ext cx="11222181" cy="51706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Create table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table_data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</a:t>
            </a:r>
          </a:p>
          <a:p>
            <a:pPr lvl="1"/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'Statistic'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'Mean'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'Std'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'Median'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'Max'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'Min'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'Skewness'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'Kurtosis'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'T-statistic'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'P-value'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1"/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'High ESG'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high_esg_stats.tolist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+ [</a:t>
            </a:r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{t_stat</a:t>
            </a:r>
            <a:r>
              <a:rPr lang="en-US" sz="2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{p_value</a:t>
            </a:r>
            <a:r>
              <a:rPr lang="en-US" sz="2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1"/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'Low ESG'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low_esg_stats.tolist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+ [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1"/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'Significance'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* </a:t>
            </a:r>
            <a:r>
              <a:rPr lang="en-US" sz="2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[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significance(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)]</a:t>
            </a:r>
          </a:p>
          <a:p>
            <a:pPr lvl="1"/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b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table_df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table_data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Printing the table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table_df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508055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1077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5EB540-C061-D6EF-F869-CDB2E5AAC13E}"/>
              </a:ext>
            </a:extLst>
          </p:cNvPr>
          <p:cNvSpPr txBox="1"/>
          <p:nvPr/>
        </p:nvSpPr>
        <p:spPr>
          <a:xfrm>
            <a:off x="1368431" y="1536174"/>
            <a:ext cx="945212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>
                <a:solidFill>
                  <a:srgbClr val="212121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Statistic High ESG  Low ESG Significance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        Mean  15.3833   9.5247             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         Std   5.5295   4.8942             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      Median  15.7589   9.3572             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         Max  25.7907  23.3806             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         Min   0.4213  -0.1520             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    Skewness  -0.3003   0.5287             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    Kurtosis  -0.2029   0.3327             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 T-statistic   5.6100                      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     P-value   0.0000                   ***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27830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95053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823F0-675F-0979-1346-18A35CD45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81" y="918573"/>
            <a:ext cx="10788226" cy="563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5127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726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088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480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569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081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4648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68587417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408755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87501283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45254708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9" t="20413" r="2667" b="6046"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98995797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0" t="4474" r="2670" b="3963"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266981494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3458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306691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155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2683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156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1778832" y="6581002"/>
            <a:ext cx="9044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https://github.com/wesm/pydata-book/blob/3rd-edition/ch04.ipynb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02C61-7649-5FA5-FB4C-16EA227B4B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042" y="779148"/>
            <a:ext cx="9148997" cy="58587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0B1ECD-0033-10BA-71DB-602F0677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82" y="12663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202079268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22331606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B0A7F-7E07-7F4F-898D-F291B7B663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9175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3DEA-C0D0-FD98-E32C-48E67F8976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78" y="1481470"/>
            <a:ext cx="9331844" cy="508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9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47CE-2D98-C494-4512-DC22076F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164599"/>
            <a:ext cx="9702800" cy="539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811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05877"/>
            <a:ext cx="11286308" cy="4392888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Kaggle Datasets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Science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6111C-88B8-F902-C625-91A92487E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92" b="7283"/>
          <a:stretch/>
        </p:blipFill>
        <p:spPr>
          <a:xfrm>
            <a:off x="2743200" y="99390"/>
            <a:ext cx="6705600" cy="25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5334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Datasets for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https://www.kaggle.com/datasets?search=ESG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9EB658-5AC7-F4B9-C937-ACD6550ED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81" y="834960"/>
            <a:ext cx="10210635" cy="572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175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Datasets for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https://www.kaggle.com/datasets?search=credit+card&amp;sort=votes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E2C3B-A34B-4839-28D0-6DCE10EA5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13" y="730648"/>
            <a:ext cx="10195371" cy="586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0030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Datasets: Credit Card Fraud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https://www.kaggle.com/datasets/mlg-ulb/creditcardfraud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7647B-4875-F7EB-D87E-04E5D4725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97" y="962865"/>
            <a:ext cx="10892403" cy="5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6641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Code: Credit Card Fraud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https://www.kaggle.com/datasets/mlg-ulb/creditcardfraud/code?datasetId=310&amp;sortBy=voteCount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F6E67-B54B-F357-2D70-C7886CCBF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01" y="1140931"/>
            <a:ext cx="11450795" cy="53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4319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Code: Credit Card Fraud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https://www.kaggle.com/code/janiobachmann/credit-fraud-dealing-with-imbalanced-datasets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641B-CDDE-1135-C702-F620CFD80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132" y="675997"/>
            <a:ext cx="9131120" cy="588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928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7"/>
            <a:ext cx="11222181" cy="1277079"/>
          </a:xfrm>
        </p:spPr>
        <p:txBody>
          <a:bodyPr>
            <a:normAutofit/>
          </a:bodyPr>
          <a:lstStyle/>
          <a:p>
            <a:r>
              <a:rPr lang="en-US" sz="5400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306286"/>
            <a:ext cx="11222181" cy="5385459"/>
          </a:xfrm>
        </p:spPr>
        <p:txBody>
          <a:bodyPr>
            <a:normAutofit/>
          </a:bodyPr>
          <a:lstStyle/>
          <a:p>
            <a:pPr indent="-411480">
              <a:spcAft>
                <a:spcPts val="600"/>
              </a:spcAft>
            </a:pPr>
            <a:r>
              <a:rPr lang="en-US" sz="4400" b="1" dirty="0"/>
              <a:t>Obtaining Data From the Web with Python</a:t>
            </a:r>
          </a:p>
          <a:p>
            <a:pPr lvl="1" indent="-411480">
              <a:spcAft>
                <a:spcPts val="600"/>
              </a:spcAft>
            </a:pPr>
            <a:r>
              <a:rPr lang="en-US" sz="4400" b="1" dirty="0"/>
              <a:t>Requests</a:t>
            </a:r>
          </a:p>
          <a:p>
            <a:pPr lvl="1" indent="-411480">
              <a:spcAft>
                <a:spcPts val="600"/>
              </a:spcAft>
            </a:pPr>
            <a:r>
              <a:rPr lang="en-US" sz="4400" b="1" dirty="0" err="1"/>
              <a:t>BeautifulSoup</a:t>
            </a:r>
            <a:endParaRPr lang="en-US" sz="4400" b="1" dirty="0"/>
          </a:p>
          <a:p>
            <a:pPr lvl="1" indent="-411480">
              <a:spcAft>
                <a:spcPts val="600"/>
              </a:spcAft>
            </a:pPr>
            <a:r>
              <a:rPr lang="en-US" sz="4400" b="1" dirty="0"/>
              <a:t>Pandas</a:t>
            </a:r>
          </a:p>
          <a:p>
            <a:pPr indent="-411480">
              <a:spcAft>
                <a:spcPts val="600"/>
              </a:spcAft>
            </a:pPr>
            <a:r>
              <a:rPr lang="en-US" sz="4400" b="1" dirty="0"/>
              <a:t>Statistical Analysis with Python</a:t>
            </a:r>
          </a:p>
          <a:p>
            <a:pPr lvl="1" indent="-411480">
              <a:spcAft>
                <a:spcPts val="600"/>
              </a:spcAft>
            </a:pPr>
            <a:r>
              <a:rPr lang="en-US" sz="4400" b="1" dirty="0"/>
              <a:t>Descriptive Statistics </a:t>
            </a:r>
          </a:p>
          <a:p>
            <a:pPr lvl="1" indent="-411480">
              <a:spcAft>
                <a:spcPts val="600"/>
              </a:spcAft>
            </a:pPr>
            <a:r>
              <a:rPr lang="en-US" sz="4400" b="1" dirty="0"/>
              <a:t>Inferential Statistics </a:t>
            </a:r>
          </a:p>
          <a:p>
            <a:pPr lvl="1" indent="-411480">
              <a:spcAft>
                <a:spcPts val="600"/>
              </a:spcAft>
            </a:pPr>
            <a:endParaRPr lang="en-US" sz="4000" b="1" dirty="0"/>
          </a:p>
          <a:p>
            <a:pPr lvl="1" indent="-411480">
              <a:spcAft>
                <a:spcPts val="600"/>
              </a:spcAft>
            </a:pPr>
            <a:endParaRPr lang="en-US" sz="4000" b="1" dirty="0"/>
          </a:p>
          <a:p>
            <a:pPr lvl="1" indent="-411480">
              <a:spcAft>
                <a:spcPts val="600"/>
              </a:spcAft>
            </a:pPr>
            <a:endParaRPr lang="en-US" sz="4000" dirty="0"/>
          </a:p>
          <a:p>
            <a:pPr lvl="1" indent="-411480">
              <a:spcAft>
                <a:spcPts val="600"/>
              </a:spcAft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5647560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857801"/>
            <a:ext cx="11518232" cy="5789439"/>
          </a:xfrm>
        </p:spPr>
        <p:txBody>
          <a:bodyPr>
            <a:noAutofit/>
          </a:bodyPr>
          <a:lstStyle/>
          <a:p>
            <a:pPr marL="228600" indent="-228600">
              <a:spcAft>
                <a:spcPts val="0"/>
              </a:spcAft>
            </a:pPr>
            <a:r>
              <a:rPr lang="en-US" altLang="zh-TW" sz="1400" b="0" dirty="0"/>
              <a:t>Wes McKinney (2022), "Python for Data Analysis: Data Wrangling with pandas, NumPy, and </a:t>
            </a:r>
            <a:r>
              <a:rPr lang="en-US" altLang="zh-TW" sz="1400" b="0" dirty="0" err="1"/>
              <a:t>Jupyter</a:t>
            </a:r>
            <a:r>
              <a:rPr lang="en-US" altLang="zh-TW" sz="1400" b="0" dirty="0"/>
              <a:t>", 3rd Edition, O'Reilly Media.</a:t>
            </a:r>
          </a:p>
          <a:p>
            <a:pPr marL="228600" indent="-228600">
              <a:spcAft>
                <a:spcPts val="0"/>
              </a:spcAft>
            </a:pPr>
            <a:r>
              <a:rPr lang="en-US" altLang="zh-TW" sz="1400" b="0" dirty="0" err="1"/>
              <a:t>Aurélien</a:t>
            </a:r>
            <a:r>
              <a:rPr lang="en-US" altLang="zh-TW" sz="1400" b="0" dirty="0"/>
              <a:t> </a:t>
            </a:r>
            <a:r>
              <a:rPr lang="en-US" altLang="zh-TW" sz="1400" b="0" dirty="0" err="1"/>
              <a:t>Géron</a:t>
            </a:r>
            <a:r>
              <a:rPr lang="en-US" altLang="zh-TW" sz="1400" b="0" dirty="0"/>
              <a:t> (2023), Hands-On Machine Learning with Scikit-Learn, </a:t>
            </a:r>
            <a:r>
              <a:rPr lang="en-US" altLang="zh-TW" sz="1400" b="0" dirty="0" err="1"/>
              <a:t>Keras</a:t>
            </a:r>
            <a:r>
              <a:rPr lang="en-US" altLang="zh-TW" sz="14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Steven </a:t>
            </a:r>
            <a:r>
              <a:rPr lang="en-US" sz="1400" b="0" dirty="0" err="1"/>
              <a:t>D'Ascoli</a:t>
            </a:r>
            <a:r>
              <a:rPr lang="en-US" sz="14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0"/>
              </a:spcAft>
            </a:pPr>
            <a:r>
              <a:rPr lang="en-US" altLang="zh-TW" sz="1400" b="0" dirty="0"/>
              <a:t>Stuart Russell and Peter Norvig (2020), Artificial Intelligence: A Modern Approach, 4th Edition, Pearson.</a:t>
            </a:r>
          </a:p>
          <a:p>
            <a:pPr>
              <a:spcAft>
                <a:spcPts val="0"/>
              </a:spcAft>
            </a:pPr>
            <a:r>
              <a:rPr lang="en-US" altLang="zh-TW" sz="14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altLang="zh-TW" sz="1400" b="0" dirty="0" err="1"/>
              <a:t>ChatGPT</a:t>
            </a:r>
            <a:r>
              <a:rPr lang="en-US" altLang="zh-TW" sz="1400" b="0" dirty="0"/>
              <a:t>, GPT-4V, and DALL-E 3, 3rd ed. Edition, </a:t>
            </a:r>
            <a:r>
              <a:rPr lang="en-US" altLang="zh-TW" sz="1400" b="0" dirty="0" err="1"/>
              <a:t>Packt</a:t>
            </a:r>
            <a:r>
              <a:rPr lang="en-US" altLang="zh-TW" sz="1400" b="0" dirty="0"/>
              <a:t> Publishing</a:t>
            </a:r>
          </a:p>
          <a:p>
            <a:pPr>
              <a:spcAft>
                <a:spcPts val="0"/>
              </a:spcAft>
            </a:pPr>
            <a:r>
              <a:rPr lang="en-US" altLang="zh-TW" sz="1400" b="0" dirty="0"/>
              <a:t>Ben </a:t>
            </a:r>
            <a:r>
              <a:rPr lang="en-US" altLang="zh-TW" sz="1400" b="0" dirty="0" err="1"/>
              <a:t>Auffarth</a:t>
            </a:r>
            <a:r>
              <a:rPr lang="en-US" altLang="zh-TW" sz="1400" b="0" dirty="0"/>
              <a:t> (2023), Generative AI with </a:t>
            </a:r>
            <a:r>
              <a:rPr lang="en-US" altLang="zh-TW" sz="1400" b="0" dirty="0" err="1"/>
              <a:t>LangChain</a:t>
            </a:r>
            <a:r>
              <a:rPr lang="en-US" altLang="zh-TW" sz="1400" b="0" dirty="0"/>
              <a:t>: Build large language model (LLM) apps with Python, </a:t>
            </a:r>
            <a:r>
              <a:rPr lang="en-US" altLang="zh-TW" sz="1400" b="0" dirty="0" err="1"/>
              <a:t>ChatGPT</a:t>
            </a:r>
            <a:r>
              <a:rPr lang="en-US" altLang="zh-TW" sz="1400" b="0" dirty="0"/>
              <a:t> and other LLMs, </a:t>
            </a:r>
            <a:r>
              <a:rPr lang="en-US" altLang="zh-TW" sz="1400" b="0" dirty="0" err="1"/>
              <a:t>Packt</a:t>
            </a:r>
            <a:r>
              <a:rPr lang="en-US" altLang="zh-TW" sz="1400" b="0" dirty="0"/>
              <a:t> Publishing.</a:t>
            </a:r>
          </a:p>
          <a:p>
            <a:pPr>
              <a:spcAft>
                <a:spcPts val="0"/>
              </a:spcAft>
            </a:pPr>
            <a:r>
              <a:rPr lang="en-US" altLang="zh-TW" sz="1400" b="0" dirty="0"/>
              <a:t>Varun Grover, Roger HL Chiang, Ting-Peng Liang, and </a:t>
            </a:r>
            <a:r>
              <a:rPr lang="en-US" altLang="zh-TW" sz="1400" b="0" dirty="0" err="1"/>
              <a:t>Dongsong</a:t>
            </a:r>
            <a:r>
              <a:rPr lang="en-US" altLang="zh-TW" sz="1400" b="0" dirty="0"/>
              <a:t> Zhang (2018), "Creating Strategic Business Value from Big Data Analytics: A Research Framework", Journal of Management Information Systems, 35, no. 2, pp. 388-423.</a:t>
            </a:r>
          </a:p>
          <a:p>
            <a:pPr marL="228600" indent="-228600">
              <a:spcAft>
                <a:spcPts val="0"/>
              </a:spcAft>
            </a:pPr>
            <a:r>
              <a:rPr lang="en-US" sz="1400" b="0" dirty="0" err="1"/>
              <a:t>Junliang</a:t>
            </a:r>
            <a:r>
              <a:rPr lang="en-US" sz="1400" b="0" dirty="0"/>
              <a:t> Wang, </a:t>
            </a:r>
            <a:r>
              <a:rPr lang="en-US" sz="1400" b="0" dirty="0" err="1"/>
              <a:t>Chuqiao</a:t>
            </a:r>
            <a:r>
              <a:rPr lang="en-US" sz="1400" b="0" dirty="0"/>
              <a:t> Xu, </a:t>
            </a:r>
            <a:r>
              <a:rPr lang="en-US" sz="1400" b="0" dirty="0" err="1"/>
              <a:t>Jie</a:t>
            </a:r>
            <a:r>
              <a:rPr lang="en-US" sz="1400" b="0" dirty="0"/>
              <a:t> Zhang, and Ray Zhong (2022). "Big data analytics for intelligent manufacturing systems: A review." Journal of Manufacturing Systems 62 (2022): 738-752.</a:t>
            </a:r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Ramesh Sharda, </a:t>
            </a:r>
            <a:r>
              <a:rPr lang="en-US" sz="1400" b="0" dirty="0" err="1"/>
              <a:t>Dursun</a:t>
            </a:r>
            <a:r>
              <a:rPr lang="en-US" sz="1400" b="0" dirty="0"/>
              <a:t> </a:t>
            </a:r>
            <a:r>
              <a:rPr lang="en-US" sz="1400" b="0" dirty="0" err="1"/>
              <a:t>Delen</a:t>
            </a:r>
            <a:r>
              <a:rPr lang="en-US" sz="1400" b="0" dirty="0"/>
              <a:t>, and Efraim Turban (2017),  Business Intelligence, Analytics, and Data Science: A Managerial Perspective, 4th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Programming, </a:t>
            </a:r>
            <a:r>
              <a:rPr lang="en-US" sz="1400" b="0" dirty="0">
                <a:hlinkClick r:id="rId2"/>
              </a:rPr>
              <a:t>https://pythonprogramming.net/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Python, </a:t>
            </a:r>
            <a:r>
              <a:rPr lang="en-US" sz="1400" b="0" dirty="0">
                <a:hlinkClick r:id="rId3"/>
              </a:rPr>
              <a:t>https://www.python.org/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 Language, </a:t>
            </a:r>
            <a:r>
              <a:rPr lang="en-US" sz="1400" b="0" dirty="0">
                <a:hlinkClick r:id="rId4"/>
              </a:rPr>
              <a:t>http://pythonprogramminglanguage.com/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Numpy</a:t>
            </a:r>
            <a:r>
              <a:rPr lang="en-US" sz="1400" b="0" dirty="0"/>
              <a:t>, </a:t>
            </a:r>
            <a:r>
              <a:rPr lang="en-US" sz="1400" b="0" dirty="0">
                <a:hlinkClick r:id="rId5"/>
              </a:rPr>
              <a:t>http://www.numpy.org/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Pandas, </a:t>
            </a:r>
            <a:r>
              <a:rPr lang="en-US" sz="1400" b="0" dirty="0">
                <a:hlinkClick r:id="rId6"/>
              </a:rPr>
              <a:t>http://pandas.pydata.org/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 err="1"/>
              <a:t>Skikit</a:t>
            </a:r>
            <a:r>
              <a:rPr lang="en-US" sz="1400" b="0" dirty="0"/>
              <a:t>-learn, </a:t>
            </a:r>
            <a:r>
              <a:rPr lang="en-US" sz="1400" b="0" dirty="0">
                <a:hlinkClick r:id="rId7"/>
              </a:rPr>
              <a:t>http://scikit-learn.org/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W3Schools Python, </a:t>
            </a:r>
            <a:r>
              <a:rPr lang="en-US" sz="1400" b="0" dirty="0">
                <a:hlinkClick r:id="rId8"/>
              </a:rPr>
              <a:t>https://www.w3schools.com/python/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Learn Python, </a:t>
            </a:r>
            <a:r>
              <a:rPr lang="en-US" sz="1400" b="0" dirty="0">
                <a:hlinkClick r:id="rId9"/>
              </a:rPr>
              <a:t>https://www.learnpython.org/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Google’s Python Class, </a:t>
            </a:r>
            <a:r>
              <a:rPr lang="en-US" sz="1400" b="0" dirty="0">
                <a:hlinkClick r:id="rId10"/>
              </a:rPr>
              <a:t>https://developers.google.com/edu/python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Harvard University (2024), CS50x 2024 - Lecture 6 - Python, </a:t>
            </a:r>
            <a:r>
              <a:rPr lang="en-US" sz="1400" b="0" dirty="0">
                <a:hlinkClick r:id="rId11"/>
              </a:rPr>
              <a:t>http://www.youtube.com/watch?v=EHi0RDZ31VA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Min-Yuh Day (2024), Python 101, </a:t>
            </a:r>
            <a:r>
              <a:rPr lang="en-US" sz="1400" b="0" dirty="0">
                <a:hlinkClick r:id="rId12"/>
              </a:rPr>
              <a:t>https://tinyurl.com/aintpupython101</a:t>
            </a:r>
            <a:endParaRPr lang="en-US" sz="1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783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https://www.w3schools.com/python/numpy/default.asp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2C6EA-8064-534F-2A27-B0A09D4F5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506" y="1175240"/>
            <a:ext cx="9353064" cy="538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82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Pandas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https://www.w3schools.com/python/pandas/default.asp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4C3FB-13B8-5984-FFAC-2C1646CB4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742" y="1008804"/>
            <a:ext cx="9477828" cy="5597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20757D-D33A-3DF1-A6B2-852393265076}"/>
              </a:ext>
            </a:extLst>
          </p:cNvPr>
          <p:cNvSpPr txBox="1"/>
          <p:nvPr/>
        </p:nvSpPr>
        <p:spPr>
          <a:xfrm>
            <a:off x="7750630" y="747938"/>
            <a:ext cx="416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Pandas Tutorial</a:t>
            </a:r>
          </a:p>
        </p:txBody>
      </p:sp>
    </p:spTree>
    <p:extLst>
      <p:ext uri="{BB962C8B-B14F-4D97-AF65-F5344CB8AC3E}">
        <p14:creationId xmlns:p14="http://schemas.microsoft.com/office/powerpoint/2010/main" val="1962005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>
                <a:solidFill>
                  <a:srgbClr val="C00000"/>
                </a:solidFill>
              </a:rPr>
              <a:t>Requests</a:t>
            </a:r>
            <a:r>
              <a:rPr lang="en-US" dirty="0"/>
              <a:t>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E3A3A9-9B11-F664-4D90-B16E53AD4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08" y="1252311"/>
            <a:ext cx="10101941" cy="52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47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2024/09/11 Introduction to Python for Accounting Applications</a:t>
            </a:r>
          </a:p>
          <a:p>
            <a:pPr marL="0" indent="0">
              <a:buNone/>
            </a:pPr>
            <a:r>
              <a:rPr lang="en-US" sz="2800" dirty="0"/>
              <a:t>2 2024/09/18 Python Programming and Data Science</a:t>
            </a:r>
          </a:p>
          <a:p>
            <a:pPr marL="0" indent="0">
              <a:buNone/>
            </a:pPr>
            <a:r>
              <a:rPr lang="en-US" sz="2800" dirty="0"/>
              <a:t>3 2024/09/25 Foundations of Python Programming</a:t>
            </a:r>
          </a:p>
          <a:p>
            <a:pPr marL="0" indent="0">
              <a:buNone/>
            </a:pPr>
            <a:r>
              <a:rPr lang="en-US" sz="2800" dirty="0"/>
              <a:t>4 2024/10/02 Data Structures</a:t>
            </a:r>
          </a:p>
          <a:p>
            <a:pPr marL="0" indent="0">
              <a:buNone/>
            </a:pPr>
            <a:r>
              <a:rPr lang="en-US" sz="2800" dirty="0"/>
              <a:t>5 2024/10/09 Control Logic and Loops</a:t>
            </a:r>
          </a:p>
          <a:p>
            <a:pPr marL="0" indent="0">
              <a:buNone/>
            </a:pPr>
            <a:r>
              <a:rPr lang="en-US" sz="2800" dirty="0"/>
              <a:t>6 2024/10/16 Functions and Modules; Files and Exception Handling </a:t>
            </a:r>
          </a:p>
          <a:p>
            <a:pPr marL="0" indent="0">
              <a:buNone/>
            </a:pPr>
            <a:r>
              <a:rPr lang="en-US" sz="2800" dirty="0"/>
              <a:t>7 2024/10/23 Data Analytics and Visualization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8 2024/10/30 </a:t>
            </a:r>
            <a:r>
              <a:rPr lang="en-US" sz="2800" strike="sngStrike" dirty="0">
                <a:solidFill>
                  <a:schemeClr val="accent2"/>
                </a:solidFill>
              </a:rPr>
              <a:t>Midterm Project Report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(Self-Learning)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Python: Try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013D4-6103-B090-9113-AE487E0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https://www.w3schools.com/python/trypython.asp?filename=demo_default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419D6-D62B-EC59-6542-0D49853FA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0" y="1512142"/>
            <a:ext cx="11316239" cy="49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53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LearnPython.org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https://www.learnpython.org/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6EFE-A64B-076C-83FD-7B996ED29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437" y="873146"/>
            <a:ext cx="9040083" cy="56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33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/>
              <a:t>Google’s </a:t>
            </a:r>
            <a:r>
              <a:rPr lang="en-US" dirty="0"/>
              <a:t>Python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https://developers.google.com/edu/python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2CCE9-85CF-89D3-97B7-857016977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39" y="873146"/>
            <a:ext cx="10288279" cy="56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8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71717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96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06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21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87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71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9   2024/11/06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10 2024/11/13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11 2024/11/20 Obtaining Data From the Web with Python;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Statistical Analysis with Python</a:t>
            </a:r>
          </a:p>
          <a:p>
            <a:pPr marL="0" indent="0">
              <a:buNone/>
            </a:pPr>
            <a:r>
              <a:rPr lang="en-US" sz="2800" dirty="0"/>
              <a:t>12 2024/11/27 Machine Learning with Python</a:t>
            </a:r>
          </a:p>
          <a:p>
            <a:pPr marL="0" indent="0">
              <a:buNone/>
            </a:pPr>
            <a:r>
              <a:rPr lang="en-US" sz="2800" dirty="0"/>
              <a:t>13 2024/12/04 Text Analytics with Generative AI and Python</a:t>
            </a:r>
          </a:p>
          <a:p>
            <a:pPr marL="0" indent="0">
              <a:buNone/>
            </a:pPr>
            <a:r>
              <a:rPr lang="en-US" sz="2800" dirty="0"/>
              <a:t>14 2024/12/11 Applications of Accounting Data Analytics with Python</a:t>
            </a:r>
          </a:p>
          <a:p>
            <a:pPr marL="0" indent="0">
              <a:buNone/>
            </a:pPr>
            <a:r>
              <a:rPr lang="en-US" sz="2800" dirty="0"/>
              <a:t>15 2024/12/18 Applications of ESG Data Analytics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2024/12/25 Final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37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30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81952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922018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CADB4DB-4E0F-D64A-9C21-7356ECF10C8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205039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4319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41513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591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Analytics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Visualization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6681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7"/>
            <a:ext cx="11222181" cy="1639935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Data Analytics and Visualization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669143"/>
            <a:ext cx="11222181" cy="5022601"/>
          </a:xfrm>
        </p:spPr>
        <p:txBody>
          <a:bodyPr>
            <a:noAutofit/>
          </a:bodyPr>
          <a:lstStyle/>
          <a:p>
            <a:pPr indent="-411480">
              <a:spcAft>
                <a:spcPts val="600"/>
              </a:spcAft>
            </a:pPr>
            <a:r>
              <a:rPr lang="en-US" sz="3600" b="1" dirty="0"/>
              <a:t>NumPy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Numerical Python N-dimensional array 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Pandas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Data Analytics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Matplotlib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Basic Data Visualization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Seaborn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Advanced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416825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https://www.w3schools.com/python/numpy/default.asp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2C6EA-8064-534F-2A27-B0A09D4F5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506" y="1175240"/>
            <a:ext cx="9353064" cy="538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80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Pandas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https://www.w3schools.com/python/pandas/default.asp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4C3FB-13B8-5984-FFAC-2C1646CB4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742" y="1008804"/>
            <a:ext cx="9477828" cy="5597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20757D-D33A-3DF1-A6B2-852393265076}"/>
              </a:ext>
            </a:extLst>
          </p:cNvPr>
          <p:cNvSpPr txBox="1"/>
          <p:nvPr/>
        </p:nvSpPr>
        <p:spPr>
          <a:xfrm>
            <a:off x="7750630" y="747938"/>
            <a:ext cx="416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Pandas Tutorial</a:t>
            </a:r>
          </a:p>
        </p:txBody>
      </p:sp>
    </p:spTree>
    <p:extLst>
      <p:ext uri="{BB962C8B-B14F-4D97-AF65-F5344CB8AC3E}">
        <p14:creationId xmlns:p14="http://schemas.microsoft.com/office/powerpoint/2010/main" val="2484286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Obtaining Data From the Web with Python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Statistical Analysis with Python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4632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77FD8-FCF1-C6B0-4C15-50B2A13D5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721" y="1122719"/>
            <a:ext cx="9632557" cy="53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98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Pandas: </a:t>
            </a:r>
            <a:r>
              <a:rPr lang="en-US" sz="4900" dirty="0"/>
              <a:t>Data Analytics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0690A-1106-1B24-B8F8-CB57F0FAE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31" y="1103614"/>
            <a:ext cx="8474737" cy="54083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3D0389-B069-5882-920B-CFD99F0A7BA2}"/>
              </a:ext>
            </a:extLst>
          </p:cNvPr>
          <p:cNvSpPr txBox="1"/>
          <p:nvPr/>
        </p:nvSpPr>
        <p:spPr>
          <a:xfrm>
            <a:off x="2801257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https://www.w3schools.com/python/pandas/default.asp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88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973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14707732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094856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869430" y="1439481"/>
            <a:ext cx="10290367" cy="4929411"/>
          </a:xfrm>
        </p:spPr>
        <p:txBody>
          <a:bodyPr>
            <a:normAutofit lnSpcReduction="10000"/>
          </a:bodyPr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708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887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1919288" y="1484314"/>
            <a:ext cx="8229600" cy="47529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718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300716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50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322393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7"/>
            <a:ext cx="11222181" cy="1277079"/>
          </a:xfrm>
        </p:spPr>
        <p:txBody>
          <a:bodyPr>
            <a:normAutofit/>
          </a:bodyPr>
          <a:lstStyle/>
          <a:p>
            <a:r>
              <a:rPr lang="en-US" sz="5400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306286"/>
            <a:ext cx="11222181" cy="5385459"/>
          </a:xfrm>
        </p:spPr>
        <p:txBody>
          <a:bodyPr>
            <a:normAutofit/>
          </a:bodyPr>
          <a:lstStyle/>
          <a:p>
            <a:pPr indent="-411480">
              <a:spcAft>
                <a:spcPts val="600"/>
              </a:spcAft>
            </a:pPr>
            <a:r>
              <a:rPr lang="en-US" sz="4400" b="1" dirty="0"/>
              <a:t>Obtaining Data From the Web with Python</a:t>
            </a:r>
          </a:p>
          <a:p>
            <a:pPr lvl="1" indent="-411480">
              <a:spcAft>
                <a:spcPts val="600"/>
              </a:spcAft>
            </a:pPr>
            <a:r>
              <a:rPr lang="en-US" sz="4400" b="1" dirty="0"/>
              <a:t>Requests</a:t>
            </a:r>
          </a:p>
          <a:p>
            <a:pPr lvl="1" indent="-411480">
              <a:spcAft>
                <a:spcPts val="600"/>
              </a:spcAft>
            </a:pPr>
            <a:r>
              <a:rPr lang="en-US" sz="4400" b="1" dirty="0" err="1"/>
              <a:t>BeautifulSoup</a:t>
            </a:r>
            <a:endParaRPr lang="en-US" sz="4400" b="1" dirty="0"/>
          </a:p>
          <a:p>
            <a:pPr lvl="1" indent="-411480">
              <a:spcAft>
                <a:spcPts val="600"/>
              </a:spcAft>
            </a:pPr>
            <a:r>
              <a:rPr lang="en-US" sz="4400" b="1" dirty="0"/>
              <a:t>Pandas</a:t>
            </a:r>
          </a:p>
          <a:p>
            <a:pPr indent="-411480">
              <a:spcAft>
                <a:spcPts val="600"/>
              </a:spcAft>
            </a:pPr>
            <a:r>
              <a:rPr lang="en-US" sz="4400" b="1" dirty="0"/>
              <a:t>Statistical Analysis with Python</a:t>
            </a:r>
          </a:p>
          <a:p>
            <a:pPr lvl="1" indent="-411480">
              <a:spcAft>
                <a:spcPts val="600"/>
              </a:spcAft>
            </a:pPr>
            <a:r>
              <a:rPr lang="en-US" sz="4400" b="1" dirty="0"/>
              <a:t>Descriptive Statistics </a:t>
            </a:r>
          </a:p>
          <a:p>
            <a:pPr lvl="1" indent="-411480">
              <a:spcAft>
                <a:spcPts val="600"/>
              </a:spcAft>
            </a:pPr>
            <a:r>
              <a:rPr lang="en-US" sz="4400" b="1" dirty="0"/>
              <a:t>Inferential Statistics </a:t>
            </a:r>
          </a:p>
          <a:p>
            <a:pPr lvl="1" indent="-411480">
              <a:spcAft>
                <a:spcPts val="600"/>
              </a:spcAft>
            </a:pPr>
            <a:endParaRPr lang="en-US" sz="4000" b="1" dirty="0"/>
          </a:p>
          <a:p>
            <a:pPr lvl="1" indent="-411480">
              <a:spcAft>
                <a:spcPts val="600"/>
              </a:spcAft>
            </a:pPr>
            <a:endParaRPr lang="en-US" sz="4000" b="1" dirty="0"/>
          </a:p>
          <a:p>
            <a:pPr lvl="1" indent="-411480">
              <a:spcAft>
                <a:spcPts val="600"/>
              </a:spcAft>
            </a:pPr>
            <a:endParaRPr lang="en-US" sz="4000" dirty="0"/>
          </a:p>
          <a:p>
            <a:pPr lvl="1" indent="-411480">
              <a:spcAft>
                <a:spcPts val="600"/>
              </a:spcAft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827766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3858"/>
            <a:ext cx="684280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2174-4889-7A4C-6F05-074B0E623868}"/>
              </a:ext>
            </a:extLst>
          </p:cNvPr>
          <p:cNvSpPr txBox="1"/>
          <p:nvPr/>
        </p:nvSpPr>
        <p:spPr>
          <a:xfrm>
            <a:off x="7625166" y="1892358"/>
            <a:ext cx="36819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60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36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C91350F-B4AF-4F08-C75A-9B2849A01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261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9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NumPy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21013" y="1367700"/>
            <a:ext cx="7857727" cy="3096344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9862424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52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7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24" y="1456711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021012" y="46858"/>
            <a:ext cx="8189788" cy="1370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958856" y="1737389"/>
            <a:ext cx="3826768" cy="1487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642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50" y="973412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5546" y="6581002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236811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72255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833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0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03512" y="72008"/>
            <a:ext cx="8784976" cy="126876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39239389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15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1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5520" y="94047"/>
            <a:ext cx="8712968" cy="886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32880792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47528" y="567644"/>
            <a:ext cx="8496944" cy="28613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0" y="3583323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489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pPr indent="-411480">
              <a:spcAft>
                <a:spcPts val="600"/>
              </a:spcAft>
            </a:pPr>
            <a:r>
              <a:rPr lang="en-US" sz="6000" b="1" dirty="0"/>
              <a:t>Statistical Analysis 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3"/>
            <a:ext cx="11222181" cy="5451881"/>
          </a:xfrm>
        </p:spPr>
        <p:txBody>
          <a:bodyPr>
            <a:normAutofit/>
          </a:bodyPr>
          <a:lstStyle/>
          <a:p>
            <a:pPr lvl="1" indent="-411480">
              <a:spcAft>
                <a:spcPts val="600"/>
              </a:spcAft>
            </a:pPr>
            <a:r>
              <a:rPr lang="en-US" sz="4000" b="1" dirty="0"/>
              <a:t>Descriptive Statistics </a:t>
            </a:r>
          </a:p>
          <a:p>
            <a:pPr lvl="2"/>
            <a:r>
              <a:rPr lang="en-US" sz="4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2"/>
            <a:r>
              <a:rPr lang="en-US" sz="2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df.mean</a:t>
            </a:r>
            <a:r>
              <a:rPr lang="en-US" sz="2600" dirty="0">
                <a:solidFill>
                  <a:srgbClr val="000000"/>
                </a:solidFill>
                <a:latin typeface="Courier New" panose="02070309020205020404" pitchFamily="49" charset="0"/>
              </a:rPr>
              <a:t>(),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df.std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df.median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</a:t>
            </a:r>
            <a:r>
              <a:rPr lang="en-US" sz="2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max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</a:t>
            </a:r>
            <a:r>
              <a:rPr lang="en-US" sz="2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min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2"/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df.skew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(),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df.kurtosis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1"/>
            <a:r>
              <a:rPr lang="en-US" sz="4400" b="1" dirty="0"/>
              <a:t>Inferential Statistics </a:t>
            </a:r>
          </a:p>
          <a:p>
            <a:pPr lvl="2" indent="-411480">
              <a:spcAft>
                <a:spcPts val="600"/>
              </a:spcAft>
            </a:pPr>
            <a:r>
              <a:rPr lang="en-US" sz="4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scipy.stats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stats</a:t>
            </a:r>
          </a:p>
          <a:p>
            <a:pPr lvl="2" indent="-411480">
              <a:spcAft>
                <a:spcPts val="600"/>
              </a:spcAft>
            </a:pP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t_statistic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stats.ttest_ind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(ga,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gb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spcAft>
                <a:spcPts val="600"/>
              </a:spcAft>
              <a:buNone/>
            </a:pPr>
            <a:endParaRPr lang="en-US" sz="4400" b="1" dirty="0"/>
          </a:p>
          <a:p>
            <a:pPr indent="-411480">
              <a:spcAft>
                <a:spcPts val="600"/>
              </a:spcAft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81865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16" y="2110826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225364" y="3501009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746216" y="629839"/>
            <a:ext cx="8886858" cy="1138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32549933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502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440"/>
            <a:ext cx="8229600" cy="78527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315" y="820062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195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444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790" y="1417639"/>
            <a:ext cx="9210261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64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1185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821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6330950"/>
          </a:xfrm>
        </p:spPr>
        <p:txBody>
          <a:bodyPr/>
          <a:lstStyle/>
          <a:p>
            <a:r>
              <a:rPr lang="en-US" altLang="en-US" sz="1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pandas</a:t>
            </a:r>
            <a:b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Python Data Analysis Library</a:t>
            </a:r>
            <a:b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providing high-performance, easy-to-use </a:t>
            </a:r>
            <a:b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structures and data analysis tools </a:t>
            </a:r>
            <a:b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for the Python programming language.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4D93CC-45B2-7F41-B034-2E622F6BA5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4"/>
            <a:ext cx="2324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73C80-AA54-6F72-42CE-61E0DA4DD7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884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351" y="1600201"/>
            <a:ext cx="10463134" cy="49196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Tabular data </a:t>
            </a:r>
            <a:r>
              <a:rPr lang="en-US" sz="3000" dirty="0"/>
              <a:t>with </a:t>
            </a:r>
            <a:br>
              <a:rPr lang="en-US" sz="3000" dirty="0"/>
            </a:br>
            <a:r>
              <a:rPr lang="en-US" sz="3000" dirty="0">
                <a:solidFill>
                  <a:srgbClr val="FF0000"/>
                </a:solidFill>
              </a:rPr>
              <a:t>heterogeneously-typed columns</a:t>
            </a:r>
            <a:r>
              <a:rPr lang="en-US" sz="3000" dirty="0"/>
              <a:t>, </a:t>
            </a:r>
            <a:br>
              <a:rPr lang="en-US" sz="3000" dirty="0"/>
            </a:br>
            <a:r>
              <a:rPr lang="en-US" sz="3000" dirty="0"/>
              <a:t>as in an </a:t>
            </a:r>
            <a:r>
              <a:rPr lang="en-US" sz="3000" dirty="0">
                <a:solidFill>
                  <a:srgbClr val="FF0000"/>
                </a:solidFill>
              </a:rPr>
              <a:t>SQL table</a:t>
            </a:r>
            <a:r>
              <a:rPr lang="en-US" sz="3000" dirty="0"/>
              <a:t> or </a:t>
            </a:r>
            <a:r>
              <a:rPr lang="en-US" sz="3000" dirty="0">
                <a:solidFill>
                  <a:srgbClr val="FF0000"/>
                </a:solidFill>
              </a:rPr>
              <a:t>Excel spreadsheet</a:t>
            </a:r>
          </a:p>
          <a:p>
            <a:pPr>
              <a:defRPr/>
            </a:pPr>
            <a:r>
              <a:rPr lang="en-US" sz="3000" dirty="0"/>
              <a:t>Ordered and unordered (not necessarily fixed-frequency) </a:t>
            </a:r>
            <a:r>
              <a:rPr lang="en-US" sz="3000" dirty="0">
                <a:solidFill>
                  <a:srgbClr val="FF0000"/>
                </a:solidFill>
              </a:rPr>
              <a:t>time series data</a:t>
            </a:r>
            <a:r>
              <a:rPr lang="en-US" sz="3000" dirty="0"/>
              <a:t>.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Arbitrary matrix data </a:t>
            </a:r>
            <a:r>
              <a:rPr lang="en-US" sz="3000" dirty="0"/>
              <a:t>(homogeneously typed or heterogeneous) </a:t>
            </a:r>
            <a:r>
              <a:rPr lang="en-US" sz="3000" dirty="0">
                <a:solidFill>
                  <a:srgbClr val="FF0000"/>
                </a:solidFill>
              </a:rPr>
              <a:t>with row and column labels</a:t>
            </a:r>
          </a:p>
          <a:p>
            <a:pPr>
              <a:defRPr/>
            </a:pPr>
            <a:r>
              <a:rPr lang="en-US" sz="3000" dirty="0"/>
              <a:t>Any other form of observational / statistical data sets. The data actually need not be labeled at all to be placed into a pandas data structure</a:t>
            </a:r>
          </a:p>
          <a:p>
            <a:pPr marL="0" indent="0">
              <a:buNone/>
              <a:defRPr/>
            </a:pPr>
            <a:endParaRPr lang="en-US" sz="3000" dirty="0"/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7EBE4A-0642-D94A-98D5-6F77E04EABF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1558925" y="115889"/>
            <a:ext cx="9037638" cy="129698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pandas: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powerful Python data analysis toolkit</a:t>
            </a:r>
          </a:p>
        </p:txBody>
      </p:sp>
      <p:sp>
        <p:nvSpPr>
          <p:cNvPr id="7" name="Rectangle 6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5C1DE-8DBA-F1BE-2EEA-65F2FC2DFF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047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1584325"/>
          </a:xfrm>
        </p:spPr>
        <p:txBody>
          <a:bodyPr>
            <a:normAutofit fontScale="90000"/>
          </a:bodyPr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Series 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DataFrame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049311" y="1700213"/>
            <a:ext cx="10388184" cy="4824412"/>
          </a:xfrm>
        </p:spPr>
        <p:txBody>
          <a:bodyPr/>
          <a:lstStyle/>
          <a:p>
            <a:r>
              <a:rPr lang="en-US" altLang="en-US" sz="4000" dirty="0">
                <a:latin typeface="Calibri" charset="0"/>
                <a:ea typeface="標楷體" charset="-120"/>
              </a:rPr>
              <a:t>Primary data structures of pandas</a:t>
            </a:r>
          </a:p>
          <a:p>
            <a:pPr lvl="1"/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Series (1-dimensional)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pPr lvl="1"/>
            <a:r>
              <a:rPr lang="en-US" altLang="en-US" sz="36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(2-dimensional)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Handle the vast majority of typical use cases in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</a:t>
            </a:r>
            <a:r>
              <a:rPr lang="en-US" altLang="en-US" sz="4000" dirty="0">
                <a:latin typeface="Calibri" charset="0"/>
                <a:ea typeface="標楷體" charset="-120"/>
              </a:rPr>
              <a:t>, statistics, social science, and many areas of engineering. 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A5EEE5-9A0C-C042-A74A-DD7746D05D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6AAC0-890A-19F3-797D-05B55F685C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687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 DataFrame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944380" y="1600201"/>
            <a:ext cx="10553075" cy="4708525"/>
          </a:xfrm>
        </p:spPr>
        <p:txBody>
          <a:bodyPr/>
          <a:lstStyle/>
          <a:p>
            <a:r>
              <a:rPr lang="en-US" altLang="en-US" sz="4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everything that R’s </a:t>
            </a:r>
            <a:r>
              <a:rPr lang="en-US" altLang="en-US" sz="4000" dirty="0" err="1">
                <a:latin typeface="Calibri" charset="0"/>
                <a:ea typeface="標楷體" charset="-120"/>
              </a:rPr>
              <a:t>data.frame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and much more.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pandas is built on top of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 </a:t>
            </a:r>
            <a:r>
              <a:rPr lang="en-US" altLang="en-US" sz="4000" dirty="0">
                <a:latin typeface="Calibri" charset="0"/>
                <a:ea typeface="標楷體" charset="-120"/>
              </a:rPr>
              <a:t>and is intended to integrate well within a scientific computing environment with many other 3rd party libraries.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D62953-D7A0-5A4E-9FF8-F89E96B4EB4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6B85B-9ED5-C872-A66B-871483A604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57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5637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12287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Comparison with SAS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349115" y="1773238"/>
          <a:ext cx="9548734" cy="4612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4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4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pandas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SAS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DataFrame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data set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column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variable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row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observation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groupby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BY-group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NaN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B14394-A8F1-3941-B143-714DB529B0F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818" name="Rectangle 5"/>
          <p:cNvSpPr>
            <a:spLocks noChangeArrowheads="1"/>
          </p:cNvSpPr>
          <p:nvPr/>
        </p:nvSpPr>
        <p:spPr bwMode="auto">
          <a:xfrm>
            <a:off x="3251200" y="6597651"/>
            <a:ext cx="568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http://pandas.pydata.org/pandas-docs/stable/comparison_with_sas.html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D324D-A95B-AC20-2CC2-59AB5D07B4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347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49401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Pandas Cheat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692697"/>
            <a:ext cx="7720978" cy="5964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93C98-0992-AB35-AE40-DE40B71FE5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371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Creating </a:t>
            </a:r>
            <a:r>
              <a:rPr lang="en-US" dirty="0" err="1">
                <a:solidFill>
                  <a:schemeClr val="accent1"/>
                </a:solidFill>
              </a:rPr>
              <a:t>pd.DataFrame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135560" y="1437719"/>
          <a:ext cx="3610744" cy="21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2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72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1419815"/>
            <a:ext cx="4698624" cy="293532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5560" y="4450080"/>
            <a:ext cx="7919847" cy="20733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b="1" dirty="0">
                <a:latin typeface="Courier" charset="0"/>
                <a:ea typeface="標楷體" charset="-120"/>
              </a:rPr>
              <a:t>({"a": [4, 5, 6],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"b": [7, 8, 9],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"c": [10, 11, 12]},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index = [1, 2, 3])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7731E-19D4-E33B-4B6A-3A77190827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737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3356992"/>
            <a:ext cx="7370464" cy="184261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11624" y="2228416"/>
            <a:ext cx="6013016" cy="9368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type(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</a:t>
            </a:r>
            <a:r>
              <a:rPr lang="en-US" dirty="0" err="1">
                <a:solidFill>
                  <a:schemeClr val="accent1"/>
                </a:solidFill>
              </a:rPr>
              <a:t>DataFrame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3EDBC-9A77-0C53-D52F-B0F7046697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591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ACAF3-D326-7342-8345-CAAB2D0A4B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1992313" y="549276"/>
            <a:ext cx="8388350" cy="2016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pd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plt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print('pandas imported')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1992314" y="3213101"/>
            <a:ext cx="8351837" cy="1223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pl-PL" altLang="en-US" sz="2800" b="1" dirty="0">
                <a:latin typeface="Courier" charset="0"/>
                <a:ea typeface="標楷體" charset="-120"/>
              </a:rPr>
              <a:t>s = </a:t>
            </a:r>
            <a:r>
              <a:rPr lang="pl-PL" altLang="en-US" sz="2800" b="1" dirty="0" err="1">
                <a:latin typeface="Courier" charset="0"/>
                <a:ea typeface="標楷體" charset="-120"/>
              </a:rPr>
              <a:t>pd.Series</a:t>
            </a:r>
            <a:r>
              <a:rPr lang="pl-PL" altLang="en-US" sz="2800" b="1" dirty="0">
                <a:latin typeface="Courier" charset="0"/>
                <a:ea typeface="標楷體" charset="-120"/>
              </a:rPr>
              <a:t>([1,3,5,np.nan,6,8])</a:t>
            </a:r>
          </a:p>
          <a:p>
            <a:r>
              <a:rPr lang="pl-PL" altLang="en-US" sz="2800" b="1" dirty="0">
                <a:latin typeface="Courier" charset="0"/>
                <a:ea typeface="標楷體" charset="-120"/>
              </a:rPr>
              <a:t>s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2063750" y="4710113"/>
            <a:ext cx="8280400" cy="1814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dates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pd.date_range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('20181001', periods=6)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dates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3810000" y="656748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http://pandas.pydata.org/pandas-docs/stable/10min.html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B2B8E-8894-2199-0ADE-58E9208067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869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B2AE744-CA1A-F24D-9D9C-714DDD061B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98D0D-DBD5-734A-BBC0-CE934F56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90" y="426720"/>
            <a:ext cx="8409460" cy="5913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784FB-F29B-94DC-F045-B9A7D2326B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749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620314-EC7D-CD45-8332-A74F8FDBD8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np.random.randn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(6,4), index=dates, columns=list('ABCD'))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DB83C-05FE-3040-867C-68F4C377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307" y="2494280"/>
            <a:ext cx="7912100" cy="345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CFEED4-B799-43B3-F10D-871218297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221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E3FF23-50FD-5443-B1BF-F274B2A47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 = 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pd.DataFrame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np.random.randn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(3,5), index=['student1','student2','student3'], columns=list('ABCDE'))</a:t>
            </a:r>
          </a:p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endParaRPr lang="en-US" sz="2800" b="1" dirty="0">
              <a:latin typeface="Courier" charset="0"/>
              <a:ea typeface="標楷體" charset="0"/>
              <a:cs typeface="標楷體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0A645-A192-8043-9D5C-9960BF9B4C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296" y="2697481"/>
            <a:ext cx="8977744" cy="1863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87AB9E-B8A5-DF5D-2EE7-4DCB54EE6E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267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C1146C-5F00-E14F-8274-92DA09B8361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1919288" y="260350"/>
            <a:ext cx="8424862" cy="2089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 =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pd.DataFrame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({ 'A' : 1.,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'B'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pd.Timestamp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('20181001'),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'C'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pd.Series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(2.5,index=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list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range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(4)),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dtype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='float32'),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'D'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np.array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([3] * 4,dtype='int32'),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'E'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pd.Categorical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","test","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"]),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'F' : '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foo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' })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</a:t>
            </a:r>
            <a:endParaRPr lang="en-US" altLang="en-US" sz="1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28D5-71E7-194E-BF73-91C4EB10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89" y="2484121"/>
            <a:ext cx="7134180" cy="3942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6A08F4-EAAA-0006-D990-829383B868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973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8521D9-AA6C-9145-BDDE-A0465552B7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2351088" y="476250"/>
            <a:ext cx="7632700" cy="769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df2.dtypes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9" y="1844824"/>
            <a:ext cx="4326055" cy="345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69BD0-35E1-9F15-ADC2-7B3BA8B259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62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Top Programming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2246243" y="6445819"/>
            <a:ext cx="7699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https://spectrum.ieee.org/the-top-programming-languages-2023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6B7C6-6099-02AB-DF14-59AF0D60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9" y="1226152"/>
            <a:ext cx="11344816" cy="49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78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94829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Accounting Application with Pandas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4" y="929933"/>
            <a:ext cx="7625649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1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Create a </a:t>
            </a:r>
            <a:r>
              <a:rPr lang="en-US" sz="12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DataFrame</a:t>
            </a: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to store transactions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columns = [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'Date'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'Description'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'Amount'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ledger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(columns=columns)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Function to add a transaction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add_transaction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date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description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amount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global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ledger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new_transaction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([[date, description, amount]], columns=columns)</a:t>
            </a: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ledger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pd.concat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([ledger,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new_transaction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ignore_index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Function to view the ledger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view_ledger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1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(ledger)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Function to get the current balance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get_balance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1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ledger[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'Amount'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</a:t>
            </a:r>
            <a:r>
              <a:rPr lang="en-US" sz="1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sum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Adding sample transactions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add_transaction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'2023-11-01'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'Income'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1000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add_transaction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'2023-11-02'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'Groceries'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-200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add_transaction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'2023-11-03'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'Utilities'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-100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Viewing the ledger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view_ledger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Checking the current balance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"Current Balance:"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get_balance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E484A-0EB9-5BE5-FE11-FE3F596E78C0}"/>
              </a:ext>
            </a:extLst>
          </p:cNvPr>
          <p:cNvSpPr txBox="1"/>
          <p:nvPr/>
        </p:nvSpPr>
        <p:spPr>
          <a:xfrm>
            <a:off x="8123567" y="2462127"/>
            <a:ext cx="40114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 Date Description Amount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0 2023-11-01 Income 1000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 2023-11-02 Groceries -200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 2023-11-03 Utilities -100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Current Balance: 700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8804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9DF4-24F3-C143-8F4F-D4671A8C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47" y="145891"/>
            <a:ext cx="10508105" cy="152565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Python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80835-8F0D-F84F-AA74-6E6BBDBC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7BB5-4AB2-FD48-9A54-AB44B2232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101" y="3429001"/>
            <a:ext cx="3213392" cy="92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820E4-C697-3543-A896-8C520C509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5" y="3443600"/>
            <a:ext cx="3839603" cy="921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28087-D3E4-F543-9811-1D6B73EB4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7" y="4869161"/>
            <a:ext cx="3672408" cy="1046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F03166-39CA-3249-9E39-3A8A859838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8" y="1758052"/>
            <a:ext cx="3784941" cy="15269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036BFB-5A82-7148-933A-BC133EE59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04" y="4619791"/>
            <a:ext cx="1387872" cy="13878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0FE8C0A-1B7B-6D4E-9EF6-0937243ECF56}"/>
              </a:ext>
            </a:extLst>
          </p:cNvPr>
          <p:cNvSpPr/>
          <p:nvPr/>
        </p:nvSpPr>
        <p:spPr>
          <a:xfrm>
            <a:off x="7625377" y="4748952"/>
            <a:ext cx="2495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/>
              <a:t>Altair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D88AD4-8C66-D749-879C-FF7E3B5D6F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3" t="12782" r="13993" b="9486"/>
          <a:stretch/>
        </p:blipFill>
        <p:spPr>
          <a:xfrm>
            <a:off x="6324275" y="1924128"/>
            <a:ext cx="3784939" cy="13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204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44A110-2F37-984E-85E5-FAA77A166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4149081"/>
            <a:ext cx="5797964" cy="23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158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965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56516" y="6563926"/>
            <a:ext cx="2439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https://seaborn.pydata.org/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F144F-174B-3448-8396-EF31F0A02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217" y="3753626"/>
            <a:ext cx="783392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065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 err="1">
                <a:solidFill>
                  <a:srgbClr val="C00000"/>
                </a:solidFill>
              </a:rPr>
              <a:t>plotly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4872845" y="6519864"/>
            <a:ext cx="244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https://plotly.com/python/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10263-F1C8-2C4B-A35E-4028BCD2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3" t="12782" r="13993" b="9486"/>
          <a:stretch/>
        </p:blipFill>
        <p:spPr>
          <a:xfrm>
            <a:off x="2927649" y="3861048"/>
            <a:ext cx="6145323" cy="22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904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7" y="6558777"/>
            <a:ext cx="18596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https://bokeh.org/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57D93-31DA-194C-91FC-69F0A3FBF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270" y="4163520"/>
            <a:ext cx="5879461" cy="16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199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Altair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4923724" y="6558777"/>
            <a:ext cx="23445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>
                <a:hlinkClick r:id="rId2"/>
              </a:rPr>
              <a:t> https://altair-viz.github.io/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C0DC0-FA0F-514A-A7C1-252BBC4B0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40" y="3429000"/>
            <a:ext cx="2736304" cy="27363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A0A2DF-0B4D-7D47-B773-4A42C2E917A4}"/>
              </a:ext>
            </a:extLst>
          </p:cNvPr>
          <p:cNvSpPr/>
          <p:nvPr/>
        </p:nvSpPr>
        <p:spPr>
          <a:xfrm>
            <a:off x="5591944" y="3876303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dirty="0"/>
              <a:t>Altair</a:t>
            </a:r>
          </a:p>
        </p:txBody>
      </p:sp>
    </p:spTree>
    <p:extLst>
      <p:ext uri="{BB962C8B-B14F-4D97-AF65-F5344CB8AC3E}">
        <p14:creationId xmlns:p14="http://schemas.microsoft.com/office/powerpoint/2010/main" val="26106096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https://matplotlib.org/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A96E0-9EF6-5144-ABA3-7E73A510D7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59509"/>
            <a:ext cx="9144000" cy="49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461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https://seaborn.pydata.org/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D6BE5-7DFB-4249-BB2F-205CB9610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52736"/>
            <a:ext cx="9144000" cy="5386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201B5-96CD-EB4C-9407-B065C04FB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95550"/>
            <a:ext cx="2402790" cy="6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05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0187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803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DEAC7-1E5B-9B47-A66A-E7F49ACF2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341" y="1412777"/>
            <a:ext cx="9144000" cy="4884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E94BC-993D-0945-ABD2-428E0C11AE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623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9358B-74F1-3949-A833-B229447B13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364" y="980729"/>
            <a:ext cx="8348084" cy="5507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530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D6AC7-3A7C-B840-A7DE-58A961036A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55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558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BFE3C-6346-6F43-88A5-6CD141A0AB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763" y="878546"/>
            <a:ext cx="8820472" cy="56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005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BF3F4-8B6A-784F-82CD-93BE35A559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759" y="845382"/>
            <a:ext cx="8892480" cy="56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994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E5352-AC88-F447-8D63-44AF0D565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07" y="908721"/>
            <a:ext cx="6278587" cy="55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995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https://bokeh.org/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8EBF8-72A0-6D4B-8F5E-60E23847C6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17958"/>
            <a:ext cx="9144000" cy="4875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9EC0A-C01A-0B40-9053-AE389C5815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195923"/>
            <a:ext cx="2075635" cy="5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713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Altair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https://altair-viz.github.io/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EBE0FE-4EEF-3543-9CCA-2520E88CCB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863" y="44624"/>
            <a:ext cx="1080120" cy="1080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1DA711-EE0F-E973-4A34-EDE244C573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770" y="1210742"/>
            <a:ext cx="9476460" cy="52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4290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3009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1096459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13372</TotalTime>
  <Words>7744</Words>
  <Application>Microsoft Macintosh PowerPoint</Application>
  <PresentationFormat>Widescreen</PresentationFormat>
  <Paragraphs>1135</Paragraphs>
  <Slides>167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167</vt:i4>
      </vt:variant>
    </vt:vector>
  </HeadingPairs>
  <TitlesOfParts>
    <vt:vector size="174" baseType="lpstr">
      <vt:lpstr>Arial</vt:lpstr>
      <vt:lpstr>Barlow</vt:lpstr>
      <vt:lpstr>Calibri</vt:lpstr>
      <vt:lpstr>Courier</vt:lpstr>
      <vt:lpstr>Courier New</vt:lpstr>
      <vt:lpstr>Source Sans Pro</vt:lpstr>
      <vt:lpstr>Office Theme</vt:lpstr>
      <vt:lpstr>Obtaining Data From the Web with Python Statistical Analysis with Python</vt:lpstr>
      <vt:lpstr>Syllabus</vt:lpstr>
      <vt:lpstr>Syllabus</vt:lpstr>
      <vt:lpstr>Obtaining Data From the Web with Python Statistical Analysis with Python</vt:lpstr>
      <vt:lpstr>Outline</vt:lpstr>
      <vt:lpstr>Statistical Analysis with Python</vt:lpstr>
      <vt:lpstr>Python Programming</vt:lpstr>
      <vt:lpstr>Top Programming Languages</vt:lpstr>
      <vt:lpstr>Python is an  interpreted,  object-oriented,  high-level  programming language  with  dynamic semantics.</vt:lpstr>
      <vt:lpstr>Python Ecosystem for Data Science</vt:lpstr>
      <vt:lpstr>Python Ecosystem for Data Science</vt:lpstr>
      <vt:lpstr>The Quant Finance PyData Stack</vt:lpstr>
      <vt:lpstr>Numpy</vt:lpstr>
      <vt:lpstr>Python matplotlib</vt:lpstr>
      <vt:lpstr>Python Pandas</vt:lpstr>
      <vt:lpstr>W3Schools Python</vt:lpstr>
      <vt:lpstr>W3Schools Python Numpy</vt:lpstr>
      <vt:lpstr>W3Schools Python Pandas</vt:lpstr>
      <vt:lpstr>W3Schools Python Requests Module</vt:lpstr>
      <vt:lpstr>W3Schools Python: Try Python</vt:lpstr>
      <vt:lpstr>LearnPython.org</vt:lpstr>
      <vt:lpstr>Google’s Python Class</vt:lpstr>
      <vt:lpstr>Google Colab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PowerPoint Presentation</vt:lpstr>
      <vt:lpstr>PowerPoint Presentation</vt:lpstr>
      <vt:lpstr>Python Programming</vt:lpstr>
      <vt:lpstr>Data Analytics  and  Visualization  with Python</vt:lpstr>
      <vt:lpstr>Data Analytics and Visualization  with Python</vt:lpstr>
      <vt:lpstr>W3Schools Python Numpy</vt:lpstr>
      <vt:lpstr>W3Schools Python Pandas</vt:lpstr>
      <vt:lpstr>W3Schools Python</vt:lpstr>
      <vt:lpstr>Pandas: Data Analytics and Visualization</vt:lpstr>
      <vt:lpstr>Wes McKinney (2022), "Python for Data Analysis: Data Wrangling with pandas, NumPy, and Jupyter", 3rd Edition, O'Reilly Media.</vt:lpstr>
      <vt:lpstr>Numpy</vt:lpstr>
      <vt:lpstr>NumPy  is the  fundamental package  for  scientific computing  with Python.</vt:lpstr>
      <vt:lpstr>NumPy</vt:lpstr>
      <vt:lpstr>NumPy ndarray</vt:lpstr>
      <vt:lpstr>v = list(range(1, 6)) v 2 * v import numpy as np v = np.arange(1, 6) v 2 * v</vt:lpstr>
      <vt:lpstr>PowerPoint Presentation</vt:lpstr>
      <vt:lpstr>Python Data Structures</vt:lpstr>
      <vt:lpstr>Lists []</vt:lpstr>
      <vt:lpstr>import numpy as np a = np.array([1, 2, 3]) b = np.array([4, 5, 6]) c = a * b c</vt:lpstr>
      <vt:lpstr>PowerPoint Presentation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Tensor</vt:lpstr>
      <vt:lpstr>PowerPoint Presentation</vt:lpstr>
      <vt:lpstr>pandas Python Data Analysis Library providing high-performance, easy-to-use  data structures and data analysis tools  for the Python programming language.</vt:lpstr>
      <vt:lpstr>pandas:  powerful Python data analysis toolkit</vt:lpstr>
      <vt:lpstr>Series  DataFrame</vt:lpstr>
      <vt:lpstr>pandas DataFrame</vt:lpstr>
      <vt:lpstr>pandas  Comparison with SAS </vt:lpstr>
      <vt:lpstr>Python Pandas Cheat Sheet</vt:lpstr>
      <vt:lpstr>Creating pd.DataFrame</vt:lpstr>
      <vt:lpstr>Pandas DataFrame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Accounting Application with Pandas </vt:lpstr>
      <vt:lpstr>Python Data Analysis and Visualization</vt:lpstr>
      <vt:lpstr>Python Pandas</vt:lpstr>
      <vt:lpstr>Python matplotlib</vt:lpstr>
      <vt:lpstr>Python  seaborn</vt:lpstr>
      <vt:lpstr>Python  plotly</vt:lpstr>
      <vt:lpstr>Python  bokeh</vt:lpstr>
      <vt:lpstr>Python  Altair</vt:lpstr>
      <vt:lpstr>Python matplotlib</vt:lpstr>
      <vt:lpstr>Python Seaborn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Bokeh</vt:lpstr>
      <vt:lpstr>Python Altair</vt:lpstr>
      <vt:lpstr>Iris flower data set</vt:lpstr>
      <vt:lpstr>PowerPoint Presentation</vt:lpstr>
      <vt:lpstr>iris.data</vt:lpstr>
      <vt:lpstr>Iris Data Visualization</vt:lpstr>
      <vt:lpstr>Data Visualization in 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Obtaining Data  From the Web  with Python</vt:lpstr>
      <vt:lpstr>W3Schools Python Requests Module</vt:lpstr>
      <vt:lpstr>Python requests</vt:lpstr>
      <vt:lpstr>Requests Methods</vt:lpstr>
      <vt:lpstr>Statistical Analysis  with Python</vt:lpstr>
      <vt:lpstr>Statistical Analysis with Python</vt:lpstr>
      <vt:lpstr>SciPy: Scientific Python</vt:lpstr>
      <vt:lpstr>SciPy Statistical Significance Tests</vt:lpstr>
      <vt:lpstr>ESG Score and Financial Performance</vt:lpstr>
      <vt:lpstr>Python Statistical Analysis</vt:lpstr>
      <vt:lpstr>Python Statistical Analysis</vt:lpstr>
      <vt:lpstr>Python Statistical Analysis</vt:lpstr>
      <vt:lpstr>Python Statistical Analysis</vt:lpstr>
      <vt:lpstr>Python Statistical Analysis</vt:lpstr>
      <vt:lpstr>Descriptive Statistics</vt:lpstr>
      <vt:lpstr>Descriptive Statistics</vt:lpstr>
      <vt:lpstr>Inferential Statistics</vt:lpstr>
      <vt:lpstr>Python Statistical Analysis</vt:lpstr>
      <vt:lpstr>Histograms of ESG Scores</vt:lpstr>
      <vt:lpstr>Histograms of Financial Performance</vt:lpstr>
      <vt:lpstr>Histograms of Financial Performance</vt:lpstr>
      <vt:lpstr>Box Plot for Financial Performance</vt:lpstr>
      <vt:lpstr>Box Plot for Financial Performance</vt:lpstr>
      <vt:lpstr>Python Statistical Analysis</vt:lpstr>
      <vt:lpstr>Python Statistical Analysis</vt:lpstr>
      <vt:lpstr>Python Statistical Analysis</vt:lpstr>
      <vt:lpstr>Python Statistical Analysis</vt:lpstr>
      <vt:lpstr>Python Statistical Analysis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Wes McKinney (2022), "Python for Data Analysis: Data Wrangling with pandas, NumPy, and Jupyter", 3rd Edition, O'Reilly Media.</vt:lpstr>
      <vt:lpstr>Wes McKinney (2022), "Python for Data Analysis: Data Wrangling with pandas, NumPy, and Jupyter", 3rd Edition, O'Reilly Media.</vt:lpstr>
      <vt:lpstr>PowerPoint Presentation</vt:lpstr>
      <vt:lpstr>PowerPoint Presentation</vt:lpstr>
      <vt:lpstr>Papers with Code State-of-the-Art (SOTA)</vt:lpstr>
      <vt:lpstr>Kaggle Datasets  for  Data Science</vt:lpstr>
      <vt:lpstr>Kaggle Datasets for Machine Learning</vt:lpstr>
      <vt:lpstr>Kaggle Datasets for Machine Learning</vt:lpstr>
      <vt:lpstr>Kaggle Datasets: Credit Card Fraud Detection</vt:lpstr>
      <vt:lpstr>Kaggle Code: Credit Card Fraud Detection</vt:lpstr>
      <vt:lpstr>Kaggle Code: Credit Card Fraud Detection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for Accounting Applications</dc:title>
  <dc:subject/>
  <dc:creator>Min-Yuh Day</dc:creator>
  <cp:keywords>Python, Accounting, Applications, PAA</cp:keywords>
  <dc:description>Python for Accounting Applications</dc:description>
  <cp:lastModifiedBy>MY DAY</cp:lastModifiedBy>
  <cp:revision>757</cp:revision>
  <cp:lastPrinted>2020-12-23T14:44:17Z</cp:lastPrinted>
  <dcterms:created xsi:type="dcterms:W3CDTF">2019-09-12T03:09:52Z</dcterms:created>
  <dcterms:modified xsi:type="dcterms:W3CDTF">2024-11-20T05:38:18Z</dcterms:modified>
  <cp:category/>
</cp:coreProperties>
</file>