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3462" r:id="rId2"/>
    <p:sldId id="3780" r:id="rId3"/>
    <p:sldId id="3784" r:id="rId4"/>
    <p:sldId id="5936" r:id="rId5"/>
    <p:sldId id="2147483646" r:id="rId6"/>
    <p:sldId id="6011" r:id="rId7"/>
    <p:sldId id="5994" r:id="rId8"/>
    <p:sldId id="5995" r:id="rId9"/>
    <p:sldId id="6010" r:id="rId10"/>
    <p:sldId id="5996" r:id="rId11"/>
    <p:sldId id="5997" r:id="rId12"/>
    <p:sldId id="5998" r:id="rId13"/>
    <p:sldId id="5999" r:id="rId14"/>
    <p:sldId id="6000" r:id="rId15"/>
    <p:sldId id="6001" r:id="rId16"/>
    <p:sldId id="6002" r:id="rId17"/>
    <p:sldId id="6003" r:id="rId18"/>
    <p:sldId id="6004" r:id="rId19"/>
    <p:sldId id="6005" r:id="rId20"/>
    <p:sldId id="6006" r:id="rId21"/>
    <p:sldId id="6007" r:id="rId22"/>
    <p:sldId id="6008" r:id="rId23"/>
    <p:sldId id="6009" r:id="rId24"/>
    <p:sldId id="2147483645" r:id="rId25"/>
    <p:sldId id="5949" r:id="rId26"/>
    <p:sldId id="260" r:id="rId27"/>
    <p:sldId id="259" r:id="rId28"/>
    <p:sldId id="269" r:id="rId29"/>
    <p:sldId id="270" r:id="rId30"/>
    <p:sldId id="267" r:id="rId31"/>
    <p:sldId id="268" r:id="rId32"/>
    <p:sldId id="5950" r:id="rId33"/>
    <p:sldId id="5951" r:id="rId34"/>
    <p:sldId id="5952" r:id="rId35"/>
    <p:sldId id="5953" r:id="rId36"/>
    <p:sldId id="5954" r:id="rId37"/>
    <p:sldId id="5955" r:id="rId38"/>
    <p:sldId id="5956" r:id="rId39"/>
    <p:sldId id="5957" r:id="rId40"/>
    <p:sldId id="261" r:id="rId41"/>
    <p:sldId id="5958" r:id="rId42"/>
    <p:sldId id="262" r:id="rId43"/>
    <p:sldId id="26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0"/>
    <p:restoredTop sz="90655"/>
  </p:normalViewPr>
  <p:slideViewPr>
    <p:cSldViewPr snapToGrid="0" snapToObjects="1">
      <p:cViewPr varScale="1">
        <p:scale>
          <a:sx n="97" d="100"/>
          <a:sy n="97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12/11/24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12/11/24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12/11/24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12/11/24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12/11/24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12/11/24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learn.nvidia.com/" TargetMode="External"/><Relationship Id="rId4" Type="http://schemas.openxmlformats.org/officeDocument/2006/relationships/hyperlink" Target="https://developer.nvidia.com/join-nvidia-developer-progra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join-nvidia-developer-progra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.nvidia.com/en-us/training/self-paced-course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.nvidia.com/my-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ourses/course-detail?course_id=course-v1:DLI+S-FX-15+V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ourses/course-detail?course_id=course-v1:DLI+S-FX-08+V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.nvidia.com/courses/course-detail?course_id=course-v1:DLI+S-FX-15+V1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.nvidia.com/courses/course-detail?course_id=course-v1:DLI+S-FX-14+V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eveloper.nvidia.com/join-nvidia-developer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learn.nvidia.com/my-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learn.nvidia.com/my-lear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IZnqcenbxSlehvPYb3xMqLVF21oWQdj_?usp=shar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earn.nvidia.com/my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learn.nvidia.com/en-us/training/self-paced-cour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learn.nvidia.com/certificates?id=ed-qOCIMQaatzU8SNUNxgw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nvidia.com/certificates?id=ed-qOCIMQaatzU8SNUNxgw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sid321axn/audit-data/da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datasets/sid321axn/audit-data/data" TargetMode="External"/><Relationship Id="rId2" Type="http://schemas.openxmlformats.org/officeDocument/2006/relationships/hyperlink" Target="https://colab.research.google.com/drive/1IZnqcenbxSlehvPYb3xMqLVF21oWQdj_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327358"/>
            <a:ext cx="11819066" cy="1727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Applications of Accounting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Data Analytics with Python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1131PAA11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2024-12-11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Separate features and target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'Risk'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df_ml.drop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'Risk'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Split into train and test sets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X, y,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train_size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0.7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shuffle=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0603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Standardize the numerical features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scaler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StandardScaler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scaler.fit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scaler.transform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index=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X_train.index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X_train.columns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scaler.transform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 index=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X_test.index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X_test.columns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4903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4" y="5610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Utility Functions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evaluate_model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Fits a given model to the test data, computes predictions,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and returns accuracy score and confusion matrix.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model.predict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confusion_matrix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Accuracy: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{acc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:.4f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classification_report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acc, cm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5082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plot_confusion_matrix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cm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labels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'No Risk'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'Risk'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title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"Confusion Matrix"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Plots a confusion matrix with the given labels.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disp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sns.heatmap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(cm,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annot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fmt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'g'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'Blues'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xticklabels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=labels,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yticklabels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=labels)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(title)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"Predicted"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"Actual"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4888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4" y="33199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plot_bar_comparison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title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Plots a horizontal bar chart for comparison of models based on a specified metric.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"""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px.bar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y=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x=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color=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text=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orientation=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title=title)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fig.update_layout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xaxis_title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yaxis_title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fig.show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1210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Modeling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models = {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"Decision Tree"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DecisionTreeClassifier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"Random Forest"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RandomForestClassifier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n_estimators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"Logistic Regression"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LogisticRegression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XGBoost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Classifier"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XGBClassifier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use_label_encoder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eval_metric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mlogloss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"Support Vector Machine"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svm.SVC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(kernel=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"Neural Network"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random_state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max_iter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200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64531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 = []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confusion_matrices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{}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Train, evaluate, and store results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name, model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models.items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model.fit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acc, cm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evaluate_model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(model,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y_test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model_name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=name)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results.append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((name, acc))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confusion_matrices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[name] = cm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1960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4" y="5610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Compare Model Performance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(results, columns=[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'Accuracy'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'Accuracy'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'Accuracy'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* 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results_df.sort_values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(by=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'Accuracy'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ascending=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"\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nModel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Performance Comparison:"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743124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'Text'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results_df.apply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row: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'Accuracy'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:.2f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plot_bar_comparison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results_df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"Accuracy"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title=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 Accuracy Comparison"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"Accuracy (%)"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3651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Error Analysis (FP, FN, TN)</a:t>
            </a:r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analysis_data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[]</a:t>
            </a: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name, cm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confusion_matrices.items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():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TN, FP = cm[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cm[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FN, TP = cm[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cm[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analysis_data.append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([name, FP, FN, TP])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analysis_data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columns=[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Positives'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'True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endParaRPr lang="en-US" altLang="en-US" b="1" dirty="0">
              <a:latin typeface="Courier" charset="0"/>
              <a:ea typeface="標楷體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07267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2024/09/11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2024/09/18 Python Programming and Data Science</a:t>
            </a:r>
          </a:p>
          <a:p>
            <a:pPr marL="0" indent="0">
              <a:buNone/>
            </a:pPr>
            <a:r>
              <a:rPr lang="en-US" sz="2800" dirty="0"/>
              <a:t>3 2024/09/25 Foundations of Python Programming</a:t>
            </a:r>
          </a:p>
          <a:p>
            <a:pPr marL="0" indent="0">
              <a:buNone/>
            </a:pPr>
            <a:r>
              <a:rPr lang="en-US" sz="2800" dirty="0"/>
              <a:t>4 2024/10/02 Data Structures</a:t>
            </a:r>
          </a:p>
          <a:p>
            <a:pPr marL="0" indent="0">
              <a:buNone/>
            </a:pPr>
            <a:r>
              <a:rPr lang="en-US" sz="2800" dirty="0"/>
              <a:t>5 2024/10/09 Control Logic and Loops</a:t>
            </a:r>
          </a:p>
          <a:p>
            <a:pPr marL="0" indent="0">
              <a:buNone/>
            </a:pPr>
            <a:r>
              <a:rPr lang="en-US" sz="2800" dirty="0"/>
              <a:t>6 2024/10/16 Functions and Modules; Files and Exception Handling </a:t>
            </a:r>
          </a:p>
          <a:p>
            <a:pPr marL="0" indent="0">
              <a:buNone/>
            </a:pPr>
            <a:r>
              <a:rPr lang="en-US" sz="2800" dirty="0"/>
              <a:t>7 2024/10/23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2024/10/30 </a:t>
            </a:r>
            <a:r>
              <a:rPr lang="en-US" sz="2800" strike="sngStrike" dirty="0">
                <a:solidFill>
                  <a:schemeClr val="accent2"/>
                </a:solidFill>
              </a:rPr>
              <a:t>Midterm Project Report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(Self-Learning)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Visualize False Positives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fp_df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Positives'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]].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sort_values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(by=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Positives'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ascending=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fp_df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'Text'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fp_df.apply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row: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Positives'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plot_bar_comparison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fp_df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Positives'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title=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"False Positives Comparison"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"False Positives"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6115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4" y="5610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Visualize False Negatives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]].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sort_values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(by=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ascending=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'Text'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fn_df.apply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row: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plot_bar_comparison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fn_df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'False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title=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"False Negatives Comparison"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"False Negative"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7185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4" y="5610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Visualize True Negatives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tn_df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analysis_df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'True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]].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sort_values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(by=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'True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ascending=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tn_df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'Text'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tn_df.apply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lambda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row: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f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: 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{row[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'True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]}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plot_bar_comparison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tn_df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'True Negative'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y_col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'Model'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title=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"True Negative (Correct Risk Predictions) Comparison"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"True Negative"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y_label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"Model"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913507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Feature Importance (From Random Forest)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'Random Forest'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models: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rfc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models[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'Random Forest'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importances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rfc.feature_importances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indices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np.argsort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importances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)[::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names = 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X.columns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indices]</a:t>
            </a:r>
          </a:p>
          <a:p>
            <a:pPr lvl="1"/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px.bar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(x=names, y=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importances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[indices], title=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"Feature Importance (Random Forest)"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fig.update_xaxes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tickangle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fig.show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83659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10833652" cy="6245225"/>
          </a:xfrm>
        </p:spPr>
        <p:txBody>
          <a:bodyPr>
            <a:normAutofit/>
          </a:bodyPr>
          <a:lstStyle/>
          <a:p>
            <a:r>
              <a:rPr lang="en-US" altLang="zh-TW" sz="7000" dirty="0">
                <a:solidFill>
                  <a:srgbClr val="C00000"/>
                </a:solidFill>
              </a:rPr>
              <a:t>NVIDIA Developer Program</a:t>
            </a:r>
            <a:br>
              <a:rPr lang="en-US" altLang="zh-TW" sz="7000" dirty="0">
                <a:solidFill>
                  <a:srgbClr val="C00000"/>
                </a:solidFill>
              </a:rPr>
            </a:b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NVIDIA </a:t>
            </a:r>
            <a:br>
              <a:rPr lang="en-US" altLang="zh-TW" sz="7000" dirty="0">
                <a:solidFill>
                  <a:srgbClr val="C00000"/>
                </a:solidFill>
              </a:rPr>
            </a:br>
            <a:r>
              <a:rPr lang="en-US" altLang="zh-TW" sz="7000" dirty="0">
                <a:solidFill>
                  <a:srgbClr val="C00000"/>
                </a:solidFill>
              </a:rPr>
              <a:t>Deep Learning Institute (DLI)</a:t>
            </a:r>
            <a:endParaRPr lang="zh-TW" altLang="en-US" sz="7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FAF5E-5315-E63F-6823-8048CA1D5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6" y="137553"/>
            <a:ext cx="801664" cy="517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9DAD3-9D2F-368A-419A-462558FE42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9595" y="691637"/>
            <a:ext cx="801665" cy="195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0F92F-6ECA-52E3-B7CB-669C039D43CE}"/>
              </a:ext>
            </a:extLst>
          </p:cNvPr>
          <p:cNvSpPr txBox="1"/>
          <p:nvPr/>
        </p:nvSpPr>
        <p:spPr>
          <a:xfrm>
            <a:off x="616226" y="2290872"/>
            <a:ext cx="10833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https://developer.nvidia.com/join-nvidia-developer-program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D27E1-686B-20B4-119C-3C9CB7D9394C}"/>
              </a:ext>
            </a:extLst>
          </p:cNvPr>
          <p:cNvSpPr txBox="1"/>
          <p:nvPr/>
        </p:nvSpPr>
        <p:spPr>
          <a:xfrm>
            <a:off x="2983932" y="5663891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5"/>
              </a:rPr>
              <a:t>https://learn.nvidia.com/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4E24F9-F9B8-0579-26F5-ACD3985A5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0" y="137553"/>
            <a:ext cx="2676470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52" y="147983"/>
            <a:ext cx="2801239" cy="6245695"/>
          </a:xfrm>
        </p:spPr>
        <p:txBody>
          <a:bodyPr>
            <a:normAutofit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b="0" dirty="0"/>
              <a:t>take one of the complimentary technical self-paced courses</a:t>
            </a:r>
            <a:br>
              <a:rPr lang="en-US" sz="2700" b="0" dirty="0"/>
            </a:br>
            <a:r>
              <a:rPr lang="en-US" sz="2700" b="0" dirty="0"/>
              <a:t>(worth up to $90)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EAC30-B98D-B28D-963A-CB4D9EEFB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307" y="135104"/>
            <a:ext cx="8149263" cy="624569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335628" y="6432567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5EC12-BE31-AF01-6668-7B155BA80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74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9" y="56100"/>
            <a:ext cx="11552223" cy="777617"/>
          </a:xfrm>
        </p:spPr>
        <p:txBody>
          <a:bodyPr>
            <a:normAutofit fontScale="90000"/>
          </a:bodyPr>
          <a:lstStyle/>
          <a:p>
            <a:r>
              <a:rPr lang="en-US" dirty="0"/>
              <a:t>NVIDIA 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2197768" y="6458325"/>
            <a:ext cx="7523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https://www.nvidia.com/en-us/learn/learning-path/generative-ai-llm/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446BB-7425-DE51-0FCB-3E0F81AD6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081CF47-5228-7383-474D-9C67D89C15BF}"/>
              </a:ext>
            </a:extLst>
          </p:cNvPr>
          <p:cNvGrpSpPr/>
          <p:nvPr/>
        </p:nvGrpSpPr>
        <p:grpSpPr>
          <a:xfrm>
            <a:off x="6285787" y="907417"/>
            <a:ext cx="2612118" cy="2664862"/>
            <a:chOff x="-98321" y="3949893"/>
            <a:chExt cx="2612118" cy="26648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011D61F-335C-55D3-F45C-11B39517915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BC0844-6FFE-2A48-D659-BC3B8858A712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359003A-67BF-8B75-0239-F74160A9957E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2261E0-7E07-ACBC-4FEA-D6D5419D0411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Fundamentals of Deep Learning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8DB3E95-DF31-54A4-392B-A2233FF42E5C}"/>
              </a:ext>
            </a:extLst>
          </p:cNvPr>
          <p:cNvGrpSpPr/>
          <p:nvPr/>
        </p:nvGrpSpPr>
        <p:grpSpPr>
          <a:xfrm>
            <a:off x="3459658" y="907417"/>
            <a:ext cx="2612118" cy="2664862"/>
            <a:chOff x="-98321" y="3949893"/>
            <a:chExt cx="2612118" cy="26648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1F6C9B-0656-B400-EFD2-6D9BFD81D125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D6988E-7022-542F-3404-3E0B722C6B08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4E224DE-3B73-95E8-76ED-B517C35CD3A7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951550-4BC3-904E-39D4-9309AD30C21B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4406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Getting Started With Deep Learning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$90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  <a:p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20344F-AD26-2D3A-BF90-F99BBC55A0BE}"/>
              </a:ext>
            </a:extLst>
          </p:cNvPr>
          <p:cNvGrpSpPr/>
          <p:nvPr/>
        </p:nvGrpSpPr>
        <p:grpSpPr>
          <a:xfrm>
            <a:off x="633529" y="907417"/>
            <a:ext cx="2612118" cy="2664862"/>
            <a:chOff x="-98321" y="3949893"/>
            <a:chExt cx="2612118" cy="266486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BC985C3-55E5-2D47-7A94-7985F88AC884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639CFE-E72B-7583-E000-8C6E322FC6E6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923D7D9-F2A5-5103-839A-6DD287F3D985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FFAEA3E-E59E-87CB-0015-CA191239C516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1969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Explained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 hours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857A44-265A-5338-E542-1D5EF8C8A57D}"/>
              </a:ext>
            </a:extLst>
          </p:cNvPr>
          <p:cNvGrpSpPr/>
          <p:nvPr/>
        </p:nvGrpSpPr>
        <p:grpSpPr>
          <a:xfrm>
            <a:off x="9105370" y="3763603"/>
            <a:ext cx="2612118" cy="2664862"/>
            <a:chOff x="-98321" y="3949893"/>
            <a:chExt cx="2612118" cy="266486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81016D0-386E-1277-5F12-5921C896A78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0710DD5-EFC5-3B0A-F351-393760383D7E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EA8734F-D5C7-A010-F415-F688F4A8856D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10C2D6A-EBC8-53DD-8E33-AAB63B42E726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with Diffusion Models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2B5AEF-EF20-352B-7A21-564F56CF9FDD}"/>
              </a:ext>
            </a:extLst>
          </p:cNvPr>
          <p:cNvGrpSpPr/>
          <p:nvPr/>
        </p:nvGrpSpPr>
        <p:grpSpPr>
          <a:xfrm>
            <a:off x="639951" y="3763603"/>
            <a:ext cx="2612118" cy="2664862"/>
            <a:chOff x="-98321" y="3949893"/>
            <a:chExt cx="2612118" cy="26648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42EF3A-C1E5-C5AE-518A-9807DAB8818D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A31AF7C-AE3A-39C4-404D-E120067A9416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E93DFDC-7110-DBFC-CD10-4B33CD98F1DE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59CC7C-C10B-43B6-FBB7-E1795D1C74AE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RAG Agents With LLMs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Free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BBDF9E-2E55-3747-5524-5C6E5A915BC2}"/>
              </a:ext>
            </a:extLst>
          </p:cNvPr>
          <p:cNvGrpSpPr/>
          <p:nvPr/>
        </p:nvGrpSpPr>
        <p:grpSpPr>
          <a:xfrm>
            <a:off x="3430123" y="3763603"/>
            <a:ext cx="2612118" cy="2664862"/>
            <a:chOff x="-98321" y="3949893"/>
            <a:chExt cx="2612118" cy="26648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B4075C-BD6E-478B-5F37-8C95CC23C6B3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9F98F84-5286-F55F-6E6A-BDE36CE010C1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A9B987-D84B-B7EC-B6EE-8F9510D5F858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03DEFB-0E2A-E262-3F79-75EA8AB858E7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Instructor-Led Workshop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Building RAG Agents With LLMs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$500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2AA06C-1BC5-8B19-80A2-1250D22CEE37}"/>
              </a:ext>
            </a:extLst>
          </p:cNvPr>
          <p:cNvGrpSpPr/>
          <p:nvPr/>
        </p:nvGrpSpPr>
        <p:grpSpPr>
          <a:xfrm>
            <a:off x="6280590" y="3763603"/>
            <a:ext cx="2612118" cy="2664862"/>
            <a:chOff x="-98321" y="3949893"/>
            <a:chExt cx="2612118" cy="26648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033F819-C041-DA61-48C7-96B162AC399F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FD936E-B89A-86BC-E4C0-74D07AF77085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D8F18AA-C1B5-CF3E-71EB-92D4C3DACCE7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6632F7-41E9-BAA7-AFA4-A0FA4710FF19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068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Generative AI with Diffusion Models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$90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 hours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C708CF1-2646-4D03-9B19-949B69E7CC25}"/>
              </a:ext>
            </a:extLst>
          </p:cNvPr>
          <p:cNvGrpSpPr/>
          <p:nvPr/>
        </p:nvGrpSpPr>
        <p:grpSpPr>
          <a:xfrm>
            <a:off x="9111917" y="907417"/>
            <a:ext cx="2612118" cy="2664862"/>
            <a:chOff x="-98321" y="3949893"/>
            <a:chExt cx="2612118" cy="2664862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EB93365-3E2F-815B-5BD2-645350E894A1}"/>
                </a:ext>
              </a:extLst>
            </p:cNvPr>
            <p:cNvGrpSpPr/>
            <p:nvPr/>
          </p:nvGrpSpPr>
          <p:grpSpPr>
            <a:xfrm>
              <a:off x="-98321" y="3949893"/>
              <a:ext cx="2612118" cy="2664862"/>
              <a:chOff x="2475304" y="1222056"/>
              <a:chExt cx="2612118" cy="2664862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3B975F-6BB7-963F-0274-0C67512D3522}"/>
                  </a:ext>
                </a:extLst>
              </p:cNvPr>
              <p:cNvSpPr/>
              <p:nvPr/>
            </p:nvSpPr>
            <p:spPr>
              <a:xfrm>
                <a:off x="2475304" y="1222056"/>
                <a:ext cx="2612118" cy="266486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5709FD5-B877-9A90-2132-DB8DCFB6931C}"/>
                  </a:ext>
                </a:extLst>
              </p:cNvPr>
              <p:cNvSpPr/>
              <p:nvPr/>
            </p:nvSpPr>
            <p:spPr>
              <a:xfrm>
                <a:off x="2520906" y="2839452"/>
                <a:ext cx="2520914" cy="970821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CBB96B-B08B-69ED-FD94-65C3EDECD719}"/>
                </a:ext>
              </a:extLst>
            </p:cNvPr>
            <p:cNvSpPr txBox="1"/>
            <p:nvPr/>
          </p:nvSpPr>
          <p:spPr>
            <a:xfrm>
              <a:off x="-16728" y="4158939"/>
              <a:ext cx="2448933" cy="22329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Self-Paced Course</a:t>
              </a:r>
            </a:p>
            <a:p>
              <a:pPr>
                <a:lnSpc>
                  <a:spcPct val="110000"/>
                </a:lnSpc>
              </a:pP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 to Transformer-Based Natural Language Processing</a:t>
              </a:r>
            </a:p>
            <a:p>
              <a:pPr>
                <a:lnSpc>
                  <a:spcPct val="110000"/>
                </a:lnSpc>
              </a:pP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spcBef>
                  <a:spcPts val="600"/>
                </a:spcBef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Certificate available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$30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 hours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600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897203"/>
          </a:xfrm>
        </p:spPr>
        <p:txBody>
          <a:bodyPr>
            <a:normAutofit/>
          </a:bodyPr>
          <a:lstStyle/>
          <a:p>
            <a:r>
              <a:rPr lang="en-US" sz="4600" dirty="0"/>
              <a:t>NVIDIA Deep Learning Institute (DLI)</a:t>
            </a:r>
            <a:endParaRPr lang="en-US" sz="4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1603171" y="6458324"/>
            <a:ext cx="8551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https://learn.nvidia.com/en-us/training/find-training?q=Generative+AI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51D03-0557-6CF3-881D-E0DFAB14B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579" y="953304"/>
            <a:ext cx="9555081" cy="5505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5BEBC9-3BB9-2983-49B6-8BE7B10CA70C}"/>
              </a:ext>
            </a:extLst>
          </p:cNvPr>
          <p:cNvSpPr txBox="1"/>
          <p:nvPr/>
        </p:nvSpPr>
        <p:spPr>
          <a:xfrm>
            <a:off x="5149516" y="3009490"/>
            <a:ext cx="518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Generative AI </a:t>
            </a:r>
          </a:p>
        </p:txBody>
      </p:sp>
    </p:spTree>
    <p:extLst>
      <p:ext uri="{BB962C8B-B14F-4D97-AF65-F5344CB8AC3E}">
        <p14:creationId xmlns:p14="http://schemas.microsoft.com/office/powerpoint/2010/main" val="46564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/>
          </a:bodyPr>
          <a:lstStyle/>
          <a:p>
            <a:r>
              <a:rPr lang="en-US" dirty="0"/>
              <a:t>Generative AI Explained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E461A-804E-566C-43FC-F4B3004FB417}"/>
              </a:ext>
            </a:extLst>
          </p:cNvPr>
          <p:cNvSpPr txBox="1"/>
          <p:nvPr/>
        </p:nvSpPr>
        <p:spPr>
          <a:xfrm>
            <a:off x="850233" y="6458325"/>
            <a:ext cx="1030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https://learn.nvidia.com/courses/course-detail?course_id=course-v1:DLI+S-FX-15+V1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DB98E-BBCC-B9F9-FCDF-49260C79E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537" y="1017839"/>
            <a:ext cx="9556923" cy="54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54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Transformer-Based </a:t>
            </a:r>
            <a:br>
              <a:rPr lang="en-US" dirty="0"/>
            </a:br>
            <a:r>
              <a:rPr lang="en-US" dirty="0"/>
              <a:t>Natural Language Processing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E461A-804E-566C-43FC-F4B3004FB417}"/>
              </a:ext>
            </a:extLst>
          </p:cNvPr>
          <p:cNvSpPr txBox="1"/>
          <p:nvPr/>
        </p:nvSpPr>
        <p:spPr>
          <a:xfrm>
            <a:off x="850233" y="6458325"/>
            <a:ext cx="1030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https://learn.nvidia.com/courses/course-detail?course_id=course-v1:DLI+S-FX-08+V1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AA20C-01DB-4365-7DE5-596DD2E62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756" y="1258487"/>
            <a:ext cx="9196485" cy="52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9   2024/11/06 Self-Learning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10 2024/11/13 Midterm Project Report</a:t>
            </a:r>
          </a:p>
          <a:p>
            <a:pPr marL="0" indent="0">
              <a:buNone/>
            </a:pPr>
            <a:r>
              <a:rPr lang="en-US" sz="2800" dirty="0"/>
              <a:t>11 2024/11/20 Obtaining Data From the Web with Python; </a:t>
            </a:r>
            <a:br>
              <a:rPr lang="en-US" sz="2800" dirty="0"/>
            </a:br>
            <a:r>
              <a:rPr lang="en-US" sz="2800" dirty="0"/>
              <a:t>                            Statistical Analysis with Python</a:t>
            </a:r>
          </a:p>
          <a:p>
            <a:pPr marL="0" indent="0">
              <a:buNone/>
            </a:pPr>
            <a:r>
              <a:rPr lang="en-US" sz="2800" dirty="0"/>
              <a:t>12 2024/11/27 Machine Learning with Python</a:t>
            </a:r>
          </a:p>
          <a:p>
            <a:pPr marL="0" indent="0">
              <a:buNone/>
            </a:pPr>
            <a:r>
              <a:rPr lang="en-US" sz="2800" dirty="0"/>
              <a:t>13 2024/12/04 Text Analytics with Generative AI and Python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14 2024/12/11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2024/12/18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2024/12/25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/>
          </a:bodyPr>
          <a:lstStyle/>
          <a:p>
            <a:r>
              <a:rPr lang="en-US" dirty="0"/>
              <a:t>Building RAG Agents with LLMs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87C57-CCA3-2FFD-078A-16E84FAA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72" y="985287"/>
            <a:ext cx="9612254" cy="5489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E461A-804E-566C-43FC-F4B3004FB417}"/>
              </a:ext>
            </a:extLst>
          </p:cNvPr>
          <p:cNvSpPr txBox="1"/>
          <p:nvPr/>
        </p:nvSpPr>
        <p:spPr>
          <a:xfrm>
            <a:off x="850233" y="6458325"/>
            <a:ext cx="1030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https://learn.nvidia.com/courses/course-detail?course_id=course-v1:DLI+S-FX-15+V1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2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986636"/>
          </a:xfrm>
        </p:spPr>
        <p:txBody>
          <a:bodyPr>
            <a:normAutofit/>
          </a:bodyPr>
          <a:lstStyle/>
          <a:p>
            <a:r>
              <a:rPr lang="en-US" sz="4600" dirty="0"/>
              <a:t>Generative AI with Diffusion Models</a:t>
            </a:r>
            <a:endParaRPr lang="en-US" sz="4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850233" y="6458325"/>
            <a:ext cx="10309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https://learn.nvidia.com/courses/course-detail?course_id=course-v1:DLI+S-FX-14+V1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F88CA-593A-320F-28EA-C5544CE68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798" y="868527"/>
            <a:ext cx="9920999" cy="56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0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sz="2700" b="0" dirty="0"/>
              <a:t>take one of the complimentary technical self-paced courses (worth up to $90)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A281A-4801-C78F-C91C-3C1ACA77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431" y="1144741"/>
            <a:ext cx="8837136" cy="5365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68432-585E-0AA7-EA30-AF816F41A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2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sz="2700" b="0" dirty="0"/>
              <a:t>take one of the complimentary technical self-paced courses (worth up to $90)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6F269-99DF-CF07-B5A2-9FA16C6B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603" y="1315767"/>
            <a:ext cx="6098146" cy="47455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7F25B-341C-5817-1C45-155A8DDE3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94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sz="2700" b="0" dirty="0"/>
              <a:t>take one of the complimentary technical self-paced courses (worth up to $90)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453AE-D91C-8D6C-92F4-ADE7C6A22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402" y="1166312"/>
            <a:ext cx="7067193" cy="5244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AC72B2-6F97-8038-838A-97F742767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12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sz="2700" b="0" dirty="0"/>
              <a:t>take one of the complimentary technical self-paced courses (worth up to $90)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75F69-F6EC-476F-99A0-06AA6477F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94" y="1224479"/>
            <a:ext cx="9979903" cy="52320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8C6D3F-5BEA-6702-5407-CFAD4A017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74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sz="2700" b="0" dirty="0"/>
              <a:t>take one of the complimentary technical self-paced courses (worth up to $90)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7B45E-A5AD-C457-4313-5138BAA4D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23" y="1207214"/>
            <a:ext cx="10124374" cy="5251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16D41-49F3-B27D-E150-AF0FA047B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51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 fontScale="90000"/>
          </a:bodyPr>
          <a:lstStyle/>
          <a:p>
            <a:r>
              <a:rPr lang="en-US" dirty="0"/>
              <a:t>Join the NVIDIA Developer Program</a:t>
            </a:r>
            <a:br>
              <a:rPr lang="en-US" dirty="0"/>
            </a:br>
            <a:r>
              <a:rPr lang="en-US" sz="2700" b="0" dirty="0"/>
              <a:t>take one of the complimentary technical self-paced courses (worth up to $90)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https://developer.nvidia.com/join-nvidia-developer-program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86C65-2CA2-99EF-B398-9E27345C4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57" y="1118732"/>
            <a:ext cx="10356683" cy="5443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7B8E8-634D-EAB1-8BD3-C3AF99A26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7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894217"/>
          </a:xfrm>
        </p:spPr>
        <p:txBody>
          <a:bodyPr>
            <a:normAutofit/>
          </a:bodyPr>
          <a:lstStyle/>
          <a:p>
            <a:r>
              <a:rPr lang="en-US" dirty="0"/>
              <a:t>NVIDIA 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https://learn.nvidia.com/my-learning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5195C-FC3C-0AD4-8FEE-B546A2EE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094" y="950318"/>
            <a:ext cx="8587810" cy="5611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149C4-4B07-9A6B-3578-5B19D97C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4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1062631"/>
          </a:xfrm>
        </p:spPr>
        <p:txBody>
          <a:bodyPr>
            <a:normAutofit/>
          </a:bodyPr>
          <a:lstStyle/>
          <a:p>
            <a:r>
              <a:rPr lang="en-US" dirty="0"/>
              <a:t>NVIDIA 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https://learn.nvidia.com/my-learning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6666A-734E-2BB1-59E8-1F60934AE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68" y="941294"/>
            <a:ext cx="10268061" cy="5517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0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D9D0-EE05-E744-B9B4-A3505E4C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274638"/>
            <a:ext cx="11423374" cy="6245225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C00000"/>
                </a:solidFill>
              </a:rPr>
              <a:t>Applications of Accounting </a:t>
            </a:r>
            <a:br>
              <a:rPr lang="en-US" sz="7000" dirty="0">
                <a:solidFill>
                  <a:srgbClr val="C00000"/>
                </a:solidFill>
              </a:rPr>
            </a:br>
            <a:r>
              <a:rPr lang="en-US" sz="7000" dirty="0">
                <a:solidFill>
                  <a:srgbClr val="C00000"/>
                </a:solidFill>
              </a:rPr>
              <a:t>Data Analytics with Python</a:t>
            </a:r>
            <a:br>
              <a:rPr lang="en-US" sz="7000" dirty="0">
                <a:solidFill>
                  <a:srgbClr val="C00000"/>
                </a:solidFill>
              </a:rPr>
            </a:br>
            <a:endParaRPr lang="en-US" sz="70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7D2B-6748-B04A-8425-53970869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CBD95-E6B0-0E3B-4187-B0997166612D}"/>
              </a:ext>
            </a:extLst>
          </p:cNvPr>
          <p:cNvSpPr txBox="1"/>
          <p:nvPr/>
        </p:nvSpPr>
        <p:spPr>
          <a:xfrm>
            <a:off x="927454" y="6432567"/>
            <a:ext cx="10098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https://colab.research.google.com/drive/1IZnqcenbxSlehvPYb3xMqLVF21oWQdj_?usp=sharing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99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8" y="56101"/>
            <a:ext cx="11629623" cy="826215"/>
          </a:xfrm>
        </p:spPr>
        <p:txBody>
          <a:bodyPr>
            <a:normAutofit/>
          </a:bodyPr>
          <a:lstStyle/>
          <a:p>
            <a:r>
              <a:rPr lang="en-US" dirty="0"/>
              <a:t>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https://learn.nvidia.com/my-learning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3B64D-8C2F-2B3B-B1C3-76AAD321E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E09B14-9724-6050-C387-7471E56B6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79" y="4203032"/>
            <a:ext cx="10348714" cy="2344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DFE2A-422C-44F0-7B4B-ABFAFE489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74" y="808941"/>
            <a:ext cx="10778125" cy="33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98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1185-7CC6-A960-CCA2-9ADB8B70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89" y="56101"/>
            <a:ext cx="3147811" cy="6032892"/>
          </a:xfrm>
        </p:spPr>
        <p:txBody>
          <a:bodyPr>
            <a:normAutofit/>
          </a:bodyPr>
          <a:lstStyle/>
          <a:p>
            <a:r>
              <a:rPr lang="en-US" dirty="0"/>
              <a:t>NVIDIA Deep Learning Institute (DLI)</a:t>
            </a:r>
            <a:endParaRPr lang="en-US" sz="27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477CA-48CD-C5E2-FF99-517BC66DDF6C}"/>
              </a:ext>
            </a:extLst>
          </p:cNvPr>
          <p:cNvSpPr txBox="1"/>
          <p:nvPr/>
        </p:nvSpPr>
        <p:spPr>
          <a:xfrm>
            <a:off x="3046926" y="645832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https://learn.nvidia.com/en-us/training/self-paced-courses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808B33-5999-59E1-A2BE-1819D36D1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12" y="56101"/>
            <a:ext cx="7933258" cy="6380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446BB-7425-DE51-0FCB-3E0F81AD6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" y="94763"/>
            <a:ext cx="1495596" cy="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5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09973-5849-9887-0E40-BE0B17E94ACB}"/>
              </a:ext>
            </a:extLst>
          </p:cNvPr>
          <p:cNvSpPr txBox="1"/>
          <p:nvPr/>
        </p:nvSpPr>
        <p:spPr>
          <a:xfrm>
            <a:off x="3048000" y="651141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https://learn.nvidia.com/certificates?id=twpWsrB4TDCQ0ErgAoEt6w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8B5F19-6B9B-807F-32DE-CED9639C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8627"/>
            <a:ext cx="7772400" cy="62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3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99058-12FF-A21D-FF92-8E3481AC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ACC2-B40C-8C3E-B854-ABFF1865B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785" y="145151"/>
            <a:ext cx="8072429" cy="6366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409973-5849-9887-0E40-BE0B17E94ACB}"/>
              </a:ext>
            </a:extLst>
          </p:cNvPr>
          <p:cNvSpPr txBox="1"/>
          <p:nvPr/>
        </p:nvSpPr>
        <p:spPr>
          <a:xfrm>
            <a:off x="3048000" y="651141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https://learn.nvidia.com/certificates?id=ed-qOCIMQaatzU8SNUNxgw</a:t>
            </a:r>
          </a:p>
        </p:txBody>
      </p:sp>
    </p:spTree>
    <p:extLst>
      <p:ext uri="{BB962C8B-B14F-4D97-AF65-F5344CB8AC3E}">
        <p14:creationId xmlns:p14="http://schemas.microsoft.com/office/powerpoint/2010/main" val="7094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114DFD-B4E0-70A0-79E4-27FCFB8FE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58" y="1086678"/>
            <a:ext cx="10186526" cy="54755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F22BA-B487-279D-E413-3E991770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2BF280B-C172-8542-C1B7-21AE08B2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8844"/>
            <a:ext cx="11222181" cy="813343"/>
          </a:xfrm>
        </p:spPr>
        <p:txBody>
          <a:bodyPr>
            <a:normAutofit fontScale="90000"/>
          </a:bodyPr>
          <a:lstStyle/>
          <a:p>
            <a:r>
              <a:rPr lang="en-US" dirty="0"/>
              <a:t>Audit Data Classification</a:t>
            </a:r>
            <a:br>
              <a:rPr lang="en-US" dirty="0"/>
            </a:br>
            <a:r>
              <a:rPr lang="en-US" sz="2200" b="0" dirty="0">
                <a:hlinkClick r:id="rId3"/>
              </a:rPr>
              <a:t>https://www.kaggle.com/datasets/sid321axn/audit-data/data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42139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7D2B-6748-B04A-8425-53970869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ECBD95-E6B0-0E3B-4187-B0997166612D}"/>
              </a:ext>
            </a:extLst>
          </p:cNvPr>
          <p:cNvSpPr txBox="1"/>
          <p:nvPr/>
        </p:nvSpPr>
        <p:spPr>
          <a:xfrm>
            <a:off x="927454" y="6432567"/>
            <a:ext cx="10098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https://colab.research.google.com/drive/1IZnqcenbxSlehvPYb3xMqLVF21oWQdj_?usp=sharing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9CA10A-3488-00B6-C8E5-E80BE54B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8844"/>
            <a:ext cx="11222181" cy="813343"/>
          </a:xfrm>
        </p:spPr>
        <p:txBody>
          <a:bodyPr>
            <a:normAutofit fontScale="90000"/>
          </a:bodyPr>
          <a:lstStyle/>
          <a:p>
            <a:r>
              <a:rPr lang="en-US" dirty="0"/>
              <a:t>Audit Data Classification</a:t>
            </a:r>
            <a:br>
              <a:rPr lang="en-US" dirty="0"/>
            </a:br>
            <a:r>
              <a:rPr lang="en-US" sz="2200" b="0" dirty="0">
                <a:hlinkClick r:id="rId3"/>
              </a:rPr>
              <a:t>https://www.kaggle.com/datasets/sid321axn/audit-data/data</a:t>
            </a:r>
            <a:endParaRPr lang="en-US" sz="22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3D36-4CB8-32E1-B314-0031AB7C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47" y="948447"/>
            <a:ext cx="10655105" cy="5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0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56015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sz="20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Audit Data Classification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np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pandas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pd</a:t>
            </a: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seaborn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sns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matplotlib.pyplot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plotly.express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px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sklearn.model_selection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train_test_split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sklearn.preprocessing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StandardScaler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sklearn.metrics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accuracy_score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confusion_matrix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classification_report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sklearn.linear_model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LogisticRegression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sklearn.ensemble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RandomForestClassifier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sklearn.tree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DecisionTreeClassifier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xgboost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XGBClassifier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sklearn.neural_network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MLPClassifier</a:t>
            </a:r>
            <a:endParaRPr lang="en-US" sz="20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0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warnings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warnings.filterwarnings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"ignore"</a:t>
            </a:r>
            <a:r>
              <a:rPr lang="en-US" sz="20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17488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Audit Data: https://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www.kaggle.com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/datasets/sid321axn/audit-data/data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Load and Inspect Data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audit_data.csv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"Data Overview:"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df.head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"\n"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"Missing Values:"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df.isnull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().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sum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"\n"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Visualize target distribution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sns.countplot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"Risk"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data=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palette=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coolwarm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"Count of Risk Labels"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616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AB0F2-3CA5-9445-A791-78C26065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4CCF335-A6FC-5840-94AC-3B701C401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05" y="129511"/>
            <a:ext cx="11027391" cy="61940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Data Preprocessing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df.copy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Fill missing values in '</a:t>
            </a:r>
            <a:r>
              <a:rPr lang="en-US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Money_Value</a:t>
            </a: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' with the mean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Money_Value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Money_Value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fillna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Money_Value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].mean())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One-hot encode the 'LOCATION_ID' column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location_dummies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pd.get_dummies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'LOCATION_ID'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prefix=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'location'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pd.concat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([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df_ml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location_dummies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).drop(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'LOCATION_ID'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axis=</a:t>
            </a:r>
            <a:r>
              <a:rPr lang="en-US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EB4C3-DE7E-B74F-AC50-1F03388DA5AC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65847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13516</TotalTime>
  <Words>2667</Words>
  <Application>Microsoft Macintosh PowerPoint</Application>
  <PresentationFormat>Widescreen</PresentationFormat>
  <Paragraphs>331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</vt:lpstr>
      <vt:lpstr>Courier New</vt:lpstr>
      <vt:lpstr>Office Theme</vt:lpstr>
      <vt:lpstr>Applications of Accounting  Data Analytics with Python</vt:lpstr>
      <vt:lpstr>Syllabus</vt:lpstr>
      <vt:lpstr>Syllabus</vt:lpstr>
      <vt:lpstr>Applications of Accounting  Data Analytics with Python </vt:lpstr>
      <vt:lpstr>Audit Data Classification https://www.kaggle.com/datasets/sid321axn/audit-data/data</vt:lpstr>
      <vt:lpstr>Audit Data Classification https://www.kaggle.com/datasets/sid321axn/audit-data/data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NVIDIA Developer Program  NVIDIA  Deep Learning Institute (DLI)</vt:lpstr>
      <vt:lpstr>Join the NVIDIA Developer Program  take one of the complimentary technical self-paced courses (worth up to $90)</vt:lpstr>
      <vt:lpstr>NVIDIA Deep Learning Institute (DLI)</vt:lpstr>
      <vt:lpstr>NVIDIA Deep Learning Institute (DLI)</vt:lpstr>
      <vt:lpstr>Generative AI Explained</vt:lpstr>
      <vt:lpstr>Introduction to Transformer-Based  Natural Language Processing</vt:lpstr>
      <vt:lpstr>Building RAG Agents with LLMs</vt:lpstr>
      <vt:lpstr>Generative AI with Diffusion Models</vt:lpstr>
      <vt:lpstr>Join the NVIDIA Developer Program take one of the complimentary technical self-paced courses (worth up to $90)</vt:lpstr>
      <vt:lpstr>Join the NVIDIA Developer Program take one of the complimentary technical self-paced courses (worth up to $90)</vt:lpstr>
      <vt:lpstr>Join the NVIDIA Developer Program take one of the complimentary technical self-paced courses (worth up to $90)</vt:lpstr>
      <vt:lpstr>Join the NVIDIA Developer Program take one of the complimentary technical self-paced courses (worth up to $90)</vt:lpstr>
      <vt:lpstr>Join the NVIDIA Developer Program take one of the complimentary technical self-paced courses (worth up to $90)</vt:lpstr>
      <vt:lpstr>Join the NVIDIA Developer Program take one of the complimentary technical self-paced courses (worth up to $90)</vt:lpstr>
      <vt:lpstr>NVIDIA Deep Learning Institute (DLI)</vt:lpstr>
      <vt:lpstr>NVIDIA Deep Learning Institute (DLI)</vt:lpstr>
      <vt:lpstr>Deep Learning Institute (DLI)</vt:lpstr>
      <vt:lpstr>NVIDIA Deep Learning Institute (DLI)</vt:lpstr>
      <vt:lpstr>PowerPoint Presentation</vt:lpstr>
      <vt:lpstr>PowerPoint Presentation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778</cp:revision>
  <cp:lastPrinted>2020-12-23T14:44:17Z</cp:lastPrinted>
  <dcterms:created xsi:type="dcterms:W3CDTF">2019-09-12T03:09:52Z</dcterms:created>
  <dcterms:modified xsi:type="dcterms:W3CDTF">2024-12-11T08:13:43Z</dcterms:modified>
  <cp:category/>
</cp:coreProperties>
</file>