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8"/>
  </p:notesMasterIdLst>
  <p:sldIdLst>
    <p:sldId id="3462" r:id="rId2"/>
    <p:sldId id="3780" r:id="rId3"/>
    <p:sldId id="3784" r:id="rId4"/>
    <p:sldId id="4651" r:id="rId5"/>
    <p:sldId id="5544" r:id="rId6"/>
    <p:sldId id="5972" r:id="rId7"/>
    <p:sldId id="5973" r:id="rId8"/>
    <p:sldId id="5224" r:id="rId9"/>
    <p:sldId id="5225" r:id="rId10"/>
    <p:sldId id="5226" r:id="rId11"/>
    <p:sldId id="5167" r:id="rId12"/>
    <p:sldId id="5545" r:id="rId13"/>
    <p:sldId id="5546" r:id="rId14"/>
    <p:sldId id="5976" r:id="rId15"/>
    <p:sldId id="5781" r:id="rId16"/>
    <p:sldId id="5755" r:id="rId17"/>
    <p:sldId id="5759" r:id="rId18"/>
    <p:sldId id="5760" r:id="rId19"/>
    <p:sldId id="5761" r:id="rId20"/>
    <p:sldId id="5977" r:id="rId21"/>
    <p:sldId id="5978" r:id="rId22"/>
    <p:sldId id="5979" r:id="rId23"/>
    <p:sldId id="5980" r:id="rId24"/>
    <p:sldId id="5547" r:id="rId25"/>
    <p:sldId id="4991" r:id="rId26"/>
    <p:sldId id="4992" r:id="rId27"/>
    <p:sldId id="4260" r:id="rId28"/>
    <p:sldId id="4258" r:id="rId29"/>
    <p:sldId id="5782" r:id="rId30"/>
    <p:sldId id="5756" r:id="rId31"/>
    <p:sldId id="5764" r:id="rId32"/>
    <p:sldId id="5981" r:id="rId33"/>
    <p:sldId id="5982" r:id="rId34"/>
    <p:sldId id="5779" r:id="rId35"/>
    <p:sldId id="5765" r:id="rId36"/>
    <p:sldId id="5776" r:id="rId37"/>
    <p:sldId id="5777" r:id="rId38"/>
    <p:sldId id="4951" r:id="rId39"/>
    <p:sldId id="4952" r:id="rId40"/>
    <p:sldId id="5983" r:id="rId41"/>
    <p:sldId id="5984" r:id="rId42"/>
    <p:sldId id="5985" r:id="rId43"/>
    <p:sldId id="5986" r:id="rId44"/>
    <p:sldId id="5987" r:id="rId45"/>
    <p:sldId id="5988" r:id="rId46"/>
    <p:sldId id="5778" r:id="rId47"/>
    <p:sldId id="5227" r:id="rId48"/>
    <p:sldId id="5228" r:id="rId49"/>
    <p:sldId id="5229" r:id="rId50"/>
    <p:sldId id="5230" r:id="rId51"/>
    <p:sldId id="5231" r:id="rId52"/>
    <p:sldId id="5780" r:id="rId53"/>
    <p:sldId id="5757" r:id="rId54"/>
    <p:sldId id="5767" r:id="rId55"/>
    <p:sldId id="5768" r:id="rId56"/>
    <p:sldId id="5769" r:id="rId57"/>
    <p:sldId id="5770" r:id="rId58"/>
    <p:sldId id="5771" r:id="rId59"/>
    <p:sldId id="5280" r:id="rId60"/>
    <p:sldId id="5281" r:id="rId61"/>
    <p:sldId id="5548" r:id="rId62"/>
    <p:sldId id="5283" r:id="rId63"/>
    <p:sldId id="5772" r:id="rId64"/>
    <p:sldId id="4324" r:id="rId65"/>
    <p:sldId id="5564" r:id="rId66"/>
    <p:sldId id="5565" r:id="rId67"/>
    <p:sldId id="5265" r:id="rId68"/>
    <p:sldId id="5266" r:id="rId69"/>
    <p:sldId id="5267" r:id="rId70"/>
    <p:sldId id="5268" r:id="rId71"/>
    <p:sldId id="5269" r:id="rId72"/>
    <p:sldId id="5270" r:id="rId73"/>
    <p:sldId id="5271" r:id="rId74"/>
    <p:sldId id="5272" r:id="rId75"/>
    <p:sldId id="5273" r:id="rId76"/>
    <p:sldId id="5274" r:id="rId77"/>
    <p:sldId id="5275" r:id="rId78"/>
    <p:sldId id="5276" r:id="rId79"/>
    <p:sldId id="5277" r:id="rId80"/>
    <p:sldId id="5278" r:id="rId81"/>
    <p:sldId id="5279" r:id="rId82"/>
    <p:sldId id="5788" r:id="rId83"/>
    <p:sldId id="5789" r:id="rId84"/>
    <p:sldId id="5790" r:id="rId85"/>
    <p:sldId id="5791" r:id="rId86"/>
    <p:sldId id="5792" r:id="rId87"/>
    <p:sldId id="5793" r:id="rId88"/>
    <p:sldId id="5794" r:id="rId89"/>
    <p:sldId id="5795" r:id="rId90"/>
    <p:sldId id="5796" r:id="rId91"/>
    <p:sldId id="5936" r:id="rId92"/>
    <p:sldId id="2147483646" r:id="rId93"/>
    <p:sldId id="6011" r:id="rId94"/>
    <p:sldId id="5797" r:id="rId95"/>
    <p:sldId id="5989" r:id="rId96"/>
    <p:sldId id="5812" r:id="rId9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51"/>
    <p:restoredTop sz="90655"/>
  </p:normalViewPr>
  <p:slideViewPr>
    <p:cSldViewPr snapToGrid="0" snapToObjects="1">
      <p:cViewPr varScale="1">
        <p:scale>
          <a:sx n="85" d="100"/>
          <a:sy n="85" d="100"/>
        </p:scale>
        <p:origin x="176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436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55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12/18/24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12/18/24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12/18/24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12/18/24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12/18/24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12/18/24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12/18/24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12/18/24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12/18/24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12/18/24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12/18/24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12/18/24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www.amazon.com/Chief-Sustainability-Officers-Work-Successful/dp/1484278658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hyperlink" Target="https://sdgs.un.org/goal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sustainometric.com/esg-to-sdgs-connected-paths-to-a-sustainable-future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alreporting.org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cdp.net/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sasb.org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ifrs.org/groups/international-sustainability-standards-board/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fsb-tcfd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frs.org/sustainability/tcfd/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amazon.com/Navigating-Sustainability-Data-Organizations-Secure/dp/1398612243/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eslite.com/product/1001201176268268892900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www.amazon.com/Quantitative-Methods-Finance-Robin-Castelli/dp/1119903807/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www.amazon.com/Green-Sustainable-Finance-Principles-Investment/dp/1398609242/" TargetMode="Externa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hyperlink" Target="https://colab.research.google.com/drive/1IZnqcenbxSlehvPYb3xMqLVF21oWQdj_?usp=sharing" TargetMode="Externa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www.kaggle.com/datasets/pritish509/s-and-p-500-esg-risk-ratings/data" TargetMode="Externa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Kq_Am3t9t_YIDbn5TjAfdyQRY5n3K7sR?usp=sharing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kaggle.com/datasets/pritish509/s-and-p-500-esg-risk-ratings/data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hyperlink" Target="https://tinyurl.com/imtkupython101" TargetMode="Externa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327358"/>
            <a:ext cx="11819066" cy="172771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C00000"/>
                </a:solidFill>
              </a:rPr>
              <a:t>Applications of ESG Data Analytics with Python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002"/>
            <a:ext cx="9144000" cy="8276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Python for Accounting Applications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1131PAA11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ACC2, NTPU (U2004) (Fall 2024)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Wed 6, 7, 8, (14:10-17:00) (9:10-12:00) (B3F10)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2024-12-18</a:t>
            </a:r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137910"/>
            <a:ext cx="11335871" cy="1557338"/>
          </a:xfrm>
        </p:spPr>
        <p:txBody>
          <a:bodyPr>
            <a:normAutofit fontScale="90000"/>
          </a:bodyPr>
          <a:lstStyle/>
          <a:p>
            <a:r>
              <a:rPr lang="en-US" altLang="zh-TW" sz="27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Chrissa</a:t>
            </a:r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27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Pagitsas</a:t>
            </a:r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(2023),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Chief Sustainability Officers At Work: </a:t>
            </a:r>
            <a:b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How CSOs Build Successful Sustainability and ESG Strategies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27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Apress</a:t>
            </a:r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.</a:t>
            </a: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4BA07585-6304-D83A-A77D-E43891A9B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https://www.amazon.com/Chief-Sustainability-Officers-Work-Successful/dp/1484278658/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D69546-AB68-49A0-2DB7-7A3ED631B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273" y="1811211"/>
            <a:ext cx="3163699" cy="480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59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960" y="56101"/>
            <a:ext cx="11222181" cy="880896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Sustainability and 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23429F-221A-2955-6B60-EC95D2EAA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760" y="907103"/>
            <a:ext cx="10248037" cy="576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65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960" y="56101"/>
            <a:ext cx="11222181" cy="880896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Sustainability and 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23429F-221A-2955-6B60-EC95D2EAA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760" y="907103"/>
            <a:ext cx="10248037" cy="576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31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42714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C00000"/>
                </a:solidFill>
              </a:rPr>
              <a:t>Data Science for </a:t>
            </a:r>
            <a:br>
              <a:rPr lang="en-US" sz="6600" dirty="0">
                <a:solidFill>
                  <a:srgbClr val="C00000"/>
                </a:solidFill>
              </a:rPr>
            </a:br>
            <a:r>
              <a:rPr lang="en-US" sz="6600" dirty="0">
                <a:solidFill>
                  <a:srgbClr val="C00000"/>
                </a:solidFill>
              </a:rPr>
              <a:t>Sustainability and ESG: </a:t>
            </a:r>
            <a:br>
              <a:rPr lang="en-US" sz="6600" dirty="0">
                <a:solidFill>
                  <a:srgbClr val="C00000"/>
                </a:solidFill>
              </a:rPr>
            </a:br>
            <a:r>
              <a:rPr lang="en-US" sz="6600" dirty="0">
                <a:solidFill>
                  <a:srgbClr val="C00000"/>
                </a:solidFill>
              </a:rPr>
              <a:t>Transforming Decision-Making </a:t>
            </a:r>
            <a:br>
              <a:rPr lang="en-US" sz="6600" dirty="0">
                <a:solidFill>
                  <a:srgbClr val="C00000"/>
                </a:solidFill>
              </a:rPr>
            </a:br>
            <a:r>
              <a:rPr lang="en-US" sz="6600" dirty="0">
                <a:solidFill>
                  <a:srgbClr val="C00000"/>
                </a:solidFill>
              </a:rPr>
              <a:t>for a Better Future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69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6247768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rgbClr val="C00000"/>
                </a:solidFill>
              </a:rPr>
              <a:t>Data Science for Sustainability and ESG: Foundations &amp; Frameworks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67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6708360"/>
          </a:xfrm>
        </p:spPr>
        <p:txBody>
          <a:bodyPr>
            <a:noAutofit/>
          </a:bodyPr>
          <a:lstStyle/>
          <a:p>
            <a:r>
              <a:rPr lang="en-US" sz="8000" dirty="0">
                <a:solidFill>
                  <a:srgbClr val="C00000"/>
                </a:solidFill>
              </a:rPr>
              <a:t>Data Science for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Sustainability and 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10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 Science for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Sustainability and ESG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0995001" cy="485813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Data Science and Sustainability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Data Collection and Analysis for Sustainability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Implementing Data-Driven Sustainability Strategies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322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Fundamentals of Data 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0995001" cy="485813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Definition of Data Science: </a:t>
            </a:r>
          </a:p>
          <a:p>
            <a:pPr lvl="1" indent="-274320">
              <a:spcAft>
                <a:spcPts val="600"/>
              </a:spcAft>
            </a:pPr>
            <a:r>
              <a:rPr lang="en-US" sz="3600" dirty="0"/>
              <a:t>Interdisciplinary field using </a:t>
            </a:r>
            <a:r>
              <a:rPr lang="en-US" sz="3600" dirty="0">
                <a:solidFill>
                  <a:srgbClr val="C00000"/>
                </a:solidFill>
              </a:rPr>
              <a:t>scientific methods</a:t>
            </a:r>
            <a:r>
              <a:rPr lang="en-US" sz="3600" dirty="0"/>
              <a:t>, </a:t>
            </a:r>
            <a:r>
              <a:rPr lang="en-US" sz="3600" dirty="0">
                <a:solidFill>
                  <a:srgbClr val="C00000"/>
                </a:solidFill>
              </a:rPr>
              <a:t>processes</a:t>
            </a:r>
            <a:r>
              <a:rPr lang="en-US" sz="3600" dirty="0"/>
              <a:t>, </a:t>
            </a:r>
            <a:r>
              <a:rPr lang="en-US" sz="3600" dirty="0">
                <a:solidFill>
                  <a:srgbClr val="C00000"/>
                </a:solidFill>
              </a:rPr>
              <a:t>algorithms</a:t>
            </a:r>
            <a:r>
              <a:rPr lang="en-US" sz="3600" dirty="0"/>
              <a:t> and </a:t>
            </a:r>
            <a:r>
              <a:rPr lang="en-US" sz="3600" dirty="0">
                <a:solidFill>
                  <a:srgbClr val="C00000"/>
                </a:solidFill>
              </a:rPr>
              <a:t>systems</a:t>
            </a:r>
            <a:r>
              <a:rPr lang="en-US" sz="3600" dirty="0"/>
              <a:t> to </a:t>
            </a:r>
            <a:br>
              <a:rPr lang="en-US" sz="3600" dirty="0"/>
            </a:br>
            <a:r>
              <a:rPr lang="en-US" sz="3600" dirty="0">
                <a:solidFill>
                  <a:srgbClr val="C00000"/>
                </a:solidFill>
              </a:rPr>
              <a:t>extract knowledge </a:t>
            </a:r>
            <a:r>
              <a:rPr lang="en-US" sz="3600" dirty="0"/>
              <a:t>and </a:t>
            </a:r>
            <a:r>
              <a:rPr lang="en-US" sz="3600" dirty="0">
                <a:solidFill>
                  <a:srgbClr val="C00000"/>
                </a:solidFill>
              </a:rPr>
              <a:t>insights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from </a:t>
            </a:r>
            <a:r>
              <a:rPr lang="en-US" sz="3600" dirty="0">
                <a:solidFill>
                  <a:srgbClr val="C00000"/>
                </a:solidFill>
              </a:rPr>
              <a:t>structured</a:t>
            </a:r>
            <a:r>
              <a:rPr lang="en-US" sz="3600" dirty="0"/>
              <a:t> and </a:t>
            </a:r>
            <a:r>
              <a:rPr lang="en-US" sz="3600" dirty="0">
                <a:solidFill>
                  <a:srgbClr val="C00000"/>
                </a:solidFill>
              </a:rPr>
              <a:t>unstructured data</a:t>
            </a:r>
            <a:r>
              <a:rPr lang="en-US" sz="3600" dirty="0"/>
              <a:t>.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Key components: 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Statistics, Machine Learning, Data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58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 Science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0995001" cy="4858135"/>
          </a:xfrm>
        </p:spPr>
        <p:txBody>
          <a:bodyPr>
            <a:noAutofit/>
          </a:bodyPr>
          <a:lstStyle/>
          <a:p>
            <a:pPr marL="697230" indent="-742950">
              <a:spcAft>
                <a:spcPts val="600"/>
              </a:spcAft>
              <a:buFont typeface="+mj-lt"/>
              <a:buAutoNum type="arabicPeriod"/>
            </a:pPr>
            <a:r>
              <a:rPr lang="en-US" sz="4000" dirty="0"/>
              <a:t>Business Understanding</a:t>
            </a:r>
          </a:p>
          <a:p>
            <a:pPr marL="697230" indent="-742950">
              <a:spcAft>
                <a:spcPts val="600"/>
              </a:spcAft>
              <a:buFont typeface="+mj-lt"/>
              <a:buAutoNum type="arabicPeriod"/>
            </a:pPr>
            <a:r>
              <a:rPr lang="en-US" sz="4000" dirty="0"/>
              <a:t>Data Understanding</a:t>
            </a:r>
          </a:p>
          <a:p>
            <a:pPr marL="697230" indent="-742950">
              <a:spcAft>
                <a:spcPts val="600"/>
              </a:spcAft>
              <a:buFont typeface="+mj-lt"/>
              <a:buAutoNum type="arabicPeriod"/>
            </a:pPr>
            <a:r>
              <a:rPr lang="en-US" sz="4000" dirty="0"/>
              <a:t>Data Preparation</a:t>
            </a:r>
          </a:p>
          <a:p>
            <a:pPr marL="697230" indent="-742950">
              <a:spcAft>
                <a:spcPts val="600"/>
              </a:spcAft>
              <a:buFont typeface="+mj-lt"/>
              <a:buAutoNum type="arabicPeriod"/>
            </a:pPr>
            <a:r>
              <a:rPr lang="en-US" sz="4000" dirty="0"/>
              <a:t>Modeling</a:t>
            </a:r>
          </a:p>
          <a:p>
            <a:pPr marL="697230" indent="-742950">
              <a:spcAft>
                <a:spcPts val="600"/>
              </a:spcAft>
              <a:buFont typeface="+mj-lt"/>
              <a:buAutoNum type="arabicPeriod"/>
            </a:pPr>
            <a:r>
              <a:rPr lang="en-US" sz="4000" dirty="0"/>
              <a:t>Evaluation</a:t>
            </a:r>
          </a:p>
          <a:p>
            <a:pPr marL="697230" indent="-742950">
              <a:spcAft>
                <a:spcPts val="600"/>
              </a:spcAft>
              <a:buFont typeface="+mj-lt"/>
              <a:buAutoNum type="arabicPeriod"/>
            </a:pPr>
            <a:r>
              <a:rPr lang="en-US" sz="4000" dirty="0"/>
              <a:t>Deployment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707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 Science Essential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0995001" cy="485813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Python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R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SQL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Tableau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Power BI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180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2024/09/11 Introduction to Python for Accounting Applications</a:t>
            </a:r>
          </a:p>
          <a:p>
            <a:pPr marL="0" indent="0">
              <a:buNone/>
            </a:pPr>
            <a:r>
              <a:rPr lang="en-US" sz="2800" dirty="0"/>
              <a:t>2 2024/09/18 Python Programming and Data Science</a:t>
            </a:r>
          </a:p>
          <a:p>
            <a:pPr marL="0" indent="0">
              <a:buNone/>
            </a:pPr>
            <a:r>
              <a:rPr lang="en-US" sz="2800" dirty="0"/>
              <a:t>3 2024/09/25 Foundations of Python Programming</a:t>
            </a:r>
          </a:p>
          <a:p>
            <a:pPr marL="0" indent="0">
              <a:buNone/>
            </a:pPr>
            <a:r>
              <a:rPr lang="en-US" sz="2800" dirty="0"/>
              <a:t>4 2024/10/02 Data Structures</a:t>
            </a:r>
          </a:p>
          <a:p>
            <a:pPr marL="0" indent="0">
              <a:buNone/>
            </a:pPr>
            <a:r>
              <a:rPr lang="en-US" sz="2800" dirty="0"/>
              <a:t>5 2024/10/09 Control Logic and Loops</a:t>
            </a:r>
          </a:p>
          <a:p>
            <a:pPr marL="0" indent="0">
              <a:buNone/>
            </a:pPr>
            <a:r>
              <a:rPr lang="en-US" sz="2800" dirty="0"/>
              <a:t>6 2024/10/16 Functions and Modules; Files and Exception Handling </a:t>
            </a:r>
          </a:p>
          <a:p>
            <a:pPr marL="0" indent="0">
              <a:buNone/>
            </a:pPr>
            <a:r>
              <a:rPr lang="en-US" sz="2800" dirty="0"/>
              <a:t>7 2024/10/23 Data Analytics and Visualization with Python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8 2024/10/30 </a:t>
            </a:r>
            <a:r>
              <a:rPr lang="en-US" sz="2800" strike="sngStrike" dirty="0">
                <a:solidFill>
                  <a:schemeClr val="accent2"/>
                </a:solidFill>
              </a:rPr>
              <a:t>Midterm Project Report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(Self-Learning)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04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40"/>
            <a:ext cx="10995001" cy="99684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Sustainability and ESG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90384"/>
            <a:ext cx="10995001" cy="5471861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Sustainability: Meeting present needs without compromising future generations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ESG: Environmental, Social, and Governance</a:t>
            </a:r>
          </a:p>
          <a:p>
            <a:pPr lvl="1" indent="-274320">
              <a:spcAft>
                <a:spcPts val="600"/>
              </a:spcAft>
            </a:pPr>
            <a:r>
              <a:rPr lang="en-US" sz="3600" dirty="0"/>
              <a:t>Environmental: Climate change, resource depletion, waste, pollution, deforestation</a:t>
            </a:r>
          </a:p>
          <a:p>
            <a:pPr lvl="1" indent="-274320">
              <a:spcAft>
                <a:spcPts val="600"/>
              </a:spcAft>
            </a:pPr>
            <a:r>
              <a:rPr lang="en-US" sz="3600" dirty="0"/>
              <a:t>Social: Human rights, labor standards, workplace safety, community relations</a:t>
            </a:r>
          </a:p>
          <a:p>
            <a:pPr lvl="1" indent="-274320">
              <a:spcAft>
                <a:spcPts val="600"/>
              </a:spcAft>
            </a:pPr>
            <a:r>
              <a:rPr lang="en-US" sz="3600" dirty="0"/>
              <a:t>Governance: Board diversity, executive compensation, ethics, transparency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54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40"/>
            <a:ext cx="10995001" cy="99684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Sustainability and ESG: Business case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90384"/>
            <a:ext cx="10995001" cy="5471861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Risk management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Cost savings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Innovation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Brand value 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Investor attraction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345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Intersection of Data Science with Sustainability and ESG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0995001" cy="485813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Data-driven decision making for sustainability initiatives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Predictive analytics for environmental impact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Machine learning for optimizing resource usage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Big data analysis for social impact assessment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AI-powered governance risk management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992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49647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The Interconnectedness of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Data, Sustainability &amp; ESG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92941"/>
            <a:ext cx="10995001" cy="467412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Sustainability encompasses environmental, social, and governance concerns.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ESG provides a framework for measuring and reporting sustainability performance.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Data science offers the tools to collect, analyze, and use ESG data for decision-making.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374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263" y="215430"/>
            <a:ext cx="8715375" cy="642714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ESG: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nvironmental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ocial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overnance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87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0A6639-4C55-814F-0841-6DAE80953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15" y="917957"/>
            <a:ext cx="1828800" cy="1828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BE3DD3-C332-0F08-6A8D-50EFD37CB5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459" y="917957"/>
            <a:ext cx="182880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6EC06-D191-862D-72D1-578C7AEF39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503" y="913290"/>
            <a:ext cx="18288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B876DF-DA69-3294-61EA-FAAF151A91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882" y="913290"/>
            <a:ext cx="18288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0B9930-FE79-5C61-4967-E2182A336D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261" y="913290"/>
            <a:ext cx="182880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64708A-53B3-0058-7B91-18BBFA22AC0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639" y="913290"/>
            <a:ext cx="1828800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769E7B-3D9C-DA8A-1B8F-CE53B4F4A86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15" y="2842031"/>
            <a:ext cx="1828800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600BA9-07CD-0339-640C-469E6030D4C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2060" y="2842031"/>
            <a:ext cx="1828800" cy="182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3B3E97-6956-E1C8-FAEF-EEA7382587B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705" y="2842031"/>
            <a:ext cx="1828800" cy="1828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740FD7-0C9B-E44D-FA9F-91342EFBA13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350" y="2842031"/>
            <a:ext cx="1828800" cy="182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6E7CA3-23E0-B5CE-5595-CD06A7C3AAC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5995" y="2842031"/>
            <a:ext cx="1828800" cy="1828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91E183A-63D2-C9F2-87D4-043BE9B3624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639" y="2842031"/>
            <a:ext cx="1828800" cy="1828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9285F5C-C733-2D5D-D88F-CA406019420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87" y="4756808"/>
            <a:ext cx="1828800" cy="1828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54E33B-1565-5230-92A0-D48B27DE973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4467" y="4756808"/>
            <a:ext cx="1828800" cy="18288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2C50DD1-6139-D9B2-ED4F-7AC3598E690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847" y="4756808"/>
            <a:ext cx="1828800" cy="18288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C452BE1-7969-AB8B-02BE-D8D20B405697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227" y="4756808"/>
            <a:ext cx="1828800" cy="1828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683E086-6AF9-8680-CD49-DD21754645FF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607" y="4756808"/>
            <a:ext cx="1828800" cy="1828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001827A-1578-9B41-3497-D72D9E9DAC79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71" y="4916960"/>
            <a:ext cx="1806513" cy="1550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DF7A47-0B9D-A391-A6F3-F639ED631EA8}"/>
              </a:ext>
            </a:extLst>
          </p:cNvPr>
          <p:cNvSpPr txBox="1"/>
          <p:nvPr/>
        </p:nvSpPr>
        <p:spPr>
          <a:xfrm>
            <a:off x="2987505" y="656224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0"/>
              </a:rPr>
              <a:t>https://sdgs.un.org/goals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784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 and 5P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C5A74-CE1A-86B4-0777-88BE302314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2797" y="1010653"/>
            <a:ext cx="7341432" cy="54222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DB6DA1-2175-A0A4-BA02-C4BFD123E19D}"/>
              </a:ext>
            </a:extLst>
          </p:cNvPr>
          <p:cNvSpPr txBox="1"/>
          <p:nvPr/>
        </p:nvSpPr>
        <p:spPr>
          <a:xfrm>
            <a:off x="534389" y="6626119"/>
            <a:ext cx="107908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Folke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Carl,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Reinette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Biggs, Albert V.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Belinda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Reyers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and Johan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Rockström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. "Social-ecological resilience and biosphere-based sustainability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science.”Ecology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and Society 21, no. 3 (2016).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2788EA-5F4B-C1E4-A63F-3B31E0E7B75E}"/>
              </a:ext>
            </a:extLst>
          </p:cNvPr>
          <p:cNvSpPr txBox="1"/>
          <p:nvPr/>
        </p:nvSpPr>
        <p:spPr>
          <a:xfrm>
            <a:off x="350075" y="4154753"/>
            <a:ext cx="1271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Planet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F5A956-3385-FED4-F3F1-37F192EEA786}"/>
              </a:ext>
            </a:extLst>
          </p:cNvPr>
          <p:cNvSpPr txBox="1"/>
          <p:nvPr/>
        </p:nvSpPr>
        <p:spPr>
          <a:xfrm>
            <a:off x="350075" y="3344720"/>
            <a:ext cx="1351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People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924807-B0F9-8737-CF53-1F332A937AA4}"/>
              </a:ext>
            </a:extLst>
          </p:cNvPr>
          <p:cNvSpPr txBox="1"/>
          <p:nvPr/>
        </p:nvSpPr>
        <p:spPr>
          <a:xfrm>
            <a:off x="350075" y="2534687"/>
            <a:ext cx="1938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Prosperity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AE5BDD-983A-D41E-8164-1F7137BABC48}"/>
              </a:ext>
            </a:extLst>
          </p:cNvPr>
          <p:cNvSpPr txBox="1"/>
          <p:nvPr/>
        </p:nvSpPr>
        <p:spPr>
          <a:xfrm>
            <a:off x="350075" y="1724654"/>
            <a:ext cx="1183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Peace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2CE221-4D05-43A7-713F-D24821987F2C}"/>
              </a:ext>
            </a:extLst>
          </p:cNvPr>
          <p:cNvSpPr txBox="1"/>
          <p:nvPr/>
        </p:nvSpPr>
        <p:spPr>
          <a:xfrm>
            <a:off x="350075" y="914621"/>
            <a:ext cx="2165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Partnership</a:t>
            </a:r>
          </a:p>
        </p:txBody>
      </p:sp>
    </p:spTree>
    <p:extLst>
      <p:ext uri="{BB962C8B-B14F-4D97-AF65-F5344CB8AC3E}">
        <p14:creationId xmlns:p14="http://schemas.microsoft.com/office/powerpoint/2010/main" val="1693930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D47EA-AB93-0538-7669-8FCC536CE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64995"/>
          </a:xfrm>
        </p:spPr>
        <p:txBody>
          <a:bodyPr>
            <a:normAutofit fontScale="90000"/>
          </a:bodyPr>
          <a:lstStyle/>
          <a:p>
            <a:r>
              <a:rPr lang="en-US" dirty="0"/>
              <a:t>ESG to 17 SDGs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DE21A-8676-42A2-5B3F-F3A8BD87F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B1A3A-8EC5-3119-DD07-8B44FC1F8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00099"/>
            <a:ext cx="10903038" cy="56621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9FB8BA-9C33-8A9E-62CB-131437D76C4B}"/>
              </a:ext>
            </a:extLst>
          </p:cNvPr>
          <p:cNvSpPr txBox="1"/>
          <p:nvPr/>
        </p:nvSpPr>
        <p:spPr>
          <a:xfrm>
            <a:off x="920118" y="6591251"/>
            <a:ext cx="104507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Henrik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Skaug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Sætra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(2021) "A Framework for Evaluating and Disclosing the ESG Related Impacts of AI with the SDGs." Sustainability 13, no. 15 (2021): 8503.</a:t>
            </a:r>
          </a:p>
        </p:txBody>
      </p:sp>
    </p:spTree>
    <p:extLst>
      <p:ext uri="{BB962C8B-B14F-4D97-AF65-F5344CB8AC3E}">
        <p14:creationId xmlns:p14="http://schemas.microsoft.com/office/powerpoint/2010/main" val="24091964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A9E2C-0578-1629-4EA8-755E02C99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Autofit/>
          </a:bodyPr>
          <a:lstStyle/>
          <a:p>
            <a:r>
              <a:rPr lang="en-US" sz="5400" dirty="0"/>
              <a:t>ESG to 17 SDGs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C6A1C1-138F-BBD3-1A8E-3B172AB1B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928" y="940905"/>
            <a:ext cx="9986143" cy="56213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D2E36-C8AA-6546-DD58-EC64715F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EF6B54-B2B2-F17F-33BF-65A460D7E20B}"/>
              </a:ext>
            </a:extLst>
          </p:cNvPr>
          <p:cNvSpPr txBox="1"/>
          <p:nvPr/>
        </p:nvSpPr>
        <p:spPr>
          <a:xfrm>
            <a:off x="3047999" y="658439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https://sustainometric.com/esg-to-sdgs-connected-paths-to-a-sustainable-future/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6512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646870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7200" dirty="0">
                <a:solidFill>
                  <a:srgbClr val="C00000"/>
                </a:solidFill>
              </a:rPr>
              <a:t>Data Collection and Analysis for Sustainability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33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9   2024/11/06 Self-Learning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10 2024/11/13 Midterm Project Report</a:t>
            </a:r>
          </a:p>
          <a:p>
            <a:pPr marL="0" indent="0">
              <a:buNone/>
            </a:pPr>
            <a:r>
              <a:rPr lang="en-US" sz="2800" dirty="0"/>
              <a:t>11 2024/11/20 Obtaining Data From the Web with Python; </a:t>
            </a:r>
            <a:br>
              <a:rPr lang="en-US" sz="2800" dirty="0"/>
            </a:br>
            <a:r>
              <a:rPr lang="en-US" sz="2800" dirty="0"/>
              <a:t>                            Statistical Analysis with Python</a:t>
            </a:r>
          </a:p>
          <a:p>
            <a:pPr marL="0" indent="0">
              <a:buNone/>
            </a:pPr>
            <a:r>
              <a:rPr lang="en-US" sz="2800" dirty="0"/>
              <a:t>12 2024/11/27 Machine Learning with Python</a:t>
            </a:r>
          </a:p>
          <a:p>
            <a:pPr marL="0" indent="0">
              <a:buNone/>
            </a:pPr>
            <a:r>
              <a:rPr lang="en-US" sz="2800" dirty="0"/>
              <a:t>13 2024/12/04 Text Analytics with Generative AI and Python</a:t>
            </a:r>
          </a:p>
          <a:p>
            <a:pPr marL="0" indent="0">
              <a:buNone/>
            </a:pPr>
            <a:r>
              <a:rPr lang="en-US" sz="2800" dirty="0"/>
              <a:t>14 2024/12/11 Applications of Accounting Data Analytics with Python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15 2024/12/18 Applications of ESG Data Analytics with Python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16 2024/12/25 Final Project Report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905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 Collection and Analysis for Sustainability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0995001" cy="485813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Types of sustainability data and collection methods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Data quality, preparation, and analysis techniques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Case studies of data-driven sustainability initiatives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836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Types of Data Relevant to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Sustainability and ESG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0995001" cy="485813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3600" dirty="0">
                <a:solidFill>
                  <a:srgbClr val="C00000"/>
                </a:solidFill>
              </a:rPr>
              <a:t>Environmental</a:t>
            </a:r>
            <a:r>
              <a:rPr lang="en-US" sz="3600" dirty="0"/>
              <a:t>: GHG emissions, energy usage, water consumption, waste generation</a:t>
            </a:r>
          </a:p>
          <a:p>
            <a:pPr indent="-274320">
              <a:spcAft>
                <a:spcPts val="600"/>
              </a:spcAft>
            </a:pPr>
            <a:r>
              <a:rPr lang="en-US" sz="3600" dirty="0">
                <a:solidFill>
                  <a:srgbClr val="C00000"/>
                </a:solidFill>
              </a:rPr>
              <a:t>Social</a:t>
            </a:r>
            <a:r>
              <a:rPr lang="en-US" sz="3600" dirty="0"/>
              <a:t>: Employee demographics, health and safety incidents, community engagement metrics</a:t>
            </a:r>
          </a:p>
          <a:p>
            <a:pPr indent="-274320">
              <a:spcAft>
                <a:spcPts val="600"/>
              </a:spcAft>
            </a:pPr>
            <a:r>
              <a:rPr lang="en-US" sz="3600" dirty="0">
                <a:solidFill>
                  <a:srgbClr val="C00000"/>
                </a:solidFill>
              </a:rPr>
              <a:t>Governance</a:t>
            </a:r>
            <a:r>
              <a:rPr lang="en-US" sz="3600" dirty="0"/>
              <a:t>: Board composition, executive compensation, ethical violations</a:t>
            </a:r>
          </a:p>
          <a:p>
            <a:pPr indent="-274320">
              <a:spcAft>
                <a:spcPts val="600"/>
              </a:spcAft>
            </a:pPr>
            <a:r>
              <a:rPr lang="en-US" sz="3600" dirty="0">
                <a:solidFill>
                  <a:srgbClr val="C00000"/>
                </a:solidFill>
              </a:rPr>
              <a:t>Financial</a:t>
            </a:r>
            <a:r>
              <a:rPr lang="en-US" sz="3600" dirty="0"/>
              <a:t>: ESG-related investments, sustainable product revenues, carbon pricing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3351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6482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Understanding ESG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38470"/>
            <a:ext cx="10995001" cy="512859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Quantitative data: Measurable metrics </a:t>
            </a:r>
            <a:br>
              <a:rPr lang="en-US" sz="4000" dirty="0"/>
            </a:br>
            <a:r>
              <a:rPr lang="en-US" sz="4000" dirty="0"/>
              <a:t>(e.g., carbon emissions, employee diversity) 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Qualitative data: Text-based information </a:t>
            </a:r>
            <a:br>
              <a:rPr lang="en-US" sz="4000" dirty="0"/>
            </a:br>
            <a:r>
              <a:rPr lang="en-US" sz="4000" dirty="0"/>
              <a:t>(e.g., policies, news articles)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Structured data: Organized in databases 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Unstructured data: Requires processing </a:t>
            </a:r>
            <a:br>
              <a:rPr lang="en-US" sz="4000" dirty="0"/>
            </a:br>
            <a:r>
              <a:rPr lang="en-US" sz="4000" dirty="0"/>
              <a:t>(e.g., social media)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5751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20336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Challenges of ESG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38470"/>
            <a:ext cx="10995001" cy="512859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Lack of standardization: </a:t>
            </a:r>
          </a:p>
          <a:p>
            <a:pPr lvl="1">
              <a:spcAft>
                <a:spcPts val="600"/>
              </a:spcAft>
            </a:pPr>
            <a:r>
              <a:rPr lang="en-US" sz="4000" dirty="0"/>
              <a:t>Different reporting frameworks and metrics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Reliability: </a:t>
            </a:r>
          </a:p>
          <a:p>
            <a:pPr lvl="1">
              <a:spcAft>
                <a:spcPts val="600"/>
              </a:spcAft>
            </a:pPr>
            <a:r>
              <a:rPr lang="en-US" sz="4000" dirty="0"/>
              <a:t>Concerns about "greenwashing" and accuracy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Availability:  </a:t>
            </a:r>
          </a:p>
          <a:p>
            <a:pPr lvl="1">
              <a:spcAft>
                <a:spcPts val="600"/>
              </a:spcAft>
            </a:pPr>
            <a:r>
              <a:rPr lang="en-US" sz="4000" dirty="0"/>
              <a:t>Data gaps, especially for smaller companies and certain sectors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3209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93449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 Collection Methods and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28037"/>
            <a:ext cx="10995001" cy="5534208"/>
          </a:xfrm>
        </p:spPr>
        <p:txBody>
          <a:bodyPr>
            <a:noAutofit/>
          </a:bodyPr>
          <a:lstStyle/>
          <a:p>
            <a:pPr marL="274320" indent="-274320">
              <a:spcAft>
                <a:spcPts val="600"/>
              </a:spcAft>
            </a:pPr>
            <a:r>
              <a:rPr lang="en-US" sz="4000" dirty="0"/>
              <a:t>Internal: </a:t>
            </a:r>
          </a:p>
          <a:p>
            <a:pPr marL="731520" lvl="1" indent="-274320">
              <a:spcAft>
                <a:spcPts val="600"/>
              </a:spcAft>
            </a:pPr>
            <a:r>
              <a:rPr lang="en-US" sz="3600" dirty="0"/>
              <a:t>ERP systems, HR databases, facility management systems</a:t>
            </a:r>
          </a:p>
          <a:p>
            <a:pPr marL="274320" indent="-274320">
              <a:spcAft>
                <a:spcPts val="600"/>
              </a:spcAft>
            </a:pPr>
            <a:r>
              <a:rPr lang="en-US" sz="4000" dirty="0"/>
              <a:t>External: </a:t>
            </a:r>
          </a:p>
          <a:p>
            <a:pPr marL="731520" lvl="1" indent="-274320">
              <a:spcAft>
                <a:spcPts val="600"/>
              </a:spcAft>
            </a:pPr>
            <a:r>
              <a:rPr lang="en-US" sz="3600" dirty="0"/>
              <a:t>Government databases, NGO reports, industry benchmarks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188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93449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 Collection Methods and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28037"/>
            <a:ext cx="10995001" cy="5534208"/>
          </a:xfrm>
        </p:spPr>
        <p:txBody>
          <a:bodyPr>
            <a:noAutofit/>
          </a:bodyPr>
          <a:lstStyle/>
          <a:p>
            <a:pPr marL="274320" indent="-274320">
              <a:spcAft>
                <a:spcPts val="600"/>
              </a:spcAft>
            </a:pPr>
            <a:r>
              <a:rPr lang="en-US" sz="4000" dirty="0"/>
              <a:t>IoT and sensor data</a:t>
            </a:r>
          </a:p>
          <a:p>
            <a:pPr marL="731520" lvl="1" indent="-274320">
              <a:spcAft>
                <a:spcPts val="600"/>
              </a:spcAft>
            </a:pPr>
            <a:r>
              <a:rPr lang="en-US" sz="4000" dirty="0"/>
              <a:t>Smart meters, environmental sensors</a:t>
            </a:r>
          </a:p>
          <a:p>
            <a:pPr marL="274320" indent="-274320">
              <a:spcAft>
                <a:spcPts val="600"/>
              </a:spcAft>
            </a:pPr>
            <a:r>
              <a:rPr lang="en-US" sz="4000" dirty="0"/>
              <a:t>Satellite and geospatial data</a:t>
            </a:r>
          </a:p>
          <a:p>
            <a:pPr marL="731520" lvl="1" indent="-274320">
              <a:spcAft>
                <a:spcPts val="600"/>
              </a:spcAft>
            </a:pPr>
            <a:r>
              <a:rPr lang="en-US" sz="3600" dirty="0"/>
              <a:t>Land use changes, deforestation monitoring</a:t>
            </a:r>
          </a:p>
          <a:p>
            <a:pPr marL="274320" indent="-274320">
              <a:spcAft>
                <a:spcPts val="600"/>
              </a:spcAft>
            </a:pPr>
            <a:r>
              <a:rPr lang="en-US" sz="4000" dirty="0"/>
              <a:t>Social media and web scraping</a:t>
            </a:r>
          </a:p>
          <a:p>
            <a:pPr marL="731520" lvl="1" indent="-274320">
              <a:spcAft>
                <a:spcPts val="600"/>
              </a:spcAft>
            </a:pPr>
            <a:r>
              <a:rPr lang="en-US" sz="3600" dirty="0"/>
              <a:t>Brand sentiment, consumer trends</a:t>
            </a:r>
          </a:p>
          <a:p>
            <a:pPr marL="274320" indent="-274320">
              <a:spcAft>
                <a:spcPts val="600"/>
              </a:spcAft>
            </a:pPr>
            <a:r>
              <a:rPr lang="en-US" sz="4000" dirty="0"/>
              <a:t>Surveys and stakeholder engagement</a:t>
            </a:r>
          </a:p>
          <a:p>
            <a:pPr marL="731520" lvl="1" indent="-274320">
              <a:spcAft>
                <a:spcPts val="600"/>
              </a:spcAft>
            </a:pPr>
            <a:r>
              <a:rPr lang="en-US" sz="3600" dirty="0"/>
              <a:t>Employee satisfaction, community feedback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603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40"/>
            <a:ext cx="10995001" cy="94555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 Quality and Preparation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1"/>
            <a:ext cx="10995001" cy="5523153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dirty="0"/>
              <a:t>Ensuring data accuracy: 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Validation checks, cross-referencing</a:t>
            </a:r>
          </a:p>
          <a:p>
            <a:pPr indent="-274320">
              <a:spcAft>
                <a:spcPts val="600"/>
              </a:spcAft>
            </a:pPr>
            <a:r>
              <a:rPr lang="en-US" dirty="0"/>
              <a:t>Data cleaning: 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Handling outliers, formatting inconsistencies</a:t>
            </a:r>
          </a:p>
          <a:p>
            <a:pPr indent="-274320">
              <a:spcAft>
                <a:spcPts val="600"/>
              </a:spcAft>
            </a:pPr>
            <a:r>
              <a:rPr lang="en-US" dirty="0"/>
              <a:t>Addressing missing data: 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Imputation techniques, understanding data gaps</a:t>
            </a:r>
          </a:p>
          <a:p>
            <a:pPr indent="-274320">
              <a:spcAft>
                <a:spcPts val="600"/>
              </a:spcAft>
            </a:pPr>
            <a:r>
              <a:rPr lang="en-US" dirty="0"/>
              <a:t>Data integration: 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Combining multiple sources, resolving conflicts</a:t>
            </a:r>
          </a:p>
          <a:p>
            <a:pPr indent="-274320">
              <a:spcAft>
                <a:spcPts val="600"/>
              </a:spcAft>
            </a:pPr>
            <a:r>
              <a:rPr lang="en-US" dirty="0"/>
              <a:t>Standardization: 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Aligning with industry standards (e.g., GRI, SASB)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381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93449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 Analysis Techniques for Sustainability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28037"/>
            <a:ext cx="10995001" cy="5534208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dirty="0"/>
              <a:t>Descriptive analytics: 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KPI tracking, trend analysis</a:t>
            </a:r>
          </a:p>
          <a:p>
            <a:pPr indent="-274320">
              <a:spcAft>
                <a:spcPts val="600"/>
              </a:spcAft>
            </a:pPr>
            <a:r>
              <a:rPr lang="en-US" dirty="0"/>
              <a:t>Diagnostic analytics: 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Root cause analysis of sustainability issues</a:t>
            </a:r>
          </a:p>
          <a:p>
            <a:pPr indent="-274320">
              <a:spcAft>
                <a:spcPts val="600"/>
              </a:spcAft>
            </a:pPr>
            <a:r>
              <a:rPr lang="en-US" dirty="0"/>
              <a:t>Predictive analytics: 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Forecasting future sustainability performance</a:t>
            </a:r>
          </a:p>
          <a:p>
            <a:pPr indent="-274320">
              <a:spcAft>
                <a:spcPts val="600"/>
              </a:spcAft>
            </a:pPr>
            <a:r>
              <a:rPr lang="en-US" dirty="0"/>
              <a:t>Prescriptive analytics: 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Optimization of resource allocation</a:t>
            </a:r>
          </a:p>
          <a:p>
            <a:pPr indent="-274320">
              <a:spcAft>
                <a:spcPts val="600"/>
              </a:spcAft>
            </a:pPr>
            <a:r>
              <a:rPr lang="en-US" dirty="0"/>
              <a:t>Machine learning applications: </a:t>
            </a:r>
          </a:p>
          <a:p>
            <a:pPr lvl="1" indent="-274320">
              <a:spcAft>
                <a:spcPts val="600"/>
              </a:spcAft>
            </a:pPr>
            <a:r>
              <a:rPr lang="en-US" sz="3000" dirty="0"/>
              <a:t>Anomaly detection, pattern recognition in sustainability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0813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9316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Rating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EE2DC5-F96C-C4C1-2BC0-85B309E31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969" y="672438"/>
            <a:ext cx="7104062" cy="59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408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Key Issue Hierarchy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996B0A-AD3D-B6EB-A738-6149DB8DD5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755" y="810461"/>
            <a:ext cx="7920489" cy="57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04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Applications of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ESG Data Analytics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with Python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48737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49647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 Preparation &amp; Cleaning: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Preparing ESG Data for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92941"/>
            <a:ext cx="10995001" cy="467412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Handling missing values: 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Imputation, deletion, etc.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Detecting and addressing outliers.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Ensuring data consistency (formatting, units).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Feature engineering: 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Creating new metrics based on raw ESG data.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590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206467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Exploratory Data Analysis (EDA) &amp; Visualization: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Uncovering Patterns in ESG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294965"/>
            <a:ext cx="10995001" cy="4172096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Exploratory Data Analysis (EDA) </a:t>
            </a:r>
          </a:p>
          <a:p>
            <a:pPr lvl="1">
              <a:spcAft>
                <a:spcPts val="600"/>
              </a:spcAft>
            </a:pPr>
            <a:r>
              <a:rPr lang="en-US" sz="4000" dirty="0"/>
              <a:t>Using statistical summaries and visualizations.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Identifying trends, correlations, and unusual patterns in ESG data.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Storytelling with data: </a:t>
            </a:r>
          </a:p>
          <a:p>
            <a:pPr lvl="1">
              <a:spcAft>
                <a:spcPts val="600"/>
              </a:spcAft>
            </a:pPr>
            <a:r>
              <a:rPr lang="en-US" sz="4000" dirty="0"/>
              <a:t>Effective visualizations for ESG insights.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028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49647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Predictive Modeling: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Forecasting with ESG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92941"/>
            <a:ext cx="10995001" cy="467412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Regression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Predicting continuous ESG outcomes (e.g., emissions)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Classification: 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Categorizing companies (e.g., high/low ESG risk)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Time Series:  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Forecasting ESG metrics over time.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97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94470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Natural Language Processing (NLP) for Sentiment Analysis: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Sentiment Analysis for ESG Insights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259106"/>
            <a:ext cx="10995001" cy="430313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Natural Language Processing (NLP): 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Enabling computers to understand human language.</a:t>
            </a:r>
          </a:p>
          <a:p>
            <a:pPr>
              <a:spcAft>
                <a:spcPts val="600"/>
              </a:spcAft>
            </a:pPr>
            <a:r>
              <a:rPr lang="en-US" dirty="0"/>
              <a:t>Sentiment analysis: 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Determining the emotional tone of text </a:t>
            </a:r>
            <a:br>
              <a:rPr lang="en-US" sz="3200" dirty="0"/>
            </a:br>
            <a:r>
              <a:rPr lang="en-US" sz="3200" dirty="0"/>
              <a:t>(positive, negative, neutral)</a:t>
            </a:r>
          </a:p>
          <a:p>
            <a:pPr>
              <a:spcAft>
                <a:spcPts val="600"/>
              </a:spcAft>
            </a:pPr>
            <a:r>
              <a:rPr lang="en-US" dirty="0"/>
              <a:t>Applications for ESG: 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Tracking public opinion, identifying ESG risks and opportunities.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598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49647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Analyzing Sustainability Reports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92941"/>
            <a:ext cx="10995001" cy="467412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Company sustainability report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Identify which framework was used, key ESG metrics, areas of strength and weakness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How the company presents its ESG data and </a:t>
            </a:r>
            <a:br>
              <a:rPr lang="en-US" sz="3600" dirty="0"/>
            </a:br>
            <a:r>
              <a:rPr lang="en-US" sz="3600" dirty="0"/>
              <a:t>whether it aligns with the ESG key framework identified</a:t>
            </a:r>
          </a:p>
          <a:p>
            <a:pPr lvl="1">
              <a:spcAft>
                <a:spcPts val="600"/>
              </a:spcAft>
            </a:pP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651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49647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Key Frameworks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92941"/>
            <a:ext cx="10995001" cy="467412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Global Reporting Initiative (GRI): 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Comprehensive sustainability standards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Sustainability Accounting Standards Board (SASB):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Industry-specific metrics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UN Sustainable Development Goals (SDGs):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Global goals for 2030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711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Case Studies: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Data-Driven Sustainability Initiatives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0995001" cy="485813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3600" dirty="0"/>
              <a:t>Carbon footprint reduction: </a:t>
            </a:r>
          </a:p>
          <a:p>
            <a:pPr lvl="1" indent="-274320">
              <a:spcAft>
                <a:spcPts val="600"/>
              </a:spcAft>
            </a:pPr>
            <a:r>
              <a:rPr lang="en-US" sz="3600" dirty="0"/>
              <a:t>Using ML to optimize logistics routes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Supply chain optimization: </a:t>
            </a:r>
          </a:p>
          <a:p>
            <a:pPr lvl="1" indent="-274320">
              <a:spcAft>
                <a:spcPts val="600"/>
              </a:spcAft>
            </a:pPr>
            <a:r>
              <a:rPr lang="en-US" sz="3600" dirty="0"/>
              <a:t>Predictive analytics for sustainable sourcing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Energy efficiency improvement: </a:t>
            </a:r>
          </a:p>
          <a:p>
            <a:pPr lvl="1" indent="-274320">
              <a:spcAft>
                <a:spcPts val="600"/>
              </a:spcAft>
            </a:pPr>
            <a:r>
              <a:rPr lang="en-US" sz="3600" dirty="0"/>
              <a:t>IoT-driven smart building management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Diversity and inclusion analysis: </a:t>
            </a:r>
          </a:p>
          <a:p>
            <a:pPr lvl="1" indent="-274320">
              <a:spcAft>
                <a:spcPts val="600"/>
              </a:spcAft>
            </a:pPr>
            <a:r>
              <a:rPr lang="en-US" sz="3600" dirty="0"/>
              <a:t>NLP on job descriptions and employee feedback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847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GRI (Global Report Initiative)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334998-3297-AEF4-5496-31D33D5BDB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004" y="786809"/>
            <a:ext cx="10387838" cy="57541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3"/>
              </a:rPr>
              <a:t>https://www.globalreporting.org/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685913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CDP (Carbon Disclosure Project)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https://www.cdp.net/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3E50D5-338B-F713-904D-A825819628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472" y="929967"/>
            <a:ext cx="10412901" cy="557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740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SASB (Sustainability Accounting Standards Board)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https://sasb.org/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460486-F8C4-EAB4-216C-6A16B9A2B9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957" y="959495"/>
            <a:ext cx="10249786" cy="555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4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E7544-B14D-9544-B491-78860F363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0135"/>
            <a:ext cx="11222181" cy="915126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Outline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D713E-14BC-8D4E-81D6-882C7A3ED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50231"/>
            <a:ext cx="11222181" cy="5512013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4800" dirty="0"/>
              <a:t>Data Science and Sustainability</a:t>
            </a:r>
          </a:p>
          <a:p>
            <a:pPr marL="320040" indent="-320040"/>
            <a:r>
              <a:rPr lang="en-US" sz="4800" dirty="0"/>
              <a:t>Data Collection and Analysis for Sustainability</a:t>
            </a:r>
          </a:p>
          <a:p>
            <a:pPr marL="320040" indent="-320040"/>
            <a:r>
              <a:rPr lang="en-US" sz="4800" dirty="0"/>
              <a:t>Implementing Data-Driven Sustainability Strategies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228DE-7DBA-0446-B386-05BD7D50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41156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ISSB (International Sustainability Standards Board)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1930220" y="6466420"/>
            <a:ext cx="8497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https://www.ifrs.org/groups/international-sustainability-standards-board/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6F5EB5-6F9A-1E7B-998D-B557530ACB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030" y="809344"/>
            <a:ext cx="10249786" cy="565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515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1"/>
            <a:ext cx="11335871" cy="1190845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TCFD </a:t>
            </a:r>
            <a:b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(Task Force on Climate-related Financial Disclosures)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https://www.fsb-tcfd.org/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B6DF80-5BDE-4A18-ED5B-60B230A048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880" y="1263656"/>
            <a:ext cx="9290239" cy="5174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6B0620-611E-1C21-2549-3CF68DDA198E}"/>
              </a:ext>
            </a:extLst>
          </p:cNvPr>
          <p:cNvSpPr txBox="1"/>
          <p:nvPr/>
        </p:nvSpPr>
        <p:spPr>
          <a:xfrm>
            <a:off x="3264197" y="1306186"/>
            <a:ext cx="6103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https://www.ifrs.org/sustainability/tcfd/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190196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670836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7200" dirty="0">
                <a:solidFill>
                  <a:srgbClr val="C00000"/>
                </a:solidFill>
              </a:rPr>
              <a:t>Implementing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Data-Driven Sustainability Strategies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987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Implementing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Data-Driven Sustainability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0995001" cy="485813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Setting science-based targets and integrating metrics into operations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Advanced analytics for sustainability strategy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Overcoming challenges and future trends in data science for sustainability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6669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Setting Science-Based Sustainability Targets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0995001" cy="485813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3600" dirty="0"/>
              <a:t>Science-based targets: 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Emissions reduction goals aligned with Paris Agreement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Using historical data and projections to set realistic targets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Aligning with Sustainable Development Goals (SDGs)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Case study: 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Unilever's science-based targets and progress tracking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1199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Integrating Sustainability Metrics into Business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1165775" cy="485813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Embedding ESG KPIs in performance management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Developing sustainability scorecards and dashboards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Data-driven decision making for sustainability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Challenges: Data silos, resistance to change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Best practices: Cross-functional teams, executive sponsorship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079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Advanced Analytics for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Sustainability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0995001" cy="485813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Scenario analysis for climate risk assessment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AI for optimizing energy consumption in real-time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Predictive modeling for supply chain sustainability risks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NLP for analyzing sustainability-related news and social media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4721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Communicating ESG Performance to Stakeholders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0995001" cy="485813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Comprehensive sustainability reporting </a:t>
            </a:r>
            <a:br>
              <a:rPr lang="en-US" sz="4000" dirty="0"/>
            </a:br>
            <a:r>
              <a:rPr lang="en-US" sz="4000" dirty="0"/>
              <a:t>(GRI, SASB standards)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Data visualization: Infographics, interactive dashboards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Real-time sustainability performance portals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Addressing data privacy in sustainability communication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1001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Overcoming Challenges in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Data-Driven Sustainability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0995001" cy="485813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Improving data quality and standardization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Change management strategies for adoption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Ethical data collection and use in sustainability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Staying compliant with evolving ESG regulations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520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49647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Data-Driven Sustainable Investing: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Building ESG-Conscious Portfolios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92941"/>
            <a:ext cx="10995001" cy="467412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ESG investing: 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Considering environmental, social, and governance factors in investment decisions.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Performance of ESG-focused funds vs. </a:t>
            </a:r>
            <a:br>
              <a:rPr lang="en-US" sz="4000" dirty="0"/>
            </a:br>
            <a:r>
              <a:rPr lang="en-US" sz="4000" dirty="0"/>
              <a:t>traditional funds.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Building ESG portfolios: 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Screening, index funds, impact investing.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91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01705"/>
            <a:ext cx="11335871" cy="1557338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Sherry Madera (2024),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Navigating Sustainability Data: How Organizations can use ESG Data to Secure Their Future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Kogan Page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4BA07585-6304-D83A-A77D-E43891A9B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https://www.amazon.com/Navigating-Sustainability-Data-Organizations-Secure/dp/1398612243/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7CC281-EC45-1A42-7CF0-198460B3D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325" y="1759043"/>
            <a:ext cx="3181350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4812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49647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Risk Assessment and Mitigation: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Managing ESG Risks for Resilience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92941"/>
            <a:ext cx="10995001" cy="467412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Identifying ESG risks across the supply chain</a:t>
            </a:r>
            <a:br>
              <a:rPr lang="en-US" sz="4000" dirty="0"/>
            </a:br>
            <a:r>
              <a:rPr lang="en-US" sz="4000" dirty="0"/>
              <a:t> (environmental impact, labor practices).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Using data to quantify potential </a:t>
            </a:r>
            <a:br>
              <a:rPr lang="en-US" sz="4000" dirty="0"/>
            </a:br>
            <a:r>
              <a:rPr lang="en-US" sz="4000" dirty="0"/>
              <a:t>financial consequences of ESG risks.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Developing strategies to mitigate ESG risks.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Integrating ESG risk monitoring into </a:t>
            </a:r>
            <a:br>
              <a:rPr lang="en-US" sz="4000" dirty="0"/>
            </a:br>
            <a:r>
              <a:rPr lang="en-US" sz="4000" dirty="0"/>
              <a:t>decision-making for greater resilience.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446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49647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Driving Corporate Sustainability: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Data-Powered Sustainability Transformations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92941"/>
            <a:ext cx="10995001" cy="467412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Setting data-driven ESG targets and tracking progress.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Utilizing dashboards and analytics for real-time ESG insights.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Engaging stakeholders through transparent ESG reporting.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949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49647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The Future of Data-Driven ESG: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 Sustainable Future Powered by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92941"/>
            <a:ext cx="10995001" cy="467412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Emerging trends in ESG data and analytics 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e.g., AI for ESG insights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The potential of data to drive progress towards global sustainability goals.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The role of data scientists in shaping ethical and equitable ESG practices.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Be part of the ESG Data Science solution.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960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Future Trends in Data Science for Sustainability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0995001" cy="485813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Blockchain for transparent, sustainable supply chains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Digital twins for environmental impact simulation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Edge computing for real-time sustainability management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Quantum computing for complex climate modeling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888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765469"/>
          </a:xfrm>
        </p:spPr>
        <p:txBody>
          <a:bodyPr>
            <a:noAutofit/>
          </a:bodyPr>
          <a:lstStyle/>
          <a:p>
            <a:r>
              <a:rPr lang="en-US" sz="3600" dirty="0"/>
              <a:t>Evolution of </a:t>
            </a:r>
            <a:r>
              <a:rPr lang="en-US" sz="3600" dirty="0">
                <a:solidFill>
                  <a:srgbClr val="C00000"/>
                </a:solidFill>
              </a:rPr>
              <a:t>Sustainable Finance </a:t>
            </a:r>
            <a:r>
              <a:rPr lang="en-US" sz="3600" dirty="0"/>
              <a:t>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Kumar, S., Sharma, D., Rao, S., Lim, W. M.,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Mangla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S. K. (2022). Past, present, and future of sustainable finance: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Insights from big data analytics through machine learning of scholarly research. Annals of Operations Research, 1-44.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18EA73-7A78-F1FF-4157-D06326AC5338}"/>
              </a:ext>
            </a:extLst>
          </p:cNvPr>
          <p:cNvCxnSpPr>
            <a:cxnSpLocks/>
          </p:cNvCxnSpPr>
          <p:nvPr/>
        </p:nvCxnSpPr>
        <p:spPr>
          <a:xfrm>
            <a:off x="408889" y="5990859"/>
            <a:ext cx="11233817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26289D3-316E-29E2-6A31-4733567F022B}"/>
              </a:ext>
            </a:extLst>
          </p:cNvPr>
          <p:cNvSpPr txBox="1"/>
          <p:nvPr/>
        </p:nvSpPr>
        <p:spPr>
          <a:xfrm>
            <a:off x="154297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1986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BF1A919-62B9-85DE-091D-4EC6C330E0DF}"/>
              </a:ext>
            </a:extLst>
          </p:cNvPr>
          <p:cNvCxnSpPr>
            <a:cxnSpLocks/>
          </p:cNvCxnSpPr>
          <p:nvPr/>
        </p:nvCxnSpPr>
        <p:spPr>
          <a:xfrm flipV="1">
            <a:off x="52739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1582061-82D0-0861-5396-2E84C4F59435}"/>
              </a:ext>
            </a:extLst>
          </p:cNvPr>
          <p:cNvCxnSpPr>
            <a:cxnSpLocks/>
          </p:cNvCxnSpPr>
          <p:nvPr/>
        </p:nvCxnSpPr>
        <p:spPr>
          <a:xfrm flipV="1">
            <a:off x="2990130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3F939E7-56FA-E3EE-C45B-E3430416547E}"/>
              </a:ext>
            </a:extLst>
          </p:cNvPr>
          <p:cNvCxnSpPr>
            <a:cxnSpLocks/>
          </p:cNvCxnSpPr>
          <p:nvPr/>
        </p:nvCxnSpPr>
        <p:spPr>
          <a:xfrm flipV="1">
            <a:off x="5661619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71F6A2-5546-D7FE-5539-9B06FE7C46D4}"/>
              </a:ext>
            </a:extLst>
          </p:cNvPr>
          <p:cNvCxnSpPr>
            <a:cxnSpLocks/>
          </p:cNvCxnSpPr>
          <p:nvPr/>
        </p:nvCxnSpPr>
        <p:spPr>
          <a:xfrm flipV="1">
            <a:off x="854124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A4E63FE-0F9E-DD0B-7D0D-3D1A656825C2}"/>
              </a:ext>
            </a:extLst>
          </p:cNvPr>
          <p:cNvCxnSpPr>
            <a:cxnSpLocks/>
          </p:cNvCxnSpPr>
          <p:nvPr/>
        </p:nvCxnSpPr>
        <p:spPr>
          <a:xfrm flipV="1">
            <a:off x="10894089" y="5889163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E1415C2-0FF1-B810-DC67-70924A336A7D}"/>
              </a:ext>
            </a:extLst>
          </p:cNvPr>
          <p:cNvSpPr txBox="1"/>
          <p:nvPr/>
        </p:nvSpPr>
        <p:spPr>
          <a:xfrm>
            <a:off x="2586814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1995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0C3CF9-EEE3-93FF-2E07-BA3B592CD8B1}"/>
              </a:ext>
            </a:extLst>
          </p:cNvPr>
          <p:cNvSpPr txBox="1"/>
          <p:nvPr/>
        </p:nvSpPr>
        <p:spPr>
          <a:xfrm>
            <a:off x="5283592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2005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0714E7-3A0E-6317-6532-72AD31B5B2F3}"/>
              </a:ext>
            </a:extLst>
          </p:cNvPr>
          <p:cNvSpPr txBox="1"/>
          <p:nvPr/>
        </p:nvSpPr>
        <p:spPr>
          <a:xfrm>
            <a:off x="8116760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473E16-7B66-DB81-0BA4-3D8D765F9F3C}"/>
              </a:ext>
            </a:extLst>
          </p:cNvPr>
          <p:cNvSpPr txBox="1"/>
          <p:nvPr/>
        </p:nvSpPr>
        <p:spPr>
          <a:xfrm>
            <a:off x="10397228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CD1E048-DB78-A16A-4977-D6A48CF6384F}"/>
              </a:ext>
            </a:extLst>
          </p:cNvPr>
          <p:cNvCxnSpPr>
            <a:cxnSpLocks/>
          </p:cNvCxnSpPr>
          <p:nvPr/>
        </p:nvCxnSpPr>
        <p:spPr>
          <a:xfrm flipV="1">
            <a:off x="445525" y="947895"/>
            <a:ext cx="0" cy="506195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38748D1-F514-8263-144F-1622DBFDC078}"/>
              </a:ext>
            </a:extLst>
          </p:cNvPr>
          <p:cNvSpPr txBox="1"/>
          <p:nvPr/>
        </p:nvSpPr>
        <p:spPr>
          <a:xfrm>
            <a:off x="96837" y="575097"/>
            <a:ext cx="832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Topic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3B12801-E6C0-7BDF-0D27-17E3E0C0653D}"/>
              </a:ext>
            </a:extLst>
          </p:cNvPr>
          <p:cNvSpPr/>
          <p:nvPr/>
        </p:nvSpPr>
        <p:spPr>
          <a:xfrm>
            <a:off x="557616" y="5435701"/>
            <a:ext cx="10602181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Socially Responsible Investing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FCDD7041-2855-E71F-729F-744FEE23E70B}"/>
              </a:ext>
            </a:extLst>
          </p:cNvPr>
          <p:cNvSpPr/>
          <p:nvPr/>
        </p:nvSpPr>
        <p:spPr>
          <a:xfrm>
            <a:off x="3013357" y="4981034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Ethical Investing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C81AE005-8C1A-6342-092A-674AE68EE731}"/>
              </a:ext>
            </a:extLst>
          </p:cNvPr>
          <p:cNvSpPr/>
          <p:nvPr/>
        </p:nvSpPr>
        <p:spPr>
          <a:xfrm>
            <a:off x="3013357" y="4526370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Green Financing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803B2C51-A582-6402-87DA-44A00DB85B18}"/>
              </a:ext>
            </a:extLst>
          </p:cNvPr>
          <p:cNvSpPr/>
          <p:nvPr/>
        </p:nvSpPr>
        <p:spPr>
          <a:xfrm>
            <a:off x="5661620" y="4071706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Carbon Financing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FF077C0F-7CF9-4F4D-E138-38F7453DDA42}"/>
              </a:ext>
            </a:extLst>
          </p:cNvPr>
          <p:cNvSpPr/>
          <p:nvPr/>
        </p:nvSpPr>
        <p:spPr>
          <a:xfrm>
            <a:off x="5661620" y="3617042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Climate Financing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79E60958-643B-E860-3DF9-1CDC6E5EEDCC}"/>
              </a:ext>
            </a:extLst>
          </p:cNvPr>
          <p:cNvSpPr/>
          <p:nvPr/>
        </p:nvSpPr>
        <p:spPr>
          <a:xfrm>
            <a:off x="5661620" y="3162378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Conscious Capitalism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157069E-1A69-ADB3-065D-FAE3B1BC86E0}"/>
              </a:ext>
            </a:extLst>
          </p:cNvPr>
          <p:cNvSpPr/>
          <p:nvPr/>
        </p:nvSpPr>
        <p:spPr>
          <a:xfrm>
            <a:off x="5661620" y="2707714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CSR: </a:t>
            </a:r>
            <a:r>
              <a:rPr lang="en-US" sz="2000" b="1" dirty="0">
                <a:solidFill>
                  <a:schemeClr val="tx1"/>
                </a:solidFill>
              </a:rPr>
              <a:t>Corporate Social Responsibility 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4E2D7100-80C5-5F4D-A191-9BF4CC23CA15}"/>
              </a:ext>
            </a:extLst>
          </p:cNvPr>
          <p:cNvSpPr/>
          <p:nvPr/>
        </p:nvSpPr>
        <p:spPr>
          <a:xfrm>
            <a:off x="5661620" y="2253050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ESG: </a:t>
            </a:r>
            <a:r>
              <a:rPr lang="en-US" sz="2000" b="1" dirty="0">
                <a:solidFill>
                  <a:schemeClr val="tx1"/>
                </a:solidFill>
              </a:rPr>
              <a:t>Environmental, Social, and Governance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A2139B3-04A5-5C4C-F00E-2AD62E05CE9B}"/>
              </a:ext>
            </a:extLst>
          </p:cNvPr>
          <p:cNvSpPr/>
          <p:nvPr/>
        </p:nvSpPr>
        <p:spPr>
          <a:xfrm>
            <a:off x="8364511" y="1798386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Impact Investing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3C089094-7BEB-A96F-6934-DBA1EC6F3C0D}"/>
              </a:ext>
            </a:extLst>
          </p:cNvPr>
          <p:cNvSpPr/>
          <p:nvPr/>
        </p:nvSpPr>
        <p:spPr>
          <a:xfrm>
            <a:off x="8364511" y="1343722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Innovative Financial Instrument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7CF27B98-856D-76AD-F33E-566370EFC05D}"/>
              </a:ext>
            </a:extLst>
          </p:cNvPr>
          <p:cNvSpPr/>
          <p:nvPr/>
        </p:nvSpPr>
        <p:spPr>
          <a:xfrm>
            <a:off x="8364511" y="889058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SDGs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BAD0DA5-34B9-DAA2-475E-6759F5EFCBA3}"/>
              </a:ext>
            </a:extLst>
          </p:cNvPr>
          <p:cNvSpPr txBox="1"/>
          <p:nvPr/>
        </p:nvSpPr>
        <p:spPr>
          <a:xfrm>
            <a:off x="1483928" y="913594"/>
            <a:ext cx="63971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SDGs: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Sustainable Development Goals</a:t>
            </a:r>
          </a:p>
        </p:txBody>
      </p:sp>
    </p:spTree>
    <p:extLst>
      <p:ext uri="{BB962C8B-B14F-4D97-AF65-F5344CB8AC3E}">
        <p14:creationId xmlns:p14="http://schemas.microsoft.com/office/powerpoint/2010/main" val="39891001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0"/>
            <a:ext cx="11222181" cy="1316326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Generative AI and LLMs for Sustainability and </a:t>
            </a:r>
            <a:br>
              <a:rPr lang="en-US" sz="4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E6D37F-D4DD-662D-E57D-E878C02FF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472" y="1304529"/>
            <a:ext cx="9312012" cy="531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455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14324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Generative AI for ESG Rating and Reporting Generation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BF57AA-BB5A-D4C4-6E21-AF6CE0D657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742" y="1444054"/>
            <a:ext cx="9376229" cy="535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575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Productivity:</a:t>
            </a:r>
            <a:br>
              <a:rPr lang="en-US" dirty="0"/>
            </a:br>
            <a:r>
              <a:rPr lang="en-US" dirty="0"/>
              <a:t>Finance ESG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86898F-7D64-92FA-2183-D93A4CD1C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658" y="1618750"/>
            <a:ext cx="11786684" cy="46471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</p:spTree>
    <p:extLst>
      <p:ext uri="{BB962C8B-B14F-4D97-AF65-F5344CB8AC3E}">
        <p14:creationId xmlns:p14="http://schemas.microsoft.com/office/powerpoint/2010/main" val="33527863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Resilient Manufacturing</a:t>
            </a:r>
            <a:br>
              <a:rPr lang="en-US" dirty="0"/>
            </a:br>
            <a:r>
              <a:rPr lang="en-US" dirty="0"/>
              <a:t>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F7BE9AA-22E2-B66C-8218-F2E7CEC3B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543" y="1817699"/>
            <a:ext cx="11342914" cy="4421814"/>
          </a:xfrm>
        </p:spPr>
      </p:pic>
    </p:spTree>
    <p:extLst>
      <p:ext uri="{BB962C8B-B14F-4D97-AF65-F5344CB8AC3E}">
        <p14:creationId xmlns:p14="http://schemas.microsoft.com/office/powerpoint/2010/main" val="16856629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213E5-BEC0-0F58-5BCA-F8D1AE2EB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ESG Indexes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A0A3F-997E-17B4-EDB7-C3AD2D856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MSCI ESG Index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Dow Jones Sustainability Indices (DJSI)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FTSE ESG 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F2EA4-3956-D8AF-AC57-4924385FC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7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01705"/>
            <a:ext cx="11335871" cy="1557338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雪莉．馬德拉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(Sherry Madera)</a:t>
            </a:r>
            <a:r>
              <a:rPr lang="zh-TW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(</a:t>
            </a:r>
            <a:r>
              <a:rPr lang="zh-TW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顏敏竹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zh-TW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譯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) (2024),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zh-TW" altLang="en-US" sz="32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駕馭</a:t>
            </a:r>
            <a:r>
              <a:rPr lang="en-US" altLang="zh-TW" sz="32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ESG</a:t>
            </a:r>
            <a:r>
              <a:rPr lang="zh-TW" altLang="en-US" sz="32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數據</a:t>
            </a:r>
            <a:r>
              <a:rPr lang="en-US" altLang="zh-TW" sz="32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 (Navigating Sustainability Data)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zh-TW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財團法人中國生產力中心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4BA07585-6304-D83A-A77D-E43891A9B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https://www.eslite.com/product/10012011762682688929002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C4FAE7-D478-0C37-74F6-0306E1DB52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5559" y="1723426"/>
            <a:ext cx="3880883" cy="49241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F7C2E1-C95E-6DD5-7F3B-BCCC08BDD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430" y="1923234"/>
            <a:ext cx="3012421" cy="45186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43D013-538F-0CA5-F8EC-A8974F78DB94}"/>
              </a:ext>
            </a:extLst>
          </p:cNvPr>
          <p:cNvSpPr txBox="1"/>
          <p:nvPr/>
        </p:nvSpPr>
        <p:spPr>
          <a:xfrm>
            <a:off x="8150427" y="2666149"/>
            <a:ext cx="388088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Heiti TC Medium" pitchFamily="2" charset="-128"/>
                <a:ea typeface="Heiti TC Medium" pitchFamily="2" charset="-128"/>
              </a:rPr>
              <a:t>專業推薦：</a:t>
            </a:r>
          </a:p>
          <a:p>
            <a:r>
              <a:rPr lang="zh-TW" altLang="en-US" dirty="0">
                <a:latin typeface="Heiti TC Medium" pitchFamily="2" charset="-128"/>
                <a:ea typeface="Heiti TC Medium" pitchFamily="2" charset="-128"/>
              </a:rPr>
              <a:t>王義方</a:t>
            </a:r>
            <a:br>
              <a:rPr lang="en-US" altLang="zh-TW" dirty="0">
                <a:latin typeface="Heiti TC Medium" pitchFamily="2" charset="-128"/>
                <a:ea typeface="Heiti TC Medium" pitchFamily="2" charset="-128"/>
              </a:rPr>
            </a:br>
            <a:r>
              <a:rPr lang="zh-TW" altLang="en-US" dirty="0">
                <a:latin typeface="Heiti TC Medium" pitchFamily="2" charset="-128"/>
                <a:ea typeface="Heiti TC Medium" pitchFamily="2" charset="-128"/>
              </a:rPr>
              <a:t>（金全益金屬工廠有限公司董事長）</a:t>
            </a:r>
          </a:p>
          <a:p>
            <a:r>
              <a:rPr lang="zh-TW" altLang="en-US" dirty="0">
                <a:latin typeface="Heiti TC Medium" pitchFamily="2" charset="-128"/>
                <a:ea typeface="Heiti TC Medium" pitchFamily="2" charset="-128"/>
              </a:rPr>
              <a:t>林木興</a:t>
            </a:r>
            <a:br>
              <a:rPr lang="en-US" altLang="zh-TW" dirty="0">
                <a:latin typeface="Heiti TC Medium" pitchFamily="2" charset="-128"/>
                <a:ea typeface="Heiti TC Medium" pitchFamily="2" charset="-128"/>
              </a:rPr>
            </a:br>
            <a:r>
              <a:rPr lang="zh-TW" altLang="en-US" dirty="0">
                <a:latin typeface="Heiti TC Medium" pitchFamily="2" charset="-128"/>
                <a:ea typeface="Heiti TC Medium" pitchFamily="2" charset="-128"/>
              </a:rPr>
              <a:t>（中研院環變中心博士後研究學者）</a:t>
            </a:r>
          </a:p>
          <a:p>
            <a:r>
              <a:rPr lang="zh-TW" altLang="en-US" dirty="0">
                <a:latin typeface="Heiti TC Medium" pitchFamily="2" charset="-128"/>
                <a:ea typeface="Heiti TC Medium" pitchFamily="2" charset="-128"/>
              </a:rPr>
              <a:t>卓靖倫</a:t>
            </a:r>
            <a:br>
              <a:rPr lang="en-US" altLang="zh-TW" dirty="0">
                <a:latin typeface="Heiti TC Medium" pitchFamily="2" charset="-128"/>
                <a:ea typeface="Heiti TC Medium" pitchFamily="2" charset="-128"/>
              </a:rPr>
            </a:br>
            <a:r>
              <a:rPr lang="zh-TW" altLang="en-US" dirty="0">
                <a:latin typeface="Heiti TC Medium" pitchFamily="2" charset="-128"/>
                <a:ea typeface="Heiti TC Medium" pitchFamily="2" charset="-128"/>
              </a:rPr>
              <a:t>（揚秦國際企業股份有限公司董事長）</a:t>
            </a:r>
          </a:p>
          <a:p>
            <a:r>
              <a:rPr lang="zh-TW" altLang="en-US" dirty="0">
                <a:latin typeface="Heiti TC Medium" pitchFamily="2" charset="-128"/>
                <a:ea typeface="Heiti TC Medium" pitchFamily="2" charset="-128"/>
              </a:rPr>
              <a:t>戴敏育</a:t>
            </a:r>
            <a:br>
              <a:rPr lang="en-US" altLang="zh-TW" dirty="0">
                <a:latin typeface="Heiti TC Medium" pitchFamily="2" charset="-128"/>
                <a:ea typeface="Heiti TC Medium" pitchFamily="2" charset="-128"/>
              </a:rPr>
            </a:br>
            <a:r>
              <a:rPr lang="zh-TW" altLang="en-US" dirty="0">
                <a:latin typeface="Heiti TC Medium" pitchFamily="2" charset="-128"/>
                <a:ea typeface="Heiti TC Medium" pitchFamily="2" charset="-128"/>
              </a:rPr>
              <a:t>（國立臺北大學資訊管理研究所教授）</a:t>
            </a:r>
          </a:p>
          <a:p>
            <a:r>
              <a:rPr lang="zh-TW" altLang="en-US" dirty="0">
                <a:latin typeface="Heiti TC Medium" pitchFamily="2" charset="-128"/>
                <a:ea typeface="Heiti TC Medium" pitchFamily="2" charset="-128"/>
              </a:rPr>
              <a:t>簡又新</a:t>
            </a:r>
            <a:br>
              <a:rPr lang="en-US" altLang="zh-TW" dirty="0">
                <a:latin typeface="Heiti TC Medium" pitchFamily="2" charset="-128"/>
                <a:ea typeface="Heiti TC Medium" pitchFamily="2" charset="-128"/>
              </a:rPr>
            </a:br>
            <a:r>
              <a:rPr lang="zh-TW" altLang="en-US" dirty="0">
                <a:latin typeface="Heiti TC Medium" pitchFamily="2" charset="-128"/>
                <a:ea typeface="Heiti TC Medium" pitchFamily="2" charset="-128"/>
              </a:rPr>
              <a:t>（台灣永續能源研究基金會董事長）</a:t>
            </a:r>
            <a:endParaRPr lang="en-US" dirty="0">
              <a:latin typeface="Heiti TC Medium" pitchFamily="2" charset="-128"/>
              <a:ea typeface="Heiti T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13983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9316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Rating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EE2DC5-F96C-C4C1-2BC0-85B309E31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969" y="672438"/>
            <a:ext cx="7104062" cy="59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223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Key Issue Hierarchy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996B0A-AD3D-B6EB-A738-6149DB8DD5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755" y="810461"/>
            <a:ext cx="7920489" cy="57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536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Governance Model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A95F51-2221-B9B0-23EC-BCEEA1087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39654"/>
            <a:ext cx="10983452" cy="565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9814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Hierarchy of ESG Scores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10A7D8-1911-4656-15DE-43D6D2E2BF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486" y="855299"/>
            <a:ext cx="4575028" cy="577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446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DJSI S&amp;P Global ESG Score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DJSI, S&amp;P Global Corporate Sustainability Assessment (CSA),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www.spglobal.com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/solutions/data-intelligence-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-scores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8855F1-76C8-0583-AE15-F55EDABF9A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206" y="853670"/>
            <a:ext cx="11452545" cy="555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1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FTSE Russell ESG Ratings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B841FF-79B3-7C8D-2F2E-9328D3A87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5078" y="651272"/>
            <a:ext cx="6103721" cy="59109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www.ftserussell.com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/data/sustainability-and-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-ratings</a:t>
            </a:r>
          </a:p>
        </p:txBody>
      </p:sp>
    </p:spTree>
    <p:extLst>
      <p:ext uri="{BB962C8B-B14F-4D97-AF65-F5344CB8AC3E}">
        <p14:creationId xmlns:p14="http://schemas.microsoft.com/office/powerpoint/2010/main" val="249881428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E29A8-6698-AF1E-E6DA-753E11105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822284"/>
          </a:xfrm>
        </p:spPr>
        <p:txBody>
          <a:bodyPr>
            <a:noAutofit/>
          </a:bodyPr>
          <a:lstStyle/>
          <a:p>
            <a:r>
              <a:rPr lang="en-US" sz="6000" dirty="0" err="1"/>
              <a:t>Sustainalytics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Risk Ratings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11C016-06D5-3134-CDCD-F6537C93F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88" y="4255690"/>
            <a:ext cx="11222037" cy="14851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73C11-B203-0F04-B8A5-AD69060A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46A4C9-1EC1-C99C-C39B-421819F1B4AE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www.sustainalytics.com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796459-469D-69F7-4FBC-6FFBBCDAEA71}"/>
              </a:ext>
            </a:extLst>
          </p:cNvPr>
          <p:cNvSpPr txBox="1"/>
          <p:nvPr/>
        </p:nvSpPr>
        <p:spPr>
          <a:xfrm>
            <a:off x="464340" y="2137660"/>
            <a:ext cx="112220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Sustainalytics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’ ESG Risk Ratings measure a company’s exposure to industry-specific material ESG risks and how well a company is managing those risks.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941634-CAB3-2624-728A-34DFF6DD23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75" y="171577"/>
            <a:ext cx="2675452" cy="816932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D70EBFB-D79F-DCD2-B8B0-472FAAA0CD2C}"/>
              </a:ext>
            </a:extLst>
          </p:cNvPr>
          <p:cNvSpPr/>
          <p:nvPr/>
        </p:nvSpPr>
        <p:spPr>
          <a:xfrm>
            <a:off x="231775" y="1268045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Analyst-based </a:t>
            </a:r>
            <a:br>
              <a:rPr lang="en-US" sz="2400" b="1" dirty="0"/>
            </a:br>
            <a:r>
              <a:rPr lang="en-US" sz="2400" b="1" dirty="0"/>
              <a:t>approach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6BAE85-7C1F-EE25-6352-6E03394C55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0080D2-7471-6F6C-14D6-2D89A1F5C3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0456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4BBD1-D7CE-29D9-997D-EC44E4B1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736559"/>
          </a:xfrm>
        </p:spPr>
        <p:txBody>
          <a:bodyPr>
            <a:noAutofit/>
          </a:bodyPr>
          <a:lstStyle/>
          <a:p>
            <a:r>
              <a:rPr lang="en-US" sz="6000" dirty="0" err="1"/>
              <a:t>Truvalue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C4A96-63A0-C518-4E97-6E129DF24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028824"/>
            <a:ext cx="11222181" cy="4533419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Truvalue</a:t>
            </a:r>
            <a:r>
              <a:rPr lang="en-US" sz="2800" dirty="0">
                <a:solidFill>
                  <a:srgbClr val="C00000"/>
                </a:solidFill>
              </a:rPr>
              <a:t> Labs </a:t>
            </a:r>
            <a:r>
              <a:rPr lang="en-US" sz="2800" dirty="0"/>
              <a:t>applies </a:t>
            </a:r>
            <a:r>
              <a:rPr lang="en-US" sz="2800" dirty="0">
                <a:solidFill>
                  <a:srgbClr val="C00000"/>
                </a:solidFill>
              </a:rPr>
              <a:t>AI</a:t>
            </a:r>
            <a:r>
              <a:rPr lang="en-US" sz="2800" dirty="0"/>
              <a:t> to analyze over </a:t>
            </a:r>
            <a:r>
              <a:rPr lang="en-US" sz="2800" dirty="0">
                <a:solidFill>
                  <a:srgbClr val="C00000"/>
                </a:solidFill>
              </a:rPr>
              <a:t>100,000 sources </a:t>
            </a:r>
            <a:r>
              <a:rPr lang="en-US" sz="2800" dirty="0"/>
              <a:t>and uncover </a:t>
            </a:r>
            <a:r>
              <a:rPr lang="en-US" sz="2800" dirty="0">
                <a:solidFill>
                  <a:srgbClr val="C00000"/>
                </a:solidFill>
              </a:rPr>
              <a:t>ESG risks </a:t>
            </a:r>
            <a:r>
              <a:rPr lang="en-US" sz="2800" dirty="0"/>
              <a:t>and opportunities hidden in </a:t>
            </a:r>
            <a:r>
              <a:rPr lang="en-US" sz="2800" dirty="0">
                <a:solidFill>
                  <a:srgbClr val="C00000"/>
                </a:solidFill>
              </a:rPr>
              <a:t>unstructured text</a:t>
            </a:r>
            <a:r>
              <a:rPr lang="en-US" sz="2800" dirty="0"/>
              <a:t>. </a:t>
            </a:r>
          </a:p>
          <a:p>
            <a:r>
              <a:rPr lang="en-US" sz="2800" dirty="0"/>
              <a:t>The ESG Ranks data service produces an overall company rank based on industry percentile leveraging the </a:t>
            </a:r>
            <a:r>
              <a:rPr lang="en-US" sz="2800" dirty="0">
                <a:solidFill>
                  <a:srgbClr val="C00000"/>
                </a:solidFill>
              </a:rPr>
              <a:t>26 ESG categories </a:t>
            </a:r>
            <a:r>
              <a:rPr lang="en-US" sz="2800" dirty="0"/>
              <a:t>defined by the </a:t>
            </a:r>
            <a:r>
              <a:rPr lang="en-US" sz="2800" dirty="0">
                <a:solidFill>
                  <a:srgbClr val="C00000"/>
                </a:solidFill>
              </a:rPr>
              <a:t>Sustainability Accounting Standards Board (SASB)</a:t>
            </a:r>
            <a:r>
              <a:rPr lang="en-US" sz="2800" dirty="0"/>
              <a:t>.  </a:t>
            </a:r>
          </a:p>
          <a:p>
            <a:r>
              <a:rPr lang="en-US" sz="2800" dirty="0"/>
              <a:t>The data feed covers 20,000+ companies with more than 13 years of history.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EDDDD-FA56-ECF5-64D1-A91CDABC2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F15DDB-78F5-B60F-5C07-F9C37F2A77E2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:https://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developer.truvaluelabs.com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-ranks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AA2796-4F38-EDC3-1A20-2314E809B3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81" y="643541"/>
            <a:ext cx="1934008" cy="3738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88FE59-408A-84C0-CC7A-8969D82B2A74}"/>
              </a:ext>
            </a:extLst>
          </p:cNvPr>
          <p:cNvSpPr txBox="1"/>
          <p:nvPr/>
        </p:nvSpPr>
        <p:spPr>
          <a:xfrm>
            <a:off x="129141" y="62723"/>
            <a:ext cx="27569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333333"/>
                </a:solidFill>
                <a:effectLst/>
                <a:latin typeface="Barlow" pitchFamily="2" charset="77"/>
              </a:rPr>
              <a:t>TruValue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Barlow" pitchFamily="2" charset="77"/>
              </a:rPr>
              <a:t> Labs</a:t>
            </a:r>
            <a:endParaRPr lang="en-US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F3FC06-780F-614B-4851-102359DABE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72" y="5539639"/>
            <a:ext cx="10387254" cy="97973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C74B64F-6922-24C3-54B5-1F5D73578A33}"/>
              </a:ext>
            </a:extLst>
          </p:cNvPr>
          <p:cNvSpPr/>
          <p:nvPr/>
        </p:nvSpPr>
        <p:spPr>
          <a:xfrm>
            <a:off x="200581" y="1174524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Machine-based approach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A66784-CF4B-EF86-599A-FFA47C6FD4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A58532-9E8A-B9AF-1ED2-4DFCA4E0B35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52941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1E70F4-4DEE-376D-8222-B1C397848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940" y="1197736"/>
            <a:ext cx="11835790" cy="513867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32" y="224209"/>
            <a:ext cx="10619594" cy="883374"/>
          </a:xfrm>
        </p:spPr>
        <p:txBody>
          <a:bodyPr>
            <a:normAutofit/>
          </a:bodyPr>
          <a:lstStyle/>
          <a:p>
            <a:r>
              <a:rPr lang="en-US" dirty="0"/>
              <a:t>Analyst-driven vs. AI-driven 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87762" y="6482016"/>
            <a:ext cx="60981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Mark Tulay (2020), Man vs. machine: A tale of two sustainability ratings systems,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GreenBiz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www.greenbiz.com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/article/man-vs-machine-tale-two-sustainability-ratings-systems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225C4-4A5E-EB06-B0C3-5D3E41F26111}"/>
              </a:ext>
            </a:extLst>
          </p:cNvPr>
          <p:cNvSpPr txBox="1"/>
          <p:nvPr/>
        </p:nvSpPr>
        <p:spPr>
          <a:xfrm>
            <a:off x="5709633" y="1197736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 err="1">
                <a:solidFill>
                  <a:schemeClr val="accent1"/>
                </a:solidFill>
                <a:effectLst/>
                <a:latin typeface="Source Sans Pro" panose="020B0503030403020204" pitchFamily="34" charset="0"/>
              </a:rPr>
              <a:t>Sustainalytics</a:t>
            </a:r>
            <a:endParaRPr lang="en-US" sz="3200" b="1" i="0" dirty="0">
              <a:solidFill>
                <a:schemeClr val="accent1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83BB92-8E53-513E-B995-17F5756EF563}"/>
              </a:ext>
            </a:extLst>
          </p:cNvPr>
          <p:cNvSpPr txBox="1"/>
          <p:nvPr/>
        </p:nvSpPr>
        <p:spPr>
          <a:xfrm>
            <a:off x="5709633" y="4003184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Truvalue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Labs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6A6123-736F-8005-4D92-6E33D490B8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D6F83B-E711-0E17-BECB-E418DD42A9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40627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3" y="284613"/>
            <a:ext cx="4037611" cy="4107084"/>
          </a:xfrm>
        </p:spPr>
        <p:txBody>
          <a:bodyPr>
            <a:normAutofit/>
          </a:bodyPr>
          <a:lstStyle/>
          <a:p>
            <a:r>
              <a:rPr lang="en-US" dirty="0"/>
              <a:t>Analyst based </a:t>
            </a:r>
            <a:br>
              <a:rPr lang="en-US" dirty="0"/>
            </a:br>
            <a:r>
              <a:rPr lang="en-US" dirty="0"/>
              <a:t>ESG Research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AI based </a:t>
            </a:r>
            <a:br>
              <a:rPr lang="en-US" dirty="0"/>
            </a:br>
            <a:r>
              <a:rPr lang="en-US" dirty="0"/>
              <a:t>ESG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B9B8FC5-737B-AA11-7B7F-EC80DCEE5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1724" y="553792"/>
            <a:ext cx="7779718" cy="5782614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A62F9B-D8EE-81CC-F3F7-F1CDD4EFCD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98BA5F-85AD-522A-DC9B-1F6AE24DCD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16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01705"/>
            <a:ext cx="11335871" cy="1557338"/>
          </a:xfrm>
        </p:spPr>
        <p:txBody>
          <a:bodyPr>
            <a:normAutofit/>
          </a:bodyPr>
          <a:lstStyle/>
          <a:p>
            <a:r>
              <a:rPr lang="en-US" altLang="zh-TW" sz="32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Cino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Robin Castelli, Cyril </a:t>
            </a:r>
            <a:r>
              <a:rPr lang="en-US" altLang="zh-TW" sz="32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Shmatov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(2022),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Quantitative Methods for ESG Finance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Wiley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4BA07585-6304-D83A-A77D-E43891A9B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https://www.amazon.com/Quantitative-Methods-Finance-Robin-Castelli/dp/1119903807/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BB53E7-31CB-E409-3F48-F379D8EF6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556" y="1858666"/>
            <a:ext cx="3280734" cy="465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1565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46646"/>
          </a:xfrm>
        </p:spPr>
        <p:txBody>
          <a:bodyPr>
            <a:normAutofit fontScale="90000"/>
          </a:bodyPr>
          <a:lstStyle/>
          <a:p>
            <a:r>
              <a:rPr lang="en-US" dirty="0"/>
              <a:t>ESG Analytics: NLP Taxonomy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60E80C-59C1-F549-27D4-BE8D9EBBF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33"/>
          <a:stretch/>
        </p:blipFill>
        <p:spPr>
          <a:xfrm>
            <a:off x="628887" y="991673"/>
            <a:ext cx="11033184" cy="56081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D14BD8-D6F3-1344-608B-DAC4A66F9BA7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1C22C8-9C02-3BA6-223C-3163932405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F68ABA-DF69-8E53-56D5-D4EEE15125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5311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4D409-A1AC-5FAA-FDB1-CA1764C9E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89" y="135104"/>
            <a:ext cx="4340181" cy="2299003"/>
          </a:xfrm>
        </p:spPr>
        <p:txBody>
          <a:bodyPr>
            <a:normAutofit/>
          </a:bodyPr>
          <a:lstStyle/>
          <a:p>
            <a:r>
              <a:rPr lang="en-US" dirty="0"/>
              <a:t>Top </a:t>
            </a:r>
            <a:br>
              <a:rPr lang="en-US" dirty="0"/>
            </a:br>
            <a:r>
              <a:rPr lang="en-US" dirty="0"/>
              <a:t>ESG Reporting Software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43275-D401-045A-CA00-8BB29A11C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D17596-F8B8-5CD2-69D3-235B217B4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758" y="185061"/>
            <a:ext cx="7158812" cy="6377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02BF5E-78EE-D698-19BC-6EB801ECA21E}"/>
              </a:ext>
            </a:extLst>
          </p:cNvPr>
          <p:cNvSpPr txBox="1"/>
          <p:nvPr/>
        </p:nvSpPr>
        <p:spPr>
          <a:xfrm>
            <a:off x="2179213" y="6584396"/>
            <a:ext cx="783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www.softwarereviews.com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/categories/environmental-social-and-governance-reporting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8A8AE1-3349-B1F1-AF87-57742F1E1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195" y="2562896"/>
            <a:ext cx="4063368" cy="38095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Environmental, Social and Governance (ESG) Reporting software</a:t>
            </a:r>
            <a:r>
              <a:rPr lang="en-US" sz="2400" dirty="0"/>
              <a:t> or </a:t>
            </a:r>
            <a:r>
              <a:rPr lang="en-US" sz="2400" dirty="0">
                <a:solidFill>
                  <a:srgbClr val="C00000"/>
                </a:solidFill>
              </a:rPr>
              <a:t>Sustainability software</a:t>
            </a:r>
            <a:r>
              <a:rPr lang="en-US" sz="2400" dirty="0"/>
              <a:t> helps organizations </a:t>
            </a:r>
            <a:r>
              <a:rPr lang="en-US" sz="2400" dirty="0">
                <a:solidFill>
                  <a:schemeClr val="accent2"/>
                </a:solidFill>
              </a:rPr>
              <a:t>manage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operational data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2"/>
                </a:solidFill>
              </a:rPr>
              <a:t>evaluate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impact</a:t>
            </a:r>
            <a:r>
              <a:rPr lang="en-US" sz="2400" dirty="0"/>
              <a:t> on the </a:t>
            </a:r>
            <a:r>
              <a:rPr lang="en-US" sz="2400" dirty="0">
                <a:solidFill>
                  <a:schemeClr val="accent2"/>
                </a:solidFill>
              </a:rPr>
              <a:t>environment</a:t>
            </a:r>
            <a:r>
              <a:rPr lang="en-US" sz="2400" dirty="0"/>
              <a:t> and </a:t>
            </a:r>
            <a:r>
              <a:rPr lang="en-US" sz="2400" dirty="0">
                <a:solidFill>
                  <a:schemeClr val="accent2"/>
                </a:solidFill>
              </a:rPr>
              <a:t>provide reporting</a:t>
            </a:r>
            <a:r>
              <a:rPr lang="en-US" sz="2400" dirty="0"/>
              <a:t> to </a:t>
            </a:r>
            <a:r>
              <a:rPr lang="en-US" sz="2400" dirty="0">
                <a:solidFill>
                  <a:schemeClr val="accent2"/>
                </a:solidFill>
              </a:rPr>
              <a:t>perform audits</a:t>
            </a:r>
            <a:r>
              <a:rPr lang="en-US" sz="24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55BCAE-49C4-F6B5-3CA1-BC34F63498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3FF189-B52E-6C1E-FEF8-A378463282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4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610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Data Analysis and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74517" y="1161115"/>
            <a:ext cx="11222181" cy="52629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ESG Data Analysis and Visualization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numpy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np</a:t>
            </a:r>
          </a:p>
          <a:p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pandas </a:t>
            </a:r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pd</a:t>
            </a:r>
          </a:p>
          <a:p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matplotlib.pyplot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datetime </a:t>
            </a:r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datetime</a:t>
            </a:r>
          </a:p>
          <a:p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random</a:t>
            </a:r>
          </a:p>
          <a:p>
            <a:b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Generate synthetic data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np.random.seed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 = {</a:t>
            </a:r>
          </a:p>
          <a:p>
            <a:pPr lvl="1"/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'company'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[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'Company A'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'Company B'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'Company C'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'Company D'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'Company E'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</a:t>
            </a:r>
          </a:p>
          <a:p>
            <a:pPr lvl="1"/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'emissions'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np.random.randint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10000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50000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lvl="1"/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'diversity'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np.random.uniform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0.2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0.9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lvl="1"/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employee_satisfaction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np.random.uniform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60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90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lvl="1"/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waste_type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[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'Plastic'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'Organic'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'Electronic'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'Metal'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'Other'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</a:t>
            </a:r>
          </a:p>
          <a:p>
            <a:pPr lvl="1"/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waste_amount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np.random.randint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100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500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</a:p>
          <a:p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pd.DataFrame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(data)</a:t>
            </a:r>
          </a:p>
        </p:txBody>
      </p:sp>
    </p:spTree>
    <p:extLst>
      <p:ext uri="{BB962C8B-B14F-4D97-AF65-F5344CB8AC3E}">
        <p14:creationId xmlns:p14="http://schemas.microsoft.com/office/powerpoint/2010/main" val="41175592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610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Data Analysis and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64159" y="987691"/>
            <a:ext cx="11222181" cy="56323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Separate </a:t>
            </a:r>
            <a:r>
              <a:rPr lang="en-US" sz="20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DataFrame</a:t>
            </a:r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 for time series and correlation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time_series_data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pd.DataFrame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({</a:t>
            </a:r>
          </a:p>
          <a:p>
            <a:pPr lvl="1"/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'year'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np.repeat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np.arange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2018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2023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 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lvl="1"/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'company'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np.tile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([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'Company A'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'Company B'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'Company C'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'Company D'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'Company E'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lvl="1"/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energy_use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np.random.randint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1000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5000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25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})</a:t>
            </a:r>
          </a:p>
          <a:p>
            <a:b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Simulating correlation data with a slight positive trend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diversity =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np.linspace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0.2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0.9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100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np.random.shuffle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(diversity)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employee_satisfaction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60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(diversity - 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0.2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* 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150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employee_satisfaction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+=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np.random.normal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100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correlation_data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pd.DataFrame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({</a:t>
            </a:r>
          </a:p>
          <a:p>
            <a:pPr lvl="1"/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'diversity'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diversity,</a:t>
            </a:r>
          </a:p>
          <a:p>
            <a:pPr lvl="1"/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employee_satisfaction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employee_satisfaction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})</a:t>
            </a:r>
          </a:p>
        </p:txBody>
      </p:sp>
    </p:spTree>
    <p:extLst>
      <p:ext uri="{BB962C8B-B14F-4D97-AF65-F5344CB8AC3E}">
        <p14:creationId xmlns:p14="http://schemas.microsoft.com/office/powerpoint/2010/main" val="298687929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610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Data Analysis and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64159" y="987691"/>
            <a:ext cx="11222181" cy="25545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Save </a:t>
            </a:r>
            <a:r>
              <a:rPr lang="en-US" sz="20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DataFrame</a:t>
            </a:r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 to CSV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df.to_csv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ESG_Dataset.csv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index=</a:t>
            </a:r>
            <a:r>
              <a:rPr lang="en-US" sz="20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Calculate statistics for each company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statistics =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df.describe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statistics =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statistics.applymap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lambda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x: </a:t>
            </a:r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format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(x, 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'.4f'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(statistics)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statistics.to_csv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Company_ESG_Statistics.csv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E0832B-3C9B-98D9-6B34-F328932A412E}"/>
              </a:ext>
            </a:extLst>
          </p:cNvPr>
          <p:cNvSpPr txBox="1"/>
          <p:nvPr/>
        </p:nvSpPr>
        <p:spPr>
          <a:xfrm>
            <a:off x="505813" y="3699922"/>
            <a:ext cx="11222181" cy="28623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 	  emissions diversity </a:t>
            </a:r>
            <a:r>
              <a:rPr lang="en-US" sz="20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employee_satisfaction</a:t>
            </a:r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waste_amount</a:t>
            </a:r>
            <a:endParaRPr lang="en-US" sz="20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count      5.0000    5.0000                5.0000       5.0000</a:t>
            </a:r>
          </a:p>
          <a:p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mean   31447.6000    0.4085               77.1504     345.6000</a:t>
            </a:r>
          </a:p>
          <a:p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std    11667.5748    0.1099                7.0841      94.8093</a:t>
            </a:r>
          </a:p>
          <a:p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min    12732.0000    0.2397               70.1219     215.0000</a:t>
            </a:r>
          </a:p>
          <a:p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25%    30757.0000    0.3909               71.7835     297.0000</a:t>
            </a:r>
          </a:p>
          <a:p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50%    31243.0000    0.4083               74.3993     343.0000</a:t>
            </a:r>
          </a:p>
          <a:p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75%    40403.0000    0.4691               84.3651     435.0000</a:t>
            </a:r>
          </a:p>
          <a:p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max    42103.0000    0.5344               85.0824     438.0000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22757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610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Data Analysis and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64159" y="987691"/>
            <a:ext cx="11222181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Create visualizations and save them at 300 dpi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Bar Chart for Emissions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plt.figure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figsize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=(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8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4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plt.bar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'company'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'emissions'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color=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skyblue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plt.xlabel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'Company'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plt.ylabel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'Emissions (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Tonnes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)'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plt.title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'ESG Comparison of Company Emissions'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plt.show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plt.savefig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'ESG 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Company_Emissions.jpg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format=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'jpg'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dpi=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300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C59311-1E14-53E6-2BB7-80FAEF5D5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050" y="3874862"/>
            <a:ext cx="5206987" cy="286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58898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610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Data Analysis and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64159" y="987691"/>
            <a:ext cx="11222181" cy="50167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Line Chart for Energy Use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plt.figure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figsize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=(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8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4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company </a:t>
            </a:r>
            <a:r>
              <a:rPr lang="en-US" sz="20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time_series_data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'company'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].unique():</a:t>
            </a:r>
          </a:p>
          <a:p>
            <a:pPr lvl="1"/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company_data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time_series_data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time_series_data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'company'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== company]</a:t>
            </a:r>
          </a:p>
          <a:p>
            <a:pPr lvl="1"/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company_data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company_data.sort_values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(by=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'year'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lvl="1"/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plt.plot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company_data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'year'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company_data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energy_use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marker=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'o'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linestyle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'-'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label=company)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plt.xlabel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'Year'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plt.ylabel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'Energy Use (kWh)'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plt.title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"ESG Companies' Energy Use Over Time"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plt.xticks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company_data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'year'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].unique()) </a:t>
            </a:r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Ensuring only whole years are marked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plt.legend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plt.grid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plt.show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83278992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610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Data Analysis and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1AEF37-2C03-E9EA-492E-97760D846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16" y="1051902"/>
            <a:ext cx="10015538" cy="558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2041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610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Data Analysis and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64159" y="987691"/>
            <a:ext cx="11222181" cy="34778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Scatter Plot for Diversity vs. Satisfaction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plt.figure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figsize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=(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8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4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plt.scatter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correlation_data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'diversity'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correlation_data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employee_satisfaction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alpha=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0.7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plt.xlabel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'Board Diversity (Ratio)'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plt.ylabel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'Employee Satisfaction (%)'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plt.title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'ESG Correlation Between Board Diversity and Employee Satisfaction'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plt.grid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plt.show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plt.savefig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ESG_Diversity_vs_Satisfaction.jpg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format=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'jpg'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dpi=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300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46079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610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Data Analysis and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3E0324-3A37-AF93-CF87-F833AB715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355" y="1179077"/>
            <a:ext cx="9220247" cy="520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72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01705"/>
            <a:ext cx="11335871" cy="1557338"/>
          </a:xfrm>
        </p:spPr>
        <p:txBody>
          <a:bodyPr>
            <a:normAutofit fontScale="90000"/>
          </a:bodyPr>
          <a:lstStyle/>
          <a:p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Simon Thompson (2023), </a:t>
            </a:r>
            <a:b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Green and Sustainable Finance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: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27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Principles and Practice in Banking, Investment and Insurance, </a:t>
            </a:r>
            <a:b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2nd Edition, Kogan Page.</a:t>
            </a: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4BA07585-6304-D83A-A77D-E43891A9B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https://www.amazon.com/Green-Sustainable-Finance-Principles-Investment/dp/1398609242/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4896D5-6CD7-DA93-CDE7-04B456A57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605" y="1749589"/>
            <a:ext cx="3236790" cy="485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4635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610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Data Analysis and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64159" y="987691"/>
            <a:ext cx="11222181" cy="31700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Pie Chart for Waste Types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plt.figure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figsize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=(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8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4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plt.pie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waste_amount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labels=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waste_type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autopct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'%1.1f%%'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startangle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140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plt.title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'ESG Waste Types'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plt.axis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'equal'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Equal aspect ratio ensures that pie is drawn as a circle.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plt.show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plt.savefig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ESG_Waste_Type_Breakdown.jpg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format=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'jpg'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dpi=</a:t>
            </a:r>
            <a:r>
              <a:rPr lang="en-US" sz="20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300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59956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D9D0-EE05-E744-B9B4-A3505E4C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17" y="274638"/>
            <a:ext cx="11423374" cy="6245225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rgbClr val="C00000"/>
                </a:solidFill>
              </a:rPr>
              <a:t>Applications of </a:t>
            </a:r>
            <a:br>
              <a:rPr lang="en-US" sz="8800" dirty="0">
                <a:solidFill>
                  <a:srgbClr val="C00000"/>
                </a:solidFill>
              </a:rPr>
            </a:br>
            <a:r>
              <a:rPr lang="en-US" sz="8800" dirty="0">
                <a:solidFill>
                  <a:srgbClr val="C00000"/>
                </a:solidFill>
              </a:rPr>
              <a:t>ESG Data Analytics </a:t>
            </a:r>
            <a:br>
              <a:rPr lang="en-US" sz="8800" dirty="0">
                <a:solidFill>
                  <a:srgbClr val="C00000"/>
                </a:solidFill>
              </a:rPr>
            </a:br>
            <a:r>
              <a:rPr lang="en-US" sz="8800" dirty="0">
                <a:solidFill>
                  <a:srgbClr val="C00000"/>
                </a:solidFill>
              </a:rPr>
              <a:t>with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C7D2B-6748-B04A-8425-539708696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91</a:t>
            </a:fld>
            <a:endParaRPr lang="zh-TW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ECBD95-E6B0-0E3B-4187-B0997166612D}"/>
              </a:ext>
            </a:extLst>
          </p:cNvPr>
          <p:cNvSpPr txBox="1"/>
          <p:nvPr/>
        </p:nvSpPr>
        <p:spPr>
          <a:xfrm>
            <a:off x="927454" y="6432567"/>
            <a:ext cx="100981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https://colab.research.google.com/drive/1IZnqcenbxSlehvPYb3xMqLVF21oWQdj_?usp=sharing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99911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8F22BA-B487-279D-E413-3E991770D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92</a:t>
            </a:fld>
            <a:endParaRPr lang="en-US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E2BF280B-C172-8542-C1B7-21AE08B22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8844"/>
            <a:ext cx="11222181" cy="813343"/>
          </a:xfrm>
        </p:spPr>
        <p:txBody>
          <a:bodyPr>
            <a:normAutofit fontScale="90000"/>
          </a:bodyPr>
          <a:lstStyle/>
          <a:p>
            <a:r>
              <a:rPr lang="en-US" dirty="0"/>
              <a:t>ESG Data Analytics</a:t>
            </a:r>
            <a:br>
              <a:rPr lang="en-US" dirty="0"/>
            </a:br>
            <a:r>
              <a:rPr lang="en-US" sz="2200" b="0" dirty="0">
                <a:hlinkClick r:id="rId2"/>
              </a:rPr>
              <a:t>https://www.kaggle.com/datasets/pritish509/s-and-p-500-esg-risk-ratings/data</a:t>
            </a:r>
            <a:endParaRPr lang="en-US" sz="2200" b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5C3277-069B-A901-34F2-4F60D79AC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253" y="1055819"/>
            <a:ext cx="9954452" cy="541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9076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C7D2B-6748-B04A-8425-539708696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93</a:t>
            </a:fld>
            <a:endParaRPr lang="zh-TW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2123A3-1EC3-CCB5-B3ED-0A23E1C26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389" y="1110982"/>
            <a:ext cx="8998907" cy="53215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A0A15-136D-E8D4-FA31-3E86C825FE43}"/>
              </a:ext>
            </a:extLst>
          </p:cNvPr>
          <p:cNvSpPr txBox="1"/>
          <p:nvPr/>
        </p:nvSpPr>
        <p:spPr>
          <a:xfrm>
            <a:off x="1272790" y="6497405"/>
            <a:ext cx="9745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https://colab.research.google.com/drive/1Kq_Am3t9t_YIDbn5TjAfdyQRY5n3K7sR</a:t>
            </a:r>
            <a:endParaRPr lang="en-US" dirty="0"/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88DFE18F-E60A-BDAF-A0D8-34EC62480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8844"/>
            <a:ext cx="11222181" cy="813343"/>
          </a:xfrm>
        </p:spPr>
        <p:txBody>
          <a:bodyPr>
            <a:normAutofit fontScale="90000"/>
          </a:bodyPr>
          <a:lstStyle/>
          <a:p>
            <a:r>
              <a:rPr lang="en-US" dirty="0"/>
              <a:t>ESG Data Analytics</a:t>
            </a:r>
            <a:br>
              <a:rPr lang="en-US" dirty="0"/>
            </a:br>
            <a:r>
              <a:rPr lang="en-US" sz="2200" b="0" dirty="0">
                <a:hlinkClick r:id="rId4"/>
              </a:rPr>
              <a:t>https://www.kaggle.com/datasets/pritish509/s-and-p-500-esg-risk-ratings/data</a:t>
            </a:r>
            <a:endParaRPr lang="en-US" sz="2200" b="0" dirty="0"/>
          </a:p>
        </p:txBody>
      </p:sp>
    </p:spTree>
    <p:extLst>
      <p:ext uri="{BB962C8B-B14F-4D97-AF65-F5344CB8AC3E}">
        <p14:creationId xmlns:p14="http://schemas.microsoft.com/office/powerpoint/2010/main" val="294310145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B0A7F-7E07-7F4F-898D-F291B7B663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512" y="1169746"/>
            <a:ext cx="8902976" cy="499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8008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E7544-B14D-9544-B491-78860F363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0135"/>
            <a:ext cx="11222181" cy="915126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Summary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D713E-14BC-8D4E-81D6-882C7A3ED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50231"/>
            <a:ext cx="11222181" cy="5512013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4800" dirty="0"/>
              <a:t>Data Science and Sustainability</a:t>
            </a:r>
          </a:p>
          <a:p>
            <a:pPr marL="320040" indent="-320040"/>
            <a:r>
              <a:rPr lang="en-US" sz="4800" dirty="0"/>
              <a:t>Data Collection and Analysis for Sustainability</a:t>
            </a:r>
          </a:p>
          <a:p>
            <a:pPr marL="320040" indent="-320040"/>
            <a:r>
              <a:rPr lang="en-US" sz="4800" dirty="0"/>
              <a:t>Implementing Data-Driven Sustainability Strategies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228DE-7DBA-0446-B386-05BD7D50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583689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6F70-8938-FB4A-954F-072E275B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695" y="44624"/>
            <a:ext cx="10133102" cy="907306"/>
          </a:xfrm>
        </p:spPr>
        <p:txBody>
          <a:bodyPr/>
          <a:lstStyle/>
          <a:p>
            <a:r>
              <a:rPr lang="en-US" altLang="zh-TW" dirty="0">
                <a:solidFill>
                  <a:schemeClr val="tx2"/>
                </a:solidFill>
              </a:rPr>
              <a:t>References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B6D8-C75A-8144-8E1A-6A08EAB1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926" y="857801"/>
            <a:ext cx="11518232" cy="578943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Sherry Madera (2024), Navigating Sustainability Data: How Organizations can use ESG Data to Secure Their Future, Kogan Page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 err="1"/>
              <a:t>Cino</a:t>
            </a:r>
            <a:r>
              <a:rPr lang="en-US" sz="1400" b="0" dirty="0"/>
              <a:t> Robin Castelli, Cyril </a:t>
            </a:r>
            <a:r>
              <a:rPr lang="en-US" sz="1400" b="0" dirty="0" err="1"/>
              <a:t>Shmatov</a:t>
            </a:r>
            <a:r>
              <a:rPr lang="en-US" sz="1400" b="0" dirty="0"/>
              <a:t> (2022), Quantitative Methods for ESG Finance, Wiley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Simon Thompson (2023), Green and Sustainable Finance: Principles and Practice in Banking, Investment and Insurance, 2nd Edition, Kogan Page.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 err="1"/>
              <a:t>Chrissa</a:t>
            </a:r>
            <a:r>
              <a:rPr lang="en-US" sz="1400" b="0" dirty="0"/>
              <a:t> </a:t>
            </a:r>
            <a:r>
              <a:rPr lang="en-US" sz="1400" b="0" dirty="0" err="1"/>
              <a:t>Pagitsas</a:t>
            </a:r>
            <a:r>
              <a:rPr lang="en-US" sz="1400" b="0" dirty="0"/>
              <a:t> (2023), Chief Sustainability Officers At Work: How CSOs Build Successful Sustainability and ESG Strategies, </a:t>
            </a:r>
            <a:r>
              <a:rPr lang="en-US" sz="1400" b="0" dirty="0" err="1"/>
              <a:t>Apress</a:t>
            </a:r>
            <a:r>
              <a:rPr lang="en-US" sz="1400" b="0" dirty="0"/>
              <a:t>.</a:t>
            </a:r>
          </a:p>
          <a:p>
            <a:pPr marL="228600" indent="-228600">
              <a:spcAft>
                <a:spcPts val="200"/>
              </a:spcAft>
            </a:pPr>
            <a:r>
              <a:rPr lang="en-US" altLang="zh-TW" sz="1400" b="0" dirty="0"/>
              <a:t>Wes McKinney (2022), "Python for Data Analysis: Data Wrangling with pandas, NumPy, and </a:t>
            </a:r>
            <a:r>
              <a:rPr lang="en-US" altLang="zh-TW" sz="1400" b="0" dirty="0" err="1"/>
              <a:t>Jupyter</a:t>
            </a:r>
            <a:r>
              <a:rPr lang="en-US" altLang="zh-TW" sz="1400" b="0" dirty="0"/>
              <a:t>", 3rd Edition, O'Reilly Media.</a:t>
            </a:r>
          </a:p>
          <a:p>
            <a:pPr marL="228600" indent="-228600">
              <a:spcAft>
                <a:spcPts val="200"/>
              </a:spcAft>
            </a:pPr>
            <a:r>
              <a:rPr lang="en-US" altLang="zh-TW" sz="1400" b="0" dirty="0" err="1"/>
              <a:t>Aurélien</a:t>
            </a:r>
            <a:r>
              <a:rPr lang="en-US" altLang="zh-TW" sz="1400" b="0" dirty="0"/>
              <a:t> </a:t>
            </a:r>
            <a:r>
              <a:rPr lang="en-US" altLang="zh-TW" sz="1400" b="0" dirty="0" err="1"/>
              <a:t>Géron</a:t>
            </a:r>
            <a:r>
              <a:rPr lang="en-US" altLang="zh-TW" sz="1400" b="0" dirty="0"/>
              <a:t> (2023), Hands-On Machine Learning with Scikit-Learn, </a:t>
            </a:r>
            <a:r>
              <a:rPr lang="en-US" altLang="zh-TW" sz="1400" b="0" dirty="0" err="1"/>
              <a:t>Keras</a:t>
            </a:r>
            <a:r>
              <a:rPr lang="en-US" altLang="zh-TW" sz="1400" b="0" dirty="0"/>
              <a:t>, and TensorFlow: Concepts, Tools, and Techniques to Build Intelligent Systems, 3rd Edition, O’Reilly Media.</a:t>
            </a:r>
          </a:p>
          <a:p>
            <a:pPr marL="228600" indent="-228600">
              <a:spcAft>
                <a:spcPts val="200"/>
              </a:spcAft>
            </a:pPr>
            <a:r>
              <a:rPr lang="en-US" sz="1400" b="0" dirty="0"/>
              <a:t>Steven </a:t>
            </a:r>
            <a:r>
              <a:rPr lang="en-US" sz="1400" b="0" dirty="0" err="1"/>
              <a:t>D'Ascoli</a:t>
            </a:r>
            <a:r>
              <a:rPr lang="en-US" sz="1400" b="0" dirty="0"/>
              <a:t> (2022), Artificial Intelligence and Deep Learning with Python:  Every Line of Code Explained For Readers New to AI and New to Python, Independently published.</a:t>
            </a:r>
          </a:p>
          <a:p>
            <a:pPr marL="228600" indent="-228600">
              <a:spcAft>
                <a:spcPts val="200"/>
              </a:spcAft>
            </a:pPr>
            <a:r>
              <a:rPr lang="en-US" altLang="zh-TW" sz="1400" b="0" dirty="0"/>
              <a:t>Stuart Russell and Peter Norvig (2020), Artificial Intelligence: A Modern Approach, 4th Edition, Pearson.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 err="1"/>
              <a:t>Cino</a:t>
            </a:r>
            <a:r>
              <a:rPr lang="en-US" sz="1400" b="0" dirty="0"/>
              <a:t> Robin Castelli, Cyril </a:t>
            </a:r>
            <a:r>
              <a:rPr lang="en-US" sz="1400" b="0" dirty="0" err="1"/>
              <a:t>Shmatov</a:t>
            </a:r>
            <a:r>
              <a:rPr lang="en-US" sz="1400" b="0" dirty="0"/>
              <a:t> (2022), Quantitative Methods for ESG Finance, Wiley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Simon Thompson (2023), Green and Sustainable Finance: Principles and Practice in Banking, Investment and Insurance, 2nd Edition, Kogan Page.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 err="1"/>
              <a:t>Chrissa</a:t>
            </a:r>
            <a:r>
              <a:rPr lang="en-US" sz="1400" b="0" dirty="0"/>
              <a:t> </a:t>
            </a:r>
            <a:r>
              <a:rPr lang="en-US" sz="1400" b="0" dirty="0" err="1"/>
              <a:t>Pagitsas</a:t>
            </a:r>
            <a:r>
              <a:rPr lang="en-US" sz="1400" b="0" dirty="0"/>
              <a:t> (2023), Chief Sustainability Officers At Work: How CSOs Build Successful Sustainability and ESG Strategies, </a:t>
            </a:r>
            <a:r>
              <a:rPr lang="en-US" sz="1400" b="0" dirty="0" err="1"/>
              <a:t>Apress</a:t>
            </a:r>
            <a:r>
              <a:rPr lang="en-US" sz="1400" b="0" dirty="0"/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Yihan Cao, </a:t>
            </a:r>
            <a:r>
              <a:rPr lang="en-US" sz="1400" b="0" dirty="0" err="1"/>
              <a:t>Siyu</a:t>
            </a:r>
            <a:r>
              <a:rPr lang="en-US" sz="1400" b="0" dirty="0"/>
              <a:t> Li, </a:t>
            </a:r>
            <a:r>
              <a:rPr lang="en-US" sz="1400" b="0" dirty="0" err="1"/>
              <a:t>Yixin</a:t>
            </a:r>
            <a:r>
              <a:rPr lang="en-US" sz="1400" b="0" dirty="0"/>
              <a:t> Liu, </a:t>
            </a:r>
            <a:r>
              <a:rPr lang="en-US" sz="1400" b="0" dirty="0" err="1"/>
              <a:t>Zhiling</a:t>
            </a:r>
            <a:r>
              <a:rPr lang="en-US" sz="1400" b="0" dirty="0"/>
              <a:t> Yan, Yutong Dai, Philip S. Yu, and </a:t>
            </a:r>
            <a:r>
              <a:rPr lang="en-US" sz="1400" b="0" dirty="0" err="1"/>
              <a:t>Lichao</a:t>
            </a:r>
            <a:r>
              <a:rPr lang="en-US" sz="1400" b="0" dirty="0"/>
              <a:t> Sun (2023). "A Comprehensive Survey of AI-Generated Content (AIGC): A History of Generative AI from GAN to </a:t>
            </a:r>
            <a:r>
              <a:rPr lang="en-US" sz="1400" b="0" dirty="0" err="1"/>
              <a:t>ChatGPT</a:t>
            </a:r>
            <a:r>
              <a:rPr lang="en-US" sz="1400" b="0" dirty="0"/>
              <a:t>." </a:t>
            </a:r>
            <a:r>
              <a:rPr lang="en-US" sz="1400" b="0" dirty="0" err="1"/>
              <a:t>arXiv</a:t>
            </a:r>
            <a:r>
              <a:rPr lang="en-US" sz="1400" b="0" dirty="0"/>
              <a:t> preprint arXiv:2303.04226.</a:t>
            </a:r>
          </a:p>
          <a:p>
            <a:pPr marL="228600" indent="-228600">
              <a:spcAft>
                <a:spcPts val="0"/>
              </a:spcAft>
            </a:pPr>
            <a:r>
              <a:rPr lang="en-US" sz="1400" b="0" dirty="0"/>
              <a:t>Min-Yuh Day (2024), Python 101, </a:t>
            </a:r>
            <a:r>
              <a:rPr lang="en-US" sz="1400" b="0" dirty="0">
                <a:hlinkClick r:id="rId2"/>
              </a:rPr>
              <a:t>https://tinyurl.com/aintpupython101</a:t>
            </a:r>
            <a:endParaRPr lang="en-US" sz="1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8DDE3-DE9A-684D-A2C4-2DDE871B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5420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13431</TotalTime>
  <Words>4248</Words>
  <Application>Microsoft Macintosh PowerPoint</Application>
  <PresentationFormat>Widescreen</PresentationFormat>
  <Paragraphs>575</Paragraphs>
  <Slides>96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03" baseType="lpstr">
      <vt:lpstr>Heiti TC Medium</vt:lpstr>
      <vt:lpstr>Arial</vt:lpstr>
      <vt:lpstr>Barlow</vt:lpstr>
      <vt:lpstr>Calibri</vt:lpstr>
      <vt:lpstr>Courier New</vt:lpstr>
      <vt:lpstr>Source Sans Pro</vt:lpstr>
      <vt:lpstr>Office Theme</vt:lpstr>
      <vt:lpstr>Applications of ESG Data Analytics with Python</vt:lpstr>
      <vt:lpstr>Syllabus</vt:lpstr>
      <vt:lpstr>Syllabus</vt:lpstr>
      <vt:lpstr>Applications of  ESG Data Analytics  with Python</vt:lpstr>
      <vt:lpstr>Outline</vt:lpstr>
      <vt:lpstr>Sherry Madera (2024),  Navigating Sustainability Data: How Organizations can use ESG Data to Secure Their Future, Kogan Page</vt:lpstr>
      <vt:lpstr>雪莉．馬德拉 (Sherry Madera) (顏敏竹 譯) (2024),  駕馭ESG數據 (Navigating Sustainability Data),  財團法人中國生產力中心</vt:lpstr>
      <vt:lpstr>Cino Robin Castelli, Cyril Shmatov (2022),  Quantitative Methods for ESG Finance,  Wiley</vt:lpstr>
      <vt:lpstr>Simon Thompson (2023),  Green and Sustainable Finance:  Principles and Practice in Banking, Investment and Insurance,  2nd Edition, Kogan Page.</vt:lpstr>
      <vt:lpstr>Chrissa Pagitsas (2023),  Chief Sustainability Officers At Work:  How CSOs Build Successful Sustainability and ESG Strategies,  Apress.</vt:lpstr>
      <vt:lpstr>Sustainability and ESG Data Analytics</vt:lpstr>
      <vt:lpstr>Sustainability and ESG Data Analytics</vt:lpstr>
      <vt:lpstr>Data Science for  Sustainability and ESG:  Transforming Decision-Making  for a Better Future</vt:lpstr>
      <vt:lpstr>Data Science for Sustainability and ESG: Foundations &amp; Frameworks</vt:lpstr>
      <vt:lpstr>Data Science for  Sustainability and ESG</vt:lpstr>
      <vt:lpstr>Data Science for  Sustainability and ESG</vt:lpstr>
      <vt:lpstr>Fundamentals of Data Science</vt:lpstr>
      <vt:lpstr>Data Science Process</vt:lpstr>
      <vt:lpstr>Data Science Essential tools</vt:lpstr>
      <vt:lpstr>Sustainability and ESG</vt:lpstr>
      <vt:lpstr>Sustainability and ESG: Business case </vt:lpstr>
      <vt:lpstr>Intersection of Data Science with Sustainability and ESG</vt:lpstr>
      <vt:lpstr>The Interconnectedness of  Data, Sustainability &amp; ESG</vt:lpstr>
      <vt:lpstr>ESG: Environmental Social Governance</vt:lpstr>
      <vt:lpstr>Sustainable Development Goals (SDGs)</vt:lpstr>
      <vt:lpstr>Sustainable Development Goals (SDGs) and 5P</vt:lpstr>
      <vt:lpstr>ESG to 17 SDGs</vt:lpstr>
      <vt:lpstr>ESG to 17 SDGs</vt:lpstr>
      <vt:lpstr>Data Collection and Analysis for Sustainability</vt:lpstr>
      <vt:lpstr>Data Collection and Analysis for Sustainability</vt:lpstr>
      <vt:lpstr>Types of Data Relevant to  Sustainability and ESG</vt:lpstr>
      <vt:lpstr>Understanding ESG Data</vt:lpstr>
      <vt:lpstr>Challenges of ESG Data</vt:lpstr>
      <vt:lpstr>Data Collection Methods and Sources</vt:lpstr>
      <vt:lpstr>Data Collection Methods and Sources</vt:lpstr>
      <vt:lpstr>Data Quality and Preparation</vt:lpstr>
      <vt:lpstr>Data Analysis Techniques for Sustainability</vt:lpstr>
      <vt:lpstr>MSCI ESG Rating Framework</vt:lpstr>
      <vt:lpstr>MSCI ESG Key Issue Hierarchy</vt:lpstr>
      <vt:lpstr>Data Preparation &amp; Cleaning: Preparing ESG Data for Analysis</vt:lpstr>
      <vt:lpstr>Exploratory Data Analysis (EDA) &amp; Visualization: Uncovering Patterns in ESG Data</vt:lpstr>
      <vt:lpstr>ESG Predictive Modeling: Forecasting with ESG Data</vt:lpstr>
      <vt:lpstr>Natural Language Processing (NLP) for Sentiment Analysis:  Sentiment Analysis for ESG Insights</vt:lpstr>
      <vt:lpstr>Analyzing Sustainability Reports</vt:lpstr>
      <vt:lpstr>ESG Key Frameworks</vt:lpstr>
      <vt:lpstr>Case Studies:  Data-Driven Sustainability Initiatives</vt:lpstr>
      <vt:lpstr>GRI (Global Report Initiative)</vt:lpstr>
      <vt:lpstr>CDP (Carbon Disclosure Project)</vt:lpstr>
      <vt:lpstr>SASB (Sustainability Accounting Standards Board)</vt:lpstr>
      <vt:lpstr>ISSB (International Sustainability Standards Board)</vt:lpstr>
      <vt:lpstr>TCFD  (Task Force on Climate-related Financial Disclosures)</vt:lpstr>
      <vt:lpstr>Implementing  Data-Driven Sustainability Strategies</vt:lpstr>
      <vt:lpstr>Implementing  Data-Driven Sustainability Strategies</vt:lpstr>
      <vt:lpstr>Setting Science-Based Sustainability Targets</vt:lpstr>
      <vt:lpstr>Integrating Sustainability Metrics into Business Operations</vt:lpstr>
      <vt:lpstr>Advanced Analytics for  Sustainability Strategy</vt:lpstr>
      <vt:lpstr>Communicating ESG Performance to Stakeholders</vt:lpstr>
      <vt:lpstr>Overcoming Challenges in  Data-Driven Sustainability</vt:lpstr>
      <vt:lpstr>Data-Driven Sustainable Investing: Building ESG-Conscious Portfolios</vt:lpstr>
      <vt:lpstr>ESG Risk Assessment and Mitigation: Managing ESG Risks for Resilience</vt:lpstr>
      <vt:lpstr>Driving Corporate Sustainability: Data-Powered Sustainability Transformations</vt:lpstr>
      <vt:lpstr>The Future of Data-Driven ESG: A Sustainable Future Powered by Data</vt:lpstr>
      <vt:lpstr>Future Trends in Data Science for Sustainability</vt:lpstr>
      <vt:lpstr>Evolution of Sustainable Finance Research</vt:lpstr>
      <vt:lpstr>Generative AI and LLMs for Sustainability and  ESG Data Analytics</vt:lpstr>
      <vt:lpstr>Generative AI for ESG Rating and Reporting Generation</vt:lpstr>
      <vt:lpstr>Sustainable Productivity: Finance ESG</vt:lpstr>
      <vt:lpstr>Sustainable Resilient Manufacturing ESG</vt:lpstr>
      <vt:lpstr>ESG Indexes</vt:lpstr>
      <vt:lpstr>MSCI ESG Rating Framework</vt:lpstr>
      <vt:lpstr>MSCI ESG Key Issue Hierarchy</vt:lpstr>
      <vt:lpstr>MSCI Governance Model Structure</vt:lpstr>
      <vt:lpstr>MSCI Hierarchy of ESG Scores</vt:lpstr>
      <vt:lpstr>DJSI S&amp;P Global ESG Score</vt:lpstr>
      <vt:lpstr>FTSE Russell ESG Ratings</vt:lpstr>
      <vt:lpstr>Sustainalytics  ESG Risk Ratings</vt:lpstr>
      <vt:lpstr>Truvalue  ESG Ranks</vt:lpstr>
      <vt:lpstr>Analyst-driven vs. AI-driven ESG</vt:lpstr>
      <vt:lpstr>Analyst based  ESG Research  AI based  ESG Research</vt:lpstr>
      <vt:lpstr>ESG Analytics: NLP Taxonomy</vt:lpstr>
      <vt:lpstr>Top  ESG Reporting Software</vt:lpstr>
      <vt:lpstr>ESG Data Analysis and Visualization</vt:lpstr>
      <vt:lpstr>ESG Data Analysis and Visualization</vt:lpstr>
      <vt:lpstr>ESG Data Analysis and Visualization</vt:lpstr>
      <vt:lpstr>ESG Data Analysis and Visualization</vt:lpstr>
      <vt:lpstr>ESG Data Analysis and Visualization</vt:lpstr>
      <vt:lpstr>ESG Data Analysis and Visualization</vt:lpstr>
      <vt:lpstr>ESG Data Analysis and Visualization</vt:lpstr>
      <vt:lpstr>ESG Data Analysis and Visualization</vt:lpstr>
      <vt:lpstr>ESG Data Analysis and Visualization</vt:lpstr>
      <vt:lpstr>Applications of  ESG Data Analytics  with Python</vt:lpstr>
      <vt:lpstr>ESG Data Analytics https://www.kaggle.com/datasets/pritish509/s-and-p-500-esg-risk-ratings/data</vt:lpstr>
      <vt:lpstr>ESG Data Analytics https://www.kaggle.com/datasets/pritish509/s-and-p-500-esg-risk-ratings/data</vt:lpstr>
      <vt:lpstr>PowerPoint Presentation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Python for Accounting Applications</dc:title>
  <dc:subject/>
  <dc:creator>Min-Yuh Day</dc:creator>
  <cp:keywords>Python, Accounting, Applications, PAA</cp:keywords>
  <dc:description>Python for Accounting Applications</dc:description>
  <cp:lastModifiedBy>MY DAY</cp:lastModifiedBy>
  <cp:revision>768</cp:revision>
  <cp:lastPrinted>2020-12-23T14:44:17Z</cp:lastPrinted>
  <dcterms:created xsi:type="dcterms:W3CDTF">2019-09-12T03:09:52Z</dcterms:created>
  <dcterms:modified xsi:type="dcterms:W3CDTF">2024-12-18T03:07:28Z</dcterms:modified>
  <cp:category/>
</cp:coreProperties>
</file>