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5"/>
  </p:notesMasterIdLst>
  <p:sldIdLst>
    <p:sldId id="3462" r:id="rId2"/>
    <p:sldId id="4998" r:id="rId3"/>
    <p:sldId id="3464" r:id="rId4"/>
    <p:sldId id="3778" r:id="rId5"/>
    <p:sldId id="3472" r:id="rId6"/>
    <p:sldId id="3779" r:id="rId7"/>
    <p:sldId id="3474" r:id="rId8"/>
    <p:sldId id="3475" r:id="rId9"/>
    <p:sldId id="3476" r:id="rId10"/>
    <p:sldId id="3786" r:id="rId11"/>
    <p:sldId id="5220" r:id="rId12"/>
    <p:sldId id="5221" r:id="rId13"/>
    <p:sldId id="3789" r:id="rId14"/>
    <p:sldId id="3792" r:id="rId15"/>
    <p:sldId id="3797" r:id="rId16"/>
    <p:sldId id="3799" r:id="rId17"/>
    <p:sldId id="3812" r:id="rId18"/>
    <p:sldId id="3486" r:id="rId19"/>
    <p:sldId id="3487" r:id="rId20"/>
    <p:sldId id="3488" r:id="rId21"/>
    <p:sldId id="3865" r:id="rId22"/>
    <p:sldId id="3864" r:id="rId23"/>
    <p:sldId id="4997" r:id="rId24"/>
    <p:sldId id="4996" r:id="rId25"/>
    <p:sldId id="3489" r:id="rId26"/>
    <p:sldId id="1270" r:id="rId27"/>
    <p:sldId id="1151" r:id="rId28"/>
    <p:sldId id="1266" r:id="rId29"/>
    <p:sldId id="1273" r:id="rId30"/>
    <p:sldId id="3793" r:id="rId31"/>
    <p:sldId id="3222" r:id="rId32"/>
    <p:sldId id="3164" r:id="rId33"/>
    <p:sldId id="1413" r:id="rId34"/>
    <p:sldId id="1414" r:id="rId35"/>
    <p:sldId id="1415" r:id="rId36"/>
    <p:sldId id="1416" r:id="rId37"/>
    <p:sldId id="1498" r:id="rId38"/>
    <p:sldId id="1625" r:id="rId39"/>
    <p:sldId id="1626" r:id="rId40"/>
    <p:sldId id="944" r:id="rId41"/>
    <p:sldId id="1110" r:id="rId42"/>
    <p:sldId id="945" r:id="rId43"/>
    <p:sldId id="946" r:id="rId44"/>
    <p:sldId id="947" r:id="rId45"/>
    <p:sldId id="1219" r:id="rId46"/>
    <p:sldId id="1220" r:id="rId47"/>
    <p:sldId id="1223" r:id="rId48"/>
    <p:sldId id="1225" r:id="rId49"/>
    <p:sldId id="1227" r:id="rId50"/>
    <p:sldId id="1229" r:id="rId51"/>
    <p:sldId id="1231" r:id="rId52"/>
    <p:sldId id="1233" r:id="rId53"/>
    <p:sldId id="3863" r:id="rId54"/>
    <p:sldId id="3814" r:id="rId55"/>
    <p:sldId id="1942" r:id="rId56"/>
    <p:sldId id="3815" r:id="rId57"/>
    <p:sldId id="3178" r:id="rId58"/>
    <p:sldId id="3179" r:id="rId59"/>
    <p:sldId id="3180" r:id="rId60"/>
    <p:sldId id="3034" r:id="rId61"/>
    <p:sldId id="3898" r:id="rId62"/>
    <p:sldId id="4324" r:id="rId63"/>
    <p:sldId id="4305" r:id="rId64"/>
    <p:sldId id="4291" r:id="rId65"/>
    <p:sldId id="3901" r:id="rId66"/>
    <p:sldId id="4991" r:id="rId67"/>
    <p:sldId id="4992" r:id="rId68"/>
    <p:sldId id="3908" r:id="rId69"/>
    <p:sldId id="3909" r:id="rId70"/>
    <p:sldId id="4263" r:id="rId71"/>
    <p:sldId id="3906" r:id="rId72"/>
    <p:sldId id="3912" r:id="rId73"/>
    <p:sldId id="4262" r:id="rId74"/>
    <p:sldId id="3897" r:id="rId75"/>
    <p:sldId id="4993" r:id="rId76"/>
    <p:sldId id="4994" r:id="rId77"/>
    <p:sldId id="4260" r:id="rId78"/>
    <p:sldId id="4258" r:id="rId79"/>
    <p:sldId id="4938" r:id="rId80"/>
    <p:sldId id="4946" r:id="rId81"/>
    <p:sldId id="4947" r:id="rId82"/>
    <p:sldId id="4948" r:id="rId83"/>
    <p:sldId id="4949" r:id="rId84"/>
    <p:sldId id="4950" r:id="rId85"/>
    <p:sldId id="4951" r:id="rId86"/>
    <p:sldId id="4952" r:id="rId87"/>
    <p:sldId id="4953" r:id="rId88"/>
    <p:sldId id="4954" r:id="rId89"/>
    <p:sldId id="4956" r:id="rId90"/>
    <p:sldId id="4957" r:id="rId91"/>
    <p:sldId id="4958" r:id="rId92"/>
    <p:sldId id="4959" r:id="rId93"/>
    <p:sldId id="4955" r:id="rId94"/>
    <p:sldId id="4975" r:id="rId95"/>
    <p:sldId id="4976" r:id="rId96"/>
    <p:sldId id="4977" r:id="rId97"/>
    <p:sldId id="4978" r:id="rId98"/>
    <p:sldId id="4979" r:id="rId99"/>
    <p:sldId id="1499" r:id="rId100"/>
    <p:sldId id="3547" r:id="rId101"/>
    <p:sldId id="3546" r:id="rId102"/>
    <p:sldId id="3501" r:id="rId103"/>
    <p:sldId id="3545" r:id="rId104"/>
    <p:sldId id="3570" r:id="rId105"/>
    <p:sldId id="3620" r:id="rId106"/>
    <p:sldId id="3621" r:id="rId107"/>
    <p:sldId id="3729" r:id="rId108"/>
    <p:sldId id="3730" r:id="rId109"/>
    <p:sldId id="3731" r:id="rId110"/>
    <p:sldId id="3732" r:id="rId111"/>
    <p:sldId id="3733" r:id="rId112"/>
    <p:sldId id="3739" r:id="rId113"/>
    <p:sldId id="3740" r:id="rId114"/>
    <p:sldId id="3741" r:id="rId115"/>
    <p:sldId id="3743" r:id="rId116"/>
    <p:sldId id="3744" r:id="rId117"/>
    <p:sldId id="3745" r:id="rId118"/>
    <p:sldId id="3742" r:id="rId119"/>
    <p:sldId id="3746" r:id="rId120"/>
    <p:sldId id="4282" r:id="rId121"/>
    <p:sldId id="5218" r:id="rId122"/>
    <p:sldId id="5222" r:id="rId123"/>
    <p:sldId id="5219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7"/>
    <p:restoredTop sz="89217"/>
  </p:normalViewPr>
  <p:slideViewPr>
    <p:cSldViewPr snapToGrid="0" snapToObjects="1">
      <p:cViewPr varScale="1">
        <p:scale>
          <a:sx n="95" d="100"/>
          <a:sy n="95" d="100"/>
        </p:scale>
        <p:origin x="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212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64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3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1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63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1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6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6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8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81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07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5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99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62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2/25/25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2/25/25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2/25/25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hyperlink" Target="https://tinyurl.com/imtkupython101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hyperlink" Target="https://tinyurl.com/imtkupython101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hyperlink" Target="https://tinyurl.com/imtkupython101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hyperlink" Target="https://tinyurl.com/imtkupython101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hyperlink" Target="https://tinyurl.com/imtkupython101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hyperlink" Target="https://tinyurl.com/imtkupython10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hyperlink" Target="https://tinyurl.com/imtkupython101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hyperlink" Target="https://tinyurl.com/imtkupython101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hyperlink" Target="https://tinyurl.com/imtkupython101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hyperlink" Target="https://tinyurl.com/imtkupython101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hyperlink" Target="https://tinyurl.com/imtkupython101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hyperlink" Target="https://tinyurl.com/imtkupython101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hyperlink" Target="https://tinyurl.com/imtkupython101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hyperlink" Target="https://tinyurl.com/imtkupython101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hyperlink" Target="https://tinyurl.com/imtkupython101" TargetMode="Externa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hyperlink" Target="https://tinyurl.com/aintpupython101" TargetMode="External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hyperlink" Target="https://tinyurl.com/imtkupython10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16.jpe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8.tiff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amazon.com/Python-Algorithmic-Trading-Cloud-Deployment/dp/149205335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8.tiff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amazon.com/Financial-Theory-Python-Gentle-Introduction/dp/1098104358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amazon.com/Machine-Learning-Algorithmic-Trading-alternative/dp/1839217715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amazon.com/Quantitative-Finance-Python-Engineering-Mathematics/dp/1032014431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amazon.com/Green-Sustainable-Finance-Principles-Investment/dp/1398609242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amazon.com/Quantitative-Methods-Finance-Robin-Castelli/dp/1119903807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amazon.com/DeFi-Future-Finance-Campbell-Harvey-ebook/dp/B09DJV2QLC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amazon.com/Python-Finance-Mastering-Data-Driven/dp/1492024333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s://www.amazon.com/Python-Finance-powerful-quantitative-analysis/dp/1787125696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miy-fbif-ma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Artificial Intelligence in Finance and Quantitative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1132AIFQA01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(M5147) (Spring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5, 6, 7 (13:10-16:00)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2025-02-18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31D96-3AD7-AED6-057D-2F0B3207E239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60C08-DAB1-8B33-586F-3124358362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2025/02/18 Introduction to Artificial Intelligence in Finance and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2025/02/25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Generative AI for Financial Innovation Applications</a:t>
            </a:r>
          </a:p>
          <a:p>
            <a:pPr marL="0" indent="0">
              <a:buNone/>
            </a:pPr>
            <a:r>
              <a:rPr lang="en-US" sz="2800" dirty="0"/>
              <a:t>3 2025/03/04 Investing Psychology and Behavioral Finance</a:t>
            </a:r>
          </a:p>
          <a:p>
            <a:pPr marL="0" indent="0">
              <a:buNone/>
            </a:pPr>
            <a:r>
              <a:rPr lang="en-US" sz="2800" dirty="0"/>
              <a:t>4 2025/03/11 Event Studies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2025/03/18 Case Study on AI in Finance and Quantitative Analysis I</a:t>
            </a:r>
          </a:p>
          <a:p>
            <a:pPr marL="0" indent="0">
              <a:buNone/>
            </a:pPr>
            <a:r>
              <a:rPr lang="en-US" sz="2800" dirty="0"/>
              <a:t>6 2025/03/25 Finance Theory and 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34159889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73238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653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33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782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E45A8-B2E0-484E-A623-595E2E9350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54" y="662844"/>
            <a:ext cx="9551642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780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AAFDE-0677-3449-AAA3-DFF9E1A622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57" y="619283"/>
            <a:ext cx="11223074" cy="59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532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1B992-1F67-C84D-A211-CA5A6870E2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21" y="603827"/>
            <a:ext cx="11263745" cy="58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07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AF512-3655-D74E-B8D4-B45878F4EF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2" y="662844"/>
            <a:ext cx="11250175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2025/04/01 Self-Study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2025/04/08 Midterm Project Report</a:t>
            </a:r>
          </a:p>
          <a:p>
            <a:pPr marL="0" indent="0">
              <a:buNone/>
            </a:pPr>
            <a:r>
              <a:rPr lang="en-US" sz="2800" dirty="0"/>
              <a:t>9 2025/04/15 Financial Econometrics</a:t>
            </a:r>
          </a:p>
          <a:p>
            <a:pPr marL="0" indent="0">
              <a:buNone/>
            </a:pPr>
            <a:r>
              <a:rPr lang="en-US" sz="2800" dirty="0"/>
              <a:t>10 2025/04/22 AI-First Finance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2025/04/29 Industry Practices of AI in Finance and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Quantitative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2025/05/06 Case Study on AI in Finance and Quantitative Analysis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2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8A779-5B88-184B-8626-4C5F41034C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85" y="662844"/>
            <a:ext cx="11028218" cy="57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395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6DBD-AB0C-8341-9B13-9EE49C7F7D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642062"/>
            <a:ext cx="11360727" cy="59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297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03FA7-7FC3-C44C-A0FA-8E63B2526C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48" y="790630"/>
            <a:ext cx="10945091" cy="56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0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59076-7181-1C42-8BA7-0811A1524C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12" y="877226"/>
            <a:ext cx="10861964" cy="56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145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2CF8C-4F8B-EC49-A53B-08BC4150C9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94" y="717583"/>
            <a:ext cx="11277600" cy="58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136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B1F6C-9C39-2247-8A72-D39B79B18F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21" y="713214"/>
            <a:ext cx="11111345" cy="57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825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12637-E3E3-5642-B8E6-5ED595FA7F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27" y="625636"/>
            <a:ext cx="11286485" cy="59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386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F138C-DA00-0443-AA24-2AA628153F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37" y="662844"/>
            <a:ext cx="11425536" cy="5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92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EF39C-9616-B84B-B74C-E0E238DEE0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94" y="654446"/>
            <a:ext cx="10820400" cy="57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20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8640A-B4E7-AD4D-B9DE-0B8392F311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2" y="1603083"/>
            <a:ext cx="7073772" cy="748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05C619-E3D1-054D-8E5F-FCCB03DAF1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3" y="2338702"/>
            <a:ext cx="7073767" cy="3324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09DD7A-9B07-564A-9F09-F7C2AABE81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4" y="5663623"/>
            <a:ext cx="7073767" cy="748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C69CD1-D21D-2641-88F8-3CCB25A576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2" y="655547"/>
            <a:ext cx="7073767" cy="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2025/05/13 Deep Learning in Finance; </a:t>
            </a:r>
            <a:br>
              <a:rPr lang="en-US" sz="2800" dirty="0"/>
            </a:br>
            <a:r>
              <a:rPr lang="en-US" sz="2800" dirty="0"/>
              <a:t>                            Reinforcement Learning in Finance; </a:t>
            </a:r>
            <a:br>
              <a:rPr lang="en-US" sz="2800" dirty="0"/>
            </a:br>
            <a:r>
              <a:rPr lang="en-US" sz="2800" dirty="0"/>
              <a:t>                            Generative AI in Finance</a:t>
            </a:r>
          </a:p>
          <a:p>
            <a:pPr marL="0" indent="0">
              <a:buNone/>
            </a:pPr>
            <a:r>
              <a:rPr lang="en-US" sz="2800" dirty="0"/>
              <a:t>14 2025/05/20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Trading Bot and Event-Based </a:t>
            </a:r>
            <a:r>
              <a:rPr lang="en-US" sz="2800" dirty="0" err="1"/>
              <a:t>Backtesting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2025/05/27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2025/06/03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801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207149"/>
            <a:ext cx="11292113" cy="5400985"/>
          </a:xfrm>
        </p:spPr>
        <p:txBody>
          <a:bodyPr>
            <a:noAutofit/>
          </a:bodyPr>
          <a:lstStyle/>
          <a:p>
            <a:pPr>
              <a:spcAft>
                <a:spcPts val="100"/>
              </a:spcAft>
            </a:pPr>
            <a:r>
              <a:rPr lang="en-US" sz="2400" dirty="0">
                <a:solidFill>
                  <a:srgbClr val="C00000"/>
                </a:solidFill>
              </a:rPr>
              <a:t>Generative AI Innovative Applications</a:t>
            </a:r>
          </a:p>
          <a:p>
            <a:pPr lvl="1">
              <a:spcAft>
                <a:spcPts val="1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2025</a:t>
            </a:r>
          </a:p>
          <a:p>
            <a:pPr>
              <a:spcAft>
                <a:spcPts val="1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2400" dirty="0">
              <a:solidFill>
                <a:srgbClr val="C00000"/>
              </a:solidFill>
            </a:endParaRPr>
          </a:p>
          <a:p>
            <a:pPr lvl="1">
              <a:spcAft>
                <a:spcPts val="1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2021, Fall 2022, Fall 2023, Spring 2025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100"/>
              </a:spcAft>
            </a:pPr>
            <a:r>
              <a:rPr lang="en-US" sz="24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spcAft>
                <a:spcPts val="1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Fall, 2021, Spring 2022, Spring 2023, Spring 2024, Spring 2025</a:t>
            </a:r>
            <a:endParaRPr lang="en-US" altLang="zh-TW" sz="1800" dirty="0">
              <a:solidFill>
                <a:srgbClr val="C00000"/>
              </a:solidFill>
            </a:endParaRPr>
          </a:p>
          <a:p>
            <a:pPr>
              <a:spcAft>
                <a:spcPts val="100"/>
              </a:spcAft>
            </a:pPr>
            <a:r>
              <a:rPr lang="en-US" sz="24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spcAft>
                <a:spcPts val="1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2021, Fall 2022, Fall 2024</a:t>
            </a:r>
          </a:p>
          <a:p>
            <a:pPr>
              <a:spcAft>
                <a:spcPts val="100"/>
              </a:spcAft>
            </a:pPr>
            <a:r>
              <a:rPr lang="en-US" sz="2400" dirty="0">
                <a:solidFill>
                  <a:srgbClr val="C00000"/>
                </a:solidFill>
              </a:rPr>
              <a:t>Sustainability and ESG Data Analytics</a:t>
            </a:r>
          </a:p>
          <a:p>
            <a:pPr lvl="1">
              <a:spcAft>
                <a:spcPts val="1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2024, Fall 2024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100"/>
              </a:spcAft>
            </a:pPr>
            <a:r>
              <a:rPr lang="en-US" sz="2400" dirty="0">
                <a:solidFill>
                  <a:srgbClr val="C00000"/>
                </a:solidFill>
              </a:rPr>
              <a:t>Big Data Analytics</a:t>
            </a:r>
          </a:p>
          <a:p>
            <a:pPr lvl="1">
              <a:spcAft>
                <a:spcPts val="1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Spring 2023, Spring 2024</a:t>
            </a:r>
          </a:p>
          <a:p>
            <a:pPr>
              <a:spcAft>
                <a:spcPts val="100"/>
              </a:spcAft>
            </a:pPr>
            <a:r>
              <a:rPr lang="en-US" altLang="zh-TW" sz="14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spcAft>
                <a:spcPts val="100"/>
              </a:spcAft>
            </a:pPr>
            <a:r>
              <a:rPr lang="en-US" sz="1400" dirty="0">
                <a:solidFill>
                  <a:schemeClr val="accent1"/>
                </a:solidFill>
              </a:rPr>
              <a:t>Spring 2022, Fall 2023</a:t>
            </a:r>
          </a:p>
          <a:p>
            <a:pPr>
              <a:spcAft>
                <a:spcPts val="100"/>
              </a:spcAft>
            </a:pP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 </a:t>
            </a:r>
          </a:p>
          <a:p>
            <a:pPr lvl="1">
              <a:spcAft>
                <a:spcPts val="100"/>
              </a:spcAft>
            </a:pP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2023, Fall 2024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spcAft>
                <a:spcPts val="100"/>
              </a:spcAft>
            </a:pP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2023, Spring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01590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1295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70B01-86A2-90D0-029A-E626AA26AE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61608"/>
            <a:ext cx="962066" cy="62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5AC93-1719-B192-7A12-9F55357D9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735285"/>
            <a:ext cx="964282" cy="235043"/>
          </a:xfrm>
          <a:prstGeom prst="rect">
            <a:avLst/>
          </a:prstGeom>
        </p:spPr>
      </p:pic>
      <p:pic>
        <p:nvPicPr>
          <p:cNvPr id="10" name="Picture 4" descr="http://mail.tku.edu.tw/myday/images/Myday_Photo.jpg">
            <a:extLst>
              <a:ext uri="{FF2B5EF4-FFF2-40B4-BE49-F238E27FC236}">
                <a16:creationId xmlns:a16="http://schemas.microsoft.com/office/drawing/2014/main" id="{2A0917E5-EE0B-E694-C965-91897965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5FE3C9-A22B-4014-1B0E-C2F2A01A2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142640"/>
            <a:ext cx="11470712" cy="5419603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/>
              <a:t>Digital Support, Unimpeded Communication: The Development, Support and Promotion of AI-assisted Communication Assistive Devices for Speech Impairment (2/3). </a:t>
            </a:r>
            <a:br>
              <a:rPr lang="en-US" altLang="zh-TW" sz="2000" dirty="0"/>
            </a:br>
            <a:r>
              <a:rPr lang="en-US" altLang="zh-TW" sz="200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</a:p>
          <a:p>
            <a:pPr lvl="1">
              <a:spcAft>
                <a:spcPts val="0"/>
              </a:spcAft>
            </a:pPr>
            <a:r>
              <a:rPr lang="en-US" altLang="zh-TW" sz="2000" b="0" dirty="0"/>
              <a:t>NSTC 113-2425-H-305-002-, 3 Years (2023/05/01-2026/04/30) Year 1: 2024/05/01~2025/04/30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/>
              <a:t>Research on speech processing, synthesis, recognition, and sentence construction of people with language disabilities. </a:t>
            </a:r>
            <a:r>
              <a:rPr lang="en-US" altLang="zh-TW" sz="200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2000" b="0" dirty="0"/>
              <a:t>NTPU, 114-NTPU_ORDA-F-004,</a:t>
            </a:r>
            <a:r>
              <a:rPr lang="zh-TW" altLang="en-US" sz="2000" b="0" dirty="0"/>
              <a:t> </a:t>
            </a:r>
            <a:r>
              <a:rPr lang="en-US" altLang="zh-TW" sz="2000" b="0" dirty="0"/>
              <a:t> 2023/01/01~2025/12/31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Development of a Deep Learning for Dental Implant Detection in Panoramic Radiographs</a:t>
            </a:r>
            <a:r>
              <a:rPr lang="en-US" altLang="zh-TW" sz="2000" dirty="0"/>
              <a:t>, </a:t>
            </a:r>
          </a:p>
          <a:p>
            <a:pPr lvl="1">
              <a:spcAft>
                <a:spcPts val="0"/>
              </a:spcAft>
            </a:pPr>
            <a:r>
              <a:rPr lang="en-US" altLang="zh-TW" sz="2000" b="0" dirty="0"/>
              <a:t>USTP-NTPU-TMU-114-02, 2025/01/01~2025/12/31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Metaverse AI Multimodal Cross-Language Task-Oriented Dialogue System</a:t>
            </a:r>
            <a:endParaRPr lang="en-US" altLang="zh-TW" sz="2000" b="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altLang="zh-TW" sz="2000" b="0" dirty="0"/>
              <a:t>ATEC Group, Fintech and Green Finance Center (FGFC, NTPU), NTPU-112A413E01, 2 Years (2023/05/01~2025/04/30)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/>
              <a:t>Establishment and Implement of Smart Assistive Technology for Dementia Care and Its Socio-Economic Impacts (3/3). </a:t>
            </a:r>
            <a:r>
              <a:rPr lang="en-US" altLang="zh-TW" sz="200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2000" b="0" dirty="0"/>
              <a:t>NSTC, 113-2627-M-038-001-, 2024/08/01~2025/07/31</a:t>
            </a:r>
          </a:p>
        </p:txBody>
      </p:sp>
    </p:spTree>
    <p:extLst>
      <p:ext uri="{BB962C8B-B14F-4D97-AF65-F5344CB8AC3E}">
        <p14:creationId xmlns:p14="http://schemas.microsoft.com/office/powerpoint/2010/main" val="14987425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AI in Finance and Quantitative Analysis</a:t>
            </a:r>
            <a:r>
              <a:rPr lang="en-US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Topics include: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Artificial Intelligence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 in FinTech: Metaverse, Web3, </a:t>
            </a:r>
            <a:r>
              <a:rPr lang="en-US" dirty="0" err="1"/>
              <a:t>DeFi</a:t>
            </a:r>
            <a:r>
              <a:rPr lang="en-US" dirty="0"/>
              <a:t>, NFT, Generative AI for Financial Innovation Applications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Investing Psychology and Behavioral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Event Studies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Finance Theory and Data-Driven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Financial Econometrics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AI-First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Deep Learning in Finance; Reinforcement Learning in Finance; Generative AI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Algorithmic Trading; Risk Management; Trading Bot and Event-Based </a:t>
            </a:r>
            <a:r>
              <a:rPr lang="en-US" dirty="0" err="1"/>
              <a:t>Backtesting</a:t>
            </a:r>
            <a:endParaRPr lang="en-US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Industry Practices of AI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Case Study on AI in Finance and Quantitative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5664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Professor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830161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4A4D899-36B6-FAC1-F2FF-E8CF2B14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26623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4400" dirty="0">
                <a:solidFill>
                  <a:srgbClr val="C00000"/>
                </a:solidFill>
                <a:ea typeface="Heiti TC Medium" pitchFamily="2" charset="-128"/>
              </a:rPr>
              <a:t>AI in Finance and Quantitative Analysis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88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60 %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10 %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</a:t>
            </a:r>
            <a:br>
              <a:rPr lang="en-US" sz="3600" dirty="0"/>
            </a:br>
            <a:r>
              <a:rPr lang="en-US" sz="3600" dirty="0"/>
              <a:t>Artificial Intelligence in Finance: A Python-Based Guide, </a:t>
            </a:r>
            <a:br>
              <a:rPr lang="en-US" sz="3600" dirty="0"/>
            </a:br>
            <a:r>
              <a:rPr lang="en-US" sz="3600" dirty="0"/>
              <a:t>O’Reilly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91402-0776-B347-B066-374484BF3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776" y="3343904"/>
            <a:ext cx="2511256" cy="3291067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5DA0E18C-F8D3-2345-821F-C99222047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4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473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Reference Books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49837"/>
            <a:ext cx="11222181" cy="571240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100" dirty="0"/>
              <a:t>Stefan Jansen (2020), Machine Learning for Algorithmic Trading: Predictive models to extract signals from market and alternative data for systematic trading strategies with Python, 2nd Edition, </a:t>
            </a:r>
            <a:r>
              <a:rPr lang="en-US" sz="2100" dirty="0" err="1"/>
              <a:t>Packt</a:t>
            </a:r>
            <a:r>
              <a:rPr lang="en-US" sz="2100" dirty="0"/>
              <a:t> Publishing.</a:t>
            </a:r>
          </a:p>
          <a:p>
            <a:pPr>
              <a:spcAft>
                <a:spcPts val="600"/>
              </a:spcAft>
            </a:pPr>
            <a:r>
              <a:rPr lang="en-US" sz="2100" dirty="0" err="1"/>
              <a:t>Aurélien</a:t>
            </a:r>
            <a:r>
              <a:rPr lang="en-US" sz="2100" dirty="0"/>
              <a:t> </a:t>
            </a:r>
            <a:r>
              <a:rPr lang="en-US" sz="2100" dirty="0" err="1"/>
              <a:t>Géron</a:t>
            </a:r>
            <a:r>
              <a:rPr lang="en-US" sz="2100" dirty="0"/>
              <a:t> (2022), Hands-On Machine Learning with Scikit-Learn, </a:t>
            </a:r>
            <a:r>
              <a:rPr lang="en-US" sz="2100" dirty="0" err="1"/>
              <a:t>Keras</a:t>
            </a:r>
            <a:r>
              <a:rPr lang="en-US" sz="2100" dirty="0"/>
              <a:t>, and TensorFlow: Concepts, Tools, and Techniques to Build Intelligent Systems, 3rd Edition, O’Reilly Media.</a:t>
            </a:r>
          </a:p>
          <a:p>
            <a:pPr>
              <a:spcAft>
                <a:spcPts val="600"/>
              </a:spcAft>
            </a:pPr>
            <a:r>
              <a:rPr lang="en-US" sz="2100" dirty="0" err="1"/>
              <a:t>Hariom</a:t>
            </a:r>
            <a:r>
              <a:rPr lang="en-US" sz="2100" dirty="0"/>
              <a:t> </a:t>
            </a:r>
            <a:r>
              <a:rPr lang="en-US" sz="2100" dirty="0" err="1"/>
              <a:t>Tatsat</a:t>
            </a:r>
            <a:r>
              <a:rPr lang="en-US" sz="2100" dirty="0"/>
              <a:t>, Sahil Puri, Brad </a:t>
            </a:r>
            <a:r>
              <a:rPr lang="en-US" sz="2100" dirty="0" err="1"/>
              <a:t>Lookabaugh</a:t>
            </a:r>
            <a:r>
              <a:rPr lang="en-US" sz="2100" dirty="0"/>
              <a:t> (2020), Machine Learning and Data Science Blueprints for Finance: From Building Trading Strategies to Robo-Advisors Using Python, O'Reilly Media</a:t>
            </a:r>
          </a:p>
          <a:p>
            <a:pPr>
              <a:spcAft>
                <a:spcPts val="600"/>
              </a:spcAft>
            </a:pPr>
            <a:r>
              <a:rPr lang="en-US" sz="2100" dirty="0"/>
              <a:t>Chris </a:t>
            </a:r>
            <a:r>
              <a:rPr lang="en-US" sz="2100" dirty="0" err="1"/>
              <a:t>Kelliher</a:t>
            </a:r>
            <a:r>
              <a:rPr lang="en-US" sz="2100" dirty="0"/>
              <a:t> (2022), Quantitative Finance With Python: A Practical Guide to Investment Management, Trading, and Financial Engineering, Chapman and Hall/CRC.</a:t>
            </a:r>
          </a:p>
          <a:p>
            <a:pPr>
              <a:spcAft>
                <a:spcPts val="600"/>
              </a:spcAft>
            </a:pPr>
            <a:r>
              <a:rPr lang="en-US" sz="2100" dirty="0"/>
              <a:t>Simon Thompson (2023), Green and Sustainable Finance: Principles and Practice in Banking, Investment and Insurance, 2nd Edition, Kogan Page. </a:t>
            </a:r>
          </a:p>
          <a:p>
            <a:pPr>
              <a:spcAft>
                <a:spcPts val="600"/>
              </a:spcAft>
            </a:pPr>
            <a:r>
              <a:rPr lang="en-US" sz="2100" dirty="0" err="1"/>
              <a:t>Cino</a:t>
            </a:r>
            <a:r>
              <a:rPr lang="en-US" sz="2100" dirty="0"/>
              <a:t> Robin Castelli, Cyril </a:t>
            </a:r>
            <a:r>
              <a:rPr lang="en-US" sz="2100" dirty="0" err="1"/>
              <a:t>Shmatov</a:t>
            </a:r>
            <a:r>
              <a:rPr lang="en-US" sz="2100" dirty="0"/>
              <a:t> (2022), Quantitative Methods for ESG Finance, Wiley</a:t>
            </a:r>
          </a:p>
          <a:p>
            <a:pPr>
              <a:spcAft>
                <a:spcPts val="600"/>
              </a:spcAft>
            </a:pPr>
            <a:r>
              <a:rPr lang="en-US" sz="2100" dirty="0"/>
              <a:t>Abdullah </a:t>
            </a:r>
            <a:r>
              <a:rPr lang="en-US" sz="2100" dirty="0" err="1"/>
              <a:t>Karasan</a:t>
            </a:r>
            <a:r>
              <a:rPr lang="en-US" sz="2100" dirty="0"/>
              <a:t> (2021), Machine Learning for Financial Risk Management with Python: Algorithms for Modeling Risk, O’Reilly Media.</a:t>
            </a:r>
          </a:p>
          <a:p>
            <a:pPr>
              <a:spcAft>
                <a:spcPts val="600"/>
              </a:spcAft>
            </a:pPr>
            <a:r>
              <a:rPr lang="en-US" sz="2100" dirty="0"/>
              <a:t>Yves </a:t>
            </a:r>
            <a:r>
              <a:rPr lang="en-US" sz="2100" dirty="0" err="1"/>
              <a:t>Hilpisch</a:t>
            </a:r>
            <a:r>
              <a:rPr lang="en-US" sz="2100" dirty="0"/>
              <a:t> (2018), Python for Finance: Mastering Data-Driven Finance, 2nd Edition, 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Other 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Paolo </a:t>
            </a:r>
            <a:r>
              <a:rPr lang="en-US" sz="3600" dirty="0" err="1"/>
              <a:t>Sironi</a:t>
            </a:r>
            <a:r>
              <a:rPr lang="en-US" sz="3600" dirty="0"/>
              <a:t> (2016), FinTech Innovation: From Robo-Advisors to Goal Based Investing and Gamification, Wiley.</a:t>
            </a:r>
          </a:p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Financial Theory with Python: A Gentle Introduction, O’Reilly Media.</a:t>
            </a:r>
          </a:p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Python for Algorithmic Trading: From Idea to Cloud Deployment, O’Reilly Media.</a:t>
            </a:r>
          </a:p>
          <a:p>
            <a:r>
              <a:rPr lang="en-US" sz="3600" dirty="0" err="1"/>
              <a:t>Yuxing</a:t>
            </a:r>
            <a:r>
              <a:rPr lang="en-US" sz="3600" dirty="0"/>
              <a:t> Yan (2017), Python for Finance: Apply powerful finance models and quantitative analysis with Python, Second Edition, </a:t>
            </a:r>
            <a:r>
              <a:rPr lang="en-US" sz="3600" dirty="0" err="1"/>
              <a:t>Packt</a:t>
            </a:r>
            <a:r>
              <a:rPr lang="en-US" sz="36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0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Python for Algorithmic Trading: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600" dirty="0">
                <a:solidFill>
                  <a:srgbClr val="FF0000"/>
                </a:solidFill>
              </a:rPr>
              <a:t>From Idea to Cloud Deployment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https://www.amazon.com/Python-Algorithmic-Trading-Cloud-Deployment/dp/149205335X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892D6-0D19-F047-97DA-6F55F82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673" y="2039815"/>
            <a:ext cx="3437054" cy="45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3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Min-</a:t>
            </a:r>
            <a:r>
              <a:rPr lang="en-US" altLang="zh-TW" sz="54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 Day, Ph.D.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70455" cy="356144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500" dirty="0">
                <a:solidFill>
                  <a:srgbClr val="C00000"/>
                </a:solidFill>
              </a:rPr>
              <a:t>Professor, Information Management, NTPU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5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500" dirty="0" err="1">
                <a:solidFill>
                  <a:schemeClr val="tx2"/>
                </a:solidFill>
              </a:rPr>
              <a:t>Sinica</a:t>
            </a:r>
            <a:endParaRPr lang="en-US" altLang="zh-TW" sz="35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5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20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  <a:t>Director, Fintech and Green Finance Research Center, NTPU</a:t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2000" dirty="0">
                <a:solidFill>
                  <a:schemeClr val="accent6">
                    <a:lumMod val="50000"/>
                  </a:schemeClr>
                </a:solidFill>
              </a:rPr>
              <a:t>Division Director, Sustainable Development, Sustainability Office, NTPU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Generative AI, ESG and Green Financial Technology, 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Analytics, Electronic Commerce, Biomedical Informatics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523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Financial Theory with Python: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Gentle Introduction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https://www.amazon.com/Financial-Theory-Python-Gentle-Introduction/dp/1098104358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7AE3B-D78D-EE47-A7F4-DEC5D6E18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269" y="1963637"/>
            <a:ext cx="3508977" cy="45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Stefan Jansen (2020),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Machine Learning for Algorithmic Trading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2000" dirty="0"/>
              <a:t>Predictive models to extract signals from market and alternative data for systematic trading strategies with Python, 2nd Edition, </a:t>
            </a:r>
            <a:br>
              <a:rPr lang="en-US" sz="2000" dirty="0"/>
            </a:br>
            <a:r>
              <a:rPr lang="en-US" sz="2000" dirty="0" err="1"/>
              <a:t>Packt</a:t>
            </a:r>
            <a:r>
              <a:rPr lang="en-US" sz="20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https://www.amazon.com/Machine-Learning-Algorithmic-Trading-alternative/dp/1839217715/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31AB9-D421-2CB8-19BD-9DC60233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795" y="1904726"/>
            <a:ext cx="3695367" cy="45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6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Chris </a:t>
            </a:r>
            <a:r>
              <a:rPr lang="en-US" sz="3200" dirty="0" err="1"/>
              <a:t>Kelliher</a:t>
            </a:r>
            <a:r>
              <a:rPr lang="en-US" sz="3200" dirty="0"/>
              <a:t> (2022),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Quantitative Finance With Python: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 Practical Guide to Investment Management, Trading, and Financial Engineering</a:t>
            </a:r>
            <a:r>
              <a:rPr lang="en-US" sz="2400" dirty="0"/>
              <a:t>, Chapman and Hall/CRC.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https://www.amazon.com/Quantitative-Finance-Python-Engineering-Mathematics/dp/1032014431/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9367C-BCA8-1386-F50A-1CB88D4A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99" y="1954202"/>
            <a:ext cx="3164559" cy="46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8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Simon Thompson (2023), </a:t>
            </a:r>
            <a:br>
              <a:rPr lang="en-US" sz="2400" dirty="0"/>
            </a:br>
            <a:r>
              <a:rPr lang="en-US" sz="4400" dirty="0">
                <a:solidFill>
                  <a:srgbClr val="FF0000"/>
                </a:solidFill>
              </a:rPr>
              <a:t>Green and Sustainable Finance: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Principles and Practice in Banking, Investment and Insurance</a:t>
            </a:r>
            <a:r>
              <a:rPr lang="en-US" sz="2400" dirty="0"/>
              <a:t>, 2nd Edition,  </a:t>
            </a:r>
            <a:br>
              <a:rPr lang="en-US" sz="2400" dirty="0"/>
            </a:br>
            <a:r>
              <a:rPr lang="en-US" sz="2400" dirty="0"/>
              <a:t>Kogan Page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https://www.amazon.com/Green-Sustainable-Finance-Principles-Investment/dp/1398609242/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13334-BA59-9F4A-AF9D-CB24FA900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20" y="1921605"/>
            <a:ext cx="3093759" cy="464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82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 </a:t>
            </a:r>
            <a:r>
              <a:rPr lang="en-US" sz="2400" dirty="0" err="1"/>
              <a:t>Cino</a:t>
            </a:r>
            <a:r>
              <a:rPr lang="en-US" sz="2400" dirty="0"/>
              <a:t> Robin Castelli, Cyril </a:t>
            </a:r>
            <a:r>
              <a:rPr lang="en-US" sz="2400" dirty="0" err="1"/>
              <a:t>Shmatov</a:t>
            </a:r>
            <a:r>
              <a:rPr lang="en-US" sz="2400" dirty="0"/>
              <a:t> (2022), </a:t>
            </a:r>
            <a:br>
              <a:rPr lang="en-US" sz="3200" dirty="0"/>
            </a:br>
            <a:r>
              <a:rPr lang="en-US" sz="4400" dirty="0">
                <a:solidFill>
                  <a:srgbClr val="FF0000"/>
                </a:solidFill>
              </a:rPr>
              <a:t>Quantitative Methods for ESG Finance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https://www.amazon.com/Quantitative-Methods-Finance-Robin-Castelli/dp/1119903807/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B8B16-4B8D-4C4C-F528-03A0BAF82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361" y="1771650"/>
            <a:ext cx="3377277" cy="47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15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 </a:t>
            </a:r>
            <a:r>
              <a:rPr lang="en-US" sz="2400" dirty="0"/>
              <a:t>Campbell R. Harvey, Ashwin Ramachandran, Joey Santoro, Fred Ehrsam (2021), </a:t>
            </a:r>
            <a:br>
              <a:rPr lang="en-US" sz="3200" dirty="0"/>
            </a:br>
            <a:r>
              <a:rPr lang="en-US" sz="4400" dirty="0" err="1">
                <a:solidFill>
                  <a:srgbClr val="FF0000"/>
                </a:solidFill>
              </a:rPr>
              <a:t>DeFi</a:t>
            </a:r>
            <a:r>
              <a:rPr lang="en-US" sz="4400" dirty="0">
                <a:solidFill>
                  <a:srgbClr val="FF0000"/>
                </a:solidFill>
              </a:rPr>
              <a:t> and the Future of Finance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https://www.amazon.com/DeFi-Future-Finance-Campbell-Harvey-ebook/dp/B09DJV2QLC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5EA06-49B0-AC44-B769-D4D2A54A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21" y="1762733"/>
            <a:ext cx="3300958" cy="48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7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52400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(2018),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Finance: Mastering Data-Driven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3648075" y="6611939"/>
            <a:ext cx="5303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https://www.amazon.com/Python-Finance-Mastering-Data-Driven/dp/1492024333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41C4-AA1B-B84D-84D2-0FA93F2A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808" y="1556793"/>
            <a:ext cx="3775248" cy="49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2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41" y="1637317"/>
            <a:ext cx="3255569" cy="4984334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676037" y="6639164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FinTech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-Innovation-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Robo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-Advisors-Investing-Gamification/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/1119226988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81200" y="396"/>
            <a:ext cx="8435280" cy="1619409"/>
          </a:xfrm>
        </p:spPr>
        <p:txBody>
          <a:bodyPr>
            <a:normAutofit fontScale="90000"/>
          </a:bodyPr>
          <a:lstStyle/>
          <a:p>
            <a:r>
              <a:rPr lang="en-US" altLang="zh-TW" sz="2400" dirty="0">
                <a:solidFill>
                  <a:schemeClr val="accent1"/>
                </a:solidFill>
              </a:rPr>
              <a:t>Paolo </a:t>
            </a:r>
            <a:r>
              <a:rPr lang="en-US" altLang="zh-TW" sz="2400" dirty="0" err="1">
                <a:solidFill>
                  <a:schemeClr val="accent1"/>
                </a:solidFill>
              </a:rPr>
              <a:t>Sironi</a:t>
            </a:r>
            <a:r>
              <a:rPr lang="en-US" altLang="zh-TW" sz="2400" dirty="0">
                <a:solidFill>
                  <a:schemeClr val="accent1"/>
                </a:solidFill>
              </a:rPr>
              <a:t> (2016)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FinTech Innovation: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From </a:t>
            </a:r>
            <a:r>
              <a:rPr lang="en-US" altLang="zh-TW" sz="2400" dirty="0" err="1">
                <a:solidFill>
                  <a:srgbClr val="FF0000"/>
                </a:solidFill>
              </a:rPr>
              <a:t>Robo</a:t>
            </a:r>
            <a:r>
              <a:rPr lang="en-US" altLang="zh-TW" sz="2400" dirty="0">
                <a:solidFill>
                  <a:srgbClr val="FF0000"/>
                </a:solidFill>
              </a:rPr>
              <a:t>-Advisors to Goal Based Investing and Gamification</a:t>
            </a:r>
            <a:r>
              <a:rPr lang="en-US" altLang="zh-TW" sz="2400" dirty="0">
                <a:solidFill>
                  <a:schemeClr val="accent1"/>
                </a:solidFill>
              </a:rPr>
              <a:t>,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Wiley</a:t>
            </a:r>
          </a:p>
        </p:txBody>
      </p:sp>
    </p:spTree>
    <p:extLst>
      <p:ext uri="{BB962C8B-B14F-4D97-AF65-F5344CB8AC3E}">
        <p14:creationId xmlns:p14="http://schemas.microsoft.com/office/powerpoint/2010/main" val="1013733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184"/>
            <a:ext cx="8229600" cy="181764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Doron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Kliger</a:t>
            </a:r>
            <a:r>
              <a:rPr lang="en-US" sz="2400" dirty="0">
                <a:solidFill>
                  <a:schemeClr val="accent1"/>
                </a:solidFill>
              </a:rPr>
              <a:t> and Gregory </a:t>
            </a:r>
            <a:r>
              <a:rPr lang="en-US" sz="2400" dirty="0" err="1">
                <a:solidFill>
                  <a:schemeClr val="accent1"/>
                </a:solidFill>
              </a:rPr>
              <a:t>Gurevich</a:t>
            </a:r>
            <a:r>
              <a:rPr lang="en-US" sz="2400" dirty="0">
                <a:solidFill>
                  <a:schemeClr val="accent1"/>
                </a:solidFill>
              </a:rPr>
              <a:t> (2014),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Event Studies for Financial Research</a:t>
            </a:r>
            <a:r>
              <a:rPr lang="en-US" sz="3600" dirty="0">
                <a:solidFill>
                  <a:schemeClr val="accent1"/>
                </a:solidFill>
              </a:rPr>
              <a:t>: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 Comprehensive Guide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Palgrave Macmillan </a:t>
            </a:r>
            <a:endParaRPr lang="en-US" sz="24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1969740"/>
            <a:ext cx="2883226" cy="4454272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189774" y="6567156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</a:t>
            </a:r>
            <a:r>
              <a:rPr lang="en-US" altLang="zh-TW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: https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/Event-Studies-Financial-Research-Comprehensive/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/1137435380/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1059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1584175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Yuxing</a:t>
            </a:r>
            <a:r>
              <a:rPr lang="en-US" sz="2400" dirty="0">
                <a:solidFill>
                  <a:schemeClr val="accent1"/>
                </a:solidFill>
              </a:rPr>
              <a:t> Yan (2017),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Python for Finance: Apply powerful finance models and quantitative analysis with Python</a:t>
            </a:r>
            <a:r>
              <a:rPr lang="en-US" sz="2400" dirty="0">
                <a:solidFill>
                  <a:schemeClr val="accent1"/>
                </a:solidFill>
              </a:rPr>
              <a:t>, Second Edition, </a:t>
            </a:r>
            <a:r>
              <a:rPr lang="en-US" sz="2400" dirty="0" err="1">
                <a:solidFill>
                  <a:schemeClr val="accent1"/>
                </a:solidFill>
              </a:rPr>
              <a:t>Packt</a:t>
            </a:r>
            <a:r>
              <a:rPr lang="en-US" sz="2400" dirty="0">
                <a:solidFill>
                  <a:schemeClr val="accent1"/>
                </a:solidFill>
              </a:rPr>
              <a:t>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6" name="矩形 4"/>
          <p:cNvSpPr/>
          <p:nvPr/>
        </p:nvSpPr>
        <p:spPr>
          <a:xfrm>
            <a:off x="2189774" y="6567156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  <a:hlinkClick r:id="rId2"/>
              </a:rPr>
              <a:t>https://www.amazon.com/Python-Finance-powerful-quantitative-analysis/dp/1787125696</a:t>
            </a:r>
            <a:endParaRPr lang="en-US" altLang="zh-TW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77814-CBB2-E74A-BC69-9B6ED6B7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972" y="1844496"/>
            <a:ext cx="3712744" cy="45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113, 2</a:t>
            </a:r>
            <a:r>
              <a:rPr lang="en-US" altLang="zh-TW" baseline="30000" dirty="0">
                <a:ea typeface="Heiti TC Medium" pitchFamily="2" charset="-128"/>
              </a:rPr>
              <a:t>nd</a:t>
            </a:r>
            <a:r>
              <a:rPr lang="en-US" altLang="zh-TW" dirty="0">
                <a:ea typeface="Heiti TC Medium" pitchFamily="2" charset="-128"/>
              </a:rPr>
              <a:t> Semester (Spring 2025)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1"/>
            <a:ext cx="11222181" cy="472371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Artificial Intelligence in Finance and Quantitative Analysis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</a:t>
            </a:r>
            <a:r>
              <a:rPr lang="en-US" altLang="zh-TW" dirty="0" err="1"/>
              <a:t>Yuh</a:t>
            </a:r>
            <a:r>
              <a:rPr lang="en-US" altLang="zh-TW" dirty="0"/>
              <a:t>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MBA, IM,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(M5147)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Tue, 5, 6, 7, (13:10-16:00) (B3F17)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dirty="0">
                <a:solidFill>
                  <a:schemeClr val="accent1"/>
                </a:solidFill>
                <a:hlinkClick r:id="rId2"/>
              </a:rPr>
              <a:t>https://meet.google.com/miy-fbif-max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4FDF3D-FFF1-2D72-9E7B-558D6867F313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2"/>
              </a:rPr>
              <a:t>https://meet.google.com/miy-fbif-max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7350D-11DD-6217-E555-E8605EAC4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826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47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61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801570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038283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130566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92954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209087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2603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651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93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8840"/>
            <a:ext cx="9144000" cy="4572000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885801"/>
          </a:xfrm>
        </p:spPr>
        <p:txBody>
          <a:bodyPr>
            <a:normAutofit fontScale="90000"/>
          </a:bodyPr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788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2069778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Financial Revolution with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895600" y="6579315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www.hedgethink.com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/european-fintech-top-100/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105" y="1422588"/>
            <a:ext cx="9060970" cy="51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865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Payment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711624" y="764705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2584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69" y="780781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6423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8" y="786709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580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AI in Finance and Quantitative Analysis</a:t>
            </a:r>
            <a:r>
              <a:rPr lang="en-US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Topics include: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Artificial Intelligence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 in FinTech: Metaverse, Web3, </a:t>
            </a:r>
            <a:r>
              <a:rPr lang="en-US" dirty="0" err="1"/>
              <a:t>DeFi</a:t>
            </a:r>
            <a:r>
              <a:rPr lang="en-US" dirty="0"/>
              <a:t>, NFT, Generative AI for Financial Innovation Applications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Investing Psychology and Behavioral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Event Studies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Finance Theory and Data-Driven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Financial Econometrics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AI-First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Deep Learning in Finance; Reinforcement Learning in Finance; Generative AI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Algorithmic Trading; Risk Management; Trading Bot and Event-Based </a:t>
            </a:r>
            <a:r>
              <a:rPr lang="en-US" dirty="0" err="1"/>
              <a:t>Backtesting</a:t>
            </a:r>
            <a:endParaRPr lang="en-US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Industry Practices of AI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Case Study on AI in Finance and Quantitative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Capital 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729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3689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1027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6086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84" y="215430"/>
            <a:ext cx="9056232" cy="6427140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</a:t>
            </a:r>
            <a:endParaRPr lang="en-US" sz="1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3285343" y="6558777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26095280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</a:rPr>
              <a:t>Exploring new knowledge in information technology, system development and application  </a:t>
            </a:r>
            <a:r>
              <a:rPr lang="en-US" altLang="zh-TW" sz="3600" dirty="0"/>
              <a:t>80 %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Internet marketing planning ability  10 %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Thesis writing and independent research skills 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95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728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7F5B8-914B-A848-7301-5C54BBC96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260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Green Finance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Sustainable Finance 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28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4131181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Social, and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(AI4ESG)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37227843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40330080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15430"/>
            <a:ext cx="1015967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SDGs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10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930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254332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Green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dirty="0"/>
              <a:t>Generic term </a:t>
            </a:r>
            <a:br>
              <a:rPr lang="en-US" dirty="0"/>
            </a:br>
            <a:r>
              <a:rPr lang="en-US" dirty="0"/>
              <a:t>implying use or diversion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financial resources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deploy and support projects 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long term positive impact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 the </a:t>
            </a:r>
            <a:r>
              <a:rPr lang="en-US" dirty="0">
                <a:solidFill>
                  <a:srgbClr val="FF0000"/>
                </a:solidFill>
              </a:rPr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10396-1A6C-9FD0-F6F2-99429D2B77AE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9809215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Sustainable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5300" dirty="0">
                <a:solidFill>
                  <a:srgbClr val="FF0000"/>
                </a:solidFill>
              </a:rPr>
              <a:t>Finances</a:t>
            </a:r>
            <a:r>
              <a:rPr lang="en-US" sz="5300" dirty="0"/>
              <a:t> </a:t>
            </a:r>
            <a:br>
              <a:rPr lang="en-US" sz="5300" dirty="0"/>
            </a:br>
            <a:r>
              <a:rPr lang="en-US" sz="5300" dirty="0"/>
              <a:t>deployed in support of projects </a:t>
            </a:r>
            <a:br>
              <a:rPr lang="en-US" sz="5300" dirty="0"/>
            </a:br>
            <a:r>
              <a:rPr lang="en-US" sz="5300" dirty="0"/>
              <a:t>that ensure just, sustainable and inclusive growth </a:t>
            </a:r>
            <a:br>
              <a:rPr lang="en-US" sz="5300" dirty="0"/>
            </a:br>
            <a:r>
              <a:rPr lang="en-US" sz="5300" dirty="0"/>
              <a:t>or attainment of one or more </a:t>
            </a:r>
            <a:br>
              <a:rPr lang="en-US" sz="5300" dirty="0"/>
            </a:br>
            <a:r>
              <a:rPr lang="en-US" sz="5300" dirty="0">
                <a:solidFill>
                  <a:srgbClr val="FF0000"/>
                </a:solidFill>
              </a:rPr>
              <a:t>sustainable development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866D8-F532-B752-5E57-66B4631FD324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44902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/>
          </a:bodyPr>
          <a:lstStyle/>
          <a:p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Professionalism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Creative thinking and Problem-solving 40 %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Comprehensive Integration 40 %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Interpersonal Relationship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Communication and Coordination 10 %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Teamwork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Ethics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Honesty and Integrity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Self-Esteem and Self-reflection 0 %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International Vision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Caring for Diversity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Interdisciplinary Vision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Carbon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Financial instruments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based on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economic value of carbon emissions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which an organization cannot avoid but which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it offsets by funding other compensatory projects that contribute to </a:t>
            </a:r>
            <a:r>
              <a:rPr lang="en-US" sz="4000" dirty="0">
                <a:solidFill>
                  <a:srgbClr val="FF0000"/>
                </a:solidFill>
              </a:rPr>
              <a:t>carbon emissions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7256963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Climate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Finances deployed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in support of low carbon and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climate resilient projects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that help in </a:t>
            </a:r>
            <a:r>
              <a:rPr lang="en-US" sz="4000" dirty="0">
                <a:solidFill>
                  <a:srgbClr val="FF0000"/>
                </a:solidFill>
              </a:rPr>
              <a:t>climate change mitigation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and adaptation efforts,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particularly in the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energy and infrastructure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2044748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9319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ESG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99309"/>
            <a:ext cx="11222181" cy="5162935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Investments</a:t>
            </a:r>
            <a:r>
              <a:rPr lang="en-US" sz="3200" dirty="0"/>
              <a:t> considering the broad range of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environmental</a:t>
            </a:r>
            <a:r>
              <a:rPr lang="en-US" sz="3200" dirty="0"/>
              <a:t> (e.g. climate change, </a:t>
            </a:r>
            <a:br>
              <a:rPr lang="en-US" sz="3200" dirty="0"/>
            </a:br>
            <a:r>
              <a:rPr lang="en-US" sz="3200" dirty="0"/>
              <a:t>pollution biodiversity loss),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social</a:t>
            </a:r>
            <a:r>
              <a:rPr lang="en-US" sz="3200" dirty="0"/>
              <a:t> (e.g. working conditions, human rights, salary or compensation structures) </a:t>
            </a:r>
            <a:br>
              <a:rPr lang="en-US" sz="3200" dirty="0"/>
            </a:br>
            <a:r>
              <a:rPr lang="en-US" sz="3200" dirty="0"/>
              <a:t>and </a:t>
            </a:r>
            <a:r>
              <a:rPr lang="en-US" sz="3200" dirty="0">
                <a:solidFill>
                  <a:srgbClr val="FF0000"/>
                </a:solidFill>
              </a:rPr>
              <a:t>governance</a:t>
            </a:r>
            <a:r>
              <a:rPr lang="en-US" sz="3200" dirty="0"/>
              <a:t> (e.g. board composition, diversity and inclusion, taxes) </a:t>
            </a:r>
            <a:br>
              <a:rPr lang="en-US" sz="3200" dirty="0"/>
            </a:br>
            <a:r>
              <a:rPr lang="en-US" sz="3200" dirty="0"/>
              <a:t>characteristics of the projects or companies being invested in; </a:t>
            </a:r>
            <a:r>
              <a:rPr lang="en-US" sz="3200" dirty="0">
                <a:solidFill>
                  <a:srgbClr val="FF0000"/>
                </a:solidFill>
              </a:rPr>
              <a:t>ethical and business sustainability </a:t>
            </a:r>
            <a:r>
              <a:rPr lang="en-US" sz="3200" dirty="0"/>
              <a:t>considerations are </a:t>
            </a:r>
            <a:br>
              <a:rPr lang="en-US" sz="3200" dirty="0"/>
            </a:br>
            <a:r>
              <a:rPr lang="en-US" sz="3200" dirty="0"/>
              <a:t>integral part of financing</a:t>
            </a:r>
          </a:p>
          <a:p>
            <a:pPr algn="ctr">
              <a:spcAft>
                <a:spcPts val="600"/>
              </a:spcAft>
            </a:pP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6150956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3649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Impact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1091"/>
            <a:ext cx="11222181" cy="4761153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400" dirty="0">
                <a:solidFill>
                  <a:srgbClr val="FF0000"/>
                </a:solidFill>
              </a:rPr>
              <a:t>Investing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in projects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that solve a </a:t>
            </a:r>
            <a:r>
              <a:rPr lang="en-US" sz="4400" dirty="0">
                <a:solidFill>
                  <a:srgbClr val="FF0000"/>
                </a:solidFill>
              </a:rPr>
              <a:t>social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en-US" sz="4400" dirty="0">
                <a:solidFill>
                  <a:srgbClr val="FF0000"/>
                </a:solidFill>
              </a:rPr>
              <a:t>environmental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problem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the focus is on the </a:t>
            </a:r>
            <a:r>
              <a:rPr lang="en-US" sz="4400" dirty="0">
                <a:solidFill>
                  <a:srgbClr val="FF0000"/>
                </a:solidFill>
              </a:rPr>
              <a:t>positive impact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rather than the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means used to produce that impact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5748385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9978"/>
          </a:xfrm>
        </p:spPr>
        <p:txBody>
          <a:bodyPr>
            <a:normAutofit/>
          </a:bodyPr>
          <a:lstStyle/>
          <a:p>
            <a:r>
              <a:rPr lang="en-US" sz="4000" dirty="0"/>
              <a:t>Dynamic Trends of Green Finance and Energy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Wang, Moran,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Xuerong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Shouyang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Wang. (2021) "Discovering research trends and opportunities of green finance and energy policy: A data-driven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scientometric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analysis." Energy Policy 154 (2021): 112295.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29BF1-D0FB-1164-2471-8BA365F99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55082"/>
            <a:ext cx="7772400" cy="57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63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974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875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9461401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233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31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AI and Sustainability Development Goals (SDGs)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927896-39AD-D634-D3C9-F86DD326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539" y="1101137"/>
            <a:ext cx="11868194" cy="5269541"/>
          </a:xfrm>
        </p:spPr>
      </p:pic>
    </p:spTree>
    <p:extLst>
      <p:ext uri="{BB962C8B-B14F-4D97-AF65-F5344CB8AC3E}">
        <p14:creationId xmlns:p14="http://schemas.microsoft.com/office/powerpoint/2010/main" val="38522832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5" y="887491"/>
            <a:ext cx="3827483" cy="1855708"/>
          </a:xfrm>
        </p:spPr>
        <p:txBody>
          <a:bodyPr>
            <a:noAutofit/>
          </a:bodyPr>
          <a:lstStyle/>
          <a:p>
            <a:r>
              <a:rPr lang="en-US" sz="4400" dirty="0"/>
              <a:t>AI </a:t>
            </a:r>
            <a:br>
              <a:rPr lang="en-US" sz="4400" dirty="0"/>
            </a:br>
            <a:r>
              <a:rPr lang="en-US" sz="4400" dirty="0"/>
              <a:t>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968A7C-B701-8CE2-ACAD-6C9485BA0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98" y="260717"/>
            <a:ext cx="7570103" cy="6140084"/>
          </a:xfrm>
        </p:spPr>
      </p:pic>
    </p:spTree>
    <p:extLst>
      <p:ext uri="{BB962C8B-B14F-4D97-AF65-F5344CB8AC3E}">
        <p14:creationId xmlns:p14="http://schemas.microsoft.com/office/powerpoint/2010/main" val="5527422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6527108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7744658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72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56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8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46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Department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97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6858741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4087555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525470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9" t="20413" r="2667" b="6046"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0" t="4474" r="2670" b="3963"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45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0669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917"/>
          </a:xfrm>
        </p:spPr>
        <p:txBody>
          <a:bodyPr>
            <a:normAutofit/>
          </a:bodyPr>
          <a:lstStyle/>
          <a:p>
            <a:r>
              <a:rPr lang="en-US" dirty="0"/>
              <a:t>ESG Reporting Software: </a:t>
            </a:r>
            <a:r>
              <a:rPr lang="en-US" dirty="0" err="1"/>
              <a:t>Emitwise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837905"/>
          </a:xfrm>
        </p:spPr>
        <p:txBody>
          <a:bodyPr>
            <a:normAutofit/>
          </a:bodyPr>
          <a:lstStyle/>
          <a:p>
            <a:r>
              <a:rPr lang="en-US" sz="2400" dirty="0" err="1"/>
              <a:t>Emitwise</a:t>
            </a:r>
            <a:r>
              <a:rPr lang="en-US" sz="2400" dirty="0"/>
              <a:t> is the carbon management platform for companies with complex manufacturing supply chains to confidently understand, track and reduce their complete carbon footprint. </a:t>
            </a:r>
          </a:p>
          <a:p>
            <a:r>
              <a:rPr lang="en-US" sz="2400" dirty="0"/>
              <a:t>Combining 100 years of carbon accounting experience and machine learning technology, we accelerate climate action by increasing the accuracy of scope 3 emissions. </a:t>
            </a:r>
          </a:p>
          <a:p>
            <a:r>
              <a:rPr lang="en-US" sz="2400" dirty="0"/>
              <a:t>The platform empowers manufacturers and their supply chains to make carbon-led business decisions that lower risk, increase profitability and deliver ambitious climate action.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EFFCC-726F-412F-E028-98CD4CEC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705" y="4903245"/>
            <a:ext cx="7804086" cy="1525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</p:spTree>
    <p:extLst>
      <p:ext uri="{BB962C8B-B14F-4D97-AF65-F5344CB8AC3E}">
        <p14:creationId xmlns:p14="http://schemas.microsoft.com/office/powerpoint/2010/main" val="11687715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ESG Reporting Software: Workiva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628237"/>
          </a:xfrm>
        </p:spPr>
        <p:txBody>
          <a:bodyPr>
            <a:normAutofit/>
          </a:bodyPr>
          <a:lstStyle/>
          <a:p>
            <a:r>
              <a:rPr lang="en-US" sz="2400" dirty="0"/>
              <a:t>Workiva is a cloud native platform that simplifies the complexities of reporting and compliance. </a:t>
            </a:r>
          </a:p>
          <a:p>
            <a:r>
              <a:rPr lang="en-US" sz="2400" dirty="0"/>
              <a:t>Workiva ESG is the end-to-end platform that allows you to integrate financial data, nonfinancial data, and XBRL. </a:t>
            </a:r>
          </a:p>
          <a:p>
            <a:r>
              <a:rPr lang="en-US" sz="2400" dirty="0"/>
              <a:t>Workiva, the platform that streamlines your entire ESG process. </a:t>
            </a:r>
          </a:p>
          <a:p>
            <a:r>
              <a:rPr lang="en-US" sz="2400" dirty="0"/>
              <a:t>Automate data collection, utilize frameworks, and directly connect to all your ESG reports. in meaningful glossy reports, accurate survey responses, and regulatory filings with integrated XBRL tagging.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57CF8-EEF0-BD14-6975-01265254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080" y="5013256"/>
            <a:ext cx="7926012" cy="1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882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399033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25050</TotalTime>
  <Words>5427</Words>
  <Application>Microsoft Macintosh PowerPoint</Application>
  <PresentationFormat>Widescreen</PresentationFormat>
  <Paragraphs>618</Paragraphs>
  <Slides>123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9" baseType="lpstr">
      <vt:lpstr>Arial</vt:lpstr>
      <vt:lpstr>Barlow</vt:lpstr>
      <vt:lpstr>Calibri</vt:lpstr>
      <vt:lpstr>Calibri Light</vt:lpstr>
      <vt:lpstr>Source Sans Pro</vt:lpstr>
      <vt:lpstr>Office Theme</vt:lpstr>
      <vt:lpstr>Introduction to Artificial Intelligence in Finance and Quantitative Analysis</vt:lpstr>
      <vt:lpstr>Min-Yuh Day, Ph.D.</vt:lpstr>
      <vt:lpstr>Course Syllabus National Taipei University Academic Year 113, 2nd Semester (Spring 2025)</vt:lpstr>
      <vt:lpstr>Course Objectives</vt:lpstr>
      <vt:lpstr>Course Outline</vt:lpstr>
      <vt:lpstr>Core Competence</vt:lpstr>
      <vt:lpstr>Four Fundamental Qualities</vt:lpstr>
      <vt:lpstr>College Learning Goals</vt:lpstr>
      <vt:lpstr>Department Learning Goals</vt:lpstr>
      <vt:lpstr>Syllabus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Other References</vt:lpstr>
      <vt:lpstr>Yves Hilpisch (2020),  Artificial Intelligence in Finance:  A Python-Based Guide,  O’Reilly</vt:lpstr>
      <vt:lpstr>Yves Hilpisch (2020),  Python for Algorithmic Trading:  From Idea to Cloud Deployment,  O’Reilly</vt:lpstr>
      <vt:lpstr>Yves Hilpisch (2021),  Financial Theory with Python:  A Gentle Introduction,  O’Reilly</vt:lpstr>
      <vt:lpstr>Stefan Jansen (2020),  Machine Learning for Algorithmic Trading:  Predictive models to extract signals from market and alternative data for systematic trading strategies with Python, 2nd Edition,  Packt Publishing.</vt:lpstr>
      <vt:lpstr>Chris Kelliher (2022),  Quantitative Finance With Python:  A Practical Guide to Investment Management, Trading, and Financial Engineering, Chapman and Hall/CRC.</vt:lpstr>
      <vt:lpstr>Simon Thompson (2023),  Green and Sustainable Finance:  Principles and Practice in Banking, Investment and Insurance, 2nd Edition,   Kogan Page</vt:lpstr>
      <vt:lpstr> Cino Robin Castelli, Cyril Shmatov (2022),  Quantitative Methods for ESG Finance,  Wiley</vt:lpstr>
      <vt:lpstr> Campbell R. Harvey, Ashwin Ramachandran, Joey Santoro, Fred Ehrsam (2021),  DeFi and the Future of Finance,  Wiley</vt:lpstr>
      <vt:lpstr>Yves Hilpisch (2018),  Python for Finance: Mastering Data-Driven Finance, O'Reilly</vt:lpstr>
      <vt:lpstr>Paolo Sironi (2016) FinTech Innovation:  From Robo-Advisors to Goal Based Investing and Gamification,  Wiley</vt:lpstr>
      <vt:lpstr>Doron Kliger and Gregory Gurevich (2014),  Event Studies for Financial Research:  A Comprehensive Guide,  Palgrave Macmillan </vt:lpstr>
      <vt:lpstr>Yuxing Yan (2017),  Python for Finance: Apply powerful finance models and quantitative analysis with Python, Second Edition, Packt Publishing</vt:lpstr>
      <vt:lpstr>Artificial Intelligence  (AI) </vt:lpstr>
      <vt:lpstr>AI, Big Data, Cloud Computing Evolution of Decision Support, Business Intelligence, and Analytics</vt:lpstr>
      <vt:lpstr>The Rise of 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FinTech</vt:lpstr>
      <vt:lpstr>Financial Technology</vt:lpstr>
      <vt:lpstr>FinTech</vt:lpstr>
      <vt:lpstr>Financial Technology FinTech</vt:lpstr>
      <vt:lpstr>Financial Revolution with Fintech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Payment</vt:lpstr>
      <vt:lpstr> FinTech: Insurance</vt:lpstr>
      <vt:lpstr> FinTech: Deposits &amp; Lending</vt:lpstr>
      <vt:lpstr> FinTech: Capital Raising</vt:lpstr>
      <vt:lpstr> FinTech: Investment Management</vt:lpstr>
      <vt:lpstr> FinTech: Market Provisioning</vt:lpstr>
      <vt:lpstr>AI  in  FinTech</vt:lpstr>
      <vt:lpstr>FinBrain: when Finance meets AI 2.0 (Zheng et al., 2019)</vt:lpstr>
      <vt:lpstr>AI 2.0</vt:lpstr>
      <vt:lpstr>Technology-driven  Financial Industry Development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Stock Market Movement Forecast: Phases of the stock market modeling</vt:lpstr>
      <vt:lpstr>Green Finance  and  Sustainable Finance </vt:lpstr>
      <vt:lpstr>Evolution of Sustainable Finance Research</vt:lpstr>
      <vt:lpstr>AI for  Environmental,  Social, and  Governance (AI4ESG)</vt:lpstr>
      <vt:lpstr>AI for  Social Good (AI4SG)</vt:lpstr>
      <vt:lpstr>Sustainability SDGs CSR ESG</vt:lpstr>
      <vt:lpstr>Sustainable Development Goals (SDGs)</vt:lpstr>
      <vt:lpstr>Sustainable Development Goals (SDGs) and 5P</vt:lpstr>
      <vt:lpstr>Green Finance Generic term  implying use or diversion  of financial resources  to deploy and support projects  with long term positive impact  on the environment</vt:lpstr>
      <vt:lpstr>Sustainable Finance Finances  deployed in support of projects  that ensure just, sustainable and inclusive growth  or attainment of one or more  sustainable development goals</vt:lpstr>
      <vt:lpstr>Carbon Finance</vt:lpstr>
      <vt:lpstr>Climate Finance</vt:lpstr>
      <vt:lpstr>ESG Investing</vt:lpstr>
      <vt:lpstr>Impact Investing</vt:lpstr>
      <vt:lpstr>Dynamic Trends of Green Finance and Energy Policy</vt:lpstr>
      <vt:lpstr>ESG: Environmental Social Governance</vt:lpstr>
      <vt:lpstr>CSR: Corporate Social Responsibility</vt:lpstr>
      <vt:lpstr>ESG to 17 SDGs</vt:lpstr>
      <vt:lpstr>ESG to 17 SDGs</vt:lpstr>
      <vt:lpstr>Generative AI  for  ESG Applications</vt:lpstr>
      <vt:lpstr>AI and Sustainability Development Goals (SDGs)</vt:lpstr>
      <vt:lpstr>AI  for Sustainability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ESG Reporting Software: Emitwise</vt:lpstr>
      <vt:lpstr>ESG Reporting Software: Workiva ESG</vt:lpstr>
      <vt:lpstr>The Quant Finance PyData Stack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</vt:lpstr>
      <vt:lpstr>Research Projects</vt:lpstr>
      <vt:lpstr>Summary</vt:lpstr>
      <vt:lpstr>AI in Finance and Quantitative Analysis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 DAY</cp:lastModifiedBy>
  <cp:revision>1296</cp:revision>
  <cp:lastPrinted>2020-12-23T14:44:17Z</cp:lastPrinted>
  <dcterms:created xsi:type="dcterms:W3CDTF">2019-09-12T03:09:52Z</dcterms:created>
  <dcterms:modified xsi:type="dcterms:W3CDTF">2025-02-24T22:28:15Z</dcterms:modified>
  <cp:category/>
</cp:coreProperties>
</file>