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8"/>
  </p:notesMasterIdLst>
  <p:sldIdLst>
    <p:sldId id="3462" r:id="rId2"/>
    <p:sldId id="3786" r:id="rId3"/>
    <p:sldId id="5220" r:id="rId4"/>
    <p:sldId id="5600" r:id="rId5"/>
    <p:sldId id="3856" r:id="rId6"/>
    <p:sldId id="5221" r:id="rId7"/>
    <p:sldId id="5024" r:id="rId8"/>
    <p:sldId id="5025" r:id="rId9"/>
    <p:sldId id="5222" r:id="rId10"/>
    <p:sldId id="5223" r:id="rId11"/>
    <p:sldId id="5026" r:id="rId12"/>
    <p:sldId id="4320" r:id="rId13"/>
    <p:sldId id="5340" r:id="rId14"/>
    <p:sldId id="4831" r:id="rId15"/>
    <p:sldId id="5597" r:id="rId16"/>
    <p:sldId id="5598" r:id="rId17"/>
    <p:sldId id="5599" r:id="rId18"/>
    <p:sldId id="5224" r:id="rId19"/>
    <p:sldId id="5225" r:id="rId20"/>
    <p:sldId id="5226" r:id="rId21"/>
    <p:sldId id="5227" r:id="rId22"/>
    <p:sldId id="5228" r:id="rId23"/>
    <p:sldId id="5229" r:id="rId24"/>
    <p:sldId id="5230" r:id="rId25"/>
    <p:sldId id="5231" r:id="rId26"/>
    <p:sldId id="5232" r:id="rId27"/>
    <p:sldId id="5233" r:id="rId28"/>
    <p:sldId id="5027" r:id="rId29"/>
    <p:sldId id="5234" r:id="rId30"/>
    <p:sldId id="5235" r:id="rId31"/>
    <p:sldId id="5236" r:id="rId32"/>
    <p:sldId id="5237" r:id="rId33"/>
    <p:sldId id="5238" r:id="rId34"/>
    <p:sldId id="5239" r:id="rId35"/>
    <p:sldId id="5240" r:id="rId36"/>
    <p:sldId id="5241" r:id="rId37"/>
    <p:sldId id="5242" r:id="rId38"/>
    <p:sldId id="5243" r:id="rId39"/>
    <p:sldId id="5244" r:id="rId40"/>
    <p:sldId id="5139" r:id="rId41"/>
    <p:sldId id="3181" r:id="rId42"/>
    <p:sldId id="3182" r:id="rId43"/>
    <p:sldId id="3183" r:id="rId44"/>
    <p:sldId id="3184" r:id="rId45"/>
    <p:sldId id="3185" r:id="rId46"/>
    <p:sldId id="3186" r:id="rId47"/>
    <p:sldId id="3187" r:id="rId48"/>
    <p:sldId id="3188" r:id="rId49"/>
    <p:sldId id="3189" r:id="rId50"/>
    <p:sldId id="3190" r:id="rId51"/>
    <p:sldId id="3191" r:id="rId52"/>
    <p:sldId id="3024" r:id="rId53"/>
    <p:sldId id="3192" r:id="rId54"/>
    <p:sldId id="3193" r:id="rId55"/>
    <p:sldId id="3194" r:id="rId56"/>
    <p:sldId id="3195" r:id="rId57"/>
    <p:sldId id="3028" r:id="rId58"/>
    <p:sldId id="3031" r:id="rId59"/>
    <p:sldId id="3032" r:id="rId60"/>
    <p:sldId id="5073" r:id="rId61"/>
    <p:sldId id="4313" r:id="rId62"/>
    <p:sldId id="5074" r:id="rId63"/>
    <p:sldId id="4844" r:id="rId64"/>
    <p:sldId id="5028" r:id="rId65"/>
    <p:sldId id="5029" r:id="rId66"/>
    <p:sldId id="5030" r:id="rId67"/>
    <p:sldId id="5031" r:id="rId68"/>
    <p:sldId id="5032" r:id="rId69"/>
    <p:sldId id="5033" r:id="rId70"/>
    <p:sldId id="5034" r:id="rId71"/>
    <p:sldId id="5035" r:id="rId72"/>
    <p:sldId id="5036" r:id="rId73"/>
    <p:sldId id="5037" r:id="rId74"/>
    <p:sldId id="5038" r:id="rId75"/>
    <p:sldId id="5039" r:id="rId76"/>
    <p:sldId id="5040" r:id="rId77"/>
    <p:sldId id="5041" r:id="rId78"/>
    <p:sldId id="5042" r:id="rId79"/>
    <p:sldId id="5043" r:id="rId80"/>
    <p:sldId id="5044" r:id="rId81"/>
    <p:sldId id="5045" r:id="rId82"/>
    <p:sldId id="5046" r:id="rId83"/>
    <p:sldId id="5047" r:id="rId84"/>
    <p:sldId id="5048" r:id="rId85"/>
    <p:sldId id="5049" r:id="rId86"/>
    <p:sldId id="5050" r:id="rId87"/>
    <p:sldId id="5051" r:id="rId88"/>
    <p:sldId id="5052" r:id="rId89"/>
    <p:sldId id="5053" r:id="rId90"/>
    <p:sldId id="5054" r:id="rId91"/>
    <p:sldId id="5055" r:id="rId92"/>
    <p:sldId id="5056" r:id="rId93"/>
    <p:sldId id="5057" r:id="rId94"/>
    <p:sldId id="5058" r:id="rId95"/>
    <p:sldId id="5059" r:id="rId96"/>
    <p:sldId id="5060" r:id="rId97"/>
    <p:sldId id="5061" r:id="rId98"/>
    <p:sldId id="5250" r:id="rId99"/>
    <p:sldId id="5249" r:id="rId100"/>
    <p:sldId id="3896" r:id="rId101"/>
    <p:sldId id="5245" r:id="rId102"/>
    <p:sldId id="5246" r:id="rId103"/>
    <p:sldId id="5247" r:id="rId104"/>
    <p:sldId id="3893" r:id="rId105"/>
    <p:sldId id="3894" r:id="rId106"/>
    <p:sldId id="5251" r:id="rId107"/>
    <p:sldId id="5252" r:id="rId108"/>
    <p:sldId id="5253" r:id="rId109"/>
    <p:sldId id="5254" r:id="rId110"/>
    <p:sldId id="5255" r:id="rId111"/>
    <p:sldId id="5256" r:id="rId112"/>
    <p:sldId id="5257" r:id="rId113"/>
    <p:sldId id="5258" r:id="rId114"/>
    <p:sldId id="5259" r:id="rId115"/>
    <p:sldId id="5100" r:id="rId116"/>
    <p:sldId id="5101" r:id="rId117"/>
    <p:sldId id="5102" r:id="rId118"/>
    <p:sldId id="5103" r:id="rId119"/>
    <p:sldId id="5104" r:id="rId120"/>
    <p:sldId id="5105" r:id="rId121"/>
    <p:sldId id="5106" r:id="rId122"/>
    <p:sldId id="5107" r:id="rId123"/>
    <p:sldId id="5108" r:id="rId124"/>
    <p:sldId id="5109" r:id="rId125"/>
    <p:sldId id="5110" r:id="rId126"/>
    <p:sldId id="5111" r:id="rId127"/>
    <p:sldId id="5112" r:id="rId128"/>
    <p:sldId id="5113" r:id="rId129"/>
    <p:sldId id="5114" r:id="rId130"/>
    <p:sldId id="5115" r:id="rId131"/>
    <p:sldId id="5116" r:id="rId132"/>
    <p:sldId id="5117" r:id="rId133"/>
    <p:sldId id="5118" r:id="rId134"/>
    <p:sldId id="5119" r:id="rId135"/>
    <p:sldId id="5120" r:id="rId136"/>
    <p:sldId id="5121" r:id="rId137"/>
    <p:sldId id="5122" r:id="rId138"/>
    <p:sldId id="5123" r:id="rId139"/>
    <p:sldId id="5124" r:id="rId140"/>
    <p:sldId id="5125" r:id="rId141"/>
    <p:sldId id="5126" r:id="rId142"/>
    <p:sldId id="5127" r:id="rId143"/>
    <p:sldId id="5128" r:id="rId144"/>
    <p:sldId id="5129" r:id="rId145"/>
    <p:sldId id="5130" r:id="rId146"/>
    <p:sldId id="5131" r:id="rId147"/>
    <p:sldId id="5132" r:id="rId148"/>
    <p:sldId id="5133" r:id="rId149"/>
    <p:sldId id="5134" r:id="rId150"/>
    <p:sldId id="5135" r:id="rId151"/>
    <p:sldId id="5136" r:id="rId152"/>
    <p:sldId id="5137" r:id="rId153"/>
    <p:sldId id="4293" r:id="rId154"/>
    <p:sldId id="4292" r:id="rId155"/>
    <p:sldId id="4294" r:id="rId156"/>
    <p:sldId id="4295" r:id="rId157"/>
    <p:sldId id="4296" r:id="rId158"/>
    <p:sldId id="4301" r:id="rId159"/>
    <p:sldId id="4302" r:id="rId160"/>
    <p:sldId id="4303" r:id="rId161"/>
    <p:sldId id="5077" r:id="rId162"/>
    <p:sldId id="5078" r:id="rId163"/>
    <p:sldId id="5079" r:id="rId164"/>
    <p:sldId id="5080" r:id="rId165"/>
    <p:sldId id="5081" r:id="rId166"/>
    <p:sldId id="5082" r:id="rId167"/>
    <p:sldId id="5083" r:id="rId168"/>
    <p:sldId id="5084" r:id="rId169"/>
    <p:sldId id="5085" r:id="rId170"/>
    <p:sldId id="5086" r:id="rId171"/>
    <p:sldId id="5087" r:id="rId172"/>
    <p:sldId id="5088" r:id="rId173"/>
    <p:sldId id="5089" r:id="rId174"/>
    <p:sldId id="5090" r:id="rId175"/>
    <p:sldId id="5091" r:id="rId176"/>
    <p:sldId id="5092" r:id="rId177"/>
    <p:sldId id="5093" r:id="rId178"/>
    <p:sldId id="5094" r:id="rId179"/>
    <p:sldId id="5095" r:id="rId180"/>
    <p:sldId id="5096" r:id="rId181"/>
    <p:sldId id="5097" r:id="rId182"/>
    <p:sldId id="5098" r:id="rId183"/>
    <p:sldId id="5099" r:id="rId184"/>
    <p:sldId id="5248" r:id="rId185"/>
    <p:sldId id="5023" r:id="rId186"/>
    <p:sldId id="3490" r:id="rId1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98"/>
    <p:restoredTop sz="89259"/>
  </p:normalViewPr>
  <p:slideViewPr>
    <p:cSldViewPr snapToGrid="0" snapToObjects="1">
      <p:cViewPr varScale="1">
        <p:scale>
          <a:sx n="79" d="100"/>
          <a:sy n="79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Modelling strategy to forecast carbon </a:t>
            </a:r>
            <a:r>
              <a:rPr lang="en-US" dirty="0" err="1"/>
              <a:t>emisisons</a:t>
            </a:r>
            <a:r>
              <a:rPr lang="en-US" dirty="0"/>
              <a:t> with Machine Learning methods</a:t>
            </a:r>
          </a:p>
          <a:p>
            <a:endParaRPr lang="en-US" dirty="0"/>
          </a:p>
          <a:p>
            <a:r>
              <a:rPr lang="en-US" dirty="0"/>
              <a:t>This figure illustrates the modelling framework that is used to train and evaluate the proposed machine learning approach. Block: Data shows the sample selection and data pre-processing process. Block: Prediction Model implements (1) Predictor Selection, where the optimal set of predictors from the listed alternative choices is selected based on OLS regression. (2): Build Base-Learners, where three groups of base-learners are tested, namely linear models, non-linear models, and decision ensembles, and (3) Building Meta-Learners, where predictions are combined using a simple combination or stacked generalization. Finally, block: Model Evaluation: describes the model evaluation with mean absolute error and a set of robustness tests via double-K fold validation.</a:t>
            </a:r>
          </a:p>
          <a:p>
            <a:endParaRPr lang="en-US" dirty="0"/>
          </a:p>
          <a:p>
            <a:r>
              <a:rPr lang="en-US" dirty="0"/>
              <a:t>Source: Nguyen, Diaz-</a:t>
            </a:r>
            <a:r>
              <a:rPr lang="en-US" dirty="0" err="1"/>
              <a:t>Rainez</a:t>
            </a:r>
            <a:r>
              <a:rPr lang="en-US" dirty="0"/>
              <a:t> and </a:t>
            </a:r>
            <a:r>
              <a:rPr lang="en-US" dirty="0" err="1"/>
              <a:t>Kuruppuarachchi</a:t>
            </a:r>
            <a:r>
              <a:rPr lang="en-US" dirty="0"/>
              <a:t> (2021)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7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3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Creativity is not a new idea. Creativity is an old belief you leave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29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ai.com/index/o1-and-new-tools-for-developers/" TargetMode="External"/><Relationship Id="rId13" Type="http://schemas.openxmlformats.org/officeDocument/2006/relationships/hyperlink" Target="https://www.alibabacloud.com/help/en/model-studio/developer-reference/what-is-qwen-llm" TargetMode="External"/><Relationship Id="rId3" Type="http://schemas.openxmlformats.org/officeDocument/2006/relationships/hyperlink" Target="https://aistudio.google.com/prompts/new_chat?model=gemini-2.0-flash-thinking-exp-01-21" TargetMode="External"/><Relationship Id="rId7" Type="http://schemas.openxmlformats.org/officeDocument/2006/relationships/hyperlink" Target="https://aistudio.google.com/app/prompts/new_chat?instructions=lmsys-1121&amp;model=gemini-2.0-flash-001" TargetMode="External"/><Relationship Id="rId12" Type="http://schemas.openxmlformats.org/officeDocument/2006/relationships/hyperlink" Target="https://huggingface.co/deepseek-ai/DeepSeek-V3" TargetMode="External"/><Relationship Id="rId17" Type="http://schemas.openxmlformats.org/officeDocument/2006/relationships/hyperlink" Target="https://huggingface.co/spaces/lmarena-ai/chatbot-arena-leaderboard" TargetMode="External"/><Relationship Id="rId2" Type="http://schemas.openxmlformats.org/officeDocument/2006/relationships/hyperlink" Target="https://x.com/lmarena_ai/status/1891706264800936307" TargetMode="External"/><Relationship Id="rId16" Type="http://schemas.openxmlformats.org/officeDocument/2006/relationships/hyperlink" Target="https://openai.com/index/openai-o3-min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i-docs.deepseek.com/news/news250120" TargetMode="External"/><Relationship Id="rId11" Type="http://schemas.openxmlformats.org/officeDocument/2006/relationships/hyperlink" Target="https://platform.openai.com/docs/guides/reasoning#reasoning-effort" TargetMode="External"/><Relationship Id="rId5" Type="http://schemas.openxmlformats.org/officeDocument/2006/relationships/hyperlink" Target="https://help.openai.com/en/articles/9624314-model-release-notes" TargetMode="External"/><Relationship Id="rId15" Type="http://schemas.openxmlformats.org/officeDocument/2006/relationships/hyperlink" Target="https://aistudio.google.com/prompts/new_chat?model=gemini-2.0-flash-lite-preview-02-05" TargetMode="External"/><Relationship Id="rId10" Type="http://schemas.openxmlformats.org/officeDocument/2006/relationships/hyperlink" Target="https://qwenlm.github.io/blog/qwen2.5-max/" TargetMode="External"/><Relationship Id="rId4" Type="http://schemas.openxmlformats.org/officeDocument/2006/relationships/hyperlink" Target="https://aistudio.google.com/prompts/new_chat?model=gemini-2.0-pro-exp-02-05" TargetMode="External"/><Relationship Id="rId9" Type="http://schemas.openxmlformats.org/officeDocument/2006/relationships/hyperlink" Target="https://platform.openai.com/docs/models/o1" TargetMode="External"/><Relationship Id="rId14" Type="http://schemas.openxmlformats.org/officeDocument/2006/relationships/hyperlink" Target="https://bigmodel.cn/dev/howuse/glm-4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huggingface.co/spaces/lmarena-ai/chatbot-arena-leaderboard" TargetMode="Externa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hyperlink" Target="https://tinyurl.com/imtkupython101" TargetMode="Externa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in FinTech: Metaverse, Web3, </a:t>
            </a: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Generative AI for Financial Innovation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2025-02-25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490682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Technology-driven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Industry Development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702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907407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32843018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23558342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in the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25DF816D-87D9-297B-9267-30A1748E4D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967790" y="851640"/>
            <a:ext cx="6079084" cy="57106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136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in Managerial Blind Spots: </a:t>
            </a:r>
            <a:br>
              <a:rPr lang="en-US" dirty="0"/>
            </a:br>
            <a:r>
              <a:rPr lang="en-US" sz="4200" dirty="0"/>
              <a:t>Unknown Knowns and Unknown Unknowns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718E7-B3A3-DF74-3D34-710DBA9814A5}"/>
              </a:ext>
            </a:extLst>
          </p:cNvPr>
          <p:cNvSpPr txBox="1"/>
          <p:nvPr/>
        </p:nvSpPr>
        <p:spPr>
          <a:xfrm>
            <a:off x="484909" y="6611779"/>
            <a:ext cx="112221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Ashta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Arvind, and Heinz Herrmann (2021). "Artificial intelligence and fintech: An overview of opportunities and risks for banking, investments, and microfinance." Strategic Change 30, no. 3 (2021): 211-222.</a:t>
            </a: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55BDBD1B-2967-60FE-2F43-9EB55A8839C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65884" y="1502489"/>
            <a:ext cx="6860230" cy="50290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8352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EAC-E0AB-897C-6B30-B427EBBE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AI for Financial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A43D-C486-AB71-EB9F-3191C783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Security &amp; Compliance</a:t>
            </a:r>
          </a:p>
          <a:p>
            <a:pPr lvl="1"/>
            <a:r>
              <a:rPr lang="en-US" sz="3600" dirty="0"/>
              <a:t>Fraud detection using synthetic data</a:t>
            </a:r>
          </a:p>
          <a:p>
            <a:pPr lvl="1"/>
            <a:r>
              <a:rPr lang="en-US" sz="3600" dirty="0"/>
              <a:t>AI Risk Decisioning with knowledge fabric &amp; natural language interfaces</a:t>
            </a:r>
          </a:p>
          <a:p>
            <a:pPr lvl="1"/>
            <a:r>
              <a:rPr lang="en-US" sz="3600" dirty="0"/>
              <a:t>Risk management through economic scenario simulation</a:t>
            </a:r>
          </a:p>
          <a:p>
            <a:pPr lvl="1"/>
            <a:r>
              <a:rPr lang="en-US" sz="3600" dirty="0"/>
              <a:t>Automated regulatory compliance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0A20-A6EB-F36A-76C3-74D6C25B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41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EAC-E0AB-897C-6B30-B427EBBE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AI for Financial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A43D-C486-AB71-EB9F-3191C783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Personalized Financial Services</a:t>
            </a:r>
          </a:p>
          <a:p>
            <a:pPr lvl="1"/>
            <a:r>
              <a:rPr lang="en-US" sz="3600" dirty="0"/>
              <a:t>Custom financial planning &amp; investment recommendations</a:t>
            </a:r>
          </a:p>
          <a:p>
            <a:pPr lvl="1"/>
            <a:r>
              <a:rPr lang="en-US" sz="3600" dirty="0"/>
              <a:t>Intelligent budgeting with predictive expense analysis</a:t>
            </a:r>
          </a:p>
          <a:p>
            <a:pPr lvl="1"/>
            <a:r>
              <a:rPr lang="en-US" sz="3600" dirty="0"/>
              <a:t>Lifestyle-based financial guidance</a:t>
            </a:r>
          </a:p>
          <a:p>
            <a:pPr marL="914400" lvl="2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0A20-A6EB-F36A-76C3-74D6C25B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02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EAC-E0AB-897C-6B30-B427EBBE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AI for Financial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A43D-C486-AB71-EB9F-3191C783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Trading &amp; Investment</a:t>
            </a:r>
          </a:p>
          <a:p>
            <a:pPr lvl="1"/>
            <a:r>
              <a:rPr lang="en-US" sz="3600" dirty="0"/>
              <a:t>Advanced algorithmic trading strategies</a:t>
            </a:r>
          </a:p>
          <a:p>
            <a:pPr lvl="1"/>
            <a:r>
              <a:rPr lang="en-US" sz="3600" dirty="0"/>
              <a:t>Finance-specific Large Language Models (LLMs)</a:t>
            </a:r>
          </a:p>
          <a:p>
            <a:pPr lvl="1"/>
            <a:r>
              <a:rPr lang="en-US" sz="3600" dirty="0"/>
              <a:t>Multi-agent frameworks with layered memories</a:t>
            </a:r>
          </a:p>
          <a:p>
            <a:pPr lvl="1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0A20-A6EB-F36A-76C3-74D6C25B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577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EAC-E0AB-897C-6B30-B427EBBE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Generative AI for Financial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A43D-C486-AB71-EB9F-3191C783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Customer Service &amp; Operations</a:t>
            </a:r>
          </a:p>
          <a:p>
            <a:pPr lvl="1"/>
            <a:r>
              <a:rPr lang="en-US" sz="3600" dirty="0"/>
              <a:t>24/7 AI chatbots and virtual assistants</a:t>
            </a:r>
          </a:p>
          <a:p>
            <a:pPr lvl="1"/>
            <a:r>
              <a:rPr lang="en-US" sz="3600" dirty="0"/>
              <a:t>Automated financial reporting</a:t>
            </a:r>
          </a:p>
          <a:p>
            <a:pPr lvl="1"/>
            <a:r>
              <a:rPr lang="en-US" sz="3600" dirty="0"/>
              <a:t>Earnings call analysis</a:t>
            </a:r>
          </a:p>
          <a:p>
            <a:pPr lvl="1"/>
            <a:r>
              <a:rPr lang="en-US" sz="3600" dirty="0"/>
              <a:t>Data-driven market research</a:t>
            </a:r>
          </a:p>
          <a:p>
            <a:pPr lvl="1"/>
            <a:r>
              <a:rPr lang="en-US" sz="3600" dirty="0"/>
              <a:t>Portfolio performance optimization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0A20-A6EB-F36A-76C3-74D6C25B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3588903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437F-4178-2995-4E34-A49A6FC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42532"/>
          </a:xfrm>
        </p:spPr>
        <p:txBody>
          <a:bodyPr/>
          <a:lstStyle/>
          <a:p>
            <a:r>
              <a:rPr lang="en-US" dirty="0"/>
              <a:t>Generative AI Financial Risk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D376-EC90-366D-E652-7FF17E89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9BF586-BD9E-884E-02FB-590A6C1D3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32741"/>
              </p:ext>
            </p:extLst>
          </p:nvPr>
        </p:nvGraphicFramePr>
        <p:xfrm>
          <a:off x="534388" y="1460667"/>
          <a:ext cx="11222180" cy="5097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4375">
                  <a:extLst>
                    <a:ext uri="{9D8B030D-6E8A-4147-A177-3AD203B41FA5}">
                      <a16:colId xmlns:a16="http://schemas.microsoft.com/office/drawing/2014/main" val="185988438"/>
                    </a:ext>
                  </a:extLst>
                </a:gridCol>
                <a:gridCol w="3494497">
                  <a:extLst>
                    <a:ext uri="{9D8B030D-6E8A-4147-A177-3AD203B41FA5}">
                      <a16:colId xmlns:a16="http://schemas.microsoft.com/office/drawing/2014/main" val="3927090578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1676283168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1003727169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2284017920"/>
                    </a:ext>
                  </a:extLst>
                </a:gridCol>
              </a:tblGrid>
              <a:tr h="650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Paper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Model/Approach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Key Findings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Gaps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Future 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1326522"/>
                  </a:ext>
                </a:extLst>
              </a:tr>
              <a:tr h="124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[1]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Generative AI for credit evaluation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20% reduction in loan default rates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explainability of models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Develop interpretable AI models for credit scoring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0633434"/>
                  </a:ext>
                </a:extLst>
              </a:tr>
              <a:tr h="124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[7]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AI risk management frameworks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25% improvement in risk model accuracy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Insufficient focus on real-time risk assessment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Real-time, adaptive risk frameworks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14252810"/>
                  </a:ext>
                </a:extLst>
              </a:tr>
              <a:tr h="12403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[9]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Generative AI for operational risk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30% reduction in operational inefficiencies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Lack of generalization across financial domains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Cross-domain adaptable risk models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72137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CFDA80-0C59-B7EE-9663-DC16EF728A42}"/>
              </a:ext>
            </a:extLst>
          </p:cNvPr>
          <p:cNvSpPr txBox="1"/>
          <p:nvPr/>
        </p:nvSpPr>
        <p:spPr>
          <a:xfrm>
            <a:off x="422131" y="6583593"/>
            <a:ext cx="111099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Satyadhar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Joshi (2025), "A literature review of gen AI agents in financial applications: Models and implementations." Available at SSRN 5133985</a:t>
            </a:r>
          </a:p>
        </p:txBody>
      </p:sp>
    </p:spTree>
    <p:extLst>
      <p:ext uri="{BB962C8B-B14F-4D97-AF65-F5344CB8AC3E}">
        <p14:creationId xmlns:p14="http://schemas.microsoft.com/office/powerpoint/2010/main" val="1774410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7421-80E4-F483-7938-F24C75DB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07909"/>
          </a:xfrm>
        </p:spPr>
        <p:txBody>
          <a:bodyPr/>
          <a:lstStyle/>
          <a:p>
            <a:r>
              <a:rPr lang="en-US" dirty="0"/>
              <a:t>Generative AI Investment Risk Agents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7621CD-C003-0DC3-3A33-31F78AB2A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565851"/>
              </p:ext>
            </p:extLst>
          </p:nvPr>
        </p:nvGraphicFramePr>
        <p:xfrm>
          <a:off x="534389" y="1243013"/>
          <a:ext cx="11222180" cy="5186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24">
                  <a:extLst>
                    <a:ext uri="{9D8B030D-6E8A-4147-A177-3AD203B41FA5}">
                      <a16:colId xmlns:a16="http://schemas.microsoft.com/office/drawing/2014/main" val="2002691760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923067006"/>
                    </a:ext>
                  </a:extLst>
                </a:gridCol>
                <a:gridCol w="2614612">
                  <a:extLst>
                    <a:ext uri="{9D8B030D-6E8A-4147-A177-3AD203B41FA5}">
                      <a16:colId xmlns:a16="http://schemas.microsoft.com/office/drawing/2014/main" val="964550022"/>
                    </a:ext>
                  </a:extLst>
                </a:gridCol>
                <a:gridCol w="2425533">
                  <a:extLst>
                    <a:ext uri="{9D8B030D-6E8A-4147-A177-3AD203B41FA5}">
                      <a16:colId xmlns:a16="http://schemas.microsoft.com/office/drawing/2014/main" val="2991983183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43091749"/>
                    </a:ext>
                  </a:extLst>
                </a:gridCol>
              </a:tblGrid>
              <a:tr h="1077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Paper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Model/Approach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Key Findings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Gaps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Future 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90959815"/>
                  </a:ext>
                </a:extLst>
              </a:tr>
              <a:tr h="20542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[16]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Collaborative AI-agent framework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15% increase in ROI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scalability for large datasets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Scalable AI frameworks for big data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14615246"/>
                  </a:ext>
                </a:extLst>
              </a:tr>
              <a:tr h="20542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[15]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Multi-agent stock prediction system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20% improvement in prediction accuracy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Lack of robustness under market volatility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Develop robust models for dynamic markets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320474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EA4D6-9592-85FF-4F0F-2F52671E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0E1F3-52B4-478B-19B7-C02E3A9CBAFB}"/>
              </a:ext>
            </a:extLst>
          </p:cNvPr>
          <p:cNvSpPr txBox="1"/>
          <p:nvPr/>
        </p:nvSpPr>
        <p:spPr>
          <a:xfrm>
            <a:off x="422131" y="6583593"/>
            <a:ext cx="111099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Satyadhar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Joshi (2025), "A literature review of gen AI agents in financial applications: Models and implementations." Available at SSRN 5133985</a:t>
            </a:r>
          </a:p>
        </p:txBody>
      </p:sp>
    </p:spTree>
    <p:extLst>
      <p:ext uri="{BB962C8B-B14F-4D97-AF65-F5344CB8AC3E}">
        <p14:creationId xmlns:p14="http://schemas.microsoft.com/office/powerpoint/2010/main" val="36210826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437F-4178-2995-4E34-A49A6FC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42532"/>
          </a:xfrm>
        </p:spPr>
        <p:txBody>
          <a:bodyPr>
            <a:normAutofit/>
          </a:bodyPr>
          <a:lstStyle/>
          <a:p>
            <a:r>
              <a:rPr lang="en-US" dirty="0"/>
              <a:t>Generative AI Fraud Risk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D376-EC90-366D-E652-7FF17E89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BCC84-53D5-5BD5-9E44-18016B78C964}"/>
              </a:ext>
            </a:extLst>
          </p:cNvPr>
          <p:cNvSpPr txBox="1"/>
          <p:nvPr/>
        </p:nvSpPr>
        <p:spPr>
          <a:xfrm>
            <a:off x="422131" y="6583593"/>
            <a:ext cx="111099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Satyadhar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Joshi (2025), "A literature review of gen AI agents in financial applications: Models and implementations." Available at SSRN 5133985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A98B52-281B-5FE9-8296-98BEF73D4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00242"/>
              </p:ext>
            </p:extLst>
          </p:nvPr>
        </p:nvGraphicFramePr>
        <p:xfrm>
          <a:off x="534388" y="1198986"/>
          <a:ext cx="11222180" cy="501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25">
                  <a:extLst>
                    <a:ext uri="{9D8B030D-6E8A-4147-A177-3AD203B41FA5}">
                      <a16:colId xmlns:a16="http://schemas.microsoft.com/office/drawing/2014/main" val="247934020"/>
                    </a:ext>
                  </a:extLst>
                </a:gridCol>
                <a:gridCol w="3128962">
                  <a:extLst>
                    <a:ext uri="{9D8B030D-6E8A-4147-A177-3AD203B41FA5}">
                      <a16:colId xmlns:a16="http://schemas.microsoft.com/office/drawing/2014/main" val="2464583706"/>
                    </a:ext>
                  </a:extLst>
                </a:gridCol>
                <a:gridCol w="2552821">
                  <a:extLst>
                    <a:ext uri="{9D8B030D-6E8A-4147-A177-3AD203B41FA5}">
                      <a16:colId xmlns:a16="http://schemas.microsoft.com/office/drawing/2014/main" val="2307674154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3874941183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3742084151"/>
                    </a:ext>
                  </a:extLst>
                </a:gridCol>
              </a:tblGrid>
              <a:tr h="1284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Paper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Model/Approach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Key Findings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Gaps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Future 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5736916"/>
                  </a:ext>
                </a:extLst>
              </a:tr>
              <a:tr h="24474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[10]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Generative AI for fraud detection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40% decrease in false positives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focus on new fraud patterns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Adaptive models for evolving fraud tactics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66248983"/>
                  </a:ext>
                </a:extLst>
              </a:tr>
              <a:tr h="12843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[8]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AI for SEC filing irregularities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92% accuracy in fraud detection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Over-reliance on historical data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Integrate real-time data sources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01389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0071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437F-4178-2995-4E34-A49A6FC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42532"/>
          </a:xfrm>
        </p:spPr>
        <p:txBody>
          <a:bodyPr>
            <a:normAutofit/>
          </a:bodyPr>
          <a:lstStyle/>
          <a:p>
            <a:r>
              <a:rPr lang="en-US" dirty="0"/>
              <a:t>Generative AI Stock Market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D376-EC90-366D-E652-7FF17E89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BCC84-53D5-5BD5-9E44-18016B78C964}"/>
              </a:ext>
            </a:extLst>
          </p:cNvPr>
          <p:cNvSpPr txBox="1"/>
          <p:nvPr/>
        </p:nvSpPr>
        <p:spPr>
          <a:xfrm>
            <a:off x="422131" y="6583593"/>
            <a:ext cx="111099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Satyadhar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Joshi (2025), "A literature review of gen AI agents in financial applications: Models and implementations." Available at SSRN 5133985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547436-95E5-BA57-81E6-E24D90C8F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171801"/>
              </p:ext>
            </p:extLst>
          </p:nvPr>
        </p:nvGraphicFramePr>
        <p:xfrm>
          <a:off x="534388" y="1198987"/>
          <a:ext cx="11109925" cy="5335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6017">
                  <a:extLst>
                    <a:ext uri="{9D8B030D-6E8A-4147-A177-3AD203B41FA5}">
                      <a16:colId xmlns:a16="http://schemas.microsoft.com/office/drawing/2014/main" val="2554342333"/>
                    </a:ext>
                  </a:extLst>
                </a:gridCol>
                <a:gridCol w="3154857">
                  <a:extLst>
                    <a:ext uri="{9D8B030D-6E8A-4147-A177-3AD203B41FA5}">
                      <a16:colId xmlns:a16="http://schemas.microsoft.com/office/drawing/2014/main" val="1816132757"/>
                    </a:ext>
                  </a:extLst>
                </a:gridCol>
                <a:gridCol w="2555081">
                  <a:extLst>
                    <a:ext uri="{9D8B030D-6E8A-4147-A177-3AD203B41FA5}">
                      <a16:colId xmlns:a16="http://schemas.microsoft.com/office/drawing/2014/main" val="1395387018"/>
                    </a:ext>
                  </a:extLst>
                </a:gridCol>
                <a:gridCol w="2221985">
                  <a:extLst>
                    <a:ext uri="{9D8B030D-6E8A-4147-A177-3AD203B41FA5}">
                      <a16:colId xmlns:a16="http://schemas.microsoft.com/office/drawing/2014/main" val="963568204"/>
                    </a:ext>
                  </a:extLst>
                </a:gridCol>
                <a:gridCol w="2221985">
                  <a:extLst>
                    <a:ext uri="{9D8B030D-6E8A-4147-A177-3AD203B41FA5}">
                      <a16:colId xmlns:a16="http://schemas.microsoft.com/office/drawing/2014/main" val="2831329144"/>
                    </a:ext>
                  </a:extLst>
                </a:gridCol>
              </a:tblGrid>
              <a:tr h="11089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Paper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Model/Approach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Key Findings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Gaps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Future 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98927124"/>
                  </a:ext>
                </a:extLst>
              </a:tr>
              <a:tr h="2113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[6]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Multimodal trading AI agent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12% increase in profit margins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application to small-cap markets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Extend to small-cap and emerging markets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74430890"/>
                  </a:ext>
                </a:extLst>
              </a:tr>
              <a:tr h="2113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[17]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Multi-agent market model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Price stabilization, reduced volatility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Focused on single-agent interactions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Investigate multi-agent interactions in real-time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4997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3752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437F-4178-2995-4E34-A49A6FC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42532"/>
          </a:xfrm>
        </p:spPr>
        <p:txBody>
          <a:bodyPr>
            <a:normAutofit/>
          </a:bodyPr>
          <a:lstStyle/>
          <a:p>
            <a:r>
              <a:rPr lang="en-US" dirty="0"/>
              <a:t>Generative AI Customer Support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2D376-EC90-366D-E652-7FF17E89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BCC84-53D5-5BD5-9E44-18016B78C964}"/>
              </a:ext>
            </a:extLst>
          </p:cNvPr>
          <p:cNvSpPr txBox="1"/>
          <p:nvPr/>
        </p:nvSpPr>
        <p:spPr>
          <a:xfrm>
            <a:off x="422131" y="6583593"/>
            <a:ext cx="111099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Satyadhar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Joshi (2025), "A literature review of gen AI agents in financial applications: Models and implementations." Available at SSRN 5133985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E2626C-2CDF-1765-BF9B-4C904416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408297"/>
              </p:ext>
            </p:extLst>
          </p:nvPr>
        </p:nvGraphicFramePr>
        <p:xfrm>
          <a:off x="534389" y="1198986"/>
          <a:ext cx="11109925" cy="5130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086">
                  <a:extLst>
                    <a:ext uri="{9D8B030D-6E8A-4147-A177-3AD203B41FA5}">
                      <a16:colId xmlns:a16="http://schemas.microsoft.com/office/drawing/2014/main" val="1960222841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2895698287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558693874"/>
                    </a:ext>
                  </a:extLst>
                </a:gridCol>
                <a:gridCol w="2421454">
                  <a:extLst>
                    <a:ext uri="{9D8B030D-6E8A-4147-A177-3AD203B41FA5}">
                      <a16:colId xmlns:a16="http://schemas.microsoft.com/office/drawing/2014/main" val="4256009876"/>
                    </a:ext>
                  </a:extLst>
                </a:gridCol>
                <a:gridCol w="2221985">
                  <a:extLst>
                    <a:ext uri="{9D8B030D-6E8A-4147-A177-3AD203B41FA5}">
                      <a16:colId xmlns:a16="http://schemas.microsoft.com/office/drawing/2014/main" val="459366608"/>
                    </a:ext>
                  </a:extLst>
                </a:gridCol>
              </a:tblGrid>
              <a:tr h="10663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Paper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Model/Approach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Key Findings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Gaps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Future Work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27461470"/>
                  </a:ext>
                </a:extLst>
              </a:tr>
              <a:tr h="2032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[5]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Generative AI-powered support agents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35% reduction in response time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personalization in customer interactions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Personalized support using customer behavioral data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05735362"/>
                  </a:ext>
                </a:extLst>
              </a:tr>
              <a:tr h="2032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[3]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Executive strategies for AI agents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50% increase in customer satisfaction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Limited adoption in SMEs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Adapt strategies for small and medium enterprises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596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8459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Green Finance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Sustainable Finance 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7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4637872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Environmental,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Social, and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Governance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(AI4ESG)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4524713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7459128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215430"/>
            <a:ext cx="1015967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SDGs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9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NN,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E89DF-BBAE-3D28-692D-38173BA2BA89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D73953-BBEE-9916-5540-D58E701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49" y="993110"/>
            <a:ext cx="11703902" cy="53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70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028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6142741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Green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dirty="0"/>
              <a:t>Generic term </a:t>
            </a:r>
            <a:br>
              <a:rPr lang="en-US" dirty="0"/>
            </a:br>
            <a:r>
              <a:rPr lang="en-US" dirty="0"/>
              <a:t>implying use or diversion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financial resources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deploy and support projects </a:t>
            </a:r>
            <a:br>
              <a:rPr lang="en-US" dirty="0"/>
            </a:b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long term positive impact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10396-1A6C-9FD0-F6F2-99429D2B77AE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23077345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6679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Sustainable Finance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5300" dirty="0">
                <a:solidFill>
                  <a:srgbClr val="FF0000"/>
                </a:solidFill>
              </a:rPr>
              <a:t>Finances</a:t>
            </a:r>
            <a:r>
              <a:rPr lang="en-US" sz="5300" dirty="0"/>
              <a:t> </a:t>
            </a:r>
            <a:br>
              <a:rPr lang="en-US" sz="5300" dirty="0"/>
            </a:br>
            <a:r>
              <a:rPr lang="en-US" sz="5300" dirty="0"/>
              <a:t>deployed in support of projects </a:t>
            </a:r>
            <a:br>
              <a:rPr lang="en-US" sz="5300" dirty="0"/>
            </a:br>
            <a:r>
              <a:rPr lang="en-US" sz="5300" dirty="0"/>
              <a:t>that ensure just, sustainable and inclusive growth </a:t>
            </a:r>
            <a:br>
              <a:rPr lang="en-US" sz="5300" dirty="0"/>
            </a:br>
            <a:r>
              <a:rPr lang="en-US" sz="5300" dirty="0"/>
              <a:t>or attainment of one or more </a:t>
            </a:r>
            <a:br>
              <a:rPr lang="en-US" sz="5300" dirty="0"/>
            </a:br>
            <a:r>
              <a:rPr lang="en-US" sz="5300" dirty="0">
                <a:solidFill>
                  <a:srgbClr val="FF0000"/>
                </a:solidFill>
              </a:rPr>
              <a:t>sustainable development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866D8-F532-B752-5E57-66B4631FD324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1590210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Carbon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Financial instruments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based on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economic value of carbon emissions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which an organization cannot avoid but which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it offsets by funding other compensatory projects that contribute to </a:t>
            </a:r>
            <a:r>
              <a:rPr lang="en-US" sz="4000" dirty="0">
                <a:solidFill>
                  <a:srgbClr val="FF0000"/>
                </a:solidFill>
              </a:rPr>
              <a:t>carbon emissions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70988880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Climate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43026"/>
            <a:ext cx="11222181" cy="5219218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Finances deployed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in support of low carbon and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climate resilient projects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that help in </a:t>
            </a:r>
            <a:r>
              <a:rPr lang="en-US" sz="4000" dirty="0">
                <a:solidFill>
                  <a:srgbClr val="FF0000"/>
                </a:solidFill>
              </a:rPr>
              <a:t>climate change mitigation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and adaptation efforts,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particularly in the 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energy and infrastructure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31680561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5931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ESG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99309"/>
            <a:ext cx="11222181" cy="5162935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Investments</a:t>
            </a:r>
            <a:r>
              <a:rPr lang="en-US" sz="3200" dirty="0"/>
              <a:t> considering the broad range of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environmental</a:t>
            </a:r>
            <a:r>
              <a:rPr lang="en-US" sz="3200" dirty="0"/>
              <a:t> (e.g. climate change, </a:t>
            </a:r>
            <a:br>
              <a:rPr lang="en-US" sz="3200" dirty="0"/>
            </a:br>
            <a:r>
              <a:rPr lang="en-US" sz="3200" dirty="0"/>
              <a:t>pollution biodiversity loss), </a:t>
            </a:r>
            <a:br>
              <a:rPr lang="en-US" sz="3200" dirty="0"/>
            </a:br>
            <a:r>
              <a:rPr lang="en-US" sz="3200" dirty="0">
                <a:solidFill>
                  <a:srgbClr val="FF0000"/>
                </a:solidFill>
              </a:rPr>
              <a:t>social</a:t>
            </a:r>
            <a:r>
              <a:rPr lang="en-US" sz="3200" dirty="0"/>
              <a:t> (e.g. working conditions, human rights, salary or compensation structures) </a:t>
            </a:r>
            <a:br>
              <a:rPr lang="en-US" sz="3200" dirty="0"/>
            </a:b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governance</a:t>
            </a:r>
            <a:r>
              <a:rPr lang="en-US" sz="3200" dirty="0"/>
              <a:t> (e.g. board composition, diversity and inclusion, taxes) </a:t>
            </a:r>
            <a:br>
              <a:rPr lang="en-US" sz="3200" dirty="0"/>
            </a:br>
            <a:r>
              <a:rPr lang="en-US" sz="3200" dirty="0"/>
              <a:t>characteristics of the projects or companies being invested in; </a:t>
            </a:r>
            <a:r>
              <a:rPr lang="en-US" sz="3200" dirty="0">
                <a:solidFill>
                  <a:srgbClr val="FF0000"/>
                </a:solidFill>
              </a:rPr>
              <a:t>ethical and business sustainability </a:t>
            </a:r>
            <a:r>
              <a:rPr lang="en-US" sz="3200" dirty="0"/>
              <a:t>considerations are </a:t>
            </a:r>
            <a:br>
              <a:rPr lang="en-US" sz="3200" dirty="0"/>
            </a:br>
            <a:r>
              <a:rPr lang="en-US" sz="3200" dirty="0"/>
              <a:t>integral part of financing</a:t>
            </a:r>
          </a:p>
          <a:p>
            <a:pPr algn="ctr">
              <a:spcAft>
                <a:spcPts val="600"/>
              </a:spcAft>
            </a:pPr>
            <a:endParaRPr lang="en-US" dirty="0"/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19898160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C96E-E3D3-4673-74C8-C66169D1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3649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Impact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07C7-070D-5CA6-A2BC-80D8D8BAE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01091"/>
            <a:ext cx="11222181" cy="4761153"/>
          </a:xfrm>
        </p:spPr>
        <p:txBody>
          <a:bodyPr>
            <a:noAutofit/>
          </a:bodyPr>
          <a:lstStyle/>
          <a:p>
            <a:pPr marL="457200" lvl="1" indent="0" algn="ctr">
              <a:spcAft>
                <a:spcPts val="600"/>
              </a:spcAft>
              <a:buNone/>
            </a:pPr>
            <a:r>
              <a:rPr lang="en-US" sz="4400" dirty="0">
                <a:solidFill>
                  <a:srgbClr val="FF0000"/>
                </a:solidFill>
              </a:rPr>
              <a:t>Investing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in projects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that solve a </a:t>
            </a:r>
            <a:r>
              <a:rPr lang="en-US" sz="4400" dirty="0">
                <a:solidFill>
                  <a:srgbClr val="FF0000"/>
                </a:solidFill>
              </a:rPr>
              <a:t>social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or </a:t>
            </a:r>
            <a:r>
              <a:rPr lang="en-US" sz="4400" dirty="0">
                <a:solidFill>
                  <a:srgbClr val="FF0000"/>
                </a:solidFill>
              </a:rPr>
              <a:t>environmental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problem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the focus is on the </a:t>
            </a:r>
            <a:r>
              <a:rPr lang="en-US" sz="4400" dirty="0">
                <a:solidFill>
                  <a:srgbClr val="FF0000"/>
                </a:solidFill>
              </a:rPr>
              <a:t>positive impact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rather than the 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means used to produce that impact</a:t>
            </a:r>
          </a:p>
          <a:p>
            <a:pPr marL="0" indent="0">
              <a:spcAft>
                <a:spcPts val="600"/>
              </a:spcAft>
              <a:buNone/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9C51A-829C-7E13-13B0-7694BB1A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D74BF-0730-0E39-582D-B793C70F8307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Bhattacharyya,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Rupsha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"Green finance for energy transition, climate action and sustainable development: overview of concepts, applications, implementation and challenges." Green Finance 4, no. 1 (2022): 1-35.</a:t>
            </a:r>
          </a:p>
        </p:txBody>
      </p:sp>
    </p:spTree>
    <p:extLst>
      <p:ext uri="{BB962C8B-B14F-4D97-AF65-F5344CB8AC3E}">
        <p14:creationId xmlns:p14="http://schemas.microsoft.com/office/powerpoint/2010/main" val="40453449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9978"/>
          </a:xfrm>
        </p:spPr>
        <p:txBody>
          <a:bodyPr>
            <a:normAutofit/>
          </a:bodyPr>
          <a:lstStyle/>
          <a:p>
            <a:r>
              <a:rPr lang="en-US" sz="4000" dirty="0"/>
              <a:t>Dynamic Trends of Green Finance and Energy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Wang, Moran,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Xuerong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Shouyang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Wang. (2021) "Discovering research trends and opportunities of green finance and energy policy: A data-driven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scientometric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analysis." Energy Policy 154 (2021): 112295.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29BF1-D0FB-1164-2471-8BA365F9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5082"/>
            <a:ext cx="7772400" cy="57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750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</p:spTree>
    <p:extLst>
      <p:ext uri="{BB962C8B-B14F-4D97-AF65-F5344CB8AC3E}">
        <p14:creationId xmlns:p14="http://schemas.microsoft.com/office/powerpoint/2010/main" val="26395996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7675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29353530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66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 Applications</a:t>
            </a:r>
            <a:endParaRPr lang="en-US" sz="6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9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AI and Sustainability Development Goals (SDGs)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27896-39AD-D634-D3C9-F86DD326C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539" y="1101137"/>
            <a:ext cx="11868194" cy="5269541"/>
          </a:xfrm>
        </p:spPr>
      </p:pic>
    </p:spTree>
    <p:extLst>
      <p:ext uri="{BB962C8B-B14F-4D97-AF65-F5344CB8AC3E}">
        <p14:creationId xmlns:p14="http://schemas.microsoft.com/office/powerpoint/2010/main" val="35615062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" y="887491"/>
            <a:ext cx="3827483" cy="1855708"/>
          </a:xfrm>
        </p:spPr>
        <p:txBody>
          <a:bodyPr>
            <a:noAutofit/>
          </a:bodyPr>
          <a:lstStyle/>
          <a:p>
            <a:r>
              <a:rPr lang="en-US" sz="4400" dirty="0"/>
              <a:t>AI </a:t>
            </a:r>
            <a:br>
              <a:rPr lang="en-US" sz="4400" dirty="0"/>
            </a:br>
            <a:r>
              <a:rPr lang="en-US" sz="4400" dirty="0"/>
              <a:t>for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Schoormann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T., Strobel, G.,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Möller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F., Petrik, D.,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Zschech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 (2023).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Artificial Intelligence for Sustainability—A Systematic Review of Information Systems Literature. Communications of the Association for Information Systems, 52(1), 8.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968A7C-B701-8CE2-ACAD-6C9485BA0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98" y="260717"/>
            <a:ext cx="7570103" cy="6140084"/>
          </a:xfrm>
        </p:spPr>
      </p:pic>
    </p:spTree>
    <p:extLst>
      <p:ext uri="{BB962C8B-B14F-4D97-AF65-F5344CB8AC3E}">
        <p14:creationId xmlns:p14="http://schemas.microsoft.com/office/powerpoint/2010/main" val="3228772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12304470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40629933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610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and Big Data Analytics (BDA)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55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840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77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17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078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2911883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6893935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788601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9" t="20413" r="2667" b="6046"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13603215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0" t="4474" r="2670" b="3963"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3110710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Intelligent Agents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EDE3A-2044-6660-08A5-91ADAE8F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78" y="1016001"/>
            <a:ext cx="10583333" cy="551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</p:spTree>
    <p:extLst>
      <p:ext uri="{BB962C8B-B14F-4D97-AF65-F5344CB8AC3E}">
        <p14:creationId xmlns:p14="http://schemas.microsoft.com/office/powerpoint/2010/main" val="37513775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6955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917"/>
          </a:xfrm>
        </p:spPr>
        <p:txBody>
          <a:bodyPr>
            <a:normAutofit/>
          </a:bodyPr>
          <a:lstStyle/>
          <a:p>
            <a:r>
              <a:rPr lang="en-US" dirty="0"/>
              <a:t>ESG Reporting Software: </a:t>
            </a:r>
            <a:r>
              <a:rPr lang="en-US" dirty="0" err="1"/>
              <a:t>Emitwise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837905"/>
          </a:xfrm>
        </p:spPr>
        <p:txBody>
          <a:bodyPr>
            <a:normAutofit/>
          </a:bodyPr>
          <a:lstStyle/>
          <a:p>
            <a:r>
              <a:rPr lang="en-US" sz="2400" dirty="0" err="1"/>
              <a:t>Emitwise</a:t>
            </a:r>
            <a:r>
              <a:rPr lang="en-US" sz="2400" dirty="0"/>
              <a:t> is the carbon management platform for companies with complex manufacturing supply chains to confidently understand, track and reduce their complete carbon footprint. </a:t>
            </a:r>
          </a:p>
          <a:p>
            <a:r>
              <a:rPr lang="en-US" sz="2400" dirty="0"/>
              <a:t>Combining 100 years of carbon accounting experience and machine learning technology, we accelerate climate action by increasing the accuracy of scope 3 emissions. </a:t>
            </a:r>
          </a:p>
          <a:p>
            <a:r>
              <a:rPr lang="en-US" sz="2400" dirty="0"/>
              <a:t>The platform empowers manufacturers and their supply chains to make carbon-led business decisions that lower risk, increase profitability and deliver ambitious climate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EFFCC-726F-412F-E028-98CD4CEC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705" y="4903245"/>
            <a:ext cx="7804086" cy="1525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</p:spTree>
    <p:extLst>
      <p:ext uri="{BB962C8B-B14F-4D97-AF65-F5344CB8AC3E}">
        <p14:creationId xmlns:p14="http://schemas.microsoft.com/office/powerpoint/2010/main" val="411343655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0719-F8B5-31A0-C958-049262F1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ESG Reporting Software: Workiva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F746D-746F-76B0-0203-82C6187AE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75008"/>
            <a:ext cx="11222181" cy="3628237"/>
          </a:xfrm>
        </p:spPr>
        <p:txBody>
          <a:bodyPr>
            <a:normAutofit/>
          </a:bodyPr>
          <a:lstStyle/>
          <a:p>
            <a:r>
              <a:rPr lang="en-US" sz="2400" dirty="0"/>
              <a:t>Workiva is a cloud native platform that simplifies the complexities of reporting and compliance. </a:t>
            </a:r>
          </a:p>
          <a:p>
            <a:r>
              <a:rPr lang="en-US" sz="2400" dirty="0"/>
              <a:t>Workiva ESG is the end-to-end platform that allows you to integrate financial data, nonfinancial data, and XBRL. </a:t>
            </a:r>
          </a:p>
          <a:p>
            <a:r>
              <a:rPr lang="en-US" sz="2400" dirty="0"/>
              <a:t>Workiva, the platform that streamlines your entire ESG process. </a:t>
            </a:r>
          </a:p>
          <a:p>
            <a:r>
              <a:rPr lang="en-US" sz="2400" dirty="0"/>
              <a:t>Automate data collection, utilize frameworks, and directly connect to all your ESG reports. in meaningful glossy reports, accurate survey responses, and regulatory filings with integrated XBRL tagging.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C4496-11B9-1426-9B0F-060A29D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E9DEF-B982-2B65-5FB4-8D65E7D80FD4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57CF8-EEF0-BD14-6975-01265254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80" y="5013256"/>
            <a:ext cx="7926012" cy="1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4117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36511-F8BD-3410-A6C8-ABC2AEBE435D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59740971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84814"/>
          </a:xfrm>
        </p:spPr>
        <p:txBody>
          <a:bodyPr>
            <a:normAutofit fontScale="90000"/>
          </a:bodyPr>
          <a:lstStyle/>
          <a:p>
            <a:r>
              <a:rPr lang="en-US" dirty="0"/>
              <a:t>AI for Social Good (AI4SG)</a:t>
            </a:r>
            <a:br>
              <a:rPr lang="en-US" dirty="0"/>
            </a:br>
            <a:r>
              <a:rPr lang="en-US" dirty="0"/>
              <a:t>AI for Sustainable Development</a:t>
            </a:r>
            <a:br>
              <a:rPr lang="en-US" dirty="0"/>
            </a:br>
            <a:r>
              <a:rPr lang="en-US" dirty="0"/>
              <a:t>AI4SG 10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328863"/>
            <a:ext cx="11222181" cy="4024436"/>
          </a:xfrm>
        </p:spPr>
        <p:txBody>
          <a:bodyPr>
            <a:normAutofit/>
          </a:bodyPr>
          <a:lstStyle/>
          <a:p>
            <a:r>
              <a:rPr lang="en-US" sz="4000" dirty="0"/>
              <a:t>AI Technology (G1, G2, G3)</a:t>
            </a:r>
          </a:p>
          <a:p>
            <a:r>
              <a:rPr lang="en-US" sz="4000" dirty="0"/>
              <a:t>Applications (G4, G5, G6, G7, G8)</a:t>
            </a:r>
          </a:p>
          <a:p>
            <a:r>
              <a:rPr lang="en-US" sz="4000" dirty="0"/>
              <a:t>Data Handling (G9, G10)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6298639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AI Technology (G1, G2, G3)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/>
          <a:lstStyle/>
          <a:p>
            <a:r>
              <a:rPr lang="en-US" dirty="0"/>
              <a:t>G1: Expectations of what is possible with AI need to be well-grounded.</a:t>
            </a:r>
          </a:p>
          <a:p>
            <a:r>
              <a:rPr lang="en-US" dirty="0"/>
              <a:t>G2: There is value in simple solutions.</a:t>
            </a:r>
          </a:p>
          <a:p>
            <a:r>
              <a:rPr lang="en-US" dirty="0"/>
              <a:t>G3: Applications of AI need to be inclusive and accessible, and reviewed at every stage for ethics and human rights compliance.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8854334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Applications (G4, G5, G6, G7, G8)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G4: Goals and use cases should be clear and well-defined.</a:t>
            </a:r>
          </a:p>
          <a:p>
            <a:r>
              <a:rPr lang="en-US" dirty="0"/>
              <a:t>G5: Deep, long-term partnerships are required to solve large problems successfully.</a:t>
            </a:r>
          </a:p>
          <a:p>
            <a:r>
              <a:rPr lang="en-US" dirty="0"/>
              <a:t>G6: Planning needs to align incentives, and factor in the limitations of both communities.</a:t>
            </a:r>
          </a:p>
          <a:p>
            <a:r>
              <a:rPr lang="en-US" dirty="0"/>
              <a:t>G7: Establishing and maintaining trust is key to overcoming </a:t>
            </a:r>
            <a:r>
              <a:rPr lang="en-US" dirty="0" err="1"/>
              <a:t>organisational</a:t>
            </a:r>
            <a:r>
              <a:rPr lang="en-US" dirty="0"/>
              <a:t> barriers.</a:t>
            </a:r>
          </a:p>
          <a:p>
            <a:r>
              <a:rPr lang="en-US" dirty="0"/>
              <a:t>G8: Options for reducing the development cost of AI solutions should be explored.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9933541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Data Handling (G9, G10)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/>
          </a:bodyPr>
          <a:lstStyle/>
          <a:p>
            <a:r>
              <a:rPr lang="en-US" dirty="0"/>
              <a:t>G9: Improving data readiness is key.</a:t>
            </a:r>
          </a:p>
          <a:p>
            <a:r>
              <a:rPr lang="en-US" dirty="0"/>
              <a:t>G10: Data must be processed securely, with utmost respect for human rights and privacy.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3527965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for Social Good (AI4SG)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Domains and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895350" y="6594199"/>
            <a:ext cx="10401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Zheyuan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Shi, Ryan, Claire Wang, and Fei Fang (2020). "Artificial intelligence for social good: A survey."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preprint arXiv:2001.01818.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D4EB3-6E7A-C003-67A5-1C793B6C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80" y="1150345"/>
            <a:ext cx="7714631" cy="54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12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74845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A4FC-789B-DF1A-3667-EA19ADAE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36" y="865082"/>
            <a:ext cx="8915326" cy="56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700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55B7E1E-186D-C238-D2C3-BFA4913FA4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904136"/>
              </p:ext>
            </p:extLst>
          </p:nvPr>
        </p:nvGraphicFramePr>
        <p:xfrm>
          <a:off x="256674" y="928489"/>
          <a:ext cx="11499897" cy="55868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169">
                  <a:extLst>
                    <a:ext uri="{9D8B030D-6E8A-4147-A177-3AD203B41FA5}">
                      <a16:colId xmlns:a16="http://schemas.microsoft.com/office/drawing/2014/main" val="3857471277"/>
                    </a:ext>
                  </a:extLst>
                </a:gridCol>
                <a:gridCol w="875676">
                  <a:extLst>
                    <a:ext uri="{9D8B030D-6E8A-4147-A177-3AD203B41FA5}">
                      <a16:colId xmlns:a16="http://schemas.microsoft.com/office/drawing/2014/main" val="674194504"/>
                    </a:ext>
                  </a:extLst>
                </a:gridCol>
                <a:gridCol w="4424084">
                  <a:extLst>
                    <a:ext uri="{9D8B030D-6E8A-4147-A177-3AD203B41FA5}">
                      <a16:colId xmlns:a16="http://schemas.microsoft.com/office/drawing/2014/main" val="3977196512"/>
                    </a:ext>
                  </a:extLst>
                </a:gridCol>
                <a:gridCol w="1119752">
                  <a:extLst>
                    <a:ext uri="{9D8B030D-6E8A-4147-A177-3AD203B41FA5}">
                      <a16:colId xmlns:a16="http://schemas.microsoft.com/office/drawing/2014/main" val="3259145515"/>
                    </a:ext>
                  </a:extLst>
                </a:gridCol>
                <a:gridCol w="827643">
                  <a:extLst>
                    <a:ext uri="{9D8B030D-6E8A-4147-A177-3AD203B41FA5}">
                      <a16:colId xmlns:a16="http://schemas.microsoft.com/office/drawing/2014/main" val="564049187"/>
                    </a:ext>
                  </a:extLst>
                </a:gridCol>
                <a:gridCol w="751189">
                  <a:extLst>
                    <a:ext uri="{9D8B030D-6E8A-4147-A177-3AD203B41FA5}">
                      <a16:colId xmlns:a16="http://schemas.microsoft.com/office/drawing/2014/main" val="1798755618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1900739503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val="2523381024"/>
                    </a:ext>
                  </a:extLst>
                </a:gridCol>
              </a:tblGrid>
              <a:tr h="456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Rank* (UB)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Rank </a:t>
                      </a:r>
                      <a:r>
                        <a:rPr lang="en-US" sz="1400" u="none" strike="noStrike" dirty="0">
                          <a:effectLst/>
                        </a:rPr>
                        <a:t>(</a:t>
                      </a:r>
                      <a:r>
                        <a:rPr lang="en-US" sz="1400" u="none" strike="noStrike" dirty="0" err="1">
                          <a:effectLst/>
                        </a:rPr>
                        <a:t>StyleCtrl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Model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Arena Score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95% CI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Votes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Organization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License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972621021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chocolate (Early Grok-3)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1403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+6/-6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9992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xAI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768129920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Gemini-2.0-Flash-Thinking-Exp-01-21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1385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+4/-6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15083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419889133"/>
                  </a:ext>
                </a:extLst>
              </a:tr>
              <a:tr h="314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Gemini-2.0-Pro-Exp-02-05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1380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+5/-6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13000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84857802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ChatGPT-4o-latest (2025-01-29)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C00000"/>
                          </a:solidFill>
                          <a:effectLst/>
                        </a:rPr>
                        <a:t>1377</a:t>
                      </a:r>
                      <a:endParaRPr lang="en-US" sz="2000" b="0" i="0" u="none" strike="noStrike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13470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416996834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solidFill>
                            <a:srgbClr val="C00000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DeepSeek-R1</a:t>
                      </a:r>
                      <a:endParaRPr lang="en-US" sz="2000" b="0" i="0" u="sng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1362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6581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rgbClr val="C00000"/>
                          </a:solidFill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MIT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5147845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7"/>
                        </a:rPr>
                        <a:t>Gemini-2.0-Flash-001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+7/-7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10862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Google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72174086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8"/>
                        </a:rPr>
                        <a:t>o1-2024-12-17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1352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17248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OpenAI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28577731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9"/>
                        </a:rPr>
                        <a:t>o1-preview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+3/-4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33169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Proprietary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848435220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0"/>
                        </a:rPr>
                        <a:t>Qwen2.5-Max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9282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592805028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1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1"/>
                        </a:rPr>
                        <a:t>o3-mini-high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+5/-9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113040154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2"/>
                        </a:rPr>
                        <a:t>DeepSeek-V3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+4/-5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19461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DeepSeek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012367633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3"/>
                        </a:rPr>
                        <a:t>Qwen-Plus-0125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+9/-7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Alibaba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94877809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14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4"/>
                        </a:rPr>
                        <a:t>GLM-4-Plus-0111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+6/-9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Zhipu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64531866"/>
                  </a:ext>
                </a:extLst>
              </a:tr>
              <a:tr h="41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5"/>
                        </a:rPr>
                        <a:t>Gemini-2.0-Flash-Lite-Preview-02-05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+6/-5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10262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Google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3168158297"/>
                  </a:ext>
                </a:extLst>
              </a:tr>
              <a:tr h="2303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sng" strike="noStrike" dirty="0">
                          <a:effectLst/>
                          <a:hlinkClick r:id="rId16"/>
                        </a:rPr>
                        <a:t>o3-mini</a:t>
                      </a:r>
                      <a:endParaRPr lang="en-US" sz="20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1306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+5/-6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67" marR="3967" marT="396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12179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OpenAI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Proprietary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67" marR="3967" marT="3967" marB="0" anchor="ctr"/>
                </a:tc>
                <a:extLst>
                  <a:ext uri="{0D108BD9-81ED-4DB2-BD59-A6C34878D82A}">
                    <a16:rowId xmlns:a16="http://schemas.microsoft.com/office/drawing/2014/main" val="26203367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1" y="6497405"/>
            <a:ext cx="10084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17"/>
              </a:rPr>
              <a:t>https://huggingface.co/spaces/lmarena-ai/chatbot-arena-leaderboard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467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chemeClr val="accent1"/>
                </a:solidFill>
              </a:rPr>
              <a:t>Visualization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EA90E-5360-15DB-D537-789470A4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5" y="1198475"/>
            <a:ext cx="10531692" cy="52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85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>
                <a:solidFill>
                  <a:srgbClr val="FF0000"/>
                </a:solidFill>
              </a:rPr>
              <a:t>Innovation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390338129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a </a:t>
            </a:r>
            <a:r>
              <a:rPr lang="en-US" sz="10000" u="sng" dirty="0">
                <a:solidFill>
                  <a:srgbClr val="FF0000"/>
                </a:solidFill>
              </a:rPr>
              <a:t>new</a:t>
            </a:r>
            <a:r>
              <a:rPr lang="en-US" sz="10000" dirty="0">
                <a:solidFill>
                  <a:schemeClr val="accent1"/>
                </a:solidFill>
              </a:rPr>
              <a:t> idea, method, or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217660982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something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139681455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0000" dirty="0">
                <a:solidFill>
                  <a:srgbClr val="FF0000"/>
                </a:solidFill>
              </a:rPr>
              <a:t>Novelty 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something new or unusual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novelty of a self-driving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/dictionary/novelty</a:t>
            </a:r>
          </a:p>
        </p:txBody>
      </p:sp>
    </p:spTree>
    <p:extLst>
      <p:ext uri="{BB962C8B-B14F-4D97-AF65-F5344CB8AC3E}">
        <p14:creationId xmlns:p14="http://schemas.microsoft.com/office/powerpoint/2010/main" val="341080947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r>
              <a:rPr lang="en-US" sz="7200" dirty="0">
                <a:solidFill>
                  <a:srgbClr val="FF0000"/>
                </a:solidFill>
              </a:rPr>
              <a:t>not</a:t>
            </a:r>
            <a:r>
              <a:rPr lang="en-US" sz="7200" dirty="0">
                <a:solidFill>
                  <a:schemeClr val="accent1"/>
                </a:solidFill>
              </a:rPr>
              <a:t> a </a:t>
            </a:r>
            <a:r>
              <a:rPr lang="en-US" sz="7200" u="sng" dirty="0">
                <a:solidFill>
                  <a:srgbClr val="FF0000"/>
                </a:solidFill>
              </a:rPr>
              <a:t>new Idea</a:t>
            </a:r>
            <a:r>
              <a:rPr lang="en-US" sz="7200" dirty="0">
                <a:solidFill>
                  <a:schemeClr val="accent1"/>
                </a:solidFill>
              </a:rPr>
              <a:t>.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 </a:t>
            </a:r>
            <a:r>
              <a:rPr lang="en-US" sz="7200" u="sng" dirty="0">
                <a:solidFill>
                  <a:srgbClr val="FF0000"/>
                </a:solidFill>
              </a:rPr>
              <a:t>old belief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you </a:t>
            </a:r>
            <a:r>
              <a:rPr lang="en-US" sz="7200" dirty="0">
                <a:solidFill>
                  <a:srgbClr val="FF0000"/>
                </a:solidFill>
              </a:rPr>
              <a:t>leave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2312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092848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FinTechs</a:t>
            </a:r>
            <a:r>
              <a:rPr lang="en-US" sz="4000" dirty="0">
                <a:solidFill>
                  <a:schemeClr val="accent1"/>
                </a:solidFill>
              </a:rPr>
              <a:t> as Service Innovators: </a:t>
            </a:r>
            <a:r>
              <a:rPr lang="en-US" sz="4000" dirty="0" err="1">
                <a:solidFill>
                  <a:schemeClr val="accent1"/>
                </a:solidFill>
              </a:rPr>
              <a:t>Analysing</a:t>
            </a:r>
            <a:r>
              <a:rPr lang="en-US" sz="4000" dirty="0">
                <a:solidFill>
                  <a:schemeClr val="accent1"/>
                </a:solidFill>
              </a:rPr>
              <a:t> Components of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44" y="1209480"/>
            <a:ext cx="6408712" cy="5283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633" y="6504239"/>
            <a:ext cx="672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Riikkinen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Mikko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Kaisa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Still,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Saila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Saraniemi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Kallio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FinTechs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as service innovators: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analysing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components of innovation." In 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ISPIM Innovation Symposium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The International Society for Professional Innovation Management (ISPIM), 2016.</a:t>
            </a:r>
          </a:p>
        </p:txBody>
      </p:sp>
    </p:spTree>
    <p:extLst>
      <p:ext uri="{BB962C8B-B14F-4D97-AF65-F5344CB8AC3E}">
        <p14:creationId xmlns:p14="http://schemas.microsoft.com/office/powerpoint/2010/main" val="50137067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“a process of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searching</a:t>
            </a:r>
            <a:r>
              <a:rPr lang="en-US" sz="6000" dirty="0">
                <a:solidFill>
                  <a:schemeClr val="accent1"/>
                </a:solidFill>
              </a:rPr>
              <a:t> and </a:t>
            </a:r>
            <a:r>
              <a:rPr lang="en-US" sz="6000" dirty="0">
                <a:solidFill>
                  <a:srgbClr val="FF0000"/>
                </a:solidFill>
              </a:rPr>
              <a:t>recombining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existing knowledge elements”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25720261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8856984" cy="90407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>
                <a:solidFill>
                  <a:schemeClr val="accent1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recombination</a:t>
            </a:r>
            <a:r>
              <a:rPr lang="en-US" sz="2800" dirty="0">
                <a:solidFill>
                  <a:schemeClr val="accent1"/>
                </a:solidFill>
              </a:rPr>
              <a:t> process to </a:t>
            </a:r>
            <a:r>
              <a:rPr lang="en-US" sz="2800" dirty="0">
                <a:solidFill>
                  <a:srgbClr val="FF0000"/>
                </a:solidFill>
              </a:rPr>
              <a:t>innovate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review of the empirical evidence and a research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132036"/>
            <a:ext cx="6172200" cy="53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37637679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 Research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in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Economics,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</p:spTree>
    <p:extLst>
      <p:ext uri="{BB962C8B-B14F-4D97-AF65-F5344CB8AC3E}">
        <p14:creationId xmlns:p14="http://schemas.microsoft.com/office/powerpoint/2010/main" val="155321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79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lmarena.ai</a:t>
            </a:r>
            <a:r>
              <a:rPr lang="en-US" dirty="0"/>
              <a:t> Chatbot Arena Leaderboard </a:t>
            </a:r>
            <a:br>
              <a:rPr lang="en-US" dirty="0"/>
            </a:br>
            <a:r>
              <a:rPr lang="en-US" sz="2900" dirty="0"/>
              <a:t>Confidence Intervals on Model Strength (via Bootstrapping)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23785-5AAC-E77F-75E7-5387CCC63FA7}"/>
              </a:ext>
            </a:extLst>
          </p:cNvPr>
          <p:cNvSpPr txBox="1"/>
          <p:nvPr/>
        </p:nvSpPr>
        <p:spPr>
          <a:xfrm>
            <a:off x="1074821" y="6497405"/>
            <a:ext cx="10084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https://huggingface.co/spaces/lmarena-ai/chatbot-arena-leaderboard</a:t>
            </a:r>
            <a:endParaRPr lang="en-U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76807A-CC2E-071D-5D2F-1875FF27C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053" y="1116940"/>
            <a:ext cx="11355517" cy="5486232"/>
          </a:xfrm>
        </p:spPr>
      </p:pic>
    </p:spTree>
    <p:extLst>
      <p:ext uri="{BB962C8B-B14F-4D97-AF65-F5344CB8AC3E}">
        <p14:creationId xmlns:p14="http://schemas.microsoft.com/office/powerpoint/2010/main" val="58507095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1332836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Innovation Research in Economics, 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2060849"/>
            <a:ext cx="8892480" cy="40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63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6366977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 Business,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and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Knowledge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68365565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91680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 Business, Innovation, and Knowledge 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9" y="1089386"/>
            <a:ext cx="6464305" cy="5388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282406458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173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7518" y="1363200"/>
          <a:ext cx="8676964" cy="501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8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92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Business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Ecosystems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Knowledge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Baseline of Ecosystem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Resource exploitation for customer value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Co-creation of innovation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Knowledge exploration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Relationships and Connectivity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Global business relationships both competitive and co-operative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clustered actors, different levels of collaboration and openness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Decentralized and disturbed knowledge nodes, synergies through knowledge exchange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Actors and Roles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Suppliers, customers, and focal companies as a core, other actors more loosely involved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policymakers,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local intermediators,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brokers, and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funding organizations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Research institutes, innovators, and technology entrepreneurs serve as knowledge nodes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1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Logic of Action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main actor that operates as a platform sharing resources, assets, and benefits or aggregates other actors together in the networked business operations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proximate actors interacting around hubs facilitated by intermediating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large number of actors that are grouped around knowledge exchange or a central non-proprietary resource for the benefit of all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113324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Innovation Ecosystems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Characteristics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8699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Diffusion of Innovation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(DOI)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27147728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4421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(Diffusion of Innovation)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1. Relative advantage</a:t>
            </a:r>
          </a:p>
          <a:p>
            <a:pPr marL="0" indent="0">
              <a:buNone/>
            </a:pPr>
            <a:r>
              <a:rPr lang="en-US" sz="4400" dirty="0"/>
              <a:t>2. Compatibility</a:t>
            </a:r>
          </a:p>
          <a:p>
            <a:pPr marL="0" indent="0">
              <a:buNone/>
            </a:pPr>
            <a:r>
              <a:rPr lang="en-US" sz="4400" dirty="0"/>
              <a:t>3. Complexity</a:t>
            </a:r>
          </a:p>
          <a:p>
            <a:pPr marL="0" indent="0">
              <a:buNone/>
            </a:pPr>
            <a:r>
              <a:rPr lang="en-US" sz="4400" dirty="0"/>
              <a:t>4. </a:t>
            </a:r>
            <a:r>
              <a:rPr lang="en-US" sz="4400" dirty="0" err="1"/>
              <a:t>Trialability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5. Observability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32544834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Diffusion of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860" y="1052736"/>
            <a:ext cx="7092280" cy="5319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636" y="6597353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Diffusion_of_innovations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89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 </a:t>
            </a:r>
            <a:r>
              <a:rPr lang="en-US" dirty="0">
                <a:solidFill>
                  <a:schemeClr val="accent1"/>
                </a:solidFill>
              </a:rPr>
              <a:t>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5917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55610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Environmental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18301" y="3315668"/>
            <a:ext cx="1803458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Organizational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82741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Top Managers Characteristics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45432" y="3315668"/>
            <a:ext cx="174126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Innovation  Characteristics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92344" y="3315668"/>
            <a:ext cx="1427033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User Acceptance Attributes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4000388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2064595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976945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580901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7825235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631504" y="1094465"/>
            <a:ext cx="8976112" cy="1824138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290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94465"/>
            <a:ext cx="9144000" cy="46690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82109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28801"/>
            <a:ext cx="9144000" cy="44463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284883069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84" y="801948"/>
            <a:ext cx="8087816" cy="57233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7060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174891959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182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167636736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0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Technology (Fintech)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1812"/>
            <a:ext cx="5762625" cy="45275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Banking 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Business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and Commercial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Equity Financing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Financial Research and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183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810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04455-9D26-3448-9384-C71CD3B243F3}"/>
              </a:ext>
            </a:extLst>
          </p:cNvPr>
          <p:cNvSpPr txBox="1">
            <a:spLocks/>
          </p:cNvSpPr>
          <p:nvPr/>
        </p:nvSpPr>
        <p:spPr>
          <a:xfrm>
            <a:off x="5962717" y="1601812"/>
            <a:ext cx="6024496" cy="433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Financial Transaction Security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Institutional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International Money Transfer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Payments Backend and Infrastructure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Personal Finance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Point of Sale Payments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Retail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Small and Medium Business Tools</a:t>
            </a:r>
          </a:p>
        </p:txBody>
      </p:sp>
    </p:spTree>
    <p:extLst>
      <p:ext uri="{BB962C8B-B14F-4D97-AF65-F5344CB8AC3E}">
        <p14:creationId xmlns:p14="http://schemas.microsoft.com/office/powerpoint/2010/main" val="28500801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77122881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0876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771525"/>
            <a:ext cx="11222181" cy="595137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Thorsten </a:t>
            </a:r>
            <a:r>
              <a:rPr lang="en-US" sz="4400" b="0" dirty="0" err="1"/>
              <a:t>Schoormann</a:t>
            </a:r>
            <a:r>
              <a:rPr lang="en-US" sz="4400" b="0" dirty="0"/>
              <a:t>, </a:t>
            </a:r>
            <a:r>
              <a:rPr lang="en-US" sz="4400" b="0" dirty="0" err="1"/>
              <a:t>Gero</a:t>
            </a:r>
            <a:r>
              <a:rPr lang="en-US" sz="4400" b="0" dirty="0"/>
              <a:t> Strobel, Frederik </a:t>
            </a:r>
            <a:r>
              <a:rPr lang="en-US" sz="4400" b="0" dirty="0" err="1"/>
              <a:t>Möller</a:t>
            </a:r>
            <a:r>
              <a:rPr lang="en-US" sz="4400" b="0" dirty="0"/>
              <a:t>, Dimitri Petrik, and Patrick </a:t>
            </a:r>
            <a:r>
              <a:rPr lang="en-US" sz="4400" b="0" dirty="0" err="1"/>
              <a:t>Zschech</a:t>
            </a:r>
            <a:r>
              <a:rPr lang="en-US" sz="4400" b="0" dirty="0"/>
              <a:t> (2023). "Artificial Intelligence for Sustainability—A Systematic Review of Information Systems Literature." Communications of the Association for Information Systems 52, no. 1 (2023): 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Longbing</a:t>
            </a:r>
            <a:r>
              <a:rPr lang="en-US" sz="4400" b="0" dirty="0"/>
              <a:t> Cao (2022). "Decentralized ai: Edge intelligence and smart blockchain, metaverse, web3, and </a:t>
            </a:r>
            <a:r>
              <a:rPr lang="en-US" sz="4400" b="0" dirty="0" err="1"/>
              <a:t>desci</a:t>
            </a:r>
            <a:r>
              <a:rPr lang="en-US" sz="44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Qinglin Yang, </a:t>
            </a:r>
            <a:r>
              <a:rPr lang="en-US" sz="4400" b="0" dirty="0" err="1"/>
              <a:t>Yetong</a:t>
            </a:r>
            <a:r>
              <a:rPr lang="en-US" sz="4400" b="0" dirty="0"/>
              <a:t> Zhao, Huawei Huang, </a:t>
            </a:r>
            <a:r>
              <a:rPr lang="en-US" sz="4400" b="0" dirty="0" err="1"/>
              <a:t>Zehui</a:t>
            </a:r>
            <a:r>
              <a:rPr lang="en-US" sz="4400" b="0" dirty="0"/>
              <a:t> </a:t>
            </a:r>
            <a:r>
              <a:rPr lang="en-US" sz="4400" b="0" dirty="0" err="1"/>
              <a:t>Xiong</a:t>
            </a:r>
            <a:r>
              <a:rPr lang="en-US" sz="4400" b="0" dirty="0"/>
              <a:t>, </a:t>
            </a:r>
            <a:r>
              <a:rPr lang="en-US" sz="4400" b="0" dirty="0" err="1"/>
              <a:t>Jiawen</a:t>
            </a:r>
            <a:r>
              <a:rPr lang="en-US" sz="4400" b="0" dirty="0"/>
              <a:t> Kang, and </a:t>
            </a:r>
            <a:r>
              <a:rPr lang="en-US" sz="4400" b="0" dirty="0" err="1"/>
              <a:t>Zibin</a:t>
            </a:r>
            <a:r>
              <a:rPr lang="en-US" sz="44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Russell Belk, Mariam Humayun, and Myriam </a:t>
            </a:r>
            <a:r>
              <a:rPr lang="en-US" sz="4400" b="0" dirty="0" err="1"/>
              <a:t>Brouard</a:t>
            </a:r>
            <a:r>
              <a:rPr lang="en-US" sz="44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Thien</a:t>
            </a:r>
            <a:r>
              <a:rPr lang="en-US" sz="4400" b="0" dirty="0"/>
              <a:t> Huynh-The, Quoc-Viet Pham, Xuan-Qui Pham, Thanh </a:t>
            </a:r>
            <a:r>
              <a:rPr lang="en-US" sz="4400" b="0" dirty="0" err="1"/>
              <a:t>Thi</a:t>
            </a:r>
            <a:r>
              <a:rPr lang="en-US" sz="4400" b="0" dirty="0"/>
              <a:t> Nguyen, Zhu Han, and Dong-</a:t>
            </a:r>
            <a:r>
              <a:rPr lang="en-US" sz="4400" b="0" dirty="0" err="1"/>
              <a:t>Seong</a:t>
            </a:r>
            <a:r>
              <a:rPr lang="en-US" sz="4400" b="0" dirty="0"/>
              <a:t> Kim (2022). "Artificial Intelligence for the Metaverse: A Survey."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Min-Yuh Day and </a:t>
            </a:r>
            <a:r>
              <a:rPr lang="en-US" sz="4400" b="0" dirty="0" err="1"/>
              <a:t>Yensen</a:t>
            </a:r>
            <a:r>
              <a:rPr lang="en-US" sz="4400" b="0" dirty="0"/>
              <a:t> Ni (2023), "Do clean energy indices outperform using contrarian strategies based on contrarian trading rules?", Energy, Volume 272, 1 June 2023, 127113.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 </a:t>
            </a:r>
            <a:r>
              <a:rPr lang="en-US" sz="4400" b="0" dirty="0" err="1"/>
              <a:t>Satyadhar</a:t>
            </a:r>
            <a:r>
              <a:rPr lang="en-US" sz="4400" b="0" dirty="0"/>
              <a:t> Joshi (2025), "A literature review of gen AI agents in financial applications: Models and implementations." Available at SSRN 5133985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Thippa</a:t>
            </a:r>
            <a:r>
              <a:rPr lang="en-US" sz="4400" b="0" dirty="0"/>
              <a:t> Reddy </a:t>
            </a:r>
            <a:r>
              <a:rPr lang="en-US" sz="4400" b="0" dirty="0" err="1"/>
              <a:t>Gadekallu</a:t>
            </a:r>
            <a:r>
              <a:rPr lang="en-US" sz="4400" b="0" dirty="0"/>
              <a:t>, </a:t>
            </a:r>
            <a:r>
              <a:rPr lang="en-US" sz="4400" b="0" dirty="0" err="1"/>
              <a:t>Thien</a:t>
            </a:r>
            <a:r>
              <a:rPr lang="en-US" sz="4400" b="0" dirty="0"/>
              <a:t> Huynh-The, </a:t>
            </a:r>
            <a:r>
              <a:rPr lang="en-US" sz="4400" b="0" dirty="0" err="1"/>
              <a:t>Weizheng</a:t>
            </a:r>
            <a:r>
              <a:rPr lang="en-US" sz="4400" b="0" dirty="0"/>
              <a:t> Wang, Gokul </a:t>
            </a:r>
            <a:r>
              <a:rPr lang="en-US" sz="4400" b="0" dirty="0" err="1"/>
              <a:t>Yenduri</a:t>
            </a:r>
            <a:r>
              <a:rPr lang="en-US" sz="4400" b="0" dirty="0"/>
              <a:t>, </a:t>
            </a:r>
            <a:r>
              <a:rPr lang="en-US" sz="4400" b="0" dirty="0" err="1"/>
              <a:t>Pasika</a:t>
            </a:r>
            <a:r>
              <a:rPr lang="en-US" sz="4400" b="0" dirty="0"/>
              <a:t> </a:t>
            </a:r>
            <a:r>
              <a:rPr lang="en-US" sz="4400" b="0" dirty="0" err="1"/>
              <a:t>Ranaweera</a:t>
            </a:r>
            <a:r>
              <a:rPr lang="en-US" sz="4400" b="0" dirty="0"/>
              <a:t>, Quoc-Viet Pham, Daniel </a:t>
            </a:r>
            <a:r>
              <a:rPr lang="en-US" sz="4400" b="0" dirty="0" err="1"/>
              <a:t>Benevides</a:t>
            </a:r>
            <a:r>
              <a:rPr lang="en-US" sz="4400" b="0" dirty="0"/>
              <a:t> da Costa, and </a:t>
            </a:r>
            <a:r>
              <a:rPr lang="en-US" sz="4400" b="0" dirty="0" err="1"/>
              <a:t>Madhusanka</a:t>
            </a:r>
            <a:r>
              <a:rPr lang="en-US" sz="4400" b="0" dirty="0"/>
              <a:t> Liyanage (2022). "Blockchain for the Metaverse: A Review."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Dan Sheridan, James Harris, Frank Wear, Jerry Cowell Jr, Easton Wong, and Abbas </a:t>
            </a:r>
            <a:r>
              <a:rPr lang="en-US" sz="4400" b="0" dirty="0" err="1"/>
              <a:t>Yazdinejad</a:t>
            </a:r>
            <a:r>
              <a:rPr lang="en-US" sz="4400" b="0" dirty="0"/>
              <a:t> (2022). "Web3 Challenges and Opportunities for the Market." </a:t>
            </a:r>
            <a:r>
              <a:rPr lang="en-US" sz="4400" b="0" dirty="0" err="1"/>
              <a:t>arXiv</a:t>
            </a:r>
            <a:r>
              <a:rPr lang="en-US" sz="44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Yves </a:t>
            </a:r>
            <a:r>
              <a:rPr lang="en-US" sz="4400" b="0" dirty="0" err="1"/>
              <a:t>Hilpisch</a:t>
            </a:r>
            <a:r>
              <a:rPr lang="en-US" sz="44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Aurélien</a:t>
            </a:r>
            <a:r>
              <a:rPr lang="en-US" sz="4400" b="0" dirty="0"/>
              <a:t> </a:t>
            </a:r>
            <a:r>
              <a:rPr lang="en-US" sz="4400" b="0" dirty="0" err="1"/>
              <a:t>Géron</a:t>
            </a:r>
            <a:r>
              <a:rPr lang="en-US" sz="4400" b="0" dirty="0"/>
              <a:t> (2019), Hands-On Machine Learning with Scikit-Learn, </a:t>
            </a:r>
            <a:r>
              <a:rPr lang="en-US" sz="4400" b="0" dirty="0" err="1"/>
              <a:t>Keras</a:t>
            </a:r>
            <a:r>
              <a:rPr lang="en-US" sz="4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Paolo </a:t>
            </a:r>
            <a:r>
              <a:rPr lang="en-US" sz="4400" b="0" dirty="0" err="1"/>
              <a:t>Sironi</a:t>
            </a:r>
            <a:r>
              <a:rPr lang="en-US" sz="440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Campbell R. Harvey, Ashwin Ramachandran, Joey Santoro, Fred Ehrsam (2021), </a:t>
            </a:r>
            <a:r>
              <a:rPr lang="en-US" sz="4400" b="0" dirty="0" err="1"/>
              <a:t>DeFi</a:t>
            </a:r>
            <a:r>
              <a:rPr lang="en-US" sz="44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Matt </a:t>
            </a:r>
            <a:r>
              <a:rPr lang="en-US" sz="4400" b="0" dirty="0" err="1"/>
              <a:t>Fortnow</a:t>
            </a:r>
            <a:r>
              <a:rPr lang="en-US" sz="4400" b="0" dirty="0"/>
              <a:t> and </a:t>
            </a:r>
            <a:r>
              <a:rPr lang="en-US" sz="4400" b="0" dirty="0" err="1"/>
              <a:t>QuHarrison</a:t>
            </a:r>
            <a:r>
              <a:rPr lang="en-US" sz="44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Parma Bains, Mohamed </a:t>
            </a:r>
            <a:r>
              <a:rPr lang="en-US" sz="4400" b="0" dirty="0" err="1"/>
              <a:t>Diaby</a:t>
            </a:r>
            <a:r>
              <a:rPr lang="en-US" sz="4400" b="0" dirty="0"/>
              <a:t>, Dimitris </a:t>
            </a:r>
            <a:r>
              <a:rPr lang="en-US" sz="4400" b="0" dirty="0" err="1"/>
              <a:t>Drakopoulos</a:t>
            </a:r>
            <a:r>
              <a:rPr lang="en-US" sz="4400" b="0" dirty="0"/>
              <a:t>, Julia </a:t>
            </a:r>
            <a:r>
              <a:rPr lang="en-US" sz="4400" b="0" dirty="0" err="1"/>
              <a:t>Faltermeier</a:t>
            </a:r>
            <a:r>
              <a:rPr lang="en-US" sz="4400" b="0" dirty="0"/>
              <a:t>, Federico Grinberg, Evan </a:t>
            </a:r>
            <a:r>
              <a:rPr lang="en-US" sz="4400" b="0" dirty="0" err="1"/>
              <a:t>Papageorgiou</a:t>
            </a:r>
            <a:r>
              <a:rPr lang="en-US" sz="4400" b="0" dirty="0"/>
              <a:t>, Dmitri Petrov, Patrick Schneider, and Nobu Sugimoto (2021), </a:t>
            </a:r>
            <a:br>
              <a:rPr lang="en-US" sz="4400" b="0" dirty="0"/>
            </a:br>
            <a:r>
              <a:rPr lang="en-US" sz="44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Ramesh Sharda, </a:t>
            </a:r>
            <a:r>
              <a:rPr lang="en-US" sz="4400" b="0" dirty="0" err="1"/>
              <a:t>Dursun</a:t>
            </a:r>
            <a:r>
              <a:rPr lang="en-US" sz="4400" b="0" dirty="0"/>
              <a:t> </a:t>
            </a:r>
            <a:r>
              <a:rPr lang="en-US" sz="4400" b="0" dirty="0" err="1"/>
              <a:t>Delen</a:t>
            </a:r>
            <a:r>
              <a:rPr lang="en-US" sz="440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Susanne Chishti and Janos </a:t>
            </a:r>
            <a:r>
              <a:rPr lang="en-US" sz="4400" b="0" dirty="0" err="1"/>
              <a:t>Barberis</a:t>
            </a:r>
            <a:r>
              <a:rPr lang="en-US" sz="44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Paolo </a:t>
            </a:r>
            <a:r>
              <a:rPr lang="en-US" sz="4400" b="0" dirty="0" err="1"/>
              <a:t>Sironi</a:t>
            </a:r>
            <a:r>
              <a:rPr lang="en-US" sz="44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Gopalakrishnan, Shanti, and </a:t>
            </a:r>
            <a:r>
              <a:rPr lang="en-US" sz="4400" b="0" dirty="0" err="1"/>
              <a:t>Fariborz</a:t>
            </a:r>
            <a:r>
              <a:rPr lang="en-US" sz="4400" b="0" dirty="0"/>
              <a:t> </a:t>
            </a:r>
            <a:r>
              <a:rPr lang="en-US" sz="4400" b="0" dirty="0" err="1"/>
              <a:t>Damanpour</a:t>
            </a:r>
            <a:r>
              <a:rPr lang="en-US" sz="4400" b="0" dirty="0"/>
              <a:t> (1997). "A review of innovation research in economics, sociology and technology management." Omega 25, no. 1 : 15-28.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 err="1"/>
              <a:t>Pichlak</a:t>
            </a:r>
            <a:r>
              <a:rPr lang="en-US" sz="4400" b="0" dirty="0"/>
              <a:t>, Magdalena (2016). "The innovation adoption process: A multidimensional approach." Journal of Management and Organization 22, no. 4 : 476.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4400" b="0" dirty="0"/>
              <a:t>Everett M. Rogers (2003), “Diffusion of Innovations”, Free Press, 5th Edition</a:t>
            </a:r>
          </a:p>
          <a:p>
            <a:endParaRPr lang="en-US" sz="4400" b="0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74527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2025/02/25 AI in FinTech: Metaverse, Web3, </a:t>
            </a:r>
            <a:r>
              <a:rPr lang="en-US" sz="2800" dirty="0" err="1">
                <a:solidFill>
                  <a:srgbClr val="C00000"/>
                </a:solidFill>
              </a:rPr>
              <a:t>DeFi</a:t>
            </a:r>
            <a:r>
              <a:rPr lang="en-US" sz="2800" dirty="0">
                <a:solidFill>
                  <a:srgbClr val="C00000"/>
                </a:solidFill>
              </a:rPr>
              <a:t>, NFT,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052564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00596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037553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926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9924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3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909672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475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860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7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8623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993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1425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79835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434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4443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6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8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2025/05/13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in Finance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6101"/>
            <a:ext cx="10371221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41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93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313465" y="2025482"/>
            <a:ext cx="11613886" cy="28153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313465" y="1560787"/>
            <a:ext cx="11613886" cy="5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81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7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4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51" y="1700808"/>
            <a:ext cx="11549240" cy="44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5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0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5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8" y="1772815"/>
            <a:ext cx="11838598" cy="30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5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in FinTech: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Web3, </a:t>
            </a:r>
            <a:r>
              <a:rPr lang="en-US" altLang="zh-TW" sz="72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for Financial Innovation Applications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5" y="1140852"/>
            <a:ext cx="9503974" cy="53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30" y="1065651"/>
            <a:ext cx="10320332" cy="53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61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3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074"/>
          <a:stretch/>
        </p:blipFill>
        <p:spPr>
          <a:xfrm>
            <a:off x="1824514" y="1114710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82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45" y="1186675"/>
            <a:ext cx="10627110" cy="52712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2891251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3" y="2473378"/>
            <a:ext cx="11608130" cy="14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2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" y="1521393"/>
            <a:ext cx="11536045" cy="46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28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248006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60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631437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60" y="641047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41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29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12791"/>
          </a:xfrm>
        </p:spPr>
        <p:txBody>
          <a:bodyPr>
            <a:noAutofit/>
          </a:bodyPr>
          <a:lstStyle/>
          <a:p>
            <a:r>
              <a:rPr lang="en-US" sz="3600" dirty="0"/>
              <a:t>Modelling Strategy to Forecast Carbon Emissions with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1105361" y="6581001"/>
            <a:ext cx="10604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Brière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Keip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M., &amp; Le Berthe, T. (2022). Artificial Intelligence for Sustainable Finance: Why it May Help. Available at SSRN 4252329.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DC2BEE-BB71-389D-7CFD-D93A16629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9131" y="947895"/>
            <a:ext cx="9373737" cy="5614349"/>
          </a:xfrm>
        </p:spPr>
      </p:pic>
    </p:spTree>
    <p:extLst>
      <p:ext uri="{BB962C8B-B14F-4D97-AF65-F5344CB8AC3E}">
        <p14:creationId xmlns:p14="http://schemas.microsoft.com/office/powerpoint/2010/main" val="2915311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08883"/>
          </a:xfrm>
        </p:spPr>
        <p:txBody>
          <a:bodyPr>
            <a:normAutofit fontScale="90000"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6600" dirty="0"/>
              <a:t>The Research Framework</a:t>
            </a:r>
            <a:br>
              <a:rPr lang="en-US" sz="6600" dirty="0"/>
            </a:br>
            <a:r>
              <a:rPr lang="en-US" sz="3600" dirty="0"/>
              <a:t>Do clean energy indices outperform using contrarian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pic>
        <p:nvPicPr>
          <p:cNvPr id="7" name="image6.jpeg">
            <a:extLst>
              <a:ext uri="{FF2B5EF4-FFF2-40B4-BE49-F238E27FC236}">
                <a16:creationId xmlns:a16="http://schemas.microsoft.com/office/drawing/2014/main" id="{3FD5CB6A-BB4D-9A58-9B40-11FD9CCE25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7721" y="1863364"/>
            <a:ext cx="11635295" cy="387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64CF4-32B3-9BA1-50C7-AC120B8E0C58}"/>
              </a:ext>
            </a:extLst>
          </p:cNvPr>
          <p:cNvSpPr txBox="1"/>
          <p:nvPr/>
        </p:nvSpPr>
        <p:spPr>
          <a:xfrm>
            <a:off x="353961" y="6562452"/>
            <a:ext cx="113451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Source, Min-Yuh Day and 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 Ni (2023), "Do clean energy indices outperform using contrarian strategies based on contrarian trading rules?", Energy, Volume 272, 1 June 2023, 127113.</a:t>
            </a:r>
          </a:p>
        </p:txBody>
      </p:sp>
    </p:spTree>
    <p:extLst>
      <p:ext uri="{BB962C8B-B14F-4D97-AF65-F5344CB8AC3E}">
        <p14:creationId xmlns:p14="http://schemas.microsoft.com/office/powerpoint/2010/main" val="3303040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CA04-E2B1-908A-AB92-0C311D45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0155"/>
          </a:xfrm>
        </p:spPr>
        <p:txBody>
          <a:bodyPr>
            <a:normAutofit fontScale="90000"/>
          </a:bodyPr>
          <a:lstStyle/>
          <a:p>
            <a:r>
              <a:rPr lang="en-US" dirty="0"/>
              <a:t>Artificial Intelligence for Sustainable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C37F-AE31-60BB-5CAE-C6FB503A5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3"/>
            <a:ext cx="11222181" cy="5422992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800" dirty="0"/>
              <a:t>Why AI may help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Brière</a:t>
            </a:r>
            <a:r>
              <a:rPr lang="en-US" sz="2000" b="0" dirty="0"/>
              <a:t>, M., </a:t>
            </a:r>
            <a:r>
              <a:rPr lang="en-US" sz="2000" b="0" dirty="0" err="1"/>
              <a:t>Keip</a:t>
            </a:r>
            <a:r>
              <a:rPr lang="en-US" sz="2000" b="0" dirty="0"/>
              <a:t>, M., &amp; Le Berthe, T. (2022). Artificial Intelligence for Sustainable Finance: Why it May Help. Available at SSRN 4252329.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How does artificial intelligence boost sustainable development?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Schoormann</a:t>
            </a:r>
            <a:r>
              <a:rPr lang="en-US" sz="2000" b="0" dirty="0"/>
              <a:t>, T., Strobel, G., </a:t>
            </a:r>
            <a:r>
              <a:rPr lang="en-US" sz="2000" b="0" dirty="0" err="1"/>
              <a:t>Möller</a:t>
            </a:r>
            <a:r>
              <a:rPr lang="en-US" sz="2000" b="0" dirty="0"/>
              <a:t>, F., Petrik, D., &amp; </a:t>
            </a:r>
            <a:r>
              <a:rPr lang="en-US" sz="2000" b="0" dirty="0" err="1"/>
              <a:t>Zschech</a:t>
            </a:r>
            <a:r>
              <a:rPr lang="en-US" sz="2000" b="0" dirty="0"/>
              <a:t>, P. (2023). Artificial Intelligence for Sustainability—A Systematic Review of Information Systems Literature. Communications of the Association for Information Systems, 52(1), 8.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Does sustainability generate better financial performance?</a:t>
            </a:r>
          </a:p>
          <a:p>
            <a:pPr lvl="1">
              <a:spcAft>
                <a:spcPts val="300"/>
              </a:spcAft>
            </a:pPr>
            <a:r>
              <a:rPr lang="en-US" sz="2000" b="0" dirty="0" err="1"/>
              <a:t>Atz</a:t>
            </a:r>
            <a:r>
              <a:rPr lang="en-US" sz="2000" b="0" dirty="0"/>
              <a:t>, U., Van Holt, T., Liu, Z. Z., &amp; Bruno, C. C. (2023). Does sustainability generate better financial performance? review, meta-analysis, and propositions. Journal of Sustainable Finance &amp; Investment, 13(1), 802-825.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What are the major research topics in AI for Sustainable finance?</a:t>
            </a:r>
          </a:p>
          <a:p>
            <a:pPr lvl="1">
              <a:spcAft>
                <a:spcPts val="300"/>
              </a:spcAft>
            </a:pPr>
            <a:r>
              <a:rPr lang="en-US" sz="2000" b="0" dirty="0"/>
              <a:t>Kumar, S., Sharma, D., Rao, S., Lim, W. M., &amp; </a:t>
            </a:r>
            <a:r>
              <a:rPr lang="en-US" sz="2000" b="0" dirty="0" err="1"/>
              <a:t>Mangla</a:t>
            </a:r>
            <a:r>
              <a:rPr lang="en-US" sz="2000" b="0" dirty="0"/>
              <a:t>, S. K. (2022). Past, present, and future of sustainable finance: Insights from big data analytics through machine learning of scholarly research. Annals of Operations Research, 1-44.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3F201-455E-F879-10CD-5DA14B48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9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4135454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1826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217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678651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330709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17965382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2949608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3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82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502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0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4044999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1033342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1005756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1"/>
            <a:ext cx="11222181" cy="1106555"/>
          </a:xfrm>
        </p:spPr>
        <p:txBody>
          <a:bodyPr>
            <a:normAutofit fontScale="90000"/>
          </a:bodyPr>
          <a:lstStyle/>
          <a:p>
            <a:r>
              <a:rPr lang="en-US" dirty="0"/>
              <a:t>A Blockchain-based IoT Framework </a:t>
            </a:r>
            <a:br>
              <a:rPr lang="en-US" dirty="0"/>
            </a:br>
            <a:r>
              <a:rPr lang="en-US" sz="3600" b="0" dirty="0"/>
              <a:t>with ML to enhance security and 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2A990-DFE6-4382-92CF-BB8383FF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88" y="1191239"/>
            <a:ext cx="7871619" cy="5233677"/>
          </a:xfrm>
        </p:spPr>
      </p:pic>
    </p:spTree>
    <p:extLst>
      <p:ext uri="{BB962C8B-B14F-4D97-AF65-F5344CB8AC3E}">
        <p14:creationId xmlns:p14="http://schemas.microsoft.com/office/powerpoint/2010/main" val="2989778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27796"/>
          </a:xfrm>
        </p:spPr>
        <p:txBody>
          <a:bodyPr>
            <a:normAutofit fontScale="90000"/>
          </a:bodyPr>
          <a:lstStyle/>
          <a:p>
            <a:r>
              <a:rPr lang="en-US" dirty="0"/>
              <a:t>5G and beyond for Metaverse Services</a:t>
            </a:r>
            <a:br>
              <a:rPr lang="en-US" sz="2200" dirty="0"/>
            </a:br>
            <a:r>
              <a:rPr lang="en-US" sz="2900" b="0" dirty="0"/>
              <a:t>AI with ML algorithms and DL models contribute in multi-level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3994D8-D1E6-1F94-AFEC-9BE29A99C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679" y="1134022"/>
            <a:ext cx="6525600" cy="5344777"/>
          </a:xfrm>
        </p:spPr>
      </p:pic>
    </p:spTree>
    <p:extLst>
      <p:ext uri="{BB962C8B-B14F-4D97-AF65-F5344CB8AC3E}">
        <p14:creationId xmlns:p14="http://schemas.microsoft.com/office/powerpoint/2010/main" val="252707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3839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26725790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4809"/>
          </a:xfrm>
        </p:spPr>
        <p:txBody>
          <a:bodyPr>
            <a:normAutofit/>
          </a:bodyPr>
          <a:lstStyle/>
          <a:p>
            <a:r>
              <a:rPr lang="en-US" dirty="0"/>
              <a:t>Brain-Machine Interfaces (BMIs)</a:t>
            </a:r>
            <a:br>
              <a:rPr lang="en-US" dirty="0"/>
            </a:br>
            <a:r>
              <a:rPr lang="en-US" sz="2700" b="0" dirty="0"/>
              <a:t>for processing neural signals and responding neural stimulations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9FD0E-3BA7-D635-FC46-9DF5E918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699" y="1502256"/>
            <a:ext cx="6866312" cy="4911433"/>
          </a:xfrm>
        </p:spPr>
      </p:pic>
    </p:spTree>
    <p:extLst>
      <p:ext uri="{BB962C8B-B14F-4D97-AF65-F5344CB8AC3E}">
        <p14:creationId xmlns:p14="http://schemas.microsoft.com/office/powerpoint/2010/main" val="32749563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32025705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33354957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8556203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31292197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71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6253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7343517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47799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8880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9669103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13980492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3298818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80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26877949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414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0431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27675618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15430"/>
            <a:ext cx="10729912" cy="6427140"/>
          </a:xfrm>
        </p:spPr>
        <p:txBody>
          <a:bodyPr>
            <a:normAutofit/>
          </a:bodyPr>
          <a:lstStyle/>
          <a:p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Generative AI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for 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Innovation Applications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475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9EAC-E0AB-897C-6B30-B427EBBE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Generative AI for Financial Innovation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A43D-C486-AB71-EB9F-3191C783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Security &amp; Compliance</a:t>
            </a:r>
          </a:p>
          <a:p>
            <a:r>
              <a:rPr lang="en-US" sz="4000" dirty="0"/>
              <a:t>Personalized Financial Services</a:t>
            </a:r>
          </a:p>
          <a:p>
            <a:r>
              <a:rPr lang="en-US" sz="4000" dirty="0"/>
              <a:t>Trading &amp; Investment</a:t>
            </a:r>
          </a:p>
          <a:p>
            <a:r>
              <a:rPr lang="en-US" sz="4000" dirty="0"/>
              <a:t>Customer Service &amp;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50A20-A6EB-F36A-76C3-74D6C25B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1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25112</TotalTime>
  <Words>10350</Words>
  <Application>Microsoft Macintosh PowerPoint</Application>
  <PresentationFormat>Widescreen</PresentationFormat>
  <Paragraphs>1087</Paragraphs>
  <Slides>186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4" baseType="lpstr">
      <vt:lpstr>HelveticaNeueLTCom</vt:lpstr>
      <vt:lpstr>Arial</vt:lpstr>
      <vt:lpstr>Barlow</vt:lpstr>
      <vt:lpstr>Calibri</vt:lpstr>
      <vt:lpstr>Source Sans Pro</vt:lpstr>
      <vt:lpstr>Times New Roman</vt:lpstr>
      <vt:lpstr>Verdana</vt:lpstr>
      <vt:lpstr>Office Theme</vt:lpstr>
      <vt:lpstr>AI in FinTech: Metaverse, Web3, DeFi, NFT,  Generative AI for Financial Innovation Applications</vt:lpstr>
      <vt:lpstr>Syllabus</vt:lpstr>
      <vt:lpstr>Syllabus</vt:lpstr>
      <vt:lpstr>Syllabus</vt:lpstr>
      <vt:lpstr>AI in FinTech:  Metaverse,  Web3, DeFi, NFT,  Generative AI for Financial Innovation Applications</vt:lpstr>
      <vt:lpstr>AI  in  FinTech</vt:lpstr>
      <vt:lpstr>FinTech ABCD</vt:lpstr>
      <vt:lpstr>Decentralized Finance (DeFi) Block Chain Financial Technology</vt:lpstr>
      <vt:lpstr>Artificial Intelligence  (AI) </vt:lpstr>
      <vt:lpstr>AI, Big Data, Cloud Computing Evolution of Decision Support, Business Intelligence, and Analytics</vt:lpstr>
      <vt:lpstr>AI, ML, DL</vt:lpstr>
      <vt:lpstr>AI, ML, NN, DL</vt:lpstr>
      <vt:lpstr>AI, ML, DL, Generative AI</vt:lpstr>
      <vt:lpstr>AI and Big Data Analytics (BDA)</vt:lpstr>
      <vt:lpstr>Intelligent Agents Roadmap</vt:lpstr>
      <vt:lpstr>lmarena.ai Chatbot Arena Leaderboard</vt:lpstr>
      <vt:lpstr>lmarena.ai Chatbot Arena Leaderboard  Confidence Intervals on Model Strength (via Bootstrapping)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FinTech</vt:lpstr>
      <vt:lpstr>Financial Technology FinTech</vt:lpstr>
      <vt:lpstr>Financial Technology</vt:lpstr>
      <vt:lpstr>Financial Services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Stock price forecasting using only  raw time series data</vt:lpstr>
      <vt:lpstr>Stock price forecasting using various data</vt:lpstr>
      <vt:lpstr>Stock Market Movement Forecast: Phases of the stock market modeling</vt:lpstr>
      <vt:lpstr>Modelling Strategy to Forecast Carbon Emissions with AI</vt:lpstr>
      <vt:lpstr>The Research Framework Do clean energy indices outperform using contrarian strategies</vt:lpstr>
      <vt:lpstr>Artificial Intelligence for Sustainable Finance</vt:lpstr>
      <vt:lpstr>Metaverse Web3 DeFi NFT</vt:lpstr>
      <vt:lpstr>Metaverse Development  from 1991 to 2021</vt:lpstr>
      <vt:lpstr>Web3: Decentralized Web Internet Evolution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Computer vision in the metaverse  with scene understanding, object detection, and human action/activity recognition</vt:lpstr>
      <vt:lpstr>A Blockchain-based IoT Framework  with ML to enhance security and privacy</vt:lpstr>
      <vt:lpstr>5G and beyond for Metaverse Services AI with ML algorithms and DL models contribute in multi-level tasks</vt:lpstr>
      <vt:lpstr>A Data-Driven Digital Twin Architecture  for intelligent healthcare systems using ML to process raw data of IoMedicalThings devices</vt:lpstr>
      <vt:lpstr>Brain-Machine Interfaces (BMIs) for processing neural signals and responding neural stimulations</vt:lpstr>
      <vt:lpstr>AI for the Metaverse</vt:lpstr>
      <vt:lpstr>AI for the Metaverse in the Application Aspects healthcare, manufacturing, smart cities, gaming  E-commerce, human resources, real estate, and DeFi</vt:lpstr>
      <vt:lpstr>Conversational AI  to deliver contextual and personal experience to users</vt:lpstr>
      <vt:lpstr>Blockchain-Registered:  Crypto, Collectables, and Art. </vt:lpstr>
      <vt:lpstr>Combination of Web3 with other Technologies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Financial Stability Challenges</vt:lpstr>
      <vt:lpstr>Financial Services</vt:lpstr>
      <vt:lpstr>Technology Innovation</vt:lpstr>
      <vt:lpstr>FinTech Innovation FinTech high-level classification</vt:lpstr>
      <vt:lpstr>Generative AI  for  Financial Innovation Applications</vt:lpstr>
      <vt:lpstr>Generative AI for Financial Innovation Applications</vt:lpstr>
      <vt:lpstr>Technology-driven  Financial Industry Development</vt:lpstr>
      <vt:lpstr>FinBrain: when Finance meets AI 2.0 (Zheng et al., 2019)</vt:lpstr>
      <vt:lpstr>AI 2.0</vt:lpstr>
      <vt:lpstr>Technology-driven  Financial Industry Development</vt:lpstr>
      <vt:lpstr>Artificial Intelligence in the Financial Markets</vt:lpstr>
      <vt:lpstr>AI in Managerial Blind Spots:  Unknown Knowns and Unknown Unknowns</vt:lpstr>
      <vt:lpstr>Generative AI for Financial Innovation</vt:lpstr>
      <vt:lpstr>Generative AI for Financial Innovation</vt:lpstr>
      <vt:lpstr>Generative AI for Financial Innovation</vt:lpstr>
      <vt:lpstr>Generative AI for Financial Innovation</vt:lpstr>
      <vt:lpstr>Generative AI Financial Risk Agents</vt:lpstr>
      <vt:lpstr>Generative AI Investment Risk Agents</vt:lpstr>
      <vt:lpstr>Generative AI Fraud Risk Agents</vt:lpstr>
      <vt:lpstr>Generative AI Stock Market Agents</vt:lpstr>
      <vt:lpstr>Generative AI Customer Support Agents</vt:lpstr>
      <vt:lpstr>Green Finance  and  Sustainable Finance </vt:lpstr>
      <vt:lpstr>Evolution of Sustainable Finance Research</vt:lpstr>
      <vt:lpstr>AI for  Environmental,  Social, and  Governance (AI4ESG)</vt:lpstr>
      <vt:lpstr>AI for  Social Good (AI4SG)</vt:lpstr>
      <vt:lpstr>Sustainability SDGs CSR ESG</vt:lpstr>
      <vt:lpstr>Sustainable Development Goals (SDGs)</vt:lpstr>
      <vt:lpstr>Sustainable Development Goals (SDGs) and 5P</vt:lpstr>
      <vt:lpstr>Green Finance Generic term  implying use or diversion  of financial resources  to deploy and support projects  with long term positive impact  on the environment</vt:lpstr>
      <vt:lpstr>Sustainable Finance Finances  deployed in support of projects  that ensure just, sustainable and inclusive growth  or attainment of one or more  sustainable development goals</vt:lpstr>
      <vt:lpstr>Carbon Finance</vt:lpstr>
      <vt:lpstr>Climate Finance</vt:lpstr>
      <vt:lpstr>ESG Investing</vt:lpstr>
      <vt:lpstr>Impact Investing</vt:lpstr>
      <vt:lpstr>Dynamic Trends of Green Finance and Energy Policy</vt:lpstr>
      <vt:lpstr>ESG: Environmental Social Governance</vt:lpstr>
      <vt:lpstr>CSR: Corporate Social Responsibility</vt:lpstr>
      <vt:lpstr>ESG to 17 SDGs</vt:lpstr>
      <vt:lpstr>ESG to 17 SDGs</vt:lpstr>
      <vt:lpstr>Generative AI  for  ESG Applications</vt:lpstr>
      <vt:lpstr>AI and Sustainability Development Goals (SDGs)</vt:lpstr>
      <vt:lpstr>AI  for Sustainability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ESG Reporting Software: Emitwise</vt:lpstr>
      <vt:lpstr>ESG Reporting Software: Workiva ESG</vt:lpstr>
      <vt:lpstr>AI for  Social Good (AI4SG)</vt:lpstr>
      <vt:lpstr>AI for Social Good (AI4SG) AI for Sustainable Development AI4SG 10 Guidelines</vt:lpstr>
      <vt:lpstr>AI4SG 10 Guidelines AI Technology (G1, G2, G3)</vt:lpstr>
      <vt:lpstr>AI4SG 10 Guidelines Applications (G4, G5, G6, G7, G8)</vt:lpstr>
      <vt:lpstr>AI4SG 10 Guidelines Data Handling (G9, G10)</vt:lpstr>
      <vt:lpstr>AI for Social Good (AI4SG) Domains and Techniques</vt:lpstr>
      <vt:lpstr>NLP for Social Good (NLP4SG)</vt:lpstr>
      <vt:lpstr>NLP for Social Good (NLP4SG) Visualization</vt:lpstr>
      <vt:lpstr>Innovation</vt:lpstr>
      <vt:lpstr>Innovation: a new idea, method, or device</vt:lpstr>
      <vt:lpstr>Innovation: something new</vt:lpstr>
      <vt:lpstr>Novelty : something new or unusual    the novelty of a self-driving car</vt:lpstr>
      <vt:lpstr>Creativity is not a new Idea.  Creativity is  an old belief  you leave behind</vt:lpstr>
      <vt:lpstr>FinTechs as Service Innovators: Analysing Components of Innovation</vt:lpstr>
      <vt:lpstr>Innovation “a process of  searching and recombining  existing knowledge elements”</vt:lpstr>
      <vt:lpstr>Search and recombination process to innovate:  A review of the empirical evidence and a research agenda</vt:lpstr>
      <vt:lpstr>Innovation Research  in  Economics,  Sociology and Technology Management</vt:lpstr>
      <vt:lpstr>Innovation Research in Economics, Sociology and Technology Management</vt:lpstr>
      <vt:lpstr> Business,  Innovation,  and  Knowledge  Ecosystems</vt:lpstr>
      <vt:lpstr> Business, Innovation, and Knowledge Ecosystems</vt:lpstr>
      <vt:lpstr>Innovation Ecosystems Characteristics</vt:lpstr>
      <vt:lpstr>Diffusion of Innovation Theory (DOI) </vt:lpstr>
      <vt:lpstr>Innovation (Diffusion of Innovation)</vt:lpstr>
      <vt:lpstr>Diffusion of Innovation</vt:lpstr>
      <vt:lpstr>Innovation Adoption Process</vt:lpstr>
      <vt:lpstr>Innovation Adoption Process</vt:lpstr>
      <vt:lpstr>Innovation Adoption Process</vt:lpstr>
      <vt:lpstr>Innovation Adoption Process</vt:lpstr>
      <vt:lpstr>Innovation Adoption Process</vt:lpstr>
      <vt:lpstr>FinTech Innovation FinTech high-level classification</vt:lpstr>
      <vt:lpstr>Financial Technology (Fintech) Categories</vt:lpstr>
      <vt:lpstr>The Quant Finance PyData Stack</vt:lpstr>
      <vt:lpstr>PowerPoint Presentation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1308</cp:revision>
  <cp:lastPrinted>2020-12-23T14:44:17Z</cp:lastPrinted>
  <dcterms:created xsi:type="dcterms:W3CDTF">2019-09-12T03:09:52Z</dcterms:created>
  <dcterms:modified xsi:type="dcterms:W3CDTF">2025-02-25T15:10:40Z</dcterms:modified>
  <cp:category/>
</cp:coreProperties>
</file>