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sldIdLst>
    <p:sldId id="3462" r:id="rId2"/>
    <p:sldId id="3786" r:id="rId3"/>
    <p:sldId id="5220" r:id="rId4"/>
    <p:sldId id="5600" r:id="rId5"/>
    <p:sldId id="1278" r:id="rId6"/>
    <p:sldId id="3895" r:id="rId7"/>
    <p:sldId id="1186" r:id="rId8"/>
    <p:sldId id="3897" r:id="rId9"/>
    <p:sldId id="3902" r:id="rId10"/>
    <p:sldId id="3898" r:id="rId11"/>
    <p:sldId id="3896" r:id="rId12"/>
    <p:sldId id="3899" r:id="rId13"/>
    <p:sldId id="3900" r:id="rId14"/>
    <p:sldId id="1190" r:id="rId15"/>
    <p:sldId id="1237" r:id="rId16"/>
    <p:sldId id="1281" r:id="rId17"/>
    <p:sldId id="1250" r:id="rId18"/>
    <p:sldId id="1236" r:id="rId19"/>
    <p:sldId id="1279" r:id="rId20"/>
    <p:sldId id="1280" r:id="rId21"/>
    <p:sldId id="3503" r:id="rId22"/>
    <p:sldId id="1189" r:id="rId23"/>
    <p:sldId id="1235" r:id="rId24"/>
    <p:sldId id="1234" r:id="rId25"/>
    <p:sldId id="3497" r:id="rId26"/>
    <p:sldId id="3498" r:id="rId27"/>
    <p:sldId id="3499" r:id="rId28"/>
    <p:sldId id="3500" r:id="rId29"/>
    <p:sldId id="1232" r:id="rId30"/>
    <p:sldId id="1192" r:id="rId31"/>
    <p:sldId id="1193" r:id="rId32"/>
    <p:sldId id="1191" r:id="rId33"/>
    <p:sldId id="1194" r:id="rId34"/>
    <p:sldId id="1195" r:id="rId35"/>
    <p:sldId id="1196" r:id="rId36"/>
    <p:sldId id="1197" r:id="rId37"/>
    <p:sldId id="1273" r:id="rId38"/>
    <p:sldId id="1214" r:id="rId39"/>
    <p:sldId id="1216" r:id="rId40"/>
    <p:sldId id="1217" r:id="rId41"/>
    <p:sldId id="1218" r:id="rId42"/>
    <p:sldId id="1219" r:id="rId43"/>
    <p:sldId id="1220" r:id="rId44"/>
    <p:sldId id="1274" r:id="rId45"/>
    <p:sldId id="1275" r:id="rId46"/>
    <p:sldId id="1276" r:id="rId47"/>
    <p:sldId id="1277" r:id="rId48"/>
    <p:sldId id="1238" r:id="rId49"/>
    <p:sldId id="1239" r:id="rId50"/>
    <p:sldId id="3504" r:id="rId51"/>
    <p:sldId id="1259" r:id="rId52"/>
    <p:sldId id="1264" r:id="rId53"/>
    <p:sldId id="1265" r:id="rId54"/>
    <p:sldId id="1266" r:id="rId55"/>
    <p:sldId id="1267" r:id="rId56"/>
    <p:sldId id="1268" r:id="rId57"/>
    <p:sldId id="1269" r:id="rId58"/>
    <p:sldId id="1241" r:id="rId59"/>
    <p:sldId id="1243" r:id="rId60"/>
    <p:sldId id="1244" r:id="rId61"/>
    <p:sldId id="1245" r:id="rId62"/>
    <p:sldId id="1246" r:id="rId63"/>
    <p:sldId id="1247" r:id="rId64"/>
    <p:sldId id="1248" r:id="rId65"/>
    <p:sldId id="1249" r:id="rId66"/>
    <p:sldId id="1256" r:id="rId67"/>
    <p:sldId id="1257" r:id="rId68"/>
    <p:sldId id="1224" r:id="rId69"/>
    <p:sldId id="1225" r:id="rId70"/>
    <p:sldId id="1226" r:id="rId71"/>
    <p:sldId id="1253" r:id="rId72"/>
    <p:sldId id="1229" r:id="rId73"/>
    <p:sldId id="1228" r:id="rId74"/>
    <p:sldId id="1270" r:id="rId75"/>
    <p:sldId id="1272" r:id="rId76"/>
    <p:sldId id="1271" r:id="rId77"/>
    <p:sldId id="3545" r:id="rId78"/>
    <p:sldId id="3901" r:id="rId79"/>
    <p:sldId id="1188" r:id="rId80"/>
    <p:sldId id="3502"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A9D18E"/>
    <a:srgbClr val="D883FF"/>
    <a:srgbClr val="FF8AD8"/>
    <a:srgbClr val="FF2600"/>
    <a:srgbClr val="FF7E79"/>
    <a:srgbClr val="C00000"/>
    <a:srgbClr val="F8CBAD"/>
    <a:srgbClr val="0000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63"/>
    <p:restoredTop sz="89267"/>
  </p:normalViewPr>
  <p:slideViewPr>
    <p:cSldViewPr snapToGrid="0" snapToObjects="1">
      <p:cViewPr varScale="1">
        <p:scale>
          <a:sx n="85" d="100"/>
          <a:sy n="85" d="100"/>
        </p:scale>
        <p:origin x="29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3/10/25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Stock prices following a random walk is not the same thing as stock prices having random returns.</a:t>
            </a:r>
          </a:p>
        </p:txBody>
      </p:sp>
      <p:sp>
        <p:nvSpPr>
          <p:cNvPr id="4" name="Slide Number Placeholder 3"/>
          <p:cNvSpPr>
            <a:spLocks noGrp="1"/>
          </p:cNvSpPr>
          <p:nvPr>
            <p:ph type="sldNum" sz="quarter" idx="10"/>
          </p:nvPr>
        </p:nvSpPr>
        <p:spPr/>
        <p:txBody>
          <a:bodyPr/>
          <a:lstStyle/>
          <a:p>
            <a:pPr>
              <a:defRPr/>
            </a:pPr>
            <a:fld id="{CC37BE81-25FA-464E-A2F0-A651BAE83B62}" type="slidenum">
              <a:rPr lang="zh-TW" altLang="en-US" smtClean="0"/>
              <a:pPr>
                <a:defRPr/>
              </a:pPr>
              <a:t>71</a:t>
            </a:fld>
            <a:endParaRPr lang="zh-TW" altLang="en-US"/>
          </a:p>
        </p:txBody>
      </p:sp>
    </p:spTree>
    <p:extLst>
      <p:ext uri="{BB962C8B-B14F-4D97-AF65-F5344CB8AC3E}">
        <p14:creationId xmlns:p14="http://schemas.microsoft.com/office/powerpoint/2010/main" val="8777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13BE1D-9CA5-194E-A79F-6FE8485E6EFE}" type="slidenum">
              <a:rPr lang="en-US" smtClean="0"/>
              <a:t>77</a:t>
            </a:fld>
            <a:endParaRPr lang="en-US"/>
          </a:p>
        </p:txBody>
      </p:sp>
    </p:spTree>
    <p:extLst>
      <p:ext uri="{BB962C8B-B14F-4D97-AF65-F5344CB8AC3E}">
        <p14:creationId xmlns:p14="http://schemas.microsoft.com/office/powerpoint/2010/main" val="3157493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3/10/25</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3/10/25</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3/10/25</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3/10/25</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3/10/25</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3/10/25</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3/10/25</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3/10/25</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3/10/25</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3/10/25</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3/10/25</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3/10/25</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image" Target="../media/image6.jpeg"/><Relationship Id="rId2" Type="http://schemas.openxmlformats.org/officeDocument/2006/relationships/hyperlink" Target="https://web.ntpu.edu.tw/~myday/" TargetMode="Externa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image" Target="../media/image5.png"/><Relationship Id="rId5" Type="http://schemas.openxmlformats.org/officeDocument/2006/relationships/hyperlink" Target="http://mail.im.tku.edu.tw/~myday/" TargetMode="External"/><Relationship Id="rId15" Type="http://schemas.openxmlformats.org/officeDocument/2006/relationships/hyperlink" Target="https://meet.google.com/miy-fbif-max" TargetMode="External"/><Relationship Id="rId10" Type="http://schemas.openxmlformats.org/officeDocument/2006/relationships/image" Target="../media/image4.png"/><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8.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ventstudymetrics.com/"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cholar.google.com.tw/scholar?cites=18052274800048773886&amp;as_sdt=2005&amp;sciodt=0,5&amp;hl=en" TargetMode="External"/><Relationship Id="rId2" Type="http://schemas.openxmlformats.org/officeDocument/2006/relationships/hyperlink" Target="http://onlinelibrary.wiley.com/doi/10.1111/j.1540-6261.1970.tb00518.x/full" TargetMode="External"/><Relationship Id="rId1" Type="http://schemas.openxmlformats.org/officeDocument/2006/relationships/slideLayout" Target="../slideLayouts/slideLayout2.xml"/><Relationship Id="rId5" Type="http://schemas.openxmlformats.org/officeDocument/2006/relationships/hyperlink" Target="https://scholar.google.com.tw/scholar?cluster=18052274800048773886&amp;hl=en&amp;as_sdt=0,5&amp;as_rr=1" TargetMode="External"/><Relationship Id="rId4" Type="http://schemas.openxmlformats.org/officeDocument/2006/relationships/hyperlink" Target="https://scholar.google.com.tw/scholar?q=related:_pqkHEmQhvoJ:scholar.google.com/&amp;scioq=Efficient+capital+markets:+A+review+of+theory+and+empirical+work+1970&amp;hl=en&amp;as_sdt=0,5&amp;as_rr=1"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oleObject" Target="../embeddings/oleObject2.bin"/></Relationships>
</file>

<file path=ppt/slides/_rels/slide5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colab.research.google.com/drive/1FEG6DnGvwfUbeo4zJ1zTunjMqf2RkCr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https://tinyurl.com/imtkupython101" TargetMode="External"/><Relationship Id="rId4" Type="http://schemas.openxmlformats.org/officeDocument/2006/relationships/hyperlink" Target="https://tinyurl.com/aintpupython101"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272194" y="1146692"/>
            <a:ext cx="11672156" cy="2264678"/>
          </a:xfrm>
        </p:spPr>
        <p:txBody>
          <a:bodyPr anchor="ctr">
            <a:noAutofit/>
          </a:bodyPr>
          <a:lstStyle/>
          <a:p>
            <a:pPr>
              <a:lnSpc>
                <a:spcPct val="100000"/>
              </a:lnSpc>
            </a:pPr>
            <a:r>
              <a:rPr lang="en-US" altLang="zh-TW" sz="7200" dirty="0">
                <a:solidFill>
                  <a:srgbClr val="C00000"/>
                </a:solidFill>
                <a:latin typeface="Calibri" panose="020F0502020204030204" pitchFamily="34" charset="0"/>
                <a:ea typeface="Heiti TC Medium" pitchFamily="2" charset="-128"/>
                <a:cs typeface="Arial" panose="020B0604020202020204" pitchFamily="34" charset="0"/>
              </a:rPr>
              <a:t>Event Studies in Finance</a:t>
            </a:r>
          </a:p>
        </p:txBody>
      </p:sp>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401867" y="105238"/>
            <a:ext cx="9293027" cy="588058"/>
          </a:xfrm>
        </p:spPr>
        <p:txBody>
          <a:bodyPr>
            <a:normAutofit/>
          </a:bodyPr>
          <a:lstStyle/>
          <a:p>
            <a:pPr>
              <a:lnSpc>
                <a:spcPct val="100000"/>
              </a:lnSpc>
              <a:spcBef>
                <a:spcPts val="0"/>
              </a:spcBef>
            </a:pPr>
            <a:r>
              <a:rPr lang="en-US" altLang="zh-TW" sz="30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Artificial Intelligence in Finance and Quantitative Analysis</a:t>
            </a:r>
            <a:endParaRPr lang="en-US" sz="30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a:t>
            </a: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7" name="Picture 6">
            <a:extLst>
              <a:ext uri="{FF2B5EF4-FFF2-40B4-BE49-F238E27FC236}">
                <a16:creationId xmlns:a16="http://schemas.microsoft.com/office/drawing/2014/main" id="{67A123DF-B5B7-0741-A601-C566754FCA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8" name="Picture 7">
            <a:extLst>
              <a:ext uri="{FF2B5EF4-FFF2-40B4-BE49-F238E27FC236}">
                <a16:creationId xmlns:a16="http://schemas.microsoft.com/office/drawing/2014/main" id="{31554C2F-EE75-1146-9192-B193DB4DD7A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9" name="Picture 8">
            <a:extLst>
              <a:ext uri="{FF2B5EF4-FFF2-40B4-BE49-F238E27FC236}">
                <a16:creationId xmlns:a16="http://schemas.microsoft.com/office/drawing/2014/main" id="{0E384EC2-A8FB-574F-A3A4-C14C04FDAE7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10" name="Picture 9">
            <a:extLst>
              <a:ext uri="{FF2B5EF4-FFF2-40B4-BE49-F238E27FC236}">
                <a16:creationId xmlns:a16="http://schemas.microsoft.com/office/drawing/2014/main" id="{6D576615-D765-F74F-A854-B57D46746B9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587805"/>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1132AIFQA04</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(M5147) (Spring 2025)</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Tue 5, 6, 7 (13:10-16:00) (B3F17)</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2025-03-11</a:t>
            </a:r>
          </a:p>
        </p:txBody>
      </p:sp>
      <p:sp>
        <p:nvSpPr>
          <p:cNvPr id="14" name="TextBox 13">
            <a:extLst>
              <a:ext uri="{FF2B5EF4-FFF2-40B4-BE49-F238E27FC236}">
                <a16:creationId xmlns:a16="http://schemas.microsoft.com/office/drawing/2014/main" id="{A1731D96-3AD7-AED6-057D-2F0B3207E239}"/>
              </a:ext>
            </a:extLst>
          </p:cNvPr>
          <p:cNvSpPr txBox="1"/>
          <p:nvPr/>
        </p:nvSpPr>
        <p:spPr>
          <a:xfrm>
            <a:off x="10322343" y="4877827"/>
            <a:ext cx="1858780" cy="461665"/>
          </a:xfrm>
          <a:prstGeom prst="rect">
            <a:avLst/>
          </a:prstGeom>
          <a:noFill/>
        </p:spPr>
        <p:txBody>
          <a:bodyPr wrap="square">
            <a:spAutoFit/>
          </a:bodyPr>
          <a:lstStyle/>
          <a:p>
            <a:pPr algn="ctr"/>
            <a:r>
              <a:rPr lang="en-US" sz="1200" dirty="0">
                <a:solidFill>
                  <a:schemeClr val="accent1"/>
                </a:solidFill>
                <a:hlinkClick r:id="rId15"/>
              </a:rPr>
              <a:t>https://meet.google.com/miy-fbif-max</a:t>
            </a:r>
            <a:endParaRPr lang="en-US" sz="1200" dirty="0"/>
          </a:p>
        </p:txBody>
      </p:sp>
      <p:pic>
        <p:nvPicPr>
          <p:cNvPr id="17" name="Picture 16">
            <a:extLst>
              <a:ext uri="{FF2B5EF4-FFF2-40B4-BE49-F238E27FC236}">
                <a16:creationId xmlns:a16="http://schemas.microsoft.com/office/drawing/2014/main" id="{A9760C08-DAB1-8B33-586F-312435836299}"/>
              </a:ext>
            </a:extLst>
          </p:cNvPr>
          <p:cNvPicPr>
            <a:picLocks noChangeAspect="1"/>
          </p:cNvPicPr>
          <p:nvPr/>
        </p:nvPicPr>
        <p:blipFill>
          <a:blip r:embed="rId16"/>
          <a:stretch>
            <a:fillRect/>
          </a:stretch>
        </p:blipFill>
        <p:spPr>
          <a:xfrm>
            <a:off x="10515629" y="3476315"/>
            <a:ext cx="1436835" cy="1436835"/>
          </a:xfrm>
          <a:prstGeom prst="rect">
            <a:avLst/>
          </a:prstGeom>
        </p:spPr>
      </p:pic>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1F20-0BA9-34E2-11AE-A146B6238094}"/>
              </a:ext>
            </a:extLst>
          </p:cNvPr>
          <p:cNvSpPr>
            <a:spLocks noGrp="1"/>
          </p:cNvSpPr>
          <p:nvPr>
            <p:ph type="title"/>
          </p:nvPr>
        </p:nvSpPr>
        <p:spPr/>
        <p:txBody>
          <a:bodyPr>
            <a:normAutofit/>
          </a:bodyPr>
          <a:lstStyle/>
          <a:p>
            <a:r>
              <a:rPr lang="en-US" dirty="0"/>
              <a:t>Firm-level Event Studies</a:t>
            </a:r>
          </a:p>
        </p:txBody>
      </p:sp>
      <p:sp>
        <p:nvSpPr>
          <p:cNvPr id="3" name="Content Placeholder 2">
            <a:extLst>
              <a:ext uri="{FF2B5EF4-FFF2-40B4-BE49-F238E27FC236}">
                <a16:creationId xmlns:a16="http://schemas.microsoft.com/office/drawing/2014/main" id="{C157AF8C-CD8B-14AA-3A2D-93D09AF2881A}"/>
              </a:ext>
            </a:extLst>
          </p:cNvPr>
          <p:cNvSpPr>
            <a:spLocks noGrp="1"/>
          </p:cNvSpPr>
          <p:nvPr>
            <p:ph idx="1"/>
          </p:nvPr>
        </p:nvSpPr>
        <p:spPr/>
        <p:txBody>
          <a:bodyPr>
            <a:normAutofit/>
          </a:bodyPr>
          <a:lstStyle/>
          <a:p>
            <a:r>
              <a:rPr lang="en-US" sz="4000" dirty="0"/>
              <a:t>M&amp;As</a:t>
            </a:r>
          </a:p>
          <a:p>
            <a:r>
              <a:rPr lang="en-US" sz="4000" dirty="0"/>
              <a:t>Restructuring</a:t>
            </a:r>
          </a:p>
          <a:p>
            <a:r>
              <a:rPr lang="en-US" sz="4000" dirty="0"/>
              <a:t>Equity issuance</a:t>
            </a:r>
          </a:p>
          <a:p>
            <a:r>
              <a:rPr lang="en-US" sz="4000" dirty="0"/>
              <a:t>Dividends </a:t>
            </a:r>
          </a:p>
          <a:p>
            <a:r>
              <a:rPr lang="en-US" sz="4000" dirty="0"/>
              <a:t>Analyst forecasts and recommendations</a:t>
            </a:r>
          </a:p>
          <a:p>
            <a:r>
              <a:rPr lang="en-US" sz="4000" dirty="0"/>
              <a:t>Earnings</a:t>
            </a:r>
          </a:p>
        </p:txBody>
      </p:sp>
      <p:sp>
        <p:nvSpPr>
          <p:cNvPr id="4" name="Slide Number Placeholder 3">
            <a:extLst>
              <a:ext uri="{FF2B5EF4-FFF2-40B4-BE49-F238E27FC236}">
                <a16:creationId xmlns:a16="http://schemas.microsoft.com/office/drawing/2014/main" id="{AF8671CA-563C-1A44-737D-DCF4E3157100}"/>
              </a:ext>
            </a:extLst>
          </p:cNvPr>
          <p:cNvSpPr>
            <a:spLocks noGrp="1"/>
          </p:cNvSpPr>
          <p:nvPr>
            <p:ph type="sldNum" sz="quarter" idx="12"/>
          </p:nvPr>
        </p:nvSpPr>
        <p:spPr/>
        <p:txBody>
          <a:bodyPr/>
          <a:lstStyle/>
          <a:p>
            <a:fld id="{5D6FF71F-CF6A-4C46-8F9B-61D49EEA70E3}" type="slidenum">
              <a:rPr lang="en-US" smtClean="0"/>
              <a:t>10</a:t>
            </a:fld>
            <a:endParaRPr lang="en-US"/>
          </a:p>
        </p:txBody>
      </p:sp>
      <p:sp>
        <p:nvSpPr>
          <p:cNvPr id="6" name="TextBox 5">
            <a:extLst>
              <a:ext uri="{FF2B5EF4-FFF2-40B4-BE49-F238E27FC236}">
                <a16:creationId xmlns:a16="http://schemas.microsoft.com/office/drawing/2014/main" id="{77BB1A1C-69DE-9EED-F27E-B483CDB64024}"/>
              </a:ext>
            </a:extLst>
          </p:cNvPr>
          <p:cNvSpPr txBox="1"/>
          <p:nvPr/>
        </p:nvSpPr>
        <p:spPr>
          <a:xfrm>
            <a:off x="839383" y="6562244"/>
            <a:ext cx="10612191" cy="246221"/>
          </a:xfrm>
          <a:prstGeom prst="rect">
            <a:avLst/>
          </a:prstGeom>
          <a:noFill/>
        </p:spPr>
        <p:txBody>
          <a:bodyPr wrap="square">
            <a:spAutoFit/>
          </a:bodyPr>
          <a:lstStyle/>
          <a:p>
            <a:pPr algn="ctr"/>
            <a:r>
              <a:rPr lang="en-US" sz="1000" dirty="0">
                <a:solidFill>
                  <a:schemeClr val="bg1">
                    <a:lumMod val="75000"/>
                  </a:schemeClr>
                </a:solidFill>
              </a:rPr>
              <a:t>Source: El Ghoul, </a:t>
            </a:r>
            <a:r>
              <a:rPr lang="en-US" sz="1000" dirty="0" err="1">
                <a:solidFill>
                  <a:schemeClr val="bg1">
                    <a:lumMod val="75000"/>
                  </a:schemeClr>
                </a:solidFill>
              </a:rPr>
              <a:t>Sadok</a:t>
            </a:r>
            <a:r>
              <a:rPr lang="en-US" sz="1000" dirty="0">
                <a:solidFill>
                  <a:schemeClr val="bg1">
                    <a:lumMod val="75000"/>
                  </a:schemeClr>
                </a:solidFill>
              </a:rPr>
              <a:t>, </a:t>
            </a:r>
            <a:r>
              <a:rPr lang="en-US" sz="1000" dirty="0" err="1">
                <a:solidFill>
                  <a:schemeClr val="bg1">
                    <a:lumMod val="75000"/>
                  </a:schemeClr>
                </a:solidFill>
              </a:rPr>
              <a:t>Omrane</a:t>
            </a:r>
            <a:r>
              <a:rPr lang="en-US" sz="1000" dirty="0">
                <a:solidFill>
                  <a:schemeClr val="bg1">
                    <a:lumMod val="75000"/>
                  </a:schemeClr>
                </a:solidFill>
              </a:rPr>
              <a:t> </a:t>
            </a:r>
            <a:r>
              <a:rPr lang="en-US" sz="1000" dirty="0" err="1">
                <a:solidFill>
                  <a:schemeClr val="bg1">
                    <a:lumMod val="75000"/>
                  </a:schemeClr>
                </a:solidFill>
              </a:rPr>
              <a:t>Guedhami</a:t>
            </a:r>
            <a:r>
              <a:rPr lang="en-US" sz="1000" dirty="0">
                <a:solidFill>
                  <a:schemeClr val="bg1">
                    <a:lumMod val="75000"/>
                  </a:schemeClr>
                </a:solidFill>
              </a:rPr>
              <a:t>, Sattar A. Mansi, and </a:t>
            </a:r>
            <a:r>
              <a:rPr lang="en-US" sz="1000" dirty="0" err="1">
                <a:solidFill>
                  <a:schemeClr val="bg1">
                    <a:lumMod val="75000"/>
                  </a:schemeClr>
                </a:solidFill>
              </a:rPr>
              <a:t>Oumar</a:t>
            </a:r>
            <a:r>
              <a:rPr lang="en-US" sz="1000" dirty="0">
                <a:solidFill>
                  <a:schemeClr val="bg1">
                    <a:lumMod val="75000"/>
                  </a:schemeClr>
                </a:solidFill>
              </a:rPr>
              <a:t> Sy (2022). "Event studies in international finance research." Journal of International Business Studies : 1-21.</a:t>
            </a:r>
          </a:p>
        </p:txBody>
      </p:sp>
    </p:spTree>
    <p:extLst>
      <p:ext uri="{BB962C8B-B14F-4D97-AF65-F5344CB8AC3E}">
        <p14:creationId xmlns:p14="http://schemas.microsoft.com/office/powerpoint/2010/main" val="2541300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1F20-0BA9-34E2-11AE-A146B6238094}"/>
              </a:ext>
            </a:extLst>
          </p:cNvPr>
          <p:cNvSpPr>
            <a:spLocks noGrp="1"/>
          </p:cNvSpPr>
          <p:nvPr>
            <p:ph type="title"/>
          </p:nvPr>
        </p:nvSpPr>
        <p:spPr>
          <a:xfrm>
            <a:off x="534387" y="1"/>
            <a:ext cx="11222181" cy="888642"/>
          </a:xfrm>
        </p:spPr>
        <p:txBody>
          <a:bodyPr>
            <a:normAutofit fontScale="90000"/>
          </a:bodyPr>
          <a:lstStyle/>
          <a:p>
            <a:r>
              <a:rPr lang="en-US" sz="4400" dirty="0"/>
              <a:t> Single- and Cross-county Event Studies </a:t>
            </a:r>
            <a:br>
              <a:rPr lang="en-US" sz="2400" dirty="0"/>
            </a:br>
            <a:r>
              <a:rPr lang="en-US" sz="2400" dirty="0"/>
              <a:t>published in the four major finance and IB journals</a:t>
            </a:r>
          </a:p>
        </p:txBody>
      </p:sp>
      <p:sp>
        <p:nvSpPr>
          <p:cNvPr id="4" name="Slide Number Placeholder 3">
            <a:extLst>
              <a:ext uri="{FF2B5EF4-FFF2-40B4-BE49-F238E27FC236}">
                <a16:creationId xmlns:a16="http://schemas.microsoft.com/office/drawing/2014/main" id="{AF8671CA-563C-1A44-737D-DCF4E3157100}"/>
              </a:ext>
            </a:extLst>
          </p:cNvPr>
          <p:cNvSpPr>
            <a:spLocks noGrp="1"/>
          </p:cNvSpPr>
          <p:nvPr>
            <p:ph type="sldNum" sz="quarter" idx="12"/>
          </p:nvPr>
        </p:nvSpPr>
        <p:spPr/>
        <p:txBody>
          <a:bodyPr/>
          <a:lstStyle/>
          <a:p>
            <a:fld id="{5D6FF71F-CF6A-4C46-8F9B-61D49EEA70E3}" type="slidenum">
              <a:rPr lang="en-US" smtClean="0"/>
              <a:t>11</a:t>
            </a:fld>
            <a:endParaRPr lang="en-US"/>
          </a:p>
        </p:txBody>
      </p:sp>
      <p:sp>
        <p:nvSpPr>
          <p:cNvPr id="6" name="TextBox 5">
            <a:extLst>
              <a:ext uri="{FF2B5EF4-FFF2-40B4-BE49-F238E27FC236}">
                <a16:creationId xmlns:a16="http://schemas.microsoft.com/office/drawing/2014/main" id="{77BB1A1C-69DE-9EED-F27E-B483CDB64024}"/>
              </a:ext>
            </a:extLst>
          </p:cNvPr>
          <p:cNvSpPr txBox="1"/>
          <p:nvPr/>
        </p:nvSpPr>
        <p:spPr>
          <a:xfrm>
            <a:off x="839383" y="6562244"/>
            <a:ext cx="10612191" cy="246221"/>
          </a:xfrm>
          <a:prstGeom prst="rect">
            <a:avLst/>
          </a:prstGeom>
          <a:noFill/>
        </p:spPr>
        <p:txBody>
          <a:bodyPr wrap="square">
            <a:spAutoFit/>
          </a:bodyPr>
          <a:lstStyle/>
          <a:p>
            <a:pPr algn="ctr"/>
            <a:r>
              <a:rPr lang="en-US" sz="1000" dirty="0">
                <a:solidFill>
                  <a:schemeClr val="bg1">
                    <a:lumMod val="75000"/>
                  </a:schemeClr>
                </a:solidFill>
              </a:rPr>
              <a:t>Source: El Ghoul, </a:t>
            </a:r>
            <a:r>
              <a:rPr lang="en-US" sz="1000" dirty="0" err="1">
                <a:solidFill>
                  <a:schemeClr val="bg1">
                    <a:lumMod val="75000"/>
                  </a:schemeClr>
                </a:solidFill>
              </a:rPr>
              <a:t>Sadok</a:t>
            </a:r>
            <a:r>
              <a:rPr lang="en-US" sz="1000" dirty="0">
                <a:solidFill>
                  <a:schemeClr val="bg1">
                    <a:lumMod val="75000"/>
                  </a:schemeClr>
                </a:solidFill>
              </a:rPr>
              <a:t>, </a:t>
            </a:r>
            <a:r>
              <a:rPr lang="en-US" sz="1000" dirty="0" err="1">
                <a:solidFill>
                  <a:schemeClr val="bg1">
                    <a:lumMod val="75000"/>
                  </a:schemeClr>
                </a:solidFill>
              </a:rPr>
              <a:t>Omrane</a:t>
            </a:r>
            <a:r>
              <a:rPr lang="en-US" sz="1000" dirty="0">
                <a:solidFill>
                  <a:schemeClr val="bg1">
                    <a:lumMod val="75000"/>
                  </a:schemeClr>
                </a:solidFill>
              </a:rPr>
              <a:t> </a:t>
            </a:r>
            <a:r>
              <a:rPr lang="en-US" sz="1000" dirty="0" err="1">
                <a:solidFill>
                  <a:schemeClr val="bg1">
                    <a:lumMod val="75000"/>
                  </a:schemeClr>
                </a:solidFill>
              </a:rPr>
              <a:t>Guedhami</a:t>
            </a:r>
            <a:r>
              <a:rPr lang="en-US" sz="1000" dirty="0">
                <a:solidFill>
                  <a:schemeClr val="bg1">
                    <a:lumMod val="75000"/>
                  </a:schemeClr>
                </a:solidFill>
              </a:rPr>
              <a:t>, Sattar A. Mansi, and </a:t>
            </a:r>
            <a:r>
              <a:rPr lang="en-US" sz="1000" dirty="0" err="1">
                <a:solidFill>
                  <a:schemeClr val="bg1">
                    <a:lumMod val="75000"/>
                  </a:schemeClr>
                </a:solidFill>
              </a:rPr>
              <a:t>Oumar</a:t>
            </a:r>
            <a:r>
              <a:rPr lang="en-US" sz="1000" dirty="0">
                <a:solidFill>
                  <a:schemeClr val="bg1">
                    <a:lumMod val="75000"/>
                  </a:schemeClr>
                </a:solidFill>
              </a:rPr>
              <a:t> Sy (2022). "Event studies in international finance research." Journal of International Business Studies : 1-21.</a:t>
            </a:r>
          </a:p>
        </p:txBody>
      </p:sp>
      <p:pic>
        <p:nvPicPr>
          <p:cNvPr id="8" name="Picture 7">
            <a:extLst>
              <a:ext uri="{FF2B5EF4-FFF2-40B4-BE49-F238E27FC236}">
                <a16:creationId xmlns:a16="http://schemas.microsoft.com/office/drawing/2014/main" id="{7FF6B129-5B17-B406-F477-502AEB1A3D13}"/>
              </a:ext>
            </a:extLst>
          </p:cNvPr>
          <p:cNvPicPr>
            <a:picLocks noChangeAspect="1"/>
          </p:cNvPicPr>
          <p:nvPr/>
        </p:nvPicPr>
        <p:blipFill>
          <a:blip r:embed="rId2"/>
          <a:stretch>
            <a:fillRect/>
          </a:stretch>
        </p:blipFill>
        <p:spPr>
          <a:xfrm>
            <a:off x="568925" y="913156"/>
            <a:ext cx="10917187" cy="5661967"/>
          </a:xfrm>
          <a:prstGeom prst="rect">
            <a:avLst/>
          </a:prstGeom>
        </p:spPr>
      </p:pic>
      <p:sp>
        <p:nvSpPr>
          <p:cNvPr id="3" name="TextBox 2">
            <a:extLst>
              <a:ext uri="{FF2B5EF4-FFF2-40B4-BE49-F238E27FC236}">
                <a16:creationId xmlns:a16="http://schemas.microsoft.com/office/drawing/2014/main" id="{6B3E2277-C1DE-02CC-8D6B-C5AA644FB4E9}"/>
              </a:ext>
            </a:extLst>
          </p:cNvPr>
          <p:cNvSpPr txBox="1"/>
          <p:nvPr/>
        </p:nvSpPr>
        <p:spPr>
          <a:xfrm>
            <a:off x="568925" y="1184858"/>
            <a:ext cx="3099631" cy="584775"/>
          </a:xfrm>
          <a:prstGeom prst="rect">
            <a:avLst/>
          </a:prstGeom>
          <a:noFill/>
        </p:spPr>
        <p:txBody>
          <a:bodyPr wrap="none" rtlCol="0">
            <a:spAutoFit/>
          </a:bodyPr>
          <a:lstStyle/>
          <a:p>
            <a:r>
              <a:rPr lang="en-US" sz="3200" b="1" i="1" dirty="0">
                <a:solidFill>
                  <a:srgbClr val="C00000"/>
                </a:solidFill>
              </a:rPr>
              <a:t>Firm-level events</a:t>
            </a:r>
          </a:p>
        </p:txBody>
      </p:sp>
    </p:spTree>
    <p:extLst>
      <p:ext uri="{BB962C8B-B14F-4D97-AF65-F5344CB8AC3E}">
        <p14:creationId xmlns:p14="http://schemas.microsoft.com/office/powerpoint/2010/main" val="507520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1F20-0BA9-34E2-11AE-A146B6238094}"/>
              </a:ext>
            </a:extLst>
          </p:cNvPr>
          <p:cNvSpPr>
            <a:spLocks noGrp="1"/>
          </p:cNvSpPr>
          <p:nvPr>
            <p:ph type="title"/>
          </p:nvPr>
        </p:nvSpPr>
        <p:spPr>
          <a:xfrm>
            <a:off x="534387" y="1"/>
            <a:ext cx="11222181" cy="888642"/>
          </a:xfrm>
        </p:spPr>
        <p:txBody>
          <a:bodyPr>
            <a:normAutofit fontScale="90000"/>
          </a:bodyPr>
          <a:lstStyle/>
          <a:p>
            <a:r>
              <a:rPr lang="en-US" sz="4400" dirty="0"/>
              <a:t> Single- and Cross-county Event Studies </a:t>
            </a:r>
            <a:br>
              <a:rPr lang="en-US" sz="2400" dirty="0"/>
            </a:br>
            <a:r>
              <a:rPr lang="en-US" sz="2400" dirty="0"/>
              <a:t>published in the four major finance and IB journals</a:t>
            </a:r>
          </a:p>
        </p:txBody>
      </p:sp>
      <p:sp>
        <p:nvSpPr>
          <p:cNvPr id="4" name="Slide Number Placeholder 3">
            <a:extLst>
              <a:ext uri="{FF2B5EF4-FFF2-40B4-BE49-F238E27FC236}">
                <a16:creationId xmlns:a16="http://schemas.microsoft.com/office/drawing/2014/main" id="{AF8671CA-563C-1A44-737D-DCF4E3157100}"/>
              </a:ext>
            </a:extLst>
          </p:cNvPr>
          <p:cNvSpPr>
            <a:spLocks noGrp="1"/>
          </p:cNvSpPr>
          <p:nvPr>
            <p:ph type="sldNum" sz="quarter" idx="12"/>
          </p:nvPr>
        </p:nvSpPr>
        <p:spPr/>
        <p:txBody>
          <a:bodyPr/>
          <a:lstStyle/>
          <a:p>
            <a:fld id="{5D6FF71F-CF6A-4C46-8F9B-61D49EEA70E3}" type="slidenum">
              <a:rPr lang="en-US" smtClean="0"/>
              <a:t>12</a:t>
            </a:fld>
            <a:endParaRPr lang="en-US"/>
          </a:p>
        </p:txBody>
      </p:sp>
      <p:sp>
        <p:nvSpPr>
          <p:cNvPr id="6" name="TextBox 5">
            <a:extLst>
              <a:ext uri="{FF2B5EF4-FFF2-40B4-BE49-F238E27FC236}">
                <a16:creationId xmlns:a16="http://schemas.microsoft.com/office/drawing/2014/main" id="{77BB1A1C-69DE-9EED-F27E-B483CDB64024}"/>
              </a:ext>
            </a:extLst>
          </p:cNvPr>
          <p:cNvSpPr txBox="1"/>
          <p:nvPr/>
        </p:nvSpPr>
        <p:spPr>
          <a:xfrm>
            <a:off x="839383" y="6562244"/>
            <a:ext cx="10612191" cy="246221"/>
          </a:xfrm>
          <a:prstGeom prst="rect">
            <a:avLst/>
          </a:prstGeom>
          <a:noFill/>
        </p:spPr>
        <p:txBody>
          <a:bodyPr wrap="square">
            <a:spAutoFit/>
          </a:bodyPr>
          <a:lstStyle/>
          <a:p>
            <a:pPr algn="ctr"/>
            <a:r>
              <a:rPr lang="en-US" sz="1000" dirty="0">
                <a:solidFill>
                  <a:schemeClr val="bg1">
                    <a:lumMod val="75000"/>
                  </a:schemeClr>
                </a:solidFill>
              </a:rPr>
              <a:t>Source: El Ghoul, </a:t>
            </a:r>
            <a:r>
              <a:rPr lang="en-US" sz="1000" dirty="0" err="1">
                <a:solidFill>
                  <a:schemeClr val="bg1">
                    <a:lumMod val="75000"/>
                  </a:schemeClr>
                </a:solidFill>
              </a:rPr>
              <a:t>Sadok</a:t>
            </a:r>
            <a:r>
              <a:rPr lang="en-US" sz="1000" dirty="0">
                <a:solidFill>
                  <a:schemeClr val="bg1">
                    <a:lumMod val="75000"/>
                  </a:schemeClr>
                </a:solidFill>
              </a:rPr>
              <a:t>, </a:t>
            </a:r>
            <a:r>
              <a:rPr lang="en-US" sz="1000" dirty="0" err="1">
                <a:solidFill>
                  <a:schemeClr val="bg1">
                    <a:lumMod val="75000"/>
                  </a:schemeClr>
                </a:solidFill>
              </a:rPr>
              <a:t>Omrane</a:t>
            </a:r>
            <a:r>
              <a:rPr lang="en-US" sz="1000" dirty="0">
                <a:solidFill>
                  <a:schemeClr val="bg1">
                    <a:lumMod val="75000"/>
                  </a:schemeClr>
                </a:solidFill>
              </a:rPr>
              <a:t> </a:t>
            </a:r>
            <a:r>
              <a:rPr lang="en-US" sz="1000" dirty="0" err="1">
                <a:solidFill>
                  <a:schemeClr val="bg1">
                    <a:lumMod val="75000"/>
                  </a:schemeClr>
                </a:solidFill>
              </a:rPr>
              <a:t>Guedhami</a:t>
            </a:r>
            <a:r>
              <a:rPr lang="en-US" sz="1000" dirty="0">
                <a:solidFill>
                  <a:schemeClr val="bg1">
                    <a:lumMod val="75000"/>
                  </a:schemeClr>
                </a:solidFill>
              </a:rPr>
              <a:t>, Sattar A. Mansi, and </a:t>
            </a:r>
            <a:r>
              <a:rPr lang="en-US" sz="1000" dirty="0" err="1">
                <a:solidFill>
                  <a:schemeClr val="bg1">
                    <a:lumMod val="75000"/>
                  </a:schemeClr>
                </a:solidFill>
              </a:rPr>
              <a:t>Oumar</a:t>
            </a:r>
            <a:r>
              <a:rPr lang="en-US" sz="1000" dirty="0">
                <a:solidFill>
                  <a:schemeClr val="bg1">
                    <a:lumMod val="75000"/>
                  </a:schemeClr>
                </a:solidFill>
              </a:rPr>
              <a:t> Sy (2022). "Event studies in international finance research." Journal of International Business Studies : 1-21.</a:t>
            </a:r>
          </a:p>
        </p:txBody>
      </p:sp>
      <p:pic>
        <p:nvPicPr>
          <p:cNvPr id="5" name="Picture 4">
            <a:extLst>
              <a:ext uri="{FF2B5EF4-FFF2-40B4-BE49-F238E27FC236}">
                <a16:creationId xmlns:a16="http://schemas.microsoft.com/office/drawing/2014/main" id="{216ABE64-309A-C6D4-32EB-E68911A57FAB}"/>
              </a:ext>
            </a:extLst>
          </p:cNvPr>
          <p:cNvPicPr>
            <a:picLocks noChangeAspect="1"/>
          </p:cNvPicPr>
          <p:nvPr/>
        </p:nvPicPr>
        <p:blipFill>
          <a:blip r:embed="rId2"/>
          <a:stretch>
            <a:fillRect/>
          </a:stretch>
        </p:blipFill>
        <p:spPr>
          <a:xfrm>
            <a:off x="484668" y="1796638"/>
            <a:ext cx="11001443" cy="3264724"/>
          </a:xfrm>
          <a:prstGeom prst="rect">
            <a:avLst/>
          </a:prstGeom>
        </p:spPr>
      </p:pic>
      <p:pic>
        <p:nvPicPr>
          <p:cNvPr id="7" name="Picture 6">
            <a:extLst>
              <a:ext uri="{FF2B5EF4-FFF2-40B4-BE49-F238E27FC236}">
                <a16:creationId xmlns:a16="http://schemas.microsoft.com/office/drawing/2014/main" id="{54F389BC-F96C-9A17-2AC3-8AEDB1FCBC08}"/>
              </a:ext>
            </a:extLst>
          </p:cNvPr>
          <p:cNvPicPr>
            <a:picLocks noChangeAspect="1"/>
          </p:cNvPicPr>
          <p:nvPr/>
        </p:nvPicPr>
        <p:blipFill>
          <a:blip r:embed="rId3"/>
          <a:stretch>
            <a:fillRect/>
          </a:stretch>
        </p:blipFill>
        <p:spPr>
          <a:xfrm>
            <a:off x="534386" y="927992"/>
            <a:ext cx="10917187" cy="898870"/>
          </a:xfrm>
          <a:prstGeom prst="rect">
            <a:avLst/>
          </a:prstGeom>
        </p:spPr>
      </p:pic>
      <p:sp>
        <p:nvSpPr>
          <p:cNvPr id="3" name="TextBox 2">
            <a:extLst>
              <a:ext uri="{FF2B5EF4-FFF2-40B4-BE49-F238E27FC236}">
                <a16:creationId xmlns:a16="http://schemas.microsoft.com/office/drawing/2014/main" id="{916C4592-E8DF-0A2C-DF55-CB82E316E52A}"/>
              </a:ext>
            </a:extLst>
          </p:cNvPr>
          <p:cNvSpPr txBox="1"/>
          <p:nvPr/>
        </p:nvSpPr>
        <p:spPr>
          <a:xfrm>
            <a:off x="568925" y="1184858"/>
            <a:ext cx="3648243" cy="584775"/>
          </a:xfrm>
          <a:prstGeom prst="rect">
            <a:avLst/>
          </a:prstGeom>
          <a:noFill/>
        </p:spPr>
        <p:txBody>
          <a:bodyPr wrap="none" rtlCol="0">
            <a:spAutoFit/>
          </a:bodyPr>
          <a:lstStyle/>
          <a:p>
            <a:r>
              <a:rPr lang="en-US" sz="3200" b="1" i="1" dirty="0">
                <a:solidFill>
                  <a:srgbClr val="C00000"/>
                </a:solidFill>
              </a:rPr>
              <a:t>Country-level events</a:t>
            </a:r>
          </a:p>
        </p:txBody>
      </p:sp>
    </p:spTree>
    <p:extLst>
      <p:ext uri="{BB962C8B-B14F-4D97-AF65-F5344CB8AC3E}">
        <p14:creationId xmlns:p14="http://schemas.microsoft.com/office/powerpoint/2010/main" val="558292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1F20-0BA9-34E2-11AE-A146B6238094}"/>
              </a:ext>
            </a:extLst>
          </p:cNvPr>
          <p:cNvSpPr>
            <a:spLocks noGrp="1"/>
          </p:cNvSpPr>
          <p:nvPr>
            <p:ph type="title"/>
          </p:nvPr>
        </p:nvSpPr>
        <p:spPr>
          <a:xfrm>
            <a:off x="534387" y="1"/>
            <a:ext cx="11222181" cy="888642"/>
          </a:xfrm>
        </p:spPr>
        <p:txBody>
          <a:bodyPr>
            <a:normAutofit fontScale="90000"/>
          </a:bodyPr>
          <a:lstStyle/>
          <a:p>
            <a:r>
              <a:rPr lang="en-US" sz="4400" dirty="0"/>
              <a:t> Single- and Cross-county Event Studies </a:t>
            </a:r>
            <a:br>
              <a:rPr lang="en-US" sz="2400" dirty="0"/>
            </a:br>
            <a:r>
              <a:rPr lang="en-US" sz="2400" dirty="0"/>
              <a:t>published in the four major finance and IB journals</a:t>
            </a:r>
          </a:p>
        </p:txBody>
      </p:sp>
      <p:sp>
        <p:nvSpPr>
          <p:cNvPr id="4" name="Slide Number Placeholder 3">
            <a:extLst>
              <a:ext uri="{FF2B5EF4-FFF2-40B4-BE49-F238E27FC236}">
                <a16:creationId xmlns:a16="http://schemas.microsoft.com/office/drawing/2014/main" id="{AF8671CA-563C-1A44-737D-DCF4E3157100}"/>
              </a:ext>
            </a:extLst>
          </p:cNvPr>
          <p:cNvSpPr>
            <a:spLocks noGrp="1"/>
          </p:cNvSpPr>
          <p:nvPr>
            <p:ph type="sldNum" sz="quarter" idx="12"/>
          </p:nvPr>
        </p:nvSpPr>
        <p:spPr/>
        <p:txBody>
          <a:bodyPr/>
          <a:lstStyle/>
          <a:p>
            <a:fld id="{5D6FF71F-CF6A-4C46-8F9B-61D49EEA70E3}" type="slidenum">
              <a:rPr lang="en-US" smtClean="0"/>
              <a:t>13</a:t>
            </a:fld>
            <a:endParaRPr lang="en-US"/>
          </a:p>
        </p:txBody>
      </p:sp>
      <p:sp>
        <p:nvSpPr>
          <p:cNvPr id="6" name="TextBox 5">
            <a:extLst>
              <a:ext uri="{FF2B5EF4-FFF2-40B4-BE49-F238E27FC236}">
                <a16:creationId xmlns:a16="http://schemas.microsoft.com/office/drawing/2014/main" id="{77BB1A1C-69DE-9EED-F27E-B483CDB64024}"/>
              </a:ext>
            </a:extLst>
          </p:cNvPr>
          <p:cNvSpPr txBox="1"/>
          <p:nvPr/>
        </p:nvSpPr>
        <p:spPr>
          <a:xfrm>
            <a:off x="839383" y="6562244"/>
            <a:ext cx="10612191" cy="246221"/>
          </a:xfrm>
          <a:prstGeom prst="rect">
            <a:avLst/>
          </a:prstGeom>
          <a:noFill/>
        </p:spPr>
        <p:txBody>
          <a:bodyPr wrap="square">
            <a:spAutoFit/>
          </a:bodyPr>
          <a:lstStyle/>
          <a:p>
            <a:pPr algn="ctr"/>
            <a:r>
              <a:rPr lang="en-US" sz="1000" dirty="0">
                <a:solidFill>
                  <a:schemeClr val="bg1">
                    <a:lumMod val="75000"/>
                  </a:schemeClr>
                </a:solidFill>
              </a:rPr>
              <a:t>Source: El Ghoul, </a:t>
            </a:r>
            <a:r>
              <a:rPr lang="en-US" sz="1000" dirty="0" err="1">
                <a:solidFill>
                  <a:schemeClr val="bg1">
                    <a:lumMod val="75000"/>
                  </a:schemeClr>
                </a:solidFill>
              </a:rPr>
              <a:t>Sadok</a:t>
            </a:r>
            <a:r>
              <a:rPr lang="en-US" sz="1000" dirty="0">
                <a:solidFill>
                  <a:schemeClr val="bg1">
                    <a:lumMod val="75000"/>
                  </a:schemeClr>
                </a:solidFill>
              </a:rPr>
              <a:t>, </a:t>
            </a:r>
            <a:r>
              <a:rPr lang="en-US" sz="1000" dirty="0" err="1">
                <a:solidFill>
                  <a:schemeClr val="bg1">
                    <a:lumMod val="75000"/>
                  </a:schemeClr>
                </a:solidFill>
              </a:rPr>
              <a:t>Omrane</a:t>
            </a:r>
            <a:r>
              <a:rPr lang="en-US" sz="1000" dirty="0">
                <a:solidFill>
                  <a:schemeClr val="bg1">
                    <a:lumMod val="75000"/>
                  </a:schemeClr>
                </a:solidFill>
              </a:rPr>
              <a:t> </a:t>
            </a:r>
            <a:r>
              <a:rPr lang="en-US" sz="1000" dirty="0" err="1">
                <a:solidFill>
                  <a:schemeClr val="bg1">
                    <a:lumMod val="75000"/>
                  </a:schemeClr>
                </a:solidFill>
              </a:rPr>
              <a:t>Guedhami</a:t>
            </a:r>
            <a:r>
              <a:rPr lang="en-US" sz="1000" dirty="0">
                <a:solidFill>
                  <a:schemeClr val="bg1">
                    <a:lumMod val="75000"/>
                  </a:schemeClr>
                </a:solidFill>
              </a:rPr>
              <a:t>, Sattar A. Mansi, and </a:t>
            </a:r>
            <a:r>
              <a:rPr lang="en-US" sz="1000" dirty="0" err="1">
                <a:solidFill>
                  <a:schemeClr val="bg1">
                    <a:lumMod val="75000"/>
                  </a:schemeClr>
                </a:solidFill>
              </a:rPr>
              <a:t>Oumar</a:t>
            </a:r>
            <a:r>
              <a:rPr lang="en-US" sz="1000" dirty="0">
                <a:solidFill>
                  <a:schemeClr val="bg1">
                    <a:lumMod val="75000"/>
                  </a:schemeClr>
                </a:solidFill>
              </a:rPr>
              <a:t> Sy (2022). "Event studies in international finance research." Journal of International Business Studies : 1-21.</a:t>
            </a:r>
          </a:p>
        </p:txBody>
      </p:sp>
      <p:pic>
        <p:nvPicPr>
          <p:cNvPr id="7" name="Picture 6">
            <a:extLst>
              <a:ext uri="{FF2B5EF4-FFF2-40B4-BE49-F238E27FC236}">
                <a16:creationId xmlns:a16="http://schemas.microsoft.com/office/drawing/2014/main" id="{54F389BC-F96C-9A17-2AC3-8AEDB1FCBC08}"/>
              </a:ext>
            </a:extLst>
          </p:cNvPr>
          <p:cNvPicPr>
            <a:picLocks noChangeAspect="1"/>
          </p:cNvPicPr>
          <p:nvPr/>
        </p:nvPicPr>
        <p:blipFill>
          <a:blip r:embed="rId2"/>
          <a:stretch>
            <a:fillRect/>
          </a:stretch>
        </p:blipFill>
        <p:spPr>
          <a:xfrm>
            <a:off x="534386" y="927992"/>
            <a:ext cx="10917187" cy="898870"/>
          </a:xfrm>
          <a:prstGeom prst="rect">
            <a:avLst/>
          </a:prstGeom>
        </p:spPr>
      </p:pic>
      <p:pic>
        <p:nvPicPr>
          <p:cNvPr id="8" name="Picture 7">
            <a:extLst>
              <a:ext uri="{FF2B5EF4-FFF2-40B4-BE49-F238E27FC236}">
                <a16:creationId xmlns:a16="http://schemas.microsoft.com/office/drawing/2014/main" id="{03F85A5F-4C7B-A3F4-AFED-AD0786480BC6}"/>
              </a:ext>
            </a:extLst>
          </p:cNvPr>
          <p:cNvPicPr>
            <a:picLocks noChangeAspect="1"/>
          </p:cNvPicPr>
          <p:nvPr/>
        </p:nvPicPr>
        <p:blipFill>
          <a:blip r:embed="rId3"/>
          <a:stretch>
            <a:fillRect/>
          </a:stretch>
        </p:blipFill>
        <p:spPr>
          <a:xfrm>
            <a:off x="534386" y="1912507"/>
            <a:ext cx="10894004" cy="1255695"/>
          </a:xfrm>
          <a:prstGeom prst="rect">
            <a:avLst/>
          </a:prstGeom>
        </p:spPr>
      </p:pic>
      <p:pic>
        <p:nvPicPr>
          <p:cNvPr id="10" name="Picture 9">
            <a:extLst>
              <a:ext uri="{FF2B5EF4-FFF2-40B4-BE49-F238E27FC236}">
                <a16:creationId xmlns:a16="http://schemas.microsoft.com/office/drawing/2014/main" id="{1DBB7B6A-3B22-7CB4-6D69-0C6A377B8E95}"/>
              </a:ext>
            </a:extLst>
          </p:cNvPr>
          <p:cNvPicPr>
            <a:picLocks noChangeAspect="1"/>
          </p:cNvPicPr>
          <p:nvPr/>
        </p:nvPicPr>
        <p:blipFill>
          <a:blip r:embed="rId4"/>
          <a:stretch>
            <a:fillRect/>
          </a:stretch>
        </p:blipFill>
        <p:spPr>
          <a:xfrm>
            <a:off x="476684" y="3123805"/>
            <a:ext cx="11363850" cy="1324933"/>
          </a:xfrm>
          <a:prstGeom prst="rect">
            <a:avLst/>
          </a:prstGeom>
        </p:spPr>
      </p:pic>
      <p:sp>
        <p:nvSpPr>
          <p:cNvPr id="3" name="TextBox 2">
            <a:extLst>
              <a:ext uri="{FF2B5EF4-FFF2-40B4-BE49-F238E27FC236}">
                <a16:creationId xmlns:a16="http://schemas.microsoft.com/office/drawing/2014/main" id="{43ED6A68-3FE5-67C8-62CC-3F5BB21A2D1F}"/>
              </a:ext>
            </a:extLst>
          </p:cNvPr>
          <p:cNvSpPr txBox="1"/>
          <p:nvPr/>
        </p:nvSpPr>
        <p:spPr>
          <a:xfrm>
            <a:off x="568925" y="1184858"/>
            <a:ext cx="3062313" cy="584775"/>
          </a:xfrm>
          <a:prstGeom prst="rect">
            <a:avLst/>
          </a:prstGeom>
          <a:noFill/>
        </p:spPr>
        <p:txBody>
          <a:bodyPr wrap="none" rtlCol="0">
            <a:spAutoFit/>
          </a:bodyPr>
          <a:lstStyle/>
          <a:p>
            <a:r>
              <a:rPr lang="en-US" sz="3200" b="1" i="1" dirty="0">
                <a:solidFill>
                  <a:srgbClr val="C00000"/>
                </a:solidFill>
              </a:rPr>
              <a:t>Peer-level events</a:t>
            </a:r>
          </a:p>
        </p:txBody>
      </p:sp>
    </p:spTree>
    <p:extLst>
      <p:ext uri="{BB962C8B-B14F-4D97-AF65-F5344CB8AC3E}">
        <p14:creationId xmlns:p14="http://schemas.microsoft.com/office/powerpoint/2010/main" val="2990032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45225"/>
          </a:xfrm>
        </p:spPr>
        <p:txBody>
          <a:bodyPr/>
          <a:lstStyle/>
          <a:p>
            <a:r>
              <a:rPr lang="en-US" sz="8000" dirty="0">
                <a:solidFill>
                  <a:srgbClr val="C00000"/>
                </a:solidFill>
              </a:rPr>
              <a:t>Event Studies </a:t>
            </a:r>
            <a:br>
              <a:rPr lang="en-US" sz="8000" dirty="0">
                <a:solidFill>
                  <a:srgbClr val="C00000"/>
                </a:solidFill>
              </a:rPr>
            </a:br>
            <a:r>
              <a:rPr lang="en-US" sz="8000" dirty="0">
                <a:solidFill>
                  <a:srgbClr val="C00000"/>
                </a:solidFill>
              </a:rPr>
              <a:t>for </a:t>
            </a:r>
            <a:br>
              <a:rPr lang="en-US" sz="8000" dirty="0">
                <a:solidFill>
                  <a:srgbClr val="C00000"/>
                </a:solidFill>
              </a:rPr>
            </a:br>
            <a:r>
              <a:rPr lang="en-US" sz="8000" dirty="0">
                <a:solidFill>
                  <a:srgbClr val="C00000"/>
                </a:solidFill>
              </a:rPr>
              <a:t>Financial Research</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14</a:t>
            </a:fld>
            <a:endParaRPr lang="zh-TW" altLang="en-US"/>
          </a:p>
        </p:txBody>
      </p:sp>
    </p:spTree>
    <p:extLst>
      <p:ext uri="{BB962C8B-B14F-4D97-AF65-F5344CB8AC3E}">
        <p14:creationId xmlns:p14="http://schemas.microsoft.com/office/powerpoint/2010/main" val="558847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005" y="620688"/>
            <a:ext cx="7339094" cy="5832648"/>
          </a:xfrm>
          <a:prstGeom prst="rect">
            <a:avLst/>
          </a:prstGeom>
        </p:spPr>
      </p:pic>
      <p:sp>
        <p:nvSpPr>
          <p:cNvPr id="6" name="Rectangle 5"/>
          <p:cNvSpPr/>
          <p:nvPr/>
        </p:nvSpPr>
        <p:spPr>
          <a:xfrm>
            <a:off x="4508886" y="6449393"/>
            <a:ext cx="3300904" cy="369332"/>
          </a:xfrm>
          <a:prstGeom prst="rect">
            <a:avLst/>
          </a:prstGeom>
        </p:spPr>
        <p:txBody>
          <a:bodyPr wrap="none">
            <a:spAutoFit/>
          </a:bodyPr>
          <a:lstStyle/>
          <a:p>
            <a:pPr algn="ctr"/>
            <a:r>
              <a:rPr lang="en-US" dirty="0">
                <a:hlinkClick r:id="rId3"/>
              </a:rPr>
              <a:t>https://eventstudymetrics.com/</a:t>
            </a:r>
            <a:endParaRPr lang="en-US" dirty="0"/>
          </a:p>
        </p:txBody>
      </p:sp>
      <p:pic>
        <p:nvPicPr>
          <p:cNvPr id="7" name="Picture 6"/>
          <p:cNvPicPr>
            <a:picLocks noChangeAspect="1"/>
          </p:cNvPicPr>
          <p:nvPr/>
        </p:nvPicPr>
        <p:blipFill>
          <a:blip r:embed="rId4"/>
          <a:stretch>
            <a:fillRect/>
          </a:stretch>
        </p:blipFill>
        <p:spPr>
          <a:xfrm>
            <a:off x="1568910" y="73770"/>
            <a:ext cx="889000" cy="1244600"/>
          </a:xfrm>
          <a:prstGeom prst="rect">
            <a:avLst/>
          </a:prstGeom>
        </p:spPr>
      </p:pic>
    </p:spTree>
    <p:extLst>
      <p:ext uri="{BB962C8B-B14F-4D97-AF65-F5344CB8AC3E}">
        <p14:creationId xmlns:p14="http://schemas.microsoft.com/office/powerpoint/2010/main" val="2102089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4068C-842E-4344-8903-1A0C3BB64D6C}"/>
              </a:ext>
            </a:extLst>
          </p:cNvPr>
          <p:cNvSpPr>
            <a:spLocks noGrp="1"/>
          </p:cNvSpPr>
          <p:nvPr>
            <p:ph type="title"/>
          </p:nvPr>
        </p:nvSpPr>
        <p:spPr>
          <a:xfrm>
            <a:off x="1667507" y="60789"/>
            <a:ext cx="8856984" cy="1143000"/>
          </a:xfrm>
        </p:spPr>
        <p:txBody>
          <a:bodyPr>
            <a:normAutofit fontScale="90000"/>
          </a:bodyPr>
          <a:lstStyle/>
          <a:p>
            <a:r>
              <a:rPr lang="en-US" dirty="0">
                <a:solidFill>
                  <a:schemeClr val="accent1"/>
                </a:solidFill>
              </a:rPr>
              <a:t>Event Studies </a:t>
            </a:r>
            <a:br>
              <a:rPr lang="en-US" dirty="0">
                <a:solidFill>
                  <a:schemeClr val="accent1"/>
                </a:solidFill>
              </a:rPr>
            </a:br>
            <a:r>
              <a:rPr lang="en-US" dirty="0">
                <a:solidFill>
                  <a:schemeClr val="accent1"/>
                </a:solidFill>
              </a:rPr>
              <a:t>in Economics and Finance</a:t>
            </a:r>
          </a:p>
        </p:txBody>
      </p:sp>
      <p:sp>
        <p:nvSpPr>
          <p:cNvPr id="4" name="Slide Number Placeholder 3">
            <a:extLst>
              <a:ext uri="{FF2B5EF4-FFF2-40B4-BE49-F238E27FC236}">
                <a16:creationId xmlns:a16="http://schemas.microsoft.com/office/drawing/2014/main" id="{0D1567E5-9D94-EC43-90A7-7D3E980E9B54}"/>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pic>
        <p:nvPicPr>
          <p:cNvPr id="6" name="Picture 5">
            <a:extLst>
              <a:ext uri="{FF2B5EF4-FFF2-40B4-BE49-F238E27FC236}">
                <a16:creationId xmlns:a16="http://schemas.microsoft.com/office/drawing/2014/main" id="{F8A86999-740D-AF40-91B9-88FDC38EC7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584" y="1268760"/>
            <a:ext cx="7128792" cy="5278048"/>
          </a:xfrm>
          <a:prstGeom prst="rect">
            <a:avLst/>
          </a:prstGeom>
        </p:spPr>
      </p:pic>
      <p:sp>
        <p:nvSpPr>
          <p:cNvPr id="7" name="Rectangle 6">
            <a:extLst>
              <a:ext uri="{FF2B5EF4-FFF2-40B4-BE49-F238E27FC236}">
                <a16:creationId xmlns:a16="http://schemas.microsoft.com/office/drawing/2014/main" id="{3EB7F266-59D4-0E43-A04A-D3AE30A0D989}"/>
              </a:ext>
            </a:extLst>
          </p:cNvPr>
          <p:cNvSpPr/>
          <p:nvPr/>
        </p:nvSpPr>
        <p:spPr>
          <a:xfrm>
            <a:off x="2583682" y="6611780"/>
            <a:ext cx="7024637" cy="246221"/>
          </a:xfrm>
          <a:prstGeom prst="rect">
            <a:avLst/>
          </a:prstGeom>
        </p:spPr>
        <p:txBody>
          <a:bodyPr wrap="square">
            <a:spAutoFit/>
          </a:bodyPr>
          <a:lstStyle/>
          <a:p>
            <a:pPr algn="ctr"/>
            <a:r>
              <a:rPr lang="en-US" sz="1000" dirty="0">
                <a:solidFill>
                  <a:schemeClr val="bg1">
                    <a:lumMod val="65000"/>
                  </a:schemeClr>
                </a:solidFill>
              </a:rPr>
              <a:t>Source: </a:t>
            </a:r>
            <a:r>
              <a:rPr lang="en-US" sz="1000" dirty="0" err="1">
                <a:solidFill>
                  <a:schemeClr val="bg1">
                    <a:lumMod val="65000"/>
                  </a:schemeClr>
                </a:solidFill>
              </a:rPr>
              <a:t>MacKinlay</a:t>
            </a:r>
            <a:r>
              <a:rPr lang="en-US" sz="1000" dirty="0">
                <a:solidFill>
                  <a:schemeClr val="bg1">
                    <a:lumMod val="65000"/>
                  </a:schemeClr>
                </a:solidFill>
              </a:rPr>
              <a:t>, A. C. (1997). Event studies in economics and finance. Journal of economic literature, 35(1), 13-39.</a:t>
            </a:r>
          </a:p>
        </p:txBody>
      </p:sp>
      <p:cxnSp>
        <p:nvCxnSpPr>
          <p:cNvPr id="8" name="Straight Connector 7">
            <a:extLst>
              <a:ext uri="{FF2B5EF4-FFF2-40B4-BE49-F238E27FC236}">
                <a16:creationId xmlns:a16="http://schemas.microsoft.com/office/drawing/2014/main" id="{5C84D3B5-995A-6340-A54C-9E92A6339EAE}"/>
              </a:ext>
            </a:extLst>
          </p:cNvPr>
          <p:cNvCxnSpPr>
            <a:cxnSpLocks/>
          </p:cNvCxnSpPr>
          <p:nvPr/>
        </p:nvCxnSpPr>
        <p:spPr>
          <a:xfrm>
            <a:off x="6168008" y="1412776"/>
            <a:ext cx="0" cy="4424300"/>
          </a:xfrm>
          <a:prstGeom prst="line">
            <a:avLst/>
          </a:prstGeom>
          <a:ln w="12700">
            <a:solidFill>
              <a:srgbClr val="C00000"/>
            </a:solidFill>
            <a:prstDash val="sysDash"/>
          </a:ln>
          <a:effectLst/>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031FF71-8D06-144E-B9EB-C0CB7212A815}"/>
              </a:ext>
            </a:extLst>
          </p:cNvPr>
          <p:cNvSpPr txBox="1"/>
          <p:nvPr/>
        </p:nvSpPr>
        <p:spPr>
          <a:xfrm>
            <a:off x="7028478" y="1815208"/>
            <a:ext cx="1875835" cy="461665"/>
          </a:xfrm>
          <a:prstGeom prst="rect">
            <a:avLst/>
          </a:prstGeom>
          <a:noFill/>
        </p:spPr>
        <p:txBody>
          <a:bodyPr wrap="none" rtlCol="0">
            <a:spAutoFit/>
          </a:bodyPr>
          <a:lstStyle/>
          <a:p>
            <a:pPr algn="ctr"/>
            <a:r>
              <a:rPr lang="en-US" sz="2400" b="1" dirty="0">
                <a:solidFill>
                  <a:srgbClr val="FF0000"/>
                </a:solidFill>
                <a:latin typeface="Arial" panose="020B0604020202020204" pitchFamily="34" charset="0"/>
                <a:cs typeface="Arial" panose="020B0604020202020204" pitchFamily="34" charset="0"/>
              </a:rPr>
              <a:t>Good News</a:t>
            </a:r>
            <a:endParaRPr lang="en-US" sz="2400" b="1" baseline="-25000" dirty="0">
              <a:solidFill>
                <a:srgbClr val="FF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EB13513-69BC-524A-A06D-496A652550FD}"/>
              </a:ext>
            </a:extLst>
          </p:cNvPr>
          <p:cNvSpPr txBox="1"/>
          <p:nvPr/>
        </p:nvSpPr>
        <p:spPr>
          <a:xfrm>
            <a:off x="7146730" y="3068432"/>
            <a:ext cx="1484702" cy="461665"/>
          </a:xfrm>
          <a:prstGeom prst="rect">
            <a:avLst/>
          </a:prstGeom>
          <a:noFill/>
        </p:spPr>
        <p:txBody>
          <a:bodyPr wrap="none" rtlCol="0">
            <a:spAutoFit/>
          </a:bodyPr>
          <a:lstStyle/>
          <a:p>
            <a:pPr algn="ctr"/>
            <a:r>
              <a:rPr lang="en-US" sz="2400" b="1" dirty="0">
                <a:solidFill>
                  <a:schemeClr val="accent1"/>
                </a:solidFill>
                <a:latin typeface="Arial" panose="020B0604020202020204" pitchFamily="34" charset="0"/>
                <a:cs typeface="Arial" panose="020B0604020202020204" pitchFamily="34" charset="0"/>
              </a:rPr>
              <a:t>No News</a:t>
            </a:r>
            <a:endParaRPr lang="en-US" sz="2400" b="1" baseline="-25000" dirty="0">
              <a:solidFill>
                <a:schemeClr val="accent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65F5C1A-FD20-EB47-957C-DCA9F981A050}"/>
              </a:ext>
            </a:extLst>
          </p:cNvPr>
          <p:cNvSpPr txBox="1"/>
          <p:nvPr/>
        </p:nvSpPr>
        <p:spPr>
          <a:xfrm>
            <a:off x="6996082" y="4993416"/>
            <a:ext cx="1656223" cy="461665"/>
          </a:xfrm>
          <a:prstGeom prst="rect">
            <a:avLst/>
          </a:prstGeom>
          <a:noFill/>
        </p:spPr>
        <p:txBody>
          <a:bodyPr wrap="none" rtlCol="0">
            <a:spAutoFit/>
          </a:bodyPr>
          <a:lstStyle/>
          <a:p>
            <a:pPr algn="ctr"/>
            <a:r>
              <a:rPr lang="en-US" sz="2400" b="1" dirty="0">
                <a:solidFill>
                  <a:schemeClr val="accent6">
                    <a:lumMod val="75000"/>
                  </a:schemeClr>
                </a:solidFill>
                <a:latin typeface="Arial" panose="020B0604020202020204" pitchFamily="34" charset="0"/>
                <a:cs typeface="Arial" panose="020B0604020202020204" pitchFamily="34" charset="0"/>
              </a:rPr>
              <a:t>Bad News</a:t>
            </a:r>
            <a:endParaRPr lang="en-US" sz="2400" b="1" baseline="-25000" dirty="0">
              <a:solidFill>
                <a:schemeClr val="accent6">
                  <a:lumMod val="75000"/>
                </a:schemeClr>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2C141AA8-CAC6-8B4F-86A3-ADC599C50C36}"/>
              </a:ext>
            </a:extLst>
          </p:cNvPr>
          <p:cNvCxnSpPr>
            <a:cxnSpLocks/>
          </p:cNvCxnSpPr>
          <p:nvPr/>
        </p:nvCxnSpPr>
        <p:spPr>
          <a:xfrm flipH="1">
            <a:off x="2855642" y="3624926"/>
            <a:ext cx="6536652" cy="0"/>
          </a:xfrm>
          <a:prstGeom prst="line">
            <a:avLst/>
          </a:prstGeom>
          <a:ln w="12700">
            <a:solidFill>
              <a:schemeClr val="accent1">
                <a:lumMod val="75000"/>
              </a:schemeClr>
            </a:solidFill>
            <a:prstDash val="sysDash"/>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647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864096"/>
          </a:xfrm>
        </p:spPr>
        <p:txBody>
          <a:bodyPr/>
          <a:lstStyle/>
          <a:p>
            <a:r>
              <a:rPr lang="en-US">
                <a:solidFill>
                  <a:schemeClr val="accent1"/>
                </a:solidFill>
              </a:rPr>
              <a:t>Event Study</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1" y="1124745"/>
            <a:ext cx="7766527" cy="5102225"/>
          </a:xfrm>
          <a:prstGeom prst="rect">
            <a:avLst/>
          </a:prstGeom>
        </p:spPr>
      </p:pic>
      <p:sp>
        <p:nvSpPr>
          <p:cNvPr id="7" name="Rectangle 6"/>
          <p:cNvSpPr/>
          <p:nvPr/>
        </p:nvSpPr>
        <p:spPr>
          <a:xfrm>
            <a:off x="1981201" y="6627168"/>
            <a:ext cx="8352935" cy="230832"/>
          </a:xfrm>
          <a:prstGeom prst="rect">
            <a:avLst/>
          </a:prstGeom>
        </p:spPr>
        <p:txBody>
          <a:bodyPr wrap="square">
            <a:spAutoFit/>
          </a:bodyPr>
          <a:lstStyle/>
          <a:p>
            <a:r>
              <a:rPr lang="en-US" sz="900">
                <a:solidFill>
                  <a:srgbClr val="969696"/>
                </a:solidFill>
              </a:rPr>
              <a:t>Source: Rajesh </a:t>
            </a:r>
            <a:r>
              <a:rPr lang="en-US" sz="900" dirty="0" err="1">
                <a:solidFill>
                  <a:srgbClr val="969696"/>
                </a:solidFill>
              </a:rPr>
              <a:t>Mudholkar</a:t>
            </a:r>
            <a:r>
              <a:rPr lang="en-US" sz="900" dirty="0">
                <a:solidFill>
                  <a:srgbClr val="969696"/>
                </a:solidFill>
              </a:rPr>
              <a:t> (2014), "Event studies: Confirms Market Efficiency or Behavioral Anomalies?", https://</a:t>
            </a:r>
            <a:r>
              <a:rPr lang="en-US" sz="900" dirty="0" err="1">
                <a:solidFill>
                  <a:srgbClr val="969696"/>
                </a:solidFill>
              </a:rPr>
              <a:t>www.youtube.com</a:t>
            </a:r>
            <a:r>
              <a:rPr lang="en-US" sz="900" dirty="0">
                <a:solidFill>
                  <a:srgbClr val="969696"/>
                </a:solidFill>
              </a:rPr>
              <a:t>/</a:t>
            </a:r>
            <a:r>
              <a:rPr lang="en-US" sz="900" dirty="0" err="1">
                <a:solidFill>
                  <a:srgbClr val="969696"/>
                </a:solidFill>
              </a:rPr>
              <a:t>watch?v</a:t>
            </a:r>
            <a:r>
              <a:rPr lang="en-US" sz="900" dirty="0">
                <a:solidFill>
                  <a:srgbClr val="969696"/>
                </a:solidFill>
              </a:rPr>
              <a:t>=VErwDaQNB74</a:t>
            </a:r>
          </a:p>
        </p:txBody>
      </p:sp>
    </p:spTree>
    <p:extLst>
      <p:ext uri="{BB962C8B-B14F-4D97-AF65-F5344CB8AC3E}">
        <p14:creationId xmlns:p14="http://schemas.microsoft.com/office/powerpoint/2010/main" val="897642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solidFill>
              </a:rPr>
              <a:t>Event Study</a:t>
            </a:r>
            <a:br>
              <a:rPr lang="en-US" dirty="0">
                <a:solidFill>
                  <a:schemeClr val="accent1"/>
                </a:solidFill>
              </a:rPr>
            </a:br>
            <a:r>
              <a:rPr lang="en-US" dirty="0">
                <a:solidFill>
                  <a:schemeClr val="accent1"/>
                </a:solidFill>
              </a:rPr>
              <a:t>Time line for an event study</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Rectangle 5"/>
          <p:cNvSpPr/>
          <p:nvPr/>
        </p:nvSpPr>
        <p:spPr>
          <a:xfrm>
            <a:off x="2999656" y="6554416"/>
            <a:ext cx="6192688" cy="276999"/>
          </a:xfrm>
          <a:prstGeom prst="rect">
            <a:avLst/>
          </a:prstGeom>
        </p:spPr>
        <p:txBody>
          <a:bodyPr wrap="square">
            <a:spAutoFit/>
          </a:bodyPr>
          <a:lstStyle/>
          <a:p>
            <a:pPr algn="ctr"/>
            <a:r>
              <a:rPr lang="en-US" sz="1200">
                <a:solidFill>
                  <a:schemeClr val="bg1">
                    <a:lumMod val="75000"/>
                  </a:schemeClr>
                </a:solidFill>
              </a:rPr>
              <a:t>Source: https</a:t>
            </a:r>
            <a:r>
              <a:rPr lang="en-US" sz="1200" dirty="0">
                <a:solidFill>
                  <a:schemeClr val="bg1">
                    <a:lumMod val="75000"/>
                  </a:schemeClr>
                </a:solidFill>
              </a:rPr>
              <a:t>://</a:t>
            </a:r>
            <a:r>
              <a:rPr lang="en-US" sz="1200" dirty="0" err="1">
                <a:solidFill>
                  <a:schemeClr val="bg1">
                    <a:lumMod val="75000"/>
                  </a:schemeClr>
                </a:solidFill>
              </a:rPr>
              <a:t>eventstudymetrics.com</a:t>
            </a:r>
            <a:r>
              <a:rPr lang="en-US" sz="1200" dirty="0">
                <a:solidFill>
                  <a:schemeClr val="bg1">
                    <a:lumMod val="75000"/>
                  </a:schemeClr>
                </a:solidFill>
              </a:rPr>
              <a:t>/</a:t>
            </a:r>
            <a:r>
              <a:rPr lang="en-US" sz="1200" dirty="0" err="1">
                <a:solidFill>
                  <a:schemeClr val="bg1">
                    <a:lumMod val="75000"/>
                  </a:schemeClr>
                </a:solidFill>
              </a:rPr>
              <a:t>index.php</a:t>
            </a:r>
            <a:r>
              <a:rPr lang="en-US" sz="1200" dirty="0">
                <a:solidFill>
                  <a:schemeClr val="bg1">
                    <a:lumMod val="75000"/>
                  </a:schemeClr>
                </a:solidFill>
              </a:rPr>
              <a:t>/event-study-methodology/</a:t>
            </a:r>
          </a:p>
        </p:txBody>
      </p:sp>
      <p:cxnSp>
        <p:nvCxnSpPr>
          <p:cNvPr id="7" name="Straight Connector 6">
            <a:extLst>
              <a:ext uri="{FF2B5EF4-FFF2-40B4-BE49-F238E27FC236}">
                <a16:creationId xmlns:a16="http://schemas.microsoft.com/office/drawing/2014/main" id="{124E52C7-7FCC-DF4F-A2FC-DD99FE10951F}"/>
              </a:ext>
            </a:extLst>
          </p:cNvPr>
          <p:cNvCxnSpPr/>
          <p:nvPr/>
        </p:nvCxnSpPr>
        <p:spPr>
          <a:xfrm>
            <a:off x="1631504" y="3588922"/>
            <a:ext cx="8928992" cy="0"/>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A706D2-96C7-4348-84E4-8734EA3E79D5}"/>
              </a:ext>
            </a:extLst>
          </p:cNvPr>
          <p:cNvCxnSpPr>
            <a:cxnSpLocks/>
          </p:cNvCxnSpPr>
          <p:nvPr/>
        </p:nvCxnSpPr>
        <p:spPr>
          <a:xfrm>
            <a:off x="2351584"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03DBB6-F620-E246-9F05-C4E79B7B2227}"/>
              </a:ext>
            </a:extLst>
          </p:cNvPr>
          <p:cNvCxnSpPr>
            <a:cxnSpLocks/>
          </p:cNvCxnSpPr>
          <p:nvPr/>
        </p:nvCxnSpPr>
        <p:spPr>
          <a:xfrm>
            <a:off x="4941548"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B0D955-4EBB-484D-A960-F8B38C049C61}"/>
              </a:ext>
            </a:extLst>
          </p:cNvPr>
          <p:cNvCxnSpPr>
            <a:cxnSpLocks/>
          </p:cNvCxnSpPr>
          <p:nvPr/>
        </p:nvCxnSpPr>
        <p:spPr>
          <a:xfrm>
            <a:off x="6096000" y="3429000"/>
            <a:ext cx="0" cy="319844"/>
          </a:xfrm>
          <a:prstGeom prst="line">
            <a:avLst/>
          </a:prstGeom>
          <a:ln w="28575">
            <a:solidFill>
              <a:srgbClr val="C00000"/>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2B9100C-0B5D-9E42-B73F-D97EA5F918AD}"/>
              </a:ext>
            </a:extLst>
          </p:cNvPr>
          <p:cNvCxnSpPr>
            <a:cxnSpLocks/>
          </p:cNvCxnSpPr>
          <p:nvPr/>
        </p:nvCxnSpPr>
        <p:spPr>
          <a:xfrm>
            <a:off x="7282206"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8B50E8-C9C4-5545-8167-5D76BAD645CB}"/>
              </a:ext>
            </a:extLst>
          </p:cNvPr>
          <p:cNvCxnSpPr>
            <a:cxnSpLocks/>
          </p:cNvCxnSpPr>
          <p:nvPr/>
        </p:nvCxnSpPr>
        <p:spPr>
          <a:xfrm>
            <a:off x="9624392"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BB113BA-FA9C-1447-B213-A4816B01CF35}"/>
              </a:ext>
            </a:extLst>
          </p:cNvPr>
          <p:cNvSpPr txBox="1"/>
          <p:nvPr/>
        </p:nvSpPr>
        <p:spPr>
          <a:xfrm>
            <a:off x="5663953" y="3832271"/>
            <a:ext cx="895502" cy="461665"/>
          </a:xfrm>
          <a:prstGeom prst="rect">
            <a:avLst/>
          </a:prstGeom>
          <a:noFill/>
        </p:spPr>
        <p:txBody>
          <a:bodyPr wrap="none" rtlCol="0">
            <a:spAutoFit/>
          </a:bodyPr>
          <a:lstStyle/>
          <a:p>
            <a:r>
              <a:rPr lang="en-US" sz="2400" b="1" dirty="0">
                <a:solidFill>
                  <a:srgbClr val="C00000"/>
                </a:solidFill>
                <a:latin typeface="Calibri" panose="020F0502020204030204" pitchFamily="34" charset="0"/>
                <a:cs typeface="Calibri" panose="020F0502020204030204" pitchFamily="34" charset="0"/>
              </a:rPr>
              <a:t>Event</a:t>
            </a:r>
          </a:p>
        </p:txBody>
      </p:sp>
    </p:spTree>
    <p:extLst>
      <p:ext uri="{BB962C8B-B14F-4D97-AF65-F5344CB8AC3E}">
        <p14:creationId xmlns:p14="http://schemas.microsoft.com/office/powerpoint/2010/main" val="406387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1"/>
                </a:solidFill>
              </a:rPr>
              <a:t>Event Study Methodology</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Rectangle 5"/>
          <p:cNvSpPr/>
          <p:nvPr/>
        </p:nvSpPr>
        <p:spPr>
          <a:xfrm>
            <a:off x="2999656" y="6554416"/>
            <a:ext cx="6192688" cy="276999"/>
          </a:xfrm>
          <a:prstGeom prst="rect">
            <a:avLst/>
          </a:prstGeom>
        </p:spPr>
        <p:txBody>
          <a:bodyPr wrap="square">
            <a:spAutoFit/>
          </a:bodyPr>
          <a:lstStyle/>
          <a:p>
            <a:pPr algn="ctr"/>
            <a:r>
              <a:rPr lang="en-US" sz="1200">
                <a:solidFill>
                  <a:schemeClr val="bg1">
                    <a:lumMod val="75000"/>
                  </a:schemeClr>
                </a:solidFill>
              </a:rPr>
              <a:t>Source: https</a:t>
            </a:r>
            <a:r>
              <a:rPr lang="en-US" sz="1200" dirty="0">
                <a:solidFill>
                  <a:schemeClr val="bg1">
                    <a:lumMod val="75000"/>
                  </a:schemeClr>
                </a:solidFill>
              </a:rPr>
              <a:t>://</a:t>
            </a:r>
            <a:r>
              <a:rPr lang="en-US" sz="1200" dirty="0" err="1">
                <a:solidFill>
                  <a:schemeClr val="bg1">
                    <a:lumMod val="75000"/>
                  </a:schemeClr>
                </a:solidFill>
              </a:rPr>
              <a:t>eventstudymetrics.com</a:t>
            </a:r>
            <a:r>
              <a:rPr lang="en-US" sz="1200" dirty="0">
                <a:solidFill>
                  <a:schemeClr val="bg1">
                    <a:lumMod val="75000"/>
                  </a:schemeClr>
                </a:solidFill>
              </a:rPr>
              <a:t>/</a:t>
            </a:r>
            <a:r>
              <a:rPr lang="en-US" sz="1200" dirty="0" err="1">
                <a:solidFill>
                  <a:schemeClr val="bg1">
                    <a:lumMod val="75000"/>
                  </a:schemeClr>
                </a:solidFill>
              </a:rPr>
              <a:t>index.php</a:t>
            </a:r>
            <a:r>
              <a:rPr lang="en-US" sz="1200" dirty="0">
                <a:solidFill>
                  <a:schemeClr val="bg1">
                    <a:lumMod val="75000"/>
                  </a:schemeClr>
                </a:solidFill>
              </a:rPr>
              <a:t>/event-study-methodology/</a:t>
            </a:r>
          </a:p>
        </p:txBody>
      </p:sp>
      <p:cxnSp>
        <p:nvCxnSpPr>
          <p:cNvPr id="7" name="Straight Connector 6">
            <a:extLst>
              <a:ext uri="{FF2B5EF4-FFF2-40B4-BE49-F238E27FC236}">
                <a16:creationId xmlns:a16="http://schemas.microsoft.com/office/drawing/2014/main" id="{124E52C7-7FCC-DF4F-A2FC-DD99FE10951F}"/>
              </a:ext>
            </a:extLst>
          </p:cNvPr>
          <p:cNvCxnSpPr/>
          <p:nvPr/>
        </p:nvCxnSpPr>
        <p:spPr>
          <a:xfrm>
            <a:off x="1631504" y="3588922"/>
            <a:ext cx="8928992" cy="0"/>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A706D2-96C7-4348-84E4-8734EA3E79D5}"/>
              </a:ext>
            </a:extLst>
          </p:cNvPr>
          <p:cNvCxnSpPr>
            <a:cxnSpLocks/>
          </p:cNvCxnSpPr>
          <p:nvPr/>
        </p:nvCxnSpPr>
        <p:spPr>
          <a:xfrm>
            <a:off x="2351584"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03DBB6-F620-E246-9F05-C4E79B7B2227}"/>
              </a:ext>
            </a:extLst>
          </p:cNvPr>
          <p:cNvCxnSpPr>
            <a:cxnSpLocks/>
          </p:cNvCxnSpPr>
          <p:nvPr/>
        </p:nvCxnSpPr>
        <p:spPr>
          <a:xfrm>
            <a:off x="4941548"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B0D955-4EBB-484D-A960-F8B38C049C61}"/>
              </a:ext>
            </a:extLst>
          </p:cNvPr>
          <p:cNvCxnSpPr>
            <a:cxnSpLocks/>
          </p:cNvCxnSpPr>
          <p:nvPr/>
        </p:nvCxnSpPr>
        <p:spPr>
          <a:xfrm>
            <a:off x="6096000" y="3429000"/>
            <a:ext cx="0" cy="319844"/>
          </a:xfrm>
          <a:prstGeom prst="line">
            <a:avLst/>
          </a:prstGeom>
          <a:ln w="28575">
            <a:solidFill>
              <a:srgbClr val="C00000"/>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2B9100C-0B5D-9E42-B73F-D97EA5F918AD}"/>
              </a:ext>
            </a:extLst>
          </p:cNvPr>
          <p:cNvCxnSpPr>
            <a:cxnSpLocks/>
          </p:cNvCxnSpPr>
          <p:nvPr/>
        </p:nvCxnSpPr>
        <p:spPr>
          <a:xfrm>
            <a:off x="7282206"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8B50E8-C9C4-5545-8167-5D76BAD645CB}"/>
              </a:ext>
            </a:extLst>
          </p:cNvPr>
          <p:cNvCxnSpPr>
            <a:cxnSpLocks/>
          </p:cNvCxnSpPr>
          <p:nvPr/>
        </p:nvCxnSpPr>
        <p:spPr>
          <a:xfrm>
            <a:off x="9624392"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BB113BA-FA9C-1447-B213-A4816B01CF35}"/>
              </a:ext>
            </a:extLst>
          </p:cNvPr>
          <p:cNvSpPr txBox="1"/>
          <p:nvPr/>
        </p:nvSpPr>
        <p:spPr>
          <a:xfrm>
            <a:off x="5939547" y="3832271"/>
            <a:ext cx="338554" cy="461665"/>
          </a:xfrm>
          <a:prstGeom prst="rect">
            <a:avLst/>
          </a:prstGeom>
          <a:noFill/>
        </p:spPr>
        <p:txBody>
          <a:bodyPr wrap="non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0</a:t>
            </a:r>
          </a:p>
        </p:txBody>
      </p:sp>
      <p:sp>
        <p:nvSpPr>
          <p:cNvPr id="16" name="TextBox 15">
            <a:extLst>
              <a:ext uri="{FF2B5EF4-FFF2-40B4-BE49-F238E27FC236}">
                <a16:creationId xmlns:a16="http://schemas.microsoft.com/office/drawing/2014/main" id="{8F9DE2DF-4104-5046-B5FE-9C04065E923A}"/>
              </a:ext>
            </a:extLst>
          </p:cNvPr>
          <p:cNvSpPr txBox="1"/>
          <p:nvPr/>
        </p:nvSpPr>
        <p:spPr>
          <a:xfrm>
            <a:off x="7104112"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2</a:t>
            </a:r>
          </a:p>
        </p:txBody>
      </p:sp>
      <p:sp>
        <p:nvSpPr>
          <p:cNvPr id="17" name="TextBox 16">
            <a:extLst>
              <a:ext uri="{FF2B5EF4-FFF2-40B4-BE49-F238E27FC236}">
                <a16:creationId xmlns:a16="http://schemas.microsoft.com/office/drawing/2014/main" id="{B13CA75E-A995-E841-8136-C770E83FF28A}"/>
              </a:ext>
            </a:extLst>
          </p:cNvPr>
          <p:cNvSpPr txBox="1"/>
          <p:nvPr/>
        </p:nvSpPr>
        <p:spPr>
          <a:xfrm>
            <a:off x="9395002"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3</a:t>
            </a:r>
          </a:p>
        </p:txBody>
      </p:sp>
      <p:sp>
        <p:nvSpPr>
          <p:cNvPr id="18" name="TextBox 17">
            <a:extLst>
              <a:ext uri="{FF2B5EF4-FFF2-40B4-BE49-F238E27FC236}">
                <a16:creationId xmlns:a16="http://schemas.microsoft.com/office/drawing/2014/main" id="{429226A7-A51C-F740-92FE-221788BAF942}"/>
              </a:ext>
            </a:extLst>
          </p:cNvPr>
          <p:cNvSpPr txBox="1"/>
          <p:nvPr/>
        </p:nvSpPr>
        <p:spPr>
          <a:xfrm>
            <a:off x="4701116"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1</a:t>
            </a:r>
          </a:p>
        </p:txBody>
      </p:sp>
      <p:sp>
        <p:nvSpPr>
          <p:cNvPr id="19" name="TextBox 18">
            <a:extLst>
              <a:ext uri="{FF2B5EF4-FFF2-40B4-BE49-F238E27FC236}">
                <a16:creationId xmlns:a16="http://schemas.microsoft.com/office/drawing/2014/main" id="{8282F2B6-8A95-E34F-A4F1-D29A8C8C76EC}"/>
              </a:ext>
            </a:extLst>
          </p:cNvPr>
          <p:cNvSpPr txBox="1"/>
          <p:nvPr/>
        </p:nvSpPr>
        <p:spPr>
          <a:xfrm>
            <a:off x="2122194"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0</a:t>
            </a:r>
          </a:p>
        </p:txBody>
      </p:sp>
      <p:sp>
        <p:nvSpPr>
          <p:cNvPr id="20" name="TextBox 19">
            <a:extLst>
              <a:ext uri="{FF2B5EF4-FFF2-40B4-BE49-F238E27FC236}">
                <a16:creationId xmlns:a16="http://schemas.microsoft.com/office/drawing/2014/main" id="{95E718D0-C235-724D-9E61-99EAB95BBB52}"/>
              </a:ext>
            </a:extLst>
          </p:cNvPr>
          <p:cNvSpPr txBox="1"/>
          <p:nvPr/>
        </p:nvSpPr>
        <p:spPr>
          <a:xfrm>
            <a:off x="5399838" y="2360951"/>
            <a:ext cx="1309974" cy="830997"/>
          </a:xfrm>
          <a:prstGeom prst="rect">
            <a:avLst/>
          </a:prstGeom>
          <a:noFill/>
        </p:spPr>
        <p:txBody>
          <a:bodyPr wrap="none" rtlCol="0">
            <a:spAutoFit/>
          </a:bodyPr>
          <a:lstStyle/>
          <a:p>
            <a:pPr algn="ctr"/>
            <a:r>
              <a:rPr lang="en-US" sz="2400" b="1" dirty="0">
                <a:solidFill>
                  <a:srgbClr val="C00000"/>
                </a:solidFill>
                <a:latin typeface="Arial" panose="020B0604020202020204" pitchFamily="34" charset="0"/>
                <a:cs typeface="Arial" panose="020B0604020202020204" pitchFamily="34" charset="0"/>
              </a:rPr>
              <a:t>event </a:t>
            </a:r>
            <a:br>
              <a:rPr lang="en-US" sz="2400" b="1" dirty="0">
                <a:solidFill>
                  <a:srgbClr val="C00000"/>
                </a:solidFill>
                <a:latin typeface="Arial" panose="020B0604020202020204" pitchFamily="34" charset="0"/>
                <a:cs typeface="Arial" panose="020B0604020202020204" pitchFamily="34" charset="0"/>
              </a:rPr>
            </a:br>
            <a:r>
              <a:rPr lang="en-US" sz="2400" b="1" dirty="0">
                <a:solidFill>
                  <a:srgbClr val="C00000"/>
                </a:solidFill>
                <a:latin typeface="Arial" panose="020B0604020202020204" pitchFamily="34" charset="0"/>
                <a:cs typeface="Arial" panose="020B0604020202020204" pitchFamily="34" charset="0"/>
              </a:rPr>
              <a:t>window</a:t>
            </a:r>
            <a:endParaRPr lang="en-US" sz="2400" b="1" baseline="-25000" dirty="0">
              <a:solidFill>
                <a:srgbClr val="C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C0C593C-614E-2246-ADAE-C6E4140B4C2A}"/>
              </a:ext>
            </a:extLst>
          </p:cNvPr>
          <p:cNvSpPr txBox="1"/>
          <p:nvPr/>
        </p:nvSpPr>
        <p:spPr>
          <a:xfrm>
            <a:off x="7637703" y="2360951"/>
            <a:ext cx="1723549" cy="830997"/>
          </a:xfrm>
          <a:prstGeom prst="rect">
            <a:avLst/>
          </a:prstGeom>
          <a:noFill/>
        </p:spPr>
        <p:txBody>
          <a:bodyPr wrap="none" rtlCol="0">
            <a:spAutoFit/>
          </a:bodyPr>
          <a:lstStyle/>
          <a:p>
            <a:pPr algn="ctr"/>
            <a:r>
              <a:rPr lang="en-US" sz="2400" b="1" dirty="0">
                <a:solidFill>
                  <a:schemeClr val="accent5">
                    <a:lumMod val="75000"/>
                  </a:schemeClr>
                </a:solidFill>
                <a:latin typeface="Arial" panose="020B0604020202020204" pitchFamily="34" charset="0"/>
                <a:cs typeface="Arial" panose="020B0604020202020204" pitchFamily="34" charset="0"/>
              </a:rPr>
              <a:t>post event</a:t>
            </a:r>
            <a:br>
              <a:rPr lang="en-US" sz="2400" b="1" dirty="0">
                <a:solidFill>
                  <a:schemeClr val="accent5">
                    <a:lumMod val="75000"/>
                  </a:schemeClr>
                </a:solidFill>
                <a:latin typeface="Arial" panose="020B0604020202020204" pitchFamily="34" charset="0"/>
                <a:cs typeface="Arial" panose="020B0604020202020204" pitchFamily="34" charset="0"/>
              </a:rPr>
            </a:br>
            <a:r>
              <a:rPr lang="en-US" sz="2400" b="1" dirty="0">
                <a:solidFill>
                  <a:schemeClr val="accent5">
                    <a:lumMod val="75000"/>
                  </a:schemeClr>
                </a:solidFill>
                <a:latin typeface="Arial" panose="020B0604020202020204" pitchFamily="34" charset="0"/>
                <a:cs typeface="Arial" panose="020B0604020202020204" pitchFamily="34" charset="0"/>
              </a:rPr>
              <a:t>window</a:t>
            </a:r>
            <a:endParaRPr lang="en-US" sz="2400" b="1" baseline="-25000" dirty="0">
              <a:solidFill>
                <a:schemeClr val="accent5">
                  <a:lumMod val="7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D1E754D-C0E3-5447-9D15-8CD95208636C}"/>
              </a:ext>
            </a:extLst>
          </p:cNvPr>
          <p:cNvSpPr txBox="1"/>
          <p:nvPr/>
        </p:nvSpPr>
        <p:spPr>
          <a:xfrm>
            <a:off x="2788274" y="2360951"/>
            <a:ext cx="1723550" cy="830997"/>
          </a:xfrm>
          <a:prstGeom prst="rect">
            <a:avLst/>
          </a:prstGeom>
          <a:noFill/>
        </p:spPr>
        <p:txBody>
          <a:bodyPr wrap="non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estimation</a:t>
            </a:r>
            <a:br>
              <a:rPr lang="en-US" sz="2400" b="1" dirty="0">
                <a:solidFill>
                  <a:schemeClr val="accent6">
                    <a:lumMod val="50000"/>
                  </a:schemeClr>
                </a:solidFill>
                <a:latin typeface="Arial" panose="020B0604020202020204" pitchFamily="34" charset="0"/>
                <a:cs typeface="Arial" panose="020B0604020202020204" pitchFamily="34" charset="0"/>
              </a:rPr>
            </a:br>
            <a:r>
              <a:rPr lang="en-US" sz="2400" b="1" dirty="0">
                <a:solidFill>
                  <a:schemeClr val="accent6">
                    <a:lumMod val="50000"/>
                  </a:schemeClr>
                </a:solidFill>
                <a:latin typeface="Arial" panose="020B0604020202020204" pitchFamily="34" charset="0"/>
                <a:cs typeface="Arial" panose="020B0604020202020204" pitchFamily="34" charset="0"/>
              </a:rPr>
              <a:t>window</a:t>
            </a:r>
            <a:endParaRPr lang="en-US" sz="2400" b="1" baseline="-25000" dirty="0">
              <a:solidFill>
                <a:schemeClr val="accent6">
                  <a:lumMod val="50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04FD330-9C5D-E443-ADFF-54705824DDF6}"/>
              </a:ext>
            </a:extLst>
          </p:cNvPr>
          <p:cNvSpPr txBox="1"/>
          <p:nvPr/>
        </p:nvSpPr>
        <p:spPr>
          <a:xfrm>
            <a:off x="3460950" y="5055568"/>
            <a:ext cx="474810" cy="461665"/>
          </a:xfrm>
          <a:prstGeom prst="rect">
            <a:avLst/>
          </a:prstGeom>
          <a:noFill/>
        </p:spPr>
        <p:txBody>
          <a:bodyPr wrap="none" rtlCol="0">
            <a:spAutoFit/>
          </a:bodyPr>
          <a:lstStyle/>
          <a:p>
            <a:r>
              <a:rPr lang="en-US" sz="2400" b="1" i="1" dirty="0">
                <a:solidFill>
                  <a:schemeClr val="accent6">
                    <a:lumMod val="50000"/>
                  </a:schemeClr>
                </a:solidFill>
                <a:latin typeface="Times New Roman" panose="02020603050405020304" pitchFamily="18" charset="0"/>
                <a:cs typeface="Times New Roman" panose="02020603050405020304" pitchFamily="18" charset="0"/>
              </a:rPr>
              <a:t>L</a:t>
            </a:r>
            <a:r>
              <a:rPr lang="en-US" sz="2400" b="1" i="1" baseline="-25000" dirty="0">
                <a:solidFill>
                  <a:schemeClr val="accent6">
                    <a:lumMod val="50000"/>
                  </a:schemeClr>
                </a:solidFill>
                <a:latin typeface="Times New Roman" panose="02020603050405020304" pitchFamily="18" charset="0"/>
                <a:cs typeface="Times New Roman" panose="02020603050405020304" pitchFamily="18" charset="0"/>
              </a:rPr>
              <a:t>1</a:t>
            </a:r>
          </a:p>
        </p:txBody>
      </p:sp>
      <p:sp>
        <p:nvSpPr>
          <p:cNvPr id="25" name="Left Brace 24">
            <a:extLst>
              <a:ext uri="{FF2B5EF4-FFF2-40B4-BE49-F238E27FC236}">
                <a16:creationId xmlns:a16="http://schemas.microsoft.com/office/drawing/2014/main" id="{30CAF25D-0744-DC49-A469-F5D46BD22972}"/>
              </a:ext>
            </a:extLst>
          </p:cNvPr>
          <p:cNvSpPr/>
          <p:nvPr/>
        </p:nvSpPr>
        <p:spPr>
          <a:xfrm rot="16200000">
            <a:off x="5828013" y="3583258"/>
            <a:ext cx="567731" cy="2340658"/>
          </a:xfrm>
          <a:prstGeom prst="leftBrace">
            <a:avLst>
              <a:gd name="adj1" fmla="val 22338"/>
              <a:gd name="adj2" fmla="val 50000"/>
            </a:avLst>
          </a:prstGeom>
          <a:ln w="28575">
            <a:solidFill>
              <a:srgbClr val="C0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E8CA14FC-975E-1943-8958-2AB860AA18E8}"/>
              </a:ext>
            </a:extLst>
          </p:cNvPr>
          <p:cNvSpPr txBox="1"/>
          <p:nvPr/>
        </p:nvSpPr>
        <p:spPr>
          <a:xfrm>
            <a:off x="5909222" y="5088177"/>
            <a:ext cx="474810" cy="461665"/>
          </a:xfrm>
          <a:prstGeom prst="rect">
            <a:avLst/>
          </a:prstGeom>
          <a:noFill/>
          <a:ln>
            <a:noFill/>
          </a:ln>
        </p:spPr>
        <p:txBody>
          <a:bodyPr wrap="none" rtlCol="0">
            <a:spAutoFit/>
          </a:bodyPr>
          <a:lstStyle/>
          <a:p>
            <a:r>
              <a:rPr lang="en-US" sz="2400" b="1" i="1" dirty="0">
                <a:solidFill>
                  <a:srgbClr val="C00000"/>
                </a:solidFill>
                <a:latin typeface="Times New Roman" panose="02020603050405020304" pitchFamily="18" charset="0"/>
                <a:cs typeface="Times New Roman" panose="02020603050405020304" pitchFamily="18" charset="0"/>
              </a:rPr>
              <a:t>L</a:t>
            </a:r>
            <a:r>
              <a:rPr lang="en-US" sz="2400" b="1" i="1" baseline="-25000" dirty="0">
                <a:solidFill>
                  <a:srgbClr val="C00000"/>
                </a:solidFill>
                <a:latin typeface="Times New Roman" panose="02020603050405020304" pitchFamily="18" charset="0"/>
                <a:cs typeface="Times New Roman" panose="02020603050405020304" pitchFamily="18" charset="0"/>
              </a:rPr>
              <a:t>2</a:t>
            </a:r>
          </a:p>
        </p:txBody>
      </p:sp>
      <p:sp>
        <p:nvSpPr>
          <p:cNvPr id="27" name="Left Brace 26">
            <a:extLst>
              <a:ext uri="{FF2B5EF4-FFF2-40B4-BE49-F238E27FC236}">
                <a16:creationId xmlns:a16="http://schemas.microsoft.com/office/drawing/2014/main" id="{A7EE8E83-3825-0A43-BE04-C11016462764}"/>
              </a:ext>
            </a:extLst>
          </p:cNvPr>
          <p:cNvSpPr/>
          <p:nvPr/>
        </p:nvSpPr>
        <p:spPr>
          <a:xfrm rot="16200000">
            <a:off x="3360759" y="3460548"/>
            <a:ext cx="567731" cy="2586077"/>
          </a:xfrm>
          <a:prstGeom prst="leftBrace">
            <a:avLst>
              <a:gd name="adj1" fmla="val 22338"/>
              <a:gd name="adj2" fmla="val 50000"/>
            </a:avLst>
          </a:prstGeom>
          <a:ln w="28575">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ket 27">
            <a:extLst>
              <a:ext uri="{FF2B5EF4-FFF2-40B4-BE49-F238E27FC236}">
                <a16:creationId xmlns:a16="http://schemas.microsoft.com/office/drawing/2014/main" id="{3436D701-F958-724F-A1D1-16C436602A4F}"/>
              </a:ext>
            </a:extLst>
          </p:cNvPr>
          <p:cNvSpPr/>
          <p:nvPr/>
        </p:nvSpPr>
        <p:spPr>
          <a:xfrm>
            <a:off x="7032104" y="2486646"/>
            <a:ext cx="178094" cy="654322"/>
          </a:xfrm>
          <a:prstGeom prst="righ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Bracket 28">
            <a:extLst>
              <a:ext uri="{FF2B5EF4-FFF2-40B4-BE49-F238E27FC236}">
                <a16:creationId xmlns:a16="http://schemas.microsoft.com/office/drawing/2014/main" id="{D186094A-DC60-0D45-9AE9-FCD9596E4843}"/>
              </a:ext>
            </a:extLst>
          </p:cNvPr>
          <p:cNvSpPr/>
          <p:nvPr/>
        </p:nvSpPr>
        <p:spPr>
          <a:xfrm>
            <a:off x="9408368" y="2486646"/>
            <a:ext cx="178094" cy="654322"/>
          </a:xfrm>
          <a:prstGeom prst="rightBracket">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Bracket 29">
            <a:extLst>
              <a:ext uri="{FF2B5EF4-FFF2-40B4-BE49-F238E27FC236}">
                <a16:creationId xmlns:a16="http://schemas.microsoft.com/office/drawing/2014/main" id="{55A5AAEB-3419-074F-97F0-20B806872D6C}"/>
              </a:ext>
            </a:extLst>
          </p:cNvPr>
          <p:cNvSpPr/>
          <p:nvPr/>
        </p:nvSpPr>
        <p:spPr>
          <a:xfrm>
            <a:off x="4693770" y="2492896"/>
            <a:ext cx="178094" cy="654322"/>
          </a:xfrm>
          <a:prstGeom prst="rightBracket">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a:extLst>
              <a:ext uri="{FF2B5EF4-FFF2-40B4-BE49-F238E27FC236}">
                <a16:creationId xmlns:a16="http://schemas.microsoft.com/office/drawing/2014/main" id="{6A3CE497-3AB1-A04D-9A78-40963C2563CC}"/>
              </a:ext>
            </a:extLst>
          </p:cNvPr>
          <p:cNvSpPr/>
          <p:nvPr/>
        </p:nvSpPr>
        <p:spPr>
          <a:xfrm rot="10800000">
            <a:off x="2389513" y="2503101"/>
            <a:ext cx="178094" cy="654322"/>
          </a:xfrm>
          <a:prstGeom prst="rightBracket">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ight Bracket 31">
            <a:extLst>
              <a:ext uri="{FF2B5EF4-FFF2-40B4-BE49-F238E27FC236}">
                <a16:creationId xmlns:a16="http://schemas.microsoft.com/office/drawing/2014/main" id="{03DB7FE9-5290-9D4F-AA40-A26A79C05C85}"/>
              </a:ext>
            </a:extLst>
          </p:cNvPr>
          <p:cNvSpPr/>
          <p:nvPr/>
        </p:nvSpPr>
        <p:spPr>
          <a:xfrm rot="10800000">
            <a:off x="4943873" y="2486645"/>
            <a:ext cx="178094" cy="654322"/>
          </a:xfrm>
          <a:prstGeom prst="righ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ket 32">
            <a:extLst>
              <a:ext uri="{FF2B5EF4-FFF2-40B4-BE49-F238E27FC236}">
                <a16:creationId xmlns:a16="http://schemas.microsoft.com/office/drawing/2014/main" id="{508FB76F-53F8-844C-BC4F-3A497A15E61B}"/>
              </a:ext>
            </a:extLst>
          </p:cNvPr>
          <p:cNvSpPr/>
          <p:nvPr/>
        </p:nvSpPr>
        <p:spPr>
          <a:xfrm rot="10800000">
            <a:off x="7286058" y="2486646"/>
            <a:ext cx="178094" cy="654322"/>
          </a:xfrm>
          <a:prstGeom prst="rightBracket">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68994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buNone/>
            </a:pPr>
            <a:r>
              <a:rPr lang="en-US" sz="2800" dirty="0"/>
              <a:t>1 2025/02/18 Introduction to Artificial Intelligence in Finance and</a:t>
            </a:r>
            <a:br>
              <a:rPr lang="en-US" sz="2800" dirty="0"/>
            </a:br>
            <a:r>
              <a:rPr lang="en-US" sz="2800" dirty="0"/>
              <a:t>                          Quantitative Analysis</a:t>
            </a:r>
          </a:p>
          <a:p>
            <a:pPr marL="0" indent="0">
              <a:buNone/>
            </a:pPr>
            <a:r>
              <a:rPr lang="en-US" sz="2800" dirty="0"/>
              <a:t>2 2025/02/25 AI in FinTech: Metaverse, Web3, </a:t>
            </a:r>
            <a:r>
              <a:rPr lang="en-US" sz="2800" dirty="0" err="1"/>
              <a:t>DeFi</a:t>
            </a:r>
            <a:r>
              <a:rPr lang="en-US" sz="2800" dirty="0"/>
              <a:t>, NFT, </a:t>
            </a:r>
            <a:br>
              <a:rPr lang="en-US" sz="2800" dirty="0"/>
            </a:br>
            <a:r>
              <a:rPr lang="en-US" sz="2800" dirty="0"/>
              <a:t>                          Generative AI for Financial Innovation Applications</a:t>
            </a:r>
          </a:p>
          <a:p>
            <a:pPr marL="0" indent="0">
              <a:buNone/>
            </a:pPr>
            <a:r>
              <a:rPr lang="en-US" sz="2800" dirty="0"/>
              <a:t>3 2025/03/04 Investing Psychology and Behavioral Finance</a:t>
            </a:r>
          </a:p>
          <a:p>
            <a:pPr marL="0" indent="0">
              <a:buNone/>
            </a:pPr>
            <a:r>
              <a:rPr lang="en-US" sz="2800" dirty="0">
                <a:solidFill>
                  <a:srgbClr val="C00000"/>
                </a:solidFill>
              </a:rPr>
              <a:t>4 2025/03/11 Event Studies in Finance</a:t>
            </a:r>
          </a:p>
          <a:p>
            <a:pPr marL="0" indent="0">
              <a:buNone/>
            </a:pPr>
            <a:r>
              <a:rPr lang="en-US" sz="2800" dirty="0">
                <a:solidFill>
                  <a:srgbClr val="7030A0"/>
                </a:solidFill>
              </a:rPr>
              <a:t>5 2025/03/18 Case Study on AI in Finance and Quantitative Analysis I</a:t>
            </a:r>
          </a:p>
          <a:p>
            <a:pPr marL="0" indent="0">
              <a:buNone/>
            </a:pPr>
            <a:r>
              <a:rPr lang="en-US" sz="2800" dirty="0"/>
              <a:t>6 2025/03/25 Finance Theory and Data-Driven Finance</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893206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1"/>
                </a:solidFill>
              </a:rPr>
              <a:t>Event Study Methodology</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Rectangle 5"/>
          <p:cNvSpPr/>
          <p:nvPr/>
        </p:nvSpPr>
        <p:spPr>
          <a:xfrm>
            <a:off x="2999656" y="6554416"/>
            <a:ext cx="6192688" cy="276999"/>
          </a:xfrm>
          <a:prstGeom prst="rect">
            <a:avLst/>
          </a:prstGeom>
        </p:spPr>
        <p:txBody>
          <a:bodyPr wrap="square">
            <a:spAutoFit/>
          </a:bodyPr>
          <a:lstStyle/>
          <a:p>
            <a:pPr algn="ctr"/>
            <a:r>
              <a:rPr lang="en-US" sz="1200">
                <a:solidFill>
                  <a:schemeClr val="bg1">
                    <a:lumMod val="75000"/>
                  </a:schemeClr>
                </a:solidFill>
              </a:rPr>
              <a:t>Source: https</a:t>
            </a:r>
            <a:r>
              <a:rPr lang="en-US" sz="1200" dirty="0">
                <a:solidFill>
                  <a:schemeClr val="bg1">
                    <a:lumMod val="75000"/>
                  </a:schemeClr>
                </a:solidFill>
              </a:rPr>
              <a:t>://</a:t>
            </a:r>
            <a:r>
              <a:rPr lang="en-US" sz="1200" dirty="0" err="1">
                <a:solidFill>
                  <a:schemeClr val="bg1">
                    <a:lumMod val="75000"/>
                  </a:schemeClr>
                </a:solidFill>
              </a:rPr>
              <a:t>eventstudymetrics.com</a:t>
            </a:r>
            <a:r>
              <a:rPr lang="en-US" sz="1200" dirty="0">
                <a:solidFill>
                  <a:schemeClr val="bg1">
                    <a:lumMod val="75000"/>
                  </a:schemeClr>
                </a:solidFill>
              </a:rPr>
              <a:t>/</a:t>
            </a:r>
            <a:r>
              <a:rPr lang="en-US" sz="1200" dirty="0" err="1">
                <a:solidFill>
                  <a:schemeClr val="bg1">
                    <a:lumMod val="75000"/>
                  </a:schemeClr>
                </a:solidFill>
              </a:rPr>
              <a:t>index.php</a:t>
            </a:r>
            <a:r>
              <a:rPr lang="en-US" sz="1200" dirty="0">
                <a:solidFill>
                  <a:schemeClr val="bg1">
                    <a:lumMod val="75000"/>
                  </a:schemeClr>
                </a:solidFill>
              </a:rPr>
              <a:t>/event-study-methodology/</a:t>
            </a:r>
          </a:p>
        </p:txBody>
      </p:sp>
      <p:cxnSp>
        <p:nvCxnSpPr>
          <p:cNvPr id="7" name="Straight Connector 6">
            <a:extLst>
              <a:ext uri="{FF2B5EF4-FFF2-40B4-BE49-F238E27FC236}">
                <a16:creationId xmlns:a16="http://schemas.microsoft.com/office/drawing/2014/main" id="{124E52C7-7FCC-DF4F-A2FC-DD99FE10951F}"/>
              </a:ext>
            </a:extLst>
          </p:cNvPr>
          <p:cNvCxnSpPr/>
          <p:nvPr/>
        </p:nvCxnSpPr>
        <p:spPr>
          <a:xfrm>
            <a:off x="1631504" y="3588922"/>
            <a:ext cx="8928992" cy="0"/>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A706D2-96C7-4348-84E4-8734EA3E79D5}"/>
              </a:ext>
            </a:extLst>
          </p:cNvPr>
          <p:cNvCxnSpPr>
            <a:cxnSpLocks/>
          </p:cNvCxnSpPr>
          <p:nvPr/>
        </p:nvCxnSpPr>
        <p:spPr>
          <a:xfrm>
            <a:off x="2351584"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03DBB6-F620-E246-9F05-C4E79B7B2227}"/>
              </a:ext>
            </a:extLst>
          </p:cNvPr>
          <p:cNvCxnSpPr>
            <a:cxnSpLocks/>
          </p:cNvCxnSpPr>
          <p:nvPr/>
        </p:nvCxnSpPr>
        <p:spPr>
          <a:xfrm>
            <a:off x="4941548"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B0D955-4EBB-484D-A960-F8B38C049C61}"/>
              </a:ext>
            </a:extLst>
          </p:cNvPr>
          <p:cNvCxnSpPr>
            <a:cxnSpLocks/>
          </p:cNvCxnSpPr>
          <p:nvPr/>
        </p:nvCxnSpPr>
        <p:spPr>
          <a:xfrm>
            <a:off x="6096000" y="3429000"/>
            <a:ext cx="0" cy="319844"/>
          </a:xfrm>
          <a:prstGeom prst="line">
            <a:avLst/>
          </a:prstGeom>
          <a:ln w="28575">
            <a:solidFill>
              <a:srgbClr val="C00000"/>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2B9100C-0B5D-9E42-B73F-D97EA5F918AD}"/>
              </a:ext>
            </a:extLst>
          </p:cNvPr>
          <p:cNvCxnSpPr>
            <a:cxnSpLocks/>
          </p:cNvCxnSpPr>
          <p:nvPr/>
        </p:nvCxnSpPr>
        <p:spPr>
          <a:xfrm>
            <a:off x="7282206"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8B50E8-C9C4-5545-8167-5D76BAD645CB}"/>
              </a:ext>
            </a:extLst>
          </p:cNvPr>
          <p:cNvCxnSpPr>
            <a:cxnSpLocks/>
          </p:cNvCxnSpPr>
          <p:nvPr/>
        </p:nvCxnSpPr>
        <p:spPr>
          <a:xfrm>
            <a:off x="9624392"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BB113BA-FA9C-1447-B213-A4816B01CF35}"/>
              </a:ext>
            </a:extLst>
          </p:cNvPr>
          <p:cNvSpPr txBox="1"/>
          <p:nvPr/>
        </p:nvSpPr>
        <p:spPr>
          <a:xfrm>
            <a:off x="5939547" y="3832271"/>
            <a:ext cx="338554" cy="461665"/>
          </a:xfrm>
          <a:prstGeom prst="rect">
            <a:avLst/>
          </a:prstGeom>
          <a:noFill/>
        </p:spPr>
        <p:txBody>
          <a:bodyPr wrap="non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0</a:t>
            </a:r>
          </a:p>
        </p:txBody>
      </p:sp>
      <p:sp>
        <p:nvSpPr>
          <p:cNvPr id="16" name="TextBox 15">
            <a:extLst>
              <a:ext uri="{FF2B5EF4-FFF2-40B4-BE49-F238E27FC236}">
                <a16:creationId xmlns:a16="http://schemas.microsoft.com/office/drawing/2014/main" id="{8F9DE2DF-4104-5046-B5FE-9C04065E923A}"/>
              </a:ext>
            </a:extLst>
          </p:cNvPr>
          <p:cNvSpPr txBox="1"/>
          <p:nvPr/>
        </p:nvSpPr>
        <p:spPr>
          <a:xfrm>
            <a:off x="7104112"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2</a:t>
            </a:r>
          </a:p>
        </p:txBody>
      </p:sp>
      <p:sp>
        <p:nvSpPr>
          <p:cNvPr id="17" name="TextBox 16">
            <a:extLst>
              <a:ext uri="{FF2B5EF4-FFF2-40B4-BE49-F238E27FC236}">
                <a16:creationId xmlns:a16="http://schemas.microsoft.com/office/drawing/2014/main" id="{B13CA75E-A995-E841-8136-C770E83FF28A}"/>
              </a:ext>
            </a:extLst>
          </p:cNvPr>
          <p:cNvSpPr txBox="1"/>
          <p:nvPr/>
        </p:nvSpPr>
        <p:spPr>
          <a:xfrm>
            <a:off x="9395002"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3</a:t>
            </a:r>
          </a:p>
        </p:txBody>
      </p:sp>
      <p:sp>
        <p:nvSpPr>
          <p:cNvPr id="18" name="TextBox 17">
            <a:extLst>
              <a:ext uri="{FF2B5EF4-FFF2-40B4-BE49-F238E27FC236}">
                <a16:creationId xmlns:a16="http://schemas.microsoft.com/office/drawing/2014/main" id="{429226A7-A51C-F740-92FE-221788BAF942}"/>
              </a:ext>
            </a:extLst>
          </p:cNvPr>
          <p:cNvSpPr txBox="1"/>
          <p:nvPr/>
        </p:nvSpPr>
        <p:spPr>
          <a:xfrm>
            <a:off x="4701116"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1</a:t>
            </a:r>
          </a:p>
        </p:txBody>
      </p:sp>
      <p:sp>
        <p:nvSpPr>
          <p:cNvPr id="19" name="TextBox 18">
            <a:extLst>
              <a:ext uri="{FF2B5EF4-FFF2-40B4-BE49-F238E27FC236}">
                <a16:creationId xmlns:a16="http://schemas.microsoft.com/office/drawing/2014/main" id="{8282F2B6-8A95-E34F-A4F1-D29A8C8C76EC}"/>
              </a:ext>
            </a:extLst>
          </p:cNvPr>
          <p:cNvSpPr txBox="1"/>
          <p:nvPr/>
        </p:nvSpPr>
        <p:spPr>
          <a:xfrm>
            <a:off x="2122194"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0</a:t>
            </a:r>
          </a:p>
        </p:txBody>
      </p:sp>
      <p:sp>
        <p:nvSpPr>
          <p:cNvPr id="20" name="TextBox 19">
            <a:extLst>
              <a:ext uri="{FF2B5EF4-FFF2-40B4-BE49-F238E27FC236}">
                <a16:creationId xmlns:a16="http://schemas.microsoft.com/office/drawing/2014/main" id="{95E718D0-C235-724D-9E61-99EAB95BBB52}"/>
              </a:ext>
            </a:extLst>
          </p:cNvPr>
          <p:cNvSpPr txBox="1"/>
          <p:nvPr/>
        </p:nvSpPr>
        <p:spPr>
          <a:xfrm>
            <a:off x="5399838" y="2360951"/>
            <a:ext cx="1309974" cy="830997"/>
          </a:xfrm>
          <a:prstGeom prst="rect">
            <a:avLst/>
          </a:prstGeom>
          <a:noFill/>
        </p:spPr>
        <p:txBody>
          <a:bodyPr wrap="none" rtlCol="0">
            <a:spAutoFit/>
          </a:bodyPr>
          <a:lstStyle/>
          <a:p>
            <a:pPr algn="ctr"/>
            <a:r>
              <a:rPr lang="en-US" sz="2400" b="1" dirty="0">
                <a:solidFill>
                  <a:srgbClr val="C00000"/>
                </a:solidFill>
                <a:latin typeface="Arial" panose="020B0604020202020204" pitchFamily="34" charset="0"/>
                <a:cs typeface="Arial" panose="020B0604020202020204" pitchFamily="34" charset="0"/>
              </a:rPr>
              <a:t>event </a:t>
            </a:r>
            <a:br>
              <a:rPr lang="en-US" sz="2400" b="1" dirty="0">
                <a:solidFill>
                  <a:srgbClr val="C00000"/>
                </a:solidFill>
                <a:latin typeface="Arial" panose="020B0604020202020204" pitchFamily="34" charset="0"/>
                <a:cs typeface="Arial" panose="020B0604020202020204" pitchFamily="34" charset="0"/>
              </a:rPr>
            </a:br>
            <a:r>
              <a:rPr lang="en-US" sz="2400" b="1" dirty="0">
                <a:solidFill>
                  <a:srgbClr val="C00000"/>
                </a:solidFill>
                <a:latin typeface="Arial" panose="020B0604020202020204" pitchFamily="34" charset="0"/>
                <a:cs typeface="Arial" panose="020B0604020202020204" pitchFamily="34" charset="0"/>
              </a:rPr>
              <a:t>window</a:t>
            </a:r>
            <a:endParaRPr lang="en-US" sz="2400" b="1" baseline="-25000" dirty="0">
              <a:solidFill>
                <a:srgbClr val="C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C0C593C-614E-2246-ADAE-C6E4140B4C2A}"/>
              </a:ext>
            </a:extLst>
          </p:cNvPr>
          <p:cNvSpPr txBox="1"/>
          <p:nvPr/>
        </p:nvSpPr>
        <p:spPr>
          <a:xfrm>
            <a:off x="7637703" y="2360951"/>
            <a:ext cx="1723549" cy="830997"/>
          </a:xfrm>
          <a:prstGeom prst="rect">
            <a:avLst/>
          </a:prstGeom>
          <a:noFill/>
        </p:spPr>
        <p:txBody>
          <a:bodyPr wrap="none" rtlCol="0">
            <a:spAutoFit/>
          </a:bodyPr>
          <a:lstStyle/>
          <a:p>
            <a:pPr algn="ctr"/>
            <a:r>
              <a:rPr lang="en-US" sz="2400" b="1" dirty="0">
                <a:solidFill>
                  <a:schemeClr val="accent5">
                    <a:lumMod val="75000"/>
                  </a:schemeClr>
                </a:solidFill>
                <a:latin typeface="Arial" panose="020B0604020202020204" pitchFamily="34" charset="0"/>
                <a:cs typeface="Arial" panose="020B0604020202020204" pitchFamily="34" charset="0"/>
              </a:rPr>
              <a:t>post event</a:t>
            </a:r>
            <a:br>
              <a:rPr lang="en-US" sz="2400" b="1" dirty="0">
                <a:solidFill>
                  <a:schemeClr val="accent5">
                    <a:lumMod val="75000"/>
                  </a:schemeClr>
                </a:solidFill>
                <a:latin typeface="Arial" panose="020B0604020202020204" pitchFamily="34" charset="0"/>
                <a:cs typeface="Arial" panose="020B0604020202020204" pitchFamily="34" charset="0"/>
              </a:rPr>
            </a:br>
            <a:r>
              <a:rPr lang="en-US" sz="2400" b="1" dirty="0">
                <a:solidFill>
                  <a:schemeClr val="accent5">
                    <a:lumMod val="75000"/>
                  </a:schemeClr>
                </a:solidFill>
                <a:latin typeface="Arial" panose="020B0604020202020204" pitchFamily="34" charset="0"/>
                <a:cs typeface="Arial" panose="020B0604020202020204" pitchFamily="34" charset="0"/>
              </a:rPr>
              <a:t>window</a:t>
            </a:r>
            <a:endParaRPr lang="en-US" sz="2400" b="1" baseline="-25000" dirty="0">
              <a:solidFill>
                <a:schemeClr val="accent5">
                  <a:lumMod val="7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D1E754D-C0E3-5447-9D15-8CD95208636C}"/>
              </a:ext>
            </a:extLst>
          </p:cNvPr>
          <p:cNvSpPr txBox="1"/>
          <p:nvPr/>
        </p:nvSpPr>
        <p:spPr>
          <a:xfrm>
            <a:off x="2788274" y="2360951"/>
            <a:ext cx="1723550" cy="830997"/>
          </a:xfrm>
          <a:prstGeom prst="rect">
            <a:avLst/>
          </a:prstGeom>
          <a:noFill/>
        </p:spPr>
        <p:txBody>
          <a:bodyPr wrap="non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estimation</a:t>
            </a:r>
            <a:br>
              <a:rPr lang="en-US" sz="2400" b="1" dirty="0">
                <a:solidFill>
                  <a:schemeClr val="accent6">
                    <a:lumMod val="50000"/>
                  </a:schemeClr>
                </a:solidFill>
                <a:latin typeface="Arial" panose="020B0604020202020204" pitchFamily="34" charset="0"/>
                <a:cs typeface="Arial" panose="020B0604020202020204" pitchFamily="34" charset="0"/>
              </a:rPr>
            </a:br>
            <a:r>
              <a:rPr lang="en-US" sz="2400" b="1" dirty="0">
                <a:solidFill>
                  <a:schemeClr val="accent6">
                    <a:lumMod val="50000"/>
                  </a:schemeClr>
                </a:solidFill>
                <a:latin typeface="Arial" panose="020B0604020202020204" pitchFamily="34" charset="0"/>
                <a:cs typeface="Arial" panose="020B0604020202020204" pitchFamily="34" charset="0"/>
              </a:rPr>
              <a:t>window</a:t>
            </a:r>
            <a:endParaRPr lang="en-US" sz="2400" b="1" baseline="-25000" dirty="0">
              <a:solidFill>
                <a:schemeClr val="accent6">
                  <a:lumMod val="50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04FD330-9C5D-E443-ADFF-54705824DDF6}"/>
              </a:ext>
            </a:extLst>
          </p:cNvPr>
          <p:cNvSpPr txBox="1"/>
          <p:nvPr/>
        </p:nvSpPr>
        <p:spPr>
          <a:xfrm>
            <a:off x="3460950" y="5055568"/>
            <a:ext cx="474810" cy="461665"/>
          </a:xfrm>
          <a:prstGeom prst="rect">
            <a:avLst/>
          </a:prstGeom>
          <a:noFill/>
        </p:spPr>
        <p:txBody>
          <a:bodyPr wrap="none" rtlCol="0">
            <a:spAutoFit/>
          </a:bodyPr>
          <a:lstStyle/>
          <a:p>
            <a:r>
              <a:rPr lang="en-US" sz="2400" b="1" i="1" dirty="0">
                <a:solidFill>
                  <a:schemeClr val="accent6">
                    <a:lumMod val="50000"/>
                  </a:schemeClr>
                </a:solidFill>
                <a:latin typeface="Times New Roman" panose="02020603050405020304" pitchFamily="18" charset="0"/>
                <a:cs typeface="Times New Roman" panose="02020603050405020304" pitchFamily="18" charset="0"/>
              </a:rPr>
              <a:t>L</a:t>
            </a:r>
            <a:r>
              <a:rPr lang="en-US" sz="2400" b="1" i="1" baseline="-25000" dirty="0">
                <a:solidFill>
                  <a:schemeClr val="accent6">
                    <a:lumMod val="50000"/>
                  </a:schemeClr>
                </a:solidFill>
                <a:latin typeface="Times New Roman" panose="02020603050405020304" pitchFamily="18" charset="0"/>
                <a:cs typeface="Times New Roman" panose="02020603050405020304" pitchFamily="18" charset="0"/>
              </a:rPr>
              <a:t>1</a:t>
            </a:r>
          </a:p>
        </p:txBody>
      </p:sp>
      <p:sp>
        <p:nvSpPr>
          <p:cNvPr id="25" name="Left Brace 24">
            <a:extLst>
              <a:ext uri="{FF2B5EF4-FFF2-40B4-BE49-F238E27FC236}">
                <a16:creationId xmlns:a16="http://schemas.microsoft.com/office/drawing/2014/main" id="{30CAF25D-0744-DC49-A469-F5D46BD22972}"/>
              </a:ext>
            </a:extLst>
          </p:cNvPr>
          <p:cNvSpPr/>
          <p:nvPr/>
        </p:nvSpPr>
        <p:spPr>
          <a:xfrm rot="16200000">
            <a:off x="5828013" y="3583258"/>
            <a:ext cx="567731" cy="2340658"/>
          </a:xfrm>
          <a:prstGeom prst="leftBrace">
            <a:avLst>
              <a:gd name="adj1" fmla="val 22338"/>
              <a:gd name="adj2" fmla="val 50000"/>
            </a:avLst>
          </a:prstGeom>
          <a:ln w="28575">
            <a:solidFill>
              <a:srgbClr val="C0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E8CA14FC-975E-1943-8958-2AB860AA18E8}"/>
              </a:ext>
            </a:extLst>
          </p:cNvPr>
          <p:cNvSpPr txBox="1"/>
          <p:nvPr/>
        </p:nvSpPr>
        <p:spPr>
          <a:xfrm>
            <a:off x="5909222" y="5088177"/>
            <a:ext cx="474810" cy="461665"/>
          </a:xfrm>
          <a:prstGeom prst="rect">
            <a:avLst/>
          </a:prstGeom>
          <a:noFill/>
          <a:ln>
            <a:noFill/>
          </a:ln>
        </p:spPr>
        <p:txBody>
          <a:bodyPr wrap="none" rtlCol="0">
            <a:spAutoFit/>
          </a:bodyPr>
          <a:lstStyle/>
          <a:p>
            <a:r>
              <a:rPr lang="en-US" sz="2400" b="1" i="1" dirty="0">
                <a:solidFill>
                  <a:srgbClr val="C00000"/>
                </a:solidFill>
                <a:latin typeface="Times New Roman" panose="02020603050405020304" pitchFamily="18" charset="0"/>
                <a:cs typeface="Times New Roman" panose="02020603050405020304" pitchFamily="18" charset="0"/>
              </a:rPr>
              <a:t>L</a:t>
            </a:r>
            <a:r>
              <a:rPr lang="en-US" sz="2400" b="1" i="1" baseline="-25000" dirty="0">
                <a:solidFill>
                  <a:srgbClr val="C00000"/>
                </a:solidFill>
                <a:latin typeface="Times New Roman" panose="02020603050405020304" pitchFamily="18" charset="0"/>
                <a:cs typeface="Times New Roman" panose="02020603050405020304" pitchFamily="18" charset="0"/>
              </a:rPr>
              <a:t>2</a:t>
            </a:r>
          </a:p>
        </p:txBody>
      </p:sp>
      <p:sp>
        <p:nvSpPr>
          <p:cNvPr id="27" name="Left Brace 26">
            <a:extLst>
              <a:ext uri="{FF2B5EF4-FFF2-40B4-BE49-F238E27FC236}">
                <a16:creationId xmlns:a16="http://schemas.microsoft.com/office/drawing/2014/main" id="{A7EE8E83-3825-0A43-BE04-C11016462764}"/>
              </a:ext>
            </a:extLst>
          </p:cNvPr>
          <p:cNvSpPr/>
          <p:nvPr/>
        </p:nvSpPr>
        <p:spPr>
          <a:xfrm rot="16200000">
            <a:off x="3360759" y="3460548"/>
            <a:ext cx="567731" cy="2586077"/>
          </a:xfrm>
          <a:prstGeom prst="leftBrace">
            <a:avLst>
              <a:gd name="adj1" fmla="val 22338"/>
              <a:gd name="adj2" fmla="val 50000"/>
            </a:avLst>
          </a:prstGeom>
          <a:ln w="28575">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ket 27">
            <a:extLst>
              <a:ext uri="{FF2B5EF4-FFF2-40B4-BE49-F238E27FC236}">
                <a16:creationId xmlns:a16="http://schemas.microsoft.com/office/drawing/2014/main" id="{3436D701-F958-724F-A1D1-16C436602A4F}"/>
              </a:ext>
            </a:extLst>
          </p:cNvPr>
          <p:cNvSpPr/>
          <p:nvPr/>
        </p:nvSpPr>
        <p:spPr>
          <a:xfrm>
            <a:off x="7032104" y="2486646"/>
            <a:ext cx="178094" cy="654322"/>
          </a:xfrm>
          <a:prstGeom prst="righ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Bracket 28">
            <a:extLst>
              <a:ext uri="{FF2B5EF4-FFF2-40B4-BE49-F238E27FC236}">
                <a16:creationId xmlns:a16="http://schemas.microsoft.com/office/drawing/2014/main" id="{D186094A-DC60-0D45-9AE9-FCD9596E4843}"/>
              </a:ext>
            </a:extLst>
          </p:cNvPr>
          <p:cNvSpPr/>
          <p:nvPr/>
        </p:nvSpPr>
        <p:spPr>
          <a:xfrm>
            <a:off x="9408368" y="2486646"/>
            <a:ext cx="178094" cy="654322"/>
          </a:xfrm>
          <a:prstGeom prst="rightBracket">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Bracket 29">
            <a:extLst>
              <a:ext uri="{FF2B5EF4-FFF2-40B4-BE49-F238E27FC236}">
                <a16:creationId xmlns:a16="http://schemas.microsoft.com/office/drawing/2014/main" id="{55A5AAEB-3419-074F-97F0-20B806872D6C}"/>
              </a:ext>
            </a:extLst>
          </p:cNvPr>
          <p:cNvSpPr/>
          <p:nvPr/>
        </p:nvSpPr>
        <p:spPr>
          <a:xfrm>
            <a:off x="4693770" y="2492896"/>
            <a:ext cx="178094" cy="654322"/>
          </a:xfrm>
          <a:prstGeom prst="rightBracket">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a:extLst>
              <a:ext uri="{FF2B5EF4-FFF2-40B4-BE49-F238E27FC236}">
                <a16:creationId xmlns:a16="http://schemas.microsoft.com/office/drawing/2014/main" id="{6A3CE497-3AB1-A04D-9A78-40963C2563CC}"/>
              </a:ext>
            </a:extLst>
          </p:cNvPr>
          <p:cNvSpPr/>
          <p:nvPr/>
        </p:nvSpPr>
        <p:spPr>
          <a:xfrm rot="10800000">
            <a:off x="2389513" y="2503101"/>
            <a:ext cx="178094" cy="654322"/>
          </a:xfrm>
          <a:prstGeom prst="rightBracket">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ight Bracket 31">
            <a:extLst>
              <a:ext uri="{FF2B5EF4-FFF2-40B4-BE49-F238E27FC236}">
                <a16:creationId xmlns:a16="http://schemas.microsoft.com/office/drawing/2014/main" id="{03DB7FE9-5290-9D4F-AA40-A26A79C05C85}"/>
              </a:ext>
            </a:extLst>
          </p:cNvPr>
          <p:cNvSpPr/>
          <p:nvPr/>
        </p:nvSpPr>
        <p:spPr>
          <a:xfrm rot="10800000">
            <a:off x="4943873" y="2486645"/>
            <a:ext cx="178094" cy="654322"/>
          </a:xfrm>
          <a:prstGeom prst="righ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ket 32">
            <a:extLst>
              <a:ext uri="{FF2B5EF4-FFF2-40B4-BE49-F238E27FC236}">
                <a16:creationId xmlns:a16="http://schemas.microsoft.com/office/drawing/2014/main" id="{508FB76F-53F8-844C-BC4F-3A497A15E61B}"/>
              </a:ext>
            </a:extLst>
          </p:cNvPr>
          <p:cNvSpPr/>
          <p:nvPr/>
        </p:nvSpPr>
        <p:spPr>
          <a:xfrm rot="10800000">
            <a:off x="7286058" y="2486646"/>
            <a:ext cx="178094" cy="654322"/>
          </a:xfrm>
          <a:prstGeom prst="rightBracket">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C732FC6-81D1-DA49-864A-AA76B615B51B}"/>
              </a:ext>
            </a:extLst>
          </p:cNvPr>
          <p:cNvSpPr txBox="1"/>
          <p:nvPr/>
        </p:nvSpPr>
        <p:spPr>
          <a:xfrm>
            <a:off x="4701117" y="3729592"/>
            <a:ext cx="2903359" cy="261610"/>
          </a:xfrm>
          <a:prstGeom prst="rect">
            <a:avLst/>
          </a:prstGeom>
          <a:noFill/>
        </p:spPr>
        <p:txBody>
          <a:bodyPr wrap="none" rtlCol="0">
            <a:spAutoFit/>
          </a:bodyPr>
          <a:lstStyle/>
          <a:p>
            <a:r>
              <a:rPr lang="en-US" sz="1100" b="1" dirty="0">
                <a:latin typeface="Courier" pitchFamily="2" charset="0"/>
                <a:cs typeface="Times New Roman" panose="02020603050405020304" pitchFamily="18" charset="0"/>
              </a:rPr>
              <a:t>-5 -4 -3 -2 -1 </a:t>
            </a:r>
            <a:r>
              <a:rPr lang="en-US" sz="1100" b="1" dirty="0">
                <a:solidFill>
                  <a:srgbClr val="C00000"/>
                </a:solidFill>
                <a:latin typeface="Courier" pitchFamily="2" charset="0"/>
                <a:cs typeface="Times New Roman" panose="02020603050405020304" pitchFamily="18" charset="0"/>
              </a:rPr>
              <a:t>0 </a:t>
            </a:r>
            <a:r>
              <a:rPr lang="en-US" sz="1100" b="1" dirty="0">
                <a:latin typeface="Courier" pitchFamily="2" charset="0"/>
                <a:cs typeface="Times New Roman" panose="02020603050405020304" pitchFamily="18" charset="0"/>
              </a:rPr>
              <a:t>+1 +2 +3 +4 +5 </a:t>
            </a:r>
          </a:p>
        </p:txBody>
      </p:sp>
      <p:sp>
        <p:nvSpPr>
          <p:cNvPr id="35" name="TextBox 34">
            <a:extLst>
              <a:ext uri="{FF2B5EF4-FFF2-40B4-BE49-F238E27FC236}">
                <a16:creationId xmlns:a16="http://schemas.microsoft.com/office/drawing/2014/main" id="{31B606E6-80C3-6F43-B308-F0584741CE8A}"/>
              </a:ext>
            </a:extLst>
          </p:cNvPr>
          <p:cNvSpPr txBox="1"/>
          <p:nvPr/>
        </p:nvSpPr>
        <p:spPr>
          <a:xfrm>
            <a:off x="2128064" y="3715099"/>
            <a:ext cx="439544" cy="261610"/>
          </a:xfrm>
          <a:prstGeom prst="rect">
            <a:avLst/>
          </a:prstGeom>
          <a:noFill/>
        </p:spPr>
        <p:txBody>
          <a:bodyPr wrap="none" rtlCol="0">
            <a:spAutoFit/>
          </a:bodyPr>
          <a:lstStyle/>
          <a:p>
            <a:r>
              <a:rPr lang="en-US" sz="1100" b="1" dirty="0">
                <a:latin typeface="Courier" pitchFamily="2" charset="0"/>
                <a:cs typeface="Times New Roman" panose="02020603050405020304" pitchFamily="18" charset="0"/>
              </a:rPr>
              <a:t>-30</a:t>
            </a:r>
          </a:p>
        </p:txBody>
      </p:sp>
      <p:sp>
        <p:nvSpPr>
          <p:cNvPr id="36" name="TextBox 35">
            <a:extLst>
              <a:ext uri="{FF2B5EF4-FFF2-40B4-BE49-F238E27FC236}">
                <a16:creationId xmlns:a16="http://schemas.microsoft.com/office/drawing/2014/main" id="{F697421A-820A-9644-B346-EAA05B2F3C47}"/>
              </a:ext>
            </a:extLst>
          </p:cNvPr>
          <p:cNvSpPr txBox="1"/>
          <p:nvPr/>
        </p:nvSpPr>
        <p:spPr>
          <a:xfrm>
            <a:off x="9361251" y="3729592"/>
            <a:ext cx="439544" cy="261610"/>
          </a:xfrm>
          <a:prstGeom prst="rect">
            <a:avLst/>
          </a:prstGeom>
          <a:noFill/>
        </p:spPr>
        <p:txBody>
          <a:bodyPr wrap="none" rtlCol="0">
            <a:spAutoFit/>
          </a:bodyPr>
          <a:lstStyle/>
          <a:p>
            <a:r>
              <a:rPr lang="en-US" sz="1100" b="1" dirty="0">
                <a:latin typeface="Courier" pitchFamily="2" charset="0"/>
                <a:cs typeface="Times New Roman" panose="02020603050405020304" pitchFamily="18" charset="0"/>
              </a:rPr>
              <a:t>+30</a:t>
            </a:r>
          </a:p>
        </p:txBody>
      </p:sp>
    </p:spTree>
    <p:extLst>
      <p:ext uri="{BB962C8B-B14F-4D97-AF65-F5344CB8AC3E}">
        <p14:creationId xmlns:p14="http://schemas.microsoft.com/office/powerpoint/2010/main" val="82558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Event Study Methodology</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Rectangle 5"/>
          <p:cNvSpPr/>
          <p:nvPr/>
        </p:nvSpPr>
        <p:spPr>
          <a:xfrm>
            <a:off x="2999656" y="6554416"/>
            <a:ext cx="6192688" cy="276999"/>
          </a:xfrm>
          <a:prstGeom prst="rect">
            <a:avLst/>
          </a:prstGeom>
        </p:spPr>
        <p:txBody>
          <a:bodyPr wrap="square">
            <a:spAutoFit/>
          </a:bodyPr>
          <a:lstStyle/>
          <a:p>
            <a:pPr algn="ctr"/>
            <a:r>
              <a:rPr lang="en-US" sz="1200">
                <a:solidFill>
                  <a:schemeClr val="bg1">
                    <a:lumMod val="75000"/>
                  </a:schemeClr>
                </a:solidFill>
              </a:rPr>
              <a:t>Source: https</a:t>
            </a:r>
            <a:r>
              <a:rPr lang="en-US" sz="1200" dirty="0">
                <a:solidFill>
                  <a:schemeClr val="bg1">
                    <a:lumMod val="75000"/>
                  </a:schemeClr>
                </a:solidFill>
              </a:rPr>
              <a:t>://</a:t>
            </a:r>
            <a:r>
              <a:rPr lang="en-US" sz="1200" dirty="0" err="1">
                <a:solidFill>
                  <a:schemeClr val="bg1">
                    <a:lumMod val="75000"/>
                  </a:schemeClr>
                </a:solidFill>
              </a:rPr>
              <a:t>eventstudymetrics.com</a:t>
            </a:r>
            <a:r>
              <a:rPr lang="en-US" sz="1200" dirty="0">
                <a:solidFill>
                  <a:schemeClr val="bg1">
                    <a:lumMod val="75000"/>
                  </a:schemeClr>
                </a:solidFill>
              </a:rPr>
              <a:t>/</a:t>
            </a:r>
            <a:r>
              <a:rPr lang="en-US" sz="1200" dirty="0" err="1">
                <a:solidFill>
                  <a:schemeClr val="bg1">
                    <a:lumMod val="75000"/>
                  </a:schemeClr>
                </a:solidFill>
              </a:rPr>
              <a:t>index.php</a:t>
            </a:r>
            <a:r>
              <a:rPr lang="en-US" sz="1200" dirty="0">
                <a:solidFill>
                  <a:schemeClr val="bg1">
                    <a:lumMod val="75000"/>
                  </a:schemeClr>
                </a:solidFill>
              </a:rPr>
              <a:t>/event-study-methodology/</a:t>
            </a:r>
          </a:p>
        </p:txBody>
      </p:sp>
      <p:cxnSp>
        <p:nvCxnSpPr>
          <p:cNvPr id="7" name="Straight Connector 6">
            <a:extLst>
              <a:ext uri="{FF2B5EF4-FFF2-40B4-BE49-F238E27FC236}">
                <a16:creationId xmlns:a16="http://schemas.microsoft.com/office/drawing/2014/main" id="{124E52C7-7FCC-DF4F-A2FC-DD99FE10951F}"/>
              </a:ext>
            </a:extLst>
          </p:cNvPr>
          <p:cNvCxnSpPr/>
          <p:nvPr/>
        </p:nvCxnSpPr>
        <p:spPr>
          <a:xfrm>
            <a:off x="1631504" y="3588922"/>
            <a:ext cx="8928992" cy="0"/>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A706D2-96C7-4348-84E4-8734EA3E79D5}"/>
              </a:ext>
            </a:extLst>
          </p:cNvPr>
          <p:cNvCxnSpPr>
            <a:cxnSpLocks/>
          </p:cNvCxnSpPr>
          <p:nvPr/>
        </p:nvCxnSpPr>
        <p:spPr>
          <a:xfrm>
            <a:off x="2351584"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03DBB6-F620-E246-9F05-C4E79B7B2227}"/>
              </a:ext>
            </a:extLst>
          </p:cNvPr>
          <p:cNvCxnSpPr>
            <a:cxnSpLocks/>
          </p:cNvCxnSpPr>
          <p:nvPr/>
        </p:nvCxnSpPr>
        <p:spPr>
          <a:xfrm>
            <a:off x="4941548"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B0D955-4EBB-484D-A960-F8B38C049C61}"/>
              </a:ext>
            </a:extLst>
          </p:cNvPr>
          <p:cNvCxnSpPr>
            <a:cxnSpLocks/>
          </p:cNvCxnSpPr>
          <p:nvPr/>
        </p:nvCxnSpPr>
        <p:spPr>
          <a:xfrm>
            <a:off x="6096000" y="3429000"/>
            <a:ext cx="0" cy="319844"/>
          </a:xfrm>
          <a:prstGeom prst="line">
            <a:avLst/>
          </a:prstGeom>
          <a:ln w="28575">
            <a:solidFill>
              <a:srgbClr val="C00000"/>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2B9100C-0B5D-9E42-B73F-D97EA5F918AD}"/>
              </a:ext>
            </a:extLst>
          </p:cNvPr>
          <p:cNvCxnSpPr>
            <a:cxnSpLocks/>
          </p:cNvCxnSpPr>
          <p:nvPr/>
        </p:nvCxnSpPr>
        <p:spPr>
          <a:xfrm>
            <a:off x="7282206"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8B50E8-C9C4-5545-8167-5D76BAD645CB}"/>
              </a:ext>
            </a:extLst>
          </p:cNvPr>
          <p:cNvCxnSpPr>
            <a:cxnSpLocks/>
          </p:cNvCxnSpPr>
          <p:nvPr/>
        </p:nvCxnSpPr>
        <p:spPr>
          <a:xfrm>
            <a:off x="9624392"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BB113BA-FA9C-1447-B213-A4816B01CF35}"/>
              </a:ext>
            </a:extLst>
          </p:cNvPr>
          <p:cNvSpPr txBox="1"/>
          <p:nvPr/>
        </p:nvSpPr>
        <p:spPr>
          <a:xfrm>
            <a:off x="5939547" y="3832271"/>
            <a:ext cx="338554" cy="461665"/>
          </a:xfrm>
          <a:prstGeom prst="rect">
            <a:avLst/>
          </a:prstGeom>
          <a:noFill/>
        </p:spPr>
        <p:txBody>
          <a:bodyPr wrap="non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0</a:t>
            </a:r>
          </a:p>
        </p:txBody>
      </p:sp>
      <p:sp>
        <p:nvSpPr>
          <p:cNvPr id="16" name="TextBox 15">
            <a:extLst>
              <a:ext uri="{FF2B5EF4-FFF2-40B4-BE49-F238E27FC236}">
                <a16:creationId xmlns:a16="http://schemas.microsoft.com/office/drawing/2014/main" id="{8F9DE2DF-4104-5046-B5FE-9C04065E923A}"/>
              </a:ext>
            </a:extLst>
          </p:cNvPr>
          <p:cNvSpPr txBox="1"/>
          <p:nvPr/>
        </p:nvSpPr>
        <p:spPr>
          <a:xfrm>
            <a:off x="7104112"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2</a:t>
            </a:r>
          </a:p>
        </p:txBody>
      </p:sp>
      <p:sp>
        <p:nvSpPr>
          <p:cNvPr id="17" name="TextBox 16">
            <a:extLst>
              <a:ext uri="{FF2B5EF4-FFF2-40B4-BE49-F238E27FC236}">
                <a16:creationId xmlns:a16="http://schemas.microsoft.com/office/drawing/2014/main" id="{B13CA75E-A995-E841-8136-C770E83FF28A}"/>
              </a:ext>
            </a:extLst>
          </p:cNvPr>
          <p:cNvSpPr txBox="1"/>
          <p:nvPr/>
        </p:nvSpPr>
        <p:spPr>
          <a:xfrm>
            <a:off x="9395002"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3</a:t>
            </a:r>
          </a:p>
        </p:txBody>
      </p:sp>
      <p:sp>
        <p:nvSpPr>
          <p:cNvPr id="18" name="TextBox 17">
            <a:extLst>
              <a:ext uri="{FF2B5EF4-FFF2-40B4-BE49-F238E27FC236}">
                <a16:creationId xmlns:a16="http://schemas.microsoft.com/office/drawing/2014/main" id="{429226A7-A51C-F740-92FE-221788BAF942}"/>
              </a:ext>
            </a:extLst>
          </p:cNvPr>
          <p:cNvSpPr txBox="1"/>
          <p:nvPr/>
        </p:nvSpPr>
        <p:spPr>
          <a:xfrm>
            <a:off x="4701116"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1</a:t>
            </a:r>
          </a:p>
        </p:txBody>
      </p:sp>
      <p:sp>
        <p:nvSpPr>
          <p:cNvPr id="19" name="TextBox 18">
            <a:extLst>
              <a:ext uri="{FF2B5EF4-FFF2-40B4-BE49-F238E27FC236}">
                <a16:creationId xmlns:a16="http://schemas.microsoft.com/office/drawing/2014/main" id="{8282F2B6-8A95-E34F-A4F1-D29A8C8C76EC}"/>
              </a:ext>
            </a:extLst>
          </p:cNvPr>
          <p:cNvSpPr txBox="1"/>
          <p:nvPr/>
        </p:nvSpPr>
        <p:spPr>
          <a:xfrm>
            <a:off x="2122194"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0</a:t>
            </a:r>
          </a:p>
        </p:txBody>
      </p:sp>
      <p:sp>
        <p:nvSpPr>
          <p:cNvPr id="20" name="TextBox 19">
            <a:extLst>
              <a:ext uri="{FF2B5EF4-FFF2-40B4-BE49-F238E27FC236}">
                <a16:creationId xmlns:a16="http://schemas.microsoft.com/office/drawing/2014/main" id="{95E718D0-C235-724D-9E61-99EAB95BBB52}"/>
              </a:ext>
            </a:extLst>
          </p:cNvPr>
          <p:cNvSpPr txBox="1"/>
          <p:nvPr/>
        </p:nvSpPr>
        <p:spPr>
          <a:xfrm>
            <a:off x="5399838" y="2360951"/>
            <a:ext cx="1309974" cy="830997"/>
          </a:xfrm>
          <a:prstGeom prst="rect">
            <a:avLst/>
          </a:prstGeom>
          <a:noFill/>
        </p:spPr>
        <p:txBody>
          <a:bodyPr wrap="none" rtlCol="0">
            <a:spAutoFit/>
          </a:bodyPr>
          <a:lstStyle/>
          <a:p>
            <a:pPr algn="ctr"/>
            <a:r>
              <a:rPr lang="en-US" sz="2400" b="1" dirty="0">
                <a:solidFill>
                  <a:srgbClr val="C00000"/>
                </a:solidFill>
                <a:latin typeface="Arial" panose="020B0604020202020204" pitchFamily="34" charset="0"/>
                <a:cs typeface="Arial" panose="020B0604020202020204" pitchFamily="34" charset="0"/>
              </a:rPr>
              <a:t>event </a:t>
            </a:r>
            <a:br>
              <a:rPr lang="en-US" sz="2400" b="1" dirty="0">
                <a:solidFill>
                  <a:srgbClr val="C00000"/>
                </a:solidFill>
                <a:latin typeface="Arial" panose="020B0604020202020204" pitchFamily="34" charset="0"/>
                <a:cs typeface="Arial" panose="020B0604020202020204" pitchFamily="34" charset="0"/>
              </a:rPr>
            </a:br>
            <a:r>
              <a:rPr lang="en-US" sz="2400" b="1" dirty="0">
                <a:solidFill>
                  <a:srgbClr val="C00000"/>
                </a:solidFill>
                <a:latin typeface="Arial" panose="020B0604020202020204" pitchFamily="34" charset="0"/>
                <a:cs typeface="Arial" panose="020B0604020202020204" pitchFamily="34" charset="0"/>
              </a:rPr>
              <a:t>window</a:t>
            </a:r>
            <a:endParaRPr lang="en-US" sz="2400" b="1" baseline="-25000" dirty="0">
              <a:solidFill>
                <a:srgbClr val="C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C0C593C-614E-2246-ADAE-C6E4140B4C2A}"/>
              </a:ext>
            </a:extLst>
          </p:cNvPr>
          <p:cNvSpPr txBox="1"/>
          <p:nvPr/>
        </p:nvSpPr>
        <p:spPr>
          <a:xfrm>
            <a:off x="7637703" y="2360951"/>
            <a:ext cx="1723549" cy="830997"/>
          </a:xfrm>
          <a:prstGeom prst="rect">
            <a:avLst/>
          </a:prstGeom>
          <a:noFill/>
        </p:spPr>
        <p:txBody>
          <a:bodyPr wrap="none" rtlCol="0">
            <a:spAutoFit/>
          </a:bodyPr>
          <a:lstStyle/>
          <a:p>
            <a:pPr algn="ctr"/>
            <a:r>
              <a:rPr lang="en-US" sz="2400" b="1" dirty="0">
                <a:solidFill>
                  <a:schemeClr val="accent5">
                    <a:lumMod val="75000"/>
                  </a:schemeClr>
                </a:solidFill>
                <a:latin typeface="Arial" panose="020B0604020202020204" pitchFamily="34" charset="0"/>
                <a:cs typeface="Arial" panose="020B0604020202020204" pitchFamily="34" charset="0"/>
              </a:rPr>
              <a:t>post event</a:t>
            </a:r>
            <a:br>
              <a:rPr lang="en-US" sz="2400" b="1" dirty="0">
                <a:solidFill>
                  <a:schemeClr val="accent5">
                    <a:lumMod val="75000"/>
                  </a:schemeClr>
                </a:solidFill>
                <a:latin typeface="Arial" panose="020B0604020202020204" pitchFamily="34" charset="0"/>
                <a:cs typeface="Arial" panose="020B0604020202020204" pitchFamily="34" charset="0"/>
              </a:rPr>
            </a:br>
            <a:r>
              <a:rPr lang="en-US" sz="2400" b="1" dirty="0">
                <a:solidFill>
                  <a:schemeClr val="accent5">
                    <a:lumMod val="75000"/>
                  </a:schemeClr>
                </a:solidFill>
                <a:latin typeface="Arial" panose="020B0604020202020204" pitchFamily="34" charset="0"/>
                <a:cs typeface="Arial" panose="020B0604020202020204" pitchFamily="34" charset="0"/>
              </a:rPr>
              <a:t>window</a:t>
            </a:r>
            <a:endParaRPr lang="en-US" sz="2400" b="1" baseline="-25000" dirty="0">
              <a:solidFill>
                <a:schemeClr val="accent5">
                  <a:lumMod val="7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D1E754D-C0E3-5447-9D15-8CD95208636C}"/>
              </a:ext>
            </a:extLst>
          </p:cNvPr>
          <p:cNvSpPr txBox="1"/>
          <p:nvPr/>
        </p:nvSpPr>
        <p:spPr>
          <a:xfrm>
            <a:off x="2788274" y="2360951"/>
            <a:ext cx="1723550" cy="830997"/>
          </a:xfrm>
          <a:prstGeom prst="rect">
            <a:avLst/>
          </a:prstGeom>
          <a:noFill/>
        </p:spPr>
        <p:txBody>
          <a:bodyPr wrap="non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estimation</a:t>
            </a:r>
            <a:br>
              <a:rPr lang="en-US" sz="2400" b="1" dirty="0">
                <a:solidFill>
                  <a:schemeClr val="accent6">
                    <a:lumMod val="50000"/>
                  </a:schemeClr>
                </a:solidFill>
                <a:latin typeface="Arial" panose="020B0604020202020204" pitchFamily="34" charset="0"/>
                <a:cs typeface="Arial" panose="020B0604020202020204" pitchFamily="34" charset="0"/>
              </a:rPr>
            </a:br>
            <a:r>
              <a:rPr lang="en-US" sz="2400" b="1" dirty="0">
                <a:solidFill>
                  <a:schemeClr val="accent6">
                    <a:lumMod val="50000"/>
                  </a:schemeClr>
                </a:solidFill>
                <a:latin typeface="Arial" panose="020B0604020202020204" pitchFamily="34" charset="0"/>
                <a:cs typeface="Arial" panose="020B0604020202020204" pitchFamily="34" charset="0"/>
              </a:rPr>
              <a:t>window</a:t>
            </a:r>
            <a:endParaRPr lang="en-US" sz="2400" b="1" baseline="-25000" dirty="0">
              <a:solidFill>
                <a:schemeClr val="accent6">
                  <a:lumMod val="50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04FD330-9C5D-E443-ADFF-54705824DDF6}"/>
              </a:ext>
            </a:extLst>
          </p:cNvPr>
          <p:cNvSpPr txBox="1"/>
          <p:nvPr/>
        </p:nvSpPr>
        <p:spPr>
          <a:xfrm>
            <a:off x="3460950" y="5055568"/>
            <a:ext cx="474810" cy="461665"/>
          </a:xfrm>
          <a:prstGeom prst="rect">
            <a:avLst/>
          </a:prstGeom>
          <a:noFill/>
        </p:spPr>
        <p:txBody>
          <a:bodyPr wrap="none" rtlCol="0">
            <a:spAutoFit/>
          </a:bodyPr>
          <a:lstStyle/>
          <a:p>
            <a:r>
              <a:rPr lang="en-US" sz="2400" b="1" i="1" dirty="0">
                <a:solidFill>
                  <a:schemeClr val="accent6">
                    <a:lumMod val="50000"/>
                  </a:schemeClr>
                </a:solidFill>
                <a:latin typeface="Times New Roman" panose="02020603050405020304" pitchFamily="18" charset="0"/>
                <a:cs typeface="Times New Roman" panose="02020603050405020304" pitchFamily="18" charset="0"/>
              </a:rPr>
              <a:t>L</a:t>
            </a:r>
            <a:r>
              <a:rPr lang="en-US" sz="2400" b="1" i="1" baseline="-25000" dirty="0">
                <a:solidFill>
                  <a:schemeClr val="accent6">
                    <a:lumMod val="50000"/>
                  </a:schemeClr>
                </a:solidFill>
                <a:latin typeface="Times New Roman" panose="02020603050405020304" pitchFamily="18" charset="0"/>
                <a:cs typeface="Times New Roman" panose="02020603050405020304" pitchFamily="18" charset="0"/>
              </a:rPr>
              <a:t>1</a:t>
            </a:r>
          </a:p>
        </p:txBody>
      </p:sp>
      <p:sp>
        <p:nvSpPr>
          <p:cNvPr id="25" name="Left Brace 24">
            <a:extLst>
              <a:ext uri="{FF2B5EF4-FFF2-40B4-BE49-F238E27FC236}">
                <a16:creationId xmlns:a16="http://schemas.microsoft.com/office/drawing/2014/main" id="{30CAF25D-0744-DC49-A469-F5D46BD22972}"/>
              </a:ext>
            </a:extLst>
          </p:cNvPr>
          <p:cNvSpPr/>
          <p:nvPr/>
        </p:nvSpPr>
        <p:spPr>
          <a:xfrm rot="16200000">
            <a:off x="5828013" y="3583258"/>
            <a:ext cx="567731" cy="2340658"/>
          </a:xfrm>
          <a:prstGeom prst="leftBrace">
            <a:avLst>
              <a:gd name="adj1" fmla="val 22338"/>
              <a:gd name="adj2" fmla="val 50000"/>
            </a:avLst>
          </a:prstGeom>
          <a:ln w="28575">
            <a:solidFill>
              <a:srgbClr val="C0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E8CA14FC-975E-1943-8958-2AB860AA18E8}"/>
              </a:ext>
            </a:extLst>
          </p:cNvPr>
          <p:cNvSpPr txBox="1"/>
          <p:nvPr/>
        </p:nvSpPr>
        <p:spPr>
          <a:xfrm>
            <a:off x="5909222" y="5088177"/>
            <a:ext cx="474810" cy="461665"/>
          </a:xfrm>
          <a:prstGeom prst="rect">
            <a:avLst/>
          </a:prstGeom>
          <a:noFill/>
          <a:ln>
            <a:noFill/>
          </a:ln>
        </p:spPr>
        <p:txBody>
          <a:bodyPr wrap="none" rtlCol="0">
            <a:spAutoFit/>
          </a:bodyPr>
          <a:lstStyle/>
          <a:p>
            <a:r>
              <a:rPr lang="en-US" sz="2400" b="1" i="1" dirty="0">
                <a:solidFill>
                  <a:srgbClr val="C00000"/>
                </a:solidFill>
                <a:latin typeface="Times New Roman" panose="02020603050405020304" pitchFamily="18" charset="0"/>
                <a:cs typeface="Times New Roman" panose="02020603050405020304" pitchFamily="18" charset="0"/>
              </a:rPr>
              <a:t>L</a:t>
            </a:r>
            <a:r>
              <a:rPr lang="en-US" sz="2400" b="1" i="1" baseline="-25000" dirty="0">
                <a:solidFill>
                  <a:srgbClr val="C00000"/>
                </a:solidFill>
                <a:latin typeface="Times New Roman" panose="02020603050405020304" pitchFamily="18" charset="0"/>
                <a:cs typeface="Times New Roman" panose="02020603050405020304" pitchFamily="18" charset="0"/>
              </a:rPr>
              <a:t>2</a:t>
            </a:r>
          </a:p>
        </p:txBody>
      </p:sp>
      <p:sp>
        <p:nvSpPr>
          <p:cNvPr id="27" name="Left Brace 26">
            <a:extLst>
              <a:ext uri="{FF2B5EF4-FFF2-40B4-BE49-F238E27FC236}">
                <a16:creationId xmlns:a16="http://schemas.microsoft.com/office/drawing/2014/main" id="{A7EE8E83-3825-0A43-BE04-C11016462764}"/>
              </a:ext>
            </a:extLst>
          </p:cNvPr>
          <p:cNvSpPr/>
          <p:nvPr/>
        </p:nvSpPr>
        <p:spPr>
          <a:xfrm rot="16200000">
            <a:off x="3360759" y="3460548"/>
            <a:ext cx="567731" cy="2586077"/>
          </a:xfrm>
          <a:prstGeom prst="leftBrace">
            <a:avLst>
              <a:gd name="adj1" fmla="val 22338"/>
              <a:gd name="adj2" fmla="val 50000"/>
            </a:avLst>
          </a:prstGeom>
          <a:ln w="28575">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ket 27">
            <a:extLst>
              <a:ext uri="{FF2B5EF4-FFF2-40B4-BE49-F238E27FC236}">
                <a16:creationId xmlns:a16="http://schemas.microsoft.com/office/drawing/2014/main" id="{3436D701-F958-724F-A1D1-16C436602A4F}"/>
              </a:ext>
            </a:extLst>
          </p:cNvPr>
          <p:cNvSpPr/>
          <p:nvPr/>
        </p:nvSpPr>
        <p:spPr>
          <a:xfrm>
            <a:off x="7032104" y="2486646"/>
            <a:ext cx="178094" cy="654322"/>
          </a:xfrm>
          <a:prstGeom prst="righ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Bracket 28">
            <a:extLst>
              <a:ext uri="{FF2B5EF4-FFF2-40B4-BE49-F238E27FC236}">
                <a16:creationId xmlns:a16="http://schemas.microsoft.com/office/drawing/2014/main" id="{D186094A-DC60-0D45-9AE9-FCD9596E4843}"/>
              </a:ext>
            </a:extLst>
          </p:cNvPr>
          <p:cNvSpPr/>
          <p:nvPr/>
        </p:nvSpPr>
        <p:spPr>
          <a:xfrm>
            <a:off x="9408368" y="2486646"/>
            <a:ext cx="178094" cy="654322"/>
          </a:xfrm>
          <a:prstGeom prst="rightBracket">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Bracket 29">
            <a:extLst>
              <a:ext uri="{FF2B5EF4-FFF2-40B4-BE49-F238E27FC236}">
                <a16:creationId xmlns:a16="http://schemas.microsoft.com/office/drawing/2014/main" id="{55A5AAEB-3419-074F-97F0-20B806872D6C}"/>
              </a:ext>
            </a:extLst>
          </p:cNvPr>
          <p:cNvSpPr/>
          <p:nvPr/>
        </p:nvSpPr>
        <p:spPr>
          <a:xfrm>
            <a:off x="4693770" y="2492896"/>
            <a:ext cx="178094" cy="654322"/>
          </a:xfrm>
          <a:prstGeom prst="rightBracket">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a:extLst>
              <a:ext uri="{FF2B5EF4-FFF2-40B4-BE49-F238E27FC236}">
                <a16:creationId xmlns:a16="http://schemas.microsoft.com/office/drawing/2014/main" id="{6A3CE497-3AB1-A04D-9A78-40963C2563CC}"/>
              </a:ext>
            </a:extLst>
          </p:cNvPr>
          <p:cNvSpPr/>
          <p:nvPr/>
        </p:nvSpPr>
        <p:spPr>
          <a:xfrm rot="10800000">
            <a:off x="2389513" y="2503101"/>
            <a:ext cx="178094" cy="654322"/>
          </a:xfrm>
          <a:prstGeom prst="rightBracket">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ight Bracket 31">
            <a:extLst>
              <a:ext uri="{FF2B5EF4-FFF2-40B4-BE49-F238E27FC236}">
                <a16:creationId xmlns:a16="http://schemas.microsoft.com/office/drawing/2014/main" id="{03DB7FE9-5290-9D4F-AA40-A26A79C05C85}"/>
              </a:ext>
            </a:extLst>
          </p:cNvPr>
          <p:cNvSpPr/>
          <p:nvPr/>
        </p:nvSpPr>
        <p:spPr>
          <a:xfrm rot="10800000">
            <a:off x="4943873" y="2486645"/>
            <a:ext cx="178094" cy="654322"/>
          </a:xfrm>
          <a:prstGeom prst="righ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ket 32">
            <a:extLst>
              <a:ext uri="{FF2B5EF4-FFF2-40B4-BE49-F238E27FC236}">
                <a16:creationId xmlns:a16="http://schemas.microsoft.com/office/drawing/2014/main" id="{508FB76F-53F8-844C-BC4F-3A497A15E61B}"/>
              </a:ext>
            </a:extLst>
          </p:cNvPr>
          <p:cNvSpPr/>
          <p:nvPr/>
        </p:nvSpPr>
        <p:spPr>
          <a:xfrm rot="10800000">
            <a:off x="7286058" y="2486646"/>
            <a:ext cx="178094" cy="654322"/>
          </a:xfrm>
          <a:prstGeom prst="rightBracket">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C732FC6-81D1-DA49-864A-AA76B615B51B}"/>
              </a:ext>
            </a:extLst>
          </p:cNvPr>
          <p:cNvSpPr txBox="1"/>
          <p:nvPr/>
        </p:nvSpPr>
        <p:spPr>
          <a:xfrm>
            <a:off x="4701117" y="3729592"/>
            <a:ext cx="2903359" cy="261610"/>
          </a:xfrm>
          <a:prstGeom prst="rect">
            <a:avLst/>
          </a:prstGeom>
          <a:noFill/>
        </p:spPr>
        <p:txBody>
          <a:bodyPr wrap="none" rtlCol="0">
            <a:spAutoFit/>
          </a:bodyPr>
          <a:lstStyle/>
          <a:p>
            <a:r>
              <a:rPr lang="en-US" sz="1100" b="1" dirty="0">
                <a:latin typeface="Courier" pitchFamily="2" charset="0"/>
                <a:cs typeface="Times New Roman" panose="02020603050405020304" pitchFamily="18" charset="0"/>
              </a:rPr>
              <a:t>-10            </a:t>
            </a:r>
            <a:r>
              <a:rPr lang="en-US" sz="1100" b="1" dirty="0">
                <a:solidFill>
                  <a:srgbClr val="C00000"/>
                </a:solidFill>
                <a:latin typeface="Courier" pitchFamily="2" charset="0"/>
                <a:cs typeface="Times New Roman" panose="02020603050405020304" pitchFamily="18" charset="0"/>
              </a:rPr>
              <a:t>0            </a:t>
            </a:r>
            <a:r>
              <a:rPr lang="en-US" sz="1100" b="1" dirty="0">
                <a:latin typeface="Courier" pitchFamily="2" charset="0"/>
                <a:cs typeface="Times New Roman" panose="02020603050405020304" pitchFamily="18" charset="0"/>
              </a:rPr>
              <a:t>+10 </a:t>
            </a:r>
          </a:p>
        </p:txBody>
      </p:sp>
      <p:sp>
        <p:nvSpPr>
          <p:cNvPr id="35" name="TextBox 34">
            <a:extLst>
              <a:ext uri="{FF2B5EF4-FFF2-40B4-BE49-F238E27FC236}">
                <a16:creationId xmlns:a16="http://schemas.microsoft.com/office/drawing/2014/main" id="{31B606E6-80C3-6F43-B308-F0584741CE8A}"/>
              </a:ext>
            </a:extLst>
          </p:cNvPr>
          <p:cNvSpPr txBox="1"/>
          <p:nvPr/>
        </p:nvSpPr>
        <p:spPr>
          <a:xfrm>
            <a:off x="2128064" y="3715099"/>
            <a:ext cx="524503" cy="261610"/>
          </a:xfrm>
          <a:prstGeom prst="rect">
            <a:avLst/>
          </a:prstGeom>
          <a:noFill/>
        </p:spPr>
        <p:txBody>
          <a:bodyPr wrap="none" rtlCol="0">
            <a:spAutoFit/>
          </a:bodyPr>
          <a:lstStyle/>
          <a:p>
            <a:r>
              <a:rPr lang="en-US" sz="1100" b="1" dirty="0">
                <a:latin typeface="Courier" pitchFamily="2" charset="0"/>
                <a:cs typeface="Times New Roman" panose="02020603050405020304" pitchFamily="18" charset="0"/>
              </a:rPr>
              <a:t>-260</a:t>
            </a:r>
          </a:p>
        </p:txBody>
      </p:sp>
      <p:sp>
        <p:nvSpPr>
          <p:cNvPr id="36" name="TextBox 35">
            <a:extLst>
              <a:ext uri="{FF2B5EF4-FFF2-40B4-BE49-F238E27FC236}">
                <a16:creationId xmlns:a16="http://schemas.microsoft.com/office/drawing/2014/main" id="{F697421A-820A-9644-B346-EAA05B2F3C47}"/>
              </a:ext>
            </a:extLst>
          </p:cNvPr>
          <p:cNvSpPr txBox="1"/>
          <p:nvPr/>
        </p:nvSpPr>
        <p:spPr>
          <a:xfrm>
            <a:off x="9361251" y="3729592"/>
            <a:ext cx="439544" cy="261610"/>
          </a:xfrm>
          <a:prstGeom prst="rect">
            <a:avLst/>
          </a:prstGeom>
          <a:noFill/>
        </p:spPr>
        <p:txBody>
          <a:bodyPr wrap="none" rtlCol="0">
            <a:spAutoFit/>
          </a:bodyPr>
          <a:lstStyle/>
          <a:p>
            <a:r>
              <a:rPr lang="en-US" sz="1100" b="1" dirty="0">
                <a:latin typeface="Courier" pitchFamily="2" charset="0"/>
                <a:cs typeface="Times New Roman" panose="02020603050405020304" pitchFamily="18" charset="0"/>
              </a:rPr>
              <a:t>+30</a:t>
            </a:r>
          </a:p>
        </p:txBody>
      </p:sp>
    </p:spTree>
    <p:extLst>
      <p:ext uri="{BB962C8B-B14F-4D97-AF65-F5344CB8AC3E}">
        <p14:creationId xmlns:p14="http://schemas.microsoft.com/office/powerpoint/2010/main" val="555572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45225"/>
          </a:xfrm>
        </p:spPr>
        <p:txBody>
          <a:bodyPr/>
          <a:lstStyle/>
          <a:p>
            <a:r>
              <a:rPr lang="en-US" sz="15000">
                <a:solidFill>
                  <a:srgbClr val="FF0000"/>
                </a:solidFill>
              </a:rPr>
              <a:t>Efficient Markets</a:t>
            </a:r>
            <a:endParaRPr lang="en-US" sz="15000" dirty="0">
              <a:solidFill>
                <a:srgbClr val="FF0000"/>
              </a:solidFill>
            </a:endParaRP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Tree>
    <p:extLst>
      <p:ext uri="{BB962C8B-B14F-4D97-AF65-F5344CB8AC3E}">
        <p14:creationId xmlns:p14="http://schemas.microsoft.com/office/powerpoint/2010/main" val="2889486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45225"/>
          </a:xfrm>
        </p:spPr>
        <p:txBody>
          <a:bodyPr/>
          <a:lstStyle/>
          <a:p>
            <a:r>
              <a:rPr lang="en-US" sz="12000" dirty="0">
                <a:solidFill>
                  <a:srgbClr val="FF0000"/>
                </a:solidFill>
              </a:rPr>
              <a:t>Behavioral Economics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Tree>
    <p:extLst>
      <p:ext uri="{BB962C8B-B14F-4D97-AF65-F5344CB8AC3E}">
        <p14:creationId xmlns:p14="http://schemas.microsoft.com/office/powerpoint/2010/main" val="394028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45225"/>
          </a:xfrm>
        </p:spPr>
        <p:txBody>
          <a:bodyPr/>
          <a:lstStyle/>
          <a:p>
            <a:r>
              <a:rPr lang="en-US" sz="12000">
                <a:solidFill>
                  <a:srgbClr val="FF0000"/>
                </a:solidFill>
              </a:rPr>
              <a:t>Behavioral Finance</a:t>
            </a:r>
            <a:endParaRPr lang="en-US" sz="12000" dirty="0">
              <a:solidFill>
                <a:srgbClr val="FF0000"/>
              </a:solidFill>
            </a:endParaRP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Tree>
    <p:extLst>
      <p:ext uri="{BB962C8B-B14F-4D97-AF65-F5344CB8AC3E}">
        <p14:creationId xmlns:p14="http://schemas.microsoft.com/office/powerpoint/2010/main" val="2932593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34682"/>
          </a:xfrm>
        </p:spPr>
        <p:txBody>
          <a:bodyPr/>
          <a:lstStyle/>
          <a:p>
            <a:r>
              <a:rPr lang="en-US" sz="8000">
                <a:solidFill>
                  <a:schemeClr val="accent1"/>
                </a:solidFill>
              </a:rPr>
              <a:t>Rational Behavior</a:t>
            </a:r>
            <a:br>
              <a:rPr lang="en-US" sz="8000">
                <a:solidFill>
                  <a:schemeClr val="accent1"/>
                </a:solidFill>
              </a:rPr>
            </a:br>
            <a:br>
              <a:rPr lang="en-US" sz="8000" dirty="0">
                <a:solidFill>
                  <a:schemeClr val="accent1"/>
                </a:solidFill>
              </a:rPr>
            </a:br>
            <a:r>
              <a:rPr lang="en-US" sz="8000" dirty="0">
                <a:solidFill>
                  <a:schemeClr val="accent1"/>
                </a:solidFill>
              </a:rPr>
              <a:t>Irrational Behavior</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Tree>
    <p:extLst>
      <p:ext uri="{BB962C8B-B14F-4D97-AF65-F5344CB8AC3E}">
        <p14:creationId xmlns:p14="http://schemas.microsoft.com/office/powerpoint/2010/main" val="2802699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34682"/>
          </a:xfrm>
        </p:spPr>
        <p:txBody>
          <a:bodyPr/>
          <a:lstStyle/>
          <a:p>
            <a:r>
              <a:rPr lang="en-US" sz="8000" dirty="0">
                <a:solidFill>
                  <a:schemeClr val="accent1"/>
                </a:solidFill>
              </a:rPr>
              <a:t>Emotion</a:t>
            </a:r>
            <a:br>
              <a:rPr lang="en-US" sz="8000" dirty="0">
                <a:solidFill>
                  <a:schemeClr val="accent1"/>
                </a:solidFill>
              </a:rPr>
            </a:br>
            <a:br>
              <a:rPr lang="en-US" sz="8000" dirty="0">
                <a:solidFill>
                  <a:schemeClr val="accent1"/>
                </a:solidFill>
              </a:rPr>
            </a:br>
            <a:r>
              <a:rPr lang="en-US" sz="8000" dirty="0">
                <a:solidFill>
                  <a:schemeClr val="accent1"/>
                </a:solidFill>
              </a:rPr>
              <a:t>Sentiment</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Tree>
    <p:extLst>
      <p:ext uri="{BB962C8B-B14F-4D97-AF65-F5344CB8AC3E}">
        <p14:creationId xmlns:p14="http://schemas.microsoft.com/office/powerpoint/2010/main" val="4232039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Modern Financial Research</a:t>
            </a:r>
          </a:p>
        </p:txBody>
      </p:sp>
      <p:sp>
        <p:nvSpPr>
          <p:cNvPr id="3" name="Content Placeholder 2"/>
          <p:cNvSpPr>
            <a:spLocks noGrp="1"/>
          </p:cNvSpPr>
          <p:nvPr>
            <p:ph idx="1"/>
          </p:nvPr>
        </p:nvSpPr>
        <p:spPr>
          <a:xfrm>
            <a:off x="884903" y="1567334"/>
            <a:ext cx="10736826" cy="4525963"/>
          </a:xfrm>
        </p:spPr>
        <p:txBody>
          <a:bodyPr>
            <a:noAutofit/>
          </a:bodyPr>
          <a:lstStyle/>
          <a:p>
            <a:r>
              <a:rPr lang="en-US" sz="3600" dirty="0"/>
              <a:t>Theoretical Finance</a:t>
            </a:r>
          </a:p>
          <a:p>
            <a:pPr lvl="1"/>
            <a:r>
              <a:rPr lang="en-US" sz="3600" dirty="0"/>
              <a:t>study of </a:t>
            </a:r>
            <a:r>
              <a:rPr lang="en-US" sz="3600" dirty="0">
                <a:solidFill>
                  <a:schemeClr val="accent6">
                    <a:lumMod val="50000"/>
                  </a:schemeClr>
                </a:solidFill>
              </a:rPr>
              <a:t>logical relationships </a:t>
            </a:r>
            <a:r>
              <a:rPr lang="en-US" sz="3600" dirty="0"/>
              <a:t>among </a:t>
            </a:r>
            <a:r>
              <a:rPr lang="en-US" sz="3600" dirty="0">
                <a:solidFill>
                  <a:schemeClr val="accent6">
                    <a:lumMod val="50000"/>
                  </a:schemeClr>
                </a:solidFill>
              </a:rPr>
              <a:t>assets</a:t>
            </a:r>
            <a:r>
              <a:rPr lang="en-US" sz="3600" dirty="0"/>
              <a:t>.</a:t>
            </a:r>
          </a:p>
          <a:p>
            <a:r>
              <a:rPr lang="en-US" sz="3600" dirty="0"/>
              <a:t>Empirical Finance</a:t>
            </a:r>
          </a:p>
          <a:p>
            <a:pPr lvl="1"/>
            <a:r>
              <a:rPr lang="en-US" sz="3600" dirty="0"/>
              <a:t>study of </a:t>
            </a:r>
            <a:r>
              <a:rPr lang="en-US" sz="3600" dirty="0">
                <a:solidFill>
                  <a:schemeClr val="accent6">
                    <a:lumMod val="50000"/>
                  </a:schemeClr>
                </a:solidFill>
              </a:rPr>
              <a:t>data</a:t>
            </a:r>
            <a:r>
              <a:rPr lang="en-US" sz="3600" dirty="0"/>
              <a:t> in order to </a:t>
            </a:r>
            <a:r>
              <a:rPr lang="en-US" sz="3600" dirty="0">
                <a:solidFill>
                  <a:schemeClr val="accent6">
                    <a:lumMod val="50000"/>
                  </a:schemeClr>
                </a:solidFill>
              </a:rPr>
              <a:t>infer relationships</a:t>
            </a:r>
            <a:r>
              <a:rPr lang="en-US" sz="3600" dirty="0"/>
              <a:t>.</a:t>
            </a:r>
          </a:p>
          <a:p>
            <a:r>
              <a:rPr lang="en-US" sz="3600" dirty="0">
                <a:solidFill>
                  <a:srgbClr val="FF0000"/>
                </a:solidFill>
              </a:rPr>
              <a:t>Behavioral Finance</a:t>
            </a:r>
          </a:p>
          <a:p>
            <a:pPr lvl="1"/>
            <a:r>
              <a:rPr lang="en-US" sz="3600" dirty="0"/>
              <a:t>integrates </a:t>
            </a:r>
            <a:r>
              <a:rPr lang="en-US" sz="3600" dirty="0">
                <a:solidFill>
                  <a:srgbClr val="FF0000"/>
                </a:solidFill>
              </a:rPr>
              <a:t>psychology</a:t>
            </a:r>
            <a:r>
              <a:rPr lang="en-US" sz="3600" dirty="0"/>
              <a:t> into the </a:t>
            </a:r>
            <a:r>
              <a:rPr lang="en-US" sz="3600" dirty="0">
                <a:solidFill>
                  <a:schemeClr val="accent6">
                    <a:lumMod val="50000"/>
                  </a:schemeClr>
                </a:solidFill>
              </a:rPr>
              <a:t>investment process</a:t>
            </a:r>
            <a:r>
              <a:rPr lang="en-US" sz="3600" dirty="0"/>
              <a:t>.</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5" name="Rectangle 4"/>
          <p:cNvSpPr/>
          <p:nvPr/>
        </p:nvSpPr>
        <p:spPr>
          <a:xfrm>
            <a:off x="3157972" y="6638768"/>
            <a:ext cx="5876056" cy="246221"/>
          </a:xfrm>
          <a:prstGeom prst="rect">
            <a:avLst/>
          </a:prstGeom>
        </p:spPr>
        <p:txBody>
          <a:bodyPr wrap="square">
            <a:spAutoFit/>
          </a:bodyPr>
          <a:lstStyle/>
          <a:p>
            <a:pPr algn="ctr"/>
            <a:r>
              <a:rPr lang="en-US" sz="1000">
                <a:solidFill>
                  <a:schemeClr val="bg1">
                    <a:lumMod val="75000"/>
                  </a:schemeClr>
                </a:solidFill>
              </a:rPr>
              <a:t>Source: Robert </a:t>
            </a:r>
            <a:r>
              <a:rPr lang="en-US" sz="1000" dirty="0">
                <a:solidFill>
                  <a:schemeClr val="bg1">
                    <a:lumMod val="75000"/>
                  </a:schemeClr>
                </a:solidFill>
              </a:rPr>
              <a:t>A. Strong (2004), Practical Investment Management, South-Western</a:t>
            </a:r>
          </a:p>
        </p:txBody>
      </p:sp>
    </p:spTree>
    <p:extLst>
      <p:ext uri="{BB962C8B-B14F-4D97-AF65-F5344CB8AC3E}">
        <p14:creationId xmlns:p14="http://schemas.microsoft.com/office/powerpoint/2010/main" val="3887546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Behavioral Finance </a:t>
            </a:r>
            <a:r>
              <a:rPr lang="en-US" altLang="zh-TW" dirty="0">
                <a:solidFill>
                  <a:schemeClr val="accent1"/>
                </a:solidFill>
              </a:rPr>
              <a:t>Themes</a:t>
            </a:r>
            <a:endParaRPr lang="en-US" dirty="0">
              <a:solidFill>
                <a:schemeClr val="accent1"/>
              </a:solidFill>
            </a:endParaRPr>
          </a:p>
        </p:txBody>
      </p:sp>
      <p:sp>
        <p:nvSpPr>
          <p:cNvPr id="3" name="Content Placeholder 2"/>
          <p:cNvSpPr>
            <a:spLocks noGrp="1"/>
          </p:cNvSpPr>
          <p:nvPr>
            <p:ph idx="1"/>
          </p:nvPr>
        </p:nvSpPr>
        <p:spPr/>
        <p:txBody>
          <a:bodyPr/>
          <a:lstStyle/>
          <a:p>
            <a:r>
              <a:rPr lang="en-US" sz="4400" dirty="0"/>
              <a:t>Heuristic-Driven Bias</a:t>
            </a:r>
          </a:p>
          <a:p>
            <a:r>
              <a:rPr lang="en-US" sz="4400" dirty="0"/>
              <a:t>Framing Dependence</a:t>
            </a:r>
          </a:p>
          <a:p>
            <a:r>
              <a:rPr lang="en-US" sz="4400" dirty="0">
                <a:solidFill>
                  <a:srgbClr val="FF0000"/>
                </a:solidFill>
              </a:rPr>
              <a:t>Inefficient Markets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5" name="Rectangle 4"/>
          <p:cNvSpPr/>
          <p:nvPr/>
        </p:nvSpPr>
        <p:spPr>
          <a:xfrm>
            <a:off x="2452651" y="6484878"/>
            <a:ext cx="7286699" cy="400110"/>
          </a:xfrm>
          <a:prstGeom prst="rect">
            <a:avLst/>
          </a:prstGeom>
        </p:spPr>
        <p:txBody>
          <a:bodyPr wrap="square">
            <a:spAutoFit/>
          </a:bodyPr>
          <a:lstStyle/>
          <a:p>
            <a:pPr algn="ctr"/>
            <a:r>
              <a:rPr lang="en-US" sz="1000">
                <a:solidFill>
                  <a:schemeClr val="bg1">
                    <a:lumMod val="75000"/>
                  </a:schemeClr>
                </a:solidFill>
              </a:rPr>
              <a:t>Source: </a:t>
            </a:r>
            <a:r>
              <a:rPr lang="en-US" sz="1000" dirty="0" err="1">
                <a:solidFill>
                  <a:schemeClr val="bg1">
                    <a:lumMod val="75000"/>
                  </a:schemeClr>
                </a:solidFill>
              </a:rPr>
              <a:t>Hersh</a:t>
            </a:r>
            <a:r>
              <a:rPr lang="en-US" sz="1000" dirty="0">
                <a:solidFill>
                  <a:schemeClr val="bg1">
                    <a:lumMod val="75000"/>
                  </a:schemeClr>
                </a:solidFill>
              </a:rPr>
              <a:t> </a:t>
            </a:r>
            <a:r>
              <a:rPr lang="en-US" sz="1000" dirty="0" err="1">
                <a:solidFill>
                  <a:schemeClr val="bg1">
                    <a:lumMod val="75000"/>
                  </a:schemeClr>
                </a:solidFill>
              </a:rPr>
              <a:t>Shefrin</a:t>
            </a:r>
            <a:r>
              <a:rPr lang="en-US" sz="1000" dirty="0">
                <a:solidFill>
                  <a:schemeClr val="bg1">
                    <a:lumMod val="75000"/>
                  </a:schemeClr>
                </a:solidFill>
              </a:rPr>
              <a:t> (2007), “Beyond Greed and Fear: Understanding Behavioral Finance and the Psychology of Investing”, Oxford University Press.</a:t>
            </a:r>
          </a:p>
        </p:txBody>
      </p:sp>
    </p:spTree>
    <p:extLst>
      <p:ext uri="{BB962C8B-B14F-4D97-AF65-F5344CB8AC3E}">
        <p14:creationId xmlns:p14="http://schemas.microsoft.com/office/powerpoint/2010/main" val="716368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45225"/>
          </a:xfrm>
        </p:spPr>
        <p:txBody>
          <a:bodyPr/>
          <a:lstStyle/>
          <a:p>
            <a:r>
              <a:rPr lang="en-US" sz="9600" dirty="0">
                <a:solidFill>
                  <a:schemeClr val="accent1"/>
                </a:solidFill>
              </a:rPr>
              <a:t>Efficient Market Hypothesis</a:t>
            </a:r>
            <a:br>
              <a:rPr lang="en-US" sz="9600" dirty="0">
                <a:solidFill>
                  <a:schemeClr val="accent1"/>
                </a:solidFill>
              </a:rPr>
            </a:br>
            <a:r>
              <a:rPr lang="en-US" sz="9600" dirty="0">
                <a:solidFill>
                  <a:schemeClr val="accent1"/>
                </a:solidFill>
              </a:rPr>
              <a:t>(EMH)</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6" name="Rectangle 5"/>
          <p:cNvSpPr/>
          <p:nvPr/>
        </p:nvSpPr>
        <p:spPr>
          <a:xfrm>
            <a:off x="2058381" y="6597353"/>
            <a:ext cx="8075239" cy="246221"/>
          </a:xfrm>
          <a:prstGeom prst="rect">
            <a:avLst/>
          </a:prstGeom>
        </p:spPr>
        <p:txBody>
          <a:bodyPr wrap="square">
            <a:spAutoFit/>
          </a:bodyPr>
          <a:lstStyle/>
          <a:p>
            <a:pPr algn="ctr"/>
            <a:r>
              <a:rPr lang="en-US" sz="1000">
                <a:solidFill>
                  <a:schemeClr val="bg1">
                    <a:lumMod val="75000"/>
                  </a:schemeClr>
                </a:solidFill>
              </a:rPr>
              <a:t>Source: </a:t>
            </a:r>
            <a:r>
              <a:rPr lang="en-US" sz="1000" dirty="0" err="1">
                <a:solidFill>
                  <a:schemeClr val="bg1">
                    <a:lumMod val="75000"/>
                  </a:schemeClr>
                </a:solidFill>
              </a:rPr>
              <a:t>Doron</a:t>
            </a:r>
            <a:r>
              <a:rPr lang="en-US" sz="1000" dirty="0">
                <a:solidFill>
                  <a:schemeClr val="bg1">
                    <a:lumMod val="75000"/>
                  </a:schemeClr>
                </a:solidFill>
              </a:rPr>
              <a:t> </a:t>
            </a:r>
            <a:r>
              <a:rPr lang="en-US" sz="1000" dirty="0" err="1">
                <a:solidFill>
                  <a:schemeClr val="bg1">
                    <a:lumMod val="75000"/>
                  </a:schemeClr>
                </a:solidFill>
              </a:rPr>
              <a:t>Kliger</a:t>
            </a:r>
            <a:r>
              <a:rPr lang="en-US" sz="1000" dirty="0">
                <a:solidFill>
                  <a:schemeClr val="bg1">
                    <a:lumMod val="75000"/>
                  </a:schemeClr>
                </a:solidFill>
              </a:rPr>
              <a:t> and Gregory </a:t>
            </a:r>
            <a:r>
              <a:rPr lang="en-US" sz="1000" dirty="0" err="1">
                <a:solidFill>
                  <a:schemeClr val="bg1">
                    <a:lumMod val="75000"/>
                  </a:schemeClr>
                </a:solidFill>
              </a:rPr>
              <a:t>Gurevich</a:t>
            </a:r>
            <a:r>
              <a:rPr lang="en-US" sz="1000" dirty="0">
                <a:solidFill>
                  <a:schemeClr val="bg1">
                    <a:lumMod val="75000"/>
                  </a:schemeClr>
                </a:solidFill>
              </a:rPr>
              <a:t> (2014), Event Studies for Financial Research: A Comprehensive Guide, Palgrave Macmillan</a:t>
            </a:r>
          </a:p>
        </p:txBody>
      </p:sp>
    </p:spTree>
    <p:extLst>
      <p:ext uri="{BB962C8B-B14F-4D97-AF65-F5344CB8AC3E}">
        <p14:creationId xmlns:p14="http://schemas.microsoft.com/office/powerpoint/2010/main" val="2136083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buNone/>
            </a:pPr>
            <a:r>
              <a:rPr lang="en-US" sz="2800" dirty="0">
                <a:solidFill>
                  <a:schemeClr val="bg1">
                    <a:lumMod val="65000"/>
                  </a:schemeClr>
                </a:solidFill>
              </a:rPr>
              <a:t>7 2025/04/01 Self-Study</a:t>
            </a:r>
          </a:p>
          <a:p>
            <a:pPr marL="0" indent="0">
              <a:buNone/>
            </a:pPr>
            <a:r>
              <a:rPr lang="en-US" sz="2800" dirty="0">
                <a:solidFill>
                  <a:schemeClr val="accent2">
                    <a:lumMod val="75000"/>
                  </a:schemeClr>
                </a:solidFill>
              </a:rPr>
              <a:t>8 2025/04/08 Midterm Project Report</a:t>
            </a:r>
          </a:p>
          <a:p>
            <a:pPr marL="0" indent="0">
              <a:buNone/>
            </a:pPr>
            <a:r>
              <a:rPr lang="en-US" sz="2800" dirty="0"/>
              <a:t>9 2025/04/15 Financial Econometrics</a:t>
            </a:r>
          </a:p>
          <a:p>
            <a:pPr marL="0" indent="0">
              <a:buNone/>
            </a:pPr>
            <a:r>
              <a:rPr lang="en-US" sz="2800" dirty="0"/>
              <a:t>10 2025/04/22 AI-First Finance</a:t>
            </a:r>
          </a:p>
          <a:p>
            <a:pPr marL="0" indent="0">
              <a:buNone/>
            </a:pPr>
            <a:r>
              <a:rPr lang="en-US" sz="2800" dirty="0">
                <a:solidFill>
                  <a:schemeClr val="accent6">
                    <a:lumMod val="75000"/>
                  </a:schemeClr>
                </a:solidFill>
              </a:rPr>
              <a:t>11 2025/04/29 Industry Practices of AI in Finance and </a:t>
            </a:r>
            <a:br>
              <a:rPr lang="en-US" sz="2800" dirty="0">
                <a:solidFill>
                  <a:schemeClr val="accent6">
                    <a:lumMod val="75000"/>
                  </a:schemeClr>
                </a:solidFill>
              </a:rPr>
            </a:br>
            <a:r>
              <a:rPr lang="en-US" sz="2800" dirty="0">
                <a:solidFill>
                  <a:schemeClr val="accent6">
                    <a:lumMod val="75000"/>
                  </a:schemeClr>
                </a:solidFill>
              </a:rPr>
              <a:t>                            Quantitative Analysis</a:t>
            </a:r>
          </a:p>
          <a:p>
            <a:pPr marL="0" indent="0">
              <a:buNone/>
            </a:pPr>
            <a:r>
              <a:rPr lang="en-US" sz="2800" dirty="0">
                <a:solidFill>
                  <a:srgbClr val="7030A0"/>
                </a:solidFill>
              </a:rPr>
              <a:t>12 2025/05/06 Case Study on AI in Finance and Quantitative Analysis II</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11900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solidFill>
              </a:rPr>
              <a:t>Efficient Market Hypothesis (EMH) (</a:t>
            </a:r>
            <a:r>
              <a:rPr lang="en-US" dirty="0" err="1">
                <a:solidFill>
                  <a:schemeClr val="accent1"/>
                </a:solidFill>
              </a:rPr>
              <a:t>Fama</a:t>
            </a:r>
            <a:r>
              <a:rPr lang="en-US" dirty="0">
                <a:solidFill>
                  <a:schemeClr val="accent1"/>
                </a:solidFill>
              </a:rPr>
              <a:t>, 1970)</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Rectangle 4"/>
          <p:cNvSpPr/>
          <p:nvPr/>
        </p:nvSpPr>
        <p:spPr>
          <a:xfrm>
            <a:off x="787435" y="1874728"/>
            <a:ext cx="11082355" cy="3046988"/>
          </a:xfrm>
          <a:prstGeom prst="rect">
            <a:avLst/>
          </a:prstGeom>
        </p:spPr>
        <p:txBody>
          <a:bodyPr wrap="square">
            <a:spAutoFit/>
          </a:bodyPr>
          <a:lstStyle/>
          <a:p>
            <a:r>
              <a:rPr lang="en-US" sz="3200" dirty="0">
                <a:solidFill>
                  <a:srgbClr val="660099"/>
                </a:solidFill>
                <a:hlinkClick r:id="rId2"/>
              </a:rPr>
              <a:t>Efficient capital markets: A review of theory and empirical work</a:t>
            </a:r>
            <a:endParaRPr lang="en-US" sz="3200" dirty="0">
              <a:solidFill>
                <a:srgbClr val="222222"/>
              </a:solidFill>
            </a:endParaRPr>
          </a:p>
          <a:p>
            <a:r>
              <a:rPr lang="en-US" sz="2800" dirty="0">
                <a:solidFill>
                  <a:srgbClr val="006621"/>
                </a:solidFill>
              </a:rPr>
              <a:t>EF </a:t>
            </a:r>
            <a:r>
              <a:rPr lang="en-US" sz="2800" dirty="0" err="1">
                <a:solidFill>
                  <a:srgbClr val="006621"/>
                </a:solidFill>
              </a:rPr>
              <a:t>Fama</a:t>
            </a:r>
            <a:r>
              <a:rPr lang="en-US" sz="2800" dirty="0">
                <a:solidFill>
                  <a:srgbClr val="006621"/>
                </a:solidFill>
              </a:rPr>
              <a:t> - The Journal of Finance, 1970</a:t>
            </a:r>
          </a:p>
          <a:p>
            <a:r>
              <a:rPr lang="en-US" sz="2200" dirty="0">
                <a:solidFill>
                  <a:srgbClr val="222222"/>
                </a:solidFill>
              </a:rPr>
              <a:t>This paper reviews the theoretical and empirical </a:t>
            </a:r>
            <a:r>
              <a:rPr lang="en-US" sz="2200" dirty="0" err="1">
                <a:solidFill>
                  <a:srgbClr val="222222"/>
                </a:solidFill>
              </a:rPr>
              <a:t>iterature</a:t>
            </a:r>
            <a:r>
              <a:rPr lang="en-US" sz="2200" dirty="0">
                <a:solidFill>
                  <a:srgbClr val="222222"/>
                </a:solidFill>
              </a:rPr>
              <a:t> on the efficient markets model. </a:t>
            </a:r>
            <a:br>
              <a:rPr lang="en-US" sz="2200" dirty="0">
                <a:solidFill>
                  <a:srgbClr val="222222"/>
                </a:solidFill>
              </a:rPr>
            </a:br>
            <a:r>
              <a:rPr lang="en-US" sz="2200" dirty="0">
                <a:solidFill>
                  <a:srgbClr val="222222"/>
                </a:solidFill>
              </a:rPr>
              <a:t>After a discussion of the theory, empirical work concerned with the adjustment of security </a:t>
            </a:r>
            <a:br>
              <a:rPr lang="en-US" sz="2200" dirty="0">
                <a:solidFill>
                  <a:srgbClr val="222222"/>
                </a:solidFill>
              </a:rPr>
            </a:br>
            <a:r>
              <a:rPr lang="en-US" sz="2200" dirty="0">
                <a:solidFill>
                  <a:srgbClr val="222222"/>
                </a:solidFill>
              </a:rPr>
              <a:t>prices to three relevant information subsets is considered. First, weak form tests, in which the </a:t>
            </a:r>
            <a:br>
              <a:rPr lang="en-US" sz="2200" dirty="0">
                <a:solidFill>
                  <a:srgbClr val="222222"/>
                </a:solidFill>
              </a:rPr>
            </a:br>
            <a:r>
              <a:rPr lang="en-US" sz="2200" dirty="0">
                <a:solidFill>
                  <a:srgbClr val="222222"/>
                </a:solidFill>
              </a:rPr>
              <a:t>information set is just historical prices, are discussed. Then semi-strong form tests, in which </a:t>
            </a:r>
            <a:br>
              <a:rPr lang="en-US" sz="2200" dirty="0">
                <a:solidFill>
                  <a:srgbClr val="222222"/>
                </a:solidFill>
              </a:rPr>
            </a:br>
            <a:r>
              <a:rPr lang="en-US" sz="2200" dirty="0">
                <a:solidFill>
                  <a:srgbClr val="222222"/>
                </a:solidFill>
              </a:rPr>
              <a:t>the concern is whether prices efficiently adjust to other information that is obviously ...</a:t>
            </a:r>
          </a:p>
          <a:p>
            <a:r>
              <a:rPr lang="en-US" sz="2200" b="0" i="0" u="none" strike="noStrike" dirty="0">
                <a:solidFill>
                  <a:srgbClr val="1A0DAB"/>
                </a:solidFill>
                <a:effectLst/>
                <a:latin typeface="Calibri" panose="020F0502020204030204" pitchFamily="34" charset="0"/>
                <a:cs typeface="Calibri" panose="020F0502020204030204" pitchFamily="34" charset="0"/>
                <a:hlinkClick r:id="rId3"/>
              </a:rPr>
              <a:t>Cited by 37957</a:t>
            </a:r>
            <a:r>
              <a:rPr lang="en-US" sz="2200" b="0" i="0" dirty="0">
                <a:solidFill>
                  <a:srgbClr val="777777"/>
                </a:solidFill>
                <a:effectLst/>
                <a:latin typeface="Calibri" panose="020F0502020204030204" pitchFamily="34" charset="0"/>
                <a:cs typeface="Calibri" panose="020F0502020204030204" pitchFamily="34" charset="0"/>
              </a:rPr>
              <a:t> </a:t>
            </a:r>
            <a:r>
              <a:rPr lang="en-US" sz="2200" b="0" i="0" u="none" strike="noStrike" dirty="0">
                <a:solidFill>
                  <a:srgbClr val="1A0DAB"/>
                </a:solidFill>
                <a:effectLst/>
                <a:latin typeface="Calibri" panose="020F0502020204030204" pitchFamily="34" charset="0"/>
                <a:cs typeface="Calibri" panose="020F0502020204030204" pitchFamily="34" charset="0"/>
                <a:hlinkClick r:id="rId4"/>
              </a:rPr>
              <a:t>Related articles</a:t>
            </a:r>
            <a:r>
              <a:rPr lang="en-US" sz="2200" b="0" i="0" dirty="0">
                <a:solidFill>
                  <a:srgbClr val="777777"/>
                </a:solidFill>
                <a:effectLst/>
                <a:latin typeface="Calibri" panose="020F0502020204030204" pitchFamily="34" charset="0"/>
                <a:cs typeface="Calibri" panose="020F0502020204030204" pitchFamily="34" charset="0"/>
              </a:rPr>
              <a:t> </a:t>
            </a:r>
            <a:r>
              <a:rPr lang="en-US" sz="2200" b="0" i="0" u="none" strike="noStrike" dirty="0">
                <a:solidFill>
                  <a:srgbClr val="1A0DAB"/>
                </a:solidFill>
                <a:effectLst/>
                <a:latin typeface="Calibri" panose="020F0502020204030204" pitchFamily="34" charset="0"/>
                <a:cs typeface="Calibri" panose="020F0502020204030204" pitchFamily="34" charset="0"/>
                <a:hlinkClick r:id="rId5"/>
              </a:rPr>
              <a:t>All 25 versions</a:t>
            </a:r>
            <a:endParaRPr lang="en-US" sz="2200" dirty="0">
              <a:solidFill>
                <a:srgbClr val="777777"/>
              </a:solidFill>
              <a:latin typeface="Calibri" panose="020F0502020204030204" pitchFamily="34" charset="0"/>
              <a:cs typeface="Calibri" panose="020F0502020204030204" pitchFamily="34" charset="0"/>
            </a:endParaRPr>
          </a:p>
        </p:txBody>
      </p:sp>
      <p:sp>
        <p:nvSpPr>
          <p:cNvPr id="6" name="Rectangle 5"/>
          <p:cNvSpPr/>
          <p:nvPr/>
        </p:nvSpPr>
        <p:spPr>
          <a:xfrm>
            <a:off x="1981200" y="5191367"/>
            <a:ext cx="8514522" cy="1200329"/>
          </a:xfrm>
          <a:prstGeom prst="rect">
            <a:avLst/>
          </a:prstGeom>
        </p:spPr>
        <p:txBody>
          <a:bodyPr wrap="square">
            <a:spAutoFit/>
          </a:bodyPr>
          <a:lstStyle/>
          <a:p>
            <a:r>
              <a:rPr lang="en-US" sz="2400" dirty="0" err="1"/>
              <a:t>Malkiel</a:t>
            </a:r>
            <a:r>
              <a:rPr lang="en-US" sz="2400" dirty="0"/>
              <a:t>, B. G., &amp; </a:t>
            </a:r>
            <a:r>
              <a:rPr lang="en-US" sz="2400" dirty="0" err="1"/>
              <a:t>Fama</a:t>
            </a:r>
            <a:r>
              <a:rPr lang="en-US" sz="2400" dirty="0"/>
              <a:t>, E. F. (1970). </a:t>
            </a:r>
            <a:br>
              <a:rPr lang="en-US" sz="2400" dirty="0"/>
            </a:br>
            <a:r>
              <a:rPr lang="en-US" sz="2400" dirty="0"/>
              <a:t>Efficient capital markets: A review of theory and empirical work. The Journal of Finance, 25(2), 383-417.</a:t>
            </a:r>
          </a:p>
        </p:txBody>
      </p:sp>
    </p:spTree>
    <p:extLst>
      <p:ext uri="{BB962C8B-B14F-4D97-AF65-F5344CB8AC3E}">
        <p14:creationId xmlns:p14="http://schemas.microsoft.com/office/powerpoint/2010/main" val="2500723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390" y="1870391"/>
            <a:ext cx="10692756" cy="3431423"/>
          </a:xfrm>
          <a:prstGeom prst="rect">
            <a:avLst/>
          </a:prstGeom>
        </p:spPr>
      </p:pic>
      <p:sp>
        <p:nvSpPr>
          <p:cNvPr id="6" name="Title 1"/>
          <p:cNvSpPr>
            <a:spLocks noGrp="1"/>
          </p:cNvSpPr>
          <p:nvPr>
            <p:ph type="title"/>
          </p:nvPr>
        </p:nvSpPr>
        <p:spPr>
          <a:xfrm>
            <a:off x="1981200" y="125760"/>
            <a:ext cx="8229600" cy="1143000"/>
          </a:xfrm>
        </p:spPr>
        <p:txBody>
          <a:bodyPr>
            <a:normAutofit fontScale="90000"/>
          </a:bodyPr>
          <a:lstStyle/>
          <a:p>
            <a:r>
              <a:rPr lang="en-US" dirty="0">
                <a:solidFill>
                  <a:schemeClr val="accent1"/>
                </a:solidFill>
              </a:rPr>
              <a:t>Efficient Market Hypothesis (EMH) (</a:t>
            </a:r>
            <a:r>
              <a:rPr lang="en-US" dirty="0" err="1">
                <a:solidFill>
                  <a:schemeClr val="accent1"/>
                </a:solidFill>
              </a:rPr>
              <a:t>Fama</a:t>
            </a:r>
            <a:r>
              <a:rPr lang="en-US" dirty="0">
                <a:solidFill>
                  <a:schemeClr val="accent1"/>
                </a:solidFill>
              </a:rPr>
              <a:t>, 1970)</a:t>
            </a:r>
          </a:p>
        </p:txBody>
      </p:sp>
      <p:sp>
        <p:nvSpPr>
          <p:cNvPr id="8" name="Rectangle 7">
            <a:extLst>
              <a:ext uri="{FF2B5EF4-FFF2-40B4-BE49-F238E27FC236}">
                <a16:creationId xmlns:a16="http://schemas.microsoft.com/office/drawing/2014/main" id="{D5526F9E-1EAD-9E4F-BC7E-11827B9D3D6F}"/>
              </a:ext>
            </a:extLst>
          </p:cNvPr>
          <p:cNvSpPr/>
          <p:nvPr/>
        </p:nvSpPr>
        <p:spPr>
          <a:xfrm>
            <a:off x="1859682" y="5520755"/>
            <a:ext cx="8514522" cy="1200329"/>
          </a:xfrm>
          <a:prstGeom prst="rect">
            <a:avLst/>
          </a:prstGeom>
        </p:spPr>
        <p:txBody>
          <a:bodyPr wrap="square">
            <a:spAutoFit/>
          </a:bodyPr>
          <a:lstStyle/>
          <a:p>
            <a:r>
              <a:rPr lang="en-US" sz="2400" dirty="0" err="1"/>
              <a:t>Malkiel</a:t>
            </a:r>
            <a:r>
              <a:rPr lang="en-US" sz="2400" dirty="0"/>
              <a:t>, B. G., &amp; </a:t>
            </a:r>
            <a:r>
              <a:rPr lang="en-US" sz="2400" dirty="0" err="1"/>
              <a:t>Fama</a:t>
            </a:r>
            <a:r>
              <a:rPr lang="en-US" sz="2400" dirty="0"/>
              <a:t>, E. F. (1970). </a:t>
            </a:r>
            <a:br>
              <a:rPr lang="en-US" sz="2400" dirty="0"/>
            </a:br>
            <a:r>
              <a:rPr lang="en-US" sz="2400" dirty="0"/>
              <a:t>Efficient capital markets: A review of theory and empirical work. The Journal of Finance, 25(2), 383-417.</a:t>
            </a:r>
          </a:p>
        </p:txBody>
      </p:sp>
    </p:spTree>
    <p:extLst>
      <p:ext uri="{BB962C8B-B14F-4D97-AF65-F5344CB8AC3E}">
        <p14:creationId xmlns:p14="http://schemas.microsoft.com/office/powerpoint/2010/main" val="762954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479" y="39250"/>
            <a:ext cx="8413321" cy="566936"/>
          </a:xfrm>
        </p:spPr>
        <p:txBody>
          <a:bodyPr>
            <a:normAutofit fontScale="90000"/>
          </a:bodyPr>
          <a:lstStyle/>
          <a:p>
            <a:r>
              <a:rPr lang="en-US" sz="3200" dirty="0">
                <a:solidFill>
                  <a:schemeClr val="accent1"/>
                </a:solidFill>
              </a:rPr>
              <a:t>Efficient Market Hypothesis (EMH) (</a:t>
            </a:r>
            <a:r>
              <a:rPr lang="en-US" sz="3200" dirty="0" err="1">
                <a:solidFill>
                  <a:schemeClr val="accent1"/>
                </a:solidFill>
              </a:rPr>
              <a:t>Fama</a:t>
            </a:r>
            <a:r>
              <a:rPr lang="en-US" sz="3200" dirty="0">
                <a:solidFill>
                  <a:schemeClr val="accent1"/>
                </a:solidFill>
              </a:rPr>
              <a:t>, 1970)</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454" y="659917"/>
            <a:ext cx="6271093" cy="5904741"/>
          </a:xfrm>
          <a:prstGeom prst="rect">
            <a:avLst/>
          </a:prstGeom>
        </p:spPr>
      </p:pic>
      <p:sp>
        <p:nvSpPr>
          <p:cNvPr id="6" name="Rectangle 5"/>
          <p:cNvSpPr/>
          <p:nvPr/>
        </p:nvSpPr>
        <p:spPr>
          <a:xfrm>
            <a:off x="1797478" y="6612785"/>
            <a:ext cx="8597044" cy="246221"/>
          </a:xfrm>
          <a:prstGeom prst="rect">
            <a:avLst/>
          </a:prstGeom>
        </p:spPr>
        <p:txBody>
          <a:bodyPr wrap="square">
            <a:spAutoFit/>
          </a:bodyPr>
          <a:lstStyle/>
          <a:p>
            <a:r>
              <a:rPr lang="en-US" sz="1000" dirty="0">
                <a:solidFill>
                  <a:schemeClr val="bg1">
                    <a:lumMod val="75000"/>
                  </a:schemeClr>
                </a:solidFill>
              </a:rPr>
              <a:t>Source: </a:t>
            </a:r>
            <a:r>
              <a:rPr lang="en-US" sz="1000" dirty="0" err="1">
                <a:solidFill>
                  <a:schemeClr val="bg1">
                    <a:lumMod val="75000"/>
                  </a:schemeClr>
                </a:solidFill>
              </a:rPr>
              <a:t>Malkiel</a:t>
            </a:r>
            <a:r>
              <a:rPr lang="en-US" sz="1000" dirty="0">
                <a:solidFill>
                  <a:schemeClr val="bg1">
                    <a:lumMod val="75000"/>
                  </a:schemeClr>
                </a:solidFill>
              </a:rPr>
              <a:t>, B. G., &amp; </a:t>
            </a:r>
            <a:r>
              <a:rPr lang="en-US" sz="1000" dirty="0" err="1">
                <a:solidFill>
                  <a:schemeClr val="bg1">
                    <a:lumMod val="75000"/>
                  </a:schemeClr>
                </a:solidFill>
              </a:rPr>
              <a:t>Fama</a:t>
            </a:r>
            <a:r>
              <a:rPr lang="en-US" sz="1000" dirty="0">
                <a:solidFill>
                  <a:schemeClr val="bg1">
                    <a:lumMod val="75000"/>
                  </a:schemeClr>
                </a:solidFill>
              </a:rPr>
              <a:t>, E. F. (1970). Efficient capital markets: A review of theory and empirical work. The Journal of Finance, 25(2), 383-417.</a:t>
            </a:r>
          </a:p>
        </p:txBody>
      </p:sp>
    </p:spTree>
    <p:extLst>
      <p:ext uri="{BB962C8B-B14F-4D97-AF65-F5344CB8AC3E}">
        <p14:creationId xmlns:p14="http://schemas.microsoft.com/office/powerpoint/2010/main" val="2840358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664" y="0"/>
            <a:ext cx="6205986" cy="6668806"/>
          </a:xfrm>
          <a:prstGeom prst="rect">
            <a:avLst/>
          </a:prstGeom>
        </p:spPr>
      </p:pic>
      <p:sp>
        <p:nvSpPr>
          <p:cNvPr id="6" name="Rectangle 5"/>
          <p:cNvSpPr/>
          <p:nvPr/>
        </p:nvSpPr>
        <p:spPr>
          <a:xfrm>
            <a:off x="1797478" y="6612785"/>
            <a:ext cx="8597044" cy="246221"/>
          </a:xfrm>
          <a:prstGeom prst="rect">
            <a:avLst/>
          </a:prstGeom>
        </p:spPr>
        <p:txBody>
          <a:bodyPr wrap="square">
            <a:spAutoFit/>
          </a:bodyPr>
          <a:lstStyle/>
          <a:p>
            <a:r>
              <a:rPr lang="en-US" sz="1000" dirty="0">
                <a:solidFill>
                  <a:schemeClr val="bg1">
                    <a:lumMod val="75000"/>
                  </a:schemeClr>
                </a:solidFill>
              </a:rPr>
              <a:t>Source: </a:t>
            </a:r>
            <a:r>
              <a:rPr lang="en-US" sz="1000" dirty="0" err="1">
                <a:solidFill>
                  <a:schemeClr val="bg1">
                    <a:lumMod val="75000"/>
                  </a:schemeClr>
                </a:solidFill>
              </a:rPr>
              <a:t>Malkiel</a:t>
            </a:r>
            <a:r>
              <a:rPr lang="en-US" sz="1000" dirty="0">
                <a:solidFill>
                  <a:schemeClr val="bg1">
                    <a:lumMod val="75000"/>
                  </a:schemeClr>
                </a:solidFill>
              </a:rPr>
              <a:t>, B. G., &amp; </a:t>
            </a:r>
            <a:r>
              <a:rPr lang="en-US" sz="1000" dirty="0" err="1">
                <a:solidFill>
                  <a:schemeClr val="bg1">
                    <a:lumMod val="75000"/>
                  </a:schemeClr>
                </a:solidFill>
              </a:rPr>
              <a:t>Fama</a:t>
            </a:r>
            <a:r>
              <a:rPr lang="en-US" sz="1000" dirty="0">
                <a:solidFill>
                  <a:schemeClr val="bg1">
                    <a:lumMod val="75000"/>
                  </a:schemeClr>
                </a:solidFill>
              </a:rPr>
              <a:t>, E. F. (1970). Efficient capital markets: A review of theory and empirical work. The Journal of Finance, 25(2), 383-417.</a:t>
            </a:r>
          </a:p>
        </p:txBody>
      </p:sp>
    </p:spTree>
    <p:extLst>
      <p:ext uri="{BB962C8B-B14F-4D97-AF65-F5344CB8AC3E}">
        <p14:creationId xmlns:p14="http://schemas.microsoft.com/office/powerpoint/2010/main" val="165264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1012635"/>
          </a:xfrm>
        </p:spPr>
        <p:txBody>
          <a:bodyPr/>
          <a:lstStyle/>
          <a:p>
            <a:r>
              <a:rPr lang="en-US">
                <a:solidFill>
                  <a:schemeClr val="accent1"/>
                </a:solidFill>
              </a:rPr>
              <a:t>Cumulative Average Residuals</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752" y="1124744"/>
            <a:ext cx="4176464" cy="5375933"/>
          </a:xfrm>
          <a:prstGeom prst="rect">
            <a:avLst/>
          </a:prstGeom>
        </p:spPr>
      </p:pic>
      <p:sp>
        <p:nvSpPr>
          <p:cNvPr id="6" name="Rectangle 5"/>
          <p:cNvSpPr/>
          <p:nvPr/>
        </p:nvSpPr>
        <p:spPr>
          <a:xfrm>
            <a:off x="1797478" y="6612785"/>
            <a:ext cx="8597044" cy="246221"/>
          </a:xfrm>
          <a:prstGeom prst="rect">
            <a:avLst/>
          </a:prstGeom>
        </p:spPr>
        <p:txBody>
          <a:bodyPr wrap="square">
            <a:spAutoFit/>
          </a:bodyPr>
          <a:lstStyle/>
          <a:p>
            <a:r>
              <a:rPr lang="en-US" sz="1000" dirty="0">
                <a:solidFill>
                  <a:schemeClr val="bg1">
                    <a:lumMod val="75000"/>
                  </a:schemeClr>
                </a:solidFill>
              </a:rPr>
              <a:t>Source: </a:t>
            </a:r>
            <a:r>
              <a:rPr lang="en-US" sz="1000" dirty="0" err="1">
                <a:solidFill>
                  <a:schemeClr val="bg1">
                    <a:lumMod val="75000"/>
                  </a:schemeClr>
                </a:solidFill>
              </a:rPr>
              <a:t>Malkiel</a:t>
            </a:r>
            <a:r>
              <a:rPr lang="en-US" sz="1000" dirty="0">
                <a:solidFill>
                  <a:schemeClr val="bg1">
                    <a:lumMod val="75000"/>
                  </a:schemeClr>
                </a:solidFill>
              </a:rPr>
              <a:t>, B. G., &amp; </a:t>
            </a:r>
            <a:r>
              <a:rPr lang="en-US" sz="1000" dirty="0" err="1">
                <a:solidFill>
                  <a:schemeClr val="bg1">
                    <a:lumMod val="75000"/>
                  </a:schemeClr>
                </a:solidFill>
              </a:rPr>
              <a:t>Fama</a:t>
            </a:r>
            <a:r>
              <a:rPr lang="en-US" sz="1000" dirty="0">
                <a:solidFill>
                  <a:schemeClr val="bg1">
                    <a:lumMod val="75000"/>
                  </a:schemeClr>
                </a:solidFill>
              </a:rPr>
              <a:t>, E. F. (1970). Efficient capital markets: A review of theory and empirical work. The Journal of Finance, 25(2), 383-417.</a:t>
            </a:r>
          </a:p>
        </p:txBody>
      </p:sp>
    </p:spTree>
    <p:extLst>
      <p:ext uri="{BB962C8B-B14F-4D97-AF65-F5344CB8AC3E}">
        <p14:creationId xmlns:p14="http://schemas.microsoft.com/office/powerpoint/2010/main" val="2654407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923" y="1268761"/>
            <a:ext cx="7808154" cy="5102225"/>
          </a:xfrm>
          <a:prstGeom prst="rect">
            <a:avLst/>
          </a:prstGeom>
        </p:spPr>
      </p:pic>
      <p:sp>
        <p:nvSpPr>
          <p:cNvPr id="6" name="Rectangle 5"/>
          <p:cNvSpPr/>
          <p:nvPr/>
        </p:nvSpPr>
        <p:spPr>
          <a:xfrm>
            <a:off x="1797478" y="6612785"/>
            <a:ext cx="8597044" cy="246221"/>
          </a:xfrm>
          <a:prstGeom prst="rect">
            <a:avLst/>
          </a:prstGeom>
        </p:spPr>
        <p:txBody>
          <a:bodyPr wrap="square">
            <a:spAutoFit/>
          </a:bodyPr>
          <a:lstStyle/>
          <a:p>
            <a:r>
              <a:rPr lang="en-US" sz="1000" dirty="0">
                <a:solidFill>
                  <a:schemeClr val="bg1">
                    <a:lumMod val="75000"/>
                  </a:schemeClr>
                </a:solidFill>
              </a:rPr>
              <a:t>Source: </a:t>
            </a:r>
            <a:r>
              <a:rPr lang="en-US" sz="1000" dirty="0" err="1">
                <a:solidFill>
                  <a:schemeClr val="bg1">
                    <a:lumMod val="75000"/>
                  </a:schemeClr>
                </a:solidFill>
              </a:rPr>
              <a:t>Malkiel</a:t>
            </a:r>
            <a:r>
              <a:rPr lang="en-US" sz="1000" dirty="0">
                <a:solidFill>
                  <a:schemeClr val="bg1">
                    <a:lumMod val="75000"/>
                  </a:schemeClr>
                </a:solidFill>
              </a:rPr>
              <a:t>, B. G., &amp; </a:t>
            </a:r>
            <a:r>
              <a:rPr lang="en-US" sz="1000" dirty="0" err="1">
                <a:solidFill>
                  <a:schemeClr val="bg1">
                    <a:lumMod val="75000"/>
                  </a:schemeClr>
                </a:solidFill>
              </a:rPr>
              <a:t>Fama</a:t>
            </a:r>
            <a:r>
              <a:rPr lang="en-US" sz="1000" dirty="0">
                <a:solidFill>
                  <a:schemeClr val="bg1">
                    <a:lumMod val="75000"/>
                  </a:schemeClr>
                </a:solidFill>
              </a:rPr>
              <a:t>, E. F. (1970). Efficient capital markets: A review of theory and empirical work. The Journal of Finance, 25(2), 383-417.</a:t>
            </a:r>
          </a:p>
        </p:txBody>
      </p:sp>
      <p:sp>
        <p:nvSpPr>
          <p:cNvPr id="7" name="Title 1"/>
          <p:cNvSpPr>
            <a:spLocks noGrp="1"/>
          </p:cNvSpPr>
          <p:nvPr>
            <p:ph type="title"/>
          </p:nvPr>
        </p:nvSpPr>
        <p:spPr>
          <a:xfrm>
            <a:off x="1981200" y="1"/>
            <a:ext cx="8229600" cy="1012635"/>
          </a:xfrm>
        </p:spPr>
        <p:txBody>
          <a:bodyPr/>
          <a:lstStyle/>
          <a:p>
            <a:r>
              <a:rPr lang="en-US">
                <a:solidFill>
                  <a:schemeClr val="accent1"/>
                </a:solidFill>
              </a:rPr>
              <a:t>Cumulative Average Residuals</a:t>
            </a:r>
            <a:endParaRPr lang="en-US" dirty="0">
              <a:solidFill>
                <a:schemeClr val="accent1"/>
              </a:solidFill>
            </a:endParaRPr>
          </a:p>
        </p:txBody>
      </p:sp>
    </p:spTree>
    <p:extLst>
      <p:ext uri="{BB962C8B-B14F-4D97-AF65-F5344CB8AC3E}">
        <p14:creationId xmlns:p14="http://schemas.microsoft.com/office/powerpoint/2010/main" val="4170379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chemeClr val="accent1"/>
                </a:solidFill>
              </a:rPr>
              <a:t>Market Efficiency</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629" y="2241098"/>
            <a:ext cx="10580741" cy="3490175"/>
          </a:xfrm>
          <a:prstGeom prst="rect">
            <a:avLst/>
          </a:prstGeom>
        </p:spPr>
      </p:pic>
      <p:sp>
        <p:nvSpPr>
          <p:cNvPr id="6" name="Rectangle 5"/>
          <p:cNvSpPr/>
          <p:nvPr/>
        </p:nvSpPr>
        <p:spPr>
          <a:xfrm>
            <a:off x="1797478" y="6612785"/>
            <a:ext cx="8597044" cy="246221"/>
          </a:xfrm>
          <a:prstGeom prst="rect">
            <a:avLst/>
          </a:prstGeom>
        </p:spPr>
        <p:txBody>
          <a:bodyPr wrap="square">
            <a:spAutoFit/>
          </a:bodyPr>
          <a:lstStyle/>
          <a:p>
            <a:r>
              <a:rPr lang="en-US" sz="1000" dirty="0">
                <a:solidFill>
                  <a:schemeClr val="bg1">
                    <a:lumMod val="75000"/>
                  </a:schemeClr>
                </a:solidFill>
              </a:rPr>
              <a:t>Source: </a:t>
            </a:r>
            <a:r>
              <a:rPr lang="en-US" sz="1000" dirty="0" err="1">
                <a:solidFill>
                  <a:schemeClr val="bg1">
                    <a:lumMod val="75000"/>
                  </a:schemeClr>
                </a:solidFill>
              </a:rPr>
              <a:t>Malkiel</a:t>
            </a:r>
            <a:r>
              <a:rPr lang="en-US" sz="1000" dirty="0">
                <a:solidFill>
                  <a:schemeClr val="bg1">
                    <a:lumMod val="75000"/>
                  </a:schemeClr>
                </a:solidFill>
              </a:rPr>
              <a:t>, B. G., &amp; </a:t>
            </a:r>
            <a:r>
              <a:rPr lang="en-US" sz="1000" dirty="0" err="1">
                <a:solidFill>
                  <a:schemeClr val="bg1">
                    <a:lumMod val="75000"/>
                  </a:schemeClr>
                </a:solidFill>
              </a:rPr>
              <a:t>Fama</a:t>
            </a:r>
            <a:r>
              <a:rPr lang="en-US" sz="1000" dirty="0">
                <a:solidFill>
                  <a:schemeClr val="bg1">
                    <a:lumMod val="75000"/>
                  </a:schemeClr>
                </a:solidFill>
              </a:rPr>
              <a:t>, E. F. (1970). Efficient capital markets: A review of theory and empirical work. The Journal of Finance, 25(2), 383-417.</a:t>
            </a:r>
          </a:p>
        </p:txBody>
      </p:sp>
    </p:spTree>
    <p:extLst>
      <p:ext uri="{BB962C8B-B14F-4D97-AF65-F5344CB8AC3E}">
        <p14:creationId xmlns:p14="http://schemas.microsoft.com/office/powerpoint/2010/main" val="336777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400" dirty="0">
                <a:solidFill>
                  <a:schemeClr val="accent1"/>
                </a:solidFill>
              </a:rPr>
              <a:t>Types of Efficiency Market</a:t>
            </a:r>
            <a:endParaRPr lang="en-US" sz="5400" dirty="0">
              <a:solidFill>
                <a:schemeClr val="accent1"/>
              </a:solidFill>
            </a:endParaRPr>
          </a:p>
        </p:txBody>
      </p:sp>
      <p:sp>
        <p:nvSpPr>
          <p:cNvPr id="3" name="Content Placeholder 2"/>
          <p:cNvSpPr>
            <a:spLocks noGrp="1"/>
          </p:cNvSpPr>
          <p:nvPr>
            <p:ph idx="1"/>
          </p:nvPr>
        </p:nvSpPr>
        <p:spPr/>
        <p:txBody>
          <a:bodyPr/>
          <a:lstStyle/>
          <a:p>
            <a:r>
              <a:rPr lang="en-US" b="1" dirty="0">
                <a:solidFill>
                  <a:srgbClr val="FF0000"/>
                </a:solidFill>
              </a:rPr>
              <a:t>Weak Form</a:t>
            </a:r>
          </a:p>
          <a:p>
            <a:pPr lvl="1"/>
            <a:r>
              <a:rPr lang="en-US" dirty="0"/>
              <a:t>Security prices reflect all information found in </a:t>
            </a:r>
            <a:br>
              <a:rPr lang="en-US" dirty="0"/>
            </a:br>
            <a:r>
              <a:rPr lang="en-US" dirty="0">
                <a:solidFill>
                  <a:srgbClr val="FF0000"/>
                </a:solidFill>
              </a:rPr>
              <a:t>past prices</a:t>
            </a:r>
            <a:r>
              <a:rPr lang="en-US" dirty="0"/>
              <a:t> and </a:t>
            </a:r>
            <a:r>
              <a:rPr lang="en-US" dirty="0">
                <a:solidFill>
                  <a:srgbClr val="FF0000"/>
                </a:solidFill>
              </a:rPr>
              <a:t>volume</a:t>
            </a:r>
            <a:r>
              <a:rPr lang="en-US" dirty="0"/>
              <a:t>.</a:t>
            </a:r>
          </a:p>
          <a:p>
            <a:r>
              <a:rPr lang="en-US" b="1" dirty="0">
                <a:solidFill>
                  <a:srgbClr val="FF0000"/>
                </a:solidFill>
              </a:rPr>
              <a:t>Semi-Strong Form</a:t>
            </a:r>
          </a:p>
          <a:p>
            <a:pPr lvl="1"/>
            <a:r>
              <a:rPr lang="en-US" dirty="0"/>
              <a:t>Security prices reflect all </a:t>
            </a:r>
            <a:r>
              <a:rPr lang="en-US" dirty="0">
                <a:solidFill>
                  <a:srgbClr val="FF0000"/>
                </a:solidFill>
              </a:rPr>
              <a:t>publicly available</a:t>
            </a:r>
            <a:r>
              <a:rPr lang="en-US" dirty="0"/>
              <a:t> </a:t>
            </a:r>
            <a:r>
              <a:rPr lang="en-US" dirty="0">
                <a:solidFill>
                  <a:srgbClr val="FF0000"/>
                </a:solidFill>
              </a:rPr>
              <a:t>information</a:t>
            </a:r>
            <a:r>
              <a:rPr lang="en-US" dirty="0"/>
              <a:t>.</a:t>
            </a:r>
          </a:p>
          <a:p>
            <a:r>
              <a:rPr lang="en-US" b="1" dirty="0">
                <a:solidFill>
                  <a:srgbClr val="FF0000"/>
                </a:solidFill>
              </a:rPr>
              <a:t>Strong Form</a:t>
            </a:r>
          </a:p>
          <a:p>
            <a:pPr lvl="1"/>
            <a:r>
              <a:rPr lang="en-US" dirty="0"/>
              <a:t>Security prices reflect </a:t>
            </a:r>
            <a:r>
              <a:rPr lang="en-US" dirty="0">
                <a:solidFill>
                  <a:srgbClr val="FF0000"/>
                </a:solidFill>
              </a:rPr>
              <a:t>all information—public and private</a:t>
            </a:r>
            <a:r>
              <a:rPr lang="en-US" dirty="0"/>
              <a:t>.</a:t>
            </a:r>
          </a:p>
          <a:p>
            <a:endParaRPr lang="en-US"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sp>
        <p:nvSpPr>
          <p:cNvPr id="5" name="Rectangle 4"/>
          <p:cNvSpPr/>
          <p:nvPr/>
        </p:nvSpPr>
        <p:spPr>
          <a:xfrm>
            <a:off x="3315072" y="6579315"/>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2298015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34682"/>
          </a:xfrm>
        </p:spPr>
        <p:txBody>
          <a:bodyPr/>
          <a:lstStyle/>
          <a:p>
            <a:r>
              <a:rPr lang="en-US" sz="7200" dirty="0">
                <a:solidFill>
                  <a:schemeClr val="accent1"/>
                </a:solidFill>
              </a:rPr>
              <a:t>Can Financing </a:t>
            </a:r>
            <a:r>
              <a:rPr lang="en-US" sz="7200">
                <a:solidFill>
                  <a:schemeClr val="accent1"/>
                </a:solidFill>
              </a:rPr>
              <a:t>Decisions </a:t>
            </a:r>
            <a:br>
              <a:rPr lang="en-US" sz="7200">
                <a:solidFill>
                  <a:schemeClr val="accent1"/>
                </a:solidFill>
              </a:rPr>
            </a:br>
            <a:r>
              <a:rPr lang="en-US" sz="7200">
                <a:solidFill>
                  <a:schemeClr val="accent1"/>
                </a:solidFill>
              </a:rPr>
              <a:t>Create </a:t>
            </a:r>
            <a:r>
              <a:rPr lang="en-US" sz="7200" dirty="0">
                <a:solidFill>
                  <a:schemeClr val="accent1"/>
                </a:solidFill>
              </a:rPr>
              <a:t>Value?</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38</a:t>
            </a:fld>
            <a:endParaRPr lang="zh-TW" altLang="en-US"/>
          </a:p>
        </p:txBody>
      </p:sp>
      <p:sp>
        <p:nvSpPr>
          <p:cNvPr id="5" name="Rectangle 4"/>
          <p:cNvSpPr/>
          <p:nvPr/>
        </p:nvSpPr>
        <p:spPr>
          <a:xfrm>
            <a:off x="3315072" y="6579315"/>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3754712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What Sort of Financing Decisions?</a:t>
            </a:r>
          </a:p>
        </p:txBody>
      </p:sp>
      <p:sp>
        <p:nvSpPr>
          <p:cNvPr id="3" name="Content Placeholder 2"/>
          <p:cNvSpPr>
            <a:spLocks noGrp="1"/>
          </p:cNvSpPr>
          <p:nvPr>
            <p:ph idx="1"/>
          </p:nvPr>
        </p:nvSpPr>
        <p:spPr>
          <a:xfrm>
            <a:off x="874643" y="1600200"/>
            <a:ext cx="10402957" cy="4860210"/>
          </a:xfrm>
        </p:spPr>
        <p:txBody>
          <a:bodyPr/>
          <a:lstStyle/>
          <a:p>
            <a:r>
              <a:rPr lang="en-US" sz="3600" dirty="0"/>
              <a:t>Typical financing decisions include:</a:t>
            </a:r>
          </a:p>
          <a:p>
            <a:pPr lvl="1"/>
            <a:r>
              <a:rPr lang="en-US" sz="3600" dirty="0"/>
              <a:t>How much debt and equity to sell</a:t>
            </a:r>
          </a:p>
          <a:p>
            <a:pPr lvl="1"/>
            <a:r>
              <a:rPr lang="en-US" sz="3600" dirty="0"/>
              <a:t>When (or if) to pay dividends</a:t>
            </a:r>
          </a:p>
          <a:p>
            <a:pPr lvl="1"/>
            <a:r>
              <a:rPr lang="en-US" sz="3600" dirty="0"/>
              <a:t>When to sell debt and equity</a:t>
            </a:r>
          </a:p>
          <a:p>
            <a:r>
              <a:rPr lang="en-US" sz="3600" dirty="0"/>
              <a:t>Just as we can use NPV criteria to evaluate investment decisions, we can use NPV to evaluate financing decisions.</a:t>
            </a:r>
          </a:p>
          <a:p>
            <a:endParaRPr lang="en-US" sz="3600"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39</a:t>
            </a:fld>
            <a:endParaRPr lang="zh-TW" altLang="en-US"/>
          </a:p>
        </p:txBody>
      </p:sp>
      <p:sp>
        <p:nvSpPr>
          <p:cNvPr id="5" name="Rectangle 4"/>
          <p:cNvSpPr/>
          <p:nvPr/>
        </p:nvSpPr>
        <p:spPr>
          <a:xfrm>
            <a:off x="3315072" y="6579315"/>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94855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buNone/>
            </a:pPr>
            <a:r>
              <a:rPr lang="en-US" sz="2800" dirty="0"/>
              <a:t>13 2025/05/13 Deep Learning in Finance; </a:t>
            </a:r>
            <a:br>
              <a:rPr lang="en-US" sz="2800" dirty="0"/>
            </a:br>
            <a:r>
              <a:rPr lang="en-US" sz="2800" dirty="0"/>
              <a:t>                            Reinforcement Learning in Finance; </a:t>
            </a:r>
            <a:br>
              <a:rPr lang="en-US" sz="2800" dirty="0"/>
            </a:br>
            <a:r>
              <a:rPr lang="en-US" sz="2800" dirty="0"/>
              <a:t>                            Generative AI in Finance</a:t>
            </a:r>
          </a:p>
          <a:p>
            <a:pPr marL="0" indent="0">
              <a:buNone/>
            </a:pPr>
            <a:r>
              <a:rPr lang="en-US" sz="2800" dirty="0"/>
              <a:t>14 2025/05/20 Algorithmic Trading; Risk Management; </a:t>
            </a:r>
            <a:br>
              <a:rPr lang="en-US" sz="2800" dirty="0"/>
            </a:br>
            <a:r>
              <a:rPr lang="en-US" sz="2800" dirty="0"/>
              <a:t>                            Trading Bot and Event-Based </a:t>
            </a:r>
            <a:r>
              <a:rPr lang="en-US" sz="2800" dirty="0" err="1"/>
              <a:t>Backtesting</a:t>
            </a:r>
            <a:endParaRPr lang="en-US" sz="2800" dirty="0"/>
          </a:p>
          <a:p>
            <a:pPr marL="0" indent="0">
              <a:buNone/>
            </a:pPr>
            <a:r>
              <a:rPr lang="en-US" sz="2800" dirty="0">
                <a:solidFill>
                  <a:schemeClr val="accent2">
                    <a:lumMod val="75000"/>
                  </a:schemeClr>
                </a:solidFill>
              </a:rPr>
              <a:t>15 2025/05/27 Final Project Report I</a:t>
            </a:r>
          </a:p>
          <a:p>
            <a:pPr marL="0" indent="0">
              <a:buNone/>
            </a:pPr>
            <a:r>
              <a:rPr lang="en-US" sz="2800" dirty="0">
                <a:solidFill>
                  <a:schemeClr val="accent2">
                    <a:lumMod val="75000"/>
                  </a:schemeClr>
                </a:solidFill>
              </a:rPr>
              <a:t>16 2025/06/03 Final Project Report II</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675868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016" y="202234"/>
            <a:ext cx="8964488" cy="634478"/>
          </a:xfrm>
        </p:spPr>
        <p:txBody>
          <a:bodyPr>
            <a:normAutofit fontScale="90000"/>
          </a:bodyPr>
          <a:lstStyle/>
          <a:p>
            <a:r>
              <a:rPr lang="en-US" sz="4000" dirty="0">
                <a:solidFill>
                  <a:schemeClr val="accent1"/>
                </a:solidFill>
              </a:rPr>
              <a:t>How to Create Value through Financing</a:t>
            </a:r>
          </a:p>
        </p:txBody>
      </p:sp>
      <p:sp>
        <p:nvSpPr>
          <p:cNvPr id="3" name="Content Placeholder 2"/>
          <p:cNvSpPr>
            <a:spLocks noGrp="1"/>
          </p:cNvSpPr>
          <p:nvPr>
            <p:ph idx="1"/>
          </p:nvPr>
        </p:nvSpPr>
        <p:spPr>
          <a:xfrm>
            <a:off x="755373" y="980728"/>
            <a:ext cx="10760765" cy="5544616"/>
          </a:xfrm>
        </p:spPr>
        <p:txBody>
          <a:bodyPr>
            <a:normAutofit/>
          </a:bodyPr>
          <a:lstStyle/>
          <a:p>
            <a:r>
              <a:rPr lang="en-US" dirty="0"/>
              <a:t>Fool Investors</a:t>
            </a:r>
          </a:p>
          <a:p>
            <a:pPr lvl="1"/>
            <a:r>
              <a:rPr lang="en-US" dirty="0"/>
              <a:t>Empirical evidence suggests that it is hard to fool investors consistently.</a:t>
            </a:r>
          </a:p>
          <a:p>
            <a:r>
              <a:rPr lang="en-US" dirty="0"/>
              <a:t>Reduce Costs or Increase Subsidies</a:t>
            </a:r>
          </a:p>
          <a:p>
            <a:pPr lvl="1"/>
            <a:r>
              <a:rPr lang="en-US" dirty="0"/>
              <a:t>Certain forms of financing have tax advantages or carry other subsidies.</a:t>
            </a:r>
          </a:p>
          <a:p>
            <a:r>
              <a:rPr lang="en-US" dirty="0"/>
              <a:t>Create a New Security</a:t>
            </a:r>
          </a:p>
          <a:p>
            <a:pPr lvl="1"/>
            <a:r>
              <a:rPr lang="en-US" sz="2600" dirty="0"/>
              <a:t>Sometimes a firm can find a previously-unsatisfied clientele and issue new securities at favorable prices. </a:t>
            </a:r>
          </a:p>
          <a:p>
            <a:pPr lvl="1"/>
            <a:r>
              <a:rPr lang="en-US" sz="2600" dirty="0"/>
              <a:t>In the long-run, this value creation is relatively small, however.</a:t>
            </a:r>
          </a:p>
          <a:p>
            <a:endParaRPr lang="en-US"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40</a:t>
            </a:fld>
            <a:endParaRPr lang="zh-TW" altLang="en-US"/>
          </a:p>
        </p:txBody>
      </p:sp>
      <p:sp>
        <p:nvSpPr>
          <p:cNvPr id="5" name="Rectangle 4"/>
          <p:cNvSpPr/>
          <p:nvPr/>
        </p:nvSpPr>
        <p:spPr>
          <a:xfrm>
            <a:off x="3315072" y="6579315"/>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978096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8640"/>
            <a:ext cx="8229600" cy="1143000"/>
          </a:xfrm>
        </p:spPr>
        <p:txBody>
          <a:bodyPr/>
          <a:lstStyle/>
          <a:p>
            <a:r>
              <a:rPr lang="en-US" dirty="0">
                <a:solidFill>
                  <a:schemeClr val="accent1"/>
                </a:solidFill>
              </a:rPr>
              <a:t>Efficient Capital Markets</a:t>
            </a:r>
          </a:p>
        </p:txBody>
      </p:sp>
      <p:sp>
        <p:nvSpPr>
          <p:cNvPr id="3" name="Content Placeholder 2"/>
          <p:cNvSpPr>
            <a:spLocks noGrp="1"/>
          </p:cNvSpPr>
          <p:nvPr>
            <p:ph idx="1"/>
          </p:nvPr>
        </p:nvSpPr>
        <p:spPr>
          <a:xfrm>
            <a:off x="1033669" y="1331641"/>
            <a:ext cx="10469217" cy="4794523"/>
          </a:xfrm>
        </p:spPr>
        <p:txBody>
          <a:bodyPr>
            <a:normAutofit/>
          </a:bodyPr>
          <a:lstStyle/>
          <a:p>
            <a:r>
              <a:rPr lang="en-US" dirty="0"/>
              <a:t>An efficient capital market is one in which stock prices fully reflect available information.</a:t>
            </a:r>
          </a:p>
          <a:p>
            <a:r>
              <a:rPr lang="en-US" dirty="0"/>
              <a:t>The EMH has implications for investors and firms.</a:t>
            </a:r>
          </a:p>
          <a:p>
            <a:pPr lvl="1"/>
            <a:r>
              <a:rPr lang="en-US" dirty="0"/>
              <a:t>Since information is reflected in security prices quickly, knowing information when it is released does an investor no good.</a:t>
            </a:r>
          </a:p>
          <a:p>
            <a:pPr lvl="1"/>
            <a:r>
              <a:rPr lang="en-US" dirty="0"/>
              <a:t>Firms should expect to receive the fair value for securities that they sell. Firms cannot profit from fooling investors in an efficient market.</a:t>
            </a:r>
          </a:p>
          <a:p>
            <a:endParaRPr lang="en-US"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41</a:t>
            </a:fld>
            <a:endParaRPr lang="zh-TW" altLang="en-US"/>
          </a:p>
        </p:txBody>
      </p:sp>
      <p:sp>
        <p:nvSpPr>
          <p:cNvPr id="5" name="Rectangle 4"/>
          <p:cNvSpPr/>
          <p:nvPr/>
        </p:nvSpPr>
        <p:spPr>
          <a:xfrm>
            <a:off x="3315072" y="6579315"/>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978334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14300"/>
            <a:ext cx="8663880" cy="1143000"/>
          </a:xfrm>
        </p:spPr>
        <p:txBody>
          <a:bodyPr>
            <a:normAutofit fontScale="90000"/>
          </a:bodyPr>
          <a:lstStyle/>
          <a:p>
            <a:r>
              <a:rPr lang="en-US" sz="3600">
                <a:solidFill>
                  <a:schemeClr val="accent1"/>
                </a:solidFill>
              </a:rPr>
              <a:t>Reaction of Stock Price to New Information in Efficient and Inefficient Markets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42</a:t>
            </a:fld>
            <a:endParaRPr lang="zh-TW" altLang="en-US"/>
          </a:p>
        </p:txBody>
      </p:sp>
      <p:sp>
        <p:nvSpPr>
          <p:cNvPr id="5" name="Line 5"/>
          <p:cNvSpPr>
            <a:spLocks noChangeShapeType="1"/>
          </p:cNvSpPr>
          <p:nvPr/>
        </p:nvSpPr>
        <p:spPr bwMode="auto">
          <a:xfrm flipV="1">
            <a:off x="2922712" y="1721445"/>
            <a:ext cx="0" cy="358140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6" name="Line 6"/>
          <p:cNvSpPr>
            <a:spLocks noChangeShapeType="1"/>
          </p:cNvSpPr>
          <p:nvPr/>
        </p:nvSpPr>
        <p:spPr bwMode="auto">
          <a:xfrm flipV="1">
            <a:off x="2922712" y="5302845"/>
            <a:ext cx="6553200"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7" name="Text Box 7"/>
          <p:cNvSpPr txBox="1">
            <a:spLocks noChangeArrowheads="1"/>
          </p:cNvSpPr>
          <p:nvPr/>
        </p:nvSpPr>
        <p:spPr bwMode="auto">
          <a:xfrm>
            <a:off x="1703512" y="1873846"/>
            <a:ext cx="121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pPr>
            <a:r>
              <a:rPr lang="en-US" altLang="en-US" sz="2400">
                <a:latin typeface="Calibri" charset="0"/>
                <a:ea typeface="Calibri" charset="0"/>
                <a:cs typeface="Calibri" charset="0"/>
              </a:rPr>
              <a:t>Stock Price</a:t>
            </a:r>
          </a:p>
        </p:txBody>
      </p:sp>
      <p:sp>
        <p:nvSpPr>
          <p:cNvPr id="8" name="Text Box 8"/>
          <p:cNvSpPr txBox="1">
            <a:spLocks noChangeArrowheads="1"/>
          </p:cNvSpPr>
          <p:nvPr/>
        </p:nvSpPr>
        <p:spPr bwMode="auto">
          <a:xfrm>
            <a:off x="3303712" y="5379045"/>
            <a:ext cx="632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ltLang="en-US" sz="2400" dirty="0">
                <a:latin typeface="Calibri" charset="0"/>
                <a:ea typeface="Calibri" charset="0"/>
                <a:cs typeface="Calibri" charset="0"/>
              </a:rPr>
              <a:t>-30	-20	-10	  0	+10	+20	+30</a:t>
            </a:r>
          </a:p>
        </p:txBody>
      </p:sp>
      <p:sp>
        <p:nvSpPr>
          <p:cNvPr id="9" name="Line 9"/>
          <p:cNvSpPr>
            <a:spLocks noChangeShapeType="1"/>
          </p:cNvSpPr>
          <p:nvPr/>
        </p:nvSpPr>
        <p:spPr bwMode="auto">
          <a:xfrm flipV="1">
            <a:off x="3684712" y="5074245"/>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0" name="Line 10"/>
          <p:cNvSpPr>
            <a:spLocks noChangeShapeType="1"/>
          </p:cNvSpPr>
          <p:nvPr/>
        </p:nvSpPr>
        <p:spPr bwMode="auto">
          <a:xfrm flipV="1">
            <a:off x="4599112" y="5074245"/>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1" name="Line 11"/>
          <p:cNvSpPr>
            <a:spLocks noChangeShapeType="1"/>
          </p:cNvSpPr>
          <p:nvPr/>
        </p:nvSpPr>
        <p:spPr bwMode="auto">
          <a:xfrm flipV="1">
            <a:off x="5513512" y="5074245"/>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2" name="Line 12"/>
          <p:cNvSpPr>
            <a:spLocks noChangeShapeType="1"/>
          </p:cNvSpPr>
          <p:nvPr/>
        </p:nvSpPr>
        <p:spPr bwMode="auto">
          <a:xfrm flipV="1">
            <a:off x="6427912" y="5074245"/>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3" name="Line 13"/>
          <p:cNvSpPr>
            <a:spLocks noChangeShapeType="1"/>
          </p:cNvSpPr>
          <p:nvPr/>
        </p:nvSpPr>
        <p:spPr bwMode="auto">
          <a:xfrm flipV="1">
            <a:off x="7266112" y="5074245"/>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4" name="Line 14"/>
          <p:cNvSpPr>
            <a:spLocks noChangeShapeType="1"/>
          </p:cNvSpPr>
          <p:nvPr/>
        </p:nvSpPr>
        <p:spPr bwMode="auto">
          <a:xfrm flipV="1">
            <a:off x="8256712" y="5074245"/>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5" name="Line 15"/>
          <p:cNvSpPr>
            <a:spLocks noChangeShapeType="1"/>
          </p:cNvSpPr>
          <p:nvPr/>
        </p:nvSpPr>
        <p:spPr bwMode="auto">
          <a:xfrm flipV="1">
            <a:off x="9171112" y="5074245"/>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6" name="Text Box 16"/>
          <p:cNvSpPr txBox="1">
            <a:spLocks noChangeArrowheads="1"/>
          </p:cNvSpPr>
          <p:nvPr/>
        </p:nvSpPr>
        <p:spPr bwMode="auto">
          <a:xfrm>
            <a:off x="3497288" y="5847656"/>
            <a:ext cx="6047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eaLnBrk="0" hangingPunct="0">
              <a:spcBef>
                <a:spcPct val="50000"/>
              </a:spcBef>
            </a:pPr>
            <a:r>
              <a:rPr lang="en-US" altLang="en-US" sz="2400">
                <a:latin typeface="Calibri" charset="0"/>
                <a:ea typeface="Calibri" charset="0"/>
                <a:cs typeface="Calibri" charset="0"/>
              </a:rPr>
              <a:t>Days before (-) and after (+) announcement</a:t>
            </a:r>
          </a:p>
        </p:txBody>
      </p:sp>
      <p:sp>
        <p:nvSpPr>
          <p:cNvPr id="17" name="Line 17"/>
          <p:cNvSpPr>
            <a:spLocks noChangeShapeType="1"/>
          </p:cNvSpPr>
          <p:nvPr/>
        </p:nvSpPr>
        <p:spPr bwMode="auto">
          <a:xfrm>
            <a:off x="2922712" y="4007445"/>
            <a:ext cx="3505200" cy="0"/>
          </a:xfrm>
          <a:prstGeom prst="line">
            <a:avLst/>
          </a:prstGeom>
          <a:noFill/>
          <a:ln w="38100">
            <a:solidFill>
              <a:srgbClr val="6EA07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8" name="Line 18"/>
          <p:cNvSpPr>
            <a:spLocks noChangeShapeType="1"/>
          </p:cNvSpPr>
          <p:nvPr/>
        </p:nvSpPr>
        <p:spPr bwMode="auto">
          <a:xfrm flipV="1">
            <a:off x="6427912" y="2712045"/>
            <a:ext cx="0" cy="1295400"/>
          </a:xfrm>
          <a:prstGeom prst="line">
            <a:avLst/>
          </a:prstGeom>
          <a:noFill/>
          <a:ln w="38100">
            <a:solidFill>
              <a:srgbClr val="6EA07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9" name="Line 19"/>
          <p:cNvSpPr>
            <a:spLocks noChangeShapeType="1"/>
          </p:cNvSpPr>
          <p:nvPr/>
        </p:nvSpPr>
        <p:spPr bwMode="auto">
          <a:xfrm>
            <a:off x="6427912" y="2712045"/>
            <a:ext cx="3048000" cy="0"/>
          </a:xfrm>
          <a:prstGeom prst="line">
            <a:avLst/>
          </a:prstGeom>
          <a:noFill/>
          <a:ln w="38100">
            <a:solidFill>
              <a:srgbClr val="6EA07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20" name="Text Box 20"/>
          <p:cNvSpPr txBox="1">
            <a:spLocks noChangeArrowheads="1"/>
          </p:cNvSpPr>
          <p:nvPr/>
        </p:nvSpPr>
        <p:spPr bwMode="auto">
          <a:xfrm>
            <a:off x="3227512" y="4175721"/>
            <a:ext cx="35052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pPr>
            <a:r>
              <a:rPr lang="en-US" altLang="en-US" sz="2400">
                <a:solidFill>
                  <a:srgbClr val="6EA07A"/>
                </a:solidFill>
                <a:latin typeface="Calibri" charset="0"/>
                <a:ea typeface="Calibri" charset="0"/>
                <a:cs typeface="Calibri" charset="0"/>
              </a:rPr>
              <a:t>Efficient market response to “good news”</a:t>
            </a:r>
          </a:p>
        </p:txBody>
      </p:sp>
      <p:sp>
        <p:nvSpPr>
          <p:cNvPr id="21" name="Arc 21"/>
          <p:cNvSpPr>
            <a:spLocks/>
          </p:cNvSpPr>
          <p:nvPr/>
        </p:nvSpPr>
        <p:spPr bwMode="auto">
          <a:xfrm flipH="1">
            <a:off x="5215062" y="3094633"/>
            <a:ext cx="1060450" cy="1293812"/>
          </a:xfrm>
          <a:custGeom>
            <a:avLst/>
            <a:gdLst>
              <a:gd name="G0" fmla="+- 0 0 0"/>
              <a:gd name="G1" fmla="+- 21600 0 0"/>
              <a:gd name="G2" fmla="+- 21600 0 0"/>
              <a:gd name="T0" fmla="*/ 0 w 21488"/>
              <a:gd name="T1" fmla="*/ 0 h 21600"/>
              <a:gd name="T2" fmla="*/ 21488 w 21488"/>
              <a:gd name="T3" fmla="*/ 19405 h 21600"/>
              <a:gd name="T4" fmla="*/ 0 w 21488"/>
              <a:gd name="T5" fmla="*/ 21600 h 21600"/>
            </a:gdLst>
            <a:ahLst/>
            <a:cxnLst>
              <a:cxn ang="0">
                <a:pos x="T0" y="T1"/>
              </a:cxn>
              <a:cxn ang="0">
                <a:pos x="T2" y="T3"/>
              </a:cxn>
              <a:cxn ang="0">
                <a:pos x="T4" y="T5"/>
              </a:cxn>
            </a:cxnLst>
            <a:rect l="0" t="0" r="r" b="b"/>
            <a:pathLst>
              <a:path w="21488" h="21600" fill="none" extrusionOk="0">
                <a:moveTo>
                  <a:pt x="0" y="-1"/>
                </a:moveTo>
                <a:cubicBezTo>
                  <a:pt x="11079" y="-1"/>
                  <a:pt x="20362" y="8382"/>
                  <a:pt x="21488" y="19404"/>
                </a:cubicBezTo>
              </a:path>
              <a:path w="21488" h="21600" stroke="0" extrusionOk="0">
                <a:moveTo>
                  <a:pt x="0" y="-1"/>
                </a:moveTo>
                <a:cubicBezTo>
                  <a:pt x="11079" y="-1"/>
                  <a:pt x="20362" y="8382"/>
                  <a:pt x="21488" y="19404"/>
                </a:cubicBezTo>
                <a:lnTo>
                  <a:pt x="0" y="21600"/>
                </a:lnTo>
                <a:close/>
              </a:path>
            </a:pathLst>
          </a:custGeom>
          <a:noFill/>
          <a:ln w="28575">
            <a:solidFill>
              <a:srgbClr val="6EA07A"/>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alibri" charset="0"/>
              <a:ea typeface="Calibri" charset="0"/>
              <a:cs typeface="Calibri" charset="0"/>
            </a:endParaRPr>
          </a:p>
        </p:txBody>
      </p:sp>
      <p:sp>
        <p:nvSpPr>
          <p:cNvPr id="22" name="Freeform 22"/>
          <p:cNvSpPr>
            <a:spLocks/>
          </p:cNvSpPr>
          <p:nvPr/>
        </p:nvSpPr>
        <p:spPr bwMode="auto">
          <a:xfrm>
            <a:off x="6389812" y="1759545"/>
            <a:ext cx="2324100" cy="1257300"/>
          </a:xfrm>
          <a:custGeom>
            <a:avLst/>
            <a:gdLst>
              <a:gd name="T0" fmla="*/ 24 w 1464"/>
              <a:gd name="T1" fmla="*/ 552 h 792"/>
              <a:gd name="T2" fmla="*/ 168 w 1464"/>
              <a:gd name="T3" fmla="*/ 24 h 792"/>
              <a:gd name="T4" fmla="*/ 1032 w 1464"/>
              <a:gd name="T5" fmla="*/ 696 h 792"/>
              <a:gd name="T6" fmla="*/ 1464 w 1464"/>
              <a:gd name="T7" fmla="*/ 600 h 792"/>
            </a:gdLst>
            <a:ahLst/>
            <a:cxnLst>
              <a:cxn ang="0">
                <a:pos x="T0" y="T1"/>
              </a:cxn>
              <a:cxn ang="0">
                <a:pos x="T2" y="T3"/>
              </a:cxn>
              <a:cxn ang="0">
                <a:pos x="T4" y="T5"/>
              </a:cxn>
              <a:cxn ang="0">
                <a:pos x="T6" y="T7"/>
              </a:cxn>
            </a:cxnLst>
            <a:rect l="0" t="0" r="r" b="b"/>
            <a:pathLst>
              <a:path w="1464" h="792">
                <a:moveTo>
                  <a:pt x="24" y="552"/>
                </a:moveTo>
                <a:cubicBezTo>
                  <a:pt x="12" y="276"/>
                  <a:pt x="0" y="0"/>
                  <a:pt x="168" y="24"/>
                </a:cubicBezTo>
                <a:cubicBezTo>
                  <a:pt x="336" y="48"/>
                  <a:pt x="816" y="600"/>
                  <a:pt x="1032" y="696"/>
                </a:cubicBezTo>
                <a:cubicBezTo>
                  <a:pt x="1248" y="792"/>
                  <a:pt x="1356" y="696"/>
                  <a:pt x="1464" y="600"/>
                </a:cubicBezTo>
              </a:path>
            </a:pathLst>
          </a:custGeom>
          <a:noFill/>
          <a:ln w="38100" cap="flat" cmpd="sng">
            <a:solidFill>
              <a:srgbClr val="FF0000"/>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23" name="Text Box 23"/>
          <p:cNvSpPr txBox="1">
            <a:spLocks noChangeArrowheads="1"/>
          </p:cNvSpPr>
          <p:nvPr/>
        </p:nvSpPr>
        <p:spPr bwMode="auto">
          <a:xfrm>
            <a:off x="3151312" y="2178646"/>
            <a:ext cx="27051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pPr>
            <a:r>
              <a:rPr lang="en-US" altLang="en-US" sz="2400">
                <a:solidFill>
                  <a:srgbClr val="FF0000"/>
                </a:solidFill>
                <a:latin typeface="Calibri" charset="0"/>
                <a:ea typeface="Calibri" charset="0"/>
                <a:cs typeface="Calibri" charset="0"/>
              </a:rPr>
              <a:t>Overreaction to “good news” with reversion</a:t>
            </a:r>
          </a:p>
        </p:txBody>
      </p:sp>
      <p:sp>
        <p:nvSpPr>
          <p:cNvPr id="24" name="Arc 24"/>
          <p:cNvSpPr>
            <a:spLocks/>
          </p:cNvSpPr>
          <p:nvPr/>
        </p:nvSpPr>
        <p:spPr bwMode="auto">
          <a:xfrm flipH="1">
            <a:off x="3837112" y="1721445"/>
            <a:ext cx="2362200" cy="528638"/>
          </a:xfrm>
          <a:custGeom>
            <a:avLst/>
            <a:gdLst>
              <a:gd name="G0" fmla="+- 675 0 0"/>
              <a:gd name="G1" fmla="+- 21600 0 0"/>
              <a:gd name="G2" fmla="+- 21600 0 0"/>
              <a:gd name="T0" fmla="*/ 0 w 22275"/>
              <a:gd name="T1" fmla="*/ 11 h 24989"/>
              <a:gd name="T2" fmla="*/ 22007 w 22275"/>
              <a:gd name="T3" fmla="*/ 24989 h 24989"/>
              <a:gd name="T4" fmla="*/ 675 w 22275"/>
              <a:gd name="T5" fmla="*/ 21600 h 24989"/>
            </a:gdLst>
            <a:ahLst/>
            <a:cxnLst>
              <a:cxn ang="0">
                <a:pos x="T0" y="T1"/>
              </a:cxn>
              <a:cxn ang="0">
                <a:pos x="T2" y="T3"/>
              </a:cxn>
              <a:cxn ang="0">
                <a:pos x="T4" y="T5"/>
              </a:cxn>
            </a:cxnLst>
            <a:rect l="0" t="0" r="r" b="b"/>
            <a:pathLst>
              <a:path w="22275" h="24989" fill="none" extrusionOk="0">
                <a:moveTo>
                  <a:pt x="-1" y="10"/>
                </a:moveTo>
                <a:cubicBezTo>
                  <a:pt x="224" y="3"/>
                  <a:pt x="449" y="-1"/>
                  <a:pt x="675" y="-1"/>
                </a:cubicBezTo>
                <a:cubicBezTo>
                  <a:pt x="12604" y="0"/>
                  <a:pt x="22275" y="9670"/>
                  <a:pt x="22275" y="21600"/>
                </a:cubicBezTo>
                <a:cubicBezTo>
                  <a:pt x="22275" y="22734"/>
                  <a:pt x="22185" y="23868"/>
                  <a:pt x="22007" y="24989"/>
                </a:cubicBezTo>
              </a:path>
              <a:path w="22275" h="24989" stroke="0" extrusionOk="0">
                <a:moveTo>
                  <a:pt x="-1" y="10"/>
                </a:moveTo>
                <a:cubicBezTo>
                  <a:pt x="224" y="3"/>
                  <a:pt x="449" y="-1"/>
                  <a:pt x="675" y="-1"/>
                </a:cubicBezTo>
                <a:cubicBezTo>
                  <a:pt x="12604" y="0"/>
                  <a:pt x="22275" y="9670"/>
                  <a:pt x="22275" y="21600"/>
                </a:cubicBezTo>
                <a:cubicBezTo>
                  <a:pt x="22275" y="22734"/>
                  <a:pt x="22185" y="23868"/>
                  <a:pt x="22007" y="24989"/>
                </a:cubicBezTo>
                <a:lnTo>
                  <a:pt x="675" y="21600"/>
                </a:lnTo>
                <a:close/>
              </a:path>
            </a:pathLst>
          </a:custGeom>
          <a:noFill/>
          <a:ln w="28575">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alibri" charset="0"/>
              <a:ea typeface="Calibri" charset="0"/>
              <a:cs typeface="Calibri" charset="0"/>
            </a:endParaRPr>
          </a:p>
        </p:txBody>
      </p:sp>
      <p:sp>
        <p:nvSpPr>
          <p:cNvPr id="25" name="Arc 25"/>
          <p:cNvSpPr>
            <a:spLocks/>
          </p:cNvSpPr>
          <p:nvPr/>
        </p:nvSpPr>
        <p:spPr bwMode="auto">
          <a:xfrm flipV="1">
            <a:off x="6427912" y="2559646"/>
            <a:ext cx="2514600" cy="1452563"/>
          </a:xfrm>
          <a:custGeom>
            <a:avLst/>
            <a:gdLst>
              <a:gd name="G0" fmla="+- 675 0 0"/>
              <a:gd name="G1" fmla="+- 21600 0 0"/>
              <a:gd name="G2" fmla="+- 21600 0 0"/>
              <a:gd name="T0" fmla="*/ 0 w 22013"/>
              <a:gd name="T1" fmla="*/ 11 h 21600"/>
              <a:gd name="T2" fmla="*/ 22013 w 22013"/>
              <a:gd name="T3" fmla="*/ 18246 h 21600"/>
              <a:gd name="T4" fmla="*/ 675 w 22013"/>
              <a:gd name="T5" fmla="*/ 21600 h 21600"/>
            </a:gdLst>
            <a:ahLst/>
            <a:cxnLst>
              <a:cxn ang="0">
                <a:pos x="T0" y="T1"/>
              </a:cxn>
              <a:cxn ang="0">
                <a:pos x="T2" y="T3"/>
              </a:cxn>
              <a:cxn ang="0">
                <a:pos x="T4" y="T5"/>
              </a:cxn>
            </a:cxnLst>
            <a:rect l="0" t="0" r="r" b="b"/>
            <a:pathLst>
              <a:path w="22013" h="21600" fill="none" extrusionOk="0">
                <a:moveTo>
                  <a:pt x="-1" y="10"/>
                </a:moveTo>
                <a:cubicBezTo>
                  <a:pt x="224" y="3"/>
                  <a:pt x="449" y="-1"/>
                  <a:pt x="675" y="-1"/>
                </a:cubicBezTo>
                <a:cubicBezTo>
                  <a:pt x="11309" y="-1"/>
                  <a:pt x="20361" y="7740"/>
                  <a:pt x="22013" y="18245"/>
                </a:cubicBezTo>
              </a:path>
              <a:path w="22013" h="21600" stroke="0" extrusionOk="0">
                <a:moveTo>
                  <a:pt x="-1" y="10"/>
                </a:moveTo>
                <a:cubicBezTo>
                  <a:pt x="224" y="3"/>
                  <a:pt x="449" y="-1"/>
                  <a:pt x="675" y="-1"/>
                </a:cubicBezTo>
                <a:cubicBezTo>
                  <a:pt x="11309" y="-1"/>
                  <a:pt x="20361" y="7740"/>
                  <a:pt x="22013" y="18245"/>
                </a:cubicBezTo>
                <a:lnTo>
                  <a:pt x="675" y="21600"/>
                </a:lnTo>
                <a:close/>
              </a:path>
            </a:pathLst>
          </a:custGeom>
          <a:noFill/>
          <a:ln w="57150" cap="rnd">
            <a:solidFill>
              <a:schemeClr val="accent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alibri" charset="0"/>
              <a:ea typeface="Calibri" charset="0"/>
              <a:cs typeface="Calibri" charset="0"/>
            </a:endParaRPr>
          </a:p>
        </p:txBody>
      </p:sp>
      <p:sp>
        <p:nvSpPr>
          <p:cNvPr id="26" name="Text Box 26"/>
          <p:cNvSpPr txBox="1">
            <a:spLocks noChangeArrowheads="1"/>
          </p:cNvSpPr>
          <p:nvPr/>
        </p:nvSpPr>
        <p:spPr bwMode="auto">
          <a:xfrm>
            <a:off x="7647112" y="3245446"/>
            <a:ext cx="2209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pPr>
            <a:r>
              <a:rPr lang="en-US" altLang="en-US" sz="2400">
                <a:solidFill>
                  <a:schemeClr val="accent2"/>
                </a:solidFill>
                <a:latin typeface="Calibri" charset="0"/>
                <a:ea typeface="Calibri" charset="0"/>
                <a:cs typeface="Calibri" charset="0"/>
              </a:rPr>
              <a:t>Delayed response to “good news”</a:t>
            </a:r>
          </a:p>
        </p:txBody>
      </p:sp>
      <p:sp>
        <p:nvSpPr>
          <p:cNvPr id="27" name="Rectangle 26"/>
          <p:cNvSpPr/>
          <p:nvPr/>
        </p:nvSpPr>
        <p:spPr>
          <a:xfrm>
            <a:off x="3315072" y="6579315"/>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286666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20"/>
                                        </p:tgtEl>
                                        <p:attrNameLst>
                                          <p:attrName>style.visibility</p:attrName>
                                        </p:attrNameLst>
                                      </p:cBhvr>
                                      <p:to>
                                        <p:strVal val="visible"/>
                                      </p:to>
                                    </p:se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23"/>
                                        </p:tgtEl>
                                        <p:attrNameLst>
                                          <p:attrName>style.visibility</p:attrName>
                                        </p:attrNameLst>
                                      </p:cBhvr>
                                      <p:to>
                                        <p:strVal val="visible"/>
                                      </p:to>
                                    </p:set>
                                  </p:childTnLst>
                                </p:cTn>
                              </p:par>
                            </p:childTnLst>
                          </p:cTn>
                        </p:par>
                        <p:par>
                          <p:cTn id="35" fill="hold">
                            <p:stCondLst>
                              <p:cond delay="1000"/>
                            </p:stCondLst>
                            <p:childTnLst>
                              <p:par>
                                <p:cTn id="36" presetID="22" presetClass="entr" presetSubtype="4"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4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7" grpId="0" animBg="1"/>
      <p:bldP spid="18" grpId="0" animBg="1"/>
      <p:bldP spid="19" grpId="0" animBg="1"/>
      <p:bldP spid="20" grpId="0" autoUpdateAnimBg="0"/>
      <p:bldP spid="21" grpId="0" animBg="1"/>
      <p:bldP spid="22" grpId="0" animBg="1"/>
      <p:bldP spid="23" grpId="0" autoUpdateAnimBg="0"/>
      <p:bldP spid="24" grpId="0" animBg="1"/>
      <p:bldP spid="25" grpId="0" animBg="1"/>
      <p:bldP spid="2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25760"/>
            <a:ext cx="8735888" cy="1143000"/>
          </a:xfrm>
        </p:spPr>
        <p:txBody>
          <a:bodyPr>
            <a:normAutofit fontScale="90000"/>
          </a:bodyPr>
          <a:lstStyle/>
          <a:p>
            <a:r>
              <a:rPr lang="en-US" sz="3600">
                <a:solidFill>
                  <a:schemeClr val="accent1"/>
                </a:solidFill>
              </a:rPr>
              <a:t>Reaction of Stock Price to New Information in Efficient and Inefficient Markets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43</a:t>
            </a:fld>
            <a:endParaRPr lang="zh-TW" altLang="en-US"/>
          </a:p>
        </p:txBody>
      </p:sp>
      <p:sp>
        <p:nvSpPr>
          <p:cNvPr id="5" name="Line 4"/>
          <p:cNvSpPr>
            <a:spLocks noChangeShapeType="1"/>
          </p:cNvSpPr>
          <p:nvPr/>
        </p:nvSpPr>
        <p:spPr bwMode="auto">
          <a:xfrm flipV="1">
            <a:off x="2978224" y="1658888"/>
            <a:ext cx="0" cy="358140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6" name="Line 5"/>
          <p:cNvSpPr>
            <a:spLocks noChangeShapeType="1"/>
          </p:cNvSpPr>
          <p:nvPr/>
        </p:nvSpPr>
        <p:spPr bwMode="auto">
          <a:xfrm flipV="1">
            <a:off x="2978224" y="5240288"/>
            <a:ext cx="6553200"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7" name="Text Box 6"/>
          <p:cNvSpPr txBox="1">
            <a:spLocks noChangeArrowheads="1"/>
          </p:cNvSpPr>
          <p:nvPr/>
        </p:nvSpPr>
        <p:spPr bwMode="auto">
          <a:xfrm>
            <a:off x="1759024" y="1811289"/>
            <a:ext cx="121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pPr>
            <a:r>
              <a:rPr lang="en-US" altLang="en-US" sz="2400">
                <a:latin typeface="Calibri" charset="0"/>
                <a:ea typeface="Calibri" charset="0"/>
                <a:cs typeface="Calibri" charset="0"/>
              </a:rPr>
              <a:t>Stock Price</a:t>
            </a:r>
          </a:p>
        </p:txBody>
      </p:sp>
      <p:sp>
        <p:nvSpPr>
          <p:cNvPr id="8" name="Text Box 7"/>
          <p:cNvSpPr txBox="1">
            <a:spLocks noChangeArrowheads="1"/>
          </p:cNvSpPr>
          <p:nvPr/>
        </p:nvSpPr>
        <p:spPr bwMode="auto">
          <a:xfrm>
            <a:off x="3359224" y="5316488"/>
            <a:ext cx="632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ltLang="en-US" sz="2400">
                <a:latin typeface="Calibri" charset="0"/>
                <a:ea typeface="Calibri" charset="0"/>
                <a:cs typeface="Calibri" charset="0"/>
              </a:rPr>
              <a:t>-30	-20	-10	  0	+10	+20	+30</a:t>
            </a:r>
          </a:p>
        </p:txBody>
      </p:sp>
      <p:sp>
        <p:nvSpPr>
          <p:cNvPr id="9" name="Line 8"/>
          <p:cNvSpPr>
            <a:spLocks noChangeShapeType="1"/>
          </p:cNvSpPr>
          <p:nvPr/>
        </p:nvSpPr>
        <p:spPr bwMode="auto">
          <a:xfrm flipV="1">
            <a:off x="3740224" y="5011688"/>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0" name="Line 9"/>
          <p:cNvSpPr>
            <a:spLocks noChangeShapeType="1"/>
          </p:cNvSpPr>
          <p:nvPr/>
        </p:nvSpPr>
        <p:spPr bwMode="auto">
          <a:xfrm flipV="1">
            <a:off x="4654624" y="5011688"/>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1" name="Line 10"/>
          <p:cNvSpPr>
            <a:spLocks noChangeShapeType="1"/>
          </p:cNvSpPr>
          <p:nvPr/>
        </p:nvSpPr>
        <p:spPr bwMode="auto">
          <a:xfrm flipV="1">
            <a:off x="5569024" y="5011688"/>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2" name="Line 11"/>
          <p:cNvSpPr>
            <a:spLocks noChangeShapeType="1"/>
          </p:cNvSpPr>
          <p:nvPr/>
        </p:nvSpPr>
        <p:spPr bwMode="auto">
          <a:xfrm flipV="1">
            <a:off x="6483424" y="5011688"/>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3" name="Line 12"/>
          <p:cNvSpPr>
            <a:spLocks noChangeShapeType="1"/>
          </p:cNvSpPr>
          <p:nvPr/>
        </p:nvSpPr>
        <p:spPr bwMode="auto">
          <a:xfrm flipV="1">
            <a:off x="7321624" y="5011688"/>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4" name="Line 13"/>
          <p:cNvSpPr>
            <a:spLocks noChangeShapeType="1"/>
          </p:cNvSpPr>
          <p:nvPr/>
        </p:nvSpPr>
        <p:spPr bwMode="auto">
          <a:xfrm flipV="1">
            <a:off x="8312224" y="5011688"/>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5" name="Line 14"/>
          <p:cNvSpPr>
            <a:spLocks noChangeShapeType="1"/>
          </p:cNvSpPr>
          <p:nvPr/>
        </p:nvSpPr>
        <p:spPr bwMode="auto">
          <a:xfrm flipV="1">
            <a:off x="9226624" y="5011688"/>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6" name="Text Box 15"/>
          <p:cNvSpPr txBox="1">
            <a:spLocks noChangeArrowheads="1"/>
          </p:cNvSpPr>
          <p:nvPr/>
        </p:nvSpPr>
        <p:spPr bwMode="auto">
          <a:xfrm>
            <a:off x="2825824" y="5847656"/>
            <a:ext cx="670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eaLnBrk="0" hangingPunct="0">
              <a:spcBef>
                <a:spcPct val="50000"/>
              </a:spcBef>
            </a:pPr>
            <a:r>
              <a:rPr lang="en-US" altLang="en-US" sz="2400">
                <a:latin typeface="Calibri" charset="0"/>
                <a:ea typeface="Calibri" charset="0"/>
                <a:cs typeface="Calibri" charset="0"/>
              </a:rPr>
              <a:t>Days before (-) and after (+) announcement</a:t>
            </a:r>
          </a:p>
        </p:txBody>
      </p:sp>
      <p:sp>
        <p:nvSpPr>
          <p:cNvPr id="17" name="Line 16"/>
          <p:cNvSpPr>
            <a:spLocks noChangeShapeType="1"/>
          </p:cNvSpPr>
          <p:nvPr/>
        </p:nvSpPr>
        <p:spPr bwMode="auto">
          <a:xfrm>
            <a:off x="2978224" y="2649488"/>
            <a:ext cx="3505200" cy="0"/>
          </a:xfrm>
          <a:prstGeom prst="line">
            <a:avLst/>
          </a:prstGeom>
          <a:noFill/>
          <a:ln w="38100">
            <a:solidFill>
              <a:srgbClr val="6EA07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8" name="Line 17"/>
          <p:cNvSpPr>
            <a:spLocks noChangeShapeType="1"/>
          </p:cNvSpPr>
          <p:nvPr/>
        </p:nvSpPr>
        <p:spPr bwMode="auto">
          <a:xfrm flipV="1">
            <a:off x="6483424" y="2649488"/>
            <a:ext cx="0" cy="1295400"/>
          </a:xfrm>
          <a:prstGeom prst="line">
            <a:avLst/>
          </a:prstGeom>
          <a:noFill/>
          <a:ln w="38100">
            <a:solidFill>
              <a:srgbClr val="6EA07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9" name="Line 18"/>
          <p:cNvSpPr>
            <a:spLocks noChangeShapeType="1"/>
          </p:cNvSpPr>
          <p:nvPr/>
        </p:nvSpPr>
        <p:spPr bwMode="auto">
          <a:xfrm>
            <a:off x="6483424" y="3944888"/>
            <a:ext cx="3048000" cy="0"/>
          </a:xfrm>
          <a:prstGeom prst="line">
            <a:avLst/>
          </a:prstGeom>
          <a:noFill/>
          <a:ln w="38100">
            <a:solidFill>
              <a:srgbClr val="6EA07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20" name="Text Box 19"/>
          <p:cNvSpPr txBox="1">
            <a:spLocks noChangeArrowheads="1"/>
          </p:cNvSpPr>
          <p:nvPr/>
        </p:nvSpPr>
        <p:spPr bwMode="auto">
          <a:xfrm>
            <a:off x="3283024" y="1658889"/>
            <a:ext cx="3276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ltLang="en-US" sz="2400">
                <a:solidFill>
                  <a:srgbClr val="6EA07A"/>
                </a:solidFill>
                <a:latin typeface="Calibri" charset="0"/>
                <a:ea typeface="Calibri" charset="0"/>
                <a:cs typeface="Calibri" charset="0"/>
              </a:rPr>
              <a:t>Efficient market response to “bad news”</a:t>
            </a:r>
          </a:p>
        </p:txBody>
      </p:sp>
      <p:sp>
        <p:nvSpPr>
          <p:cNvPr id="21" name="Arc 20"/>
          <p:cNvSpPr>
            <a:spLocks/>
          </p:cNvSpPr>
          <p:nvPr/>
        </p:nvSpPr>
        <p:spPr bwMode="auto">
          <a:xfrm flipH="1" flipV="1">
            <a:off x="5270574" y="2419302"/>
            <a:ext cx="1060450" cy="1220787"/>
          </a:xfrm>
          <a:custGeom>
            <a:avLst/>
            <a:gdLst>
              <a:gd name="G0" fmla="+- 0 0 0"/>
              <a:gd name="G1" fmla="+- 21600 0 0"/>
              <a:gd name="G2" fmla="+- 21600 0 0"/>
              <a:gd name="T0" fmla="*/ 0 w 21488"/>
              <a:gd name="T1" fmla="*/ 0 h 21600"/>
              <a:gd name="T2" fmla="*/ 21488 w 21488"/>
              <a:gd name="T3" fmla="*/ 19405 h 21600"/>
              <a:gd name="T4" fmla="*/ 0 w 21488"/>
              <a:gd name="T5" fmla="*/ 21600 h 21600"/>
            </a:gdLst>
            <a:ahLst/>
            <a:cxnLst>
              <a:cxn ang="0">
                <a:pos x="T0" y="T1"/>
              </a:cxn>
              <a:cxn ang="0">
                <a:pos x="T2" y="T3"/>
              </a:cxn>
              <a:cxn ang="0">
                <a:pos x="T4" y="T5"/>
              </a:cxn>
            </a:cxnLst>
            <a:rect l="0" t="0" r="r" b="b"/>
            <a:pathLst>
              <a:path w="21488" h="21600" fill="none" extrusionOk="0">
                <a:moveTo>
                  <a:pt x="0" y="-1"/>
                </a:moveTo>
                <a:cubicBezTo>
                  <a:pt x="11079" y="-1"/>
                  <a:pt x="20362" y="8382"/>
                  <a:pt x="21488" y="19404"/>
                </a:cubicBezTo>
              </a:path>
              <a:path w="21488" h="21600" stroke="0" extrusionOk="0">
                <a:moveTo>
                  <a:pt x="0" y="-1"/>
                </a:moveTo>
                <a:cubicBezTo>
                  <a:pt x="11079" y="-1"/>
                  <a:pt x="20362" y="8382"/>
                  <a:pt x="21488" y="19404"/>
                </a:cubicBezTo>
                <a:lnTo>
                  <a:pt x="0" y="21600"/>
                </a:lnTo>
                <a:close/>
              </a:path>
            </a:pathLst>
          </a:custGeom>
          <a:noFill/>
          <a:ln w="28575">
            <a:solidFill>
              <a:srgbClr val="6EA07A"/>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alibri" charset="0"/>
              <a:ea typeface="Calibri" charset="0"/>
              <a:cs typeface="Calibri" charset="0"/>
            </a:endParaRPr>
          </a:p>
        </p:txBody>
      </p:sp>
      <p:sp>
        <p:nvSpPr>
          <p:cNvPr id="22" name="Freeform 21"/>
          <p:cNvSpPr>
            <a:spLocks/>
          </p:cNvSpPr>
          <p:nvPr/>
        </p:nvSpPr>
        <p:spPr bwMode="auto">
          <a:xfrm flipV="1">
            <a:off x="6445324" y="3487688"/>
            <a:ext cx="2324100" cy="1524000"/>
          </a:xfrm>
          <a:custGeom>
            <a:avLst/>
            <a:gdLst>
              <a:gd name="T0" fmla="*/ 24 w 1464"/>
              <a:gd name="T1" fmla="*/ 552 h 792"/>
              <a:gd name="T2" fmla="*/ 168 w 1464"/>
              <a:gd name="T3" fmla="*/ 24 h 792"/>
              <a:gd name="T4" fmla="*/ 1032 w 1464"/>
              <a:gd name="T5" fmla="*/ 696 h 792"/>
              <a:gd name="T6" fmla="*/ 1464 w 1464"/>
              <a:gd name="T7" fmla="*/ 600 h 792"/>
            </a:gdLst>
            <a:ahLst/>
            <a:cxnLst>
              <a:cxn ang="0">
                <a:pos x="T0" y="T1"/>
              </a:cxn>
              <a:cxn ang="0">
                <a:pos x="T2" y="T3"/>
              </a:cxn>
              <a:cxn ang="0">
                <a:pos x="T4" y="T5"/>
              </a:cxn>
              <a:cxn ang="0">
                <a:pos x="T6" y="T7"/>
              </a:cxn>
            </a:cxnLst>
            <a:rect l="0" t="0" r="r" b="b"/>
            <a:pathLst>
              <a:path w="1464" h="792">
                <a:moveTo>
                  <a:pt x="24" y="552"/>
                </a:moveTo>
                <a:cubicBezTo>
                  <a:pt x="12" y="276"/>
                  <a:pt x="0" y="0"/>
                  <a:pt x="168" y="24"/>
                </a:cubicBezTo>
                <a:cubicBezTo>
                  <a:pt x="336" y="48"/>
                  <a:pt x="816" y="600"/>
                  <a:pt x="1032" y="696"/>
                </a:cubicBezTo>
                <a:cubicBezTo>
                  <a:pt x="1248" y="792"/>
                  <a:pt x="1356" y="696"/>
                  <a:pt x="1464" y="600"/>
                </a:cubicBezTo>
              </a:path>
            </a:pathLst>
          </a:custGeom>
          <a:noFill/>
          <a:ln w="38100" cap="flat" cmpd="sng">
            <a:solidFill>
              <a:srgbClr val="FF0000"/>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23" name="Text Box 22"/>
          <p:cNvSpPr txBox="1">
            <a:spLocks noChangeArrowheads="1"/>
          </p:cNvSpPr>
          <p:nvPr/>
        </p:nvSpPr>
        <p:spPr bwMode="auto">
          <a:xfrm>
            <a:off x="3024382" y="3924836"/>
            <a:ext cx="29637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pPr>
            <a:r>
              <a:rPr lang="en-US" altLang="en-US" sz="2400">
                <a:solidFill>
                  <a:srgbClr val="FF0000"/>
                </a:solidFill>
                <a:latin typeface="Calibri" charset="0"/>
                <a:ea typeface="Calibri" charset="0"/>
                <a:cs typeface="Calibri" charset="0"/>
              </a:rPr>
              <a:t>Overreaction to “bad news” with reversion</a:t>
            </a:r>
          </a:p>
        </p:txBody>
      </p:sp>
      <p:sp>
        <p:nvSpPr>
          <p:cNvPr id="24" name="Arc 23"/>
          <p:cNvSpPr>
            <a:spLocks/>
          </p:cNvSpPr>
          <p:nvPr/>
        </p:nvSpPr>
        <p:spPr bwMode="auto">
          <a:xfrm flipH="1">
            <a:off x="5857056" y="4325889"/>
            <a:ext cx="472381" cy="74613"/>
          </a:xfrm>
          <a:custGeom>
            <a:avLst/>
            <a:gdLst>
              <a:gd name="G0" fmla="+- 675 0 0"/>
              <a:gd name="G1" fmla="+- 21600 0 0"/>
              <a:gd name="G2" fmla="+- 21600 0 0"/>
              <a:gd name="T0" fmla="*/ 0 w 22174"/>
              <a:gd name="T1" fmla="*/ 11 h 21600"/>
              <a:gd name="T2" fmla="*/ 22174 w 22174"/>
              <a:gd name="T3" fmla="*/ 19513 h 21600"/>
              <a:gd name="T4" fmla="*/ 675 w 22174"/>
              <a:gd name="T5" fmla="*/ 21600 h 21600"/>
            </a:gdLst>
            <a:ahLst/>
            <a:cxnLst>
              <a:cxn ang="0">
                <a:pos x="T0" y="T1"/>
              </a:cxn>
              <a:cxn ang="0">
                <a:pos x="T2" y="T3"/>
              </a:cxn>
              <a:cxn ang="0">
                <a:pos x="T4" y="T5"/>
              </a:cxn>
            </a:cxnLst>
            <a:rect l="0" t="0" r="r" b="b"/>
            <a:pathLst>
              <a:path w="22174" h="21600" fill="none" extrusionOk="0">
                <a:moveTo>
                  <a:pt x="-1" y="10"/>
                </a:moveTo>
                <a:cubicBezTo>
                  <a:pt x="224" y="3"/>
                  <a:pt x="449" y="-1"/>
                  <a:pt x="675" y="-1"/>
                </a:cubicBezTo>
                <a:cubicBezTo>
                  <a:pt x="11795" y="-1"/>
                  <a:pt x="21099" y="8444"/>
                  <a:pt x="22173" y="19513"/>
                </a:cubicBezTo>
              </a:path>
              <a:path w="22174" h="21600" stroke="0" extrusionOk="0">
                <a:moveTo>
                  <a:pt x="-1" y="10"/>
                </a:moveTo>
                <a:cubicBezTo>
                  <a:pt x="224" y="3"/>
                  <a:pt x="449" y="-1"/>
                  <a:pt x="675" y="-1"/>
                </a:cubicBezTo>
                <a:cubicBezTo>
                  <a:pt x="11795" y="-1"/>
                  <a:pt x="21099" y="8444"/>
                  <a:pt x="22173" y="19513"/>
                </a:cubicBezTo>
                <a:lnTo>
                  <a:pt x="675" y="21600"/>
                </a:lnTo>
                <a:close/>
              </a:path>
            </a:pathLst>
          </a:custGeom>
          <a:noFill/>
          <a:ln w="28575">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alibri" charset="0"/>
              <a:ea typeface="Calibri" charset="0"/>
              <a:cs typeface="Calibri" charset="0"/>
            </a:endParaRPr>
          </a:p>
        </p:txBody>
      </p:sp>
      <p:sp>
        <p:nvSpPr>
          <p:cNvPr id="25" name="Arc 24"/>
          <p:cNvSpPr>
            <a:spLocks/>
          </p:cNvSpPr>
          <p:nvPr/>
        </p:nvSpPr>
        <p:spPr bwMode="auto">
          <a:xfrm>
            <a:off x="6483424" y="2649488"/>
            <a:ext cx="2514600" cy="1524000"/>
          </a:xfrm>
          <a:custGeom>
            <a:avLst/>
            <a:gdLst>
              <a:gd name="G0" fmla="+- 675 0 0"/>
              <a:gd name="G1" fmla="+- 21600 0 0"/>
              <a:gd name="G2" fmla="+- 21600 0 0"/>
              <a:gd name="T0" fmla="*/ 0 w 22013"/>
              <a:gd name="T1" fmla="*/ 11 h 21600"/>
              <a:gd name="T2" fmla="*/ 22013 w 22013"/>
              <a:gd name="T3" fmla="*/ 18246 h 21600"/>
              <a:gd name="T4" fmla="*/ 675 w 22013"/>
              <a:gd name="T5" fmla="*/ 21600 h 21600"/>
            </a:gdLst>
            <a:ahLst/>
            <a:cxnLst>
              <a:cxn ang="0">
                <a:pos x="T0" y="T1"/>
              </a:cxn>
              <a:cxn ang="0">
                <a:pos x="T2" y="T3"/>
              </a:cxn>
              <a:cxn ang="0">
                <a:pos x="T4" y="T5"/>
              </a:cxn>
            </a:cxnLst>
            <a:rect l="0" t="0" r="r" b="b"/>
            <a:pathLst>
              <a:path w="22013" h="21600" fill="none" extrusionOk="0">
                <a:moveTo>
                  <a:pt x="-1" y="10"/>
                </a:moveTo>
                <a:cubicBezTo>
                  <a:pt x="224" y="3"/>
                  <a:pt x="449" y="-1"/>
                  <a:pt x="675" y="-1"/>
                </a:cubicBezTo>
                <a:cubicBezTo>
                  <a:pt x="11309" y="-1"/>
                  <a:pt x="20361" y="7740"/>
                  <a:pt x="22013" y="18245"/>
                </a:cubicBezTo>
              </a:path>
              <a:path w="22013" h="21600" stroke="0" extrusionOk="0">
                <a:moveTo>
                  <a:pt x="-1" y="10"/>
                </a:moveTo>
                <a:cubicBezTo>
                  <a:pt x="224" y="3"/>
                  <a:pt x="449" y="-1"/>
                  <a:pt x="675" y="-1"/>
                </a:cubicBezTo>
                <a:cubicBezTo>
                  <a:pt x="11309" y="-1"/>
                  <a:pt x="20361" y="7740"/>
                  <a:pt x="22013" y="18245"/>
                </a:cubicBezTo>
                <a:lnTo>
                  <a:pt x="675" y="21600"/>
                </a:lnTo>
                <a:close/>
              </a:path>
            </a:pathLst>
          </a:custGeom>
          <a:noFill/>
          <a:ln w="57150" cap="rnd">
            <a:solidFill>
              <a:schemeClr val="accent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alibri" charset="0"/>
              <a:ea typeface="Calibri" charset="0"/>
              <a:cs typeface="Calibri" charset="0"/>
            </a:endParaRPr>
          </a:p>
        </p:txBody>
      </p:sp>
      <p:sp>
        <p:nvSpPr>
          <p:cNvPr id="26" name="Text Box 25"/>
          <p:cNvSpPr txBox="1">
            <a:spLocks noChangeArrowheads="1"/>
          </p:cNvSpPr>
          <p:nvPr/>
        </p:nvSpPr>
        <p:spPr bwMode="auto">
          <a:xfrm>
            <a:off x="7702624" y="1887489"/>
            <a:ext cx="2209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pPr>
            <a:r>
              <a:rPr lang="en-US" altLang="en-US" sz="2400">
                <a:solidFill>
                  <a:schemeClr val="accent2"/>
                </a:solidFill>
                <a:latin typeface="Calibri" charset="0"/>
                <a:ea typeface="Calibri" charset="0"/>
                <a:cs typeface="Calibri" charset="0"/>
              </a:rPr>
              <a:t>Delayed response to “bad news”</a:t>
            </a:r>
          </a:p>
        </p:txBody>
      </p:sp>
      <p:sp>
        <p:nvSpPr>
          <p:cNvPr id="27" name="Arc 26"/>
          <p:cNvSpPr>
            <a:spLocks/>
          </p:cNvSpPr>
          <p:nvPr/>
        </p:nvSpPr>
        <p:spPr bwMode="auto">
          <a:xfrm>
            <a:off x="7561338" y="2039888"/>
            <a:ext cx="1131887" cy="609600"/>
          </a:xfrm>
          <a:custGeom>
            <a:avLst/>
            <a:gdLst>
              <a:gd name="G0" fmla="+- 21600 0 0"/>
              <a:gd name="G1" fmla="+- 21600 0 0"/>
              <a:gd name="G2" fmla="+- 21600 0 0"/>
              <a:gd name="T0" fmla="*/ 15 w 22004"/>
              <a:gd name="T1" fmla="*/ 22399 h 22399"/>
              <a:gd name="T2" fmla="*/ 22004 w 22004"/>
              <a:gd name="T3" fmla="*/ 4 h 22399"/>
              <a:gd name="T4" fmla="*/ 21600 w 22004"/>
              <a:gd name="T5" fmla="*/ 21600 h 22399"/>
            </a:gdLst>
            <a:ahLst/>
            <a:cxnLst>
              <a:cxn ang="0">
                <a:pos x="T0" y="T1"/>
              </a:cxn>
              <a:cxn ang="0">
                <a:pos x="T2" y="T3"/>
              </a:cxn>
              <a:cxn ang="0">
                <a:pos x="T4" y="T5"/>
              </a:cxn>
            </a:cxnLst>
            <a:rect l="0" t="0" r="r" b="b"/>
            <a:pathLst>
              <a:path w="22004" h="22399" fill="none" extrusionOk="0">
                <a:moveTo>
                  <a:pt x="14" y="22399"/>
                </a:moveTo>
                <a:cubicBezTo>
                  <a:pt x="4" y="22132"/>
                  <a:pt x="0" y="21866"/>
                  <a:pt x="0" y="21600"/>
                </a:cubicBezTo>
                <a:cubicBezTo>
                  <a:pt x="0" y="9670"/>
                  <a:pt x="9670" y="0"/>
                  <a:pt x="21600" y="0"/>
                </a:cubicBezTo>
                <a:cubicBezTo>
                  <a:pt x="21734" y="0"/>
                  <a:pt x="21869" y="1"/>
                  <a:pt x="22004" y="3"/>
                </a:cubicBezTo>
              </a:path>
              <a:path w="22004" h="22399" stroke="0" extrusionOk="0">
                <a:moveTo>
                  <a:pt x="14" y="22399"/>
                </a:moveTo>
                <a:cubicBezTo>
                  <a:pt x="4" y="22132"/>
                  <a:pt x="0" y="21866"/>
                  <a:pt x="0" y="21600"/>
                </a:cubicBezTo>
                <a:cubicBezTo>
                  <a:pt x="0" y="9670"/>
                  <a:pt x="9670" y="0"/>
                  <a:pt x="21600" y="0"/>
                </a:cubicBezTo>
                <a:cubicBezTo>
                  <a:pt x="21734" y="0"/>
                  <a:pt x="21869" y="1"/>
                  <a:pt x="22004" y="3"/>
                </a:cubicBezTo>
                <a:lnTo>
                  <a:pt x="21600" y="21600"/>
                </a:lnTo>
                <a:close/>
              </a:path>
            </a:pathLst>
          </a:custGeom>
          <a:noFill/>
          <a:ln w="28575">
            <a:solidFill>
              <a:schemeClr val="accent2"/>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alibri" charset="0"/>
              <a:ea typeface="Calibri" charset="0"/>
              <a:cs typeface="Calibri" charset="0"/>
            </a:endParaRPr>
          </a:p>
        </p:txBody>
      </p:sp>
      <p:sp>
        <p:nvSpPr>
          <p:cNvPr id="28" name="Rectangle 27"/>
          <p:cNvSpPr/>
          <p:nvPr/>
        </p:nvSpPr>
        <p:spPr>
          <a:xfrm>
            <a:off x="3315072" y="6579315"/>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91437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20"/>
                                        </p:tgtEl>
                                        <p:attrNameLst>
                                          <p:attrName>style.visibility</p:attrName>
                                        </p:attrNameLst>
                                      </p:cBhvr>
                                      <p:to>
                                        <p:strVal val="visible"/>
                                      </p:to>
                                    </p:se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up)">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23"/>
                                        </p:tgtEl>
                                        <p:attrNameLst>
                                          <p:attrName>style.visibility</p:attrName>
                                        </p:attrNameLst>
                                      </p:cBhvr>
                                      <p:to>
                                        <p:strVal val="visible"/>
                                      </p:to>
                                    </p:set>
                                  </p:childTnLst>
                                </p:cTn>
                              </p:par>
                            </p:childTnLst>
                          </p:cTn>
                        </p:par>
                        <p:par>
                          <p:cTn id="35" fill="hold">
                            <p:stCondLst>
                              <p:cond delay="1000"/>
                            </p:stCondLst>
                            <p:childTnLst>
                              <p:par>
                                <p:cTn id="36" presetID="22" presetClass="entr" presetSubtype="4"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499"/>
                                          </p:stCondLst>
                                        </p:cTn>
                                        <p:tgtEl>
                                          <p:spTgt spid="26"/>
                                        </p:tgtEl>
                                        <p:attrNameLst>
                                          <p:attrName>style.visibility</p:attrName>
                                        </p:attrNameLst>
                                      </p:cBhvr>
                                      <p:to>
                                        <p:strVal val="visible"/>
                                      </p:to>
                                    </p:set>
                                  </p:childTnLst>
                                </p:cTn>
                              </p:par>
                            </p:childTnLst>
                          </p:cTn>
                        </p:par>
                        <p:par>
                          <p:cTn id="47" fill="hold">
                            <p:stCondLst>
                              <p:cond delay="1000"/>
                            </p:stCondLst>
                            <p:childTnLst>
                              <p:par>
                                <p:cTn id="48" presetID="22" presetClass="entr" presetSubtype="1"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up)">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7" grpId="0" animBg="1"/>
      <p:bldP spid="18" grpId="0" animBg="1"/>
      <p:bldP spid="19" grpId="0" animBg="1"/>
      <p:bldP spid="20" grpId="0" autoUpdateAnimBg="0"/>
      <p:bldP spid="21" grpId="0" animBg="1"/>
      <p:bldP spid="22" grpId="0" animBg="1"/>
      <p:bldP spid="23" grpId="0" autoUpdateAnimBg="0"/>
      <p:bldP spid="24" grpId="0" animBg="1"/>
      <p:bldP spid="25" grpId="0" animBg="1"/>
      <p:bldP spid="26" grpId="0" autoUpdateAnimBg="0"/>
      <p:bldP spid="2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Versions of EMH/Info-Efficiency</a:t>
            </a:r>
          </a:p>
        </p:txBody>
      </p:sp>
      <p:sp>
        <p:nvSpPr>
          <p:cNvPr id="3" name="Content Placeholder 2"/>
          <p:cNvSpPr>
            <a:spLocks noGrp="1"/>
          </p:cNvSpPr>
          <p:nvPr>
            <p:ph idx="1"/>
          </p:nvPr>
        </p:nvSpPr>
        <p:spPr>
          <a:xfrm>
            <a:off x="719629" y="1556793"/>
            <a:ext cx="6466835" cy="4525963"/>
          </a:xfrm>
        </p:spPr>
        <p:txBody>
          <a:bodyPr>
            <a:normAutofit fontScale="92500" lnSpcReduction="10000"/>
          </a:bodyPr>
          <a:lstStyle/>
          <a:p>
            <a:r>
              <a:rPr lang="en-US" dirty="0">
                <a:solidFill>
                  <a:srgbClr val="FF0000"/>
                </a:solidFill>
              </a:rPr>
              <a:t>Weak-form</a:t>
            </a:r>
            <a:r>
              <a:rPr lang="en-US" dirty="0"/>
              <a:t> efficiency:</a:t>
            </a:r>
          </a:p>
          <a:p>
            <a:pPr lvl="1"/>
            <a:r>
              <a:rPr lang="en-US" dirty="0"/>
              <a:t>Prices reflect all information contained in </a:t>
            </a:r>
            <a:r>
              <a:rPr lang="en-US" dirty="0">
                <a:solidFill>
                  <a:srgbClr val="C00000"/>
                </a:solidFill>
              </a:rPr>
              <a:t>past prices</a:t>
            </a:r>
          </a:p>
          <a:p>
            <a:r>
              <a:rPr lang="en-US" dirty="0">
                <a:solidFill>
                  <a:srgbClr val="FF0000"/>
                </a:solidFill>
              </a:rPr>
              <a:t>Semi-strong-form</a:t>
            </a:r>
            <a:r>
              <a:rPr lang="en-US" dirty="0"/>
              <a:t> efficiency:</a:t>
            </a:r>
          </a:p>
          <a:p>
            <a:pPr lvl="1"/>
            <a:r>
              <a:rPr lang="en-US" dirty="0"/>
              <a:t>Prices reflect all </a:t>
            </a:r>
            <a:r>
              <a:rPr lang="en-US" dirty="0">
                <a:solidFill>
                  <a:srgbClr val="C00000"/>
                </a:solidFill>
              </a:rPr>
              <a:t>publicly</a:t>
            </a:r>
            <a:r>
              <a:rPr lang="en-US" dirty="0"/>
              <a:t> available </a:t>
            </a:r>
            <a:r>
              <a:rPr lang="en-US" dirty="0">
                <a:solidFill>
                  <a:srgbClr val="C00000"/>
                </a:solidFill>
              </a:rPr>
              <a:t>information</a:t>
            </a:r>
          </a:p>
          <a:p>
            <a:r>
              <a:rPr lang="en-US" dirty="0">
                <a:solidFill>
                  <a:srgbClr val="FF0000"/>
                </a:solidFill>
              </a:rPr>
              <a:t>Strong-form</a:t>
            </a:r>
            <a:r>
              <a:rPr lang="en-US" dirty="0"/>
              <a:t> efficiency:</a:t>
            </a:r>
          </a:p>
          <a:p>
            <a:pPr lvl="1"/>
            <a:r>
              <a:rPr lang="en-US" dirty="0"/>
              <a:t>Prices reflect </a:t>
            </a:r>
            <a:r>
              <a:rPr lang="en-US" dirty="0">
                <a:solidFill>
                  <a:srgbClr val="C00000"/>
                </a:solidFill>
              </a:rPr>
              <a:t>all relevant information</a:t>
            </a:r>
            <a:r>
              <a:rPr lang="en-US" dirty="0"/>
              <a:t>, include </a:t>
            </a:r>
            <a:r>
              <a:rPr lang="en-US" dirty="0">
                <a:solidFill>
                  <a:srgbClr val="C00000"/>
                </a:solidFill>
              </a:rPr>
              <a:t>private (insider) </a:t>
            </a:r>
            <a:r>
              <a:rPr lang="en-US" dirty="0"/>
              <a:t>information</a:t>
            </a:r>
          </a:p>
          <a:p>
            <a:endParaRPr lang="en-US"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44</a:t>
            </a:fld>
            <a:endParaRPr lang="zh-TW" altLang="en-US"/>
          </a:p>
        </p:txBody>
      </p:sp>
      <p:sp>
        <p:nvSpPr>
          <p:cNvPr id="6" name="Oval 4"/>
          <p:cNvSpPr>
            <a:spLocks noChangeArrowheads="1"/>
          </p:cNvSpPr>
          <p:nvPr/>
        </p:nvSpPr>
        <p:spPr bwMode="auto">
          <a:xfrm>
            <a:off x="7563678" y="2590800"/>
            <a:ext cx="3429000" cy="2438400"/>
          </a:xfrm>
          <a:prstGeom prst="ellipse">
            <a:avLst/>
          </a:prstGeom>
          <a:solidFill>
            <a:schemeClr val="accent2">
              <a:lumMod val="40000"/>
              <a:lumOff val="60000"/>
            </a:schemeClr>
          </a:solidFill>
          <a:ln w="9525">
            <a:solidFill>
              <a:schemeClr val="tx1"/>
            </a:solidFill>
            <a:round/>
            <a:headEnd/>
            <a:tailEnd/>
          </a:ln>
          <a:effectLst/>
        </p:spPr>
        <p:txBody>
          <a:bodyPr wrap="none" anchor="ctr"/>
          <a:lstStyle/>
          <a:p>
            <a:pPr algn="ctr"/>
            <a:endParaRPr lang="en-US" altLang="en-US"/>
          </a:p>
        </p:txBody>
      </p:sp>
      <p:sp>
        <p:nvSpPr>
          <p:cNvPr id="7" name="Oval 5"/>
          <p:cNvSpPr>
            <a:spLocks noChangeArrowheads="1"/>
          </p:cNvSpPr>
          <p:nvPr/>
        </p:nvSpPr>
        <p:spPr bwMode="auto">
          <a:xfrm>
            <a:off x="7639878" y="3406776"/>
            <a:ext cx="2819400" cy="1317625"/>
          </a:xfrm>
          <a:prstGeom prst="ellipse">
            <a:avLst/>
          </a:prstGeom>
          <a:solidFill>
            <a:schemeClr val="accent5">
              <a:lumMod val="40000"/>
              <a:lumOff val="60000"/>
              <a:alpha val="50000"/>
            </a:schemeClr>
          </a:solidFill>
          <a:ln w="9525">
            <a:solidFill>
              <a:schemeClr val="tx1"/>
            </a:solidFill>
            <a:round/>
            <a:headEnd/>
            <a:tailEnd/>
          </a:ln>
          <a:effectLst/>
        </p:spPr>
        <p:txBody>
          <a:bodyPr wrap="none" anchor="ctr"/>
          <a:lstStyle/>
          <a:p>
            <a:endParaRPr lang="en-US"/>
          </a:p>
        </p:txBody>
      </p:sp>
      <p:sp>
        <p:nvSpPr>
          <p:cNvPr id="8" name="Oval 6"/>
          <p:cNvSpPr>
            <a:spLocks noChangeArrowheads="1"/>
          </p:cNvSpPr>
          <p:nvPr/>
        </p:nvSpPr>
        <p:spPr bwMode="auto">
          <a:xfrm>
            <a:off x="7687503" y="3705226"/>
            <a:ext cx="1752600" cy="790575"/>
          </a:xfrm>
          <a:prstGeom prst="ellipse">
            <a:avLst/>
          </a:prstGeom>
          <a:solidFill>
            <a:schemeClr val="accent5">
              <a:lumMod val="20000"/>
              <a:lumOff val="80000"/>
            </a:schemeClr>
          </a:solidFill>
          <a:ln w="9525">
            <a:solidFill>
              <a:schemeClr val="tx1"/>
            </a:solidFill>
            <a:round/>
            <a:headEnd/>
            <a:tailEnd/>
          </a:ln>
          <a:effectLst/>
        </p:spPr>
        <p:txBody>
          <a:bodyPr wrap="none" anchor="ctr"/>
          <a:lstStyle/>
          <a:p>
            <a:endParaRPr lang="en-US"/>
          </a:p>
        </p:txBody>
      </p:sp>
      <p:sp>
        <p:nvSpPr>
          <p:cNvPr id="9" name="Text Box 7"/>
          <p:cNvSpPr txBox="1">
            <a:spLocks noChangeArrowheads="1"/>
          </p:cNvSpPr>
          <p:nvPr/>
        </p:nvSpPr>
        <p:spPr bwMode="auto">
          <a:xfrm>
            <a:off x="8081203" y="2933701"/>
            <a:ext cx="2393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b="1" dirty="0"/>
              <a:t>all public &amp; private info</a:t>
            </a:r>
          </a:p>
        </p:txBody>
      </p:sp>
      <p:sp>
        <p:nvSpPr>
          <p:cNvPr id="10" name="Text Box 8"/>
          <p:cNvSpPr txBox="1">
            <a:spLocks noChangeArrowheads="1"/>
          </p:cNvSpPr>
          <p:nvPr/>
        </p:nvSpPr>
        <p:spPr bwMode="auto">
          <a:xfrm>
            <a:off x="8395528" y="3429001"/>
            <a:ext cx="146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b="1" dirty="0"/>
              <a:t>all public info</a:t>
            </a:r>
          </a:p>
        </p:txBody>
      </p:sp>
      <p:sp>
        <p:nvSpPr>
          <p:cNvPr id="11" name="Text Box 9"/>
          <p:cNvSpPr txBox="1">
            <a:spLocks noChangeArrowheads="1"/>
          </p:cNvSpPr>
          <p:nvPr/>
        </p:nvSpPr>
        <p:spPr bwMode="auto">
          <a:xfrm>
            <a:off x="7773228" y="3886200"/>
            <a:ext cx="17500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b="1" dirty="0"/>
              <a:t>past market info</a:t>
            </a:r>
          </a:p>
        </p:txBody>
      </p:sp>
      <p:sp>
        <p:nvSpPr>
          <p:cNvPr id="12" name="Rectangle 11"/>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4227549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93663"/>
            <a:ext cx="8507288" cy="1143000"/>
          </a:xfrm>
        </p:spPr>
        <p:txBody>
          <a:bodyPr>
            <a:normAutofit fontScale="90000"/>
          </a:bodyPr>
          <a:lstStyle/>
          <a:p>
            <a:r>
              <a:rPr lang="en-US">
                <a:solidFill>
                  <a:schemeClr val="accent1"/>
                </a:solidFill>
              </a:rPr>
              <a:t>Relationship among </a:t>
            </a:r>
            <a:br>
              <a:rPr lang="en-US">
                <a:solidFill>
                  <a:schemeClr val="accent1"/>
                </a:solidFill>
              </a:rPr>
            </a:br>
            <a:r>
              <a:rPr lang="en-US">
                <a:solidFill>
                  <a:schemeClr val="accent1"/>
                </a:solidFill>
              </a:rPr>
              <a:t>Three Different Information Sets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45</a:t>
            </a:fld>
            <a:endParaRPr lang="zh-TW" altLang="en-US"/>
          </a:p>
        </p:txBody>
      </p:sp>
      <p:grpSp>
        <p:nvGrpSpPr>
          <p:cNvPr id="5" name="Group 5"/>
          <p:cNvGrpSpPr>
            <a:grpSpLocks/>
          </p:cNvGrpSpPr>
          <p:nvPr/>
        </p:nvGrpSpPr>
        <p:grpSpPr bwMode="auto">
          <a:xfrm>
            <a:off x="3719736" y="1363664"/>
            <a:ext cx="5160962" cy="5189537"/>
            <a:chOff x="1597" y="859"/>
            <a:chExt cx="3251" cy="3269"/>
          </a:xfrm>
        </p:grpSpPr>
        <p:sp>
          <p:nvSpPr>
            <p:cNvPr id="6" name="Oval 6"/>
            <p:cNvSpPr>
              <a:spLocks noChangeArrowheads="1"/>
            </p:cNvSpPr>
            <p:nvPr/>
          </p:nvSpPr>
          <p:spPr bwMode="auto">
            <a:xfrm>
              <a:off x="1597" y="859"/>
              <a:ext cx="3251" cy="3269"/>
            </a:xfrm>
            <a:prstGeom prst="ellipse">
              <a:avLst/>
            </a:prstGeom>
            <a:solidFill>
              <a:schemeClr val="accent2">
                <a:lumMod val="40000"/>
                <a:lumOff val="60000"/>
              </a:schemeClr>
            </a:solidFill>
            <a:ln w="12700">
              <a:solidFill>
                <a:srgbClr val="0000CC"/>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alibri" charset="0"/>
                <a:ea typeface="Calibri" charset="0"/>
                <a:cs typeface="Calibri" charset="0"/>
              </a:endParaRPr>
            </a:p>
          </p:txBody>
        </p:sp>
        <p:sp>
          <p:nvSpPr>
            <p:cNvPr id="7" name="Text Box 7"/>
            <p:cNvSpPr txBox="1">
              <a:spLocks noChangeArrowheads="1"/>
            </p:cNvSpPr>
            <p:nvPr/>
          </p:nvSpPr>
          <p:spPr bwMode="auto">
            <a:xfrm>
              <a:off x="2593" y="1099"/>
              <a:ext cx="1259"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85000"/>
                </a:lnSpc>
              </a:pPr>
              <a:r>
                <a:rPr lang="en-US" altLang="en-US" sz="1900" dirty="0">
                  <a:solidFill>
                    <a:srgbClr val="FF0000"/>
                  </a:solidFill>
                  <a:latin typeface="Calibri" charset="0"/>
                  <a:ea typeface="Calibri" charset="0"/>
                  <a:cs typeface="Calibri" charset="0"/>
                </a:rPr>
                <a:t>All information</a:t>
              </a:r>
              <a:br>
                <a:rPr lang="en-US" altLang="en-US" sz="1900" dirty="0">
                  <a:solidFill>
                    <a:srgbClr val="FF0000"/>
                  </a:solidFill>
                  <a:latin typeface="Calibri" charset="0"/>
                  <a:ea typeface="Calibri" charset="0"/>
                  <a:cs typeface="Calibri" charset="0"/>
                </a:rPr>
              </a:br>
              <a:r>
                <a:rPr lang="en-US" altLang="en-US" sz="1900" dirty="0">
                  <a:latin typeface="Calibri" charset="0"/>
                  <a:ea typeface="Calibri" charset="0"/>
                  <a:cs typeface="Calibri" charset="0"/>
                </a:rPr>
                <a:t>relevant to a stock</a:t>
              </a:r>
            </a:p>
          </p:txBody>
        </p:sp>
      </p:grpSp>
      <p:grpSp>
        <p:nvGrpSpPr>
          <p:cNvPr id="8" name="Group 8"/>
          <p:cNvGrpSpPr>
            <a:grpSpLocks/>
          </p:cNvGrpSpPr>
          <p:nvPr/>
        </p:nvGrpSpPr>
        <p:grpSpPr bwMode="auto">
          <a:xfrm>
            <a:off x="4654774" y="2370138"/>
            <a:ext cx="3387725" cy="3268662"/>
            <a:chOff x="576" y="1488"/>
            <a:chExt cx="2134" cy="2059"/>
          </a:xfrm>
          <a:solidFill>
            <a:schemeClr val="accent5">
              <a:lumMod val="20000"/>
              <a:lumOff val="80000"/>
            </a:schemeClr>
          </a:solidFill>
        </p:grpSpPr>
        <p:sp>
          <p:nvSpPr>
            <p:cNvPr id="9" name="Oval 9"/>
            <p:cNvSpPr>
              <a:spLocks noChangeArrowheads="1"/>
            </p:cNvSpPr>
            <p:nvPr/>
          </p:nvSpPr>
          <p:spPr bwMode="auto">
            <a:xfrm>
              <a:off x="576" y="1488"/>
              <a:ext cx="2134" cy="2059"/>
            </a:xfrm>
            <a:prstGeom prst="ellipse">
              <a:avLst/>
            </a:prstGeom>
            <a:grpFill/>
            <a:ln w="12700">
              <a:solidFill>
                <a:srgbClr val="0000CC"/>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alibri" charset="0"/>
                <a:ea typeface="Calibri" charset="0"/>
                <a:cs typeface="Calibri" charset="0"/>
              </a:endParaRPr>
            </a:p>
          </p:txBody>
        </p:sp>
        <p:sp>
          <p:nvSpPr>
            <p:cNvPr id="10" name="Text Box 10"/>
            <p:cNvSpPr txBox="1">
              <a:spLocks noChangeArrowheads="1"/>
            </p:cNvSpPr>
            <p:nvPr/>
          </p:nvSpPr>
          <p:spPr bwMode="auto">
            <a:xfrm>
              <a:off x="971" y="1728"/>
              <a:ext cx="1345" cy="529"/>
            </a:xfrm>
            <a:prstGeom prst="rect">
              <a:avLst/>
            </a:pr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85000"/>
                </a:lnSpc>
              </a:pPr>
              <a:r>
                <a:rPr lang="en-US" altLang="en-US" sz="1900" dirty="0">
                  <a:latin typeface="Calibri" charset="0"/>
                  <a:ea typeface="Calibri" charset="0"/>
                  <a:cs typeface="Calibri" charset="0"/>
                </a:rPr>
                <a:t>Information set</a:t>
              </a:r>
              <a:br>
                <a:rPr lang="en-US" altLang="en-US" sz="1900" dirty="0">
                  <a:latin typeface="Calibri" charset="0"/>
                  <a:ea typeface="Calibri" charset="0"/>
                  <a:cs typeface="Calibri" charset="0"/>
                </a:rPr>
              </a:br>
              <a:r>
                <a:rPr lang="en-US" altLang="en-US" sz="1900" dirty="0">
                  <a:latin typeface="Calibri" charset="0"/>
                  <a:ea typeface="Calibri" charset="0"/>
                  <a:cs typeface="Calibri" charset="0"/>
                </a:rPr>
                <a:t>of </a:t>
              </a:r>
              <a:r>
                <a:rPr lang="en-US" altLang="en-US" sz="1900" dirty="0">
                  <a:solidFill>
                    <a:srgbClr val="FF0000"/>
                  </a:solidFill>
                  <a:latin typeface="Calibri" charset="0"/>
                  <a:ea typeface="Calibri" charset="0"/>
                  <a:cs typeface="Calibri" charset="0"/>
                </a:rPr>
                <a:t>publicly available</a:t>
              </a:r>
              <a:br>
                <a:rPr lang="en-US" altLang="en-US" sz="1900" dirty="0">
                  <a:latin typeface="Calibri" charset="0"/>
                  <a:ea typeface="Calibri" charset="0"/>
                  <a:cs typeface="Calibri" charset="0"/>
                </a:rPr>
              </a:br>
              <a:r>
                <a:rPr lang="en-US" altLang="en-US" sz="1900" dirty="0">
                  <a:solidFill>
                    <a:srgbClr val="FF0000"/>
                  </a:solidFill>
                  <a:latin typeface="Calibri" charset="0"/>
                  <a:ea typeface="Calibri" charset="0"/>
                  <a:cs typeface="Calibri" charset="0"/>
                </a:rPr>
                <a:t>information</a:t>
              </a:r>
            </a:p>
          </p:txBody>
        </p:sp>
      </p:grpSp>
      <p:grpSp>
        <p:nvGrpSpPr>
          <p:cNvPr id="11" name="Group 11"/>
          <p:cNvGrpSpPr>
            <a:grpSpLocks/>
          </p:cNvGrpSpPr>
          <p:nvPr/>
        </p:nvGrpSpPr>
        <p:grpSpPr bwMode="auto">
          <a:xfrm>
            <a:off x="5604098" y="3505200"/>
            <a:ext cx="1524000" cy="1447800"/>
            <a:chOff x="2775" y="2033"/>
            <a:chExt cx="960" cy="912"/>
          </a:xfrm>
        </p:grpSpPr>
        <p:sp>
          <p:nvSpPr>
            <p:cNvPr id="12" name="Oval 12"/>
            <p:cNvSpPr>
              <a:spLocks noChangeArrowheads="1"/>
            </p:cNvSpPr>
            <p:nvPr/>
          </p:nvSpPr>
          <p:spPr bwMode="auto">
            <a:xfrm>
              <a:off x="2775" y="2033"/>
              <a:ext cx="960" cy="912"/>
            </a:xfrm>
            <a:prstGeom prst="ellipse">
              <a:avLst/>
            </a:prstGeom>
            <a:solidFill>
              <a:srgbClr val="D2DFFE"/>
            </a:solidFill>
            <a:ln w="12700">
              <a:solidFill>
                <a:srgbClr val="0000CC"/>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alibri" charset="0"/>
                <a:ea typeface="Calibri" charset="0"/>
                <a:cs typeface="Calibri" charset="0"/>
              </a:endParaRPr>
            </a:p>
          </p:txBody>
        </p:sp>
        <p:sp>
          <p:nvSpPr>
            <p:cNvPr id="13" name="Text Box 13"/>
            <p:cNvSpPr txBox="1">
              <a:spLocks noChangeArrowheads="1"/>
            </p:cNvSpPr>
            <p:nvPr/>
          </p:nvSpPr>
          <p:spPr bwMode="auto">
            <a:xfrm>
              <a:off x="2812" y="2228"/>
              <a:ext cx="887"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85000"/>
                </a:lnSpc>
              </a:pPr>
              <a:r>
                <a:rPr lang="en-US" altLang="en-US" sz="1900" dirty="0">
                  <a:latin typeface="Calibri" charset="0"/>
                  <a:ea typeface="Calibri" charset="0"/>
                  <a:cs typeface="Calibri" charset="0"/>
                </a:rPr>
                <a:t>Information</a:t>
              </a:r>
              <a:br>
                <a:rPr lang="en-US" altLang="en-US" sz="1900" dirty="0">
                  <a:latin typeface="Calibri" charset="0"/>
                  <a:ea typeface="Calibri" charset="0"/>
                  <a:cs typeface="Calibri" charset="0"/>
                </a:rPr>
              </a:br>
              <a:r>
                <a:rPr lang="en-US" altLang="en-US" sz="1900" dirty="0">
                  <a:latin typeface="Calibri" charset="0"/>
                  <a:ea typeface="Calibri" charset="0"/>
                  <a:cs typeface="Calibri" charset="0"/>
                </a:rPr>
                <a:t>set of</a:t>
              </a:r>
              <a:br>
                <a:rPr lang="en-US" altLang="en-US" sz="1900" dirty="0">
                  <a:latin typeface="Calibri" charset="0"/>
                  <a:ea typeface="Calibri" charset="0"/>
                  <a:cs typeface="Calibri" charset="0"/>
                </a:rPr>
              </a:br>
              <a:r>
                <a:rPr lang="en-US" altLang="en-US" sz="1900" dirty="0">
                  <a:solidFill>
                    <a:srgbClr val="FF0000"/>
                  </a:solidFill>
                  <a:latin typeface="Calibri" charset="0"/>
                  <a:ea typeface="Calibri" charset="0"/>
                  <a:cs typeface="Calibri" charset="0"/>
                </a:rPr>
                <a:t>past prices</a:t>
              </a:r>
            </a:p>
          </p:txBody>
        </p:sp>
      </p:grpSp>
      <p:sp>
        <p:nvSpPr>
          <p:cNvPr id="14" name="Rectangle 13"/>
          <p:cNvSpPr/>
          <p:nvPr/>
        </p:nvSpPr>
        <p:spPr>
          <a:xfrm>
            <a:off x="3315072" y="6579315"/>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368024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2/3*#ppt_w"/>
                                          </p:val>
                                        </p:tav>
                                        <p:tav tm="100000">
                                          <p:val>
                                            <p:strVal val="#ppt_w"/>
                                          </p:val>
                                        </p:tav>
                                      </p:tavLst>
                                    </p:anim>
                                    <p:anim calcmode="lin" valueType="num">
                                      <p:cBhvr>
                                        <p:cTn id="20" dur="5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1"/>
                </a:solidFill>
              </a:rPr>
              <a:t>Efficient Market</a:t>
            </a:r>
            <a:endParaRPr lang="en-US" dirty="0">
              <a:solidFill>
                <a:schemeClr val="accent1"/>
              </a:solidFill>
            </a:endParaRPr>
          </a:p>
        </p:txBody>
      </p:sp>
      <p:sp>
        <p:nvSpPr>
          <p:cNvPr id="3" name="Content Placeholder 2"/>
          <p:cNvSpPr>
            <a:spLocks noGrp="1"/>
          </p:cNvSpPr>
          <p:nvPr>
            <p:ph idx="1"/>
          </p:nvPr>
        </p:nvSpPr>
        <p:spPr/>
        <p:txBody>
          <a:bodyPr/>
          <a:lstStyle/>
          <a:p>
            <a:pPr>
              <a:lnSpc>
                <a:spcPct val="90000"/>
              </a:lnSpc>
            </a:pPr>
            <a:r>
              <a:rPr lang="en-US" altLang="en-US" sz="2800" dirty="0"/>
              <a:t>An efficient market incorporates information in security prices.</a:t>
            </a:r>
          </a:p>
          <a:p>
            <a:pPr>
              <a:lnSpc>
                <a:spcPct val="90000"/>
              </a:lnSpc>
            </a:pPr>
            <a:r>
              <a:rPr lang="en-US" altLang="en-US" sz="2800" dirty="0"/>
              <a:t>There are three forms of the EMH:</a:t>
            </a:r>
          </a:p>
          <a:p>
            <a:pPr lvl="1">
              <a:lnSpc>
                <a:spcPct val="90000"/>
              </a:lnSpc>
            </a:pPr>
            <a:r>
              <a:rPr lang="en-US" altLang="en-US" dirty="0">
                <a:solidFill>
                  <a:srgbClr val="FF0000"/>
                </a:solidFill>
              </a:rPr>
              <a:t>Weak-Form EMH</a:t>
            </a:r>
          </a:p>
          <a:p>
            <a:pPr lvl="2">
              <a:lnSpc>
                <a:spcPct val="90000"/>
              </a:lnSpc>
              <a:buNone/>
            </a:pPr>
            <a:r>
              <a:rPr lang="en-US" altLang="en-US" dirty="0"/>
              <a:t>Security prices reflect past price data.</a:t>
            </a:r>
          </a:p>
          <a:p>
            <a:pPr lvl="1">
              <a:lnSpc>
                <a:spcPct val="90000"/>
              </a:lnSpc>
            </a:pPr>
            <a:r>
              <a:rPr lang="en-US" altLang="en-US" dirty="0" err="1">
                <a:solidFill>
                  <a:srgbClr val="FF0000"/>
                </a:solidFill>
              </a:rPr>
              <a:t>Semistrong</a:t>
            </a:r>
            <a:r>
              <a:rPr lang="en-US" altLang="en-US" dirty="0">
                <a:solidFill>
                  <a:srgbClr val="FF0000"/>
                </a:solidFill>
              </a:rPr>
              <a:t>-Form EMH</a:t>
            </a:r>
          </a:p>
          <a:p>
            <a:pPr lvl="2">
              <a:lnSpc>
                <a:spcPct val="90000"/>
              </a:lnSpc>
              <a:buNone/>
            </a:pPr>
            <a:r>
              <a:rPr lang="en-US" altLang="en-US" dirty="0"/>
              <a:t>Security prices reflect publicly available information.</a:t>
            </a:r>
          </a:p>
          <a:p>
            <a:pPr lvl="1">
              <a:lnSpc>
                <a:spcPct val="90000"/>
              </a:lnSpc>
            </a:pPr>
            <a:r>
              <a:rPr lang="en-US" altLang="en-US" dirty="0">
                <a:solidFill>
                  <a:srgbClr val="FF0000"/>
                </a:solidFill>
              </a:rPr>
              <a:t>Strong-Form EMH</a:t>
            </a:r>
          </a:p>
          <a:p>
            <a:pPr lvl="2">
              <a:lnSpc>
                <a:spcPct val="90000"/>
              </a:lnSpc>
              <a:buNone/>
            </a:pPr>
            <a:r>
              <a:rPr lang="en-US" altLang="en-US" dirty="0"/>
              <a:t>Security prices reflect all information.</a:t>
            </a:r>
          </a:p>
          <a:p>
            <a:pPr>
              <a:lnSpc>
                <a:spcPct val="90000"/>
              </a:lnSpc>
            </a:pPr>
            <a:r>
              <a:rPr lang="en-US" altLang="en-US" sz="2800" dirty="0"/>
              <a:t>There is abundant evidence for the first two forms of the EMH.</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46</a:t>
            </a:fld>
            <a:endParaRPr lang="zh-TW" altLang="en-US"/>
          </a:p>
        </p:txBody>
      </p:sp>
      <p:sp>
        <p:nvSpPr>
          <p:cNvPr id="5" name="Rectangle 4"/>
          <p:cNvSpPr/>
          <p:nvPr/>
        </p:nvSpPr>
        <p:spPr>
          <a:xfrm>
            <a:off x="3315072" y="6639164"/>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638639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Why Technical Analysis Fails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
        <p:nvSpPr>
          <p:cNvPr id="5" name="Line 3"/>
          <p:cNvSpPr>
            <a:spLocks noChangeShapeType="1"/>
          </p:cNvSpPr>
          <p:nvPr/>
        </p:nvSpPr>
        <p:spPr bwMode="auto">
          <a:xfrm>
            <a:off x="2516561" y="2178968"/>
            <a:ext cx="0" cy="3733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6" name="Line 4"/>
          <p:cNvSpPr>
            <a:spLocks noChangeShapeType="1"/>
          </p:cNvSpPr>
          <p:nvPr/>
        </p:nvSpPr>
        <p:spPr bwMode="auto">
          <a:xfrm>
            <a:off x="2516561" y="5912768"/>
            <a:ext cx="6934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7" name="Text Box 5"/>
          <p:cNvSpPr txBox="1">
            <a:spLocks noChangeArrowheads="1"/>
          </p:cNvSpPr>
          <p:nvPr/>
        </p:nvSpPr>
        <p:spPr bwMode="auto">
          <a:xfrm rot="16200000">
            <a:off x="1483892" y="2525837"/>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latin typeface="Calibri" charset="0"/>
                <a:ea typeface="Calibri" charset="0"/>
                <a:cs typeface="Calibri" charset="0"/>
              </a:rPr>
              <a:t>Stock Price</a:t>
            </a:r>
          </a:p>
        </p:txBody>
      </p:sp>
      <p:sp>
        <p:nvSpPr>
          <p:cNvPr id="8" name="Text Box 6"/>
          <p:cNvSpPr txBox="1">
            <a:spLocks noChangeArrowheads="1"/>
          </p:cNvSpPr>
          <p:nvPr/>
        </p:nvSpPr>
        <p:spPr bwMode="auto">
          <a:xfrm>
            <a:off x="8383961" y="6141368"/>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latin typeface="Calibri" charset="0"/>
                <a:ea typeface="Calibri" charset="0"/>
                <a:cs typeface="Calibri" charset="0"/>
              </a:rPr>
              <a:t>Time</a:t>
            </a:r>
          </a:p>
        </p:txBody>
      </p:sp>
      <p:sp>
        <p:nvSpPr>
          <p:cNvPr id="9" name="Text Box 7"/>
          <p:cNvSpPr txBox="1">
            <a:spLocks noChangeArrowheads="1"/>
          </p:cNvSpPr>
          <p:nvPr/>
        </p:nvSpPr>
        <p:spPr bwMode="auto">
          <a:xfrm>
            <a:off x="2668961" y="1340769"/>
            <a:ext cx="7239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dirty="0">
                <a:latin typeface="Calibri" charset="0"/>
                <a:ea typeface="Calibri" charset="0"/>
                <a:cs typeface="Calibri" charset="0"/>
              </a:rPr>
              <a:t>Investor behavior tends to eliminate any profit opportunity associated with stock price patterns.</a:t>
            </a:r>
          </a:p>
        </p:txBody>
      </p:sp>
      <p:sp>
        <p:nvSpPr>
          <p:cNvPr id="10" name="Text Box 8"/>
          <p:cNvSpPr txBox="1">
            <a:spLocks noChangeArrowheads="1"/>
          </p:cNvSpPr>
          <p:nvPr/>
        </p:nvSpPr>
        <p:spPr bwMode="auto">
          <a:xfrm>
            <a:off x="6478961" y="2636168"/>
            <a:ext cx="3581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latin typeface="Calibri" charset="0"/>
                <a:ea typeface="Calibri" charset="0"/>
                <a:cs typeface="Calibri" charset="0"/>
              </a:rPr>
              <a:t>If it were possible to make big money simply by finding “the pattern” in the stock price movements, everyone would do it and the profits would be competed away.</a:t>
            </a:r>
          </a:p>
        </p:txBody>
      </p:sp>
      <p:sp>
        <p:nvSpPr>
          <p:cNvPr id="11" name="Freeform 9"/>
          <p:cNvSpPr>
            <a:spLocks/>
          </p:cNvSpPr>
          <p:nvPr/>
        </p:nvSpPr>
        <p:spPr bwMode="auto">
          <a:xfrm>
            <a:off x="2516561" y="2712368"/>
            <a:ext cx="3505200" cy="1981200"/>
          </a:xfrm>
          <a:custGeom>
            <a:avLst/>
            <a:gdLst>
              <a:gd name="T0" fmla="*/ 0 w 2208"/>
              <a:gd name="T1" fmla="*/ 1104 h 1248"/>
              <a:gd name="T2" fmla="*/ 336 w 2208"/>
              <a:gd name="T3" fmla="*/ 576 h 1248"/>
              <a:gd name="T4" fmla="*/ 864 w 2208"/>
              <a:gd name="T5" fmla="*/ 1200 h 1248"/>
              <a:gd name="T6" fmla="*/ 1296 w 2208"/>
              <a:gd name="T7" fmla="*/ 288 h 1248"/>
              <a:gd name="T8" fmla="*/ 1776 w 2208"/>
              <a:gd name="T9" fmla="*/ 864 h 1248"/>
              <a:gd name="T10" fmla="*/ 2208 w 2208"/>
              <a:gd name="T11" fmla="*/ 0 h 1248"/>
            </a:gdLst>
            <a:ahLst/>
            <a:cxnLst>
              <a:cxn ang="0">
                <a:pos x="T0" y="T1"/>
              </a:cxn>
              <a:cxn ang="0">
                <a:pos x="T2" y="T3"/>
              </a:cxn>
              <a:cxn ang="0">
                <a:pos x="T4" y="T5"/>
              </a:cxn>
              <a:cxn ang="0">
                <a:pos x="T6" y="T7"/>
              </a:cxn>
              <a:cxn ang="0">
                <a:pos x="T8" y="T9"/>
              </a:cxn>
              <a:cxn ang="0">
                <a:pos x="T10" y="T11"/>
              </a:cxn>
            </a:cxnLst>
            <a:rect l="0" t="0" r="r" b="b"/>
            <a:pathLst>
              <a:path w="2208" h="1248">
                <a:moveTo>
                  <a:pt x="0" y="1104"/>
                </a:moveTo>
                <a:cubicBezTo>
                  <a:pt x="96" y="832"/>
                  <a:pt x="192" y="560"/>
                  <a:pt x="336" y="576"/>
                </a:cubicBezTo>
                <a:cubicBezTo>
                  <a:pt x="480" y="592"/>
                  <a:pt x="704" y="1248"/>
                  <a:pt x="864" y="1200"/>
                </a:cubicBezTo>
                <a:cubicBezTo>
                  <a:pt x="1024" y="1152"/>
                  <a:pt x="1144" y="344"/>
                  <a:pt x="1296" y="288"/>
                </a:cubicBezTo>
                <a:cubicBezTo>
                  <a:pt x="1448" y="232"/>
                  <a:pt x="1624" y="912"/>
                  <a:pt x="1776" y="864"/>
                </a:cubicBezTo>
                <a:cubicBezTo>
                  <a:pt x="1928" y="816"/>
                  <a:pt x="2068" y="408"/>
                  <a:pt x="2208" y="0"/>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2" name="Line 10"/>
          <p:cNvSpPr>
            <a:spLocks noChangeShapeType="1"/>
          </p:cNvSpPr>
          <p:nvPr/>
        </p:nvSpPr>
        <p:spPr bwMode="auto">
          <a:xfrm flipV="1">
            <a:off x="2516561" y="3169568"/>
            <a:ext cx="3657600" cy="1295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grpSp>
        <p:nvGrpSpPr>
          <p:cNvPr id="13" name="Group 11"/>
          <p:cNvGrpSpPr>
            <a:grpSpLocks/>
          </p:cNvGrpSpPr>
          <p:nvPr/>
        </p:nvGrpSpPr>
        <p:grpSpPr bwMode="auto">
          <a:xfrm>
            <a:off x="2668961" y="3245768"/>
            <a:ext cx="685800" cy="685800"/>
            <a:chOff x="1008" y="1920"/>
            <a:chExt cx="432" cy="432"/>
          </a:xfrm>
        </p:grpSpPr>
        <p:sp>
          <p:nvSpPr>
            <p:cNvPr id="14" name="Line 12"/>
            <p:cNvSpPr>
              <a:spLocks noChangeShapeType="1"/>
            </p:cNvSpPr>
            <p:nvPr/>
          </p:nvSpPr>
          <p:spPr bwMode="auto">
            <a:xfrm>
              <a:off x="1224" y="2160"/>
              <a:ext cx="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5" name="Text Box 13"/>
            <p:cNvSpPr txBox="1">
              <a:spLocks noChangeArrowheads="1"/>
            </p:cNvSpPr>
            <p:nvPr/>
          </p:nvSpPr>
          <p:spPr bwMode="auto">
            <a:xfrm>
              <a:off x="1008" y="1920"/>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latin typeface="Calibri" charset="0"/>
                  <a:ea typeface="Calibri" charset="0"/>
                  <a:cs typeface="Calibri" charset="0"/>
                </a:rPr>
                <a:t>Sell</a:t>
              </a:r>
            </a:p>
          </p:txBody>
        </p:sp>
      </p:grpSp>
      <p:grpSp>
        <p:nvGrpSpPr>
          <p:cNvPr id="16" name="Group 14"/>
          <p:cNvGrpSpPr>
            <a:grpSpLocks/>
          </p:cNvGrpSpPr>
          <p:nvPr/>
        </p:nvGrpSpPr>
        <p:grpSpPr bwMode="auto">
          <a:xfrm>
            <a:off x="4269161" y="2788568"/>
            <a:ext cx="685800" cy="685800"/>
            <a:chOff x="1008" y="1920"/>
            <a:chExt cx="432" cy="432"/>
          </a:xfrm>
        </p:grpSpPr>
        <p:sp>
          <p:nvSpPr>
            <p:cNvPr id="17" name="Line 15"/>
            <p:cNvSpPr>
              <a:spLocks noChangeShapeType="1"/>
            </p:cNvSpPr>
            <p:nvPr/>
          </p:nvSpPr>
          <p:spPr bwMode="auto">
            <a:xfrm>
              <a:off x="1224" y="2160"/>
              <a:ext cx="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8" name="Text Box 16"/>
            <p:cNvSpPr txBox="1">
              <a:spLocks noChangeArrowheads="1"/>
            </p:cNvSpPr>
            <p:nvPr/>
          </p:nvSpPr>
          <p:spPr bwMode="auto">
            <a:xfrm>
              <a:off x="1008" y="1920"/>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latin typeface="Calibri" charset="0"/>
                  <a:ea typeface="Calibri" charset="0"/>
                  <a:cs typeface="Calibri" charset="0"/>
                </a:rPr>
                <a:t>Sell</a:t>
              </a:r>
            </a:p>
          </p:txBody>
        </p:sp>
      </p:grpSp>
      <p:grpSp>
        <p:nvGrpSpPr>
          <p:cNvPr id="19" name="Group 17"/>
          <p:cNvGrpSpPr>
            <a:grpSpLocks/>
          </p:cNvGrpSpPr>
          <p:nvPr/>
        </p:nvGrpSpPr>
        <p:grpSpPr bwMode="auto">
          <a:xfrm>
            <a:off x="3507161" y="4312568"/>
            <a:ext cx="762000" cy="762000"/>
            <a:chOff x="1872" y="3216"/>
            <a:chExt cx="480" cy="480"/>
          </a:xfrm>
        </p:grpSpPr>
        <p:sp>
          <p:nvSpPr>
            <p:cNvPr id="20" name="Line 18"/>
            <p:cNvSpPr>
              <a:spLocks noChangeShapeType="1"/>
            </p:cNvSpPr>
            <p:nvPr/>
          </p:nvSpPr>
          <p:spPr bwMode="auto">
            <a:xfrm>
              <a:off x="2112" y="3216"/>
              <a:ext cx="0" cy="19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21" name="Text Box 19"/>
            <p:cNvSpPr txBox="1">
              <a:spLocks noChangeArrowheads="1"/>
            </p:cNvSpPr>
            <p:nvPr/>
          </p:nvSpPr>
          <p:spPr bwMode="auto">
            <a:xfrm>
              <a:off x="1872" y="3408"/>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2400">
                  <a:latin typeface="Calibri" charset="0"/>
                  <a:ea typeface="Calibri" charset="0"/>
                  <a:cs typeface="Calibri" charset="0"/>
                </a:rPr>
                <a:t>Buy</a:t>
              </a:r>
            </a:p>
          </p:txBody>
        </p:sp>
      </p:grpSp>
      <p:grpSp>
        <p:nvGrpSpPr>
          <p:cNvPr id="22" name="Group 20"/>
          <p:cNvGrpSpPr>
            <a:grpSpLocks/>
          </p:cNvGrpSpPr>
          <p:nvPr/>
        </p:nvGrpSpPr>
        <p:grpSpPr bwMode="auto">
          <a:xfrm>
            <a:off x="4954961" y="3779168"/>
            <a:ext cx="762000" cy="762000"/>
            <a:chOff x="1872" y="3216"/>
            <a:chExt cx="480" cy="480"/>
          </a:xfrm>
        </p:grpSpPr>
        <p:sp>
          <p:nvSpPr>
            <p:cNvPr id="23" name="Line 21"/>
            <p:cNvSpPr>
              <a:spLocks noChangeShapeType="1"/>
            </p:cNvSpPr>
            <p:nvPr/>
          </p:nvSpPr>
          <p:spPr bwMode="auto">
            <a:xfrm>
              <a:off x="2112" y="3216"/>
              <a:ext cx="0" cy="19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24" name="Text Box 22"/>
            <p:cNvSpPr txBox="1">
              <a:spLocks noChangeArrowheads="1"/>
            </p:cNvSpPr>
            <p:nvPr/>
          </p:nvSpPr>
          <p:spPr bwMode="auto">
            <a:xfrm>
              <a:off x="1872" y="3408"/>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2400">
                  <a:latin typeface="Calibri" charset="0"/>
                  <a:ea typeface="Calibri" charset="0"/>
                  <a:cs typeface="Calibri" charset="0"/>
                </a:rPr>
                <a:t>Buy</a:t>
              </a:r>
            </a:p>
          </p:txBody>
        </p:sp>
      </p:grpSp>
      <p:sp>
        <p:nvSpPr>
          <p:cNvPr id="25" name="Freeform 23"/>
          <p:cNvSpPr>
            <a:spLocks/>
          </p:cNvSpPr>
          <p:nvPr/>
        </p:nvSpPr>
        <p:spPr bwMode="auto">
          <a:xfrm>
            <a:off x="2592761" y="3017168"/>
            <a:ext cx="3505200" cy="1371600"/>
          </a:xfrm>
          <a:custGeom>
            <a:avLst/>
            <a:gdLst>
              <a:gd name="T0" fmla="*/ 0 w 2208"/>
              <a:gd name="T1" fmla="*/ 864 h 864"/>
              <a:gd name="T2" fmla="*/ 288 w 2208"/>
              <a:gd name="T3" fmla="*/ 624 h 864"/>
              <a:gd name="T4" fmla="*/ 816 w 2208"/>
              <a:gd name="T5" fmla="*/ 768 h 864"/>
              <a:gd name="T6" fmla="*/ 1248 w 2208"/>
              <a:gd name="T7" fmla="*/ 336 h 864"/>
              <a:gd name="T8" fmla="*/ 1776 w 2208"/>
              <a:gd name="T9" fmla="*/ 432 h 864"/>
              <a:gd name="T10" fmla="*/ 2208 w 2208"/>
              <a:gd name="T11" fmla="*/ 0 h 864"/>
            </a:gdLst>
            <a:ahLst/>
            <a:cxnLst>
              <a:cxn ang="0">
                <a:pos x="T0" y="T1"/>
              </a:cxn>
              <a:cxn ang="0">
                <a:pos x="T2" y="T3"/>
              </a:cxn>
              <a:cxn ang="0">
                <a:pos x="T4" y="T5"/>
              </a:cxn>
              <a:cxn ang="0">
                <a:pos x="T6" y="T7"/>
              </a:cxn>
              <a:cxn ang="0">
                <a:pos x="T8" y="T9"/>
              </a:cxn>
              <a:cxn ang="0">
                <a:pos x="T10" y="T11"/>
              </a:cxn>
            </a:cxnLst>
            <a:rect l="0" t="0" r="r" b="b"/>
            <a:pathLst>
              <a:path w="2208" h="864">
                <a:moveTo>
                  <a:pt x="0" y="864"/>
                </a:moveTo>
                <a:cubicBezTo>
                  <a:pt x="76" y="752"/>
                  <a:pt x="152" y="640"/>
                  <a:pt x="288" y="624"/>
                </a:cubicBezTo>
                <a:cubicBezTo>
                  <a:pt x="424" y="608"/>
                  <a:pt x="656" y="816"/>
                  <a:pt x="816" y="768"/>
                </a:cubicBezTo>
                <a:cubicBezTo>
                  <a:pt x="976" y="720"/>
                  <a:pt x="1088" y="392"/>
                  <a:pt x="1248" y="336"/>
                </a:cubicBezTo>
                <a:cubicBezTo>
                  <a:pt x="1408" y="280"/>
                  <a:pt x="1616" y="488"/>
                  <a:pt x="1776" y="432"/>
                </a:cubicBezTo>
                <a:cubicBezTo>
                  <a:pt x="1936" y="376"/>
                  <a:pt x="2072" y="188"/>
                  <a:pt x="2208" y="0"/>
                </a:cubicBezTo>
              </a:path>
            </a:pathLst>
          </a:custGeom>
          <a:noFill/>
          <a:ln w="3810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26" name="Rectangle 25"/>
          <p:cNvSpPr/>
          <p:nvPr/>
        </p:nvSpPr>
        <p:spPr>
          <a:xfrm>
            <a:off x="3315072" y="6639164"/>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360446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499"/>
                                          </p:stCondLst>
                                        </p:cTn>
                                        <p:tgtEl>
                                          <p:spTgt spid="13"/>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499"/>
                                          </p:stCondLst>
                                        </p:cTn>
                                        <p:tgtEl>
                                          <p:spTgt spid="19"/>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499"/>
                                          </p:stCondLst>
                                        </p:cTn>
                                        <p:tgtEl>
                                          <p:spTgt spid="16"/>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0"/>
                                  </p:stCondLst>
                                  <p:childTnLst>
                                    <p:set>
                                      <p:cBhvr>
                                        <p:cTn id="24" dur="1" fill="hold">
                                          <p:stCondLst>
                                            <p:cond delay="499"/>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animBg="1"/>
      <p:bldP spid="12" grpId="0" animBg="1"/>
      <p:bldP spid="2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Evidence on Market Efficiency</a:t>
            </a:r>
          </a:p>
        </p:txBody>
      </p:sp>
      <p:sp>
        <p:nvSpPr>
          <p:cNvPr id="3" name="Content Placeholder 2"/>
          <p:cNvSpPr>
            <a:spLocks noGrp="1"/>
          </p:cNvSpPr>
          <p:nvPr>
            <p:ph idx="1"/>
          </p:nvPr>
        </p:nvSpPr>
        <p:spPr/>
        <p:txBody>
          <a:bodyPr/>
          <a:lstStyle/>
          <a:p>
            <a:r>
              <a:rPr lang="en-US" dirty="0"/>
              <a:t>Return Predictability Studies</a:t>
            </a:r>
          </a:p>
          <a:p>
            <a:r>
              <a:rPr lang="en-US" dirty="0">
                <a:solidFill>
                  <a:srgbClr val="FF0000"/>
                </a:solidFill>
              </a:rPr>
              <a:t>Event Studies</a:t>
            </a:r>
          </a:p>
          <a:p>
            <a:r>
              <a:rPr lang="en-US" dirty="0"/>
              <a:t>Performance Studies</a:t>
            </a:r>
          </a:p>
          <a:p>
            <a:endParaRPr lang="en-US"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
        <p:nvSpPr>
          <p:cNvPr id="7" name="Rectangle 6"/>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3474681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Event Studies</a:t>
            </a:r>
          </a:p>
        </p:txBody>
      </p:sp>
      <p:sp>
        <p:nvSpPr>
          <p:cNvPr id="3" name="Content Placeholder 2"/>
          <p:cNvSpPr>
            <a:spLocks noGrp="1"/>
          </p:cNvSpPr>
          <p:nvPr>
            <p:ph idx="1"/>
          </p:nvPr>
        </p:nvSpPr>
        <p:spPr/>
        <p:txBody>
          <a:bodyPr/>
          <a:lstStyle/>
          <a:p>
            <a:r>
              <a:rPr lang="en-US" sz="4400" dirty="0"/>
              <a:t>Objective</a:t>
            </a:r>
          </a:p>
          <a:p>
            <a:pPr lvl="1"/>
            <a:r>
              <a:rPr lang="en-US" sz="4400" dirty="0"/>
              <a:t>Examine if </a:t>
            </a:r>
            <a:r>
              <a:rPr lang="en-US" sz="4400" dirty="0">
                <a:solidFill>
                  <a:srgbClr val="FF0000"/>
                </a:solidFill>
              </a:rPr>
              <a:t>new</a:t>
            </a:r>
            <a:r>
              <a:rPr lang="en-US" sz="4400" dirty="0"/>
              <a:t> (company specific) </a:t>
            </a:r>
            <a:r>
              <a:rPr lang="en-US" sz="4400" dirty="0">
                <a:solidFill>
                  <a:srgbClr val="FF0000"/>
                </a:solidFill>
              </a:rPr>
              <a:t>information</a:t>
            </a:r>
            <a:r>
              <a:rPr lang="en-US" sz="4400" dirty="0"/>
              <a:t> is incorporated into the </a:t>
            </a:r>
            <a:br>
              <a:rPr lang="en-US" sz="4400" dirty="0"/>
            </a:br>
            <a:r>
              <a:rPr lang="en-US" sz="4400" dirty="0">
                <a:solidFill>
                  <a:srgbClr val="FF0000"/>
                </a:solidFill>
              </a:rPr>
              <a:t>stock price</a:t>
            </a:r>
            <a:r>
              <a:rPr lang="en-US" sz="4400" dirty="0"/>
              <a:t> in one single price jump upon public </a:t>
            </a:r>
            <a:r>
              <a:rPr lang="en-US" sz="4400" dirty="0">
                <a:solidFill>
                  <a:srgbClr val="FF0000"/>
                </a:solidFill>
              </a:rPr>
              <a:t>release</a:t>
            </a:r>
            <a:r>
              <a:rPr lang="en-US" sz="4400" dirty="0"/>
              <a:t>?</a:t>
            </a:r>
          </a:p>
          <a:p>
            <a:endParaRPr lang="en-US" sz="4400"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
        <p:nvSpPr>
          <p:cNvPr id="5" name="Rectangle 4"/>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3096564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EA975-0CDB-B44E-BBD7-7E1EC886D013}"/>
              </a:ext>
            </a:extLst>
          </p:cNvPr>
          <p:cNvSpPr>
            <a:spLocks noGrp="1"/>
          </p:cNvSpPr>
          <p:nvPr>
            <p:ph type="title"/>
          </p:nvPr>
        </p:nvSpPr>
        <p:spPr>
          <a:xfrm>
            <a:off x="1981200" y="274638"/>
            <a:ext cx="8229600" cy="6245225"/>
          </a:xfrm>
        </p:spPr>
        <p:txBody>
          <a:bodyPr/>
          <a:lstStyle/>
          <a:p>
            <a:r>
              <a:rPr lang="en-US" sz="9600" dirty="0">
                <a:solidFill>
                  <a:srgbClr val="C00000"/>
                </a:solidFill>
              </a:rPr>
              <a:t>Event Studies </a:t>
            </a:r>
            <a:br>
              <a:rPr lang="en-US" sz="9600" dirty="0">
                <a:solidFill>
                  <a:srgbClr val="C00000"/>
                </a:solidFill>
              </a:rPr>
            </a:br>
            <a:r>
              <a:rPr lang="en-US" sz="9600" dirty="0">
                <a:solidFill>
                  <a:srgbClr val="C00000"/>
                </a:solidFill>
              </a:rPr>
              <a:t>in Finance</a:t>
            </a:r>
          </a:p>
        </p:txBody>
      </p:sp>
      <p:sp>
        <p:nvSpPr>
          <p:cNvPr id="4" name="Slide Number Placeholder 3">
            <a:extLst>
              <a:ext uri="{FF2B5EF4-FFF2-40B4-BE49-F238E27FC236}">
                <a16:creationId xmlns:a16="http://schemas.microsoft.com/office/drawing/2014/main" id="{7610F66E-4DE7-D744-B853-E71763365E9B}"/>
              </a:ext>
            </a:extLst>
          </p:cNvPr>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1538576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08" y="84655"/>
            <a:ext cx="8229600" cy="928472"/>
          </a:xfrm>
        </p:spPr>
        <p:txBody>
          <a:bodyPr/>
          <a:lstStyle/>
          <a:p>
            <a:r>
              <a:rPr lang="en-US" dirty="0">
                <a:solidFill>
                  <a:schemeClr val="accent1"/>
                </a:solidFill>
              </a:rPr>
              <a:t>Event Studies Methodology</a:t>
            </a:r>
          </a:p>
        </p:txBody>
      </p:sp>
      <p:sp>
        <p:nvSpPr>
          <p:cNvPr id="3" name="Content Placeholder 2"/>
          <p:cNvSpPr>
            <a:spLocks noGrp="1"/>
          </p:cNvSpPr>
          <p:nvPr>
            <p:ph idx="1"/>
          </p:nvPr>
        </p:nvSpPr>
        <p:spPr>
          <a:xfrm>
            <a:off x="1775520" y="1417639"/>
            <a:ext cx="8784976" cy="5102225"/>
          </a:xfrm>
        </p:spPr>
        <p:txBody>
          <a:bodyPr/>
          <a:lstStyle/>
          <a:p>
            <a:pPr marL="457200" indent="-457200">
              <a:buFont typeface="+mj-lt"/>
              <a:buAutoNum type="arabicPeriod"/>
            </a:pPr>
            <a:r>
              <a:rPr lang="en-US" sz="2400" dirty="0"/>
              <a:t>Define as day “zero” the day the information is released</a:t>
            </a:r>
          </a:p>
          <a:p>
            <a:pPr marL="457200" indent="-457200">
              <a:buFont typeface="+mj-lt"/>
              <a:buAutoNum type="arabicPeriod"/>
            </a:pPr>
            <a:r>
              <a:rPr lang="en-US" sz="2400" dirty="0"/>
              <a:t>Calculate the daily returns </a:t>
            </a:r>
            <a:r>
              <a:rPr lang="en-US" altLang="en-US" sz="2400" i="1" dirty="0" err="1">
                <a:latin typeface="Times New Roman" charset="0"/>
                <a:ea typeface="Times New Roman" charset="0"/>
                <a:cs typeface="Times New Roman" charset="0"/>
              </a:rPr>
              <a:t>R</a:t>
            </a:r>
            <a:r>
              <a:rPr lang="en-US" altLang="en-US" sz="2400" i="1" baseline="-25000" dirty="0" err="1">
                <a:latin typeface="Times New Roman" charset="0"/>
                <a:ea typeface="Times New Roman" charset="0"/>
                <a:cs typeface="Times New Roman" charset="0"/>
              </a:rPr>
              <a:t>it</a:t>
            </a:r>
            <a:r>
              <a:rPr lang="en-US" sz="2400" dirty="0"/>
              <a:t> the 30 days around day “zero”: </a:t>
            </a:r>
            <a:br>
              <a:rPr lang="en-US" sz="2400" dirty="0"/>
            </a:br>
            <a:r>
              <a:rPr lang="en-US" sz="2400" dirty="0"/>
              <a:t>t = -30, -29,…-1, 0, 1,…, 29, 30</a:t>
            </a:r>
          </a:p>
          <a:p>
            <a:pPr marL="457200" indent="-457200">
              <a:buFont typeface="+mj-lt"/>
              <a:buAutoNum type="arabicPeriod"/>
            </a:pPr>
            <a:r>
              <a:rPr lang="en-US" sz="2400" dirty="0"/>
              <a:t>Calculate the daily returns </a:t>
            </a:r>
            <a:r>
              <a:rPr lang="en-US" altLang="en-US" sz="2400" i="1" dirty="0" err="1">
                <a:latin typeface="Times New Roman" charset="0"/>
                <a:ea typeface="Times New Roman" charset="0"/>
                <a:cs typeface="Times New Roman" charset="0"/>
              </a:rPr>
              <a:t>R</a:t>
            </a:r>
            <a:r>
              <a:rPr lang="en-US" altLang="en-US" sz="2400" i="1" baseline="-25000" dirty="0" err="1">
                <a:latin typeface="Times New Roman" charset="0"/>
                <a:ea typeface="Times New Roman" charset="0"/>
                <a:cs typeface="Times New Roman" charset="0"/>
              </a:rPr>
              <a:t>mt</a:t>
            </a:r>
            <a:r>
              <a:rPr lang="en-US" sz="2400" dirty="0"/>
              <a:t>  for the same days on the market (or a comparison group of firms of similar industry and risk)</a:t>
            </a:r>
          </a:p>
          <a:p>
            <a:pPr marL="457200" indent="-457200">
              <a:buFont typeface="+mj-lt"/>
              <a:buAutoNum type="arabicPeriod"/>
            </a:pPr>
            <a:r>
              <a:rPr lang="en-US" sz="2400" dirty="0"/>
              <a:t>Define </a:t>
            </a:r>
            <a:r>
              <a:rPr lang="en-US" sz="2400" dirty="0">
                <a:solidFill>
                  <a:srgbClr val="FF0000"/>
                </a:solidFill>
              </a:rPr>
              <a:t>Abnormal Returns (AR) </a:t>
            </a:r>
            <a:r>
              <a:rPr lang="en-US" sz="2400" dirty="0"/>
              <a:t>as the difference</a:t>
            </a:r>
          </a:p>
          <a:p>
            <a:pPr marL="457200" indent="-457200">
              <a:buFont typeface="+mj-lt"/>
              <a:buAutoNum type="arabicPeriod"/>
            </a:pPr>
            <a:r>
              <a:rPr lang="en-US" sz="2400" dirty="0"/>
              <a:t>Calculate </a:t>
            </a:r>
            <a:r>
              <a:rPr lang="en-US" sz="2400" dirty="0">
                <a:solidFill>
                  <a:srgbClr val="FF0000"/>
                </a:solidFill>
              </a:rPr>
              <a:t>Average Abnormal Returns (AAR) </a:t>
            </a:r>
            <a:r>
              <a:rPr lang="en-US" sz="2400" dirty="0"/>
              <a:t>over all N events in the sample for all 60 reference days</a:t>
            </a:r>
          </a:p>
          <a:p>
            <a:pPr marL="457200" indent="-457200">
              <a:buFont typeface="+mj-lt"/>
              <a:buAutoNum type="arabicPeriod"/>
            </a:pPr>
            <a:endParaRPr lang="en-US" sz="2400" dirty="0"/>
          </a:p>
          <a:p>
            <a:pPr marL="457200" indent="-457200">
              <a:buFont typeface="+mj-lt"/>
              <a:buAutoNum type="arabicPeriod"/>
            </a:pPr>
            <a:r>
              <a:rPr lang="en-US" sz="2400" dirty="0"/>
              <a:t>Cumulate the returns on the first T days to </a:t>
            </a:r>
            <a:r>
              <a:rPr lang="en-US" sz="2400" dirty="0">
                <a:solidFill>
                  <a:srgbClr val="FF0000"/>
                </a:solidFill>
              </a:rPr>
              <a:t>CAAR</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5" name="Rectangle 4"/>
          <p:cNvSpPr/>
          <p:nvPr/>
        </p:nvSpPr>
        <p:spPr>
          <a:xfrm>
            <a:off x="8461372" y="3770199"/>
            <a:ext cx="1989647" cy="424732"/>
          </a:xfrm>
          <a:prstGeom prst="rect">
            <a:avLst/>
          </a:prstGeom>
        </p:spPr>
        <p:txBody>
          <a:bodyPr wrap="none">
            <a:spAutoFit/>
          </a:bodyPr>
          <a:lstStyle/>
          <a:p>
            <a:pPr>
              <a:lnSpc>
                <a:spcPct val="90000"/>
              </a:lnSpc>
              <a:spcBef>
                <a:spcPct val="20000"/>
              </a:spcBef>
            </a:pPr>
            <a:r>
              <a:rPr lang="en-US" altLang="en-US" sz="2400" i="1" dirty="0" err="1">
                <a:latin typeface="Times New Roman" charset="0"/>
                <a:ea typeface="Times New Roman" charset="0"/>
                <a:cs typeface="Times New Roman" charset="0"/>
              </a:rPr>
              <a:t>AR</a:t>
            </a:r>
            <a:r>
              <a:rPr lang="en-US" altLang="en-US" sz="2400" i="1" baseline="-25000" dirty="0" err="1">
                <a:latin typeface="Times New Roman" charset="0"/>
                <a:ea typeface="Times New Roman" charset="0"/>
                <a:cs typeface="Times New Roman" charset="0"/>
              </a:rPr>
              <a:t>it</a:t>
            </a:r>
            <a:r>
              <a:rPr lang="en-US" altLang="en-US" sz="2400" i="1" dirty="0">
                <a:latin typeface="Times New Roman" charset="0"/>
                <a:ea typeface="Times New Roman" charset="0"/>
                <a:cs typeface="Times New Roman" charset="0"/>
              </a:rPr>
              <a:t>= </a:t>
            </a:r>
            <a:r>
              <a:rPr lang="en-US" altLang="en-US" sz="2400" i="1" dirty="0" err="1">
                <a:latin typeface="Times New Roman" charset="0"/>
                <a:ea typeface="Times New Roman" charset="0"/>
                <a:cs typeface="Times New Roman" charset="0"/>
              </a:rPr>
              <a:t>R</a:t>
            </a:r>
            <a:r>
              <a:rPr lang="en-US" altLang="en-US" sz="2400" i="1" baseline="-25000" dirty="0" err="1">
                <a:latin typeface="Times New Roman" charset="0"/>
                <a:ea typeface="Times New Roman" charset="0"/>
                <a:cs typeface="Times New Roman" charset="0"/>
              </a:rPr>
              <a:t>it</a:t>
            </a:r>
            <a:r>
              <a:rPr lang="en-US" altLang="en-US" sz="2400" i="1" baseline="30000" dirty="0">
                <a:latin typeface="Times New Roman" charset="0"/>
                <a:ea typeface="Times New Roman" charset="0"/>
                <a:cs typeface="Times New Roman" charset="0"/>
              </a:rPr>
              <a:t> </a:t>
            </a:r>
            <a:r>
              <a:rPr lang="en-US" altLang="en-US" sz="2400" i="1" dirty="0">
                <a:latin typeface="Times New Roman" charset="0"/>
                <a:ea typeface="Times New Roman" charset="0"/>
                <a:cs typeface="Times New Roman" charset="0"/>
              </a:rPr>
              <a:t>–</a:t>
            </a:r>
            <a:r>
              <a:rPr lang="en-US" altLang="en-US" sz="2400" i="1" dirty="0" err="1">
                <a:latin typeface="Times New Roman" charset="0"/>
                <a:ea typeface="Times New Roman" charset="0"/>
                <a:cs typeface="Times New Roman" charset="0"/>
              </a:rPr>
              <a:t>R</a:t>
            </a:r>
            <a:r>
              <a:rPr lang="en-US" altLang="en-US" sz="2400" i="1" baseline="-25000" dirty="0" err="1">
                <a:latin typeface="Times New Roman" charset="0"/>
                <a:ea typeface="Times New Roman" charset="0"/>
                <a:cs typeface="Times New Roman" charset="0"/>
              </a:rPr>
              <a:t>mt</a:t>
            </a:r>
            <a:r>
              <a:rPr lang="en-US" altLang="en-US" sz="2400" baseline="30000" dirty="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 </a:t>
            </a:r>
          </a:p>
        </p:txBody>
      </p:sp>
      <p:graphicFrame>
        <p:nvGraphicFramePr>
          <p:cNvPr id="6" name="Object 5"/>
          <p:cNvGraphicFramePr>
            <a:graphicFrameLocks noChangeAspect="1"/>
          </p:cNvGraphicFramePr>
          <p:nvPr/>
        </p:nvGraphicFramePr>
        <p:xfrm>
          <a:off x="7031071" y="4690654"/>
          <a:ext cx="2184400" cy="661987"/>
        </p:xfrm>
        <a:graphic>
          <a:graphicData uri="http://schemas.openxmlformats.org/presentationml/2006/ole">
            <mc:AlternateContent xmlns:mc="http://schemas.openxmlformats.org/markup-compatibility/2006">
              <mc:Choice xmlns:v="urn:schemas-microsoft-com:vml" Requires="v">
                <p:oleObj name="Equation" r:id="rId2" imgW="1091880" imgH="330120" progId="Equation.3">
                  <p:embed/>
                </p:oleObj>
              </mc:Choice>
              <mc:Fallback>
                <p:oleObj name="Equation" r:id="rId2" imgW="1091880" imgH="330120" progId="Equation.3">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071" y="4690654"/>
                        <a:ext cx="2184400" cy="66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6"/>
          <p:cNvGraphicFramePr>
            <a:graphicFrameLocks noChangeAspect="1"/>
          </p:cNvGraphicFramePr>
          <p:nvPr/>
        </p:nvGraphicFramePr>
        <p:xfrm>
          <a:off x="8635619" y="5605464"/>
          <a:ext cx="2170113" cy="914400"/>
        </p:xfrm>
        <a:graphic>
          <a:graphicData uri="http://schemas.openxmlformats.org/presentationml/2006/ole">
            <mc:AlternateContent xmlns:mc="http://schemas.openxmlformats.org/markup-compatibility/2006">
              <mc:Choice xmlns:v="urn:schemas-microsoft-com:vml" Requires="v">
                <p:oleObj name="Equation" r:id="rId4" imgW="1054080" imgH="444240" progId="Equation.3">
                  <p:embed/>
                </p:oleObj>
              </mc:Choice>
              <mc:Fallback>
                <p:oleObj name="Equation" r:id="rId4" imgW="1054080" imgH="444240" progId="Equation.3">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5619" y="5605464"/>
                        <a:ext cx="217011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 name="Rectangle 7"/>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66034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08" y="84655"/>
            <a:ext cx="8229600" cy="928472"/>
          </a:xfrm>
        </p:spPr>
        <p:txBody>
          <a:bodyPr/>
          <a:lstStyle/>
          <a:p>
            <a:r>
              <a:rPr lang="en-US" dirty="0">
                <a:solidFill>
                  <a:schemeClr val="accent1"/>
                </a:solidFill>
              </a:rPr>
              <a:t>Event Studies Methodology</a:t>
            </a:r>
          </a:p>
        </p:txBody>
      </p:sp>
      <p:sp>
        <p:nvSpPr>
          <p:cNvPr id="3" name="Content Placeholder 2"/>
          <p:cNvSpPr>
            <a:spLocks noGrp="1"/>
          </p:cNvSpPr>
          <p:nvPr>
            <p:ph idx="1"/>
          </p:nvPr>
        </p:nvSpPr>
        <p:spPr>
          <a:xfrm>
            <a:off x="1775520" y="1417639"/>
            <a:ext cx="8784976" cy="5102225"/>
          </a:xfrm>
        </p:spPr>
        <p:txBody>
          <a:bodyPr/>
          <a:lstStyle/>
          <a:p>
            <a:pPr marL="0" indent="0" algn="ctr">
              <a:buNone/>
            </a:pPr>
            <a:r>
              <a:rPr lang="en-US" sz="4400"/>
              <a:t>Step 1. </a:t>
            </a:r>
            <a:br>
              <a:rPr lang="en-US" sz="4400"/>
            </a:br>
            <a:r>
              <a:rPr lang="en-US" sz="4400" dirty="0"/>
              <a:t>Define as day “zero” the day the information is released</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8" name="Rectangle 7"/>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3355265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08" y="84655"/>
            <a:ext cx="8229600" cy="928472"/>
          </a:xfrm>
        </p:spPr>
        <p:txBody>
          <a:bodyPr/>
          <a:lstStyle/>
          <a:p>
            <a:r>
              <a:rPr lang="en-US" dirty="0">
                <a:solidFill>
                  <a:schemeClr val="accent1"/>
                </a:solidFill>
              </a:rPr>
              <a:t>Event Studies Methodology</a:t>
            </a:r>
          </a:p>
        </p:txBody>
      </p:sp>
      <p:sp>
        <p:nvSpPr>
          <p:cNvPr id="3" name="Content Placeholder 2"/>
          <p:cNvSpPr>
            <a:spLocks noGrp="1"/>
          </p:cNvSpPr>
          <p:nvPr>
            <p:ph idx="1"/>
          </p:nvPr>
        </p:nvSpPr>
        <p:spPr>
          <a:xfrm>
            <a:off x="1775520" y="1417639"/>
            <a:ext cx="8784976" cy="5102225"/>
          </a:xfrm>
        </p:spPr>
        <p:txBody>
          <a:bodyPr/>
          <a:lstStyle/>
          <a:p>
            <a:pPr marL="0" indent="0" algn="ctr">
              <a:buNone/>
            </a:pPr>
            <a:r>
              <a:rPr lang="en-US" sz="4400" dirty="0"/>
              <a:t>Step 2. </a:t>
            </a:r>
            <a:br>
              <a:rPr lang="en-US" sz="4400" dirty="0"/>
            </a:br>
            <a:r>
              <a:rPr lang="en-US" sz="4400" dirty="0"/>
              <a:t>Calculate the daily returns </a:t>
            </a:r>
            <a:r>
              <a:rPr lang="en-US" altLang="en-US" sz="4400" i="1" dirty="0" err="1">
                <a:latin typeface="Times New Roman" charset="0"/>
                <a:ea typeface="Times New Roman" charset="0"/>
                <a:cs typeface="Times New Roman" charset="0"/>
              </a:rPr>
              <a:t>R</a:t>
            </a:r>
            <a:r>
              <a:rPr lang="en-US" altLang="en-US" sz="4400" i="1" baseline="-25000" dirty="0" err="1">
                <a:latin typeface="Times New Roman" charset="0"/>
                <a:ea typeface="Times New Roman" charset="0"/>
                <a:cs typeface="Times New Roman" charset="0"/>
              </a:rPr>
              <a:t>it</a:t>
            </a:r>
            <a:r>
              <a:rPr lang="en-US" sz="4400" dirty="0"/>
              <a:t> </a:t>
            </a:r>
            <a:br>
              <a:rPr lang="en-US" sz="4400" dirty="0"/>
            </a:br>
            <a:r>
              <a:rPr lang="en-US" sz="4400" dirty="0"/>
              <a:t>the 30 days around day “zero”: </a:t>
            </a:r>
            <a:br>
              <a:rPr lang="en-US" sz="4400" dirty="0"/>
            </a:br>
            <a:r>
              <a:rPr lang="en-US" sz="4400" dirty="0"/>
              <a:t>t = -30, -29,…-1, 0, 1,…, 29, 30</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8" name="Rectangle 7"/>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35115289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08" y="84655"/>
            <a:ext cx="8229600" cy="928472"/>
          </a:xfrm>
        </p:spPr>
        <p:txBody>
          <a:bodyPr/>
          <a:lstStyle/>
          <a:p>
            <a:r>
              <a:rPr lang="en-US" dirty="0">
                <a:solidFill>
                  <a:schemeClr val="accent1"/>
                </a:solidFill>
              </a:rPr>
              <a:t>Event Studies Methodology</a:t>
            </a:r>
          </a:p>
        </p:txBody>
      </p:sp>
      <p:sp>
        <p:nvSpPr>
          <p:cNvPr id="3" name="Content Placeholder 2"/>
          <p:cNvSpPr>
            <a:spLocks noGrp="1"/>
          </p:cNvSpPr>
          <p:nvPr>
            <p:ph idx="1"/>
          </p:nvPr>
        </p:nvSpPr>
        <p:spPr>
          <a:xfrm>
            <a:off x="1775520" y="1417639"/>
            <a:ext cx="8784976" cy="5102225"/>
          </a:xfrm>
        </p:spPr>
        <p:txBody>
          <a:bodyPr/>
          <a:lstStyle/>
          <a:p>
            <a:pPr marL="0" indent="0" algn="ctr">
              <a:buNone/>
            </a:pPr>
            <a:r>
              <a:rPr lang="en-US" sz="4400" dirty="0"/>
              <a:t>Step 3. </a:t>
            </a:r>
          </a:p>
          <a:p>
            <a:pPr marL="0" indent="0" algn="ctr">
              <a:buNone/>
            </a:pPr>
            <a:r>
              <a:rPr lang="en-US" sz="4400" dirty="0"/>
              <a:t>Calculate the daily returns </a:t>
            </a:r>
            <a:br>
              <a:rPr lang="en-US" sz="4400" dirty="0"/>
            </a:br>
            <a:r>
              <a:rPr lang="en-US" altLang="en-US" sz="4400" i="1" dirty="0" err="1">
                <a:latin typeface="Times New Roman" charset="0"/>
                <a:ea typeface="Times New Roman" charset="0"/>
                <a:cs typeface="Times New Roman" charset="0"/>
              </a:rPr>
              <a:t>R</a:t>
            </a:r>
            <a:r>
              <a:rPr lang="en-US" altLang="en-US" sz="4400" i="1" baseline="-25000" dirty="0" err="1">
                <a:latin typeface="Times New Roman" charset="0"/>
                <a:ea typeface="Times New Roman" charset="0"/>
                <a:cs typeface="Times New Roman" charset="0"/>
              </a:rPr>
              <a:t>mt</a:t>
            </a:r>
            <a:r>
              <a:rPr lang="en-US" sz="4400" dirty="0"/>
              <a:t>  for the same days on the market (or a comparison group of firms of similar industry and risk)</a:t>
            </a:r>
          </a:p>
          <a:p>
            <a:pPr marL="0" indent="0" algn="ctr">
              <a:buNone/>
            </a:pPr>
            <a:endParaRPr lang="en-US" sz="4400" dirty="0">
              <a:solidFill>
                <a:srgbClr val="FF0000"/>
              </a:solidFill>
            </a:endParaRP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
        <p:nvSpPr>
          <p:cNvPr id="8" name="Rectangle 7"/>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28912107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08" y="84655"/>
            <a:ext cx="8229600" cy="928472"/>
          </a:xfrm>
        </p:spPr>
        <p:txBody>
          <a:bodyPr/>
          <a:lstStyle/>
          <a:p>
            <a:r>
              <a:rPr lang="en-US" dirty="0">
                <a:solidFill>
                  <a:schemeClr val="accent1"/>
                </a:solidFill>
              </a:rPr>
              <a:t>Event Studies Methodology</a:t>
            </a:r>
          </a:p>
        </p:txBody>
      </p:sp>
      <p:sp>
        <p:nvSpPr>
          <p:cNvPr id="3" name="Content Placeholder 2"/>
          <p:cNvSpPr>
            <a:spLocks noGrp="1"/>
          </p:cNvSpPr>
          <p:nvPr>
            <p:ph idx="1"/>
          </p:nvPr>
        </p:nvSpPr>
        <p:spPr>
          <a:xfrm>
            <a:off x="1775520" y="1417639"/>
            <a:ext cx="8784976" cy="5102225"/>
          </a:xfrm>
        </p:spPr>
        <p:txBody>
          <a:bodyPr/>
          <a:lstStyle/>
          <a:p>
            <a:pPr marL="0" indent="0" algn="ctr">
              <a:buNone/>
            </a:pPr>
            <a:r>
              <a:rPr lang="en-US" sz="4400" dirty="0"/>
              <a:t>Step 4. </a:t>
            </a:r>
            <a:br>
              <a:rPr lang="en-US" sz="4400" dirty="0"/>
            </a:br>
            <a:r>
              <a:rPr lang="en-US" sz="4400" dirty="0"/>
              <a:t>Define </a:t>
            </a:r>
            <a:br>
              <a:rPr lang="en-US" sz="4400" dirty="0"/>
            </a:br>
            <a:r>
              <a:rPr lang="en-US" sz="4400" dirty="0">
                <a:solidFill>
                  <a:srgbClr val="FF0000"/>
                </a:solidFill>
              </a:rPr>
              <a:t>Abnormal Returns (AR)</a:t>
            </a:r>
            <a:r>
              <a:rPr lang="en-US" sz="4400" dirty="0"/>
              <a:t> </a:t>
            </a:r>
            <a:br>
              <a:rPr lang="en-US" sz="4400" dirty="0"/>
            </a:br>
            <a:r>
              <a:rPr lang="en-US" sz="4400" dirty="0"/>
              <a:t>as the difference</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5" name="Rectangle 4"/>
          <p:cNvSpPr/>
          <p:nvPr/>
        </p:nvSpPr>
        <p:spPr>
          <a:xfrm>
            <a:off x="3503713" y="4815444"/>
            <a:ext cx="5643835" cy="1061829"/>
          </a:xfrm>
          <a:prstGeom prst="rect">
            <a:avLst/>
          </a:prstGeom>
        </p:spPr>
        <p:txBody>
          <a:bodyPr wrap="square">
            <a:spAutoFit/>
          </a:bodyPr>
          <a:lstStyle/>
          <a:p>
            <a:pPr>
              <a:lnSpc>
                <a:spcPct val="90000"/>
              </a:lnSpc>
              <a:spcBef>
                <a:spcPct val="20000"/>
              </a:spcBef>
            </a:pPr>
            <a:r>
              <a:rPr lang="en-US" altLang="en-US" sz="7000" i="1" dirty="0" err="1">
                <a:latin typeface="Times New Roman" charset="0"/>
                <a:ea typeface="Times New Roman" charset="0"/>
                <a:cs typeface="Times New Roman" charset="0"/>
              </a:rPr>
              <a:t>AR</a:t>
            </a:r>
            <a:r>
              <a:rPr lang="en-US" altLang="en-US" sz="7000" i="1" baseline="-25000" dirty="0" err="1">
                <a:latin typeface="Times New Roman" charset="0"/>
                <a:ea typeface="Times New Roman" charset="0"/>
                <a:cs typeface="Times New Roman" charset="0"/>
              </a:rPr>
              <a:t>it</a:t>
            </a:r>
            <a:r>
              <a:rPr lang="en-US" altLang="en-US" sz="7000" i="1" dirty="0">
                <a:latin typeface="Times New Roman" charset="0"/>
                <a:ea typeface="Times New Roman" charset="0"/>
                <a:cs typeface="Times New Roman" charset="0"/>
              </a:rPr>
              <a:t>= </a:t>
            </a:r>
            <a:r>
              <a:rPr lang="en-US" altLang="en-US" sz="7000" i="1" dirty="0" err="1">
                <a:latin typeface="Times New Roman" charset="0"/>
                <a:ea typeface="Times New Roman" charset="0"/>
                <a:cs typeface="Times New Roman" charset="0"/>
              </a:rPr>
              <a:t>R</a:t>
            </a:r>
            <a:r>
              <a:rPr lang="en-US" altLang="en-US" sz="7000" i="1" baseline="-25000" dirty="0" err="1">
                <a:latin typeface="Times New Roman" charset="0"/>
                <a:ea typeface="Times New Roman" charset="0"/>
                <a:cs typeface="Times New Roman" charset="0"/>
              </a:rPr>
              <a:t>it</a:t>
            </a:r>
            <a:r>
              <a:rPr lang="en-US" altLang="en-US" sz="7000" i="1" baseline="30000" dirty="0">
                <a:latin typeface="Times New Roman" charset="0"/>
                <a:ea typeface="Times New Roman" charset="0"/>
                <a:cs typeface="Times New Roman" charset="0"/>
              </a:rPr>
              <a:t> </a:t>
            </a:r>
            <a:r>
              <a:rPr lang="en-US" altLang="en-US" sz="7000" i="1" dirty="0">
                <a:latin typeface="Times New Roman" charset="0"/>
                <a:ea typeface="Times New Roman" charset="0"/>
                <a:cs typeface="Times New Roman" charset="0"/>
              </a:rPr>
              <a:t>–</a:t>
            </a:r>
            <a:r>
              <a:rPr lang="en-US" altLang="en-US" sz="7000" i="1" dirty="0" err="1">
                <a:latin typeface="Times New Roman" charset="0"/>
                <a:ea typeface="Times New Roman" charset="0"/>
                <a:cs typeface="Times New Roman" charset="0"/>
              </a:rPr>
              <a:t>R</a:t>
            </a:r>
            <a:r>
              <a:rPr lang="en-US" altLang="en-US" sz="7000" i="1" baseline="-25000" dirty="0" err="1">
                <a:latin typeface="Times New Roman" charset="0"/>
                <a:ea typeface="Times New Roman" charset="0"/>
                <a:cs typeface="Times New Roman" charset="0"/>
              </a:rPr>
              <a:t>mt</a:t>
            </a:r>
            <a:r>
              <a:rPr lang="en-US" altLang="en-US" sz="7000" baseline="30000" dirty="0">
                <a:latin typeface="Times New Roman" charset="0"/>
                <a:ea typeface="Times New Roman" charset="0"/>
                <a:cs typeface="Times New Roman" charset="0"/>
              </a:rPr>
              <a:t> </a:t>
            </a:r>
            <a:r>
              <a:rPr lang="en-US" altLang="en-US" sz="7000" dirty="0">
                <a:latin typeface="Times New Roman" charset="0"/>
                <a:ea typeface="Times New Roman" charset="0"/>
                <a:cs typeface="Times New Roman" charset="0"/>
              </a:rPr>
              <a:t> </a:t>
            </a:r>
          </a:p>
        </p:txBody>
      </p:sp>
      <p:sp>
        <p:nvSpPr>
          <p:cNvPr id="8" name="Rectangle 7"/>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32617303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08" y="84655"/>
            <a:ext cx="8229600" cy="928472"/>
          </a:xfrm>
        </p:spPr>
        <p:txBody>
          <a:bodyPr/>
          <a:lstStyle/>
          <a:p>
            <a:r>
              <a:rPr lang="en-US" dirty="0">
                <a:solidFill>
                  <a:schemeClr val="accent1"/>
                </a:solidFill>
              </a:rPr>
              <a:t>Event Studies Methodology</a:t>
            </a:r>
          </a:p>
        </p:txBody>
      </p:sp>
      <p:sp>
        <p:nvSpPr>
          <p:cNvPr id="3" name="Content Placeholder 2"/>
          <p:cNvSpPr>
            <a:spLocks noGrp="1"/>
          </p:cNvSpPr>
          <p:nvPr>
            <p:ph idx="1"/>
          </p:nvPr>
        </p:nvSpPr>
        <p:spPr>
          <a:xfrm>
            <a:off x="1775520" y="1417639"/>
            <a:ext cx="8784976" cy="5102225"/>
          </a:xfrm>
        </p:spPr>
        <p:txBody>
          <a:bodyPr/>
          <a:lstStyle/>
          <a:p>
            <a:pPr marL="0" indent="0" algn="ctr">
              <a:buNone/>
            </a:pPr>
            <a:r>
              <a:rPr lang="en-US" sz="4000" dirty="0"/>
              <a:t>Step 5. </a:t>
            </a:r>
            <a:br>
              <a:rPr lang="en-US" sz="4000" dirty="0"/>
            </a:br>
            <a:r>
              <a:rPr lang="en-US" sz="4000" dirty="0"/>
              <a:t>Calculate </a:t>
            </a:r>
            <a:br>
              <a:rPr lang="en-US" sz="4000" dirty="0"/>
            </a:br>
            <a:r>
              <a:rPr lang="en-US" sz="4000" dirty="0">
                <a:solidFill>
                  <a:srgbClr val="FF0000"/>
                </a:solidFill>
              </a:rPr>
              <a:t>Average Abnormal Returns (AAR) </a:t>
            </a:r>
            <a:br>
              <a:rPr lang="en-US" sz="4000" dirty="0">
                <a:solidFill>
                  <a:srgbClr val="FF0000"/>
                </a:solidFill>
              </a:rPr>
            </a:br>
            <a:r>
              <a:rPr lang="en-US" sz="4000" dirty="0"/>
              <a:t>over all N events in the sample for </a:t>
            </a:r>
            <a:br>
              <a:rPr lang="en-US" sz="4000" dirty="0"/>
            </a:br>
            <a:r>
              <a:rPr lang="en-US" sz="4000" dirty="0"/>
              <a:t>all 60 reference days</a:t>
            </a:r>
          </a:p>
          <a:p>
            <a:pPr marL="0" indent="0" algn="ctr">
              <a:buNone/>
            </a:pPr>
            <a:endParaRPr lang="en-US" sz="2400" dirty="0"/>
          </a:p>
          <a:p>
            <a:pPr marL="0" indent="0" algn="ctr">
              <a:buNone/>
            </a:pP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graphicFrame>
        <p:nvGraphicFramePr>
          <p:cNvPr id="6" name="Object 5"/>
          <p:cNvGraphicFramePr>
            <a:graphicFrameLocks noChangeAspect="1"/>
          </p:cNvGraphicFramePr>
          <p:nvPr/>
        </p:nvGraphicFramePr>
        <p:xfrm>
          <a:off x="3071664" y="4541752"/>
          <a:ext cx="5939916" cy="1800104"/>
        </p:xfrm>
        <a:graphic>
          <a:graphicData uri="http://schemas.openxmlformats.org/presentationml/2006/ole">
            <mc:AlternateContent xmlns:mc="http://schemas.openxmlformats.org/markup-compatibility/2006">
              <mc:Choice xmlns:v="urn:schemas-microsoft-com:vml" Requires="v">
                <p:oleObj name="Equation" r:id="rId2" imgW="1091880" imgH="330120" progId="Equation.3">
                  <p:embed/>
                </p:oleObj>
              </mc:Choice>
              <mc:Fallback>
                <p:oleObj name="Equation" r:id="rId2" imgW="1091880" imgH="330120" progId="Equation.3">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664" y="4541752"/>
                        <a:ext cx="5939916" cy="1800104"/>
                      </a:xfrm>
                      <a:prstGeom prst="rect">
                        <a:avLst/>
                      </a:prstGeom>
                      <a:noFill/>
                      <a:ln>
                        <a:noFill/>
                      </a:ln>
                      <a:effectLst/>
                    </p:spPr>
                  </p:pic>
                </p:oleObj>
              </mc:Fallback>
            </mc:AlternateContent>
          </a:graphicData>
        </a:graphic>
      </p:graphicFrame>
      <p:sp>
        <p:nvSpPr>
          <p:cNvPr id="8" name="Rectangle 7"/>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1863014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08" y="84655"/>
            <a:ext cx="8229600" cy="928472"/>
          </a:xfrm>
        </p:spPr>
        <p:txBody>
          <a:bodyPr/>
          <a:lstStyle/>
          <a:p>
            <a:r>
              <a:rPr lang="en-US" dirty="0">
                <a:solidFill>
                  <a:schemeClr val="accent1"/>
                </a:solidFill>
              </a:rPr>
              <a:t>Event Studies Methodology</a:t>
            </a:r>
          </a:p>
        </p:txBody>
      </p:sp>
      <p:sp>
        <p:nvSpPr>
          <p:cNvPr id="3" name="Content Placeholder 2"/>
          <p:cNvSpPr>
            <a:spLocks noGrp="1"/>
          </p:cNvSpPr>
          <p:nvPr>
            <p:ph idx="1"/>
          </p:nvPr>
        </p:nvSpPr>
        <p:spPr>
          <a:xfrm>
            <a:off x="1775520" y="1417639"/>
            <a:ext cx="8784976" cy="5102225"/>
          </a:xfrm>
        </p:spPr>
        <p:txBody>
          <a:bodyPr/>
          <a:lstStyle/>
          <a:p>
            <a:pPr marL="0" indent="0" algn="ctr">
              <a:buNone/>
            </a:pPr>
            <a:r>
              <a:rPr lang="en-US" sz="4400" dirty="0"/>
              <a:t>Step 6. </a:t>
            </a:r>
            <a:br>
              <a:rPr lang="en-US" sz="4400" dirty="0"/>
            </a:br>
            <a:r>
              <a:rPr lang="en-US" sz="4400" dirty="0"/>
              <a:t>Cumulate the returns on the </a:t>
            </a:r>
            <a:br>
              <a:rPr lang="en-US" sz="4400" dirty="0"/>
            </a:br>
            <a:r>
              <a:rPr lang="en-US" sz="4400" dirty="0"/>
              <a:t>first T days to </a:t>
            </a:r>
            <a:br>
              <a:rPr lang="en-US" sz="4400" dirty="0"/>
            </a:br>
            <a:r>
              <a:rPr lang="en-US" sz="4400" dirty="0">
                <a:solidFill>
                  <a:srgbClr val="FF0000"/>
                </a:solidFill>
              </a:rPr>
              <a:t>Cumulative Average Abnormal Returns (CAAR)</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graphicFrame>
        <p:nvGraphicFramePr>
          <p:cNvPr id="7" name="Object 6"/>
          <p:cNvGraphicFramePr>
            <a:graphicFrameLocks noChangeAspect="1"/>
          </p:cNvGraphicFramePr>
          <p:nvPr/>
        </p:nvGraphicFramePr>
        <p:xfrm>
          <a:off x="4222670" y="4941169"/>
          <a:ext cx="3746661" cy="1578695"/>
        </p:xfrm>
        <a:graphic>
          <a:graphicData uri="http://schemas.openxmlformats.org/presentationml/2006/ole">
            <mc:AlternateContent xmlns:mc="http://schemas.openxmlformats.org/markup-compatibility/2006">
              <mc:Choice xmlns:v="urn:schemas-microsoft-com:vml" Requires="v">
                <p:oleObj name="Equation" r:id="rId2" imgW="1054080" imgH="444240" progId="Equation.3">
                  <p:embed/>
                </p:oleObj>
              </mc:Choice>
              <mc:Fallback>
                <p:oleObj name="Equation" r:id="rId2" imgW="1054080" imgH="444240" progId="Equation.3">
                  <p:embed/>
                  <p:pic>
                    <p:nvPicPr>
                      <p:cNvPr id="7"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670" y="4941169"/>
                        <a:ext cx="3746661" cy="1578695"/>
                      </a:xfrm>
                      <a:prstGeom prst="rect">
                        <a:avLst/>
                      </a:prstGeom>
                      <a:noFill/>
                      <a:ln>
                        <a:noFill/>
                      </a:ln>
                      <a:effectLst/>
                    </p:spPr>
                  </p:pic>
                </p:oleObj>
              </mc:Fallback>
            </mc:AlternateContent>
          </a:graphicData>
        </a:graphic>
      </p:graphicFrame>
      <p:sp>
        <p:nvSpPr>
          <p:cNvPr id="8" name="Rectangle 7"/>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2409681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08" y="84655"/>
            <a:ext cx="8229600" cy="928472"/>
          </a:xfrm>
        </p:spPr>
        <p:txBody>
          <a:bodyPr/>
          <a:lstStyle/>
          <a:p>
            <a:r>
              <a:rPr lang="en-US" dirty="0">
                <a:solidFill>
                  <a:schemeClr val="accent1"/>
                </a:solidFill>
              </a:rPr>
              <a:t>Event Studies Methodology</a:t>
            </a:r>
          </a:p>
        </p:txBody>
      </p:sp>
      <p:sp>
        <p:nvSpPr>
          <p:cNvPr id="3" name="Content Placeholder 2"/>
          <p:cNvSpPr>
            <a:spLocks noGrp="1"/>
          </p:cNvSpPr>
          <p:nvPr>
            <p:ph idx="1"/>
          </p:nvPr>
        </p:nvSpPr>
        <p:spPr>
          <a:xfrm>
            <a:off x="1775520" y="1417639"/>
            <a:ext cx="8784976" cy="5102225"/>
          </a:xfrm>
        </p:spPr>
        <p:txBody>
          <a:bodyPr/>
          <a:lstStyle/>
          <a:p>
            <a:pPr marL="457200" indent="-457200">
              <a:buFont typeface="+mj-lt"/>
              <a:buAutoNum type="arabicPeriod"/>
            </a:pPr>
            <a:r>
              <a:rPr lang="en-US" sz="2400" dirty="0"/>
              <a:t>Define as day “zero” the day the information is released</a:t>
            </a:r>
          </a:p>
          <a:p>
            <a:pPr marL="457200" indent="-457200">
              <a:buFont typeface="+mj-lt"/>
              <a:buAutoNum type="arabicPeriod"/>
            </a:pPr>
            <a:r>
              <a:rPr lang="en-US" sz="2400" dirty="0"/>
              <a:t>Calculate the daily returns </a:t>
            </a:r>
            <a:r>
              <a:rPr lang="en-US" altLang="en-US" sz="2400" i="1" dirty="0" err="1">
                <a:latin typeface="Times New Roman" charset="0"/>
                <a:ea typeface="Times New Roman" charset="0"/>
                <a:cs typeface="Times New Roman" charset="0"/>
              </a:rPr>
              <a:t>R</a:t>
            </a:r>
            <a:r>
              <a:rPr lang="en-US" altLang="en-US" sz="2400" i="1" baseline="-25000" dirty="0" err="1">
                <a:latin typeface="Times New Roman" charset="0"/>
                <a:ea typeface="Times New Roman" charset="0"/>
                <a:cs typeface="Times New Roman" charset="0"/>
              </a:rPr>
              <a:t>it</a:t>
            </a:r>
            <a:r>
              <a:rPr lang="en-US" sz="2400" dirty="0"/>
              <a:t> the 30 days around day “zero”: </a:t>
            </a:r>
            <a:br>
              <a:rPr lang="en-US" sz="2400" dirty="0"/>
            </a:br>
            <a:r>
              <a:rPr lang="en-US" sz="2400" dirty="0"/>
              <a:t>t = -30, -29,…-1, 0, 1,…, 29, 30</a:t>
            </a:r>
          </a:p>
          <a:p>
            <a:pPr marL="457200" indent="-457200">
              <a:buFont typeface="+mj-lt"/>
              <a:buAutoNum type="arabicPeriod"/>
            </a:pPr>
            <a:r>
              <a:rPr lang="en-US" sz="2400" dirty="0"/>
              <a:t>Calculate the daily returns </a:t>
            </a:r>
            <a:r>
              <a:rPr lang="en-US" altLang="en-US" sz="2400" i="1" dirty="0" err="1">
                <a:latin typeface="Times New Roman" charset="0"/>
                <a:ea typeface="Times New Roman" charset="0"/>
                <a:cs typeface="Times New Roman" charset="0"/>
              </a:rPr>
              <a:t>R</a:t>
            </a:r>
            <a:r>
              <a:rPr lang="en-US" altLang="en-US" sz="2400" i="1" baseline="-25000" dirty="0" err="1">
                <a:latin typeface="Times New Roman" charset="0"/>
                <a:ea typeface="Times New Roman" charset="0"/>
                <a:cs typeface="Times New Roman" charset="0"/>
              </a:rPr>
              <a:t>mt</a:t>
            </a:r>
            <a:r>
              <a:rPr lang="en-US" sz="2400" dirty="0"/>
              <a:t>  for the same days on the market (or a comparison group of firms of similar industry and risk)</a:t>
            </a:r>
          </a:p>
          <a:p>
            <a:pPr marL="457200" indent="-457200">
              <a:buFont typeface="+mj-lt"/>
              <a:buAutoNum type="arabicPeriod"/>
            </a:pPr>
            <a:r>
              <a:rPr lang="en-US" sz="2400" dirty="0"/>
              <a:t>Define </a:t>
            </a:r>
            <a:r>
              <a:rPr lang="en-US" sz="2400" dirty="0">
                <a:solidFill>
                  <a:srgbClr val="FF0000"/>
                </a:solidFill>
              </a:rPr>
              <a:t>Abnormal Returns (AR) </a:t>
            </a:r>
            <a:r>
              <a:rPr lang="en-US" sz="2400" dirty="0"/>
              <a:t>as the difference</a:t>
            </a:r>
          </a:p>
          <a:p>
            <a:pPr marL="457200" indent="-457200">
              <a:buFont typeface="+mj-lt"/>
              <a:buAutoNum type="arabicPeriod"/>
            </a:pPr>
            <a:r>
              <a:rPr lang="en-US" sz="2400" dirty="0"/>
              <a:t>Calculate </a:t>
            </a:r>
            <a:r>
              <a:rPr lang="en-US" sz="2400" dirty="0">
                <a:solidFill>
                  <a:srgbClr val="FF0000"/>
                </a:solidFill>
              </a:rPr>
              <a:t>Average Abnormal Returns (AAR) </a:t>
            </a:r>
            <a:r>
              <a:rPr lang="en-US" sz="2400" dirty="0"/>
              <a:t>over all N events in the sample for all 60 reference days</a:t>
            </a:r>
          </a:p>
          <a:p>
            <a:pPr marL="457200" indent="-457200">
              <a:buFont typeface="+mj-lt"/>
              <a:buAutoNum type="arabicPeriod"/>
            </a:pPr>
            <a:endParaRPr lang="en-US" sz="2400" dirty="0"/>
          </a:p>
          <a:p>
            <a:pPr marL="457200" indent="-457200">
              <a:buFont typeface="+mj-lt"/>
              <a:buAutoNum type="arabicPeriod"/>
            </a:pPr>
            <a:r>
              <a:rPr lang="en-US" sz="2400" dirty="0"/>
              <a:t>Cumulate the returns on the first T days to </a:t>
            </a:r>
            <a:r>
              <a:rPr lang="en-US" sz="2400" dirty="0">
                <a:solidFill>
                  <a:srgbClr val="FF0000"/>
                </a:solidFill>
              </a:rPr>
              <a:t>CAAR</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sp>
        <p:nvSpPr>
          <p:cNvPr id="5" name="Rectangle 4"/>
          <p:cNvSpPr/>
          <p:nvPr/>
        </p:nvSpPr>
        <p:spPr>
          <a:xfrm>
            <a:off x="8461372" y="3770199"/>
            <a:ext cx="1989647" cy="424732"/>
          </a:xfrm>
          <a:prstGeom prst="rect">
            <a:avLst/>
          </a:prstGeom>
        </p:spPr>
        <p:txBody>
          <a:bodyPr wrap="none">
            <a:spAutoFit/>
          </a:bodyPr>
          <a:lstStyle/>
          <a:p>
            <a:pPr>
              <a:lnSpc>
                <a:spcPct val="90000"/>
              </a:lnSpc>
              <a:spcBef>
                <a:spcPct val="20000"/>
              </a:spcBef>
            </a:pPr>
            <a:r>
              <a:rPr lang="en-US" altLang="en-US" sz="2400" i="1" dirty="0" err="1">
                <a:latin typeface="Times New Roman" charset="0"/>
                <a:ea typeface="Times New Roman" charset="0"/>
                <a:cs typeface="Times New Roman" charset="0"/>
              </a:rPr>
              <a:t>AR</a:t>
            </a:r>
            <a:r>
              <a:rPr lang="en-US" altLang="en-US" sz="2400" i="1" baseline="-25000" dirty="0" err="1">
                <a:latin typeface="Times New Roman" charset="0"/>
                <a:ea typeface="Times New Roman" charset="0"/>
                <a:cs typeface="Times New Roman" charset="0"/>
              </a:rPr>
              <a:t>it</a:t>
            </a:r>
            <a:r>
              <a:rPr lang="en-US" altLang="en-US" sz="2400" i="1" dirty="0">
                <a:latin typeface="Times New Roman" charset="0"/>
                <a:ea typeface="Times New Roman" charset="0"/>
                <a:cs typeface="Times New Roman" charset="0"/>
              </a:rPr>
              <a:t>= </a:t>
            </a:r>
            <a:r>
              <a:rPr lang="en-US" altLang="en-US" sz="2400" i="1" dirty="0" err="1">
                <a:latin typeface="Times New Roman" charset="0"/>
                <a:ea typeface="Times New Roman" charset="0"/>
                <a:cs typeface="Times New Roman" charset="0"/>
              </a:rPr>
              <a:t>R</a:t>
            </a:r>
            <a:r>
              <a:rPr lang="en-US" altLang="en-US" sz="2400" i="1" baseline="-25000" dirty="0" err="1">
                <a:latin typeface="Times New Roman" charset="0"/>
                <a:ea typeface="Times New Roman" charset="0"/>
                <a:cs typeface="Times New Roman" charset="0"/>
              </a:rPr>
              <a:t>it</a:t>
            </a:r>
            <a:r>
              <a:rPr lang="en-US" altLang="en-US" sz="2400" i="1" baseline="30000" dirty="0">
                <a:latin typeface="Times New Roman" charset="0"/>
                <a:ea typeface="Times New Roman" charset="0"/>
                <a:cs typeface="Times New Roman" charset="0"/>
              </a:rPr>
              <a:t> </a:t>
            </a:r>
            <a:r>
              <a:rPr lang="en-US" altLang="en-US" sz="2400" i="1" dirty="0">
                <a:latin typeface="Times New Roman" charset="0"/>
                <a:ea typeface="Times New Roman" charset="0"/>
                <a:cs typeface="Times New Roman" charset="0"/>
              </a:rPr>
              <a:t>–</a:t>
            </a:r>
            <a:r>
              <a:rPr lang="en-US" altLang="en-US" sz="2400" i="1" dirty="0" err="1">
                <a:latin typeface="Times New Roman" charset="0"/>
                <a:ea typeface="Times New Roman" charset="0"/>
                <a:cs typeface="Times New Roman" charset="0"/>
              </a:rPr>
              <a:t>R</a:t>
            </a:r>
            <a:r>
              <a:rPr lang="en-US" altLang="en-US" sz="2400" i="1" baseline="-25000" dirty="0" err="1">
                <a:latin typeface="Times New Roman" charset="0"/>
                <a:ea typeface="Times New Roman" charset="0"/>
                <a:cs typeface="Times New Roman" charset="0"/>
              </a:rPr>
              <a:t>mt</a:t>
            </a:r>
            <a:r>
              <a:rPr lang="en-US" altLang="en-US" sz="2400" baseline="30000" dirty="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 </a:t>
            </a:r>
          </a:p>
        </p:txBody>
      </p:sp>
      <p:graphicFrame>
        <p:nvGraphicFramePr>
          <p:cNvPr id="6" name="Object 5"/>
          <p:cNvGraphicFramePr>
            <a:graphicFrameLocks noChangeAspect="1"/>
          </p:cNvGraphicFramePr>
          <p:nvPr/>
        </p:nvGraphicFramePr>
        <p:xfrm>
          <a:off x="7031071" y="4690654"/>
          <a:ext cx="2184400" cy="661987"/>
        </p:xfrm>
        <a:graphic>
          <a:graphicData uri="http://schemas.openxmlformats.org/presentationml/2006/ole">
            <mc:AlternateContent xmlns:mc="http://schemas.openxmlformats.org/markup-compatibility/2006">
              <mc:Choice xmlns:v="urn:schemas-microsoft-com:vml" Requires="v">
                <p:oleObj name="Equation" r:id="rId2" imgW="1091880" imgH="330120" progId="Equation.3">
                  <p:embed/>
                </p:oleObj>
              </mc:Choice>
              <mc:Fallback>
                <p:oleObj name="Equation" r:id="rId2" imgW="1091880" imgH="330120" progId="Equation.3">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071" y="4690654"/>
                        <a:ext cx="2184400" cy="66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6"/>
          <p:cNvGraphicFramePr>
            <a:graphicFrameLocks noChangeAspect="1"/>
          </p:cNvGraphicFramePr>
          <p:nvPr/>
        </p:nvGraphicFramePr>
        <p:xfrm>
          <a:off x="8635619" y="5605464"/>
          <a:ext cx="2170113" cy="914400"/>
        </p:xfrm>
        <a:graphic>
          <a:graphicData uri="http://schemas.openxmlformats.org/presentationml/2006/ole">
            <mc:AlternateContent xmlns:mc="http://schemas.openxmlformats.org/markup-compatibility/2006">
              <mc:Choice xmlns:v="urn:schemas-microsoft-com:vml" Requires="v">
                <p:oleObj name="Equation" r:id="rId4" imgW="1054080" imgH="444240" progId="Equation.3">
                  <p:embed/>
                </p:oleObj>
              </mc:Choice>
              <mc:Fallback>
                <p:oleObj name="Equation" r:id="rId4" imgW="1054080" imgH="444240" progId="Equation.3">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5619" y="5605464"/>
                        <a:ext cx="217011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 name="Rectangle 7"/>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2185685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Market Efficiency in Event Studies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graphicFrame>
        <p:nvGraphicFramePr>
          <p:cNvPr id="5" name="Object 6"/>
          <p:cNvGraphicFramePr>
            <a:graphicFrameLocks noChangeAspect="1"/>
          </p:cNvGraphicFramePr>
          <p:nvPr/>
        </p:nvGraphicFramePr>
        <p:xfrm>
          <a:off x="4223793" y="1484784"/>
          <a:ext cx="2170113" cy="914400"/>
        </p:xfrm>
        <a:graphic>
          <a:graphicData uri="http://schemas.openxmlformats.org/presentationml/2006/ole">
            <mc:AlternateContent xmlns:mc="http://schemas.openxmlformats.org/markup-compatibility/2006">
              <mc:Choice xmlns:v="urn:schemas-microsoft-com:vml" Requires="v">
                <p:oleObj name="Equation" r:id="rId2" imgW="1054080" imgH="444240" progId="Equation.3">
                  <p:embed/>
                </p:oleObj>
              </mc:Choice>
              <mc:Fallback>
                <p:oleObj name="Equation" r:id="rId2" imgW="1054080" imgH="444240" progId="Equation.3">
                  <p:embed/>
                  <p:pic>
                    <p:nvPicPr>
                      <p:cNvPr id="5"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793" y="1484784"/>
                        <a:ext cx="217011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 name="Line 7"/>
          <p:cNvSpPr>
            <a:spLocks noChangeShapeType="1"/>
          </p:cNvSpPr>
          <p:nvPr/>
        </p:nvSpPr>
        <p:spPr bwMode="auto">
          <a:xfrm flipV="1">
            <a:off x="5181600" y="2514600"/>
            <a:ext cx="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 name="Line 8"/>
          <p:cNvSpPr>
            <a:spLocks noChangeShapeType="1"/>
          </p:cNvSpPr>
          <p:nvPr/>
        </p:nvSpPr>
        <p:spPr bwMode="auto">
          <a:xfrm>
            <a:off x="2590800" y="4495800"/>
            <a:ext cx="5867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8" name="Group 9"/>
          <p:cNvGraphicFramePr>
            <a:graphicFrameLocks noGrp="1"/>
          </p:cNvGraphicFramePr>
          <p:nvPr/>
        </p:nvGraphicFramePr>
        <p:xfrm>
          <a:off x="2438400" y="4648200"/>
          <a:ext cx="5659438" cy="431800"/>
        </p:xfrm>
        <a:graphic>
          <a:graphicData uri="http://schemas.openxmlformats.org/drawingml/2006/table">
            <a:tbl>
              <a:tblPr/>
              <a:tblGrid>
                <a:gridCol w="434975">
                  <a:extLst>
                    <a:ext uri="{9D8B030D-6E8A-4147-A177-3AD203B41FA5}">
                      <a16:colId xmlns:a16="http://schemas.microsoft.com/office/drawing/2014/main" val="20000"/>
                    </a:ext>
                  </a:extLst>
                </a:gridCol>
                <a:gridCol w="434975">
                  <a:extLst>
                    <a:ext uri="{9D8B030D-6E8A-4147-A177-3AD203B41FA5}">
                      <a16:colId xmlns:a16="http://schemas.microsoft.com/office/drawing/2014/main" val="20001"/>
                    </a:ext>
                  </a:extLst>
                </a:gridCol>
                <a:gridCol w="436563">
                  <a:extLst>
                    <a:ext uri="{9D8B030D-6E8A-4147-A177-3AD203B41FA5}">
                      <a16:colId xmlns:a16="http://schemas.microsoft.com/office/drawing/2014/main" val="20002"/>
                    </a:ext>
                  </a:extLst>
                </a:gridCol>
                <a:gridCol w="434975">
                  <a:extLst>
                    <a:ext uri="{9D8B030D-6E8A-4147-A177-3AD203B41FA5}">
                      <a16:colId xmlns:a16="http://schemas.microsoft.com/office/drawing/2014/main" val="20003"/>
                    </a:ext>
                  </a:extLst>
                </a:gridCol>
                <a:gridCol w="434975">
                  <a:extLst>
                    <a:ext uri="{9D8B030D-6E8A-4147-A177-3AD203B41FA5}">
                      <a16:colId xmlns:a16="http://schemas.microsoft.com/office/drawing/2014/main" val="20004"/>
                    </a:ext>
                  </a:extLst>
                </a:gridCol>
                <a:gridCol w="434975">
                  <a:extLst>
                    <a:ext uri="{9D8B030D-6E8A-4147-A177-3AD203B41FA5}">
                      <a16:colId xmlns:a16="http://schemas.microsoft.com/office/drawing/2014/main" val="20005"/>
                    </a:ext>
                  </a:extLst>
                </a:gridCol>
                <a:gridCol w="436562">
                  <a:extLst>
                    <a:ext uri="{9D8B030D-6E8A-4147-A177-3AD203B41FA5}">
                      <a16:colId xmlns:a16="http://schemas.microsoft.com/office/drawing/2014/main" val="20006"/>
                    </a:ext>
                  </a:extLst>
                </a:gridCol>
                <a:gridCol w="434975">
                  <a:extLst>
                    <a:ext uri="{9D8B030D-6E8A-4147-A177-3AD203B41FA5}">
                      <a16:colId xmlns:a16="http://schemas.microsoft.com/office/drawing/2014/main" val="20007"/>
                    </a:ext>
                  </a:extLst>
                </a:gridCol>
                <a:gridCol w="434975">
                  <a:extLst>
                    <a:ext uri="{9D8B030D-6E8A-4147-A177-3AD203B41FA5}">
                      <a16:colId xmlns:a16="http://schemas.microsoft.com/office/drawing/2014/main" val="20008"/>
                    </a:ext>
                  </a:extLst>
                </a:gridCol>
                <a:gridCol w="436563">
                  <a:extLst>
                    <a:ext uri="{9D8B030D-6E8A-4147-A177-3AD203B41FA5}">
                      <a16:colId xmlns:a16="http://schemas.microsoft.com/office/drawing/2014/main" val="20009"/>
                    </a:ext>
                  </a:extLst>
                </a:gridCol>
                <a:gridCol w="434975">
                  <a:extLst>
                    <a:ext uri="{9D8B030D-6E8A-4147-A177-3AD203B41FA5}">
                      <a16:colId xmlns:a16="http://schemas.microsoft.com/office/drawing/2014/main" val="20010"/>
                    </a:ext>
                  </a:extLst>
                </a:gridCol>
                <a:gridCol w="434975">
                  <a:extLst>
                    <a:ext uri="{9D8B030D-6E8A-4147-A177-3AD203B41FA5}">
                      <a16:colId xmlns:a16="http://schemas.microsoft.com/office/drawing/2014/main" val="20011"/>
                    </a:ext>
                  </a:extLst>
                </a:gridCol>
                <a:gridCol w="434975">
                  <a:extLst>
                    <a:ext uri="{9D8B030D-6E8A-4147-A177-3AD203B41FA5}">
                      <a16:colId xmlns:a16="http://schemas.microsoft.com/office/drawing/2014/main" val="20012"/>
                    </a:ext>
                  </a:extLst>
                </a:gridCol>
              </a:tblGrid>
              <a:tr h="431800">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-30</a:t>
                      </a:r>
                      <a:endParaRPr kumimoji="0" lang="en-GB" altLang="en-US" sz="1400" b="0" i="0" u="none" strike="noStrike" cap="none" normalizeH="0" baseline="0">
                        <a:ln>
                          <a:noFill/>
                        </a:ln>
                        <a:solidFill>
                          <a:schemeClr val="tx1"/>
                        </a:solidFill>
                        <a:effectLst/>
                        <a:latin typeface="Times New Roman" charset="0"/>
                      </a:endParaRPr>
                    </a:p>
                  </a:txBody>
                  <a:tcPr horzOverflow="overflow">
                    <a:lnL cap="flat">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-25</a:t>
                      </a:r>
                      <a:endParaRPr kumimoji="0" lang="en-GB" altLang="en-US" sz="1400" b="0" i="0" u="none" strike="noStrike" cap="none" normalizeH="0" baseline="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-20</a:t>
                      </a:r>
                      <a:endParaRPr kumimoji="0" lang="en-GB" altLang="en-US" sz="1400" b="0" i="0" u="none" strike="noStrike" cap="none" normalizeH="0" baseline="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-15</a:t>
                      </a:r>
                      <a:endParaRPr kumimoji="0" lang="en-GB" altLang="en-US" sz="1400" b="0" i="0" u="none" strike="noStrike" cap="none" normalizeH="0" baseline="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-10</a:t>
                      </a:r>
                      <a:endParaRPr kumimoji="0" lang="en-GB" altLang="en-US" sz="1400" b="0" i="0" u="none" strike="noStrike" cap="none" normalizeH="0" baseline="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-5</a:t>
                      </a:r>
                      <a:endParaRPr kumimoji="0" lang="en-GB" altLang="en-US" sz="1400" b="0" i="0" u="none" strike="noStrike" cap="none" normalizeH="0" baseline="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0</a:t>
                      </a:r>
                      <a:endParaRPr kumimoji="0" lang="en-GB" altLang="en-US" sz="1400" b="0" i="0" u="none" strike="noStrike" cap="none" normalizeH="0" baseline="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5</a:t>
                      </a:r>
                      <a:endParaRPr kumimoji="0" lang="en-GB" altLang="en-US" sz="1400" b="0" i="0" u="none" strike="noStrike" cap="none" normalizeH="0" baseline="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10</a:t>
                      </a:r>
                      <a:endParaRPr kumimoji="0" lang="en-GB" altLang="en-US" sz="1400" b="0" i="0" u="none" strike="noStrike" cap="none" normalizeH="0" baseline="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charset="0"/>
                        </a:rPr>
                        <a:t>15</a:t>
                      </a:r>
                      <a:endParaRPr kumimoji="0" lang="en-GB" altLang="en-US" sz="1400" b="0" i="0" u="none" strike="noStrike" cap="none" normalizeH="0" baseline="0" dirty="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20</a:t>
                      </a:r>
                      <a:endParaRPr kumimoji="0" lang="en-GB" altLang="en-US" sz="1400" b="0" i="0" u="none" strike="noStrike" cap="none" normalizeH="0" baseline="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25</a:t>
                      </a:r>
                      <a:endParaRPr kumimoji="0" lang="en-GB" altLang="en-US" sz="1400" b="0" i="0" u="none" strike="noStrike" cap="none" normalizeH="0" baseline="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charset="0"/>
                        </a:rPr>
                        <a:t>30</a:t>
                      </a:r>
                      <a:endParaRPr kumimoji="0" lang="en-GB" altLang="en-US" sz="1400" b="0" i="0" u="none" strike="noStrike" cap="none" normalizeH="0" baseline="0" dirty="0">
                        <a:ln>
                          <a:noFill/>
                        </a:ln>
                        <a:solidFill>
                          <a:schemeClr val="tx1"/>
                        </a:solidFill>
                        <a:effectLst/>
                        <a:latin typeface="Times New Roman" charset="0"/>
                      </a:endParaRP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Freeform 51"/>
          <p:cNvSpPr>
            <a:spLocks/>
          </p:cNvSpPr>
          <p:nvPr/>
        </p:nvSpPr>
        <p:spPr bwMode="auto">
          <a:xfrm>
            <a:off x="5181601" y="2514600"/>
            <a:ext cx="3128963" cy="1924050"/>
          </a:xfrm>
          <a:custGeom>
            <a:avLst/>
            <a:gdLst>
              <a:gd name="T0" fmla="*/ 0 w 1971"/>
              <a:gd name="T1" fmla="*/ 1212 h 1212"/>
              <a:gd name="T2" fmla="*/ 6 w 1971"/>
              <a:gd name="T3" fmla="*/ 1027 h 1212"/>
              <a:gd name="T4" fmla="*/ 19 w 1971"/>
              <a:gd name="T5" fmla="*/ 809 h 1212"/>
              <a:gd name="T6" fmla="*/ 38 w 1971"/>
              <a:gd name="T7" fmla="*/ 297 h 1212"/>
              <a:gd name="T8" fmla="*/ 77 w 1971"/>
              <a:gd name="T9" fmla="*/ 73 h 1212"/>
              <a:gd name="T10" fmla="*/ 166 w 1971"/>
              <a:gd name="T11" fmla="*/ 105 h 1212"/>
              <a:gd name="T12" fmla="*/ 269 w 1971"/>
              <a:gd name="T13" fmla="*/ 35 h 1212"/>
              <a:gd name="T14" fmla="*/ 333 w 1971"/>
              <a:gd name="T15" fmla="*/ 35 h 1212"/>
              <a:gd name="T16" fmla="*/ 480 w 1971"/>
              <a:gd name="T17" fmla="*/ 99 h 1212"/>
              <a:gd name="T18" fmla="*/ 518 w 1971"/>
              <a:gd name="T19" fmla="*/ 156 h 1212"/>
              <a:gd name="T20" fmla="*/ 563 w 1971"/>
              <a:gd name="T21" fmla="*/ 188 h 1212"/>
              <a:gd name="T22" fmla="*/ 646 w 1971"/>
              <a:gd name="T23" fmla="*/ 291 h 1212"/>
              <a:gd name="T24" fmla="*/ 678 w 1971"/>
              <a:gd name="T25" fmla="*/ 323 h 1212"/>
              <a:gd name="T26" fmla="*/ 717 w 1971"/>
              <a:gd name="T27" fmla="*/ 335 h 1212"/>
              <a:gd name="T28" fmla="*/ 838 w 1971"/>
              <a:gd name="T29" fmla="*/ 323 h 1212"/>
              <a:gd name="T30" fmla="*/ 877 w 1971"/>
              <a:gd name="T31" fmla="*/ 355 h 1212"/>
              <a:gd name="T32" fmla="*/ 896 w 1971"/>
              <a:gd name="T33" fmla="*/ 393 h 1212"/>
              <a:gd name="T34" fmla="*/ 953 w 1971"/>
              <a:gd name="T35" fmla="*/ 412 h 1212"/>
              <a:gd name="T36" fmla="*/ 1049 w 1971"/>
              <a:gd name="T37" fmla="*/ 463 h 1212"/>
              <a:gd name="T38" fmla="*/ 1107 w 1971"/>
              <a:gd name="T39" fmla="*/ 495 h 1212"/>
              <a:gd name="T40" fmla="*/ 1158 w 1971"/>
              <a:gd name="T41" fmla="*/ 527 h 1212"/>
              <a:gd name="T42" fmla="*/ 1209 w 1971"/>
              <a:gd name="T43" fmla="*/ 559 h 1212"/>
              <a:gd name="T44" fmla="*/ 1248 w 1971"/>
              <a:gd name="T45" fmla="*/ 598 h 1212"/>
              <a:gd name="T46" fmla="*/ 1280 w 1971"/>
              <a:gd name="T47" fmla="*/ 553 h 1212"/>
              <a:gd name="T48" fmla="*/ 1504 w 1971"/>
              <a:gd name="T49" fmla="*/ 617 h 1212"/>
              <a:gd name="T50" fmla="*/ 1600 w 1971"/>
              <a:gd name="T51" fmla="*/ 655 h 1212"/>
              <a:gd name="T52" fmla="*/ 1619 w 1971"/>
              <a:gd name="T53" fmla="*/ 694 h 1212"/>
              <a:gd name="T54" fmla="*/ 1683 w 1971"/>
              <a:gd name="T55" fmla="*/ 777 h 1212"/>
              <a:gd name="T56" fmla="*/ 1773 w 1971"/>
              <a:gd name="T57" fmla="*/ 847 h 1212"/>
              <a:gd name="T58" fmla="*/ 1856 w 1971"/>
              <a:gd name="T59" fmla="*/ 822 h 1212"/>
              <a:gd name="T60" fmla="*/ 1888 w 1971"/>
              <a:gd name="T61" fmla="*/ 828 h 1212"/>
              <a:gd name="T62" fmla="*/ 1907 w 1971"/>
              <a:gd name="T63" fmla="*/ 847 h 1212"/>
              <a:gd name="T64" fmla="*/ 1971 w 1971"/>
              <a:gd name="T65" fmla="*/ 867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71" h="1212">
                <a:moveTo>
                  <a:pt x="0" y="1212"/>
                </a:moveTo>
                <a:cubicBezTo>
                  <a:pt x="2" y="1150"/>
                  <a:pt x="3" y="1089"/>
                  <a:pt x="6" y="1027"/>
                </a:cubicBezTo>
                <a:cubicBezTo>
                  <a:pt x="9" y="954"/>
                  <a:pt x="19" y="809"/>
                  <a:pt x="19" y="809"/>
                </a:cubicBezTo>
                <a:cubicBezTo>
                  <a:pt x="22" y="617"/>
                  <a:pt x="25" y="473"/>
                  <a:pt x="38" y="297"/>
                </a:cubicBezTo>
                <a:cubicBezTo>
                  <a:pt x="43" y="226"/>
                  <a:pt x="34" y="136"/>
                  <a:pt x="77" y="73"/>
                </a:cubicBezTo>
                <a:cubicBezTo>
                  <a:pt x="107" y="83"/>
                  <a:pt x="136" y="95"/>
                  <a:pt x="166" y="105"/>
                </a:cubicBezTo>
                <a:cubicBezTo>
                  <a:pt x="197" y="74"/>
                  <a:pt x="232" y="57"/>
                  <a:pt x="269" y="35"/>
                </a:cubicBezTo>
                <a:cubicBezTo>
                  <a:pt x="290" y="0"/>
                  <a:pt x="297" y="24"/>
                  <a:pt x="333" y="35"/>
                </a:cubicBezTo>
                <a:cubicBezTo>
                  <a:pt x="385" y="51"/>
                  <a:pt x="429" y="80"/>
                  <a:pt x="480" y="99"/>
                </a:cubicBezTo>
                <a:cubicBezTo>
                  <a:pt x="500" y="119"/>
                  <a:pt x="500" y="140"/>
                  <a:pt x="518" y="156"/>
                </a:cubicBezTo>
                <a:cubicBezTo>
                  <a:pt x="532" y="168"/>
                  <a:pt x="553" y="173"/>
                  <a:pt x="563" y="188"/>
                </a:cubicBezTo>
                <a:cubicBezTo>
                  <a:pt x="591" y="228"/>
                  <a:pt x="606" y="263"/>
                  <a:pt x="646" y="291"/>
                </a:cubicBezTo>
                <a:cubicBezTo>
                  <a:pt x="657" y="307"/>
                  <a:pt x="659" y="315"/>
                  <a:pt x="678" y="323"/>
                </a:cubicBezTo>
                <a:cubicBezTo>
                  <a:pt x="690" y="328"/>
                  <a:pt x="717" y="335"/>
                  <a:pt x="717" y="335"/>
                </a:cubicBezTo>
                <a:cubicBezTo>
                  <a:pt x="757" y="310"/>
                  <a:pt x="794" y="317"/>
                  <a:pt x="838" y="323"/>
                </a:cubicBezTo>
                <a:cubicBezTo>
                  <a:pt x="850" y="335"/>
                  <a:pt x="866" y="342"/>
                  <a:pt x="877" y="355"/>
                </a:cubicBezTo>
                <a:cubicBezTo>
                  <a:pt x="899" y="382"/>
                  <a:pt x="863" y="367"/>
                  <a:pt x="896" y="393"/>
                </a:cubicBezTo>
                <a:cubicBezTo>
                  <a:pt x="908" y="402"/>
                  <a:pt x="938" y="407"/>
                  <a:pt x="953" y="412"/>
                </a:cubicBezTo>
                <a:cubicBezTo>
                  <a:pt x="989" y="435"/>
                  <a:pt x="1005" y="455"/>
                  <a:pt x="1049" y="463"/>
                </a:cubicBezTo>
                <a:cubicBezTo>
                  <a:pt x="1094" y="493"/>
                  <a:pt x="1073" y="484"/>
                  <a:pt x="1107" y="495"/>
                </a:cubicBezTo>
                <a:cubicBezTo>
                  <a:pt x="1130" y="519"/>
                  <a:pt x="1126" y="539"/>
                  <a:pt x="1158" y="527"/>
                </a:cubicBezTo>
                <a:cubicBezTo>
                  <a:pt x="1174" y="539"/>
                  <a:pt x="1193" y="546"/>
                  <a:pt x="1209" y="559"/>
                </a:cubicBezTo>
                <a:cubicBezTo>
                  <a:pt x="1223" y="570"/>
                  <a:pt x="1248" y="598"/>
                  <a:pt x="1248" y="598"/>
                </a:cubicBezTo>
                <a:cubicBezTo>
                  <a:pt x="1274" y="588"/>
                  <a:pt x="1271" y="578"/>
                  <a:pt x="1280" y="553"/>
                </a:cubicBezTo>
                <a:cubicBezTo>
                  <a:pt x="1338" y="611"/>
                  <a:pt x="1425" y="606"/>
                  <a:pt x="1504" y="617"/>
                </a:cubicBezTo>
                <a:cubicBezTo>
                  <a:pt x="1537" y="628"/>
                  <a:pt x="1568" y="640"/>
                  <a:pt x="1600" y="655"/>
                </a:cubicBezTo>
                <a:cubicBezTo>
                  <a:pt x="1614" y="703"/>
                  <a:pt x="1595" y="646"/>
                  <a:pt x="1619" y="694"/>
                </a:cubicBezTo>
                <a:cubicBezTo>
                  <a:pt x="1637" y="730"/>
                  <a:pt x="1639" y="763"/>
                  <a:pt x="1683" y="777"/>
                </a:cubicBezTo>
                <a:cubicBezTo>
                  <a:pt x="1717" y="800"/>
                  <a:pt x="1739" y="826"/>
                  <a:pt x="1773" y="847"/>
                </a:cubicBezTo>
                <a:cubicBezTo>
                  <a:pt x="1801" y="838"/>
                  <a:pt x="1828" y="829"/>
                  <a:pt x="1856" y="822"/>
                </a:cubicBezTo>
                <a:cubicBezTo>
                  <a:pt x="1867" y="824"/>
                  <a:pt x="1878" y="823"/>
                  <a:pt x="1888" y="828"/>
                </a:cubicBezTo>
                <a:cubicBezTo>
                  <a:pt x="1896" y="832"/>
                  <a:pt x="1900" y="842"/>
                  <a:pt x="1907" y="847"/>
                </a:cubicBezTo>
                <a:cubicBezTo>
                  <a:pt x="1920" y="856"/>
                  <a:pt x="1955" y="867"/>
                  <a:pt x="1971" y="867"/>
                </a:cubicBezTo>
              </a:path>
            </a:pathLst>
          </a:cu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Freeform 52"/>
          <p:cNvSpPr>
            <a:spLocks/>
          </p:cNvSpPr>
          <p:nvPr/>
        </p:nvSpPr>
        <p:spPr bwMode="auto">
          <a:xfrm>
            <a:off x="2590800" y="3352800"/>
            <a:ext cx="5373688" cy="1231900"/>
          </a:xfrm>
          <a:custGeom>
            <a:avLst/>
            <a:gdLst>
              <a:gd name="T0" fmla="*/ 0 w 3385"/>
              <a:gd name="T1" fmla="*/ 595 h 776"/>
              <a:gd name="T2" fmla="*/ 70 w 3385"/>
              <a:gd name="T3" fmla="*/ 614 h 776"/>
              <a:gd name="T4" fmla="*/ 108 w 3385"/>
              <a:gd name="T5" fmla="*/ 627 h 776"/>
              <a:gd name="T6" fmla="*/ 147 w 3385"/>
              <a:gd name="T7" fmla="*/ 659 h 776"/>
              <a:gd name="T8" fmla="*/ 198 w 3385"/>
              <a:gd name="T9" fmla="*/ 672 h 776"/>
              <a:gd name="T10" fmla="*/ 249 w 3385"/>
              <a:gd name="T11" fmla="*/ 697 h 776"/>
              <a:gd name="T12" fmla="*/ 352 w 3385"/>
              <a:gd name="T13" fmla="*/ 633 h 776"/>
              <a:gd name="T14" fmla="*/ 435 w 3385"/>
              <a:gd name="T15" fmla="*/ 691 h 776"/>
              <a:gd name="T16" fmla="*/ 486 w 3385"/>
              <a:gd name="T17" fmla="*/ 640 h 776"/>
              <a:gd name="T18" fmla="*/ 524 w 3385"/>
              <a:gd name="T19" fmla="*/ 672 h 776"/>
              <a:gd name="T20" fmla="*/ 608 w 3385"/>
              <a:gd name="T21" fmla="*/ 685 h 776"/>
              <a:gd name="T22" fmla="*/ 646 w 3385"/>
              <a:gd name="T23" fmla="*/ 697 h 776"/>
              <a:gd name="T24" fmla="*/ 704 w 3385"/>
              <a:gd name="T25" fmla="*/ 755 h 776"/>
              <a:gd name="T26" fmla="*/ 716 w 3385"/>
              <a:gd name="T27" fmla="*/ 774 h 776"/>
              <a:gd name="T28" fmla="*/ 780 w 3385"/>
              <a:gd name="T29" fmla="*/ 736 h 776"/>
              <a:gd name="T30" fmla="*/ 889 w 3385"/>
              <a:gd name="T31" fmla="*/ 653 h 776"/>
              <a:gd name="T32" fmla="*/ 1024 w 3385"/>
              <a:gd name="T33" fmla="*/ 685 h 776"/>
              <a:gd name="T34" fmla="*/ 1088 w 3385"/>
              <a:gd name="T35" fmla="*/ 685 h 776"/>
              <a:gd name="T36" fmla="*/ 1126 w 3385"/>
              <a:gd name="T37" fmla="*/ 697 h 776"/>
              <a:gd name="T38" fmla="*/ 1190 w 3385"/>
              <a:gd name="T39" fmla="*/ 678 h 776"/>
              <a:gd name="T40" fmla="*/ 1267 w 3385"/>
              <a:gd name="T41" fmla="*/ 736 h 776"/>
              <a:gd name="T42" fmla="*/ 1363 w 3385"/>
              <a:gd name="T43" fmla="*/ 704 h 776"/>
              <a:gd name="T44" fmla="*/ 1408 w 3385"/>
              <a:gd name="T45" fmla="*/ 691 h 776"/>
              <a:gd name="T46" fmla="*/ 1472 w 3385"/>
              <a:gd name="T47" fmla="*/ 665 h 776"/>
              <a:gd name="T48" fmla="*/ 1548 w 3385"/>
              <a:gd name="T49" fmla="*/ 704 h 776"/>
              <a:gd name="T50" fmla="*/ 1580 w 3385"/>
              <a:gd name="T51" fmla="*/ 717 h 776"/>
              <a:gd name="T52" fmla="*/ 1619 w 3385"/>
              <a:gd name="T53" fmla="*/ 729 h 776"/>
              <a:gd name="T54" fmla="*/ 1638 w 3385"/>
              <a:gd name="T55" fmla="*/ 672 h 776"/>
              <a:gd name="T56" fmla="*/ 1670 w 3385"/>
              <a:gd name="T57" fmla="*/ 96 h 776"/>
              <a:gd name="T58" fmla="*/ 1734 w 3385"/>
              <a:gd name="T59" fmla="*/ 134 h 776"/>
              <a:gd name="T60" fmla="*/ 1804 w 3385"/>
              <a:gd name="T61" fmla="*/ 166 h 776"/>
              <a:gd name="T62" fmla="*/ 1868 w 3385"/>
              <a:gd name="T63" fmla="*/ 147 h 776"/>
              <a:gd name="T64" fmla="*/ 1907 w 3385"/>
              <a:gd name="T65" fmla="*/ 70 h 776"/>
              <a:gd name="T66" fmla="*/ 1990 w 3385"/>
              <a:gd name="T67" fmla="*/ 115 h 776"/>
              <a:gd name="T68" fmla="*/ 2092 w 3385"/>
              <a:gd name="T69" fmla="*/ 57 h 776"/>
              <a:gd name="T70" fmla="*/ 2112 w 3385"/>
              <a:gd name="T71" fmla="*/ 38 h 776"/>
              <a:gd name="T72" fmla="*/ 2137 w 3385"/>
              <a:gd name="T73" fmla="*/ 0 h 776"/>
              <a:gd name="T74" fmla="*/ 2188 w 3385"/>
              <a:gd name="T75" fmla="*/ 64 h 776"/>
              <a:gd name="T76" fmla="*/ 2227 w 3385"/>
              <a:gd name="T77" fmla="*/ 89 h 776"/>
              <a:gd name="T78" fmla="*/ 2259 w 3385"/>
              <a:gd name="T79" fmla="*/ 153 h 776"/>
              <a:gd name="T80" fmla="*/ 2323 w 3385"/>
              <a:gd name="T81" fmla="*/ 147 h 776"/>
              <a:gd name="T82" fmla="*/ 2387 w 3385"/>
              <a:gd name="T83" fmla="*/ 173 h 776"/>
              <a:gd name="T84" fmla="*/ 2432 w 3385"/>
              <a:gd name="T85" fmla="*/ 224 h 776"/>
              <a:gd name="T86" fmla="*/ 2483 w 3385"/>
              <a:gd name="T87" fmla="*/ 198 h 776"/>
              <a:gd name="T88" fmla="*/ 2560 w 3385"/>
              <a:gd name="T89" fmla="*/ 237 h 776"/>
              <a:gd name="T90" fmla="*/ 2617 w 3385"/>
              <a:gd name="T91" fmla="*/ 205 h 776"/>
              <a:gd name="T92" fmla="*/ 2681 w 3385"/>
              <a:gd name="T93" fmla="*/ 230 h 776"/>
              <a:gd name="T94" fmla="*/ 2816 w 3385"/>
              <a:gd name="T95" fmla="*/ 243 h 776"/>
              <a:gd name="T96" fmla="*/ 2880 w 3385"/>
              <a:gd name="T97" fmla="*/ 141 h 776"/>
              <a:gd name="T98" fmla="*/ 3001 w 3385"/>
              <a:gd name="T99" fmla="*/ 147 h 776"/>
              <a:gd name="T100" fmla="*/ 3072 w 3385"/>
              <a:gd name="T101" fmla="*/ 166 h 776"/>
              <a:gd name="T102" fmla="*/ 3206 w 3385"/>
              <a:gd name="T103" fmla="*/ 224 h 776"/>
              <a:gd name="T104" fmla="*/ 3308 w 3385"/>
              <a:gd name="T105" fmla="*/ 269 h 776"/>
              <a:gd name="T106" fmla="*/ 3353 w 3385"/>
              <a:gd name="T107" fmla="*/ 224 h 776"/>
              <a:gd name="T108" fmla="*/ 3372 w 3385"/>
              <a:gd name="T109" fmla="*/ 205 h 776"/>
              <a:gd name="T110" fmla="*/ 3385 w 3385"/>
              <a:gd name="T111" fmla="*/ 185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5" h="776">
                <a:moveTo>
                  <a:pt x="0" y="595"/>
                </a:moveTo>
                <a:cubicBezTo>
                  <a:pt x="33" y="628"/>
                  <a:pt x="31" y="602"/>
                  <a:pt x="70" y="614"/>
                </a:cubicBezTo>
                <a:cubicBezTo>
                  <a:pt x="116" y="660"/>
                  <a:pt x="64" y="619"/>
                  <a:pt x="108" y="627"/>
                </a:cubicBezTo>
                <a:cubicBezTo>
                  <a:pt x="124" y="630"/>
                  <a:pt x="135" y="651"/>
                  <a:pt x="147" y="659"/>
                </a:cubicBezTo>
                <a:cubicBezTo>
                  <a:pt x="153" y="663"/>
                  <a:pt x="197" y="672"/>
                  <a:pt x="198" y="672"/>
                </a:cubicBezTo>
                <a:cubicBezTo>
                  <a:pt x="226" y="691"/>
                  <a:pt x="217" y="709"/>
                  <a:pt x="249" y="697"/>
                </a:cubicBezTo>
                <a:cubicBezTo>
                  <a:pt x="286" y="660"/>
                  <a:pt x="304" y="650"/>
                  <a:pt x="352" y="633"/>
                </a:cubicBezTo>
                <a:cubicBezTo>
                  <a:pt x="384" y="650"/>
                  <a:pt x="400" y="680"/>
                  <a:pt x="435" y="691"/>
                </a:cubicBezTo>
                <a:cubicBezTo>
                  <a:pt x="453" y="673"/>
                  <a:pt x="471" y="661"/>
                  <a:pt x="486" y="640"/>
                </a:cubicBezTo>
                <a:cubicBezTo>
                  <a:pt x="497" y="675"/>
                  <a:pt x="484" y="682"/>
                  <a:pt x="524" y="672"/>
                </a:cubicBezTo>
                <a:cubicBezTo>
                  <a:pt x="580" y="689"/>
                  <a:pt x="489" y="663"/>
                  <a:pt x="608" y="685"/>
                </a:cubicBezTo>
                <a:cubicBezTo>
                  <a:pt x="621" y="687"/>
                  <a:pt x="646" y="697"/>
                  <a:pt x="646" y="697"/>
                </a:cubicBezTo>
                <a:cubicBezTo>
                  <a:pt x="667" y="719"/>
                  <a:pt x="679" y="737"/>
                  <a:pt x="704" y="755"/>
                </a:cubicBezTo>
                <a:cubicBezTo>
                  <a:pt x="708" y="761"/>
                  <a:pt x="709" y="776"/>
                  <a:pt x="716" y="774"/>
                </a:cubicBezTo>
                <a:cubicBezTo>
                  <a:pt x="740" y="768"/>
                  <a:pt x="759" y="749"/>
                  <a:pt x="780" y="736"/>
                </a:cubicBezTo>
                <a:cubicBezTo>
                  <a:pt x="816" y="715"/>
                  <a:pt x="859" y="683"/>
                  <a:pt x="889" y="653"/>
                </a:cubicBezTo>
                <a:cubicBezTo>
                  <a:pt x="936" y="662"/>
                  <a:pt x="979" y="669"/>
                  <a:pt x="1024" y="685"/>
                </a:cubicBezTo>
                <a:cubicBezTo>
                  <a:pt x="1062" y="671"/>
                  <a:pt x="1050" y="670"/>
                  <a:pt x="1088" y="685"/>
                </a:cubicBezTo>
                <a:cubicBezTo>
                  <a:pt x="1100" y="690"/>
                  <a:pt x="1126" y="697"/>
                  <a:pt x="1126" y="697"/>
                </a:cubicBezTo>
                <a:cubicBezTo>
                  <a:pt x="1148" y="692"/>
                  <a:pt x="1169" y="686"/>
                  <a:pt x="1190" y="678"/>
                </a:cubicBezTo>
                <a:cubicBezTo>
                  <a:pt x="1239" y="691"/>
                  <a:pt x="1229" y="722"/>
                  <a:pt x="1267" y="736"/>
                </a:cubicBezTo>
                <a:cubicBezTo>
                  <a:pt x="1299" y="724"/>
                  <a:pt x="1331" y="715"/>
                  <a:pt x="1363" y="704"/>
                </a:cubicBezTo>
                <a:cubicBezTo>
                  <a:pt x="1378" y="699"/>
                  <a:pt x="1408" y="691"/>
                  <a:pt x="1408" y="691"/>
                </a:cubicBezTo>
                <a:cubicBezTo>
                  <a:pt x="1429" y="677"/>
                  <a:pt x="1448" y="673"/>
                  <a:pt x="1472" y="665"/>
                </a:cubicBezTo>
                <a:cubicBezTo>
                  <a:pt x="1499" y="693"/>
                  <a:pt x="1508" y="697"/>
                  <a:pt x="1548" y="704"/>
                </a:cubicBezTo>
                <a:cubicBezTo>
                  <a:pt x="1559" y="708"/>
                  <a:pt x="1569" y="713"/>
                  <a:pt x="1580" y="717"/>
                </a:cubicBezTo>
                <a:cubicBezTo>
                  <a:pt x="1593" y="722"/>
                  <a:pt x="1619" y="729"/>
                  <a:pt x="1619" y="729"/>
                </a:cubicBezTo>
                <a:cubicBezTo>
                  <a:pt x="1625" y="710"/>
                  <a:pt x="1632" y="691"/>
                  <a:pt x="1638" y="672"/>
                </a:cubicBezTo>
                <a:cubicBezTo>
                  <a:pt x="1646" y="480"/>
                  <a:pt x="1656" y="288"/>
                  <a:pt x="1670" y="96"/>
                </a:cubicBezTo>
                <a:cubicBezTo>
                  <a:pt x="1704" y="102"/>
                  <a:pt x="1715" y="106"/>
                  <a:pt x="1734" y="134"/>
                </a:cubicBezTo>
                <a:cubicBezTo>
                  <a:pt x="1774" y="107"/>
                  <a:pt x="1777" y="139"/>
                  <a:pt x="1804" y="166"/>
                </a:cubicBezTo>
                <a:cubicBezTo>
                  <a:pt x="1826" y="160"/>
                  <a:pt x="1846" y="152"/>
                  <a:pt x="1868" y="147"/>
                </a:cubicBezTo>
                <a:cubicBezTo>
                  <a:pt x="1885" y="122"/>
                  <a:pt x="1890" y="95"/>
                  <a:pt x="1907" y="70"/>
                </a:cubicBezTo>
                <a:cubicBezTo>
                  <a:pt x="1930" y="93"/>
                  <a:pt x="1958" y="105"/>
                  <a:pt x="1990" y="115"/>
                </a:cubicBezTo>
                <a:cubicBezTo>
                  <a:pt x="2045" y="106"/>
                  <a:pt x="2051" y="98"/>
                  <a:pt x="2092" y="57"/>
                </a:cubicBezTo>
                <a:cubicBezTo>
                  <a:pt x="2099" y="50"/>
                  <a:pt x="2105" y="44"/>
                  <a:pt x="2112" y="38"/>
                </a:cubicBezTo>
                <a:cubicBezTo>
                  <a:pt x="2123" y="28"/>
                  <a:pt x="2137" y="0"/>
                  <a:pt x="2137" y="0"/>
                </a:cubicBezTo>
                <a:cubicBezTo>
                  <a:pt x="2151" y="38"/>
                  <a:pt x="2157" y="47"/>
                  <a:pt x="2188" y="64"/>
                </a:cubicBezTo>
                <a:cubicBezTo>
                  <a:pt x="2202" y="71"/>
                  <a:pt x="2227" y="89"/>
                  <a:pt x="2227" y="89"/>
                </a:cubicBezTo>
                <a:cubicBezTo>
                  <a:pt x="2238" y="111"/>
                  <a:pt x="2245" y="132"/>
                  <a:pt x="2259" y="153"/>
                </a:cubicBezTo>
                <a:cubicBezTo>
                  <a:pt x="2283" y="145"/>
                  <a:pt x="2297" y="153"/>
                  <a:pt x="2323" y="147"/>
                </a:cubicBezTo>
                <a:cubicBezTo>
                  <a:pt x="2347" y="165"/>
                  <a:pt x="2357" y="182"/>
                  <a:pt x="2387" y="173"/>
                </a:cubicBezTo>
                <a:cubicBezTo>
                  <a:pt x="2416" y="218"/>
                  <a:pt x="2399" y="203"/>
                  <a:pt x="2432" y="224"/>
                </a:cubicBezTo>
                <a:cubicBezTo>
                  <a:pt x="2468" y="199"/>
                  <a:pt x="2437" y="187"/>
                  <a:pt x="2483" y="198"/>
                </a:cubicBezTo>
                <a:cubicBezTo>
                  <a:pt x="2506" y="214"/>
                  <a:pt x="2534" y="228"/>
                  <a:pt x="2560" y="237"/>
                </a:cubicBezTo>
                <a:cubicBezTo>
                  <a:pt x="2580" y="229"/>
                  <a:pt x="2617" y="205"/>
                  <a:pt x="2617" y="205"/>
                </a:cubicBezTo>
                <a:cubicBezTo>
                  <a:pt x="2639" y="219"/>
                  <a:pt x="2656" y="224"/>
                  <a:pt x="2681" y="230"/>
                </a:cubicBezTo>
                <a:cubicBezTo>
                  <a:pt x="2744" y="210"/>
                  <a:pt x="2758" y="226"/>
                  <a:pt x="2816" y="243"/>
                </a:cubicBezTo>
                <a:cubicBezTo>
                  <a:pt x="2838" y="209"/>
                  <a:pt x="2866" y="179"/>
                  <a:pt x="2880" y="141"/>
                </a:cubicBezTo>
                <a:cubicBezTo>
                  <a:pt x="2929" y="150"/>
                  <a:pt x="2946" y="152"/>
                  <a:pt x="3001" y="147"/>
                </a:cubicBezTo>
                <a:cubicBezTo>
                  <a:pt x="3044" y="157"/>
                  <a:pt x="3028" y="178"/>
                  <a:pt x="3072" y="166"/>
                </a:cubicBezTo>
                <a:cubicBezTo>
                  <a:pt x="3183" y="174"/>
                  <a:pt x="3169" y="150"/>
                  <a:pt x="3206" y="224"/>
                </a:cubicBezTo>
                <a:cubicBezTo>
                  <a:pt x="3252" y="207"/>
                  <a:pt x="3274" y="246"/>
                  <a:pt x="3308" y="269"/>
                </a:cubicBezTo>
                <a:cubicBezTo>
                  <a:pt x="3342" y="257"/>
                  <a:pt x="3324" y="268"/>
                  <a:pt x="3353" y="224"/>
                </a:cubicBezTo>
                <a:cubicBezTo>
                  <a:pt x="3358" y="217"/>
                  <a:pt x="3366" y="212"/>
                  <a:pt x="3372" y="205"/>
                </a:cubicBezTo>
                <a:cubicBezTo>
                  <a:pt x="3377" y="199"/>
                  <a:pt x="3385" y="185"/>
                  <a:pt x="3385" y="185"/>
                </a:cubicBezTo>
              </a:path>
            </a:pathLst>
          </a:custGeom>
          <a:noFill/>
          <a:ln w="254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Text Box 53"/>
          <p:cNvSpPr txBox="1">
            <a:spLocks noChangeArrowheads="1"/>
          </p:cNvSpPr>
          <p:nvPr/>
        </p:nvSpPr>
        <p:spPr bwMode="auto">
          <a:xfrm>
            <a:off x="8610601" y="2136775"/>
            <a:ext cx="1472711" cy="369332"/>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Over-reaction</a:t>
            </a:r>
            <a:endParaRPr lang="en-GB" altLang="en-US"/>
          </a:p>
        </p:txBody>
      </p:sp>
      <p:sp>
        <p:nvSpPr>
          <p:cNvPr id="12" name="Text Box 54"/>
          <p:cNvSpPr txBox="1">
            <a:spLocks noChangeArrowheads="1"/>
          </p:cNvSpPr>
          <p:nvPr/>
        </p:nvSpPr>
        <p:spPr bwMode="auto">
          <a:xfrm>
            <a:off x="8077201" y="2819400"/>
            <a:ext cx="1815305" cy="369332"/>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Efficient Reaction</a:t>
            </a:r>
            <a:endParaRPr lang="en-GB" altLang="en-US"/>
          </a:p>
        </p:txBody>
      </p:sp>
      <p:sp>
        <p:nvSpPr>
          <p:cNvPr id="13" name="Freeform 55"/>
          <p:cNvSpPr>
            <a:spLocks/>
          </p:cNvSpPr>
          <p:nvPr/>
        </p:nvSpPr>
        <p:spPr bwMode="auto">
          <a:xfrm>
            <a:off x="5211764" y="3876675"/>
            <a:ext cx="2509837" cy="628650"/>
          </a:xfrm>
          <a:custGeom>
            <a:avLst/>
            <a:gdLst>
              <a:gd name="T0" fmla="*/ 0 w 1581"/>
              <a:gd name="T1" fmla="*/ 364 h 396"/>
              <a:gd name="T2" fmla="*/ 77 w 1581"/>
              <a:gd name="T3" fmla="*/ 320 h 396"/>
              <a:gd name="T4" fmla="*/ 167 w 1581"/>
              <a:gd name="T5" fmla="*/ 396 h 396"/>
              <a:gd name="T6" fmla="*/ 256 w 1581"/>
              <a:gd name="T7" fmla="*/ 364 h 396"/>
              <a:gd name="T8" fmla="*/ 295 w 1581"/>
              <a:gd name="T9" fmla="*/ 288 h 396"/>
              <a:gd name="T10" fmla="*/ 333 w 1581"/>
              <a:gd name="T11" fmla="*/ 268 h 396"/>
              <a:gd name="T12" fmla="*/ 435 w 1581"/>
              <a:gd name="T13" fmla="*/ 275 h 396"/>
              <a:gd name="T14" fmla="*/ 519 w 1581"/>
              <a:gd name="T15" fmla="*/ 256 h 396"/>
              <a:gd name="T16" fmla="*/ 621 w 1581"/>
              <a:gd name="T17" fmla="*/ 236 h 396"/>
              <a:gd name="T18" fmla="*/ 679 w 1581"/>
              <a:gd name="T19" fmla="*/ 281 h 396"/>
              <a:gd name="T20" fmla="*/ 851 w 1581"/>
              <a:gd name="T21" fmla="*/ 192 h 396"/>
              <a:gd name="T22" fmla="*/ 1043 w 1581"/>
              <a:gd name="T23" fmla="*/ 256 h 396"/>
              <a:gd name="T24" fmla="*/ 1120 w 1581"/>
              <a:gd name="T25" fmla="*/ 147 h 396"/>
              <a:gd name="T26" fmla="*/ 1197 w 1581"/>
              <a:gd name="T27" fmla="*/ 115 h 396"/>
              <a:gd name="T28" fmla="*/ 1216 w 1581"/>
              <a:gd name="T29" fmla="*/ 96 h 396"/>
              <a:gd name="T30" fmla="*/ 1242 w 1581"/>
              <a:gd name="T31" fmla="*/ 57 h 396"/>
              <a:gd name="T32" fmla="*/ 1287 w 1581"/>
              <a:gd name="T33" fmla="*/ 25 h 396"/>
              <a:gd name="T34" fmla="*/ 1319 w 1581"/>
              <a:gd name="T35" fmla="*/ 32 h 396"/>
              <a:gd name="T36" fmla="*/ 1338 w 1581"/>
              <a:gd name="T37" fmla="*/ 25 h 396"/>
              <a:gd name="T38" fmla="*/ 1357 w 1581"/>
              <a:gd name="T39" fmla="*/ 32 h 396"/>
              <a:gd name="T40" fmla="*/ 1408 w 1581"/>
              <a:gd name="T41" fmla="*/ 38 h 396"/>
              <a:gd name="T42" fmla="*/ 1504 w 1581"/>
              <a:gd name="T43" fmla="*/ 0 h 396"/>
              <a:gd name="T44" fmla="*/ 1581 w 1581"/>
              <a:gd name="T45" fmla="*/ 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1" h="396">
                <a:moveTo>
                  <a:pt x="0" y="364"/>
                </a:moveTo>
                <a:cubicBezTo>
                  <a:pt x="23" y="341"/>
                  <a:pt x="49" y="337"/>
                  <a:pt x="77" y="320"/>
                </a:cubicBezTo>
                <a:cubicBezTo>
                  <a:pt x="90" y="362"/>
                  <a:pt x="132" y="375"/>
                  <a:pt x="167" y="396"/>
                </a:cubicBezTo>
                <a:cubicBezTo>
                  <a:pt x="201" y="390"/>
                  <a:pt x="228" y="383"/>
                  <a:pt x="256" y="364"/>
                </a:cubicBezTo>
                <a:cubicBezTo>
                  <a:pt x="271" y="342"/>
                  <a:pt x="274" y="305"/>
                  <a:pt x="295" y="288"/>
                </a:cubicBezTo>
                <a:cubicBezTo>
                  <a:pt x="306" y="279"/>
                  <a:pt x="321" y="276"/>
                  <a:pt x="333" y="268"/>
                </a:cubicBezTo>
                <a:cubicBezTo>
                  <a:pt x="377" y="280"/>
                  <a:pt x="382" y="281"/>
                  <a:pt x="435" y="275"/>
                </a:cubicBezTo>
                <a:cubicBezTo>
                  <a:pt x="488" y="257"/>
                  <a:pt x="460" y="264"/>
                  <a:pt x="519" y="256"/>
                </a:cubicBezTo>
                <a:cubicBezTo>
                  <a:pt x="552" y="244"/>
                  <a:pt x="588" y="248"/>
                  <a:pt x="621" y="236"/>
                </a:cubicBezTo>
                <a:cubicBezTo>
                  <a:pt x="642" y="250"/>
                  <a:pt x="658" y="267"/>
                  <a:pt x="679" y="281"/>
                </a:cubicBezTo>
                <a:cubicBezTo>
                  <a:pt x="727" y="233"/>
                  <a:pt x="794" y="249"/>
                  <a:pt x="851" y="192"/>
                </a:cubicBezTo>
                <a:cubicBezTo>
                  <a:pt x="889" y="248"/>
                  <a:pt x="982" y="248"/>
                  <a:pt x="1043" y="256"/>
                </a:cubicBezTo>
                <a:cubicBezTo>
                  <a:pt x="1079" y="233"/>
                  <a:pt x="1096" y="183"/>
                  <a:pt x="1120" y="147"/>
                </a:cubicBezTo>
                <a:cubicBezTo>
                  <a:pt x="1133" y="128"/>
                  <a:pt x="1176" y="121"/>
                  <a:pt x="1197" y="115"/>
                </a:cubicBezTo>
                <a:cubicBezTo>
                  <a:pt x="1203" y="109"/>
                  <a:pt x="1211" y="103"/>
                  <a:pt x="1216" y="96"/>
                </a:cubicBezTo>
                <a:cubicBezTo>
                  <a:pt x="1226" y="84"/>
                  <a:pt x="1242" y="57"/>
                  <a:pt x="1242" y="57"/>
                </a:cubicBezTo>
                <a:cubicBezTo>
                  <a:pt x="1250" y="30"/>
                  <a:pt x="1262" y="34"/>
                  <a:pt x="1287" y="25"/>
                </a:cubicBezTo>
                <a:cubicBezTo>
                  <a:pt x="1298" y="27"/>
                  <a:pt x="1308" y="32"/>
                  <a:pt x="1319" y="32"/>
                </a:cubicBezTo>
                <a:cubicBezTo>
                  <a:pt x="1326" y="32"/>
                  <a:pt x="1331" y="25"/>
                  <a:pt x="1338" y="25"/>
                </a:cubicBezTo>
                <a:cubicBezTo>
                  <a:pt x="1345" y="25"/>
                  <a:pt x="1350" y="31"/>
                  <a:pt x="1357" y="32"/>
                </a:cubicBezTo>
                <a:cubicBezTo>
                  <a:pt x="1374" y="35"/>
                  <a:pt x="1391" y="36"/>
                  <a:pt x="1408" y="38"/>
                </a:cubicBezTo>
                <a:cubicBezTo>
                  <a:pt x="1454" y="23"/>
                  <a:pt x="1453" y="8"/>
                  <a:pt x="1504" y="0"/>
                </a:cubicBezTo>
                <a:cubicBezTo>
                  <a:pt x="1572" y="6"/>
                  <a:pt x="1547" y="6"/>
                  <a:pt x="1581" y="6"/>
                </a:cubicBezTo>
              </a:path>
            </a:pathLst>
          </a:custGeom>
          <a:noFill/>
          <a:ln w="222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 name="Text Box 56"/>
          <p:cNvSpPr txBox="1">
            <a:spLocks noChangeArrowheads="1"/>
          </p:cNvSpPr>
          <p:nvPr/>
        </p:nvSpPr>
        <p:spPr bwMode="auto">
          <a:xfrm>
            <a:off x="8458200" y="3581400"/>
            <a:ext cx="1609608" cy="369332"/>
          </a:xfrm>
          <a:prstGeom prst="rect">
            <a:avLst/>
          </a:prstGeom>
          <a:noFill/>
          <a:ln w="254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Under-reaction</a:t>
            </a:r>
            <a:endParaRPr lang="en-GB" altLang="en-US"/>
          </a:p>
        </p:txBody>
      </p:sp>
      <p:sp>
        <p:nvSpPr>
          <p:cNvPr id="15" name="Text Box 57"/>
          <p:cNvSpPr txBox="1">
            <a:spLocks noChangeArrowheads="1"/>
          </p:cNvSpPr>
          <p:nvPr/>
        </p:nvSpPr>
        <p:spPr bwMode="auto">
          <a:xfrm>
            <a:off x="8442325" y="4305300"/>
            <a:ext cx="3497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i="1"/>
              <a:t>T </a:t>
            </a:r>
            <a:endParaRPr lang="en-GB" altLang="en-US" i="1"/>
          </a:p>
        </p:txBody>
      </p:sp>
      <p:sp>
        <p:nvSpPr>
          <p:cNvPr id="18" name="Rectangle 17"/>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20288287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7A0D04-B871-19FD-D991-945A94B5E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89" y="1432640"/>
            <a:ext cx="6928295" cy="5129603"/>
          </a:xfrm>
          <a:prstGeom prst="rect">
            <a:avLst/>
          </a:prstGeom>
        </p:spPr>
      </p:pic>
      <p:sp>
        <p:nvSpPr>
          <p:cNvPr id="2" name="Title 1"/>
          <p:cNvSpPr>
            <a:spLocks noGrp="1"/>
          </p:cNvSpPr>
          <p:nvPr>
            <p:ph type="title"/>
          </p:nvPr>
        </p:nvSpPr>
        <p:spPr/>
        <p:txBody>
          <a:bodyPr>
            <a:normAutofit fontScale="90000"/>
          </a:bodyPr>
          <a:lstStyle/>
          <a:p>
            <a:r>
              <a:rPr lang="en-US" dirty="0">
                <a:solidFill>
                  <a:schemeClr val="accent1"/>
                </a:solidFill>
              </a:rPr>
              <a:t>Event Study: </a:t>
            </a:r>
            <a:br>
              <a:rPr lang="en-US" dirty="0">
                <a:solidFill>
                  <a:schemeClr val="accent1"/>
                </a:solidFill>
              </a:rPr>
            </a:br>
            <a:r>
              <a:rPr lang="en-US" dirty="0">
                <a:solidFill>
                  <a:schemeClr val="accent1"/>
                </a:solidFill>
              </a:rPr>
              <a:t>Earning Announcement</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59</a:t>
            </a:fld>
            <a:endParaRPr lang="zh-TW" altLang="en-US"/>
          </a:p>
        </p:txBody>
      </p:sp>
      <p:sp>
        <p:nvSpPr>
          <p:cNvPr id="9" name="Rectangle 8"/>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
        <p:nvSpPr>
          <p:cNvPr id="8" name="TextBox 7">
            <a:extLst>
              <a:ext uri="{FF2B5EF4-FFF2-40B4-BE49-F238E27FC236}">
                <a16:creationId xmlns:a16="http://schemas.microsoft.com/office/drawing/2014/main" id="{14883F76-AAD8-FC02-5628-324100444D21}"/>
              </a:ext>
            </a:extLst>
          </p:cNvPr>
          <p:cNvSpPr txBox="1"/>
          <p:nvPr/>
        </p:nvSpPr>
        <p:spPr>
          <a:xfrm>
            <a:off x="5211283" y="1830644"/>
            <a:ext cx="1875835" cy="461665"/>
          </a:xfrm>
          <a:prstGeom prst="rect">
            <a:avLst/>
          </a:prstGeom>
          <a:noFill/>
        </p:spPr>
        <p:txBody>
          <a:bodyPr wrap="none" rtlCol="0">
            <a:spAutoFit/>
          </a:bodyPr>
          <a:lstStyle/>
          <a:p>
            <a:pPr algn="ctr"/>
            <a:r>
              <a:rPr lang="en-US" sz="2400" b="1" dirty="0">
                <a:solidFill>
                  <a:srgbClr val="FF0000"/>
                </a:solidFill>
                <a:latin typeface="Arial" panose="020B0604020202020204" pitchFamily="34" charset="0"/>
                <a:cs typeface="Arial" panose="020B0604020202020204" pitchFamily="34" charset="0"/>
              </a:rPr>
              <a:t>Good News</a:t>
            </a:r>
            <a:endParaRPr lang="en-US" sz="2400" b="1" baseline="-25000"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6C35699-668A-1E6A-27C0-FCD6A8B256D9}"/>
              </a:ext>
            </a:extLst>
          </p:cNvPr>
          <p:cNvSpPr txBox="1"/>
          <p:nvPr/>
        </p:nvSpPr>
        <p:spPr>
          <a:xfrm>
            <a:off x="5350408" y="3314700"/>
            <a:ext cx="1484702" cy="461665"/>
          </a:xfrm>
          <a:prstGeom prst="rect">
            <a:avLst/>
          </a:prstGeom>
          <a:noFill/>
        </p:spPr>
        <p:txBody>
          <a:bodyPr wrap="none" rtlCol="0">
            <a:spAutoFit/>
          </a:bodyPr>
          <a:lstStyle/>
          <a:p>
            <a:pPr algn="ctr"/>
            <a:r>
              <a:rPr lang="en-US" sz="2400" b="1" dirty="0">
                <a:solidFill>
                  <a:schemeClr val="accent1"/>
                </a:solidFill>
                <a:latin typeface="Arial" panose="020B0604020202020204" pitchFamily="34" charset="0"/>
                <a:cs typeface="Arial" panose="020B0604020202020204" pitchFamily="34" charset="0"/>
              </a:rPr>
              <a:t>No News</a:t>
            </a:r>
            <a:endParaRPr lang="en-US" sz="2400" b="1" baseline="-25000" dirty="0">
              <a:solidFill>
                <a:schemeClr val="accent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E06391A-A4EA-A23E-F720-52D4E7FBC4B2}"/>
              </a:ext>
            </a:extLst>
          </p:cNvPr>
          <p:cNvSpPr txBox="1"/>
          <p:nvPr/>
        </p:nvSpPr>
        <p:spPr>
          <a:xfrm>
            <a:off x="5178887" y="5008852"/>
            <a:ext cx="1656223" cy="461665"/>
          </a:xfrm>
          <a:prstGeom prst="rect">
            <a:avLst/>
          </a:prstGeom>
          <a:noFill/>
        </p:spPr>
        <p:txBody>
          <a:bodyPr wrap="none" rtlCol="0">
            <a:spAutoFit/>
          </a:bodyPr>
          <a:lstStyle/>
          <a:p>
            <a:pPr algn="ctr"/>
            <a:r>
              <a:rPr lang="en-US" sz="2400" b="1" dirty="0">
                <a:solidFill>
                  <a:schemeClr val="accent6">
                    <a:lumMod val="75000"/>
                  </a:schemeClr>
                </a:solidFill>
                <a:latin typeface="Arial" panose="020B0604020202020204" pitchFamily="34" charset="0"/>
                <a:cs typeface="Arial" panose="020B0604020202020204" pitchFamily="34" charset="0"/>
              </a:rPr>
              <a:t>Bad News</a:t>
            </a:r>
            <a:endParaRPr lang="en-US" sz="2400" b="1" baseline="-25000" dirty="0">
              <a:solidFill>
                <a:schemeClr val="accent6">
                  <a:lumMod val="75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6A2713E-18B0-D0A1-B10C-F78F1B703014}"/>
              </a:ext>
            </a:extLst>
          </p:cNvPr>
          <p:cNvSpPr txBox="1"/>
          <p:nvPr/>
        </p:nvSpPr>
        <p:spPr>
          <a:xfrm>
            <a:off x="8171345" y="2459504"/>
            <a:ext cx="3949151" cy="1446550"/>
          </a:xfrm>
          <a:prstGeom prst="rect">
            <a:avLst/>
          </a:prstGeom>
          <a:noFill/>
        </p:spPr>
        <p:txBody>
          <a:bodyPr wrap="square" rtlCol="0">
            <a:spAutoFit/>
          </a:bodyPr>
          <a:lstStyle/>
          <a:p>
            <a:r>
              <a:rPr lang="en-US" sz="2200" dirty="0"/>
              <a:t>Cumulative abnormal returns around earning announcements</a:t>
            </a:r>
          </a:p>
          <a:p>
            <a:endParaRPr lang="en-US" sz="2200" dirty="0"/>
          </a:p>
          <a:p>
            <a:r>
              <a:rPr lang="en-US" sz="2200" dirty="0"/>
              <a:t>(</a:t>
            </a:r>
            <a:r>
              <a:rPr lang="en-US" sz="2200" dirty="0" err="1"/>
              <a:t>MacKinlay</a:t>
            </a:r>
            <a:r>
              <a:rPr lang="en-US" sz="2200" dirty="0"/>
              <a:t> 1997)</a:t>
            </a:r>
          </a:p>
        </p:txBody>
      </p:sp>
    </p:spTree>
    <p:extLst>
      <p:ext uri="{BB962C8B-B14F-4D97-AF65-F5344CB8AC3E}">
        <p14:creationId xmlns:p14="http://schemas.microsoft.com/office/powerpoint/2010/main" val="1279962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7ADD-2B4B-0C1C-FCBB-B4DAAA0A7FA9}"/>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3011C2C4-7F77-AED9-F13E-2BA79A4A0A2C}"/>
              </a:ext>
            </a:extLst>
          </p:cNvPr>
          <p:cNvSpPr>
            <a:spLocks noGrp="1"/>
          </p:cNvSpPr>
          <p:nvPr>
            <p:ph idx="1"/>
          </p:nvPr>
        </p:nvSpPr>
        <p:spPr>
          <a:xfrm>
            <a:off x="534389" y="1460668"/>
            <a:ext cx="11222181" cy="4892632"/>
          </a:xfrm>
        </p:spPr>
        <p:txBody>
          <a:bodyPr>
            <a:normAutofit/>
          </a:bodyPr>
          <a:lstStyle/>
          <a:p>
            <a:r>
              <a:rPr lang="en-US" sz="3600" dirty="0"/>
              <a:t>Event Studies in Finance</a:t>
            </a:r>
          </a:p>
          <a:p>
            <a:r>
              <a:rPr lang="en-US" sz="3600" dirty="0"/>
              <a:t>Event Studies for Financial Research</a:t>
            </a:r>
          </a:p>
          <a:p>
            <a:r>
              <a:rPr lang="en-US" sz="3600" dirty="0"/>
              <a:t>Event Study Methodology</a:t>
            </a:r>
          </a:p>
          <a:p>
            <a:r>
              <a:rPr lang="en-US" sz="3600" dirty="0"/>
              <a:t>Efficient Market Hypothesis (EMH) </a:t>
            </a:r>
          </a:p>
          <a:p>
            <a:pPr lvl="1"/>
            <a:r>
              <a:rPr lang="en-US" sz="3200" dirty="0"/>
              <a:t>Efficient Markets</a:t>
            </a:r>
          </a:p>
          <a:p>
            <a:pPr lvl="1"/>
            <a:r>
              <a:rPr lang="en-US" sz="3200" dirty="0"/>
              <a:t>Inefficient Markets</a:t>
            </a:r>
          </a:p>
        </p:txBody>
      </p:sp>
      <p:sp>
        <p:nvSpPr>
          <p:cNvPr id="4" name="Slide Number Placeholder 3">
            <a:extLst>
              <a:ext uri="{FF2B5EF4-FFF2-40B4-BE49-F238E27FC236}">
                <a16:creationId xmlns:a16="http://schemas.microsoft.com/office/drawing/2014/main" id="{C4139FDC-43BB-67CC-2E3C-B31A8BD5706D}"/>
              </a:ext>
            </a:extLst>
          </p:cNvPr>
          <p:cNvSpPr>
            <a:spLocks noGrp="1"/>
          </p:cNvSpPr>
          <p:nvPr>
            <p:ph type="sldNum" sz="quarter" idx="12"/>
          </p:nvPr>
        </p:nvSpPr>
        <p:spPr/>
        <p:txBody>
          <a:bodyPr/>
          <a:lstStyle/>
          <a:p>
            <a:fld id="{5D6FF71F-CF6A-4C46-8F9B-61D49EEA70E3}" type="slidenum">
              <a:rPr lang="en-US" smtClean="0"/>
              <a:t>6</a:t>
            </a:fld>
            <a:endParaRPr lang="en-US"/>
          </a:p>
        </p:txBody>
      </p:sp>
    </p:spTree>
    <p:extLst>
      <p:ext uri="{BB962C8B-B14F-4D97-AF65-F5344CB8AC3E}">
        <p14:creationId xmlns:p14="http://schemas.microsoft.com/office/powerpoint/2010/main" val="38925405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88D26-9592-3D7F-58AD-726F5C66F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994" y="822722"/>
            <a:ext cx="4176464" cy="5375933"/>
          </a:xfrm>
          <a:prstGeom prst="rect">
            <a:avLst/>
          </a:prstGeom>
        </p:spPr>
      </p:pic>
      <p:sp>
        <p:nvSpPr>
          <p:cNvPr id="2" name="Title 1"/>
          <p:cNvSpPr>
            <a:spLocks noGrp="1"/>
          </p:cNvSpPr>
          <p:nvPr>
            <p:ph type="title"/>
          </p:nvPr>
        </p:nvSpPr>
        <p:spPr>
          <a:xfrm>
            <a:off x="1981200" y="44624"/>
            <a:ext cx="8229600" cy="778098"/>
          </a:xfrm>
        </p:spPr>
        <p:txBody>
          <a:bodyPr>
            <a:normAutofit fontScale="90000"/>
          </a:bodyPr>
          <a:lstStyle/>
          <a:p>
            <a:r>
              <a:rPr lang="en-US" dirty="0">
                <a:solidFill>
                  <a:schemeClr val="accent1"/>
                </a:solidFill>
              </a:rPr>
              <a:t>Event Study: Stock Splits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6" name="Line 5"/>
          <p:cNvSpPr>
            <a:spLocks noChangeShapeType="1"/>
          </p:cNvSpPr>
          <p:nvPr/>
        </p:nvSpPr>
        <p:spPr bwMode="auto">
          <a:xfrm flipH="1">
            <a:off x="2196856" y="4454013"/>
            <a:ext cx="1135626" cy="14748"/>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 name="Text Box 6"/>
          <p:cNvSpPr txBox="1">
            <a:spLocks noChangeArrowheads="1"/>
          </p:cNvSpPr>
          <p:nvPr/>
        </p:nvSpPr>
        <p:spPr bwMode="auto">
          <a:xfrm>
            <a:off x="309708" y="3960929"/>
            <a:ext cx="180007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en-US" sz="2000" dirty="0">
                <a:solidFill>
                  <a:srgbClr val="FF0000"/>
                </a:solidFill>
              </a:rPr>
              <a:t>Selection bias </a:t>
            </a:r>
            <a:br>
              <a:rPr lang="en-US" altLang="en-US" sz="2000" dirty="0">
                <a:solidFill>
                  <a:srgbClr val="FF0000"/>
                </a:solidFill>
              </a:rPr>
            </a:br>
            <a:r>
              <a:rPr lang="en-US" altLang="en-US" sz="2000" dirty="0">
                <a:solidFill>
                  <a:srgbClr val="FF0000"/>
                </a:solidFill>
              </a:rPr>
              <a:t>or </a:t>
            </a:r>
          </a:p>
          <a:p>
            <a:r>
              <a:rPr lang="en-US" altLang="en-US" sz="2000" dirty="0">
                <a:solidFill>
                  <a:srgbClr val="FF0000"/>
                </a:solidFill>
              </a:rPr>
              <a:t>Insider trading</a:t>
            </a:r>
          </a:p>
        </p:txBody>
      </p:sp>
      <p:sp>
        <p:nvSpPr>
          <p:cNvPr id="8" name="Text Box 4"/>
          <p:cNvSpPr txBox="1">
            <a:spLocks noChangeArrowheads="1"/>
          </p:cNvSpPr>
          <p:nvPr/>
        </p:nvSpPr>
        <p:spPr bwMode="auto">
          <a:xfrm>
            <a:off x="6700390" y="1068212"/>
            <a:ext cx="5301344" cy="504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en-US" sz="2400" dirty="0"/>
              <a:t>Event Study on Stock Splits by</a:t>
            </a:r>
          </a:p>
          <a:p>
            <a:r>
              <a:rPr lang="en-US" altLang="en-US" sz="2400" dirty="0" err="1"/>
              <a:t>Fama</a:t>
            </a:r>
            <a:r>
              <a:rPr lang="en-US" altLang="en-US" sz="2400" dirty="0"/>
              <a:t>-French-Fischer-Jensen-Roll</a:t>
            </a:r>
          </a:p>
          <a:p>
            <a:r>
              <a:rPr lang="en-US" altLang="en-US" sz="2400" dirty="0"/>
              <a:t>(1969)</a:t>
            </a:r>
          </a:p>
          <a:p>
            <a:endParaRPr lang="en-US" altLang="en-US" sz="2400" dirty="0"/>
          </a:p>
          <a:p>
            <a:r>
              <a:rPr lang="en-US" altLang="en-US" sz="2400" dirty="0"/>
              <a:t>Split is a signal of good profit</a:t>
            </a:r>
          </a:p>
          <a:p>
            <a:endParaRPr lang="en-US" altLang="en-US" sz="2400" dirty="0"/>
          </a:p>
          <a:p>
            <a:r>
              <a:rPr lang="en-US" altLang="en-US" sz="2400" dirty="0"/>
              <a:t>Pre-announcement drift can be due</a:t>
            </a:r>
            <a:br>
              <a:rPr lang="en-US" altLang="en-US" sz="2400" dirty="0"/>
            </a:br>
            <a:r>
              <a:rPr lang="en-US" altLang="en-US" sz="2400" dirty="0"/>
              <a:t>to selection bias (only good firms </a:t>
            </a:r>
            <a:br>
              <a:rPr lang="en-US" altLang="en-US" sz="2400" dirty="0"/>
            </a:br>
            <a:r>
              <a:rPr lang="en-US" altLang="en-US" sz="2400" dirty="0"/>
              <a:t>split) or insider trading.</a:t>
            </a:r>
          </a:p>
          <a:p>
            <a:pPr>
              <a:lnSpc>
                <a:spcPct val="130000"/>
              </a:lnSpc>
            </a:pPr>
            <a:r>
              <a:rPr lang="en-US" altLang="en-US" sz="2400" dirty="0"/>
              <a:t> </a:t>
            </a:r>
            <a:r>
              <a:rPr lang="en-US" altLang="en-US" sz="2400" dirty="0">
                <a:sym typeface="Wingdings" pitchFamily="2" charset="2"/>
              </a:rPr>
              <a:t> </a:t>
            </a:r>
            <a:r>
              <a:rPr lang="en-US" altLang="en-US" sz="2400" dirty="0"/>
              <a:t>inconclusive</a:t>
            </a:r>
          </a:p>
          <a:p>
            <a:endParaRPr lang="en-US" altLang="en-US" sz="2400" dirty="0"/>
          </a:p>
          <a:p>
            <a:r>
              <a:rPr lang="en-US" altLang="en-US" sz="2400" dirty="0"/>
              <a:t>No post-announcement drift</a:t>
            </a:r>
          </a:p>
          <a:p>
            <a:pPr>
              <a:lnSpc>
                <a:spcPct val="120000"/>
              </a:lnSpc>
            </a:pPr>
            <a:r>
              <a:rPr lang="en-US" altLang="en-US" sz="2400" dirty="0">
                <a:sym typeface="Wingdings" pitchFamily="2" charset="2"/>
              </a:rPr>
              <a:t> </a:t>
            </a:r>
            <a:r>
              <a:rPr lang="en-US" altLang="en-US" sz="2400" dirty="0"/>
              <a:t>for weak form</a:t>
            </a:r>
          </a:p>
        </p:txBody>
      </p:sp>
      <p:sp>
        <p:nvSpPr>
          <p:cNvPr id="10" name="Rectangle 9"/>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2426053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908721"/>
          </a:xfrm>
        </p:spPr>
        <p:txBody>
          <a:bodyPr/>
          <a:lstStyle/>
          <a:p>
            <a:r>
              <a:rPr lang="en-US">
                <a:solidFill>
                  <a:schemeClr val="accent1"/>
                </a:solidFill>
              </a:rPr>
              <a:t>Event Study: Take-over </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pic>
        <p:nvPicPr>
          <p:cNvPr id="5" name="Picture 3" descr="C:\Documents and Settings\Hau\My Documents\Travail\Teaching\INSEAD\Finance_1_2002\Images\Graph 4.JPG"/>
          <p:cNvPicPr>
            <a:picLocks noChangeAspect="1" noChangeArrowheads="1"/>
          </p:cNvPicPr>
          <p:nvPr/>
        </p:nvPicPr>
        <p:blipFill>
          <a:blip r:embed="rId2">
            <a:lum contrast="48000"/>
            <a:extLst>
              <a:ext uri="{28A0092B-C50C-407E-A947-70E740481C1C}">
                <a14:useLocalDpi xmlns:a14="http://schemas.microsoft.com/office/drawing/2010/main" val="0"/>
              </a:ext>
            </a:extLst>
          </a:blip>
          <a:srcRect/>
          <a:stretch>
            <a:fillRect/>
          </a:stretch>
        </p:blipFill>
        <p:spPr bwMode="auto">
          <a:xfrm>
            <a:off x="2855641" y="908721"/>
            <a:ext cx="6898773" cy="56111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18632600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3458"/>
            <a:ext cx="8229600" cy="917271"/>
          </a:xfrm>
        </p:spPr>
        <p:txBody>
          <a:bodyPr/>
          <a:lstStyle/>
          <a:p>
            <a:r>
              <a:rPr lang="en-US" dirty="0">
                <a:solidFill>
                  <a:schemeClr val="accent1"/>
                </a:solidFill>
              </a:rPr>
              <a:t>Event Study: Death of CEO</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graphicFrame>
        <p:nvGraphicFramePr>
          <p:cNvPr id="5" name="Object 4"/>
          <p:cNvGraphicFramePr>
            <a:graphicFrameLocks noChangeAspect="1"/>
          </p:cNvGraphicFramePr>
          <p:nvPr/>
        </p:nvGraphicFramePr>
        <p:xfrm>
          <a:off x="1981200" y="1091605"/>
          <a:ext cx="8450622" cy="5317380"/>
        </p:xfrm>
        <a:graphic>
          <a:graphicData uri="http://schemas.openxmlformats.org/presentationml/2006/ole">
            <mc:AlternateContent xmlns:mc="http://schemas.openxmlformats.org/markup-compatibility/2006">
              <mc:Choice xmlns:v="urn:schemas-microsoft-com:vml" Requires="v">
                <p:oleObj name="Chart" r:id="rId2" imgW="5669585" imgH="3566566" progId="Excel.Chart.8">
                  <p:embed/>
                </p:oleObj>
              </mc:Choice>
              <mc:Fallback>
                <p:oleObj name="Chart" r:id="rId2" imgW="5669585" imgH="3566566" progId="Excel.Chart.8">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091605"/>
                        <a:ext cx="8450622" cy="5317380"/>
                      </a:xfrm>
                      <a:prstGeom prst="rect">
                        <a:avLst/>
                      </a:prstGeom>
                      <a:noFill/>
                      <a:ln>
                        <a:noFill/>
                      </a:ln>
                      <a:effectLst/>
                    </p:spPr>
                  </p:pic>
                </p:oleObj>
              </mc:Fallback>
            </mc:AlternateContent>
          </a:graphicData>
        </a:graphic>
      </p:graphicFrame>
      <p:sp>
        <p:nvSpPr>
          <p:cNvPr id="7" name="Rectangle 6"/>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2111436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Evidence I: Predictabilities Studies</a:t>
            </a:r>
          </a:p>
        </p:txBody>
      </p:sp>
      <p:sp>
        <p:nvSpPr>
          <p:cNvPr id="3" name="Content Placeholder 2"/>
          <p:cNvSpPr>
            <a:spLocks noGrp="1"/>
          </p:cNvSpPr>
          <p:nvPr>
            <p:ph idx="1"/>
          </p:nvPr>
        </p:nvSpPr>
        <p:spPr>
          <a:xfrm>
            <a:off x="639095" y="1460667"/>
            <a:ext cx="10520701" cy="4709120"/>
          </a:xfrm>
        </p:spPr>
        <p:txBody>
          <a:bodyPr>
            <a:normAutofit/>
          </a:bodyPr>
          <a:lstStyle/>
          <a:p>
            <a:r>
              <a:rPr lang="en-US" dirty="0"/>
              <a:t>Statistical variables have only low forecasting power, but</a:t>
            </a:r>
          </a:p>
          <a:p>
            <a:pPr lvl="1"/>
            <a:r>
              <a:rPr lang="en-US" dirty="0"/>
              <a:t>But some forecasting power for P/E or B/M</a:t>
            </a:r>
          </a:p>
          <a:p>
            <a:pPr lvl="1"/>
            <a:r>
              <a:rPr lang="en-US" dirty="0"/>
              <a:t>Short-run momentum and long-run reversals</a:t>
            </a:r>
          </a:p>
          <a:p>
            <a:r>
              <a:rPr lang="en-US" dirty="0"/>
              <a:t>Calendar specific abnormal returns due to Monday effect, January effect etc.</a:t>
            </a:r>
          </a:p>
          <a:p>
            <a:r>
              <a:rPr lang="en-US" dirty="0"/>
              <a:t>CAVEAT: Data mining: Find variables with spurious forecasting power if we search enough</a:t>
            </a:r>
          </a:p>
          <a:p>
            <a:endParaRPr lang="en-US"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5" name="Rectangle 4"/>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33734685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89" y="135104"/>
            <a:ext cx="11222181" cy="1029015"/>
          </a:xfrm>
        </p:spPr>
        <p:txBody>
          <a:bodyPr/>
          <a:lstStyle/>
          <a:p>
            <a:r>
              <a:rPr lang="en-US" dirty="0">
                <a:solidFill>
                  <a:schemeClr val="accent1"/>
                </a:solidFill>
              </a:rPr>
              <a:t>Long-Run Reversals</a:t>
            </a:r>
          </a:p>
        </p:txBody>
      </p:sp>
      <p:sp>
        <p:nvSpPr>
          <p:cNvPr id="3" name="Content Placeholder 2"/>
          <p:cNvSpPr>
            <a:spLocks noGrp="1"/>
          </p:cNvSpPr>
          <p:nvPr>
            <p:ph idx="1"/>
          </p:nvPr>
        </p:nvSpPr>
        <p:spPr>
          <a:xfrm>
            <a:off x="7079006" y="1600200"/>
            <a:ext cx="5041490" cy="4525963"/>
          </a:xfrm>
        </p:spPr>
        <p:txBody>
          <a:bodyPr>
            <a:normAutofit/>
          </a:bodyPr>
          <a:lstStyle/>
          <a:p>
            <a:pPr marL="0" indent="0">
              <a:buNone/>
            </a:pPr>
            <a:r>
              <a:rPr lang="en-US" altLang="en-US" b="0" dirty="0"/>
              <a:t>Long-run Reversals</a:t>
            </a:r>
          </a:p>
          <a:p>
            <a:pPr marL="0" indent="0">
              <a:buNone/>
            </a:pPr>
            <a:endParaRPr lang="en-US" altLang="en-US" b="0" dirty="0"/>
          </a:p>
          <a:p>
            <a:pPr marL="0" indent="0">
              <a:buNone/>
            </a:pPr>
            <a:r>
              <a:rPr lang="en-US" altLang="en-US" b="0" dirty="0"/>
              <a:t>Returns to previous 5 year’s</a:t>
            </a:r>
          </a:p>
          <a:p>
            <a:pPr marL="0" indent="0">
              <a:buNone/>
            </a:pPr>
            <a:r>
              <a:rPr lang="en-US" altLang="en-US" b="0" dirty="0"/>
              <a:t>winner-loser stocks</a:t>
            </a:r>
          </a:p>
          <a:p>
            <a:pPr marL="0" indent="0">
              <a:buNone/>
            </a:pPr>
            <a:r>
              <a:rPr lang="en-US" altLang="en-US" b="0" dirty="0"/>
              <a:t>(market adjusted returns)</a:t>
            </a:r>
          </a:p>
          <a:p>
            <a:pPr marL="0" indent="0">
              <a:buNone/>
            </a:pPr>
            <a:endParaRPr lang="en-US" b="0"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6" name="Rectangle 5"/>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pic>
        <p:nvPicPr>
          <p:cNvPr id="8" name="Picture 7">
            <a:extLst>
              <a:ext uri="{FF2B5EF4-FFF2-40B4-BE49-F238E27FC236}">
                <a16:creationId xmlns:a16="http://schemas.microsoft.com/office/drawing/2014/main" id="{EF07CD90-8EEF-0FA8-2AE8-FB52E63127AA}"/>
              </a:ext>
            </a:extLst>
          </p:cNvPr>
          <p:cNvPicPr>
            <a:picLocks noChangeAspect="1"/>
          </p:cNvPicPr>
          <p:nvPr/>
        </p:nvPicPr>
        <p:blipFill>
          <a:blip r:embed="rId2"/>
          <a:stretch>
            <a:fillRect/>
          </a:stretch>
        </p:blipFill>
        <p:spPr>
          <a:xfrm>
            <a:off x="256628" y="1391334"/>
            <a:ext cx="6677572" cy="4943696"/>
          </a:xfrm>
          <a:prstGeom prst="rect">
            <a:avLst/>
          </a:prstGeom>
        </p:spPr>
      </p:pic>
    </p:spTree>
    <p:extLst>
      <p:ext uri="{BB962C8B-B14F-4D97-AF65-F5344CB8AC3E}">
        <p14:creationId xmlns:p14="http://schemas.microsoft.com/office/powerpoint/2010/main" val="11637506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Short-run Momentum</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5" name="Rectangle 3"/>
          <p:cNvSpPr>
            <a:spLocks noChangeArrowheads="1"/>
          </p:cNvSpPr>
          <p:nvPr/>
        </p:nvSpPr>
        <p:spPr bwMode="auto">
          <a:xfrm>
            <a:off x="2941638" y="2695575"/>
            <a:ext cx="196850" cy="838200"/>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6" name="Rectangle 4"/>
          <p:cNvSpPr>
            <a:spLocks noChangeArrowheads="1"/>
          </p:cNvSpPr>
          <p:nvPr/>
        </p:nvSpPr>
        <p:spPr bwMode="auto">
          <a:xfrm>
            <a:off x="3138489" y="2284413"/>
            <a:ext cx="198437" cy="1249362"/>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7" name="Rectangle 5"/>
          <p:cNvSpPr>
            <a:spLocks noChangeArrowheads="1"/>
          </p:cNvSpPr>
          <p:nvPr/>
        </p:nvSpPr>
        <p:spPr bwMode="auto">
          <a:xfrm>
            <a:off x="3336925" y="2284413"/>
            <a:ext cx="196850" cy="1249362"/>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8" name="Rectangle 6"/>
          <p:cNvSpPr>
            <a:spLocks noChangeArrowheads="1"/>
          </p:cNvSpPr>
          <p:nvPr/>
        </p:nvSpPr>
        <p:spPr bwMode="auto">
          <a:xfrm>
            <a:off x="3533775" y="2163763"/>
            <a:ext cx="198438" cy="1370012"/>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Rectangle 7"/>
          <p:cNvSpPr>
            <a:spLocks noChangeArrowheads="1"/>
          </p:cNvSpPr>
          <p:nvPr/>
        </p:nvSpPr>
        <p:spPr bwMode="auto">
          <a:xfrm>
            <a:off x="3732213" y="2635251"/>
            <a:ext cx="196850" cy="898525"/>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Rectangle 8"/>
          <p:cNvSpPr>
            <a:spLocks noChangeArrowheads="1"/>
          </p:cNvSpPr>
          <p:nvPr/>
        </p:nvSpPr>
        <p:spPr bwMode="auto">
          <a:xfrm>
            <a:off x="3929063" y="2649539"/>
            <a:ext cx="196850" cy="884237"/>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Rectangle 9"/>
          <p:cNvSpPr>
            <a:spLocks noChangeArrowheads="1"/>
          </p:cNvSpPr>
          <p:nvPr/>
        </p:nvSpPr>
        <p:spPr bwMode="auto">
          <a:xfrm>
            <a:off x="4125914" y="3335339"/>
            <a:ext cx="198437" cy="198437"/>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Rectangle 10"/>
          <p:cNvSpPr>
            <a:spLocks noChangeArrowheads="1"/>
          </p:cNvSpPr>
          <p:nvPr/>
        </p:nvSpPr>
        <p:spPr bwMode="auto">
          <a:xfrm>
            <a:off x="4521200" y="3533776"/>
            <a:ext cx="198438" cy="30321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Rectangle 11"/>
          <p:cNvSpPr>
            <a:spLocks noChangeArrowheads="1"/>
          </p:cNvSpPr>
          <p:nvPr/>
        </p:nvSpPr>
        <p:spPr bwMode="auto">
          <a:xfrm>
            <a:off x="4719639" y="3533776"/>
            <a:ext cx="180975" cy="48736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Rectangle 12"/>
          <p:cNvSpPr>
            <a:spLocks noChangeArrowheads="1"/>
          </p:cNvSpPr>
          <p:nvPr/>
        </p:nvSpPr>
        <p:spPr bwMode="auto">
          <a:xfrm>
            <a:off x="4900614" y="3533776"/>
            <a:ext cx="198437" cy="60801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Rectangle 13"/>
          <p:cNvSpPr>
            <a:spLocks noChangeArrowheads="1"/>
          </p:cNvSpPr>
          <p:nvPr/>
        </p:nvSpPr>
        <p:spPr bwMode="auto">
          <a:xfrm>
            <a:off x="5099050" y="3533775"/>
            <a:ext cx="196850" cy="820738"/>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Rectangle 14"/>
          <p:cNvSpPr>
            <a:spLocks noChangeArrowheads="1"/>
          </p:cNvSpPr>
          <p:nvPr/>
        </p:nvSpPr>
        <p:spPr bwMode="auto">
          <a:xfrm>
            <a:off x="5295900" y="3533775"/>
            <a:ext cx="196850" cy="852488"/>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Rectangle 15"/>
          <p:cNvSpPr>
            <a:spLocks noChangeArrowheads="1"/>
          </p:cNvSpPr>
          <p:nvPr/>
        </p:nvSpPr>
        <p:spPr bwMode="auto">
          <a:xfrm>
            <a:off x="5492750" y="3533775"/>
            <a:ext cx="198438" cy="1231900"/>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Rectangle 16"/>
          <p:cNvSpPr>
            <a:spLocks noChangeArrowheads="1"/>
          </p:cNvSpPr>
          <p:nvPr/>
        </p:nvSpPr>
        <p:spPr bwMode="auto">
          <a:xfrm>
            <a:off x="5691188" y="3533776"/>
            <a:ext cx="196850" cy="1095375"/>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Rectangle 17"/>
          <p:cNvSpPr>
            <a:spLocks noChangeArrowheads="1"/>
          </p:cNvSpPr>
          <p:nvPr/>
        </p:nvSpPr>
        <p:spPr bwMode="auto">
          <a:xfrm>
            <a:off x="5888039" y="3533776"/>
            <a:ext cx="198437" cy="149066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Rectangle 18"/>
          <p:cNvSpPr>
            <a:spLocks noChangeArrowheads="1"/>
          </p:cNvSpPr>
          <p:nvPr/>
        </p:nvSpPr>
        <p:spPr bwMode="auto">
          <a:xfrm>
            <a:off x="6086475" y="3533775"/>
            <a:ext cx="196850" cy="958850"/>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Rectangle 19"/>
          <p:cNvSpPr>
            <a:spLocks noChangeArrowheads="1"/>
          </p:cNvSpPr>
          <p:nvPr/>
        </p:nvSpPr>
        <p:spPr bwMode="auto">
          <a:xfrm>
            <a:off x="6283325" y="3533775"/>
            <a:ext cx="196850" cy="928688"/>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Rectangle 20"/>
          <p:cNvSpPr>
            <a:spLocks noChangeArrowheads="1"/>
          </p:cNvSpPr>
          <p:nvPr/>
        </p:nvSpPr>
        <p:spPr bwMode="auto">
          <a:xfrm>
            <a:off x="6480175" y="3533776"/>
            <a:ext cx="198438" cy="48736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p:spPr>
        <p:txBody>
          <a:bodyPr/>
          <a:lstStyle/>
          <a:p>
            <a:endParaRPr lang="en-US"/>
          </a:p>
        </p:txBody>
      </p:sp>
      <p:sp>
        <p:nvSpPr>
          <p:cNvPr id="23" name="Rectangle 21"/>
          <p:cNvSpPr>
            <a:spLocks noChangeArrowheads="1"/>
          </p:cNvSpPr>
          <p:nvPr/>
        </p:nvSpPr>
        <p:spPr bwMode="auto">
          <a:xfrm>
            <a:off x="6678613" y="3533776"/>
            <a:ext cx="196850" cy="25876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Rectangle 22"/>
          <p:cNvSpPr>
            <a:spLocks noChangeArrowheads="1"/>
          </p:cNvSpPr>
          <p:nvPr/>
        </p:nvSpPr>
        <p:spPr bwMode="auto">
          <a:xfrm>
            <a:off x="6875464" y="3441701"/>
            <a:ext cx="198437" cy="92075"/>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Rectangle 23"/>
          <p:cNvSpPr>
            <a:spLocks noChangeArrowheads="1"/>
          </p:cNvSpPr>
          <p:nvPr/>
        </p:nvSpPr>
        <p:spPr bwMode="auto">
          <a:xfrm>
            <a:off x="7073900" y="3533775"/>
            <a:ext cx="196850" cy="76200"/>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Rectangle 24"/>
          <p:cNvSpPr>
            <a:spLocks noChangeArrowheads="1"/>
          </p:cNvSpPr>
          <p:nvPr/>
        </p:nvSpPr>
        <p:spPr bwMode="auto">
          <a:xfrm>
            <a:off x="7270750" y="3533775"/>
            <a:ext cx="196850" cy="14288"/>
          </a:xfrm>
          <a:prstGeom prst="rect">
            <a:avLst/>
          </a:prstGeom>
          <a:solidFill>
            <a:srgbClr val="FFCC99"/>
          </a:solidFill>
          <a:ln w="15875">
            <a:solidFill>
              <a:srgbClr val="000000"/>
            </a:solidFill>
            <a:miter lim="800000"/>
            <a:headEnd/>
            <a:tailEnd/>
          </a:ln>
        </p:spPr>
        <p:txBody>
          <a:bodyPr/>
          <a:lstStyle/>
          <a:p>
            <a:endParaRPr lang="en-US"/>
          </a:p>
        </p:txBody>
      </p:sp>
      <p:sp>
        <p:nvSpPr>
          <p:cNvPr id="27" name="Rectangle 25"/>
          <p:cNvSpPr>
            <a:spLocks noChangeArrowheads="1"/>
          </p:cNvSpPr>
          <p:nvPr/>
        </p:nvSpPr>
        <p:spPr bwMode="auto">
          <a:xfrm>
            <a:off x="7467600" y="3351213"/>
            <a:ext cx="198438" cy="182562"/>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Rectangle 26"/>
          <p:cNvSpPr>
            <a:spLocks noChangeArrowheads="1"/>
          </p:cNvSpPr>
          <p:nvPr/>
        </p:nvSpPr>
        <p:spPr bwMode="auto">
          <a:xfrm>
            <a:off x="7666038" y="3533776"/>
            <a:ext cx="196850" cy="30163"/>
          </a:xfrm>
          <a:prstGeom prst="rect">
            <a:avLst/>
          </a:prstGeom>
          <a:solidFill>
            <a:srgbClr val="FFCC99"/>
          </a:solidFill>
          <a:ln w="15875">
            <a:solidFill>
              <a:srgbClr val="000000"/>
            </a:solidFill>
            <a:miter lim="800000"/>
            <a:headEnd/>
            <a:tailEnd/>
          </a:ln>
        </p:spPr>
        <p:txBody>
          <a:bodyPr/>
          <a:lstStyle/>
          <a:p>
            <a:endParaRPr lang="en-US"/>
          </a:p>
        </p:txBody>
      </p:sp>
      <p:sp>
        <p:nvSpPr>
          <p:cNvPr id="29" name="Rectangle 27"/>
          <p:cNvSpPr>
            <a:spLocks noChangeArrowheads="1"/>
          </p:cNvSpPr>
          <p:nvPr/>
        </p:nvSpPr>
        <p:spPr bwMode="auto">
          <a:xfrm>
            <a:off x="7862888" y="3533775"/>
            <a:ext cx="196850" cy="319088"/>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Rectangle 28"/>
          <p:cNvSpPr>
            <a:spLocks noChangeArrowheads="1"/>
          </p:cNvSpPr>
          <p:nvPr/>
        </p:nvSpPr>
        <p:spPr bwMode="auto">
          <a:xfrm>
            <a:off x="8059739" y="3533775"/>
            <a:ext cx="198437" cy="501650"/>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Rectangle 29"/>
          <p:cNvSpPr>
            <a:spLocks noChangeArrowheads="1"/>
          </p:cNvSpPr>
          <p:nvPr/>
        </p:nvSpPr>
        <p:spPr bwMode="auto">
          <a:xfrm>
            <a:off x="8258176" y="3533776"/>
            <a:ext cx="182563" cy="441325"/>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Rectangle 30"/>
          <p:cNvSpPr>
            <a:spLocks noChangeArrowheads="1"/>
          </p:cNvSpPr>
          <p:nvPr/>
        </p:nvSpPr>
        <p:spPr bwMode="auto">
          <a:xfrm>
            <a:off x="8440738" y="3533776"/>
            <a:ext cx="196850" cy="22701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Rectangle 31"/>
          <p:cNvSpPr>
            <a:spLocks noChangeArrowheads="1"/>
          </p:cNvSpPr>
          <p:nvPr/>
        </p:nvSpPr>
        <p:spPr bwMode="auto">
          <a:xfrm>
            <a:off x="8637588" y="3533775"/>
            <a:ext cx="196850" cy="319088"/>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Rectangle 32"/>
          <p:cNvSpPr>
            <a:spLocks noChangeArrowheads="1"/>
          </p:cNvSpPr>
          <p:nvPr/>
        </p:nvSpPr>
        <p:spPr bwMode="auto">
          <a:xfrm>
            <a:off x="8834439" y="3533775"/>
            <a:ext cx="198437" cy="425450"/>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Rectangle 33"/>
          <p:cNvSpPr>
            <a:spLocks noChangeArrowheads="1"/>
          </p:cNvSpPr>
          <p:nvPr/>
        </p:nvSpPr>
        <p:spPr bwMode="auto">
          <a:xfrm>
            <a:off x="9032875" y="3533775"/>
            <a:ext cx="196850" cy="319088"/>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Rectangle 34"/>
          <p:cNvSpPr>
            <a:spLocks noChangeArrowheads="1"/>
          </p:cNvSpPr>
          <p:nvPr/>
        </p:nvSpPr>
        <p:spPr bwMode="auto">
          <a:xfrm>
            <a:off x="9229725" y="3533776"/>
            <a:ext cx="198438" cy="30321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Rectangle 35"/>
          <p:cNvSpPr>
            <a:spLocks noChangeArrowheads="1"/>
          </p:cNvSpPr>
          <p:nvPr/>
        </p:nvSpPr>
        <p:spPr bwMode="auto">
          <a:xfrm>
            <a:off x="9428163" y="3533776"/>
            <a:ext cx="196850" cy="25876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Rectangle 36"/>
          <p:cNvSpPr>
            <a:spLocks noChangeArrowheads="1"/>
          </p:cNvSpPr>
          <p:nvPr/>
        </p:nvSpPr>
        <p:spPr bwMode="auto">
          <a:xfrm>
            <a:off x="9625013" y="3533776"/>
            <a:ext cx="196850" cy="33496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Rectangle 37"/>
          <p:cNvSpPr>
            <a:spLocks noChangeArrowheads="1"/>
          </p:cNvSpPr>
          <p:nvPr/>
        </p:nvSpPr>
        <p:spPr bwMode="auto">
          <a:xfrm>
            <a:off x="9821864" y="3533776"/>
            <a:ext cx="198437" cy="91281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38"/>
          <p:cNvSpPr>
            <a:spLocks noChangeShapeType="1"/>
          </p:cNvSpPr>
          <p:nvPr/>
        </p:nvSpPr>
        <p:spPr bwMode="auto">
          <a:xfrm flipV="1">
            <a:off x="3138489"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39"/>
          <p:cNvSpPr>
            <a:spLocks noChangeShapeType="1"/>
          </p:cNvSpPr>
          <p:nvPr/>
        </p:nvSpPr>
        <p:spPr bwMode="auto">
          <a:xfrm flipV="1">
            <a:off x="3336925"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40"/>
          <p:cNvSpPr>
            <a:spLocks noChangeShapeType="1"/>
          </p:cNvSpPr>
          <p:nvPr/>
        </p:nvSpPr>
        <p:spPr bwMode="auto">
          <a:xfrm flipV="1">
            <a:off x="3533775"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41"/>
          <p:cNvSpPr>
            <a:spLocks noChangeShapeType="1"/>
          </p:cNvSpPr>
          <p:nvPr/>
        </p:nvSpPr>
        <p:spPr bwMode="auto">
          <a:xfrm flipV="1">
            <a:off x="3732214"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42"/>
          <p:cNvSpPr>
            <a:spLocks noChangeShapeType="1"/>
          </p:cNvSpPr>
          <p:nvPr/>
        </p:nvSpPr>
        <p:spPr bwMode="auto">
          <a:xfrm flipV="1">
            <a:off x="3929064"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43"/>
          <p:cNvSpPr>
            <a:spLocks noChangeShapeType="1"/>
          </p:cNvSpPr>
          <p:nvPr/>
        </p:nvSpPr>
        <p:spPr bwMode="auto">
          <a:xfrm flipV="1">
            <a:off x="4125914"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44"/>
          <p:cNvSpPr>
            <a:spLocks noChangeShapeType="1"/>
          </p:cNvSpPr>
          <p:nvPr/>
        </p:nvSpPr>
        <p:spPr bwMode="auto">
          <a:xfrm flipV="1">
            <a:off x="4324350"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45"/>
          <p:cNvSpPr>
            <a:spLocks noChangeShapeType="1"/>
          </p:cNvSpPr>
          <p:nvPr/>
        </p:nvSpPr>
        <p:spPr bwMode="auto">
          <a:xfrm flipV="1">
            <a:off x="4521200"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46"/>
          <p:cNvSpPr>
            <a:spLocks noChangeShapeType="1"/>
          </p:cNvSpPr>
          <p:nvPr/>
        </p:nvSpPr>
        <p:spPr bwMode="auto">
          <a:xfrm flipV="1">
            <a:off x="4719639"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47"/>
          <p:cNvSpPr>
            <a:spLocks noChangeShapeType="1"/>
          </p:cNvSpPr>
          <p:nvPr/>
        </p:nvSpPr>
        <p:spPr bwMode="auto">
          <a:xfrm flipV="1">
            <a:off x="4900614"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48"/>
          <p:cNvSpPr>
            <a:spLocks noChangeShapeType="1"/>
          </p:cNvSpPr>
          <p:nvPr/>
        </p:nvSpPr>
        <p:spPr bwMode="auto">
          <a:xfrm flipV="1">
            <a:off x="5099050"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49"/>
          <p:cNvSpPr>
            <a:spLocks noChangeShapeType="1"/>
          </p:cNvSpPr>
          <p:nvPr/>
        </p:nvSpPr>
        <p:spPr bwMode="auto">
          <a:xfrm flipV="1">
            <a:off x="5295900"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50"/>
          <p:cNvSpPr>
            <a:spLocks noChangeShapeType="1"/>
          </p:cNvSpPr>
          <p:nvPr/>
        </p:nvSpPr>
        <p:spPr bwMode="auto">
          <a:xfrm flipV="1">
            <a:off x="5492750"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51"/>
          <p:cNvSpPr>
            <a:spLocks noChangeShapeType="1"/>
          </p:cNvSpPr>
          <p:nvPr/>
        </p:nvSpPr>
        <p:spPr bwMode="auto">
          <a:xfrm flipV="1">
            <a:off x="5691189"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52"/>
          <p:cNvSpPr>
            <a:spLocks noChangeShapeType="1"/>
          </p:cNvSpPr>
          <p:nvPr/>
        </p:nvSpPr>
        <p:spPr bwMode="auto">
          <a:xfrm flipV="1">
            <a:off x="5888039"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53"/>
          <p:cNvSpPr>
            <a:spLocks noChangeShapeType="1"/>
          </p:cNvSpPr>
          <p:nvPr/>
        </p:nvSpPr>
        <p:spPr bwMode="auto">
          <a:xfrm flipV="1">
            <a:off x="6086475"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54"/>
          <p:cNvSpPr>
            <a:spLocks noChangeShapeType="1"/>
          </p:cNvSpPr>
          <p:nvPr/>
        </p:nvSpPr>
        <p:spPr bwMode="auto">
          <a:xfrm flipV="1">
            <a:off x="6283325"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55"/>
          <p:cNvSpPr>
            <a:spLocks noChangeShapeType="1"/>
          </p:cNvSpPr>
          <p:nvPr/>
        </p:nvSpPr>
        <p:spPr bwMode="auto">
          <a:xfrm flipV="1">
            <a:off x="6480175"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56"/>
          <p:cNvSpPr>
            <a:spLocks noChangeShapeType="1"/>
          </p:cNvSpPr>
          <p:nvPr/>
        </p:nvSpPr>
        <p:spPr bwMode="auto">
          <a:xfrm flipV="1">
            <a:off x="6678614"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57"/>
          <p:cNvSpPr>
            <a:spLocks noChangeShapeType="1"/>
          </p:cNvSpPr>
          <p:nvPr/>
        </p:nvSpPr>
        <p:spPr bwMode="auto">
          <a:xfrm flipV="1">
            <a:off x="6875464"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58"/>
          <p:cNvSpPr>
            <a:spLocks noChangeShapeType="1"/>
          </p:cNvSpPr>
          <p:nvPr/>
        </p:nvSpPr>
        <p:spPr bwMode="auto">
          <a:xfrm flipV="1">
            <a:off x="7073900"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59"/>
          <p:cNvSpPr>
            <a:spLocks noChangeShapeType="1"/>
          </p:cNvSpPr>
          <p:nvPr/>
        </p:nvSpPr>
        <p:spPr bwMode="auto">
          <a:xfrm flipV="1">
            <a:off x="7270750"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60"/>
          <p:cNvSpPr>
            <a:spLocks noChangeShapeType="1"/>
          </p:cNvSpPr>
          <p:nvPr/>
        </p:nvSpPr>
        <p:spPr bwMode="auto">
          <a:xfrm flipV="1">
            <a:off x="7467600"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61"/>
          <p:cNvSpPr>
            <a:spLocks noChangeShapeType="1"/>
          </p:cNvSpPr>
          <p:nvPr/>
        </p:nvSpPr>
        <p:spPr bwMode="auto">
          <a:xfrm flipV="1">
            <a:off x="7666039"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62"/>
          <p:cNvSpPr>
            <a:spLocks noChangeShapeType="1"/>
          </p:cNvSpPr>
          <p:nvPr/>
        </p:nvSpPr>
        <p:spPr bwMode="auto">
          <a:xfrm flipV="1">
            <a:off x="7862889"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63"/>
          <p:cNvSpPr>
            <a:spLocks noChangeShapeType="1"/>
          </p:cNvSpPr>
          <p:nvPr/>
        </p:nvSpPr>
        <p:spPr bwMode="auto">
          <a:xfrm flipV="1">
            <a:off x="8059739"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64"/>
          <p:cNvSpPr>
            <a:spLocks noChangeShapeType="1"/>
          </p:cNvSpPr>
          <p:nvPr/>
        </p:nvSpPr>
        <p:spPr bwMode="auto">
          <a:xfrm flipV="1">
            <a:off x="8258175"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65"/>
          <p:cNvSpPr>
            <a:spLocks noChangeShapeType="1"/>
          </p:cNvSpPr>
          <p:nvPr/>
        </p:nvSpPr>
        <p:spPr bwMode="auto">
          <a:xfrm flipV="1">
            <a:off x="8440739"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66"/>
          <p:cNvSpPr>
            <a:spLocks noChangeShapeType="1"/>
          </p:cNvSpPr>
          <p:nvPr/>
        </p:nvSpPr>
        <p:spPr bwMode="auto">
          <a:xfrm flipV="1">
            <a:off x="8637589"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67"/>
          <p:cNvSpPr>
            <a:spLocks noChangeShapeType="1"/>
          </p:cNvSpPr>
          <p:nvPr/>
        </p:nvSpPr>
        <p:spPr bwMode="auto">
          <a:xfrm flipV="1">
            <a:off x="8834439"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68"/>
          <p:cNvSpPr>
            <a:spLocks noChangeShapeType="1"/>
          </p:cNvSpPr>
          <p:nvPr/>
        </p:nvSpPr>
        <p:spPr bwMode="auto">
          <a:xfrm flipV="1">
            <a:off x="9032875"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69"/>
          <p:cNvSpPr>
            <a:spLocks noChangeShapeType="1"/>
          </p:cNvSpPr>
          <p:nvPr/>
        </p:nvSpPr>
        <p:spPr bwMode="auto">
          <a:xfrm flipV="1">
            <a:off x="9229725"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70"/>
          <p:cNvSpPr>
            <a:spLocks noChangeShapeType="1"/>
          </p:cNvSpPr>
          <p:nvPr/>
        </p:nvSpPr>
        <p:spPr bwMode="auto">
          <a:xfrm flipV="1">
            <a:off x="9428164"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71"/>
          <p:cNvSpPr>
            <a:spLocks noChangeShapeType="1"/>
          </p:cNvSpPr>
          <p:nvPr/>
        </p:nvSpPr>
        <p:spPr bwMode="auto">
          <a:xfrm flipV="1">
            <a:off x="9625014"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72"/>
          <p:cNvSpPr>
            <a:spLocks noChangeShapeType="1"/>
          </p:cNvSpPr>
          <p:nvPr/>
        </p:nvSpPr>
        <p:spPr bwMode="auto">
          <a:xfrm flipV="1">
            <a:off x="9821864"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73"/>
          <p:cNvSpPr>
            <a:spLocks noChangeShapeType="1"/>
          </p:cNvSpPr>
          <p:nvPr/>
        </p:nvSpPr>
        <p:spPr bwMode="auto">
          <a:xfrm flipV="1">
            <a:off x="10020300"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Rectangle 74"/>
          <p:cNvSpPr>
            <a:spLocks noChangeArrowheads="1"/>
          </p:cNvSpPr>
          <p:nvPr/>
        </p:nvSpPr>
        <p:spPr bwMode="auto">
          <a:xfrm>
            <a:off x="4540251" y="1647825"/>
            <a:ext cx="481772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chemeClr val="tx2"/>
                </a:solidFill>
                <a:effectLst>
                  <a:outerShdw blurRad="38100" dist="38100" dir="2700000" algn="tl">
                    <a:srgbClr val="C0C0C0"/>
                  </a:outerShdw>
                </a:effectLst>
                <a:latin typeface="Arial Rounded MT Bold" charset="0"/>
              </a:rPr>
              <a:t>Momentum</a:t>
            </a:r>
          </a:p>
          <a:p>
            <a:pPr eaLnBrk="0" hangingPunct="0"/>
            <a:r>
              <a:rPr lang="en-US" altLang="en-US" sz="1900" b="1">
                <a:solidFill>
                  <a:schemeClr val="tx2"/>
                </a:solidFill>
                <a:effectLst>
                  <a:outerShdw blurRad="38100" dist="38100" dir="2700000" algn="tl">
                    <a:srgbClr val="C0C0C0"/>
                  </a:outerShdw>
                </a:effectLst>
                <a:latin typeface="Arial Rounded MT Bold" charset="0"/>
              </a:rPr>
              <a:t>Monthly Difference Between Winner and </a:t>
            </a:r>
          </a:p>
          <a:p>
            <a:pPr eaLnBrk="0" hangingPunct="0"/>
            <a:r>
              <a:rPr lang="en-US" altLang="en-US" sz="1900" b="1">
                <a:solidFill>
                  <a:schemeClr val="tx2"/>
                </a:solidFill>
                <a:effectLst>
                  <a:outerShdw blurRad="38100" dist="38100" dir="2700000" algn="tl">
                    <a:srgbClr val="C0C0C0"/>
                  </a:outerShdw>
                </a:effectLst>
                <a:latin typeface="Arial Rounded MT Bold" charset="0"/>
              </a:rPr>
              <a:t>Loser Portfolios at Announcement Dates </a:t>
            </a:r>
          </a:p>
        </p:txBody>
      </p:sp>
      <p:grpSp>
        <p:nvGrpSpPr>
          <p:cNvPr id="77" name="Group 75"/>
          <p:cNvGrpSpPr>
            <a:grpSpLocks/>
          </p:cNvGrpSpPr>
          <p:nvPr/>
        </p:nvGrpSpPr>
        <p:grpSpPr bwMode="auto">
          <a:xfrm>
            <a:off x="2941638" y="3533777"/>
            <a:ext cx="7078662" cy="2792413"/>
            <a:chOff x="893" y="2069"/>
            <a:chExt cx="4459" cy="1759"/>
          </a:xfrm>
        </p:grpSpPr>
        <p:sp>
          <p:nvSpPr>
            <p:cNvPr id="78" name="Line 76"/>
            <p:cNvSpPr>
              <a:spLocks noChangeShapeType="1"/>
            </p:cNvSpPr>
            <p:nvPr/>
          </p:nvSpPr>
          <p:spPr bwMode="auto">
            <a:xfrm>
              <a:off x="893" y="2069"/>
              <a:ext cx="4459" cy="1"/>
            </a:xfrm>
            <a:prstGeom prst="line">
              <a:avLst/>
            </a:prstGeom>
            <a:noFill/>
            <a:ln w="0">
              <a:solidFill>
                <a:srgbClr val="FFCC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Rectangle 77"/>
            <p:cNvSpPr>
              <a:spLocks noChangeArrowheads="1"/>
            </p:cNvSpPr>
            <p:nvPr/>
          </p:nvSpPr>
          <p:spPr bwMode="auto">
            <a:xfrm>
              <a:off x="922" y="2174"/>
              <a:ext cx="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1</a:t>
              </a:r>
              <a:endParaRPr lang="en-US" altLang="en-US">
                <a:solidFill>
                  <a:schemeClr val="tx2"/>
                </a:solidFill>
                <a:effectLst>
                  <a:outerShdw blurRad="38100" dist="38100" dir="2700000" algn="tl">
                    <a:srgbClr val="C0C0C0"/>
                  </a:outerShdw>
                </a:effectLst>
                <a:latin typeface="Arial Rounded MT Bold" charset="0"/>
              </a:endParaRPr>
            </a:p>
          </p:txBody>
        </p:sp>
        <p:sp>
          <p:nvSpPr>
            <p:cNvPr id="80" name="Rectangle 78"/>
            <p:cNvSpPr>
              <a:spLocks noChangeArrowheads="1"/>
            </p:cNvSpPr>
            <p:nvPr/>
          </p:nvSpPr>
          <p:spPr bwMode="auto">
            <a:xfrm>
              <a:off x="1171" y="2174"/>
              <a:ext cx="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3</a:t>
              </a:r>
              <a:endParaRPr lang="en-US" altLang="en-US">
                <a:solidFill>
                  <a:schemeClr val="tx2"/>
                </a:solidFill>
                <a:effectLst>
                  <a:outerShdw blurRad="38100" dist="38100" dir="2700000" algn="tl">
                    <a:srgbClr val="C0C0C0"/>
                  </a:outerShdw>
                </a:effectLst>
                <a:latin typeface="Arial Rounded MT Bold" charset="0"/>
              </a:endParaRPr>
            </a:p>
          </p:txBody>
        </p:sp>
        <p:sp>
          <p:nvSpPr>
            <p:cNvPr id="81" name="Rectangle 79"/>
            <p:cNvSpPr>
              <a:spLocks noChangeArrowheads="1"/>
            </p:cNvSpPr>
            <p:nvPr/>
          </p:nvSpPr>
          <p:spPr bwMode="auto">
            <a:xfrm>
              <a:off x="1419" y="2174"/>
              <a:ext cx="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5</a:t>
              </a:r>
              <a:endParaRPr lang="en-US" altLang="en-US">
                <a:solidFill>
                  <a:schemeClr val="tx2"/>
                </a:solidFill>
                <a:effectLst>
                  <a:outerShdw blurRad="38100" dist="38100" dir="2700000" algn="tl">
                    <a:srgbClr val="C0C0C0"/>
                  </a:outerShdw>
                </a:effectLst>
                <a:latin typeface="Arial Rounded MT Bold" charset="0"/>
              </a:endParaRPr>
            </a:p>
          </p:txBody>
        </p:sp>
        <p:sp>
          <p:nvSpPr>
            <p:cNvPr id="82" name="Rectangle 80"/>
            <p:cNvSpPr>
              <a:spLocks noChangeArrowheads="1"/>
            </p:cNvSpPr>
            <p:nvPr/>
          </p:nvSpPr>
          <p:spPr bwMode="auto">
            <a:xfrm>
              <a:off x="1668" y="2174"/>
              <a:ext cx="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7</a:t>
              </a:r>
              <a:endParaRPr lang="en-US" altLang="en-US">
                <a:solidFill>
                  <a:schemeClr val="tx2"/>
                </a:solidFill>
                <a:effectLst>
                  <a:outerShdw blurRad="38100" dist="38100" dir="2700000" algn="tl">
                    <a:srgbClr val="C0C0C0"/>
                  </a:outerShdw>
                </a:effectLst>
                <a:latin typeface="Arial Rounded MT Bold" charset="0"/>
              </a:endParaRPr>
            </a:p>
          </p:txBody>
        </p:sp>
        <p:sp>
          <p:nvSpPr>
            <p:cNvPr id="83" name="Rectangle 81"/>
            <p:cNvSpPr>
              <a:spLocks noChangeArrowheads="1"/>
            </p:cNvSpPr>
            <p:nvPr/>
          </p:nvSpPr>
          <p:spPr bwMode="auto">
            <a:xfrm>
              <a:off x="1917" y="2174"/>
              <a:ext cx="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9</a:t>
              </a:r>
              <a:endParaRPr lang="en-US" altLang="en-US">
                <a:solidFill>
                  <a:schemeClr val="tx2"/>
                </a:solidFill>
                <a:effectLst>
                  <a:outerShdw blurRad="38100" dist="38100" dir="2700000" algn="tl">
                    <a:srgbClr val="C0C0C0"/>
                  </a:outerShdw>
                </a:effectLst>
                <a:latin typeface="Arial Rounded MT Bold" charset="0"/>
              </a:endParaRPr>
            </a:p>
          </p:txBody>
        </p:sp>
        <p:sp>
          <p:nvSpPr>
            <p:cNvPr id="84" name="Rectangle 82"/>
            <p:cNvSpPr>
              <a:spLocks noChangeArrowheads="1"/>
            </p:cNvSpPr>
            <p:nvPr/>
          </p:nvSpPr>
          <p:spPr bwMode="auto">
            <a:xfrm>
              <a:off x="2131" y="2174"/>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Rounded MT Bold" charset="0"/>
                </a:rPr>
                <a:t>11</a:t>
              </a:r>
              <a:endParaRPr lang="en-US" altLang="en-US">
                <a:latin typeface="Arial Rounded MT Bold" charset="0"/>
              </a:endParaRPr>
            </a:p>
          </p:txBody>
        </p:sp>
        <p:sp>
          <p:nvSpPr>
            <p:cNvPr id="85" name="Rectangle 83"/>
            <p:cNvSpPr>
              <a:spLocks noChangeArrowheads="1"/>
            </p:cNvSpPr>
            <p:nvPr/>
          </p:nvSpPr>
          <p:spPr bwMode="auto">
            <a:xfrm>
              <a:off x="2374" y="2177"/>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Rounded MT Bold" charset="0"/>
                </a:rPr>
                <a:t>13</a:t>
              </a:r>
              <a:endParaRPr lang="en-US" altLang="en-US">
                <a:latin typeface="Arial Rounded MT Bold" charset="0"/>
              </a:endParaRPr>
            </a:p>
          </p:txBody>
        </p:sp>
        <p:sp>
          <p:nvSpPr>
            <p:cNvPr id="86" name="Rectangle 84"/>
            <p:cNvSpPr>
              <a:spLocks noChangeArrowheads="1"/>
            </p:cNvSpPr>
            <p:nvPr/>
          </p:nvSpPr>
          <p:spPr bwMode="auto">
            <a:xfrm>
              <a:off x="2619" y="2177"/>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Rounded MT Bold" charset="0"/>
                </a:rPr>
                <a:t>15</a:t>
              </a:r>
              <a:endParaRPr lang="en-US" altLang="en-US">
                <a:latin typeface="Arial Rounded MT Bold" charset="0"/>
              </a:endParaRPr>
            </a:p>
          </p:txBody>
        </p:sp>
        <p:sp>
          <p:nvSpPr>
            <p:cNvPr id="87" name="Rectangle 85"/>
            <p:cNvSpPr>
              <a:spLocks noChangeArrowheads="1"/>
            </p:cNvSpPr>
            <p:nvPr/>
          </p:nvSpPr>
          <p:spPr bwMode="auto">
            <a:xfrm>
              <a:off x="2868" y="2177"/>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Rounded MT Bold" charset="0"/>
                </a:rPr>
                <a:t>17</a:t>
              </a:r>
              <a:endParaRPr lang="en-US" altLang="en-US">
                <a:latin typeface="Arial Rounded MT Bold" charset="0"/>
              </a:endParaRPr>
            </a:p>
          </p:txBody>
        </p:sp>
        <p:sp>
          <p:nvSpPr>
            <p:cNvPr id="88" name="Rectangle 86"/>
            <p:cNvSpPr>
              <a:spLocks noChangeArrowheads="1"/>
            </p:cNvSpPr>
            <p:nvPr/>
          </p:nvSpPr>
          <p:spPr bwMode="auto">
            <a:xfrm>
              <a:off x="3113" y="2177"/>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Rounded MT Bold" charset="0"/>
                </a:rPr>
                <a:t>19</a:t>
              </a:r>
              <a:endParaRPr lang="en-US" altLang="en-US">
                <a:latin typeface="Arial Rounded MT Bold" charset="0"/>
              </a:endParaRPr>
            </a:p>
          </p:txBody>
        </p:sp>
        <p:sp>
          <p:nvSpPr>
            <p:cNvPr id="89" name="Rectangle 87"/>
            <p:cNvSpPr>
              <a:spLocks noChangeArrowheads="1"/>
            </p:cNvSpPr>
            <p:nvPr/>
          </p:nvSpPr>
          <p:spPr bwMode="auto">
            <a:xfrm>
              <a:off x="3371" y="2174"/>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latin typeface="Arial Rounded MT Bold" charset="0"/>
                </a:rPr>
                <a:t>21</a:t>
              </a:r>
              <a:endParaRPr lang="en-US" altLang="en-US">
                <a:solidFill>
                  <a:schemeClr val="tx2"/>
                </a:solidFill>
                <a:latin typeface="Arial Rounded MT Bold" charset="0"/>
              </a:endParaRPr>
            </a:p>
          </p:txBody>
        </p:sp>
        <p:sp>
          <p:nvSpPr>
            <p:cNvPr id="90" name="Rectangle 88"/>
            <p:cNvSpPr>
              <a:spLocks noChangeArrowheads="1"/>
            </p:cNvSpPr>
            <p:nvPr/>
          </p:nvSpPr>
          <p:spPr bwMode="auto">
            <a:xfrm>
              <a:off x="3620" y="2174"/>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latin typeface="Arial Rounded MT Bold" charset="0"/>
                </a:rPr>
                <a:t>23</a:t>
              </a:r>
              <a:endParaRPr lang="en-US" altLang="en-US">
                <a:solidFill>
                  <a:schemeClr val="tx2"/>
                </a:solidFill>
                <a:latin typeface="Arial Rounded MT Bold" charset="0"/>
              </a:endParaRPr>
            </a:p>
          </p:txBody>
        </p:sp>
        <p:sp>
          <p:nvSpPr>
            <p:cNvPr id="91" name="Rectangle 89"/>
            <p:cNvSpPr>
              <a:spLocks noChangeArrowheads="1"/>
            </p:cNvSpPr>
            <p:nvPr/>
          </p:nvSpPr>
          <p:spPr bwMode="auto">
            <a:xfrm>
              <a:off x="3866" y="2168"/>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wrap="none" lIns="0" tIns="0" rIns="0" bIns="0">
              <a:spAutoFit/>
            </a:bodyPr>
            <a:lstStyle/>
            <a:p>
              <a:pPr eaLnBrk="0" hangingPunct="0"/>
              <a:r>
                <a:rPr lang="en-US" altLang="en-US" sz="1400">
                  <a:solidFill>
                    <a:schemeClr val="tx2"/>
                  </a:solidFill>
                  <a:latin typeface="Arial Rounded MT Bold" charset="0"/>
                </a:rPr>
                <a:t>25</a:t>
              </a:r>
              <a:endParaRPr lang="en-US" altLang="en-US">
                <a:solidFill>
                  <a:schemeClr val="tx2"/>
                </a:solidFill>
                <a:latin typeface="Arial Rounded MT Bold" charset="0"/>
              </a:endParaRPr>
            </a:p>
          </p:txBody>
        </p:sp>
        <p:sp>
          <p:nvSpPr>
            <p:cNvPr id="92" name="Rectangle 90"/>
            <p:cNvSpPr>
              <a:spLocks noChangeArrowheads="1"/>
            </p:cNvSpPr>
            <p:nvPr/>
          </p:nvSpPr>
          <p:spPr bwMode="auto">
            <a:xfrm>
              <a:off x="4117" y="2174"/>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Rounded MT Bold" charset="0"/>
                </a:rPr>
                <a:t>27</a:t>
              </a:r>
              <a:endParaRPr lang="en-US" altLang="en-US">
                <a:latin typeface="Arial Rounded MT Bold" charset="0"/>
              </a:endParaRPr>
            </a:p>
          </p:txBody>
        </p:sp>
        <p:sp>
          <p:nvSpPr>
            <p:cNvPr id="93" name="Rectangle 91"/>
            <p:cNvSpPr>
              <a:spLocks noChangeArrowheads="1"/>
            </p:cNvSpPr>
            <p:nvPr/>
          </p:nvSpPr>
          <p:spPr bwMode="auto">
            <a:xfrm>
              <a:off x="4357" y="2180"/>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29</a:t>
              </a:r>
            </a:p>
          </p:txBody>
        </p:sp>
        <p:sp>
          <p:nvSpPr>
            <p:cNvPr id="94" name="Rectangle 92"/>
            <p:cNvSpPr>
              <a:spLocks noChangeArrowheads="1"/>
            </p:cNvSpPr>
            <p:nvPr/>
          </p:nvSpPr>
          <p:spPr bwMode="auto">
            <a:xfrm>
              <a:off x="4609" y="2150"/>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Rounded MT Bold" charset="0"/>
                </a:rPr>
                <a:t>31</a:t>
              </a:r>
              <a:endParaRPr lang="en-US" altLang="en-US">
                <a:latin typeface="Arial Rounded MT Bold" charset="0"/>
              </a:endParaRPr>
            </a:p>
          </p:txBody>
        </p:sp>
        <p:sp>
          <p:nvSpPr>
            <p:cNvPr id="95" name="Rectangle 93"/>
            <p:cNvSpPr>
              <a:spLocks noChangeArrowheads="1"/>
            </p:cNvSpPr>
            <p:nvPr/>
          </p:nvSpPr>
          <p:spPr bwMode="auto">
            <a:xfrm>
              <a:off x="4852" y="2141"/>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302F"/>
                  </a:solidFill>
                  <a:latin typeface="Arial Rounded MT Bold" charset="0"/>
                </a:rPr>
                <a:t>33</a:t>
              </a:r>
              <a:endParaRPr lang="en-US" altLang="en-US">
                <a:solidFill>
                  <a:srgbClr val="00302F"/>
                </a:solidFill>
                <a:latin typeface="Arial Rounded MT Bold" charset="0"/>
              </a:endParaRPr>
            </a:p>
          </p:txBody>
        </p:sp>
        <p:sp>
          <p:nvSpPr>
            <p:cNvPr id="96" name="Rectangle 94"/>
            <p:cNvSpPr>
              <a:spLocks noChangeArrowheads="1"/>
            </p:cNvSpPr>
            <p:nvPr/>
          </p:nvSpPr>
          <p:spPr bwMode="auto">
            <a:xfrm>
              <a:off x="5098" y="2141"/>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Rounded MT Bold" charset="0"/>
                </a:rPr>
                <a:t>35</a:t>
              </a:r>
              <a:endParaRPr lang="en-US" altLang="en-US">
                <a:latin typeface="Arial Rounded MT Bold" charset="0"/>
              </a:endParaRPr>
            </a:p>
          </p:txBody>
        </p:sp>
        <p:sp>
          <p:nvSpPr>
            <p:cNvPr id="97" name="Rectangle 95"/>
            <p:cNvSpPr>
              <a:spLocks noChangeArrowheads="1"/>
            </p:cNvSpPr>
            <p:nvPr/>
          </p:nvSpPr>
          <p:spPr bwMode="auto">
            <a:xfrm>
              <a:off x="1679" y="3673"/>
              <a:ext cx="290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chemeClr val="tx2"/>
                  </a:solidFill>
                  <a:effectLst>
                    <a:outerShdw blurRad="38100" dist="38100" dir="2700000" algn="tl">
                      <a:srgbClr val="C0C0C0"/>
                    </a:outerShdw>
                  </a:effectLst>
                  <a:latin typeface="Arial Rounded MT Bold" charset="0"/>
                </a:rPr>
                <a:t>Months Following 6 Month Performance Period</a:t>
              </a:r>
              <a:endParaRPr lang="en-US" altLang="en-US">
                <a:solidFill>
                  <a:schemeClr val="tx2"/>
                </a:solidFill>
                <a:effectLst>
                  <a:outerShdw blurRad="38100" dist="38100" dir="2700000" algn="tl">
                    <a:srgbClr val="C0C0C0"/>
                  </a:outerShdw>
                </a:effectLst>
                <a:latin typeface="Arial Rounded MT Bold" charset="0"/>
              </a:endParaRPr>
            </a:p>
          </p:txBody>
        </p:sp>
      </p:grpSp>
      <p:sp>
        <p:nvSpPr>
          <p:cNvPr id="98" name="Rectangle 96"/>
          <p:cNvSpPr>
            <a:spLocks noChangeArrowheads="1"/>
          </p:cNvSpPr>
          <p:nvPr/>
        </p:nvSpPr>
        <p:spPr bwMode="auto">
          <a:xfrm rot="16200000">
            <a:off x="-138740" y="3612278"/>
            <a:ext cx="40366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chemeClr val="tx2"/>
                </a:solidFill>
                <a:latin typeface="Arial Rounded MT Bold" charset="0"/>
              </a:rPr>
              <a:t>Monthly Difference Between Winner and </a:t>
            </a:r>
            <a:endParaRPr lang="en-US" altLang="en-US">
              <a:solidFill>
                <a:schemeClr val="tx2"/>
              </a:solidFill>
              <a:latin typeface="Arial Rounded MT Bold" charset="0"/>
            </a:endParaRPr>
          </a:p>
        </p:txBody>
      </p:sp>
      <p:grpSp>
        <p:nvGrpSpPr>
          <p:cNvPr id="99" name="Group 97"/>
          <p:cNvGrpSpPr>
            <a:grpSpLocks/>
          </p:cNvGrpSpPr>
          <p:nvPr/>
        </p:nvGrpSpPr>
        <p:grpSpPr bwMode="auto">
          <a:xfrm>
            <a:off x="2012952" y="1889126"/>
            <a:ext cx="989013" cy="4037013"/>
            <a:chOff x="308" y="1033"/>
            <a:chExt cx="623" cy="2543"/>
          </a:xfrm>
        </p:grpSpPr>
        <p:sp>
          <p:nvSpPr>
            <p:cNvPr id="100" name="Line 98"/>
            <p:cNvSpPr>
              <a:spLocks noChangeShapeType="1"/>
            </p:cNvSpPr>
            <p:nvPr/>
          </p:nvSpPr>
          <p:spPr bwMode="auto">
            <a:xfrm>
              <a:off x="855" y="3517"/>
              <a:ext cx="76" cy="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99"/>
            <p:cNvSpPr>
              <a:spLocks noChangeShapeType="1"/>
            </p:cNvSpPr>
            <p:nvPr/>
          </p:nvSpPr>
          <p:spPr bwMode="auto">
            <a:xfrm>
              <a:off x="855" y="3037"/>
              <a:ext cx="76" cy="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00"/>
            <p:cNvSpPr>
              <a:spLocks noChangeShapeType="1"/>
            </p:cNvSpPr>
            <p:nvPr/>
          </p:nvSpPr>
          <p:spPr bwMode="auto">
            <a:xfrm>
              <a:off x="855" y="2558"/>
              <a:ext cx="76" cy="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101"/>
            <p:cNvSpPr>
              <a:spLocks noChangeShapeType="1"/>
            </p:cNvSpPr>
            <p:nvPr/>
          </p:nvSpPr>
          <p:spPr bwMode="auto">
            <a:xfrm>
              <a:off x="855" y="2069"/>
              <a:ext cx="76" cy="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102"/>
            <p:cNvSpPr>
              <a:spLocks noChangeShapeType="1"/>
            </p:cNvSpPr>
            <p:nvPr/>
          </p:nvSpPr>
          <p:spPr bwMode="auto">
            <a:xfrm>
              <a:off x="855" y="1589"/>
              <a:ext cx="76" cy="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03"/>
            <p:cNvSpPr>
              <a:spLocks noChangeShapeType="1"/>
            </p:cNvSpPr>
            <p:nvPr/>
          </p:nvSpPr>
          <p:spPr bwMode="auto">
            <a:xfrm>
              <a:off x="855" y="1110"/>
              <a:ext cx="76" cy="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6" name="Group 104"/>
            <p:cNvGrpSpPr>
              <a:grpSpLocks/>
            </p:cNvGrpSpPr>
            <p:nvPr/>
          </p:nvGrpSpPr>
          <p:grpSpPr bwMode="auto">
            <a:xfrm>
              <a:off x="308" y="1033"/>
              <a:ext cx="586" cy="2543"/>
              <a:chOff x="308" y="1033"/>
              <a:chExt cx="586" cy="2543"/>
            </a:xfrm>
          </p:grpSpPr>
          <p:sp>
            <p:nvSpPr>
              <p:cNvPr id="107" name="Line 105"/>
              <p:cNvSpPr>
                <a:spLocks noChangeShapeType="1"/>
              </p:cNvSpPr>
              <p:nvPr/>
            </p:nvSpPr>
            <p:spPr bwMode="auto">
              <a:xfrm>
                <a:off x="893" y="1110"/>
                <a:ext cx="1" cy="240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106"/>
              <p:cNvSpPr>
                <a:spLocks noChangeShapeType="1"/>
              </p:cNvSpPr>
              <p:nvPr/>
            </p:nvSpPr>
            <p:spPr bwMode="auto">
              <a:xfrm flipV="1">
                <a:off x="893" y="2030"/>
                <a:ext cx="1" cy="7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Rectangle 107"/>
              <p:cNvSpPr>
                <a:spLocks noChangeArrowheads="1"/>
              </p:cNvSpPr>
              <p:nvPr/>
            </p:nvSpPr>
            <p:spPr bwMode="auto">
              <a:xfrm>
                <a:off x="520" y="3440"/>
                <a:ext cx="30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-1.5%</a:t>
                </a:r>
                <a:endParaRPr lang="en-US" altLang="en-US">
                  <a:solidFill>
                    <a:schemeClr val="tx2"/>
                  </a:solidFill>
                  <a:effectLst>
                    <a:outerShdw blurRad="38100" dist="38100" dir="2700000" algn="tl">
                      <a:srgbClr val="C0C0C0"/>
                    </a:outerShdw>
                  </a:effectLst>
                  <a:latin typeface="Arial Rounded MT Bold" charset="0"/>
                </a:endParaRPr>
              </a:p>
            </p:txBody>
          </p:sp>
          <p:sp>
            <p:nvSpPr>
              <p:cNvPr id="110" name="Rectangle 108"/>
              <p:cNvSpPr>
                <a:spLocks noChangeArrowheads="1"/>
              </p:cNvSpPr>
              <p:nvPr/>
            </p:nvSpPr>
            <p:spPr bwMode="auto">
              <a:xfrm>
                <a:off x="520" y="2960"/>
                <a:ext cx="30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-1.0%</a:t>
                </a:r>
                <a:endParaRPr lang="en-US" altLang="en-US">
                  <a:solidFill>
                    <a:schemeClr val="tx2"/>
                  </a:solidFill>
                  <a:effectLst>
                    <a:outerShdw blurRad="38100" dist="38100" dir="2700000" algn="tl">
                      <a:srgbClr val="C0C0C0"/>
                    </a:outerShdw>
                  </a:effectLst>
                  <a:latin typeface="Arial Rounded MT Bold" charset="0"/>
                </a:endParaRPr>
              </a:p>
            </p:txBody>
          </p:sp>
          <p:sp>
            <p:nvSpPr>
              <p:cNvPr id="111" name="Rectangle 109"/>
              <p:cNvSpPr>
                <a:spLocks noChangeArrowheads="1"/>
              </p:cNvSpPr>
              <p:nvPr/>
            </p:nvSpPr>
            <p:spPr bwMode="auto">
              <a:xfrm>
                <a:off x="520" y="2481"/>
                <a:ext cx="30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-0.5%</a:t>
                </a:r>
                <a:endParaRPr lang="en-US" altLang="en-US">
                  <a:solidFill>
                    <a:schemeClr val="tx2"/>
                  </a:solidFill>
                  <a:effectLst>
                    <a:outerShdw blurRad="38100" dist="38100" dir="2700000" algn="tl">
                      <a:srgbClr val="C0C0C0"/>
                    </a:outerShdw>
                  </a:effectLst>
                  <a:latin typeface="Arial Rounded MT Bold" charset="0"/>
                </a:endParaRPr>
              </a:p>
            </p:txBody>
          </p:sp>
          <p:sp>
            <p:nvSpPr>
              <p:cNvPr id="112" name="Rectangle 110"/>
              <p:cNvSpPr>
                <a:spLocks noChangeArrowheads="1"/>
              </p:cNvSpPr>
              <p:nvPr/>
            </p:nvSpPr>
            <p:spPr bwMode="auto">
              <a:xfrm>
                <a:off x="558" y="1992"/>
                <a:ext cx="2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0.0%</a:t>
                </a:r>
                <a:endParaRPr lang="en-US" altLang="en-US">
                  <a:solidFill>
                    <a:schemeClr val="tx2"/>
                  </a:solidFill>
                  <a:effectLst>
                    <a:outerShdw blurRad="38100" dist="38100" dir="2700000" algn="tl">
                      <a:srgbClr val="C0C0C0"/>
                    </a:outerShdw>
                  </a:effectLst>
                  <a:latin typeface="Arial Rounded MT Bold" charset="0"/>
                </a:endParaRPr>
              </a:p>
            </p:txBody>
          </p:sp>
          <p:sp>
            <p:nvSpPr>
              <p:cNvPr id="113" name="Rectangle 111"/>
              <p:cNvSpPr>
                <a:spLocks noChangeArrowheads="1"/>
              </p:cNvSpPr>
              <p:nvPr/>
            </p:nvSpPr>
            <p:spPr bwMode="auto">
              <a:xfrm>
                <a:off x="558" y="1512"/>
                <a:ext cx="2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0.5%</a:t>
                </a:r>
                <a:endParaRPr lang="en-US" altLang="en-US">
                  <a:solidFill>
                    <a:schemeClr val="tx2"/>
                  </a:solidFill>
                  <a:effectLst>
                    <a:outerShdw blurRad="38100" dist="38100" dir="2700000" algn="tl">
                      <a:srgbClr val="C0C0C0"/>
                    </a:outerShdw>
                  </a:effectLst>
                  <a:latin typeface="Arial Rounded MT Bold" charset="0"/>
                </a:endParaRPr>
              </a:p>
            </p:txBody>
          </p:sp>
          <p:sp>
            <p:nvSpPr>
              <p:cNvPr id="114" name="Rectangle 112"/>
              <p:cNvSpPr>
                <a:spLocks noChangeArrowheads="1"/>
              </p:cNvSpPr>
              <p:nvPr/>
            </p:nvSpPr>
            <p:spPr bwMode="auto">
              <a:xfrm>
                <a:off x="558" y="1033"/>
                <a:ext cx="2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1.0%</a:t>
                </a:r>
                <a:endParaRPr lang="en-US" altLang="en-US">
                  <a:solidFill>
                    <a:schemeClr val="tx2"/>
                  </a:solidFill>
                  <a:effectLst>
                    <a:outerShdw blurRad="38100" dist="38100" dir="2700000" algn="tl">
                      <a:srgbClr val="C0C0C0"/>
                    </a:outerShdw>
                  </a:effectLst>
                  <a:latin typeface="Arial Rounded MT Bold" charset="0"/>
                </a:endParaRPr>
              </a:p>
            </p:txBody>
          </p:sp>
          <p:sp>
            <p:nvSpPr>
              <p:cNvPr id="115" name="Rectangle 113"/>
              <p:cNvSpPr>
                <a:spLocks noChangeArrowheads="1"/>
              </p:cNvSpPr>
              <p:nvPr/>
            </p:nvSpPr>
            <p:spPr bwMode="auto">
              <a:xfrm rot="16200000">
                <a:off x="-110" y="2186"/>
                <a:ext cx="99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chemeClr val="tx2"/>
                    </a:solidFill>
                    <a:latin typeface="Arial Rounded MT Bold" charset="0"/>
                  </a:rPr>
                  <a:t>Loser Portfolios</a:t>
                </a:r>
                <a:endParaRPr lang="en-US" altLang="en-US">
                  <a:solidFill>
                    <a:schemeClr val="tx2"/>
                  </a:solidFill>
                  <a:latin typeface="Arial Rounded MT Bold" charset="0"/>
                </a:endParaRPr>
              </a:p>
            </p:txBody>
          </p:sp>
        </p:grpSp>
      </p:grpSp>
      <p:sp>
        <p:nvSpPr>
          <p:cNvPr id="116" name="Rectangle 115"/>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128222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p:tgtEl>
                                          <p:spTgt spid="76"/>
                                        </p:tgtEl>
                                        <p:attrNameLst>
                                          <p:attrName>ppt_y</p:attrName>
                                        </p:attrNameLst>
                                      </p:cBhvr>
                                      <p:tavLst>
                                        <p:tav tm="0">
                                          <p:val>
                                            <p:strVal val="#ppt_y-#ppt_h*1.125000"/>
                                          </p:val>
                                        </p:tav>
                                        <p:tav tm="100000">
                                          <p:val>
                                            <p:strVal val="#ppt_y"/>
                                          </p:val>
                                        </p:tav>
                                      </p:tavLst>
                                    </p:anim>
                                    <p:animEffect transition="in" filter="wipe(down)">
                                      <p:cBhvr>
                                        <p:cTn id="8" dur="500"/>
                                        <p:tgtEl>
                                          <p:spTgt spid="76"/>
                                        </p:tgtEl>
                                      </p:cBhvr>
                                    </p:animEffect>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wipe(left)">
                                      <p:cBhvr>
                                        <p:cTn id="16" dur="500"/>
                                        <p:tgtEl>
                                          <p:spTgt spid="98"/>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wipe(left)">
                                      <p:cBhvr>
                                        <p:cTn id="20" dur="500"/>
                                        <p:tgtEl>
                                          <p:spTgt spid="7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par>
                          <p:cTn id="34" fill="hold">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par>
                          <p:cTn id="42" fill="hold">
                            <p:stCondLst>
                              <p:cond delay="2500"/>
                            </p:stCondLst>
                            <p:childTnLst>
                              <p:par>
                                <p:cTn id="43" presetID="22" presetClass="entr" presetSubtype="4"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par>
                          <p:cTn id="46" fill="hold">
                            <p:stCondLst>
                              <p:cond delay="3000"/>
                            </p:stCondLst>
                            <p:childTnLst>
                              <p:par>
                                <p:cTn id="47" presetID="2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4500"/>
                            </p:stCondLst>
                            <p:childTnLst>
                              <p:par>
                                <p:cTn id="59" presetID="22" presetClass="entr" presetSubtype="1"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up)">
                                      <p:cBhvr>
                                        <p:cTn id="61" dur="500"/>
                                        <p:tgtEl>
                                          <p:spTgt spid="14"/>
                                        </p:tgtEl>
                                      </p:cBhvr>
                                    </p:animEffect>
                                  </p:childTnLst>
                                </p:cTn>
                              </p:par>
                            </p:childTnLst>
                          </p:cTn>
                        </p:par>
                        <p:par>
                          <p:cTn id="62" fill="hold">
                            <p:stCondLst>
                              <p:cond delay="5000"/>
                            </p:stCondLst>
                            <p:childTnLst>
                              <p:par>
                                <p:cTn id="63" presetID="22" presetClass="entr" presetSubtype="1"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up)">
                                      <p:cBhvr>
                                        <p:cTn id="65" dur="500"/>
                                        <p:tgtEl>
                                          <p:spTgt spid="15"/>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up)">
                                      <p:cBhvr>
                                        <p:cTn id="69" dur="500"/>
                                        <p:tgtEl>
                                          <p:spTgt spid="16"/>
                                        </p:tgtEl>
                                      </p:cBhvr>
                                    </p:animEffect>
                                  </p:childTnLst>
                                </p:cTn>
                              </p:par>
                            </p:childTnLst>
                          </p:cTn>
                        </p:par>
                        <p:par>
                          <p:cTn id="70" fill="hold">
                            <p:stCondLst>
                              <p:cond delay="6000"/>
                            </p:stCondLst>
                            <p:childTnLst>
                              <p:par>
                                <p:cTn id="71" presetID="22" presetClass="entr" presetSubtype="1"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up)">
                                      <p:cBhvr>
                                        <p:cTn id="73" dur="500"/>
                                        <p:tgtEl>
                                          <p:spTgt spid="17"/>
                                        </p:tgtEl>
                                      </p:cBhvr>
                                    </p:animEffect>
                                  </p:childTnLst>
                                </p:cTn>
                              </p:par>
                            </p:childTnLst>
                          </p:cTn>
                        </p:par>
                        <p:par>
                          <p:cTn id="74" fill="hold">
                            <p:stCondLst>
                              <p:cond delay="6500"/>
                            </p:stCondLst>
                            <p:childTnLst>
                              <p:par>
                                <p:cTn id="75" presetID="22" presetClass="entr" presetSubtype="1"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up)">
                                      <p:cBhvr>
                                        <p:cTn id="81" dur="500"/>
                                        <p:tgtEl>
                                          <p:spTgt spid="19"/>
                                        </p:tgtEl>
                                      </p:cBhvr>
                                    </p:animEffect>
                                  </p:childTnLst>
                                </p:cTn>
                              </p:par>
                            </p:childTnLst>
                          </p:cTn>
                        </p:par>
                        <p:par>
                          <p:cTn id="82" fill="hold">
                            <p:stCondLst>
                              <p:cond delay="7500"/>
                            </p:stCondLst>
                            <p:childTnLst>
                              <p:par>
                                <p:cTn id="83" presetID="22" presetClass="entr" presetSubtype="1"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up)">
                                      <p:cBhvr>
                                        <p:cTn id="85" dur="500"/>
                                        <p:tgtEl>
                                          <p:spTgt spid="20"/>
                                        </p:tgtEl>
                                      </p:cBhvr>
                                    </p:animEffect>
                                  </p:childTnLst>
                                </p:cTn>
                              </p:par>
                            </p:childTnLst>
                          </p:cTn>
                        </p:par>
                        <p:par>
                          <p:cTn id="86" fill="hold">
                            <p:stCondLst>
                              <p:cond delay="8000"/>
                            </p:stCondLst>
                            <p:childTnLst>
                              <p:par>
                                <p:cTn id="87" presetID="22" presetClass="entr" presetSubtype="1"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up)">
                                      <p:cBhvr>
                                        <p:cTn id="89" dur="500"/>
                                        <p:tgtEl>
                                          <p:spTgt spid="21"/>
                                        </p:tgtEl>
                                      </p:cBhvr>
                                    </p:animEffect>
                                  </p:childTnLst>
                                </p:cTn>
                              </p:par>
                            </p:childTnLst>
                          </p:cTn>
                        </p:par>
                        <p:par>
                          <p:cTn id="90" fill="hold">
                            <p:stCondLst>
                              <p:cond delay="8500"/>
                            </p:stCondLst>
                            <p:childTnLst>
                              <p:par>
                                <p:cTn id="91" presetID="22" presetClass="entr" presetSubtype="1"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up)">
                                      <p:cBhvr>
                                        <p:cTn id="93" dur="500"/>
                                        <p:tgtEl>
                                          <p:spTgt spid="22"/>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wipe(up)">
                                      <p:cBhvr>
                                        <p:cTn id="97" dur="500"/>
                                        <p:tgtEl>
                                          <p:spTgt spid="23"/>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wipe(down)">
                                      <p:cBhvr>
                                        <p:cTn id="101" dur="500"/>
                                        <p:tgtEl>
                                          <p:spTgt spid="24"/>
                                        </p:tgtEl>
                                      </p:cBhvr>
                                    </p:animEffect>
                                  </p:childTnLst>
                                </p:cTn>
                              </p:par>
                            </p:childTnLst>
                          </p:cTn>
                        </p:par>
                        <p:par>
                          <p:cTn id="102" fill="hold">
                            <p:stCondLst>
                              <p:cond delay="10000"/>
                            </p:stCondLst>
                            <p:childTnLst>
                              <p:par>
                                <p:cTn id="103" presetID="22" presetClass="entr" presetSubtype="4" fill="hold" grpId="0" nodeType="after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wipe(down)">
                                      <p:cBhvr>
                                        <p:cTn id="105" dur="500"/>
                                        <p:tgtEl>
                                          <p:spTgt spid="25"/>
                                        </p:tgtEl>
                                      </p:cBhvr>
                                    </p:animEffect>
                                  </p:childTnLst>
                                </p:cTn>
                              </p:par>
                            </p:childTnLst>
                          </p:cTn>
                        </p:par>
                        <p:par>
                          <p:cTn id="106" fill="hold">
                            <p:stCondLst>
                              <p:cond delay="10500"/>
                            </p:stCondLst>
                            <p:childTnLst>
                              <p:par>
                                <p:cTn id="107" presetID="22" presetClass="entr" presetSubtype="4"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wipe(down)">
                                      <p:cBhvr>
                                        <p:cTn id="109" dur="500"/>
                                        <p:tgtEl>
                                          <p:spTgt spid="26"/>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wipe(down)">
                                      <p:cBhvr>
                                        <p:cTn id="113" dur="500"/>
                                        <p:tgtEl>
                                          <p:spTgt spid="27"/>
                                        </p:tgtEl>
                                      </p:cBhvr>
                                    </p:animEffect>
                                  </p:childTnLst>
                                </p:cTn>
                              </p:par>
                            </p:childTnLst>
                          </p:cTn>
                        </p:par>
                        <p:par>
                          <p:cTn id="114" fill="hold">
                            <p:stCondLst>
                              <p:cond delay="11500"/>
                            </p:stCondLst>
                            <p:childTnLst>
                              <p:par>
                                <p:cTn id="115" presetID="22" presetClass="entr" presetSubtype="1" fill="hold" grpId="0" nodeType="after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wipe(up)">
                                      <p:cBhvr>
                                        <p:cTn id="117" dur="500"/>
                                        <p:tgtEl>
                                          <p:spTgt spid="28"/>
                                        </p:tgtEl>
                                      </p:cBhvr>
                                    </p:animEffect>
                                  </p:childTnLst>
                                </p:cTn>
                              </p:par>
                            </p:childTnLst>
                          </p:cTn>
                        </p:par>
                        <p:par>
                          <p:cTn id="118" fill="hold">
                            <p:stCondLst>
                              <p:cond delay="12000"/>
                            </p:stCondLst>
                            <p:childTnLst>
                              <p:par>
                                <p:cTn id="119" presetID="22" presetClass="entr" presetSubtype="1"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wipe(up)">
                                      <p:cBhvr>
                                        <p:cTn id="121" dur="500"/>
                                        <p:tgtEl>
                                          <p:spTgt spid="29"/>
                                        </p:tgtEl>
                                      </p:cBhvr>
                                    </p:animEffect>
                                  </p:childTnLst>
                                </p:cTn>
                              </p:par>
                            </p:childTnLst>
                          </p:cTn>
                        </p:par>
                        <p:par>
                          <p:cTn id="122" fill="hold">
                            <p:stCondLst>
                              <p:cond delay="12500"/>
                            </p:stCondLst>
                            <p:childTnLst>
                              <p:par>
                                <p:cTn id="123" presetID="22" presetClass="entr" presetSubtype="1" fill="hold" grpId="0" nodeType="after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wipe(up)">
                                      <p:cBhvr>
                                        <p:cTn id="125" dur="500"/>
                                        <p:tgtEl>
                                          <p:spTgt spid="30"/>
                                        </p:tgtEl>
                                      </p:cBhvr>
                                    </p:animEffect>
                                  </p:childTnLst>
                                </p:cTn>
                              </p:par>
                            </p:childTnLst>
                          </p:cTn>
                        </p:par>
                        <p:par>
                          <p:cTn id="126" fill="hold">
                            <p:stCondLst>
                              <p:cond delay="13000"/>
                            </p:stCondLst>
                            <p:childTnLst>
                              <p:par>
                                <p:cTn id="127" presetID="22" presetClass="entr" presetSubtype="1" fill="hold" grpId="0" nodeType="afterEffect">
                                  <p:stCondLst>
                                    <p:cond delay="0"/>
                                  </p:stCondLst>
                                  <p:childTnLst>
                                    <p:set>
                                      <p:cBhvr>
                                        <p:cTn id="128" dur="1" fill="hold">
                                          <p:stCondLst>
                                            <p:cond delay="0"/>
                                          </p:stCondLst>
                                        </p:cTn>
                                        <p:tgtEl>
                                          <p:spTgt spid="31"/>
                                        </p:tgtEl>
                                        <p:attrNameLst>
                                          <p:attrName>style.visibility</p:attrName>
                                        </p:attrNameLst>
                                      </p:cBhvr>
                                      <p:to>
                                        <p:strVal val="visible"/>
                                      </p:to>
                                    </p:set>
                                    <p:animEffect transition="in" filter="wipe(up)">
                                      <p:cBhvr>
                                        <p:cTn id="129" dur="500"/>
                                        <p:tgtEl>
                                          <p:spTgt spid="31"/>
                                        </p:tgtEl>
                                      </p:cBhvr>
                                    </p:animEffect>
                                  </p:childTnLst>
                                </p:cTn>
                              </p:par>
                            </p:childTnLst>
                          </p:cTn>
                        </p:par>
                        <p:par>
                          <p:cTn id="130" fill="hold">
                            <p:stCondLst>
                              <p:cond delay="13500"/>
                            </p:stCondLst>
                            <p:childTnLst>
                              <p:par>
                                <p:cTn id="131" presetID="22" presetClass="entr" presetSubtype="1" fill="hold" grpId="0" nodeType="after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wipe(up)">
                                      <p:cBhvr>
                                        <p:cTn id="133" dur="500"/>
                                        <p:tgtEl>
                                          <p:spTgt spid="32"/>
                                        </p:tgtEl>
                                      </p:cBhvr>
                                    </p:animEffect>
                                  </p:childTnLst>
                                </p:cTn>
                              </p:par>
                            </p:childTnLst>
                          </p:cTn>
                        </p:par>
                        <p:par>
                          <p:cTn id="134" fill="hold">
                            <p:stCondLst>
                              <p:cond delay="14000"/>
                            </p:stCondLst>
                            <p:childTnLst>
                              <p:par>
                                <p:cTn id="135" presetID="22" presetClass="entr" presetSubtype="1" fill="hold" grpId="0" nodeType="after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wipe(up)">
                                      <p:cBhvr>
                                        <p:cTn id="137" dur="500"/>
                                        <p:tgtEl>
                                          <p:spTgt spid="33"/>
                                        </p:tgtEl>
                                      </p:cBhvr>
                                    </p:animEffect>
                                  </p:childTnLst>
                                </p:cTn>
                              </p:par>
                            </p:childTnLst>
                          </p:cTn>
                        </p:par>
                        <p:par>
                          <p:cTn id="138" fill="hold">
                            <p:stCondLst>
                              <p:cond delay="14500"/>
                            </p:stCondLst>
                            <p:childTnLst>
                              <p:par>
                                <p:cTn id="139" presetID="22" presetClass="entr" presetSubtype="1" fill="hold" grpId="0" nodeType="after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wipe(up)">
                                      <p:cBhvr>
                                        <p:cTn id="141" dur="500"/>
                                        <p:tgtEl>
                                          <p:spTgt spid="34"/>
                                        </p:tgtEl>
                                      </p:cBhvr>
                                    </p:animEffect>
                                  </p:childTnLst>
                                </p:cTn>
                              </p:par>
                            </p:childTnLst>
                          </p:cTn>
                        </p:par>
                        <p:par>
                          <p:cTn id="142" fill="hold">
                            <p:stCondLst>
                              <p:cond delay="15000"/>
                            </p:stCondLst>
                            <p:childTnLst>
                              <p:par>
                                <p:cTn id="143" presetID="22" presetClass="entr" presetSubtype="1" fill="hold" grpId="0" nodeType="after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wipe(up)">
                                      <p:cBhvr>
                                        <p:cTn id="145" dur="500"/>
                                        <p:tgtEl>
                                          <p:spTgt spid="35"/>
                                        </p:tgtEl>
                                      </p:cBhvr>
                                    </p:animEffect>
                                  </p:childTnLst>
                                </p:cTn>
                              </p:par>
                            </p:childTnLst>
                          </p:cTn>
                        </p:par>
                        <p:par>
                          <p:cTn id="146" fill="hold">
                            <p:stCondLst>
                              <p:cond delay="15500"/>
                            </p:stCondLst>
                            <p:childTnLst>
                              <p:par>
                                <p:cTn id="147" presetID="22" presetClass="entr" presetSubtype="1" fill="hold" grpId="0" nodeType="afterEffect">
                                  <p:stCondLst>
                                    <p:cond delay="0"/>
                                  </p:stCondLst>
                                  <p:childTnLst>
                                    <p:set>
                                      <p:cBhvr>
                                        <p:cTn id="148" dur="1" fill="hold">
                                          <p:stCondLst>
                                            <p:cond delay="0"/>
                                          </p:stCondLst>
                                        </p:cTn>
                                        <p:tgtEl>
                                          <p:spTgt spid="36"/>
                                        </p:tgtEl>
                                        <p:attrNameLst>
                                          <p:attrName>style.visibility</p:attrName>
                                        </p:attrNameLst>
                                      </p:cBhvr>
                                      <p:to>
                                        <p:strVal val="visible"/>
                                      </p:to>
                                    </p:set>
                                    <p:animEffect transition="in" filter="wipe(up)">
                                      <p:cBhvr>
                                        <p:cTn id="149" dur="500"/>
                                        <p:tgtEl>
                                          <p:spTgt spid="36"/>
                                        </p:tgtEl>
                                      </p:cBhvr>
                                    </p:animEffect>
                                  </p:childTnLst>
                                </p:cTn>
                              </p:par>
                            </p:childTnLst>
                          </p:cTn>
                        </p:par>
                        <p:par>
                          <p:cTn id="150" fill="hold">
                            <p:stCondLst>
                              <p:cond delay="16000"/>
                            </p:stCondLst>
                            <p:childTnLst>
                              <p:par>
                                <p:cTn id="151" presetID="22" presetClass="entr" presetSubtype="1" fill="hold" grpId="0" nodeType="afterEffect">
                                  <p:stCondLst>
                                    <p:cond delay="0"/>
                                  </p:stCondLst>
                                  <p:childTnLst>
                                    <p:set>
                                      <p:cBhvr>
                                        <p:cTn id="152" dur="1" fill="hold">
                                          <p:stCondLst>
                                            <p:cond delay="0"/>
                                          </p:stCondLst>
                                        </p:cTn>
                                        <p:tgtEl>
                                          <p:spTgt spid="37"/>
                                        </p:tgtEl>
                                        <p:attrNameLst>
                                          <p:attrName>style.visibility</p:attrName>
                                        </p:attrNameLst>
                                      </p:cBhvr>
                                      <p:to>
                                        <p:strVal val="visible"/>
                                      </p:to>
                                    </p:set>
                                    <p:animEffect transition="in" filter="wipe(up)">
                                      <p:cBhvr>
                                        <p:cTn id="153" dur="500"/>
                                        <p:tgtEl>
                                          <p:spTgt spid="37"/>
                                        </p:tgtEl>
                                      </p:cBhvr>
                                    </p:animEffect>
                                  </p:childTnLst>
                                </p:cTn>
                              </p:par>
                            </p:childTnLst>
                          </p:cTn>
                        </p:par>
                        <p:par>
                          <p:cTn id="154" fill="hold">
                            <p:stCondLst>
                              <p:cond delay="16500"/>
                            </p:stCondLst>
                            <p:childTnLst>
                              <p:par>
                                <p:cTn id="155" presetID="22" presetClass="entr" presetSubtype="1" fill="hold" grpId="0" nodeType="afterEffect">
                                  <p:stCondLst>
                                    <p:cond delay="0"/>
                                  </p:stCondLst>
                                  <p:childTnLst>
                                    <p:set>
                                      <p:cBhvr>
                                        <p:cTn id="156" dur="1" fill="hold">
                                          <p:stCondLst>
                                            <p:cond delay="0"/>
                                          </p:stCondLst>
                                        </p:cTn>
                                        <p:tgtEl>
                                          <p:spTgt spid="38"/>
                                        </p:tgtEl>
                                        <p:attrNameLst>
                                          <p:attrName>style.visibility</p:attrName>
                                        </p:attrNameLst>
                                      </p:cBhvr>
                                      <p:to>
                                        <p:strVal val="visible"/>
                                      </p:to>
                                    </p:set>
                                    <p:animEffect transition="in" filter="wipe(up)">
                                      <p:cBhvr>
                                        <p:cTn id="157" dur="500"/>
                                        <p:tgtEl>
                                          <p:spTgt spid="38"/>
                                        </p:tgtEl>
                                      </p:cBhvr>
                                    </p:animEffect>
                                  </p:childTnLst>
                                </p:cTn>
                              </p:par>
                            </p:childTnLst>
                          </p:cTn>
                        </p:par>
                        <p:par>
                          <p:cTn id="158" fill="hold">
                            <p:stCondLst>
                              <p:cond delay="17000"/>
                            </p:stCondLst>
                            <p:childTnLst>
                              <p:par>
                                <p:cTn id="159" presetID="22" presetClass="entr" presetSubtype="1" fill="hold" grpId="0" nodeType="afterEffect">
                                  <p:stCondLst>
                                    <p:cond delay="0"/>
                                  </p:stCondLst>
                                  <p:childTnLst>
                                    <p:set>
                                      <p:cBhvr>
                                        <p:cTn id="160" dur="1" fill="hold">
                                          <p:stCondLst>
                                            <p:cond delay="0"/>
                                          </p:stCondLst>
                                        </p:cTn>
                                        <p:tgtEl>
                                          <p:spTgt spid="39"/>
                                        </p:tgtEl>
                                        <p:attrNameLst>
                                          <p:attrName>style.visibility</p:attrName>
                                        </p:attrNameLst>
                                      </p:cBhvr>
                                      <p:to>
                                        <p:strVal val="visible"/>
                                      </p:to>
                                    </p:set>
                                    <p:animEffect transition="in" filter="wipe(up)">
                                      <p:cBhvr>
                                        <p:cTn id="16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76" grpId="0" autoUpdateAnimBg="0"/>
      <p:bldP spid="98"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solidFill>
              </a:rPr>
              <a:t>Getting Technical</a:t>
            </a:r>
            <a:br>
              <a:rPr lang="en-US" dirty="0">
                <a:solidFill>
                  <a:schemeClr val="accent1"/>
                </a:solidFill>
              </a:rPr>
            </a:br>
            <a:r>
              <a:rPr lang="en-US" dirty="0">
                <a:solidFill>
                  <a:schemeClr val="accent1"/>
                </a:solidFill>
              </a:rPr>
              <a:t>Barron’s March 5, 2003</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pic>
        <p:nvPicPr>
          <p:cNvPr id="5" name="Picture 6" descr="[S&amp;P cha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1655763"/>
            <a:ext cx="7162800" cy="4945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 name="Rectangle 5"/>
          <p:cNvSpPr/>
          <p:nvPr/>
        </p:nvSpPr>
        <p:spPr>
          <a:xfrm>
            <a:off x="3315072" y="6639164"/>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22374422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430" y="125760"/>
            <a:ext cx="9001571" cy="1143000"/>
          </a:xfrm>
        </p:spPr>
        <p:txBody>
          <a:bodyPr>
            <a:normAutofit fontScale="90000"/>
          </a:bodyPr>
          <a:lstStyle/>
          <a:p>
            <a:r>
              <a:rPr lang="en-US" altLang="en-US" sz="6000" dirty="0">
                <a:solidFill>
                  <a:schemeClr val="accent1"/>
                </a:solidFill>
              </a:rPr>
              <a:t>Getting Technical</a:t>
            </a:r>
            <a:br>
              <a:rPr lang="en-US" altLang="en-US" sz="6000" dirty="0">
                <a:solidFill>
                  <a:schemeClr val="accent1"/>
                </a:solidFill>
              </a:rPr>
            </a:br>
            <a:r>
              <a:rPr lang="en-US" altLang="en-US" sz="2800" dirty="0">
                <a:solidFill>
                  <a:schemeClr val="accent1"/>
                </a:solidFill>
              </a:rPr>
              <a:t>Back to Buy Low, Sell High	     </a:t>
            </a:r>
            <a:r>
              <a:rPr lang="en-US" altLang="en-US" sz="2800" i="1" dirty="0">
                <a:solidFill>
                  <a:schemeClr val="accent1"/>
                </a:solidFill>
              </a:rPr>
              <a:t>Barron’s March 12, 2003</a:t>
            </a:r>
            <a:endParaRPr lang="en-US" sz="2800" dirty="0">
              <a:solidFill>
                <a:schemeClr val="accent1"/>
              </a:solidFill>
            </a:endParaRP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pic>
        <p:nvPicPr>
          <p:cNvPr id="5" name="Picture 6" descr="[gettec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447801"/>
            <a:ext cx="7467600" cy="5154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 name="Rectangle 5"/>
          <p:cNvSpPr/>
          <p:nvPr/>
        </p:nvSpPr>
        <p:spPr>
          <a:xfrm>
            <a:off x="3315072" y="6639164"/>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1113774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89" y="135105"/>
            <a:ext cx="11222181" cy="968630"/>
          </a:xfrm>
        </p:spPr>
        <p:txBody>
          <a:bodyPr/>
          <a:lstStyle/>
          <a:p>
            <a:r>
              <a:rPr lang="en-US" altLang="en-US" dirty="0">
                <a:solidFill>
                  <a:schemeClr val="accent1"/>
                </a:solidFill>
              </a:rPr>
              <a:t>What Pattern Do You See?</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dirty="0"/>
          </a:p>
        </p:txBody>
      </p:sp>
      <p:graphicFrame>
        <p:nvGraphicFramePr>
          <p:cNvPr id="5" name="Object 3"/>
          <p:cNvGraphicFramePr>
            <a:graphicFrameLocks noChangeAspect="1"/>
          </p:cNvGraphicFramePr>
          <p:nvPr/>
        </p:nvGraphicFramePr>
        <p:xfrm>
          <a:off x="2207568" y="1772816"/>
          <a:ext cx="7537450" cy="3981450"/>
        </p:xfrm>
        <a:graphic>
          <a:graphicData uri="http://schemas.openxmlformats.org/presentationml/2006/ole">
            <mc:AlternateContent xmlns:mc="http://schemas.openxmlformats.org/markup-compatibility/2006">
              <mc:Choice xmlns:v="urn:schemas-microsoft-com:vml" Requires="v">
                <p:oleObj name="Chart" r:id="rId2" imgW="3832147" imgH="2023937" progId="Excel.Chart.8">
                  <p:embed/>
                </p:oleObj>
              </mc:Choice>
              <mc:Fallback>
                <p:oleObj name="Chart" r:id="rId2" imgW="3832147" imgH="2023937" progId="Excel.Chart.8">
                  <p:embed/>
                  <p:pic>
                    <p:nvPicPr>
                      <p:cNvPr id="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68" y="1772816"/>
                        <a:ext cx="7537450" cy="3981450"/>
                      </a:xfrm>
                      <a:prstGeom prst="rect">
                        <a:avLst/>
                      </a:prstGeom>
                    </p:spPr>
                  </p:pic>
                </p:oleObj>
              </mc:Fallback>
            </mc:AlternateContent>
          </a:graphicData>
        </a:graphic>
      </p:graphicFrame>
      <p:sp>
        <p:nvSpPr>
          <p:cNvPr id="6" name="Rectangle 5"/>
          <p:cNvSpPr/>
          <p:nvPr/>
        </p:nvSpPr>
        <p:spPr>
          <a:xfrm>
            <a:off x="3690293" y="5596533"/>
            <a:ext cx="4572000" cy="923330"/>
          </a:xfrm>
          <a:prstGeom prst="rect">
            <a:avLst/>
          </a:prstGeom>
        </p:spPr>
        <p:txBody>
          <a:bodyPr>
            <a:spAutoFit/>
          </a:bodyPr>
          <a:lstStyle/>
          <a:p>
            <a:pPr>
              <a:spcBef>
                <a:spcPct val="50000"/>
              </a:spcBef>
            </a:pPr>
            <a:r>
              <a:rPr lang="en-US" altLang="en-US">
                <a:latin typeface="Times New Roman" charset="0"/>
              </a:rPr>
              <a:t>With different patterns, you may believe that you can predict the next value in the series—even though you </a:t>
            </a:r>
            <a:r>
              <a:rPr lang="en-US" altLang="en-US" i="1">
                <a:latin typeface="Times New Roman" charset="0"/>
              </a:rPr>
              <a:t>know</a:t>
            </a:r>
            <a:r>
              <a:rPr lang="en-US" altLang="en-US">
                <a:latin typeface="Times New Roman" charset="0"/>
              </a:rPr>
              <a:t> it is random.</a:t>
            </a:r>
            <a:endParaRPr lang="en-US" altLang="en-US" dirty="0">
              <a:latin typeface="Times New Roman" charset="0"/>
            </a:endParaRPr>
          </a:p>
        </p:txBody>
      </p:sp>
      <p:sp>
        <p:nvSpPr>
          <p:cNvPr id="7" name="Rectangle 6"/>
          <p:cNvSpPr/>
          <p:nvPr/>
        </p:nvSpPr>
        <p:spPr>
          <a:xfrm>
            <a:off x="3315072" y="6639164"/>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39952512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1143000"/>
          </a:xfrm>
        </p:spPr>
        <p:txBody>
          <a:bodyPr>
            <a:normAutofit fontScale="90000"/>
          </a:bodyPr>
          <a:lstStyle/>
          <a:p>
            <a:r>
              <a:rPr lang="en-US" dirty="0">
                <a:solidFill>
                  <a:schemeClr val="accent1"/>
                </a:solidFill>
              </a:rPr>
              <a:t>Event Studies: Dividend Omissions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graphicFrame>
        <p:nvGraphicFramePr>
          <p:cNvPr id="5" name="Object 3"/>
          <p:cNvGraphicFramePr>
            <a:graphicFrameLocks noChangeAspect="1"/>
          </p:cNvGraphicFramePr>
          <p:nvPr/>
        </p:nvGraphicFramePr>
        <p:xfrm>
          <a:off x="2209800" y="1066801"/>
          <a:ext cx="8153400" cy="5376863"/>
        </p:xfrm>
        <a:graphic>
          <a:graphicData uri="http://schemas.openxmlformats.org/presentationml/2006/ole">
            <mc:AlternateContent xmlns:mc="http://schemas.openxmlformats.org/markup-compatibility/2006">
              <mc:Choice xmlns:v="urn:schemas-microsoft-com:vml" Requires="v">
                <p:oleObj name="Chart" r:id="rId2" imgW="6239414" imgH="4115250" progId="Excel.Chart.8">
                  <p:embed/>
                </p:oleObj>
              </mc:Choice>
              <mc:Fallback>
                <p:oleObj name="Chart" r:id="rId2" imgW="6239414" imgH="4115250" progId="Excel.Chart.8">
                  <p:embed/>
                  <p:pic>
                    <p:nvPicPr>
                      <p:cNvPr id="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066801"/>
                        <a:ext cx="8153400" cy="537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Line 4"/>
          <p:cNvSpPr>
            <a:spLocks noChangeShapeType="1"/>
          </p:cNvSpPr>
          <p:nvPr/>
        </p:nvSpPr>
        <p:spPr bwMode="auto">
          <a:xfrm>
            <a:off x="3124200" y="2895600"/>
            <a:ext cx="3505200" cy="0"/>
          </a:xfrm>
          <a:prstGeom prst="line">
            <a:avLst/>
          </a:prstGeom>
          <a:noFill/>
          <a:ln w="38100">
            <a:solidFill>
              <a:srgbClr val="6EA07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 name="Line 5"/>
          <p:cNvSpPr>
            <a:spLocks noChangeShapeType="1"/>
          </p:cNvSpPr>
          <p:nvPr/>
        </p:nvSpPr>
        <p:spPr bwMode="auto">
          <a:xfrm flipV="1">
            <a:off x="6629400" y="2895600"/>
            <a:ext cx="0" cy="2209800"/>
          </a:xfrm>
          <a:prstGeom prst="line">
            <a:avLst/>
          </a:prstGeom>
          <a:noFill/>
          <a:ln w="57150">
            <a:solidFill>
              <a:srgbClr val="6EA07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Line 6"/>
          <p:cNvSpPr>
            <a:spLocks noChangeShapeType="1"/>
          </p:cNvSpPr>
          <p:nvPr/>
        </p:nvSpPr>
        <p:spPr bwMode="auto">
          <a:xfrm>
            <a:off x="6629400" y="5105400"/>
            <a:ext cx="3048000" cy="0"/>
          </a:xfrm>
          <a:prstGeom prst="line">
            <a:avLst/>
          </a:prstGeom>
          <a:noFill/>
          <a:ln w="38100">
            <a:solidFill>
              <a:srgbClr val="6EA07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 Box 7"/>
          <p:cNvSpPr txBox="1">
            <a:spLocks noChangeArrowheads="1"/>
          </p:cNvSpPr>
          <p:nvPr/>
        </p:nvSpPr>
        <p:spPr bwMode="auto">
          <a:xfrm>
            <a:off x="6858000" y="3352801"/>
            <a:ext cx="3276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ltLang="en-US" sz="2400">
                <a:solidFill>
                  <a:srgbClr val="6EA07A"/>
                </a:solidFill>
                <a:latin typeface="Times New Roman" charset="0"/>
              </a:rPr>
              <a:t>Efficient market response to “bad news”</a:t>
            </a:r>
          </a:p>
        </p:txBody>
      </p:sp>
      <p:sp>
        <p:nvSpPr>
          <p:cNvPr id="10" name="Text Box 8"/>
          <p:cNvSpPr txBox="1">
            <a:spLocks noChangeArrowheads="1"/>
          </p:cNvSpPr>
          <p:nvPr/>
        </p:nvSpPr>
        <p:spPr bwMode="auto">
          <a:xfrm>
            <a:off x="2895600" y="62484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a:latin typeface="Times New Roman" charset="0"/>
              </a:rPr>
              <a:t>S.H. Szewczyk, G.P. Tsetsekos, and Z. Santout “Do Dividend Omissions Signal Future Earnings or Past Earnings?” </a:t>
            </a:r>
            <a:r>
              <a:rPr lang="en-US" altLang="en-US" sz="1200" i="1">
                <a:latin typeface="Times New Roman" charset="0"/>
              </a:rPr>
              <a:t>Journal of Investing </a:t>
            </a:r>
            <a:r>
              <a:rPr lang="en-US" altLang="en-US" sz="1200">
                <a:latin typeface="Times New Roman" charset="0"/>
              </a:rPr>
              <a:t>(Spring 1997)</a:t>
            </a:r>
          </a:p>
        </p:txBody>
      </p:sp>
      <p:sp>
        <p:nvSpPr>
          <p:cNvPr id="11" name="Rectangle 10"/>
          <p:cNvSpPr/>
          <p:nvPr/>
        </p:nvSpPr>
        <p:spPr>
          <a:xfrm>
            <a:off x="3315072" y="6639164"/>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153708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184"/>
            <a:ext cx="8229600" cy="1817640"/>
          </a:xfrm>
        </p:spPr>
        <p:txBody>
          <a:bodyPr>
            <a:normAutofit fontScale="90000"/>
          </a:bodyPr>
          <a:lstStyle/>
          <a:p>
            <a:r>
              <a:rPr lang="en-US" sz="2400" dirty="0" err="1">
                <a:solidFill>
                  <a:schemeClr val="accent1"/>
                </a:solidFill>
              </a:rPr>
              <a:t>Doron</a:t>
            </a:r>
            <a:r>
              <a:rPr lang="en-US" sz="2400" dirty="0">
                <a:solidFill>
                  <a:schemeClr val="accent1"/>
                </a:solidFill>
              </a:rPr>
              <a:t> </a:t>
            </a:r>
            <a:r>
              <a:rPr lang="en-US" sz="2400" dirty="0" err="1">
                <a:solidFill>
                  <a:schemeClr val="accent1"/>
                </a:solidFill>
              </a:rPr>
              <a:t>Kliger</a:t>
            </a:r>
            <a:r>
              <a:rPr lang="en-US" sz="2400" dirty="0">
                <a:solidFill>
                  <a:schemeClr val="accent1"/>
                </a:solidFill>
              </a:rPr>
              <a:t> and Gregory </a:t>
            </a:r>
            <a:r>
              <a:rPr lang="en-US" sz="2400" dirty="0" err="1">
                <a:solidFill>
                  <a:schemeClr val="accent1"/>
                </a:solidFill>
              </a:rPr>
              <a:t>Gurevich</a:t>
            </a:r>
            <a:r>
              <a:rPr lang="en-US" sz="2400" dirty="0">
                <a:solidFill>
                  <a:schemeClr val="accent1"/>
                </a:solidFill>
              </a:rPr>
              <a:t> (2014), </a:t>
            </a:r>
            <a:br>
              <a:rPr lang="en-US" sz="2400" dirty="0">
                <a:solidFill>
                  <a:schemeClr val="accent1"/>
                </a:solidFill>
              </a:rPr>
            </a:br>
            <a:r>
              <a:rPr lang="en-US" sz="3600" dirty="0">
                <a:solidFill>
                  <a:srgbClr val="FF0000"/>
                </a:solidFill>
              </a:rPr>
              <a:t>Event Studies for Financial Research</a:t>
            </a:r>
            <a:r>
              <a:rPr lang="en-US" sz="3600" dirty="0">
                <a:solidFill>
                  <a:schemeClr val="accent1"/>
                </a:solidFill>
              </a:rPr>
              <a:t>: </a:t>
            </a:r>
            <a:br>
              <a:rPr lang="en-US" sz="3600" dirty="0">
                <a:solidFill>
                  <a:schemeClr val="accent1"/>
                </a:solidFill>
              </a:rPr>
            </a:br>
            <a:r>
              <a:rPr lang="en-US" sz="3600" dirty="0">
                <a:solidFill>
                  <a:schemeClr val="accent1"/>
                </a:solidFill>
              </a:rPr>
              <a:t>A Comprehensive Guide</a:t>
            </a:r>
            <a:r>
              <a:rPr lang="en-US" sz="2400" dirty="0">
                <a:solidFill>
                  <a:schemeClr val="accent1"/>
                </a:solidFill>
              </a:rPr>
              <a:t>, </a:t>
            </a:r>
            <a:br>
              <a:rPr lang="en-US" sz="2400" dirty="0">
                <a:solidFill>
                  <a:schemeClr val="accent1"/>
                </a:solidFill>
              </a:rPr>
            </a:br>
            <a:r>
              <a:rPr lang="en-US" sz="2400" dirty="0">
                <a:solidFill>
                  <a:schemeClr val="accent1"/>
                </a:solidFill>
              </a:rPr>
              <a:t>Palgrave Macmillan </a:t>
            </a:r>
            <a:endParaRPr lang="en-US" sz="2400" b="0" dirty="0">
              <a:solidFill>
                <a:schemeClr val="accent1"/>
              </a:solidFill>
            </a:endParaRP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7</a:t>
            </a:fld>
            <a:endParaRPr lang="zh-TW" altLang="en-US"/>
          </a:p>
        </p:txBody>
      </p:sp>
      <p:pic>
        <p:nvPicPr>
          <p:cNvPr id="5" name="Picture 4"/>
          <p:cNvPicPr>
            <a:picLocks noChangeAspect="1"/>
          </p:cNvPicPr>
          <p:nvPr/>
        </p:nvPicPr>
        <p:blipFill>
          <a:blip r:embed="rId2"/>
          <a:stretch>
            <a:fillRect/>
          </a:stretch>
        </p:blipFill>
        <p:spPr>
          <a:xfrm>
            <a:off x="4799856" y="1969740"/>
            <a:ext cx="2883226" cy="4454272"/>
          </a:xfrm>
          <a:prstGeom prst="rect">
            <a:avLst/>
          </a:prstGeom>
        </p:spPr>
      </p:pic>
      <p:sp>
        <p:nvSpPr>
          <p:cNvPr id="6" name="矩形 4"/>
          <p:cNvSpPr/>
          <p:nvPr/>
        </p:nvSpPr>
        <p:spPr>
          <a:xfrm>
            <a:off x="2189774" y="6567156"/>
            <a:ext cx="7812453" cy="246221"/>
          </a:xfrm>
          <a:prstGeom prst="rect">
            <a:avLst/>
          </a:prstGeom>
        </p:spPr>
        <p:txBody>
          <a:bodyPr wrap="square">
            <a:spAutoFit/>
          </a:bodyPr>
          <a:lstStyle/>
          <a:p>
            <a:pPr algn="ctr"/>
            <a:r>
              <a:rPr lang="en-US" altLang="zh-TW" sz="1000" dirty="0">
                <a:solidFill>
                  <a:schemeClr val="bg1">
                    <a:lumMod val="65000"/>
                  </a:schemeClr>
                </a:solidFill>
                <a:latin typeface="+mj-lt"/>
              </a:rPr>
              <a:t>Source: https://</a:t>
            </a:r>
            <a:r>
              <a:rPr lang="en-US" altLang="zh-TW" sz="1000" dirty="0" err="1">
                <a:solidFill>
                  <a:schemeClr val="bg1">
                    <a:lumMod val="65000"/>
                  </a:schemeClr>
                </a:solidFill>
                <a:latin typeface="+mj-lt"/>
              </a:rPr>
              <a:t>www.amazon.com</a:t>
            </a:r>
            <a:r>
              <a:rPr lang="en-US" altLang="zh-TW" sz="1000" dirty="0">
                <a:solidFill>
                  <a:schemeClr val="bg1">
                    <a:lumMod val="65000"/>
                  </a:schemeClr>
                </a:solidFill>
                <a:latin typeface="+mj-lt"/>
              </a:rPr>
              <a:t>/Event-Studies-Financial-Research-Comprehensive/</a:t>
            </a:r>
            <a:r>
              <a:rPr lang="en-US" altLang="zh-TW" sz="1000" dirty="0" err="1">
                <a:solidFill>
                  <a:schemeClr val="bg1">
                    <a:lumMod val="65000"/>
                  </a:schemeClr>
                </a:solidFill>
                <a:latin typeface="+mj-lt"/>
              </a:rPr>
              <a:t>dp</a:t>
            </a:r>
            <a:r>
              <a:rPr lang="en-US" altLang="zh-TW" sz="1000" dirty="0">
                <a:solidFill>
                  <a:schemeClr val="bg1">
                    <a:lumMod val="65000"/>
                  </a:schemeClr>
                </a:solidFill>
                <a:latin typeface="+mj-lt"/>
              </a:rPr>
              <a:t>/1137435380/</a:t>
            </a:r>
            <a:endParaRPr lang="zh-TW" altLang="en-US" sz="1000" dirty="0">
              <a:solidFill>
                <a:schemeClr val="bg1">
                  <a:lumMod val="65000"/>
                </a:schemeClr>
              </a:solidFill>
              <a:latin typeface="+mj-lt"/>
            </a:endParaRPr>
          </a:p>
        </p:txBody>
      </p:sp>
    </p:spTree>
    <p:extLst>
      <p:ext uri="{BB962C8B-B14F-4D97-AF65-F5344CB8AC3E}">
        <p14:creationId xmlns:p14="http://schemas.microsoft.com/office/powerpoint/2010/main" val="37100197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50106"/>
          </a:xfrm>
        </p:spPr>
        <p:txBody>
          <a:bodyPr/>
          <a:lstStyle/>
          <a:p>
            <a:r>
              <a:rPr lang="en-US" altLang="en-US" dirty="0">
                <a:solidFill>
                  <a:schemeClr val="accent1"/>
                </a:solidFill>
              </a:rPr>
              <a:t>The Record of Mutual Funds</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graphicFrame>
        <p:nvGraphicFramePr>
          <p:cNvPr id="5" name="Object 3"/>
          <p:cNvGraphicFramePr>
            <a:graphicFrameLocks noChangeAspect="1"/>
          </p:cNvGraphicFramePr>
          <p:nvPr/>
        </p:nvGraphicFramePr>
        <p:xfrm>
          <a:off x="2286000" y="990601"/>
          <a:ext cx="8058150" cy="4849813"/>
        </p:xfrm>
        <a:graphic>
          <a:graphicData uri="http://schemas.openxmlformats.org/presentationml/2006/ole">
            <mc:AlternateContent xmlns:mc="http://schemas.openxmlformats.org/markup-compatibility/2006">
              <mc:Choice xmlns:v="urn:schemas-microsoft-com:vml" Requires="v">
                <p:oleObj name="Chart" r:id="rId2" imgW="6362960" imgH="3829489" progId="Excel.Chart.8">
                  <p:embed/>
                </p:oleObj>
              </mc:Choice>
              <mc:Fallback>
                <p:oleObj name="Chart" r:id="rId2" imgW="6362960" imgH="3829489" progId="Excel.Chart.8">
                  <p:embed/>
                  <p:pic>
                    <p:nvPicPr>
                      <p:cNvPr id="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990601"/>
                        <a:ext cx="8058150" cy="4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Text Box 4"/>
          <p:cNvSpPr txBox="1">
            <a:spLocks noChangeArrowheads="1"/>
          </p:cNvSpPr>
          <p:nvPr/>
        </p:nvSpPr>
        <p:spPr bwMode="auto">
          <a:xfrm>
            <a:off x="2438400" y="58674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a:latin typeface="Times New Roman" charset="0"/>
              </a:rPr>
              <a:t>Taken from </a:t>
            </a:r>
            <a:r>
              <a:rPr lang="en-US" altLang="en-US" sz="1200" dirty="0" err="1">
                <a:latin typeface="Times New Roman" charset="0"/>
              </a:rPr>
              <a:t>Lubos</a:t>
            </a:r>
            <a:r>
              <a:rPr lang="en-US" altLang="en-US" sz="1200" dirty="0">
                <a:latin typeface="Times New Roman" charset="0"/>
              </a:rPr>
              <a:t> Pastor and Robert F. </a:t>
            </a:r>
            <a:r>
              <a:rPr lang="en-US" altLang="en-US" sz="1200" dirty="0" err="1">
                <a:latin typeface="Times New Roman" charset="0"/>
              </a:rPr>
              <a:t>Stambaugh</a:t>
            </a:r>
            <a:r>
              <a:rPr lang="en-US" altLang="en-US" sz="1200" dirty="0">
                <a:latin typeface="Times New Roman" charset="0"/>
              </a:rPr>
              <a:t>, “Evaluating and Investing in Equity Mutual Funds,” unpublished paper, Graduate School of Business, University of Chicago (March 2000).</a:t>
            </a:r>
          </a:p>
        </p:txBody>
      </p:sp>
      <p:sp>
        <p:nvSpPr>
          <p:cNvPr id="7" name="Rectangle 6"/>
          <p:cNvSpPr/>
          <p:nvPr/>
        </p:nvSpPr>
        <p:spPr>
          <a:xfrm>
            <a:off x="3315072" y="6639164"/>
            <a:ext cx="5561856" cy="246221"/>
          </a:xfrm>
          <a:prstGeom prst="rect">
            <a:avLst/>
          </a:prstGeom>
        </p:spPr>
        <p:txBody>
          <a:bodyPr wrap="square">
            <a:spAutoFit/>
          </a:bodyPr>
          <a:lstStyle/>
          <a:p>
            <a:pPr algn="ctr"/>
            <a:r>
              <a:rPr lang="en-US" sz="1000" dirty="0">
                <a:solidFill>
                  <a:schemeClr val="bg1">
                    <a:lumMod val="75000"/>
                  </a:schemeClr>
                </a:solidFill>
              </a:rPr>
              <a:t>Source: Ross et al. (2005), "Corporate Finance", 7th Edition, McGraw−Hill</a:t>
            </a:r>
          </a:p>
        </p:txBody>
      </p:sp>
    </p:spTree>
    <p:extLst>
      <p:ext uri="{BB962C8B-B14F-4D97-AF65-F5344CB8AC3E}">
        <p14:creationId xmlns:p14="http://schemas.microsoft.com/office/powerpoint/2010/main" val="1822859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136" y="274638"/>
            <a:ext cx="8229600" cy="778098"/>
          </a:xfrm>
        </p:spPr>
        <p:txBody>
          <a:bodyPr>
            <a:normAutofit fontScale="90000"/>
          </a:bodyPr>
          <a:lstStyle/>
          <a:p>
            <a:r>
              <a:rPr lang="en-US" dirty="0">
                <a:solidFill>
                  <a:schemeClr val="accent1"/>
                </a:solidFill>
              </a:rPr>
              <a:t>Weak Form Market Efficiency</a:t>
            </a:r>
          </a:p>
        </p:txBody>
      </p:sp>
      <p:sp>
        <p:nvSpPr>
          <p:cNvPr id="3" name="Content Placeholder 2"/>
          <p:cNvSpPr>
            <a:spLocks noGrp="1"/>
          </p:cNvSpPr>
          <p:nvPr>
            <p:ph idx="1"/>
          </p:nvPr>
        </p:nvSpPr>
        <p:spPr>
          <a:xfrm>
            <a:off x="887896" y="1052737"/>
            <a:ext cx="10641495" cy="5467127"/>
          </a:xfrm>
        </p:spPr>
        <p:txBody>
          <a:bodyPr>
            <a:normAutofit/>
          </a:bodyPr>
          <a:lstStyle/>
          <a:p>
            <a:r>
              <a:rPr lang="en-US" dirty="0"/>
              <a:t>Security prices reflect all information found in past prices and volume.</a:t>
            </a:r>
          </a:p>
          <a:p>
            <a:r>
              <a:rPr lang="en-US" dirty="0"/>
              <a:t>If the weak form of market efficiency holds, then technical analysis is of no value.</a:t>
            </a:r>
          </a:p>
          <a:p>
            <a:r>
              <a:rPr lang="en-US" dirty="0"/>
              <a:t>Often weak-form efficiency is represented as</a:t>
            </a:r>
          </a:p>
          <a:p>
            <a:r>
              <a:rPr lang="en-US" dirty="0"/>
              <a:t>P</a:t>
            </a:r>
            <a:r>
              <a:rPr lang="en-US" baseline="-25000" dirty="0"/>
              <a:t>t</a:t>
            </a:r>
            <a:r>
              <a:rPr lang="en-US" dirty="0"/>
              <a:t> = P</a:t>
            </a:r>
            <a:r>
              <a:rPr lang="en-US" baseline="-25000" dirty="0"/>
              <a:t>t-1</a:t>
            </a:r>
            <a:r>
              <a:rPr lang="en-US" dirty="0"/>
              <a:t> + Expected return + random error t</a:t>
            </a:r>
          </a:p>
          <a:p>
            <a:r>
              <a:rPr lang="en-US" dirty="0"/>
              <a:t>Since stock prices only respond to new information, which by definition arrives randomly, stock prices are said to follow a </a:t>
            </a:r>
            <a:r>
              <a:rPr lang="en-US" dirty="0">
                <a:solidFill>
                  <a:srgbClr val="FF0000"/>
                </a:solidFill>
              </a:rPr>
              <a:t>random walk</a:t>
            </a:r>
            <a:r>
              <a:rPr lang="en-US" dirty="0"/>
              <a:t>.</a:t>
            </a:r>
          </a:p>
          <a:p>
            <a:endParaRPr lang="en-US"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5" name="Rectangle 4"/>
          <p:cNvSpPr/>
          <p:nvPr/>
        </p:nvSpPr>
        <p:spPr>
          <a:xfrm>
            <a:off x="3315072" y="6579315"/>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10599590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1"/>
                </a:solidFill>
              </a:rPr>
              <a:t>Market Efficiency</a:t>
            </a:r>
            <a:endParaRPr lang="en-US" dirty="0">
              <a:solidFill>
                <a:schemeClr val="accent1"/>
              </a:solidFill>
            </a:endParaRPr>
          </a:p>
        </p:txBody>
      </p:sp>
      <p:sp>
        <p:nvSpPr>
          <p:cNvPr id="3" name="Content Placeholder 2"/>
          <p:cNvSpPr>
            <a:spLocks noGrp="1"/>
          </p:cNvSpPr>
          <p:nvPr>
            <p:ph idx="1"/>
          </p:nvPr>
        </p:nvSpPr>
        <p:spPr/>
        <p:txBody>
          <a:bodyPr/>
          <a:lstStyle/>
          <a:p>
            <a:r>
              <a:rPr lang="en-US" dirty="0"/>
              <a:t>One group of studies of strong-form market efficiency investigates insider trading.</a:t>
            </a:r>
          </a:p>
          <a:p>
            <a:r>
              <a:rPr lang="en-US" dirty="0"/>
              <a:t>A number of studies support the view that insider trading is abnormally profitable.</a:t>
            </a:r>
          </a:p>
          <a:p>
            <a:r>
              <a:rPr lang="en-US" dirty="0"/>
              <a:t>Thus, strong-form efficiency does not seem to be substantiated by the evidence</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5" name="Rectangle 4"/>
          <p:cNvSpPr/>
          <p:nvPr/>
        </p:nvSpPr>
        <p:spPr>
          <a:xfrm>
            <a:off x="3315072" y="6639164"/>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28321818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1"/>
                </a:solidFill>
              </a:rPr>
              <a:t>Why Doesn’t Everybody Believe the EMH?</a:t>
            </a:r>
            <a:endParaRPr lang="en-US" dirty="0">
              <a:solidFill>
                <a:schemeClr val="accent1"/>
              </a:solidFill>
            </a:endParaRPr>
          </a:p>
        </p:txBody>
      </p:sp>
      <p:sp>
        <p:nvSpPr>
          <p:cNvPr id="3" name="Content Placeholder 2"/>
          <p:cNvSpPr>
            <a:spLocks noGrp="1"/>
          </p:cNvSpPr>
          <p:nvPr>
            <p:ph idx="1"/>
          </p:nvPr>
        </p:nvSpPr>
        <p:spPr/>
        <p:txBody>
          <a:bodyPr/>
          <a:lstStyle/>
          <a:p>
            <a:pPr>
              <a:lnSpc>
                <a:spcPct val="90000"/>
              </a:lnSpc>
            </a:pPr>
            <a:r>
              <a:rPr lang="en-US" altLang="en-US" sz="2800" dirty="0"/>
              <a:t>There are optical illusions, mirages, and apparent patterns in charts of stock market returns.</a:t>
            </a:r>
          </a:p>
          <a:p>
            <a:pPr>
              <a:lnSpc>
                <a:spcPct val="90000"/>
              </a:lnSpc>
            </a:pPr>
            <a:r>
              <a:rPr lang="en-US" altLang="en-US" sz="2800" dirty="0"/>
              <a:t>The truth is less interesting.</a:t>
            </a:r>
          </a:p>
          <a:p>
            <a:pPr>
              <a:lnSpc>
                <a:spcPct val="90000"/>
              </a:lnSpc>
            </a:pPr>
            <a:r>
              <a:rPr lang="en-US" altLang="en-US" sz="2800" dirty="0"/>
              <a:t>There is some evidence against market efficiency:</a:t>
            </a:r>
          </a:p>
          <a:p>
            <a:pPr lvl="1">
              <a:lnSpc>
                <a:spcPct val="90000"/>
              </a:lnSpc>
            </a:pPr>
            <a:r>
              <a:rPr lang="en-US" altLang="en-US" sz="2400" dirty="0"/>
              <a:t>Seasonality</a:t>
            </a:r>
          </a:p>
          <a:p>
            <a:pPr lvl="1">
              <a:lnSpc>
                <a:spcPct val="90000"/>
              </a:lnSpc>
            </a:pPr>
            <a:r>
              <a:rPr lang="en-US" altLang="en-US" sz="2400" dirty="0"/>
              <a:t>Small versus Large stocks</a:t>
            </a:r>
          </a:p>
          <a:p>
            <a:pPr lvl="1">
              <a:lnSpc>
                <a:spcPct val="90000"/>
              </a:lnSpc>
            </a:pPr>
            <a:r>
              <a:rPr lang="en-US" altLang="en-US" sz="2400" dirty="0"/>
              <a:t>Value versus growth stocks</a:t>
            </a:r>
          </a:p>
          <a:p>
            <a:pPr>
              <a:lnSpc>
                <a:spcPct val="90000"/>
              </a:lnSpc>
            </a:pPr>
            <a:r>
              <a:rPr lang="en-US" altLang="en-US" sz="2800" dirty="0"/>
              <a:t>The tests of market efficiency are weak.</a:t>
            </a:r>
          </a:p>
          <a:p>
            <a:endParaRPr lang="en-US"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5" name="Rectangle 4"/>
          <p:cNvSpPr/>
          <p:nvPr/>
        </p:nvSpPr>
        <p:spPr>
          <a:xfrm>
            <a:off x="3315072" y="6639164"/>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23983483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45225"/>
          </a:xfrm>
        </p:spPr>
        <p:txBody>
          <a:bodyPr/>
          <a:lstStyle/>
          <a:p>
            <a:r>
              <a:rPr lang="en-US" sz="15000" dirty="0">
                <a:solidFill>
                  <a:srgbClr val="C00000"/>
                </a:solidFill>
              </a:rPr>
              <a:t>Efficient Markets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Tree>
    <p:extLst>
      <p:ext uri="{BB962C8B-B14F-4D97-AF65-F5344CB8AC3E}">
        <p14:creationId xmlns:p14="http://schemas.microsoft.com/office/powerpoint/2010/main" val="16400327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274638"/>
            <a:ext cx="8568952" cy="6245225"/>
          </a:xfrm>
        </p:spPr>
        <p:txBody>
          <a:bodyPr/>
          <a:lstStyle/>
          <a:p>
            <a:r>
              <a:rPr lang="en-US" sz="15000" dirty="0">
                <a:solidFill>
                  <a:srgbClr val="C00000"/>
                </a:solidFill>
              </a:rPr>
              <a:t>Inefficient Markets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Tree>
    <p:extLst>
      <p:ext uri="{BB962C8B-B14F-4D97-AF65-F5344CB8AC3E}">
        <p14:creationId xmlns:p14="http://schemas.microsoft.com/office/powerpoint/2010/main" val="28646944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45225"/>
          </a:xfrm>
        </p:spPr>
        <p:txBody>
          <a:bodyPr/>
          <a:lstStyle/>
          <a:p>
            <a:r>
              <a:rPr lang="en-US" sz="14000" dirty="0">
                <a:solidFill>
                  <a:srgbClr val="C00000"/>
                </a:solidFill>
              </a:rPr>
              <a:t>Behavioral Finance</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Tree>
    <p:extLst>
      <p:ext uri="{BB962C8B-B14F-4D97-AF65-F5344CB8AC3E}">
        <p14:creationId xmlns:p14="http://schemas.microsoft.com/office/powerpoint/2010/main" val="37396351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91E4D0-7C8A-FC47-A123-C137BC664685}"/>
              </a:ext>
            </a:extLst>
          </p:cNvPr>
          <p:cNvSpPr>
            <a:spLocks noGrp="1"/>
          </p:cNvSpPr>
          <p:nvPr>
            <p:ph type="sldNum" sz="quarter" idx="12"/>
          </p:nvPr>
        </p:nvSpPr>
        <p:spPr/>
        <p:txBody>
          <a:bodyPr/>
          <a:lstStyle/>
          <a:p>
            <a:fld id="{5424488C-161F-514B-8FF5-CF5173A03E8D}" type="slidenum">
              <a:rPr lang="en-US" smtClean="0"/>
              <a:t>77</a:t>
            </a:fld>
            <a:endParaRPr lang="en-US"/>
          </a:p>
        </p:txBody>
      </p:sp>
      <p:sp>
        <p:nvSpPr>
          <p:cNvPr id="9" name="Title 1">
            <a:extLst>
              <a:ext uri="{FF2B5EF4-FFF2-40B4-BE49-F238E27FC236}">
                <a16:creationId xmlns:a16="http://schemas.microsoft.com/office/drawing/2014/main" id="{947B0BFA-42C5-EA40-A731-7028995E2CF9}"/>
              </a:ext>
            </a:extLst>
          </p:cNvPr>
          <p:cNvSpPr txBox="1">
            <a:spLocks/>
          </p:cNvSpPr>
          <p:nvPr/>
        </p:nvSpPr>
        <p:spPr bwMode="auto">
          <a:xfrm>
            <a:off x="1981200" y="1"/>
            <a:ext cx="8229600" cy="66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Python in Google </a:t>
            </a:r>
            <a:r>
              <a:rPr lang="en-US" dirty="0" err="1">
                <a:solidFill>
                  <a:schemeClr val="accent1"/>
                </a:solidFill>
              </a:rPr>
              <a:t>Colab</a:t>
            </a:r>
            <a:r>
              <a:rPr lang="en-US" dirty="0">
                <a:solidFill>
                  <a:schemeClr val="accent1"/>
                </a:solidFill>
              </a:rPr>
              <a:t> (Python101)</a:t>
            </a:r>
          </a:p>
        </p:txBody>
      </p:sp>
      <p:sp>
        <p:nvSpPr>
          <p:cNvPr id="10" name="Rectangle 9">
            <a:extLst>
              <a:ext uri="{FF2B5EF4-FFF2-40B4-BE49-F238E27FC236}">
                <a16:creationId xmlns:a16="http://schemas.microsoft.com/office/drawing/2014/main" id="{4E2142D2-3D74-E746-AF4F-F845C8CB7B98}"/>
              </a:ext>
            </a:extLst>
          </p:cNvPr>
          <p:cNvSpPr/>
          <p:nvPr/>
        </p:nvSpPr>
        <p:spPr>
          <a:xfrm>
            <a:off x="1631504" y="662843"/>
            <a:ext cx="8928992" cy="369332"/>
          </a:xfrm>
          <a:prstGeom prst="rect">
            <a:avLst/>
          </a:prstGeom>
        </p:spPr>
        <p:txBody>
          <a:bodyPr wrap="square">
            <a:spAutoFit/>
          </a:bodyPr>
          <a:lstStyle/>
          <a:p>
            <a:pPr algn="ctr"/>
            <a:r>
              <a:rPr lang="en-US" dirty="0">
                <a:hlinkClick r:id="rId3"/>
              </a:rPr>
              <a:t>https://colab.research.google.com/drive/1FEG6DnGvwfUbeo4zJ1zTunjMqf2RkCrT</a:t>
            </a:r>
            <a:endParaRPr lang="en-US" dirty="0"/>
          </a:p>
        </p:txBody>
      </p:sp>
      <p:sp>
        <p:nvSpPr>
          <p:cNvPr id="7" name="Rectangle 6">
            <a:extLst>
              <a:ext uri="{FF2B5EF4-FFF2-40B4-BE49-F238E27FC236}">
                <a16:creationId xmlns:a16="http://schemas.microsoft.com/office/drawing/2014/main" id="{688555BB-BBA1-FC4B-8130-DD23478D3444}"/>
              </a:ext>
            </a:extLst>
          </p:cNvPr>
          <p:cNvSpPr/>
          <p:nvPr/>
        </p:nvSpPr>
        <p:spPr>
          <a:xfrm>
            <a:off x="4253189" y="6488668"/>
            <a:ext cx="3682611" cy="369332"/>
          </a:xfrm>
          <a:prstGeom prst="rect">
            <a:avLst/>
          </a:prstGeom>
        </p:spPr>
        <p:txBody>
          <a:bodyPr wrap="none">
            <a:spAutoFit/>
          </a:bodyPr>
          <a:lstStyle/>
          <a:p>
            <a:pPr algn="ctr"/>
            <a:r>
              <a:rPr lang="en-US" altLang="zh-TW" dirty="0">
                <a:latin typeface="Calibri" charset="0"/>
                <a:ea typeface="標楷體" charset="-120"/>
                <a:hlinkClick r:id="rId4"/>
              </a:rPr>
              <a:t>https://tinyurl.com/aintpupython101</a:t>
            </a:r>
            <a:endParaRPr lang="en-US" dirty="0">
              <a:hlinkClick r:id="rId5"/>
            </a:endParaRPr>
          </a:p>
        </p:txBody>
      </p:sp>
      <p:pic>
        <p:nvPicPr>
          <p:cNvPr id="3" name="Picture 2">
            <a:extLst>
              <a:ext uri="{FF2B5EF4-FFF2-40B4-BE49-F238E27FC236}">
                <a16:creationId xmlns:a16="http://schemas.microsoft.com/office/drawing/2014/main" id="{82B98233-F0F3-3044-906F-D65419AD47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60584" y="1012433"/>
            <a:ext cx="10196573" cy="5476235"/>
          </a:xfrm>
          <a:prstGeom prst="rect">
            <a:avLst/>
          </a:prstGeom>
        </p:spPr>
      </p:pic>
    </p:spTree>
    <p:extLst>
      <p:ext uri="{BB962C8B-B14F-4D97-AF65-F5344CB8AC3E}">
        <p14:creationId xmlns:p14="http://schemas.microsoft.com/office/powerpoint/2010/main" val="33947653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7ADD-2B4B-0C1C-FCBB-B4DAAA0A7FA9}"/>
              </a:ext>
            </a:extLst>
          </p:cNvPr>
          <p:cNvSpPr>
            <a:spLocks noGrp="1"/>
          </p:cNvSpPr>
          <p:nvPr>
            <p:ph type="title"/>
          </p:nvPr>
        </p:nvSpPr>
        <p:spPr/>
        <p:txBody>
          <a:bodyPr>
            <a:normAutofit/>
          </a:bodyPr>
          <a:lstStyle/>
          <a:p>
            <a:r>
              <a:rPr lang="en-US" sz="6600" dirty="0"/>
              <a:t>Summary</a:t>
            </a:r>
          </a:p>
        </p:txBody>
      </p:sp>
      <p:sp>
        <p:nvSpPr>
          <p:cNvPr id="3" name="Content Placeholder 2">
            <a:extLst>
              <a:ext uri="{FF2B5EF4-FFF2-40B4-BE49-F238E27FC236}">
                <a16:creationId xmlns:a16="http://schemas.microsoft.com/office/drawing/2014/main" id="{3011C2C4-7F77-AED9-F13E-2BA79A4A0A2C}"/>
              </a:ext>
            </a:extLst>
          </p:cNvPr>
          <p:cNvSpPr>
            <a:spLocks noGrp="1"/>
          </p:cNvSpPr>
          <p:nvPr>
            <p:ph idx="1"/>
          </p:nvPr>
        </p:nvSpPr>
        <p:spPr>
          <a:xfrm>
            <a:off x="534389" y="1460668"/>
            <a:ext cx="11222181" cy="4892632"/>
          </a:xfrm>
        </p:spPr>
        <p:txBody>
          <a:bodyPr>
            <a:normAutofit/>
          </a:bodyPr>
          <a:lstStyle/>
          <a:p>
            <a:r>
              <a:rPr lang="en-US" sz="3600" dirty="0"/>
              <a:t>Event Studies in Finance</a:t>
            </a:r>
          </a:p>
          <a:p>
            <a:r>
              <a:rPr lang="en-US" sz="3600" dirty="0"/>
              <a:t>Event Studies for Financial Research</a:t>
            </a:r>
          </a:p>
          <a:p>
            <a:r>
              <a:rPr lang="en-US" sz="3600" dirty="0"/>
              <a:t>Event Study Methodology</a:t>
            </a:r>
          </a:p>
          <a:p>
            <a:r>
              <a:rPr lang="en-US" sz="3600" dirty="0"/>
              <a:t>Efficient Market Hypothesis (EMH) </a:t>
            </a:r>
          </a:p>
          <a:p>
            <a:pPr lvl="1"/>
            <a:r>
              <a:rPr lang="en-US" sz="3200" dirty="0"/>
              <a:t>Efficient Markets</a:t>
            </a:r>
          </a:p>
          <a:p>
            <a:pPr lvl="1"/>
            <a:r>
              <a:rPr lang="en-US" sz="3200" dirty="0"/>
              <a:t>Inefficient Markets</a:t>
            </a:r>
          </a:p>
        </p:txBody>
      </p:sp>
      <p:sp>
        <p:nvSpPr>
          <p:cNvPr id="4" name="Slide Number Placeholder 3">
            <a:extLst>
              <a:ext uri="{FF2B5EF4-FFF2-40B4-BE49-F238E27FC236}">
                <a16:creationId xmlns:a16="http://schemas.microsoft.com/office/drawing/2014/main" id="{C4139FDC-43BB-67CC-2E3C-B31A8BD5706D}"/>
              </a:ext>
            </a:extLst>
          </p:cNvPr>
          <p:cNvSpPr>
            <a:spLocks noGrp="1"/>
          </p:cNvSpPr>
          <p:nvPr>
            <p:ph type="sldNum" sz="quarter" idx="12"/>
          </p:nvPr>
        </p:nvSpPr>
        <p:spPr/>
        <p:txBody>
          <a:bodyPr/>
          <a:lstStyle/>
          <a:p>
            <a:fld id="{5D6FF71F-CF6A-4C46-8F9B-61D49EEA70E3}" type="slidenum">
              <a:rPr lang="en-US" smtClean="0"/>
              <a:t>78</a:t>
            </a:fld>
            <a:endParaRPr lang="en-US"/>
          </a:p>
        </p:txBody>
      </p:sp>
    </p:spTree>
    <p:extLst>
      <p:ext uri="{BB962C8B-B14F-4D97-AF65-F5344CB8AC3E}">
        <p14:creationId xmlns:p14="http://schemas.microsoft.com/office/powerpoint/2010/main" val="21239286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89" y="135104"/>
            <a:ext cx="11222181" cy="872061"/>
          </a:xfrm>
        </p:spPr>
        <p:txBody>
          <a:bodyPr/>
          <a:lstStyle/>
          <a:p>
            <a:r>
              <a:rPr lang="en-US" dirty="0">
                <a:solidFill>
                  <a:schemeClr val="accent1"/>
                </a:solidFill>
              </a:rPr>
              <a:t>References</a:t>
            </a:r>
          </a:p>
        </p:txBody>
      </p:sp>
      <p:sp>
        <p:nvSpPr>
          <p:cNvPr id="3" name="Content Placeholder 2"/>
          <p:cNvSpPr>
            <a:spLocks noGrp="1"/>
          </p:cNvSpPr>
          <p:nvPr>
            <p:ph idx="1"/>
          </p:nvPr>
        </p:nvSpPr>
        <p:spPr>
          <a:xfrm>
            <a:off x="534389" y="1007165"/>
            <a:ext cx="11123222" cy="5512699"/>
          </a:xfrm>
        </p:spPr>
        <p:txBody>
          <a:bodyPr>
            <a:normAutofit fontScale="92500"/>
          </a:bodyPr>
          <a:lstStyle/>
          <a:p>
            <a:pPr>
              <a:lnSpc>
                <a:spcPct val="120000"/>
              </a:lnSpc>
              <a:spcAft>
                <a:spcPts val="0"/>
              </a:spcAft>
            </a:pPr>
            <a:r>
              <a:rPr lang="en-US" sz="1200" b="0" dirty="0"/>
              <a:t>Doron </a:t>
            </a:r>
            <a:r>
              <a:rPr lang="en-US" sz="1200" b="0" dirty="0" err="1"/>
              <a:t>Kliger</a:t>
            </a:r>
            <a:r>
              <a:rPr lang="en-US" sz="1200" b="0" dirty="0"/>
              <a:t> and Gregory </a:t>
            </a:r>
            <a:r>
              <a:rPr lang="en-US" sz="1200" b="0" dirty="0" err="1"/>
              <a:t>Gurevich</a:t>
            </a:r>
            <a:r>
              <a:rPr lang="en-US" sz="1200" b="0" dirty="0"/>
              <a:t> (2014), Event Studies for Financial Research: A Comprehensive Guide, Palgrave Macmillan</a:t>
            </a:r>
          </a:p>
          <a:p>
            <a:pPr>
              <a:lnSpc>
                <a:spcPct val="120000"/>
              </a:lnSpc>
              <a:spcAft>
                <a:spcPts val="0"/>
              </a:spcAft>
            </a:pPr>
            <a:r>
              <a:rPr lang="en-US" sz="1200" b="0" dirty="0"/>
              <a:t>El Ghoul, </a:t>
            </a:r>
            <a:r>
              <a:rPr lang="en-US" sz="1200" b="0" dirty="0" err="1"/>
              <a:t>Sadok</a:t>
            </a:r>
            <a:r>
              <a:rPr lang="en-US" sz="1200" b="0" dirty="0"/>
              <a:t>, </a:t>
            </a:r>
            <a:r>
              <a:rPr lang="en-US" sz="1200" b="0" dirty="0" err="1"/>
              <a:t>Omrane</a:t>
            </a:r>
            <a:r>
              <a:rPr lang="en-US" sz="1200" b="0" dirty="0"/>
              <a:t> </a:t>
            </a:r>
            <a:r>
              <a:rPr lang="en-US" sz="1200" b="0" dirty="0" err="1"/>
              <a:t>Guedhami</a:t>
            </a:r>
            <a:r>
              <a:rPr lang="en-US" sz="1200" b="0" dirty="0"/>
              <a:t>, Sattar A. Mansi, and </a:t>
            </a:r>
            <a:r>
              <a:rPr lang="en-US" sz="1200" b="0" dirty="0" err="1"/>
              <a:t>Oumar</a:t>
            </a:r>
            <a:r>
              <a:rPr lang="en-US" sz="1200" b="0" dirty="0"/>
              <a:t> Sy (2022). "Event studies in international finance research." Journal of International Business Studies : 1-21.</a:t>
            </a:r>
          </a:p>
          <a:p>
            <a:pPr>
              <a:lnSpc>
                <a:spcPct val="120000"/>
              </a:lnSpc>
              <a:spcAft>
                <a:spcPts val="0"/>
              </a:spcAft>
            </a:pPr>
            <a:r>
              <a:rPr lang="en-US" altLang="zh-TW" sz="1200" b="0" dirty="0" err="1"/>
              <a:t>Malkiel</a:t>
            </a:r>
            <a:r>
              <a:rPr lang="en-US" altLang="zh-TW" sz="1200" b="0" dirty="0"/>
              <a:t>, B. G., &amp; </a:t>
            </a:r>
            <a:r>
              <a:rPr lang="en-US" altLang="zh-TW" sz="1200" b="0" dirty="0" err="1"/>
              <a:t>Fama</a:t>
            </a:r>
            <a:r>
              <a:rPr lang="en-US" altLang="zh-TW" sz="1200" b="0" dirty="0"/>
              <a:t>, E. F. (1970), Efficient capital markets: A review of theory and empirical work. The Journal of Finance, 25(2), 383-417.</a:t>
            </a:r>
          </a:p>
          <a:p>
            <a:pPr>
              <a:lnSpc>
                <a:spcPct val="120000"/>
              </a:lnSpc>
              <a:spcAft>
                <a:spcPts val="0"/>
              </a:spcAft>
            </a:pPr>
            <a:r>
              <a:rPr lang="en-US" altLang="zh-TW" sz="1200" b="0" dirty="0" err="1"/>
              <a:t>MacKinlay</a:t>
            </a:r>
            <a:r>
              <a:rPr lang="en-US" altLang="zh-TW" sz="1200" b="0" dirty="0"/>
              <a:t>, A. C. (1997), Event studies in economics and finance. Journal of economic literature, 35(1), 13-39.</a:t>
            </a:r>
          </a:p>
          <a:p>
            <a:pPr>
              <a:lnSpc>
                <a:spcPct val="120000"/>
              </a:lnSpc>
              <a:spcAft>
                <a:spcPts val="0"/>
              </a:spcAft>
            </a:pPr>
            <a:r>
              <a:rPr lang="en-US" altLang="zh-TW" sz="1200" b="0" dirty="0"/>
              <a:t>Ross et al. (2005), Corporate Finance, 7th Edition, McGraw−Hill</a:t>
            </a:r>
          </a:p>
          <a:p>
            <a:pPr>
              <a:lnSpc>
                <a:spcPct val="120000"/>
              </a:lnSpc>
              <a:spcAft>
                <a:spcPts val="0"/>
              </a:spcAft>
            </a:pPr>
            <a:r>
              <a:rPr lang="en-US" altLang="zh-TW" sz="1200" b="0" dirty="0"/>
              <a:t>Richard H. Thaler (2016), Misbehaving: The Making of Behavioral Economics, W. W. Norton &amp; Company </a:t>
            </a:r>
          </a:p>
          <a:p>
            <a:pPr>
              <a:lnSpc>
                <a:spcPct val="120000"/>
              </a:lnSpc>
              <a:spcAft>
                <a:spcPts val="0"/>
              </a:spcAft>
            </a:pPr>
            <a:r>
              <a:rPr lang="en-US" altLang="zh-TW" sz="1200" b="0" dirty="0"/>
              <a:t>Lucy </a:t>
            </a:r>
            <a:r>
              <a:rPr lang="en-US" altLang="zh-TW" sz="1200" b="0" dirty="0" err="1"/>
              <a:t>Ackert</a:t>
            </a:r>
            <a:r>
              <a:rPr lang="en-US" altLang="zh-TW" sz="1200" b="0" dirty="0"/>
              <a:t> and Richard </a:t>
            </a:r>
            <a:r>
              <a:rPr lang="en-US" altLang="zh-TW" sz="1200" b="0" dirty="0" err="1"/>
              <a:t>Deaves</a:t>
            </a:r>
            <a:r>
              <a:rPr lang="en-US" altLang="zh-TW" sz="1200" b="0" dirty="0"/>
              <a:t>  (2009), “Behavioral Finance: Psychology, Decision-Making, and Markets”, South-Western College Pub.</a:t>
            </a:r>
          </a:p>
          <a:p>
            <a:pPr>
              <a:lnSpc>
                <a:spcPct val="120000"/>
              </a:lnSpc>
              <a:spcAft>
                <a:spcPts val="0"/>
              </a:spcAft>
            </a:pPr>
            <a:r>
              <a:rPr lang="en-US" altLang="zh-TW" sz="1200" b="0" dirty="0"/>
              <a:t>Hersh </a:t>
            </a:r>
            <a:r>
              <a:rPr lang="en-US" altLang="zh-TW" sz="1200" b="0" dirty="0" err="1"/>
              <a:t>Shefrin</a:t>
            </a:r>
            <a:r>
              <a:rPr lang="en-US" altLang="zh-TW" sz="1200" b="0" dirty="0"/>
              <a:t> (2007), “Beyond Greed and Fear: Understanding Behavioral Finance and the Psychology of Investing”, Oxford University Press.</a:t>
            </a:r>
          </a:p>
          <a:p>
            <a:pPr>
              <a:lnSpc>
                <a:spcPct val="120000"/>
              </a:lnSpc>
              <a:spcAft>
                <a:spcPts val="0"/>
              </a:spcAft>
            </a:pPr>
            <a:r>
              <a:rPr lang="en-US" altLang="zh-TW" sz="1200" b="0" dirty="0"/>
              <a:t>Edwin Burton and </a:t>
            </a:r>
            <a:r>
              <a:rPr lang="en-US" altLang="zh-TW" sz="1200" b="0" dirty="0" err="1"/>
              <a:t>Sunit</a:t>
            </a:r>
            <a:r>
              <a:rPr lang="en-US" altLang="zh-TW" sz="1200" b="0" dirty="0"/>
              <a:t> N. Shah (2013), “Behavioral Finance: Understanding the Social, Cognitive, and Economic Debates”, Wiley.</a:t>
            </a:r>
          </a:p>
          <a:p>
            <a:pPr>
              <a:lnSpc>
                <a:spcPct val="120000"/>
              </a:lnSpc>
              <a:spcAft>
                <a:spcPts val="0"/>
              </a:spcAft>
            </a:pPr>
            <a:r>
              <a:rPr lang="en-US" altLang="zh-TW" sz="1200" b="0" dirty="0" err="1"/>
              <a:t>Schertler</a:t>
            </a:r>
            <a:r>
              <a:rPr lang="en-US" altLang="zh-TW" sz="1200" b="0" dirty="0"/>
              <a:t>, A. (2021). Listing of classical options and the pricing of discount certificates. Journal of Banking &amp; Finance, 123.</a:t>
            </a:r>
          </a:p>
          <a:p>
            <a:pPr>
              <a:lnSpc>
                <a:spcPct val="120000"/>
              </a:lnSpc>
              <a:spcAft>
                <a:spcPts val="0"/>
              </a:spcAft>
            </a:pPr>
            <a:r>
              <a:rPr lang="en-US" altLang="zh-TW" sz="1200" b="0" dirty="0"/>
              <a:t>Pandey, D. K., &amp; Kumari, V. (2021). Event study on the reaction of the developed and emerging stock markets to the 2019-nCoV outbreak. International Review of Economics &amp; Finance, 71, 467-483.</a:t>
            </a:r>
          </a:p>
          <a:p>
            <a:pPr>
              <a:lnSpc>
                <a:spcPct val="120000"/>
              </a:lnSpc>
              <a:spcAft>
                <a:spcPts val="0"/>
              </a:spcAft>
            </a:pPr>
            <a:r>
              <a:rPr lang="en-US" altLang="zh-TW" sz="1200" b="0" dirty="0"/>
              <a:t>Naidu, D., &amp; </a:t>
            </a:r>
            <a:r>
              <a:rPr lang="en-US" altLang="zh-TW" sz="1200" b="0" dirty="0" err="1"/>
              <a:t>Ranjeeni</a:t>
            </a:r>
            <a:r>
              <a:rPr lang="en-US" altLang="zh-TW" sz="1200" b="0" dirty="0"/>
              <a:t>, K. (2021). Effect of coronavirus fear on the performance of Australian stock returns: Evidence from an event study. Pacific-Basin Finance Journal, 66.</a:t>
            </a:r>
          </a:p>
          <a:p>
            <a:pPr>
              <a:lnSpc>
                <a:spcPct val="120000"/>
              </a:lnSpc>
              <a:spcAft>
                <a:spcPts val="0"/>
              </a:spcAft>
            </a:pPr>
            <a:r>
              <a:rPr lang="en-US" altLang="zh-TW" sz="1200" b="0" dirty="0"/>
              <a:t>Cahill, D., Baur, D. G., Liu, Z. X., &amp; Yang, J. W. (2020). I am a blockchain too: How does the market respond to companies' interest in blockchain? Journal of Banking &amp; Finance, 113.</a:t>
            </a:r>
          </a:p>
          <a:p>
            <a:pPr>
              <a:lnSpc>
                <a:spcPct val="120000"/>
              </a:lnSpc>
              <a:spcAft>
                <a:spcPts val="0"/>
              </a:spcAft>
            </a:pPr>
            <a:r>
              <a:rPr lang="en-US" altLang="zh-TW" sz="1200" b="0" dirty="0" err="1"/>
              <a:t>Loipersberger</a:t>
            </a:r>
            <a:r>
              <a:rPr lang="en-US" altLang="zh-TW" sz="1200" b="0" dirty="0"/>
              <a:t>, F. (2018). The effect of supranational banking supervision on the financial sector: Event study evidence from Europe. Journal of Banking &amp; Finance, 91, 34-48.</a:t>
            </a:r>
          </a:p>
          <a:p>
            <a:pPr>
              <a:lnSpc>
                <a:spcPct val="120000"/>
              </a:lnSpc>
              <a:spcAft>
                <a:spcPts val="0"/>
              </a:spcAft>
            </a:pPr>
            <a:r>
              <a:rPr lang="en-US" altLang="zh-TW" sz="1200" b="0" dirty="0" err="1"/>
              <a:t>Lanfear</a:t>
            </a:r>
            <a:r>
              <a:rPr lang="en-US" altLang="zh-TW" sz="1200" b="0" dirty="0"/>
              <a:t>, M. G., </a:t>
            </a:r>
            <a:r>
              <a:rPr lang="en-US" altLang="zh-TW" sz="1200" b="0" dirty="0" err="1"/>
              <a:t>Lioui</a:t>
            </a:r>
            <a:r>
              <a:rPr lang="en-US" altLang="zh-TW" sz="1200" b="0" dirty="0"/>
              <a:t>, A., &amp; Siebert, M. G. (2019). Market anomalies and disaster risk: Evidence from extreme weather events. Journal of Financial Markets, 46.</a:t>
            </a:r>
          </a:p>
          <a:p>
            <a:pPr>
              <a:lnSpc>
                <a:spcPct val="120000"/>
              </a:lnSpc>
              <a:spcAft>
                <a:spcPts val="0"/>
              </a:spcAft>
            </a:pPr>
            <a:r>
              <a:rPr lang="en-US" altLang="zh-TW" sz="1200" b="0" dirty="0"/>
              <a:t>Dutta, A., </a:t>
            </a:r>
            <a:r>
              <a:rPr lang="en-US" altLang="zh-TW" sz="1200" b="0" dirty="0" err="1"/>
              <a:t>Knif</a:t>
            </a:r>
            <a:r>
              <a:rPr lang="en-US" altLang="zh-TW" sz="1200" b="0" dirty="0"/>
              <a:t>, J., Kolari, J. W., &amp; </a:t>
            </a:r>
            <a:r>
              <a:rPr lang="en-US" altLang="zh-TW" sz="1200" b="0" dirty="0" err="1"/>
              <a:t>Pynnonen</a:t>
            </a:r>
            <a:r>
              <a:rPr lang="en-US" altLang="zh-TW" sz="1200" b="0" dirty="0"/>
              <a:t>, S. (2018). A robust and powerful test of abnormal stock returns in long-horizon event studies. Journal of Empirical Finance, 47, 1-24.</a:t>
            </a:r>
          </a:p>
          <a:p>
            <a:pPr>
              <a:lnSpc>
                <a:spcPct val="120000"/>
              </a:lnSpc>
              <a:spcAft>
                <a:spcPts val="0"/>
              </a:spcAft>
            </a:pPr>
            <a:r>
              <a:rPr lang="en-US" altLang="zh-TW" sz="1200" b="0" dirty="0"/>
              <a:t>Gu, X., Zhang, W. Q., &amp; Cheng, S. (2021). How do investors in Chinese stock market react to external uncertainty? An event study to the Sino-US disputes. Pacific-Basin Finance Journal, 68.</a:t>
            </a:r>
          </a:p>
          <a:p>
            <a:pPr>
              <a:lnSpc>
                <a:spcPct val="120000"/>
              </a:lnSpc>
              <a:spcAft>
                <a:spcPts val="0"/>
              </a:spcAft>
            </a:pPr>
            <a:r>
              <a:rPr lang="en-US" altLang="zh-TW" sz="1200" b="0" dirty="0" err="1"/>
              <a:t>Bohmann</a:t>
            </a:r>
            <a:r>
              <a:rPr lang="en-US" altLang="zh-TW" sz="1200" b="0" dirty="0"/>
              <a:t>, M., </a:t>
            </a:r>
            <a:r>
              <a:rPr lang="en-US" altLang="zh-TW" sz="1200" b="0" dirty="0" err="1"/>
              <a:t>Michayluk</a:t>
            </a:r>
            <a:r>
              <a:rPr lang="en-US" altLang="zh-TW" sz="1200" b="0" dirty="0"/>
              <a:t>, D., Patel, V., &amp; Walsh, K. (2019). Liquidity and earnings in event studies: Does data granularity matter? Pacific-Basin Finance Journal, 54, 118-131.</a:t>
            </a:r>
          </a:p>
          <a:p>
            <a:pPr>
              <a:lnSpc>
                <a:spcPct val="120000"/>
              </a:lnSpc>
              <a:spcAft>
                <a:spcPts val="0"/>
              </a:spcAft>
            </a:pPr>
            <a:r>
              <a:rPr lang="en-US" altLang="zh-TW" sz="1200" b="0" dirty="0"/>
              <a:t>Fan, R., Talavera, O., &amp; Tran, V. (2020). Social media bots and stock markets. European Financial Management, 26(3), 753-777.</a:t>
            </a:r>
          </a:p>
          <a:p>
            <a:pPr>
              <a:lnSpc>
                <a:spcPct val="120000"/>
              </a:lnSpc>
              <a:spcAft>
                <a:spcPts val="0"/>
              </a:spcAft>
            </a:pPr>
            <a:r>
              <a:rPr lang="en-US" altLang="zh-TW" sz="1200" b="0" dirty="0"/>
              <a:t>Lee, J., &amp; Ryu, D. (2019). The impacts of public news announcements on intraday implied volatility dynamics. Journal of Futures Markets, 39(6), 656-685.</a:t>
            </a:r>
          </a:p>
          <a:p>
            <a:pPr>
              <a:lnSpc>
                <a:spcPct val="120000"/>
              </a:lnSpc>
              <a:spcAft>
                <a:spcPts val="0"/>
              </a:spcAft>
            </a:pPr>
            <a:r>
              <a:rPr lang="en-US" altLang="zh-TW" sz="1200" b="0" dirty="0"/>
              <a:t>Yves </a:t>
            </a:r>
            <a:r>
              <a:rPr lang="en-US" altLang="zh-TW" sz="1200" b="0" dirty="0" err="1"/>
              <a:t>Hilpisch</a:t>
            </a:r>
            <a:r>
              <a:rPr lang="en-US" altLang="zh-TW" sz="1200" b="0" dirty="0"/>
              <a:t> (2020), Artificial Intelligence in Finance: A Python-Based Guide, O’Reilly Media.</a:t>
            </a:r>
          </a:p>
          <a:p>
            <a:pPr>
              <a:lnSpc>
                <a:spcPct val="120000"/>
              </a:lnSpc>
              <a:spcAft>
                <a:spcPts val="0"/>
              </a:spcAft>
            </a:pPr>
            <a:r>
              <a:rPr lang="en-US" altLang="zh-TW" sz="1200" b="0" dirty="0" err="1"/>
              <a:t>Aurélien</a:t>
            </a:r>
            <a:r>
              <a:rPr lang="en-US" altLang="zh-TW" sz="1200" b="0" dirty="0"/>
              <a:t> </a:t>
            </a:r>
            <a:r>
              <a:rPr lang="en-US" altLang="zh-TW" sz="1200" b="0" dirty="0" err="1"/>
              <a:t>Géron</a:t>
            </a:r>
            <a:r>
              <a:rPr lang="en-US" altLang="zh-TW" sz="1200" b="0" dirty="0"/>
              <a:t> (2019), Hands-On Machine Learning with Scikit-Learn, </a:t>
            </a:r>
            <a:r>
              <a:rPr lang="en-US" altLang="zh-TW" sz="1200" b="0" dirty="0" err="1"/>
              <a:t>Keras</a:t>
            </a:r>
            <a:r>
              <a:rPr lang="en-US" altLang="zh-TW" sz="1200" b="0" dirty="0"/>
              <a:t>, and TensorFlow: Concepts, Tools, and Techniques to Build Intelligent Systems, 2nd Edition, O’Reilly Media.</a:t>
            </a:r>
          </a:p>
          <a:p>
            <a:pPr>
              <a:lnSpc>
                <a:spcPct val="120000"/>
              </a:lnSpc>
              <a:spcAft>
                <a:spcPts val="0"/>
              </a:spcAft>
            </a:pPr>
            <a:r>
              <a:rPr lang="en-US" altLang="zh-TW" sz="1200" b="0" dirty="0"/>
              <a:t>Yves </a:t>
            </a:r>
            <a:r>
              <a:rPr lang="en-US" altLang="zh-TW" sz="1200" b="0" dirty="0" err="1"/>
              <a:t>Hilpisch</a:t>
            </a:r>
            <a:r>
              <a:rPr lang="en-US" altLang="zh-TW" sz="1200" b="0" dirty="0"/>
              <a:t> (2018), Python for Finance: Mastering Data-Driven Finance, 2nd Edition, O'Reilly Media.</a:t>
            </a:r>
          </a:p>
          <a:p>
            <a:pPr>
              <a:lnSpc>
                <a:spcPct val="120000"/>
              </a:lnSpc>
              <a:spcAft>
                <a:spcPts val="0"/>
              </a:spcAft>
            </a:pPr>
            <a:r>
              <a:rPr lang="en-US" altLang="zh-TW" sz="1200" b="0" dirty="0"/>
              <a:t>Paolo </a:t>
            </a:r>
            <a:r>
              <a:rPr lang="en-US" altLang="zh-TW" sz="1200" b="0" dirty="0" err="1"/>
              <a:t>Sironi</a:t>
            </a:r>
            <a:r>
              <a:rPr lang="en-US" altLang="zh-TW" sz="1200" b="0" dirty="0"/>
              <a:t> (2016), “FinTech Innovation: From Robo-Advisors to Goal Based Investing and Gamification”, Wiley.</a:t>
            </a:r>
          </a:p>
          <a:p>
            <a:pPr>
              <a:lnSpc>
                <a:spcPct val="120000"/>
              </a:lnSpc>
              <a:spcAft>
                <a:spcPts val="0"/>
              </a:spcAft>
            </a:pPr>
            <a:r>
              <a:rPr lang="en-US" altLang="zh-TW" sz="1200" b="0" dirty="0"/>
              <a:t>Chris </a:t>
            </a:r>
            <a:r>
              <a:rPr lang="en-US" altLang="zh-TW" sz="1200" b="0" dirty="0" err="1"/>
              <a:t>Kelliher</a:t>
            </a:r>
            <a:r>
              <a:rPr lang="en-US" altLang="zh-TW" sz="1200" b="0" dirty="0"/>
              <a:t> (2022), Quantitative Finance With Python: A Practical Guide to Investment Management, Trading, and Financial Engineering, Chapman and Hall/CRC.</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spTree>
    <p:extLst>
      <p:ext uri="{BB962C8B-B14F-4D97-AF65-F5344CB8AC3E}">
        <p14:creationId xmlns:p14="http://schemas.microsoft.com/office/powerpoint/2010/main" val="1388330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1F20-0BA9-34E2-11AE-A146B6238094}"/>
              </a:ext>
            </a:extLst>
          </p:cNvPr>
          <p:cNvSpPr>
            <a:spLocks noGrp="1"/>
          </p:cNvSpPr>
          <p:nvPr>
            <p:ph type="title"/>
          </p:nvPr>
        </p:nvSpPr>
        <p:spPr>
          <a:xfrm>
            <a:off x="534389" y="135105"/>
            <a:ext cx="11222181" cy="1184854"/>
          </a:xfrm>
        </p:spPr>
        <p:txBody>
          <a:bodyPr/>
          <a:lstStyle/>
          <a:p>
            <a:r>
              <a:rPr lang="en-US" dirty="0"/>
              <a:t>Event Studies in Finance</a:t>
            </a:r>
          </a:p>
        </p:txBody>
      </p:sp>
      <p:sp>
        <p:nvSpPr>
          <p:cNvPr id="3" name="Content Placeholder 2">
            <a:extLst>
              <a:ext uri="{FF2B5EF4-FFF2-40B4-BE49-F238E27FC236}">
                <a16:creationId xmlns:a16="http://schemas.microsoft.com/office/drawing/2014/main" id="{C157AF8C-CD8B-14AA-3A2D-93D09AF2881A}"/>
              </a:ext>
            </a:extLst>
          </p:cNvPr>
          <p:cNvSpPr>
            <a:spLocks noGrp="1"/>
          </p:cNvSpPr>
          <p:nvPr>
            <p:ph idx="1"/>
          </p:nvPr>
        </p:nvSpPr>
        <p:spPr>
          <a:xfrm>
            <a:off x="534389" y="1326524"/>
            <a:ext cx="11222181" cy="5026775"/>
          </a:xfrm>
        </p:spPr>
        <p:txBody>
          <a:bodyPr>
            <a:normAutofit fontScale="92500" lnSpcReduction="20000"/>
          </a:bodyPr>
          <a:lstStyle/>
          <a:p>
            <a:r>
              <a:rPr lang="en-US" sz="4000" dirty="0"/>
              <a:t>Event studies are widely used in finance research </a:t>
            </a:r>
            <a:br>
              <a:rPr lang="en-US" sz="4000" dirty="0"/>
            </a:br>
            <a:r>
              <a:rPr lang="en-US" sz="4000" dirty="0"/>
              <a:t>to investigate the implications of </a:t>
            </a:r>
          </a:p>
          <a:p>
            <a:pPr lvl="1"/>
            <a:r>
              <a:rPr lang="en-US" sz="3600" dirty="0"/>
              <a:t>Announcements of corporate initiatives</a:t>
            </a:r>
          </a:p>
          <a:p>
            <a:pPr lvl="2"/>
            <a:r>
              <a:rPr lang="en-US" sz="3200" dirty="0"/>
              <a:t>Mergers and acquisitions, equity and debt issuance, dividends and repurchases, corporate restructuring</a:t>
            </a:r>
          </a:p>
          <a:p>
            <a:pPr lvl="1"/>
            <a:r>
              <a:rPr lang="en-US" sz="3600" dirty="0"/>
              <a:t>Regulatory changes</a:t>
            </a:r>
          </a:p>
          <a:p>
            <a:pPr lvl="2"/>
            <a:r>
              <a:rPr lang="en-US" sz="3200" dirty="0"/>
              <a:t>Board reform, compensation, changes in taxation, workplace safety</a:t>
            </a:r>
          </a:p>
          <a:p>
            <a:pPr lvl="1"/>
            <a:r>
              <a:rPr lang="en-US" sz="3600" dirty="0"/>
              <a:t>Macroeconomic shocks on stock prices</a:t>
            </a:r>
          </a:p>
          <a:p>
            <a:pPr lvl="2"/>
            <a:r>
              <a:rPr lang="en-US" sz="3200" dirty="0"/>
              <a:t>The COVID-19 pandemic, Brexit, the Paris Agreement</a:t>
            </a:r>
          </a:p>
        </p:txBody>
      </p:sp>
      <p:sp>
        <p:nvSpPr>
          <p:cNvPr id="4" name="Slide Number Placeholder 3">
            <a:extLst>
              <a:ext uri="{FF2B5EF4-FFF2-40B4-BE49-F238E27FC236}">
                <a16:creationId xmlns:a16="http://schemas.microsoft.com/office/drawing/2014/main" id="{AF8671CA-563C-1A44-737D-DCF4E3157100}"/>
              </a:ext>
            </a:extLst>
          </p:cNvPr>
          <p:cNvSpPr>
            <a:spLocks noGrp="1"/>
          </p:cNvSpPr>
          <p:nvPr>
            <p:ph type="sldNum" sz="quarter" idx="12"/>
          </p:nvPr>
        </p:nvSpPr>
        <p:spPr/>
        <p:txBody>
          <a:bodyPr/>
          <a:lstStyle/>
          <a:p>
            <a:fld id="{5D6FF71F-CF6A-4C46-8F9B-61D49EEA70E3}" type="slidenum">
              <a:rPr lang="en-US" smtClean="0"/>
              <a:t>8</a:t>
            </a:fld>
            <a:endParaRPr lang="en-US"/>
          </a:p>
        </p:txBody>
      </p:sp>
      <p:sp>
        <p:nvSpPr>
          <p:cNvPr id="6" name="TextBox 5">
            <a:extLst>
              <a:ext uri="{FF2B5EF4-FFF2-40B4-BE49-F238E27FC236}">
                <a16:creationId xmlns:a16="http://schemas.microsoft.com/office/drawing/2014/main" id="{77BB1A1C-69DE-9EED-F27E-B483CDB64024}"/>
              </a:ext>
            </a:extLst>
          </p:cNvPr>
          <p:cNvSpPr txBox="1"/>
          <p:nvPr/>
        </p:nvSpPr>
        <p:spPr>
          <a:xfrm>
            <a:off x="839383" y="6562244"/>
            <a:ext cx="10612191" cy="246221"/>
          </a:xfrm>
          <a:prstGeom prst="rect">
            <a:avLst/>
          </a:prstGeom>
          <a:noFill/>
        </p:spPr>
        <p:txBody>
          <a:bodyPr wrap="square">
            <a:spAutoFit/>
          </a:bodyPr>
          <a:lstStyle/>
          <a:p>
            <a:pPr algn="ctr"/>
            <a:r>
              <a:rPr lang="en-US" sz="1000" dirty="0">
                <a:solidFill>
                  <a:schemeClr val="bg1">
                    <a:lumMod val="75000"/>
                  </a:schemeClr>
                </a:solidFill>
              </a:rPr>
              <a:t>Source: El Ghoul, </a:t>
            </a:r>
            <a:r>
              <a:rPr lang="en-US" sz="1000" dirty="0" err="1">
                <a:solidFill>
                  <a:schemeClr val="bg1">
                    <a:lumMod val="75000"/>
                  </a:schemeClr>
                </a:solidFill>
              </a:rPr>
              <a:t>Sadok</a:t>
            </a:r>
            <a:r>
              <a:rPr lang="en-US" sz="1000" dirty="0">
                <a:solidFill>
                  <a:schemeClr val="bg1">
                    <a:lumMod val="75000"/>
                  </a:schemeClr>
                </a:solidFill>
              </a:rPr>
              <a:t>, </a:t>
            </a:r>
            <a:r>
              <a:rPr lang="en-US" sz="1000" dirty="0" err="1">
                <a:solidFill>
                  <a:schemeClr val="bg1">
                    <a:lumMod val="75000"/>
                  </a:schemeClr>
                </a:solidFill>
              </a:rPr>
              <a:t>Omrane</a:t>
            </a:r>
            <a:r>
              <a:rPr lang="en-US" sz="1000" dirty="0">
                <a:solidFill>
                  <a:schemeClr val="bg1">
                    <a:lumMod val="75000"/>
                  </a:schemeClr>
                </a:solidFill>
              </a:rPr>
              <a:t> </a:t>
            </a:r>
            <a:r>
              <a:rPr lang="en-US" sz="1000" dirty="0" err="1">
                <a:solidFill>
                  <a:schemeClr val="bg1">
                    <a:lumMod val="75000"/>
                  </a:schemeClr>
                </a:solidFill>
              </a:rPr>
              <a:t>Guedhami</a:t>
            </a:r>
            <a:r>
              <a:rPr lang="en-US" sz="1000" dirty="0">
                <a:solidFill>
                  <a:schemeClr val="bg1">
                    <a:lumMod val="75000"/>
                  </a:schemeClr>
                </a:solidFill>
              </a:rPr>
              <a:t>, Sattar A. Mansi, and </a:t>
            </a:r>
            <a:r>
              <a:rPr lang="en-US" sz="1000" dirty="0" err="1">
                <a:solidFill>
                  <a:schemeClr val="bg1">
                    <a:lumMod val="75000"/>
                  </a:schemeClr>
                </a:solidFill>
              </a:rPr>
              <a:t>Oumar</a:t>
            </a:r>
            <a:r>
              <a:rPr lang="en-US" sz="1000" dirty="0">
                <a:solidFill>
                  <a:schemeClr val="bg1">
                    <a:lumMod val="75000"/>
                  </a:schemeClr>
                </a:solidFill>
              </a:rPr>
              <a:t> Sy (2022). "Event studies in international finance research." Journal of International Business Studies : 1-21.</a:t>
            </a:r>
          </a:p>
        </p:txBody>
      </p:sp>
    </p:spTree>
    <p:extLst>
      <p:ext uri="{BB962C8B-B14F-4D97-AF65-F5344CB8AC3E}">
        <p14:creationId xmlns:p14="http://schemas.microsoft.com/office/powerpoint/2010/main" val="28979466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3A2E-08A1-6748-BBAB-6EB9B2585B43}"/>
              </a:ext>
            </a:extLst>
          </p:cNvPr>
          <p:cNvSpPr>
            <a:spLocks noGrp="1"/>
          </p:cNvSpPr>
          <p:nvPr>
            <p:ph type="title"/>
          </p:nvPr>
        </p:nvSpPr>
        <p:spPr>
          <a:xfrm>
            <a:off x="534389" y="61365"/>
            <a:ext cx="11222181" cy="766044"/>
          </a:xfrm>
        </p:spPr>
        <p:txBody>
          <a:bodyPr>
            <a:normAutofit fontScale="90000"/>
          </a:bodyPr>
          <a:lstStyle/>
          <a:p>
            <a:r>
              <a:rPr lang="en-US" dirty="0">
                <a:solidFill>
                  <a:schemeClr val="accent1"/>
                </a:solidFill>
              </a:rPr>
              <a:t>References</a:t>
            </a:r>
            <a:endParaRPr lang="en-US" dirty="0"/>
          </a:p>
        </p:txBody>
      </p:sp>
      <p:sp>
        <p:nvSpPr>
          <p:cNvPr id="3" name="Content Placeholder 2">
            <a:extLst>
              <a:ext uri="{FF2B5EF4-FFF2-40B4-BE49-F238E27FC236}">
                <a16:creationId xmlns:a16="http://schemas.microsoft.com/office/drawing/2014/main" id="{2728018E-04E9-484B-B433-46D78C168699}"/>
              </a:ext>
            </a:extLst>
          </p:cNvPr>
          <p:cNvSpPr>
            <a:spLocks noGrp="1"/>
          </p:cNvSpPr>
          <p:nvPr>
            <p:ph idx="1"/>
          </p:nvPr>
        </p:nvSpPr>
        <p:spPr>
          <a:xfrm>
            <a:off x="26534" y="827408"/>
            <a:ext cx="12120496" cy="5853611"/>
          </a:xfrm>
        </p:spPr>
        <p:txBody>
          <a:bodyPr>
            <a:noAutofit/>
          </a:bodyPr>
          <a:lstStyle/>
          <a:p>
            <a:pPr>
              <a:spcAft>
                <a:spcPts val="0"/>
              </a:spcAft>
            </a:pPr>
            <a:r>
              <a:rPr lang="en-US" sz="900" b="0" dirty="0"/>
              <a:t>Min-Yuh Day, Ching-Ying Yang, and </a:t>
            </a:r>
            <a:r>
              <a:rPr lang="en-US" sz="900" b="0" dirty="0" err="1"/>
              <a:t>Yensen</a:t>
            </a:r>
            <a:r>
              <a:rPr lang="en-US" sz="900" b="0" dirty="0"/>
              <a:t> Ni (2024), "Portfolio Dynamic Trading Strategies Using Deep Reinforcement Learning", Soft Computing, Volume 28, August 2024, pp. 8715–8730.</a:t>
            </a:r>
          </a:p>
          <a:p>
            <a:pPr>
              <a:spcAft>
                <a:spcPts val="0"/>
              </a:spcAft>
            </a:pPr>
            <a:r>
              <a:rPr lang="en-US" sz="900" b="0" dirty="0"/>
              <a:t>Yu-Sheng Kao, Min-Yuh Day, and </a:t>
            </a:r>
            <a:r>
              <a:rPr lang="en-US" sz="900" b="0" dirty="0" err="1"/>
              <a:t>Ke-Hsin</a:t>
            </a:r>
            <a:r>
              <a:rPr lang="en-US" sz="900" b="0" dirty="0"/>
              <a:t> Chou (2024), "A comparison of bitcoin futures return and return volatility based on news sentiment contemporaneously or lead-lag", The North American Journal of Economics and Finance, Volume 72, May 2024, 102159, pp. 1-22.</a:t>
            </a:r>
          </a:p>
          <a:p>
            <a:pPr>
              <a:spcAft>
                <a:spcPts val="0"/>
              </a:spcAft>
            </a:pPr>
            <a:r>
              <a:rPr lang="en-US" sz="900" b="0" dirty="0"/>
              <a:t>Min-Yuh Day and </a:t>
            </a:r>
            <a:r>
              <a:rPr lang="en-US" sz="900" b="0" dirty="0" err="1"/>
              <a:t>Yensen</a:t>
            </a:r>
            <a:r>
              <a:rPr lang="en-US" sz="900" b="0" dirty="0"/>
              <a:t> Ni (2023), "The Profitability of Seasonal Trading Timing: Insights from Energy-Related Markets", Energy Economics, Volume 128, December, 2023, 107132, pp. 1-12.</a:t>
            </a:r>
          </a:p>
          <a:p>
            <a:pPr>
              <a:spcAft>
                <a:spcPts val="0"/>
              </a:spcAft>
            </a:pPr>
            <a:r>
              <a:rPr lang="en-US" sz="900" b="0" dirty="0"/>
              <a:t>Min-Yuh Day and </a:t>
            </a:r>
            <a:r>
              <a:rPr lang="en-US" sz="900" b="0" dirty="0" err="1"/>
              <a:t>Yensen</a:t>
            </a:r>
            <a:r>
              <a:rPr lang="en-US" sz="900" b="0" dirty="0"/>
              <a:t> Ni (2023), "Be greedy when others are fearful: Evidence from a two-decade assessment of the NDX 100 and S&amp;P 500 indexes", International Review of Financial Analysis, Volume 90, November 2023, 102856, pp. 1-13.</a:t>
            </a:r>
          </a:p>
          <a:p>
            <a:pPr>
              <a:spcAft>
                <a:spcPts val="0"/>
              </a:spcAft>
            </a:pPr>
            <a:r>
              <a:rPr lang="en-US" sz="900" b="0" dirty="0" err="1"/>
              <a:t>Ke-Hsin</a:t>
            </a:r>
            <a:r>
              <a:rPr lang="en-US" sz="900" b="0" dirty="0"/>
              <a:t> Chou, Min-Yuh Day*, and </a:t>
            </a:r>
            <a:r>
              <a:rPr lang="en-US" sz="900" b="0" dirty="0" err="1"/>
              <a:t>Chien</a:t>
            </a:r>
            <a:r>
              <a:rPr lang="en-US" sz="900" b="0" dirty="0"/>
              <a:t>-Liang Chiu (2023), "Do Bitcoin news information flow and return volatility fit the sequential information arrival hypothesis and the mixture of distribution hypothesis?", International Review of Economics and Finance, Volume 88, November 2023, pp. 365-385.</a:t>
            </a:r>
          </a:p>
          <a:p>
            <a:pPr>
              <a:spcAft>
                <a:spcPts val="0"/>
              </a:spcAft>
            </a:pPr>
            <a:r>
              <a:rPr lang="en-US" sz="900" b="0" dirty="0"/>
              <a:t>Min-Yuh Day, </a:t>
            </a:r>
            <a:r>
              <a:rPr lang="en-US" sz="900" b="0" dirty="0" err="1"/>
              <a:t>Paoyu</a:t>
            </a:r>
            <a:r>
              <a:rPr lang="en-US" sz="900" b="0" dirty="0"/>
              <a:t> Huang, Yi-Rung Cheng, and </a:t>
            </a:r>
            <a:r>
              <a:rPr lang="en-US" sz="900" b="0" dirty="0" err="1"/>
              <a:t>Yensen</a:t>
            </a:r>
            <a:r>
              <a:rPr lang="en-US" sz="900" b="0" dirty="0"/>
              <a:t> Ni (2023), "Can Investors Profit from Utilizing Technical Trading Rules during the COVID-19 Pandemic?", International Journal of Information Technology &amp; Decision Making, Volume 22, Issue 6, November 2023, pp. 1893–1921.</a:t>
            </a:r>
          </a:p>
          <a:p>
            <a:pPr>
              <a:spcAft>
                <a:spcPts val="0"/>
              </a:spcAft>
            </a:pPr>
            <a:r>
              <a:rPr lang="en-US" sz="900" b="0" dirty="0" err="1"/>
              <a:t>Chien</a:t>
            </a:r>
            <a:r>
              <a:rPr lang="en-US" sz="900" b="0" dirty="0"/>
              <a:t>-Liang Chiu, </a:t>
            </a:r>
            <a:r>
              <a:rPr lang="en-US" sz="900" b="0" dirty="0" err="1"/>
              <a:t>Yensen</a:t>
            </a:r>
            <a:r>
              <a:rPr lang="en-US" sz="900" b="0" dirty="0"/>
              <a:t> Ni, Hung-Ching Hu, Min-Yuh Day, and </a:t>
            </a:r>
            <a:r>
              <a:rPr lang="en-US" sz="900" b="0" dirty="0" err="1"/>
              <a:t>Yuhsin</a:t>
            </a:r>
            <a:r>
              <a:rPr lang="en-US" sz="900" b="0" dirty="0"/>
              <a:t> Chen (2023), "Enhancing Crypto Success via Heatmap Visualization of Big Data Analytics for Numerous Variable Moving Average Strategies", Applied Sciences, Volume 13, Issue 23, November 2023, 12805, pp. 1-18.</a:t>
            </a:r>
          </a:p>
          <a:p>
            <a:pPr>
              <a:spcAft>
                <a:spcPts val="0"/>
              </a:spcAft>
            </a:pPr>
            <a:r>
              <a:rPr lang="en-US" sz="900" b="0" dirty="0"/>
              <a:t>Min-Yuh Day </a:t>
            </a:r>
            <a:r>
              <a:rPr lang="en-US" sz="900" b="0" dirty="0" err="1"/>
              <a:t>Paoyu</a:t>
            </a:r>
            <a:r>
              <a:rPr lang="en-US" sz="900" b="0" dirty="0"/>
              <a:t> Huang, </a:t>
            </a:r>
            <a:r>
              <a:rPr lang="en-US" sz="900" b="0" dirty="0" err="1"/>
              <a:t>Yirung</a:t>
            </a:r>
            <a:r>
              <a:rPr lang="en-US" sz="900" b="0" dirty="0"/>
              <a:t> Cheng and </a:t>
            </a:r>
            <a:r>
              <a:rPr lang="en-US" sz="900" b="0" dirty="0" err="1"/>
              <a:t>Yensen</a:t>
            </a:r>
            <a:r>
              <a:rPr lang="en-US" sz="900" b="0" dirty="0"/>
              <a:t> Ni (2023), "Investing Strategies for Trading Stocks as Overreaction Triggered by Technical Trading Rules with Big Data Concerns", Romanian Journal of Economic Forecasting, Volume 26, Issue 3, October 2023, pp. 148-161. [</a:t>
            </a:r>
            <a:r>
              <a:rPr lang="en-US" sz="900" b="0" dirty="0" err="1"/>
              <a:t>url</a:t>
            </a:r>
            <a:r>
              <a:rPr lang="en-US" sz="900" b="0" dirty="0"/>
              <a:t>]</a:t>
            </a:r>
          </a:p>
          <a:p>
            <a:pPr>
              <a:spcAft>
                <a:spcPts val="0"/>
              </a:spcAft>
            </a:pPr>
            <a:r>
              <a:rPr lang="en-US" sz="900" b="0" dirty="0"/>
              <a:t>Min-Yuh Day, </a:t>
            </a:r>
            <a:r>
              <a:rPr lang="en-US" sz="900" b="0" dirty="0" err="1"/>
              <a:t>Yensen</a:t>
            </a:r>
            <a:r>
              <a:rPr lang="en-US" sz="900" b="0" dirty="0"/>
              <a:t> Ni, Chinning Hsu, and </a:t>
            </a:r>
            <a:r>
              <a:rPr lang="en-US" sz="900" b="0" dirty="0" err="1"/>
              <a:t>Paoyu</a:t>
            </a:r>
            <a:r>
              <a:rPr lang="en-US" sz="900" b="0" dirty="0"/>
              <a:t> Huang (2023), "Visualizing profitability: A heatmap approach to evaluate Bitcoin futures trading using VMA trading rules", </a:t>
            </a:r>
            <a:r>
              <a:rPr lang="en-US" sz="900" b="0" dirty="0" err="1"/>
              <a:t>Heliyon</a:t>
            </a:r>
            <a:r>
              <a:rPr lang="en-US" sz="900" b="0" dirty="0"/>
              <a:t>, 21 October 2023, e21376.</a:t>
            </a:r>
          </a:p>
          <a:p>
            <a:pPr>
              <a:spcAft>
                <a:spcPts val="0"/>
              </a:spcAft>
            </a:pPr>
            <a:r>
              <a:rPr lang="en-US" sz="900" b="0" dirty="0"/>
              <a:t>Min-Yuh Day and </a:t>
            </a:r>
            <a:r>
              <a:rPr lang="en-US" sz="900" b="0" dirty="0" err="1"/>
              <a:t>Yensen</a:t>
            </a:r>
            <a:r>
              <a:rPr lang="en-US" sz="900" b="0" dirty="0"/>
              <a:t> Ni (2023), "Do clean energy indices outperform using contrarian strategies based on contrarian trading rules?", Energy, Volume 272, 1 June 2023, 127113, pp. 1-21.</a:t>
            </a:r>
          </a:p>
          <a:p>
            <a:pPr>
              <a:spcAft>
                <a:spcPts val="0"/>
              </a:spcAft>
            </a:pPr>
            <a:r>
              <a:rPr lang="en-US" sz="900" b="0" dirty="0"/>
              <a:t>Min-Yuh Day, </a:t>
            </a:r>
            <a:r>
              <a:rPr lang="en-US" sz="900" b="0" dirty="0" err="1"/>
              <a:t>Yirung</a:t>
            </a:r>
            <a:r>
              <a:rPr lang="en-US" sz="900" b="0" dirty="0"/>
              <a:t> Cheng, </a:t>
            </a:r>
            <a:r>
              <a:rPr lang="en-US" sz="900" b="0" dirty="0" err="1"/>
              <a:t>Paoyu</a:t>
            </a:r>
            <a:r>
              <a:rPr lang="en-US" sz="900" b="0" dirty="0"/>
              <a:t> Huang, and </a:t>
            </a:r>
            <a:r>
              <a:rPr lang="en-US" sz="900" b="0" dirty="0" err="1"/>
              <a:t>Yensen</a:t>
            </a:r>
            <a:r>
              <a:rPr lang="en-US" sz="900" b="0" dirty="0"/>
              <a:t> Ni (2023), "The Profitability of Bollinger Bands Trading Bitcoin Futures", Applied Economics Letters, Volume 30, Issue 11, June 2023, pp. 1437-1443.</a:t>
            </a:r>
          </a:p>
          <a:p>
            <a:pPr>
              <a:spcAft>
                <a:spcPts val="0"/>
              </a:spcAft>
            </a:pPr>
            <a:r>
              <a:rPr lang="en-US" sz="900" b="0" dirty="0" err="1"/>
              <a:t>Yuhsin</a:t>
            </a:r>
            <a:r>
              <a:rPr lang="en-US" sz="900" b="0" dirty="0"/>
              <a:t> Chen, </a:t>
            </a:r>
            <a:r>
              <a:rPr lang="en-US" sz="900" b="0" dirty="0" err="1"/>
              <a:t>Paoyu</a:t>
            </a:r>
            <a:r>
              <a:rPr lang="en-US" sz="900" b="0" dirty="0"/>
              <a:t> Huang, Min-Yuh Day, </a:t>
            </a:r>
            <a:r>
              <a:rPr lang="en-US" sz="900" b="0" dirty="0" err="1"/>
              <a:t>Yensen</a:t>
            </a:r>
            <a:r>
              <a:rPr lang="en-US" sz="900" b="0" dirty="0"/>
              <a:t> Ni, and Mei-Chu Liang (2023), "Using Heatmap Visualization to assess the performance of the DJ30 and NASDAQ100 Indices under diverse VMA trading rules", </a:t>
            </a:r>
            <a:r>
              <a:rPr lang="en-US" sz="900" b="0" dirty="0" err="1"/>
              <a:t>PLoS</a:t>
            </a:r>
            <a:r>
              <a:rPr lang="en-US" sz="900" b="0" dirty="0"/>
              <a:t> One, Volume 18, Issue 5, 11 May 2023, e0284918, pp. 1-16.</a:t>
            </a:r>
          </a:p>
          <a:p>
            <a:pPr>
              <a:spcAft>
                <a:spcPts val="0"/>
              </a:spcAft>
            </a:pPr>
            <a:r>
              <a:rPr lang="en-US" sz="900" b="0" dirty="0"/>
              <a:t>Min-Yuh Day, </a:t>
            </a:r>
            <a:r>
              <a:rPr lang="en-US" sz="900" b="0" dirty="0" err="1"/>
              <a:t>Yirung</a:t>
            </a:r>
            <a:r>
              <a:rPr lang="en-US" sz="900" b="0" dirty="0"/>
              <a:t> Cheng, </a:t>
            </a:r>
            <a:r>
              <a:rPr lang="en-US" sz="900" b="0" dirty="0" err="1"/>
              <a:t>Paoyu</a:t>
            </a:r>
            <a:r>
              <a:rPr lang="en-US" sz="900" b="0" dirty="0"/>
              <a:t> Huang, and </a:t>
            </a:r>
            <a:r>
              <a:rPr lang="en-US" sz="900" b="0" dirty="0" err="1"/>
              <a:t>Yensen</a:t>
            </a:r>
            <a:r>
              <a:rPr lang="en-US" sz="900" b="0" dirty="0"/>
              <a:t> Ni (2023), "The profitability of trading US stocks in Quarter 4 - evidence from trading signals emitted by SOI and RSI", Applied Economics Letters, Volume 30, Issue 9, May 2023, pp. 1173-1178.</a:t>
            </a:r>
          </a:p>
          <a:p>
            <a:pPr>
              <a:spcAft>
                <a:spcPts val="0"/>
              </a:spcAft>
            </a:pPr>
            <a:r>
              <a:rPr lang="en-US" sz="900" b="0" dirty="0" err="1"/>
              <a:t>Yensen</a:t>
            </a:r>
            <a:r>
              <a:rPr lang="en-US" sz="900" b="0" dirty="0"/>
              <a:t> Ni, Min-Yuh Day, Yi-Rung Cheng, and </a:t>
            </a:r>
            <a:r>
              <a:rPr lang="en-US" sz="900" b="0" dirty="0" err="1"/>
              <a:t>Paoyu</a:t>
            </a:r>
            <a:r>
              <a:rPr lang="en-US" sz="900" b="0" dirty="0"/>
              <a:t> Huang (2022), "Can Investors Profit by Utilizing Technical Trading Strategies? Evidence from Korean and Chinese Stock Markets", Financial Innovation, Volume 8, 54, June 2022, pp. 1-21.</a:t>
            </a:r>
          </a:p>
          <a:p>
            <a:pPr>
              <a:spcAft>
                <a:spcPts val="0"/>
              </a:spcAft>
            </a:pPr>
            <a:r>
              <a:rPr lang="en-US" sz="900" b="0" dirty="0"/>
              <a:t>Min-Yuh Day, </a:t>
            </a:r>
            <a:r>
              <a:rPr lang="en-US" sz="900" b="0" dirty="0" err="1"/>
              <a:t>Yensen</a:t>
            </a:r>
            <a:r>
              <a:rPr lang="en-US" sz="900" b="0" dirty="0"/>
              <a:t> Ni, Chinning Hsu, and </a:t>
            </a:r>
            <a:r>
              <a:rPr lang="en-US" sz="900" b="0" dirty="0" err="1"/>
              <a:t>Paoyu</a:t>
            </a:r>
            <a:r>
              <a:rPr lang="en-US" sz="900" b="0" dirty="0"/>
              <a:t> Huang (2022), "Do Investment Strategies Matter for Trading Global Clean Energy and Global Energy ETFs?", Energies, Volume 15, Number 9, 3 May 2022, 3328, pp. 1-15.</a:t>
            </a:r>
          </a:p>
          <a:p>
            <a:pPr>
              <a:spcAft>
                <a:spcPts val="0"/>
              </a:spcAft>
            </a:pPr>
            <a:r>
              <a:rPr lang="en-US" sz="900" b="0" dirty="0"/>
              <a:t>Min-Yuh Day, Pao-Yu Huang, </a:t>
            </a:r>
            <a:r>
              <a:rPr lang="en-US" sz="900" b="0" dirty="0" err="1"/>
              <a:t>Yirung</a:t>
            </a:r>
            <a:r>
              <a:rPr lang="en-US" sz="900" b="0" dirty="0"/>
              <a:t> Cheng, Yin-Tzu Lin, and </a:t>
            </a:r>
            <a:r>
              <a:rPr lang="en-US" sz="900" b="0" dirty="0" err="1"/>
              <a:t>Yensen</a:t>
            </a:r>
            <a:r>
              <a:rPr lang="en-US" sz="900" b="0" dirty="0"/>
              <a:t> Ni (2022), "Profitable day trading Bitcoin futures following continuous bullish (bearish) candlesticks", Applied Economics Letters, Volume 29, Issue 10, May 2022, pp. 947-954.</a:t>
            </a:r>
          </a:p>
          <a:p>
            <a:pPr>
              <a:spcAft>
                <a:spcPts val="0"/>
              </a:spcAft>
            </a:pPr>
            <a:r>
              <a:rPr lang="en-US" sz="900" b="0" dirty="0" err="1"/>
              <a:t>Chih-Chien</a:t>
            </a:r>
            <a:r>
              <a:rPr lang="en-US" sz="900" b="0" dirty="0"/>
              <a:t> Wang, Min-Yuh Day, and Chun-Lian Wu (2022), "Political Hate Speech Detection and Lexicon Building: A Study in Taiwan", IEEE Access, Volume 10, 21 March, 2022, pp. 44337-44346.</a:t>
            </a:r>
          </a:p>
          <a:p>
            <a:pPr>
              <a:spcAft>
                <a:spcPts val="0"/>
              </a:spcAft>
            </a:pPr>
            <a:r>
              <a:rPr lang="en-US" sz="900" b="0" dirty="0" err="1"/>
              <a:t>Kuei</a:t>
            </a:r>
            <a:r>
              <a:rPr lang="en-US" sz="900" b="0" dirty="0"/>
              <a:t>-Hui Cheng, Min-Yuh Day, and Hsiao-</a:t>
            </a:r>
            <a:r>
              <a:rPr lang="en-US" sz="900" b="0" dirty="0" err="1"/>
              <a:t>Lun</a:t>
            </a:r>
            <a:r>
              <a:rPr lang="en-US" sz="900" b="0" dirty="0"/>
              <a:t> Lin (2021), "The Impact of Revenue Key Audit Matters on the Difference between Self-declared and Audited Revenue", Taiwan Accounting Review, Volume 17, Number 2, December 2021, pp. 309-356.</a:t>
            </a:r>
          </a:p>
          <a:p>
            <a:pPr>
              <a:spcAft>
                <a:spcPts val="0"/>
              </a:spcAft>
            </a:pPr>
            <a:r>
              <a:rPr lang="en-US" sz="900" b="0" dirty="0" err="1"/>
              <a:t>Yulu</a:t>
            </a:r>
            <a:r>
              <a:rPr lang="en-US" sz="900" b="0" dirty="0"/>
              <a:t> Liao, Min-Yuh Day, </a:t>
            </a:r>
            <a:r>
              <a:rPr lang="en-US" sz="900" b="0" dirty="0" err="1"/>
              <a:t>Yirung</a:t>
            </a:r>
            <a:r>
              <a:rPr lang="en-US" sz="900" b="0" dirty="0"/>
              <a:t> Cheng, </a:t>
            </a:r>
            <a:r>
              <a:rPr lang="en-US" sz="900" b="0" dirty="0" err="1"/>
              <a:t>Paoyu</a:t>
            </a:r>
            <a:r>
              <a:rPr lang="en-US" sz="900" b="0" dirty="0"/>
              <a:t> Huang, and </a:t>
            </a:r>
            <a:r>
              <a:rPr lang="en-US" sz="900" b="0" dirty="0" err="1"/>
              <a:t>Yensen</a:t>
            </a:r>
            <a:r>
              <a:rPr lang="en-US" sz="900" b="0" dirty="0"/>
              <a:t> Ni (2021), "The profitability of Technical Trading for Hotel Stocks Under COVID-19 Pandemic", Journal of Computers, Volume 32, Number 5, October 2021, pp. 44-54.</a:t>
            </a:r>
          </a:p>
          <a:p>
            <a:pPr>
              <a:spcAft>
                <a:spcPts val="0"/>
              </a:spcAft>
            </a:pPr>
            <a:r>
              <a:rPr lang="en-US" sz="900" b="0" dirty="0" err="1"/>
              <a:t>Yulu</a:t>
            </a:r>
            <a:r>
              <a:rPr lang="en-US" sz="900" b="0" dirty="0"/>
              <a:t> Liao, Min-Yuh Day, </a:t>
            </a:r>
            <a:r>
              <a:rPr lang="en-US" sz="900" b="0" dirty="0" err="1"/>
              <a:t>Yirung</a:t>
            </a:r>
            <a:r>
              <a:rPr lang="en-US" sz="900" b="0" dirty="0"/>
              <a:t> Cheng, </a:t>
            </a:r>
            <a:r>
              <a:rPr lang="en-US" sz="900" b="0" dirty="0" err="1"/>
              <a:t>Paoyu</a:t>
            </a:r>
            <a:r>
              <a:rPr lang="en-US" sz="900" b="0" dirty="0"/>
              <a:t> Huang, and </a:t>
            </a:r>
            <a:r>
              <a:rPr lang="en-US" sz="900" b="0" dirty="0" err="1"/>
              <a:t>Yensen</a:t>
            </a:r>
            <a:r>
              <a:rPr lang="en-US" sz="900" b="0" dirty="0"/>
              <a:t> Ni (2021), "Does CBOE volatility index jumped or located at a higher level matter for evaluating DJ 30, NASDAQ, and S&amp;P500 index subsequent performance", Journal of Computers, Volume 32, Number 4, August 2021, pp. 57-66.</a:t>
            </a:r>
          </a:p>
          <a:p>
            <a:pPr>
              <a:spcAft>
                <a:spcPts val="0"/>
              </a:spcAft>
            </a:pPr>
            <a:r>
              <a:rPr lang="en-US" sz="900" b="0" dirty="0" err="1"/>
              <a:t>Yensen</a:t>
            </a:r>
            <a:r>
              <a:rPr lang="en-US" sz="900" b="0" dirty="0"/>
              <a:t> Ni, Min-Yuh Day, and </a:t>
            </a:r>
            <a:r>
              <a:rPr lang="en-US" sz="900" b="0" dirty="0" err="1"/>
              <a:t>Paoyu</a:t>
            </a:r>
            <a:r>
              <a:rPr lang="en-US" sz="900" b="0" dirty="0"/>
              <a:t> Huang (2020), "Trading Stocks Following Sharp Movements in the USDX, GBP/USD, and USD/CNY", Financial Innovation, Volume 6, 35, September 2020, pp. 1-17.</a:t>
            </a:r>
          </a:p>
          <a:p>
            <a:pPr>
              <a:spcAft>
                <a:spcPts val="0"/>
              </a:spcAft>
            </a:pPr>
            <a:r>
              <a:rPr lang="en-US" sz="900" b="0" dirty="0" err="1"/>
              <a:t>Yensen</a:t>
            </a:r>
            <a:r>
              <a:rPr lang="en-US" sz="900" b="0" dirty="0"/>
              <a:t> Ni, Min-Yuh Day, </a:t>
            </a:r>
            <a:r>
              <a:rPr lang="en-US" sz="900" b="0" dirty="0" err="1"/>
              <a:t>Paoyu</a:t>
            </a:r>
            <a:r>
              <a:rPr lang="en-US" sz="900" b="0" dirty="0"/>
              <a:t> Huang, and Shang-Ru Yu (2020), "The profitability of Bollinger Bands: Evidence from the constituent stocks of Taiwan 50", </a:t>
            </a:r>
            <a:r>
              <a:rPr lang="en-US" sz="900" b="0" dirty="0" err="1"/>
              <a:t>Physica</a:t>
            </a:r>
            <a:r>
              <a:rPr lang="en-US" sz="900" b="0" dirty="0"/>
              <a:t> A: Statistical Mechanics and its Applications, Volume 551, 1 August 2020, 124144, pp. 1-14.</a:t>
            </a:r>
          </a:p>
          <a:p>
            <a:pPr>
              <a:spcAft>
                <a:spcPts val="0"/>
              </a:spcAft>
            </a:pPr>
            <a:r>
              <a:rPr lang="en-US" sz="900" b="0" dirty="0" err="1"/>
              <a:t>Yensen</a:t>
            </a:r>
            <a:r>
              <a:rPr lang="en-US" sz="900" b="0" dirty="0"/>
              <a:t> Ni, </a:t>
            </a:r>
            <a:r>
              <a:rPr lang="en-US" sz="900" b="0" dirty="0" err="1"/>
              <a:t>Paoyu</a:t>
            </a:r>
            <a:r>
              <a:rPr lang="en-US" sz="900" b="0" dirty="0"/>
              <a:t> Huang, </a:t>
            </a:r>
            <a:r>
              <a:rPr lang="en-US" sz="900" b="0" dirty="0" err="1"/>
              <a:t>Yaochia</a:t>
            </a:r>
            <a:r>
              <a:rPr lang="en-US" sz="900" b="0" dirty="0"/>
              <a:t> Ku, </a:t>
            </a:r>
            <a:r>
              <a:rPr lang="en-US" sz="900" b="0" dirty="0" err="1"/>
              <a:t>Yiching</a:t>
            </a:r>
            <a:r>
              <a:rPr lang="en-US" sz="900" b="0" dirty="0"/>
              <a:t> Liao, and Min-Yuh Day (2020), "Investing Strategies as Stochastic Oscillator Indicators Staying in Overreaction Zones for Consecutive Days with Big Data Concerns", Journal of Computers, Volume 31, Number 1, February 2020, pp. 1-17.</a:t>
            </a:r>
          </a:p>
          <a:p>
            <a:pPr>
              <a:spcAft>
                <a:spcPts val="0"/>
              </a:spcAft>
            </a:pPr>
            <a:r>
              <a:rPr lang="en-US" sz="900" b="0" dirty="0" err="1"/>
              <a:t>Yensen</a:t>
            </a:r>
            <a:r>
              <a:rPr lang="en-US" sz="900" b="0" dirty="0"/>
              <a:t> Ni, Manhwa Wu, Min-Yuh Day, and </a:t>
            </a:r>
            <a:r>
              <a:rPr lang="en-US" sz="900" b="0" dirty="0" err="1"/>
              <a:t>Paoyu</a:t>
            </a:r>
            <a:r>
              <a:rPr lang="en-US" sz="900" b="0" dirty="0"/>
              <a:t> Huang (2020), "Do sharp movements in oil prices matter for stock markets?", </a:t>
            </a:r>
            <a:r>
              <a:rPr lang="en-US" sz="900" b="0" dirty="0" err="1"/>
              <a:t>Physica</a:t>
            </a:r>
            <a:r>
              <a:rPr lang="en-US" sz="900" b="0" dirty="0"/>
              <a:t> A: Statistical Mechanics and its Applications, Volume 539, 1 February 2020, pp. 1-11.</a:t>
            </a:r>
          </a:p>
          <a:p>
            <a:pPr>
              <a:spcAft>
                <a:spcPts val="0"/>
              </a:spcAft>
            </a:pPr>
            <a:r>
              <a:rPr lang="en-US" sz="900" b="0" dirty="0"/>
              <a:t>Min-Yuh Day, </a:t>
            </a:r>
            <a:r>
              <a:rPr lang="en-US" sz="900" b="0" dirty="0" err="1"/>
              <a:t>Paoyu</a:t>
            </a:r>
            <a:r>
              <a:rPr lang="en-US" sz="900" b="0" dirty="0"/>
              <a:t> Huang, and </a:t>
            </a:r>
            <a:r>
              <a:rPr lang="en-US" sz="900" b="0" dirty="0" err="1"/>
              <a:t>Yensen</a:t>
            </a:r>
            <a:r>
              <a:rPr lang="en-US" sz="900" b="0" dirty="0"/>
              <a:t> Ni (2019), "Trading as sharp movements in oil prices and technical trading signals emitted with big data concerns", </a:t>
            </a:r>
            <a:r>
              <a:rPr lang="en-US" sz="900" b="0" dirty="0" err="1"/>
              <a:t>Physica</a:t>
            </a:r>
            <a:r>
              <a:rPr lang="en-US" sz="900" b="0" dirty="0"/>
              <a:t> A: Statistical Mechanics and its Applications, Volume 525, 1 July 2019, pp. 349-372.</a:t>
            </a:r>
          </a:p>
          <a:p>
            <a:pPr>
              <a:spcAft>
                <a:spcPts val="0"/>
              </a:spcAft>
            </a:pPr>
            <a:r>
              <a:rPr lang="en-US" sz="900" b="0" dirty="0" err="1"/>
              <a:t>Yensen</a:t>
            </a:r>
            <a:r>
              <a:rPr lang="en-US" sz="900" b="0" dirty="0"/>
              <a:t> Ni, Min-Yuh Day, and </a:t>
            </a:r>
            <a:r>
              <a:rPr lang="en-US" sz="900" b="0" dirty="0" err="1"/>
              <a:t>Paoyu</a:t>
            </a:r>
            <a:r>
              <a:rPr lang="en-US" sz="900" b="0" dirty="0"/>
              <a:t> Huang (2019), "Does Data Frequency Matter for Trading Signals Emitted by Various Technical Trading Rules? ", Pacific Business Review International, Volume 11, Issue 10, April 2019, pp. 7-17.</a:t>
            </a:r>
          </a:p>
          <a:p>
            <a:pPr>
              <a:spcAft>
                <a:spcPts val="0"/>
              </a:spcAft>
            </a:pPr>
            <a:r>
              <a:rPr lang="en-US" sz="900" b="0" dirty="0"/>
              <a:t>Min-Yuh Day, Manhwa Wu, </a:t>
            </a:r>
            <a:r>
              <a:rPr lang="en-US" sz="900" b="0" dirty="0" err="1"/>
              <a:t>Paoyu</a:t>
            </a:r>
            <a:r>
              <a:rPr lang="en-US" sz="900" b="0" dirty="0"/>
              <a:t> Huang, and </a:t>
            </a:r>
            <a:r>
              <a:rPr lang="en-US" sz="900" b="0" dirty="0" err="1"/>
              <a:t>Yensen</a:t>
            </a:r>
            <a:r>
              <a:rPr lang="en-US" sz="900" b="0" dirty="0"/>
              <a:t> Ni (2018), "Investing Strategies as a Sharp Movement in Exchange Rates Occurred– Evidence for the Constituent Stocks of SSE 50 and TW 50", The Journal of Investing, Volume 27, Issue 4, Winter 2018, pp. 58-68.</a:t>
            </a:r>
          </a:p>
          <a:p>
            <a:pPr>
              <a:spcAft>
                <a:spcPts val="0"/>
              </a:spcAft>
            </a:pPr>
            <a:r>
              <a:rPr lang="en-US" sz="900" b="0" dirty="0"/>
              <a:t>Min-Yuh Day, </a:t>
            </a:r>
            <a:r>
              <a:rPr lang="en-US" sz="900" b="0" dirty="0" err="1"/>
              <a:t>Paoyu</a:t>
            </a:r>
            <a:r>
              <a:rPr lang="en-US" sz="900" b="0" dirty="0"/>
              <a:t> Huang, </a:t>
            </a:r>
            <a:r>
              <a:rPr lang="en-US" sz="900" b="0" dirty="0" err="1"/>
              <a:t>Yensen</a:t>
            </a:r>
            <a:r>
              <a:rPr lang="en-US" sz="900" b="0" dirty="0"/>
              <a:t> Ni, and </a:t>
            </a:r>
            <a:r>
              <a:rPr lang="en-US" sz="900" b="0" dirty="0" err="1"/>
              <a:t>Yuhsin</a:t>
            </a:r>
            <a:r>
              <a:rPr lang="en-US" sz="900" b="0" dirty="0"/>
              <a:t> Chen (2018), "Do Implicit Phenomena Matter? Evidence from China Stock Index Futures", The Journal of Alternative Investments, Volume 21, Issue 1, Summer 2018, pp. 79-91.</a:t>
            </a:r>
          </a:p>
          <a:p>
            <a:pPr>
              <a:spcAft>
                <a:spcPts val="0"/>
              </a:spcAft>
            </a:pPr>
            <a:r>
              <a:rPr lang="en-US" sz="900" b="0" dirty="0" err="1"/>
              <a:t>Yensen</a:t>
            </a:r>
            <a:r>
              <a:rPr lang="en-US" sz="900" b="0" dirty="0"/>
              <a:t> Ni, </a:t>
            </a:r>
            <a:r>
              <a:rPr lang="en-US" sz="900" b="0" dirty="0" err="1"/>
              <a:t>Yirung</a:t>
            </a:r>
            <a:r>
              <a:rPr lang="en-US" sz="900" b="0" dirty="0"/>
              <a:t> Cheng, </a:t>
            </a:r>
            <a:r>
              <a:rPr lang="en-US" sz="900" b="0" dirty="0" err="1"/>
              <a:t>Paoyu</a:t>
            </a:r>
            <a:r>
              <a:rPr lang="en-US" sz="900" b="0" dirty="0"/>
              <a:t> Huang, and Min-Yuh Day (2018), "Trading strategies in terms of continuous rising (falling) prices or continuous bullish (bearish) candlesticks emitted", </a:t>
            </a:r>
            <a:r>
              <a:rPr lang="en-US" sz="900" b="0" dirty="0" err="1"/>
              <a:t>Physica</a:t>
            </a:r>
            <a:r>
              <a:rPr lang="en-US" sz="900" b="0" dirty="0"/>
              <a:t> A: Statistical Mechanics and its Applications, Volume 501, 1 July 2018, pp. 188-204.</a:t>
            </a:r>
          </a:p>
          <a:p>
            <a:pPr>
              <a:spcAft>
                <a:spcPts val="0"/>
              </a:spcAft>
            </a:pPr>
            <a:r>
              <a:rPr lang="en-US" sz="900" b="0" dirty="0"/>
              <a:t>Min-Yuh Day, </a:t>
            </a:r>
            <a:r>
              <a:rPr lang="en-US" sz="900" b="0" dirty="0" err="1"/>
              <a:t>Paoyu</a:t>
            </a:r>
            <a:r>
              <a:rPr lang="en-US" sz="900" b="0" dirty="0"/>
              <a:t> Huang, </a:t>
            </a:r>
            <a:r>
              <a:rPr lang="en-US" sz="900" b="0" dirty="0" err="1"/>
              <a:t>Yensen</a:t>
            </a:r>
            <a:r>
              <a:rPr lang="en-US" sz="900" b="0" dirty="0"/>
              <a:t> Ni, and </a:t>
            </a:r>
            <a:r>
              <a:rPr lang="en-US" sz="900" b="0" dirty="0" err="1"/>
              <a:t>Yuhsin</a:t>
            </a:r>
            <a:r>
              <a:rPr lang="en-US" sz="900" b="0" dirty="0"/>
              <a:t> Chen (2018), "Do Intraday Large Price Changes Matter for Trading Index Futures? Evidence from China Futures Markets", Journal of Financial Studies, Volume 26, Number 2, June 2018, pp. 139-174.</a:t>
            </a:r>
          </a:p>
        </p:txBody>
      </p:sp>
      <p:sp>
        <p:nvSpPr>
          <p:cNvPr id="4" name="Slide Number Placeholder 3">
            <a:extLst>
              <a:ext uri="{FF2B5EF4-FFF2-40B4-BE49-F238E27FC236}">
                <a16:creationId xmlns:a16="http://schemas.microsoft.com/office/drawing/2014/main" id="{DC5750A8-7CFB-0B42-BE5F-B242E2D0E894}"/>
              </a:ext>
            </a:extLst>
          </p:cNvPr>
          <p:cNvSpPr>
            <a:spLocks noGrp="1"/>
          </p:cNvSpPr>
          <p:nvPr>
            <p:ph type="sldNum" sz="quarter" idx="12"/>
          </p:nvPr>
        </p:nvSpPr>
        <p:spPr/>
        <p:txBody>
          <a:bodyPr/>
          <a:lstStyle/>
          <a:p>
            <a:fld id="{5D6FF71F-CF6A-4C46-8F9B-61D49EEA70E3}" type="slidenum">
              <a:rPr lang="en-US" smtClean="0"/>
              <a:t>80</a:t>
            </a:fld>
            <a:endParaRPr lang="en-US"/>
          </a:p>
        </p:txBody>
      </p:sp>
    </p:spTree>
    <p:extLst>
      <p:ext uri="{BB962C8B-B14F-4D97-AF65-F5344CB8AC3E}">
        <p14:creationId xmlns:p14="http://schemas.microsoft.com/office/powerpoint/2010/main" val="76405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5D43D-94BE-DBB9-14E6-DD94F9A424DD}"/>
              </a:ext>
            </a:extLst>
          </p:cNvPr>
          <p:cNvSpPr>
            <a:spLocks noGrp="1"/>
          </p:cNvSpPr>
          <p:nvPr>
            <p:ph type="title"/>
          </p:nvPr>
        </p:nvSpPr>
        <p:spPr>
          <a:xfrm>
            <a:off x="534389" y="135104"/>
            <a:ext cx="11222181" cy="1162753"/>
          </a:xfrm>
        </p:spPr>
        <p:txBody>
          <a:bodyPr>
            <a:normAutofit fontScale="90000"/>
          </a:bodyPr>
          <a:lstStyle/>
          <a:p>
            <a:r>
              <a:rPr lang="en-US" dirty="0"/>
              <a:t>Event Studies in ESG </a:t>
            </a:r>
            <a:br>
              <a:rPr lang="en-US" dirty="0"/>
            </a:br>
            <a:r>
              <a:rPr lang="en-US" dirty="0"/>
              <a:t>and Sustainable Finance</a:t>
            </a:r>
          </a:p>
        </p:txBody>
      </p:sp>
      <p:sp>
        <p:nvSpPr>
          <p:cNvPr id="3" name="Content Placeholder 2">
            <a:extLst>
              <a:ext uri="{FF2B5EF4-FFF2-40B4-BE49-F238E27FC236}">
                <a16:creationId xmlns:a16="http://schemas.microsoft.com/office/drawing/2014/main" id="{253D42AF-C5EC-666D-5CD4-92B72FE72C2B}"/>
              </a:ext>
            </a:extLst>
          </p:cNvPr>
          <p:cNvSpPr>
            <a:spLocks noGrp="1"/>
          </p:cNvSpPr>
          <p:nvPr>
            <p:ph idx="1"/>
          </p:nvPr>
        </p:nvSpPr>
        <p:spPr>
          <a:xfrm>
            <a:off x="534389" y="1445342"/>
            <a:ext cx="11222181" cy="5116902"/>
          </a:xfrm>
        </p:spPr>
        <p:txBody>
          <a:bodyPr>
            <a:noAutofit/>
          </a:bodyPr>
          <a:lstStyle/>
          <a:p>
            <a:pPr>
              <a:lnSpc>
                <a:spcPct val="120000"/>
              </a:lnSpc>
              <a:spcAft>
                <a:spcPts val="600"/>
              </a:spcAft>
            </a:pPr>
            <a:r>
              <a:rPr lang="en-US" sz="2200" dirty="0" err="1"/>
              <a:t>Atz</a:t>
            </a:r>
            <a:r>
              <a:rPr lang="en-US" sz="2200" dirty="0"/>
              <a:t>, U., Van Holt, T., Liu, Z. Z., &amp; Bruno, C. C. (2023). </a:t>
            </a:r>
            <a:r>
              <a:rPr lang="en-US" sz="2200" dirty="0">
                <a:solidFill>
                  <a:srgbClr val="C00000"/>
                </a:solidFill>
              </a:rPr>
              <a:t>Does sustainability generate better financial performance? review, meta-analysis, and propositions</a:t>
            </a:r>
            <a:r>
              <a:rPr lang="en-US" sz="2200" dirty="0"/>
              <a:t>. Journal of Sustainable Finance &amp; Investment, 13(1), 802-825.</a:t>
            </a:r>
          </a:p>
          <a:p>
            <a:pPr>
              <a:lnSpc>
                <a:spcPct val="120000"/>
              </a:lnSpc>
              <a:spcAft>
                <a:spcPts val="600"/>
              </a:spcAft>
            </a:pPr>
            <a:r>
              <a:rPr lang="en-US" sz="2200" dirty="0"/>
              <a:t>Kumar, S. (2023). </a:t>
            </a:r>
            <a:r>
              <a:rPr lang="en-US" sz="2200" dirty="0">
                <a:solidFill>
                  <a:srgbClr val="C00000"/>
                </a:solidFill>
              </a:rPr>
              <a:t>Exploratory review of </a:t>
            </a:r>
            <a:r>
              <a:rPr lang="en-US" sz="2200" dirty="0" err="1">
                <a:solidFill>
                  <a:srgbClr val="C00000"/>
                </a:solidFill>
              </a:rPr>
              <a:t>esg</a:t>
            </a:r>
            <a:r>
              <a:rPr lang="en-US" sz="2200" dirty="0">
                <a:solidFill>
                  <a:srgbClr val="C00000"/>
                </a:solidFill>
              </a:rPr>
              <a:t> factor attribution to the portfolio return in </a:t>
            </a:r>
            <a:r>
              <a:rPr lang="en-US" sz="2200" dirty="0" err="1">
                <a:solidFill>
                  <a:srgbClr val="C00000"/>
                </a:solidFill>
              </a:rPr>
              <a:t>Fama</a:t>
            </a:r>
            <a:r>
              <a:rPr lang="en-US" sz="2200" dirty="0">
                <a:solidFill>
                  <a:srgbClr val="C00000"/>
                </a:solidFill>
              </a:rPr>
              <a:t>-French factor model framework</a:t>
            </a:r>
            <a:r>
              <a:rPr lang="en-US" sz="2200" dirty="0"/>
              <a:t>. Academy of Marketing Studies Journal, 27, 1-20.</a:t>
            </a:r>
          </a:p>
          <a:p>
            <a:pPr>
              <a:lnSpc>
                <a:spcPct val="120000"/>
              </a:lnSpc>
              <a:spcAft>
                <a:spcPts val="600"/>
              </a:spcAft>
            </a:pPr>
            <a:r>
              <a:rPr lang="en-US" sz="2200" dirty="0" err="1"/>
              <a:t>Leite</a:t>
            </a:r>
            <a:r>
              <a:rPr lang="en-US" sz="2200" dirty="0"/>
              <a:t>, B. J., &amp; </a:t>
            </a:r>
            <a:r>
              <a:rPr lang="en-US" sz="2200" dirty="0" err="1"/>
              <a:t>Uysal</a:t>
            </a:r>
            <a:r>
              <a:rPr lang="en-US" sz="2200" dirty="0"/>
              <a:t>, V. B. (2023). </a:t>
            </a:r>
            <a:r>
              <a:rPr lang="en-US" sz="2200" dirty="0">
                <a:solidFill>
                  <a:srgbClr val="C00000"/>
                </a:solidFill>
              </a:rPr>
              <a:t>Does ESG matter to investors? ESG scores and the stock price response to new information</a:t>
            </a:r>
            <a:r>
              <a:rPr lang="en-US" sz="2200" dirty="0"/>
              <a:t>. Global Finance Journal, 100851.</a:t>
            </a:r>
          </a:p>
          <a:p>
            <a:pPr>
              <a:lnSpc>
                <a:spcPct val="120000"/>
              </a:lnSpc>
              <a:spcAft>
                <a:spcPts val="600"/>
              </a:spcAft>
            </a:pPr>
            <a:r>
              <a:rPr lang="en-US" sz="2200" dirty="0"/>
              <a:t>Li, Z., Feng, L., Pan, Z., &amp; </a:t>
            </a:r>
            <a:r>
              <a:rPr lang="en-US" sz="2200" dirty="0" err="1"/>
              <a:t>Sohail</a:t>
            </a:r>
            <a:r>
              <a:rPr lang="en-US" sz="2200" dirty="0"/>
              <a:t>, H. M. (2022). </a:t>
            </a:r>
            <a:r>
              <a:rPr lang="en-US" sz="2200" dirty="0">
                <a:solidFill>
                  <a:srgbClr val="C00000"/>
                </a:solidFill>
              </a:rPr>
              <a:t>ESG performance and stock prices: evidence from the COVID-19 outbreak in China</a:t>
            </a:r>
            <a:r>
              <a:rPr lang="en-US" sz="2200" dirty="0"/>
              <a:t>. Humanities and Social Sciences Communications, 9(1), 1-10.</a:t>
            </a:r>
          </a:p>
          <a:p>
            <a:pPr>
              <a:lnSpc>
                <a:spcPct val="120000"/>
              </a:lnSpc>
              <a:spcAft>
                <a:spcPts val="600"/>
              </a:spcAft>
            </a:pPr>
            <a:r>
              <a:rPr lang="en-US" sz="2200" dirty="0"/>
              <a:t>Wang, J., Hu, X., &amp; Zhong, A. (2023). </a:t>
            </a:r>
            <a:r>
              <a:rPr lang="en-US" sz="2200" dirty="0">
                <a:solidFill>
                  <a:srgbClr val="C00000"/>
                </a:solidFill>
              </a:rPr>
              <a:t>Stock market reaction to mandatory ESG disclosure</a:t>
            </a:r>
            <a:r>
              <a:rPr lang="en-US" sz="2200" dirty="0"/>
              <a:t>. Finance Research Letters, 53, 103402.</a:t>
            </a:r>
          </a:p>
        </p:txBody>
      </p:sp>
      <p:sp>
        <p:nvSpPr>
          <p:cNvPr id="4" name="Slide Number Placeholder 3">
            <a:extLst>
              <a:ext uri="{FF2B5EF4-FFF2-40B4-BE49-F238E27FC236}">
                <a16:creationId xmlns:a16="http://schemas.microsoft.com/office/drawing/2014/main" id="{EC6CAB39-2F5B-0005-1D97-1D4F5E1FB337}"/>
              </a:ext>
            </a:extLst>
          </p:cNvPr>
          <p:cNvSpPr>
            <a:spLocks noGrp="1"/>
          </p:cNvSpPr>
          <p:nvPr>
            <p:ph type="sldNum" sz="quarter" idx="12"/>
          </p:nvPr>
        </p:nvSpPr>
        <p:spPr/>
        <p:txBody>
          <a:bodyPr/>
          <a:lstStyle/>
          <a:p>
            <a:fld id="{5D6FF71F-CF6A-4C46-8F9B-61D49EEA70E3}" type="slidenum">
              <a:rPr lang="en-US" smtClean="0"/>
              <a:t>9</a:t>
            </a:fld>
            <a:endParaRPr lang="en-US"/>
          </a:p>
        </p:txBody>
      </p:sp>
    </p:spTree>
    <p:extLst>
      <p:ext uri="{BB962C8B-B14F-4D97-AF65-F5344CB8AC3E}">
        <p14:creationId xmlns:p14="http://schemas.microsoft.com/office/powerpoint/2010/main" val="3392388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25190</TotalTime>
  <Words>6389</Words>
  <Application>Microsoft Macintosh PowerPoint</Application>
  <PresentationFormat>Widescreen</PresentationFormat>
  <Paragraphs>578</Paragraphs>
  <Slides>80</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80</vt:i4>
      </vt:variant>
    </vt:vector>
  </HeadingPairs>
  <TitlesOfParts>
    <vt:vector size="89" baseType="lpstr">
      <vt:lpstr>Arial</vt:lpstr>
      <vt:lpstr>Arial Rounded MT Bold</vt:lpstr>
      <vt:lpstr>Calibri</vt:lpstr>
      <vt:lpstr>Calibri Light</vt:lpstr>
      <vt:lpstr>Courier</vt:lpstr>
      <vt:lpstr>Times New Roman</vt:lpstr>
      <vt:lpstr>Office Theme</vt:lpstr>
      <vt:lpstr>Equation</vt:lpstr>
      <vt:lpstr>Chart</vt:lpstr>
      <vt:lpstr>Event Studies in Finance</vt:lpstr>
      <vt:lpstr>Syllabus</vt:lpstr>
      <vt:lpstr>Syllabus</vt:lpstr>
      <vt:lpstr>Syllabus</vt:lpstr>
      <vt:lpstr>Event Studies  in Finance</vt:lpstr>
      <vt:lpstr>Outline</vt:lpstr>
      <vt:lpstr>Doron Kliger and Gregory Gurevich (2014),  Event Studies for Financial Research:  A Comprehensive Guide,  Palgrave Macmillan </vt:lpstr>
      <vt:lpstr>Event Studies in Finance</vt:lpstr>
      <vt:lpstr>Event Studies in ESG  and Sustainable Finance</vt:lpstr>
      <vt:lpstr>Firm-level Event Studies</vt:lpstr>
      <vt:lpstr> Single- and Cross-county Event Studies  published in the four major finance and IB journals</vt:lpstr>
      <vt:lpstr> Single- and Cross-county Event Studies  published in the four major finance and IB journals</vt:lpstr>
      <vt:lpstr> Single- and Cross-county Event Studies  published in the four major finance and IB journals</vt:lpstr>
      <vt:lpstr>Event Studies  for  Financial Research</vt:lpstr>
      <vt:lpstr>PowerPoint Presentation</vt:lpstr>
      <vt:lpstr>Event Studies  in Economics and Finance</vt:lpstr>
      <vt:lpstr>Event Study</vt:lpstr>
      <vt:lpstr>Event Study Time line for an event study</vt:lpstr>
      <vt:lpstr>Event Study Methodology</vt:lpstr>
      <vt:lpstr>Event Study Methodology</vt:lpstr>
      <vt:lpstr>Event Study Methodology</vt:lpstr>
      <vt:lpstr>Efficient Markets</vt:lpstr>
      <vt:lpstr>Behavioral Economics</vt:lpstr>
      <vt:lpstr>Behavioral Finance</vt:lpstr>
      <vt:lpstr>Rational Behavior  Irrational Behavior</vt:lpstr>
      <vt:lpstr>Emotion  Sentiment</vt:lpstr>
      <vt:lpstr>Modern Financial Research</vt:lpstr>
      <vt:lpstr>Behavioral Finance Themes</vt:lpstr>
      <vt:lpstr>Efficient Market Hypothesis (EMH)</vt:lpstr>
      <vt:lpstr>Efficient Market Hypothesis (EMH) (Fama, 1970)</vt:lpstr>
      <vt:lpstr>Efficient Market Hypothesis (EMH) (Fama, 1970)</vt:lpstr>
      <vt:lpstr>Efficient Market Hypothesis (EMH) (Fama, 1970)</vt:lpstr>
      <vt:lpstr>PowerPoint Presentation</vt:lpstr>
      <vt:lpstr>Cumulative Average Residuals</vt:lpstr>
      <vt:lpstr>Cumulative Average Residuals</vt:lpstr>
      <vt:lpstr>Market Efficiency</vt:lpstr>
      <vt:lpstr>Types of Efficiency Market</vt:lpstr>
      <vt:lpstr>Can Financing Decisions  Create Value?</vt:lpstr>
      <vt:lpstr>What Sort of Financing Decisions?</vt:lpstr>
      <vt:lpstr>How to Create Value through Financing</vt:lpstr>
      <vt:lpstr>Efficient Capital Markets</vt:lpstr>
      <vt:lpstr>Reaction of Stock Price to New Information in Efficient and Inefficient Markets</vt:lpstr>
      <vt:lpstr>Reaction of Stock Price to New Information in Efficient and Inefficient Markets</vt:lpstr>
      <vt:lpstr>Versions of EMH/Info-Efficiency</vt:lpstr>
      <vt:lpstr>Relationship among  Three Different Information Sets</vt:lpstr>
      <vt:lpstr>Efficient Market</vt:lpstr>
      <vt:lpstr>Why Technical Analysis Fails</vt:lpstr>
      <vt:lpstr>Evidence on Market Efficiency</vt:lpstr>
      <vt:lpstr>Event Studies</vt:lpstr>
      <vt:lpstr>Event Studies Methodology</vt:lpstr>
      <vt:lpstr>Event Studies Methodology</vt:lpstr>
      <vt:lpstr>Event Studies Methodology</vt:lpstr>
      <vt:lpstr>Event Studies Methodology</vt:lpstr>
      <vt:lpstr>Event Studies Methodology</vt:lpstr>
      <vt:lpstr>Event Studies Methodology</vt:lpstr>
      <vt:lpstr>Event Studies Methodology</vt:lpstr>
      <vt:lpstr>Event Studies Methodology</vt:lpstr>
      <vt:lpstr>Market Efficiency in Event Studies</vt:lpstr>
      <vt:lpstr>Event Study:  Earning Announcement</vt:lpstr>
      <vt:lpstr>Event Study: Stock Splits</vt:lpstr>
      <vt:lpstr>Event Study: Take-over </vt:lpstr>
      <vt:lpstr>Event Study: Death of CEO</vt:lpstr>
      <vt:lpstr>Evidence I: Predictabilities Studies</vt:lpstr>
      <vt:lpstr>Long-Run Reversals</vt:lpstr>
      <vt:lpstr>Short-run Momentum</vt:lpstr>
      <vt:lpstr>Getting Technical Barron’s March 5, 2003</vt:lpstr>
      <vt:lpstr>Getting Technical Back to Buy Low, Sell High      Barron’s March 12, 2003</vt:lpstr>
      <vt:lpstr>What Pattern Do You See?</vt:lpstr>
      <vt:lpstr>Event Studies: Dividend Omissions</vt:lpstr>
      <vt:lpstr>The Record of Mutual Funds</vt:lpstr>
      <vt:lpstr>Weak Form Market Efficiency</vt:lpstr>
      <vt:lpstr>Market Efficiency</vt:lpstr>
      <vt:lpstr>Why Doesn’t Everybody Believe the EMH?</vt:lpstr>
      <vt:lpstr>Efficient Markets</vt:lpstr>
      <vt:lpstr>Inefficient Markets</vt:lpstr>
      <vt:lpstr>Behavioral Finance</vt:lpstr>
      <vt:lpstr>PowerPoint Presentation</vt:lpstr>
      <vt:lpstr>Summary</vt:lpstr>
      <vt:lpstr>References</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in Finance and Quantitative Analysis</dc:title>
  <dc:subject/>
  <dc:creator>Min-Yuh Day</dc:creator>
  <cp:keywords>Artificial Intelligence, Finance, Quantitative Analysis, AI in Finance, AIFQA</cp:keywords>
  <dc:description>Artificial Intelligence in Finance and Quantitative Analysis</dc:description>
  <cp:lastModifiedBy>MY DAY</cp:lastModifiedBy>
  <cp:revision>1317</cp:revision>
  <cp:lastPrinted>2020-12-23T14:44:17Z</cp:lastPrinted>
  <dcterms:created xsi:type="dcterms:W3CDTF">2019-09-12T03:09:52Z</dcterms:created>
  <dcterms:modified xsi:type="dcterms:W3CDTF">2025-03-10T15:01:39Z</dcterms:modified>
  <cp:category/>
</cp:coreProperties>
</file>