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3"/>
  </p:notesMasterIdLst>
  <p:sldIdLst>
    <p:sldId id="3462" r:id="rId2"/>
    <p:sldId id="3786" r:id="rId3"/>
    <p:sldId id="5220" r:id="rId4"/>
    <p:sldId id="5600" r:id="rId5"/>
    <p:sldId id="3933" r:id="rId6"/>
    <p:sldId id="3932" r:id="rId7"/>
    <p:sldId id="3903" r:id="rId8"/>
    <p:sldId id="3507" r:id="rId9"/>
    <p:sldId id="3505" r:id="rId10"/>
    <p:sldId id="3506" r:id="rId11"/>
    <p:sldId id="3508" r:id="rId12"/>
    <p:sldId id="2951" r:id="rId13"/>
    <p:sldId id="1745" r:id="rId14"/>
    <p:sldId id="1742" r:id="rId15"/>
    <p:sldId id="1746" r:id="rId16"/>
    <p:sldId id="1744" r:id="rId17"/>
    <p:sldId id="3510" r:id="rId18"/>
    <p:sldId id="3511" r:id="rId19"/>
    <p:sldId id="3512" r:id="rId20"/>
    <p:sldId id="3514" r:id="rId21"/>
    <p:sldId id="3515" r:id="rId22"/>
    <p:sldId id="3516" r:id="rId23"/>
    <p:sldId id="3517" r:id="rId24"/>
    <p:sldId id="3518" r:id="rId25"/>
    <p:sldId id="3520" r:id="rId26"/>
    <p:sldId id="3522" r:id="rId27"/>
    <p:sldId id="3523" r:id="rId28"/>
    <p:sldId id="3525" r:id="rId29"/>
    <p:sldId id="3526" r:id="rId30"/>
    <p:sldId id="3530" r:id="rId31"/>
    <p:sldId id="3531" r:id="rId32"/>
    <p:sldId id="3529" r:id="rId33"/>
    <p:sldId id="2956" r:id="rId34"/>
    <p:sldId id="2952" r:id="rId35"/>
    <p:sldId id="3532" r:id="rId36"/>
    <p:sldId id="2953" r:id="rId37"/>
    <p:sldId id="3533" r:id="rId38"/>
    <p:sldId id="3904" r:id="rId39"/>
    <p:sldId id="3905" r:id="rId40"/>
    <p:sldId id="3906" r:id="rId41"/>
    <p:sldId id="3907" r:id="rId42"/>
    <p:sldId id="3908" r:id="rId43"/>
    <p:sldId id="3909" r:id="rId44"/>
    <p:sldId id="3910" r:id="rId45"/>
    <p:sldId id="3537" r:id="rId46"/>
    <p:sldId id="3535" r:id="rId47"/>
    <p:sldId id="3536" r:id="rId48"/>
    <p:sldId id="3538" r:id="rId49"/>
    <p:sldId id="3541" r:id="rId50"/>
    <p:sldId id="3539" r:id="rId51"/>
    <p:sldId id="3540" r:id="rId52"/>
    <p:sldId id="3534" r:id="rId53"/>
    <p:sldId id="3911" r:id="rId54"/>
    <p:sldId id="3542" r:id="rId55"/>
    <p:sldId id="3543" r:id="rId56"/>
    <p:sldId id="3912" r:id="rId57"/>
    <p:sldId id="5601" r:id="rId58"/>
    <p:sldId id="2996" r:id="rId59"/>
    <p:sldId id="2997" r:id="rId60"/>
    <p:sldId id="2998" r:id="rId61"/>
    <p:sldId id="2999" r:id="rId62"/>
    <p:sldId id="3000" r:id="rId63"/>
    <p:sldId id="3544" r:id="rId64"/>
    <p:sldId id="3914" r:id="rId65"/>
    <p:sldId id="3915" r:id="rId66"/>
    <p:sldId id="3916" r:id="rId67"/>
    <p:sldId id="3917" r:id="rId68"/>
    <p:sldId id="3918" r:id="rId69"/>
    <p:sldId id="3561" r:id="rId70"/>
    <p:sldId id="3562" r:id="rId71"/>
    <p:sldId id="3563" r:id="rId72"/>
    <p:sldId id="3548" r:id="rId73"/>
    <p:sldId id="3564" r:id="rId74"/>
    <p:sldId id="3565" r:id="rId75"/>
    <p:sldId id="3555" r:id="rId76"/>
    <p:sldId id="3925" r:id="rId77"/>
    <p:sldId id="3924" r:id="rId78"/>
    <p:sldId id="3921" r:id="rId79"/>
    <p:sldId id="3922" r:id="rId80"/>
    <p:sldId id="3923" r:id="rId81"/>
    <p:sldId id="3935" r:id="rId82"/>
    <p:sldId id="3558" r:id="rId83"/>
    <p:sldId id="3577" r:id="rId84"/>
    <p:sldId id="3579" r:id="rId85"/>
    <p:sldId id="3580" r:id="rId86"/>
    <p:sldId id="3581" r:id="rId87"/>
    <p:sldId id="3582" r:id="rId88"/>
    <p:sldId id="3583" r:id="rId89"/>
    <p:sldId id="3584" r:id="rId90"/>
    <p:sldId id="3566" r:id="rId91"/>
    <p:sldId id="3585" r:id="rId92"/>
    <p:sldId id="3586" r:id="rId93"/>
    <p:sldId id="3587" r:id="rId94"/>
    <p:sldId id="3588" r:id="rId95"/>
    <p:sldId id="3589" r:id="rId96"/>
    <p:sldId id="3557" r:id="rId97"/>
    <p:sldId id="3590" r:id="rId98"/>
    <p:sldId id="3591" r:id="rId99"/>
    <p:sldId id="3592" r:id="rId100"/>
    <p:sldId id="3578" r:id="rId101"/>
    <p:sldId id="3593" r:id="rId102"/>
    <p:sldId id="3594" r:id="rId103"/>
    <p:sldId id="3595" r:id="rId104"/>
    <p:sldId id="3597" r:id="rId105"/>
    <p:sldId id="3600" r:id="rId106"/>
    <p:sldId id="3598" r:id="rId107"/>
    <p:sldId id="3568" r:id="rId108"/>
    <p:sldId id="3926" r:id="rId109"/>
    <p:sldId id="3927" r:id="rId110"/>
    <p:sldId id="3928" r:id="rId111"/>
    <p:sldId id="3929" r:id="rId112"/>
    <p:sldId id="3919" r:id="rId113"/>
    <p:sldId id="3570" r:id="rId114"/>
    <p:sldId id="3920" r:id="rId115"/>
    <p:sldId id="3573" r:id="rId116"/>
    <p:sldId id="3572" r:id="rId117"/>
    <p:sldId id="3574" r:id="rId118"/>
    <p:sldId id="3575" r:id="rId119"/>
    <p:sldId id="3576" r:id="rId120"/>
    <p:sldId id="3569" r:id="rId121"/>
    <p:sldId id="3930" r:id="rId1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38"/>
    <p:restoredTop sz="89297"/>
  </p:normalViewPr>
  <p:slideViewPr>
    <p:cSldViewPr snapToGrid="0" snapToObjects="1">
      <p:cViewPr varScale="1">
        <p:scale>
          <a:sx n="85" d="100"/>
          <a:sy n="85" d="100"/>
        </p:scale>
        <p:origin x="192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28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09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81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73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62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6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3/24/25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3/24/25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3/24/25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3/24/25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hyperlink" Target="https://tinyurl.com/imtkupython101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hyperlink" Target="https://tinyurl.com/imtkupython101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hyperlink" Target="https://tinyurl.com/imtkupython101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hyperlink" Target="https://tinyurl.com/imtkupython101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hyperlink" Target="https://tinyurl.com/imtkupython101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hyperlink" Target="https://tinyurl.com/imtkupython101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hyperlink" Target="https://tinyurl.com/imtkupython101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github.com/yhilpisch/aii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qbMhXXq0vI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.tw/citations?user=JPi34mwAAAAJ&amp;hl=en&amp;oi=sra" TargetMode="External"/><Relationship Id="rId2" Type="http://schemas.openxmlformats.org/officeDocument/2006/relationships/hyperlink" Target="https://onlinelibrary.wiley.com/doi/abs/10.1111/j.1540-6261.1964.tb02865.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holar.google.com.tw/scholar?cluster=4740809876112584442&amp;hl=en&amp;as_sdt=0,5" TargetMode="External"/><Relationship Id="rId5" Type="http://schemas.openxmlformats.org/officeDocument/2006/relationships/hyperlink" Target="https://scholar.google.com.tw/scholar?q=related:-q5a5Xa9ykEJ:scholar.google.com/&amp;scioq=Sharpe,+W.+F.+(1964).+Capital+asset+prices:+A+theory+of+market+equilibrium+under+conditions+of+risk.+The+journal+of+finance,+19(3),+425-442.&amp;hl=en&amp;as_sdt=0,5" TargetMode="External"/><Relationship Id="rId4" Type="http://schemas.openxmlformats.org/officeDocument/2006/relationships/hyperlink" Target="https://scholar.google.com.tw/scholar?cites=4740809876112584442&amp;as_sdt=2005&amp;sciodt=0,5&amp;hl=en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finance.yahoo.com/world-indices/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ingecko.com/en/api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2"/>
            <a:ext cx="11672156" cy="2264678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Finance Theory and </a:t>
            </a:r>
            <a:b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Data-Driven Finance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1132AIFQA05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(M5147) (Spring 2025)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5, 6, 7 (13:10-16:00)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2025-03-25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31D96-3AD7-AED6-057D-2F0B3207E239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60C08-DAB1-8B33-586F-3124358362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/>
          </a:bodyPr>
          <a:lstStyle/>
          <a:p>
            <a:r>
              <a:rPr lang="en-US" sz="3600" dirty="0"/>
              <a:t>The </a:t>
            </a:r>
            <a:r>
              <a:rPr lang="en-US" sz="3600" dirty="0">
                <a:solidFill>
                  <a:srgbClr val="C00000"/>
                </a:solidFill>
              </a:rPr>
              <a:t>CAPM</a:t>
            </a:r>
            <a:r>
              <a:rPr lang="en-US" sz="3600" dirty="0"/>
              <a:t> is based on many unrealistic assumptions. </a:t>
            </a:r>
          </a:p>
          <a:p>
            <a:pPr lvl="1"/>
            <a:r>
              <a:rPr lang="en-US" sz="3600" dirty="0"/>
              <a:t>The assumption that investors care only about the mean and variance of one-period portfolio returns is extreme. </a:t>
            </a:r>
            <a:br>
              <a:rPr lang="en-US" sz="3600" dirty="0"/>
            </a:br>
            <a:r>
              <a:rPr lang="en-US" sz="3600" dirty="0"/>
              <a:t>(Eugene </a:t>
            </a:r>
            <a:r>
              <a:rPr lang="en-US" sz="3600" dirty="0" err="1"/>
              <a:t>Fama</a:t>
            </a:r>
            <a:r>
              <a:rPr lang="en-US" sz="3600" dirty="0"/>
              <a:t> and Kenneth French, 2004)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783206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Histogram and normal PDF for discrete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F9099E-7EC2-AB43-8DC2-F493187C6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7112" y="1450181"/>
            <a:ext cx="7696200" cy="4699000"/>
          </a:xfrm>
        </p:spPr>
      </p:pic>
    </p:spTree>
    <p:extLst>
      <p:ext uri="{BB962C8B-B14F-4D97-AF65-F5344CB8AC3E}">
        <p14:creationId xmlns:p14="http://schemas.microsoft.com/office/powerpoint/2010/main" val="229615240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Q-Q plot for standard normally distributed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FAC97A-8B4B-2549-B400-ABEEA669F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4412" y="1450181"/>
            <a:ext cx="7721600" cy="4699000"/>
          </a:xfrm>
        </p:spPr>
      </p:pic>
    </p:spTree>
    <p:extLst>
      <p:ext uri="{BB962C8B-B14F-4D97-AF65-F5344CB8AC3E}">
        <p14:creationId xmlns:p14="http://schemas.microsoft.com/office/powerpoint/2010/main" val="131551266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/>
          </a:bodyPr>
          <a:lstStyle/>
          <a:p>
            <a:r>
              <a:rPr lang="en-US" dirty="0"/>
              <a:t>Q-Q plot for discrete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81D4AA-C7F0-E648-BC38-E0331005C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4412" y="1450181"/>
            <a:ext cx="7721600" cy="4699000"/>
          </a:xfrm>
        </p:spPr>
      </p:pic>
    </p:spTree>
    <p:extLst>
      <p:ext uri="{BB962C8B-B14F-4D97-AF65-F5344CB8AC3E}">
        <p14:creationId xmlns:p14="http://schemas.microsoft.com/office/powerpoint/2010/main" val="12465059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213476"/>
          </a:xfrm>
        </p:spPr>
        <p:txBody>
          <a:bodyPr>
            <a:normAutofit fontScale="90000"/>
          </a:bodyPr>
          <a:lstStyle/>
          <a:p>
            <a:r>
              <a:rPr lang="en-US" dirty="0"/>
              <a:t>Frequency distribution and normal PDF </a:t>
            </a:r>
            <a:br>
              <a:rPr lang="en-US" dirty="0"/>
            </a:br>
            <a:r>
              <a:rPr lang="en-US" dirty="0"/>
              <a:t>for S&amp;P 500 log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0AAFE1-0CD9-824A-B219-E766F487E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7112" y="1348581"/>
            <a:ext cx="7696200" cy="4902200"/>
          </a:xfrm>
        </p:spPr>
      </p:pic>
    </p:spTree>
    <p:extLst>
      <p:ext uri="{BB962C8B-B14F-4D97-AF65-F5344CB8AC3E}">
        <p14:creationId xmlns:p14="http://schemas.microsoft.com/office/powerpoint/2010/main" val="24738959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/>
          </a:bodyPr>
          <a:lstStyle/>
          <a:p>
            <a:r>
              <a:rPr lang="en-US" dirty="0"/>
              <a:t>Q-Q for S&amp;P 500 log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51BBB7-5795-A64B-B4BF-4368E981F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2812" y="1348581"/>
            <a:ext cx="7924800" cy="4902200"/>
          </a:xfrm>
        </p:spPr>
      </p:pic>
    </p:spTree>
    <p:extLst>
      <p:ext uri="{BB962C8B-B14F-4D97-AF65-F5344CB8AC3E}">
        <p14:creationId xmlns:p14="http://schemas.microsoft.com/office/powerpoint/2010/main" val="38322977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CAPM return versus beta </a:t>
            </a:r>
            <a:br>
              <a:rPr lang="en-US" dirty="0"/>
            </a:br>
            <a:r>
              <a:rPr lang="en-US" dirty="0"/>
              <a:t>(including linear regression)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DF4C7E-97B4-C245-A1F2-EC7504A75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690" y="1450180"/>
            <a:ext cx="8524710" cy="5112063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944102A-2192-654B-936D-3D70F9B2A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868" y="1450181"/>
            <a:ext cx="8524710" cy="51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485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CAPM return versus beta </a:t>
            </a:r>
            <a:br>
              <a:rPr lang="en-US" dirty="0"/>
            </a:br>
            <a:r>
              <a:rPr lang="en-US" dirty="0"/>
              <a:t>(including linear regression)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0748B2-FC5C-B04A-B5B3-5C1BE112E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200" y="1487503"/>
            <a:ext cx="8184558" cy="4900140"/>
          </a:xfrm>
        </p:spPr>
      </p:pic>
    </p:spTree>
    <p:extLst>
      <p:ext uri="{BB962C8B-B14F-4D97-AF65-F5344CB8AC3E}">
        <p14:creationId xmlns:p14="http://schemas.microsoft.com/office/powerpoint/2010/main" val="42053256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75132"/>
          </a:xfrm>
        </p:spPr>
        <p:txBody>
          <a:bodyPr>
            <a:normAutofit/>
          </a:bodyPr>
          <a:lstStyle/>
          <a:p>
            <a:r>
              <a:rPr lang="en-US" dirty="0"/>
              <a:t>Theory-First to Data-Driven Finance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10235"/>
            <a:ext cx="11222181" cy="5257799"/>
          </a:xfrm>
        </p:spPr>
        <p:txBody>
          <a:bodyPr>
            <a:noAutofit/>
          </a:bodyPr>
          <a:lstStyle/>
          <a:p>
            <a:pPr marL="320040" indent="-320040"/>
            <a:r>
              <a:rPr lang="en-US" sz="2800" dirty="0"/>
              <a:t>Finance used to be characterized by </a:t>
            </a:r>
            <a:r>
              <a:rPr lang="en-US" sz="2800" dirty="0">
                <a:solidFill>
                  <a:srgbClr val="C00000"/>
                </a:solidFill>
              </a:rPr>
              <a:t>normative theories </a:t>
            </a:r>
            <a:r>
              <a:rPr lang="en-US" sz="2800" dirty="0"/>
              <a:t>based on </a:t>
            </a:r>
            <a:r>
              <a:rPr lang="en-US" sz="2800" dirty="0">
                <a:solidFill>
                  <a:srgbClr val="C00000"/>
                </a:solidFill>
              </a:rPr>
              <a:t>simplified mathematical models </a:t>
            </a:r>
            <a:r>
              <a:rPr lang="en-US" sz="2800" dirty="0"/>
              <a:t>of the financial markets, relying on </a:t>
            </a:r>
            <a:r>
              <a:rPr lang="en-US" sz="2800" dirty="0">
                <a:solidFill>
                  <a:srgbClr val="C00000"/>
                </a:solidFill>
              </a:rPr>
              <a:t>assumptions</a:t>
            </a:r>
            <a:r>
              <a:rPr lang="en-US" sz="2800" dirty="0"/>
              <a:t> such as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normality of returns </a:t>
            </a:r>
            <a:r>
              <a:rPr lang="en-US" sz="2800" dirty="0"/>
              <a:t>and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linear relationships</a:t>
            </a:r>
            <a:r>
              <a:rPr lang="en-US" sz="2800" dirty="0"/>
              <a:t>. </a:t>
            </a:r>
          </a:p>
          <a:p>
            <a:pPr marL="320040" indent="-320040"/>
            <a:r>
              <a:rPr lang="en-US" sz="2800" dirty="0"/>
              <a:t>The almost universal and comprehensive availability of </a:t>
            </a:r>
            <a:br>
              <a:rPr lang="en-US" sz="2800" dirty="0"/>
            </a:br>
            <a:r>
              <a:rPr lang="en-US" sz="2800" dirty="0"/>
              <a:t>(financial) data has led to a shift in focus </a:t>
            </a:r>
            <a:br>
              <a:rPr lang="en-US" sz="2800" dirty="0"/>
            </a:br>
            <a:r>
              <a:rPr lang="en-US" sz="2800" dirty="0"/>
              <a:t>from a </a:t>
            </a:r>
            <a:r>
              <a:rPr lang="en-US" sz="2800" dirty="0">
                <a:solidFill>
                  <a:srgbClr val="C00000"/>
                </a:solidFill>
              </a:rPr>
              <a:t>theory-first approach </a:t>
            </a:r>
            <a:r>
              <a:rPr lang="en-US" sz="2800" dirty="0"/>
              <a:t>to </a:t>
            </a:r>
            <a:r>
              <a:rPr lang="en-US" sz="2800" dirty="0">
                <a:solidFill>
                  <a:srgbClr val="C00000"/>
                </a:solidFill>
              </a:rPr>
              <a:t>data-driven finance</a:t>
            </a:r>
            <a:r>
              <a:rPr lang="en-US" sz="2800" dirty="0"/>
              <a:t>. </a:t>
            </a:r>
          </a:p>
          <a:p>
            <a:pPr marL="320040" indent="-320040"/>
            <a:r>
              <a:rPr lang="en-US" sz="2800" dirty="0"/>
              <a:t>Several examples based on real financial data illustrate that many popular financial models and theories cannot survive a confrontation with financial market realities. </a:t>
            </a:r>
          </a:p>
          <a:p>
            <a:pPr marL="320040" indent="-320040"/>
            <a:r>
              <a:rPr lang="en-US" sz="2800" dirty="0"/>
              <a:t>Although elegant, they might be too simplistic to capture the complexities, changing nature, and nonlinearities of financial markets.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962954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284202320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29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Uncertainty and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Financial theory deals with investment, trading, and valuation in the presence of </a:t>
            </a:r>
            <a:r>
              <a:rPr lang="en-US" sz="4400" dirty="0">
                <a:solidFill>
                  <a:srgbClr val="C00000"/>
                </a:solidFill>
              </a:rPr>
              <a:t>uncertainty</a:t>
            </a:r>
            <a:r>
              <a:rPr lang="en-US" sz="4400" dirty="0"/>
              <a:t> and </a:t>
            </a:r>
            <a:r>
              <a:rPr lang="en-US" sz="4400" dirty="0">
                <a:solidFill>
                  <a:srgbClr val="C00000"/>
                </a:solidFill>
              </a:rPr>
              <a:t>risk</a:t>
            </a:r>
            <a:r>
              <a:rPr lang="en-US" sz="4400" dirty="0"/>
              <a:t>.</a:t>
            </a:r>
          </a:p>
          <a:p>
            <a:r>
              <a:rPr lang="en-US" sz="4400" dirty="0"/>
              <a:t>The focus is on fundamental concepts from </a:t>
            </a:r>
            <a:r>
              <a:rPr lang="en-US" sz="4400" dirty="0">
                <a:solidFill>
                  <a:srgbClr val="C00000"/>
                </a:solidFill>
              </a:rPr>
              <a:t>probability theory </a:t>
            </a:r>
            <a:r>
              <a:rPr lang="en-US" sz="4400" dirty="0"/>
              <a:t>that build the backbone of </a:t>
            </a:r>
            <a:r>
              <a:rPr lang="en-US" sz="4400" dirty="0">
                <a:solidFill>
                  <a:srgbClr val="C00000"/>
                </a:solidFill>
              </a:rPr>
              <a:t>quantitative finance</a:t>
            </a:r>
            <a:r>
              <a:rPr lang="en-US" sz="4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6936298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118782250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349108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7202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333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F75A69-EA6A-1381-AAA8-0BB77558B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99" y="658276"/>
            <a:ext cx="10525589" cy="590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2043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76765-D011-DC4A-BA8F-3AF35C569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78" y="689838"/>
            <a:ext cx="10764657" cy="58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549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46EE8-F979-E94B-8286-D11621E1E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250" y="897810"/>
            <a:ext cx="10210800" cy="55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0139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A43863-A2EE-6342-ABDE-6E4CB6F60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354" y="661589"/>
            <a:ext cx="10629337" cy="582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4882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6D2A3-FD21-9940-B3C0-8CD2E2393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47" y="644548"/>
            <a:ext cx="10596664" cy="584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1734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03932-AAA3-C943-85FD-C5CF6C25C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05" y="662844"/>
            <a:ext cx="10953177" cy="589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48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Risk and Return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32" y="1675083"/>
            <a:ext cx="6601737" cy="46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0686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-411480"/>
            <a:r>
              <a:rPr lang="en-US" sz="4400" dirty="0"/>
              <a:t>Data-Driven Finance</a:t>
            </a:r>
          </a:p>
          <a:p>
            <a:pPr indent="-411480"/>
            <a:r>
              <a:rPr lang="en-US" sz="4400" dirty="0"/>
              <a:t>Scientific Method</a:t>
            </a:r>
          </a:p>
          <a:p>
            <a:pPr indent="-411480"/>
            <a:r>
              <a:rPr lang="en-US" sz="4400" dirty="0"/>
              <a:t>Financial Econometrics and Regression</a:t>
            </a:r>
          </a:p>
          <a:p>
            <a:pPr indent="-411480"/>
            <a:r>
              <a:rPr lang="en-US" sz="4400" dirty="0"/>
              <a:t>Data Availability</a:t>
            </a:r>
          </a:p>
          <a:p>
            <a:pPr indent="-411480"/>
            <a:r>
              <a:rPr lang="en-US" sz="4400" dirty="0"/>
              <a:t>Normative Theories Revisited</a:t>
            </a:r>
          </a:p>
          <a:p>
            <a:pPr indent="-411480"/>
            <a:r>
              <a:rPr lang="en-US" sz="4400" dirty="0"/>
              <a:t>Debunking Central Assumptions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01343254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007165"/>
            <a:ext cx="11123222" cy="551269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Yves </a:t>
            </a:r>
            <a:r>
              <a:rPr lang="en-US" sz="2400" b="0" dirty="0" err="1"/>
              <a:t>Hilpisch</a:t>
            </a:r>
            <a:r>
              <a:rPr lang="en-US" sz="2400" b="0" dirty="0"/>
              <a:t> (2020), Artificial Intelligence in Finance: A Python-Based Guide, O’Reilly Media, </a:t>
            </a:r>
            <a:r>
              <a:rPr lang="en-US" sz="2400" b="0" dirty="0">
                <a:hlinkClick r:id="rId2"/>
              </a:rPr>
              <a:t>https://github.com/yhilpisch/aiif</a:t>
            </a:r>
            <a:r>
              <a:rPr lang="en-US" sz="2400" b="0" dirty="0"/>
              <a:t> 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Fishburn</a:t>
            </a:r>
            <a:r>
              <a:rPr lang="en-US" sz="2400" b="0" dirty="0"/>
              <a:t>, P. C. (1968). Utility theory. Management science, 14(5), 335-378.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Fama</a:t>
            </a:r>
            <a:r>
              <a:rPr lang="en-US" sz="2400" b="0" dirty="0"/>
              <a:t>, E. F., &amp; French, K. R. (2004). The capital asset pricing model: Theory and evidence. Journal of economic perspectives, 18(3), 25-46.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Markowitz, H. (1952). PORTFOLIO SELECTION. The Journal of Finance, 7(1), 77-91.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Pratt, J. W. (1964). Risk aversion in the small and in the large, econometrics 32, </a:t>
            </a:r>
            <a:r>
              <a:rPr lang="en-US" sz="2400" b="0" dirty="0" err="1"/>
              <a:t>jan.</a:t>
            </a: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Ross, S. A. (1976). The arbitrage theory of capital asset pricing. Journal of Economic Theory, 13(3), 341-60.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Sharpe, W. F. (1964). Capital asset prices: A theory of market equilibrium under conditions of risk. The journal of finance, 19(3), 425-442.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Min-Yuh Day (2025), Python 101, </a:t>
            </a:r>
            <a:r>
              <a:rPr lang="en-US" sz="2400" b="0" dirty="0">
                <a:hlinkClick r:id="rId3"/>
              </a:rPr>
              <a:t>https://tinyurl.com/aintpupython101</a:t>
            </a: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74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Sharpe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55763" y="2636913"/>
                <a:ext cx="8680475" cy="1691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𝐒𝐡𝐚𝐫𝐩𝐞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charset="0"/>
                            </a:rPr>
                            <m:t>𝑃𝑜𝑟𝑡𝑜𝑓𝑜𝑙𝑖𝑜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𝑅𝑒𝑡𝑢𝑟𝑛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𝑅𝑖𝑠𝑘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𝐹𝑟𝑒𝑒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𝑅𝑒𝑡𝑢𝑟𝑛</m:t>
                          </m:r>
                        </m:num>
                        <m:den>
                          <m:r>
                            <a:rPr lang="en-US" sz="3600" i="1">
                              <a:latin typeface="Cambria Math" charset="0"/>
                            </a:rPr>
                            <m:t>𝑃𝑜𝑟𝑡𝑜𝑓𝑜𝑙𝑖𝑜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𝑅𝑖𝑠𝑘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763" y="2636913"/>
                <a:ext cx="8680475" cy="1691553"/>
              </a:xfrm>
              <a:prstGeom prst="rect">
                <a:avLst/>
              </a:prstGeom>
              <a:blipFill>
                <a:blip r:embed="rId2"/>
                <a:stretch>
                  <a:fillRect t="-2239" r="-146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465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Sharpe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67608" y="3125021"/>
            <a:ext cx="82527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Where </a:t>
            </a:r>
          </a:p>
          <a:p>
            <a:r>
              <a:rPr lang="en-US" sz="32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32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3200" baseline="-25000" dirty="0"/>
              <a:t> </a:t>
            </a:r>
            <a:r>
              <a:rPr lang="en-US" sz="3200" dirty="0"/>
              <a:t>=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portfolio return</a:t>
            </a:r>
          </a:p>
          <a:p>
            <a:r>
              <a:rPr lang="en-US" sz="32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32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3200" dirty="0"/>
              <a:t> = risk free rate </a:t>
            </a:r>
          </a:p>
          <a:p>
            <a:r>
              <a:rPr lang="en-US" sz="3200" i="1" dirty="0" err="1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32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3200" dirty="0"/>
              <a:t> = </a:t>
            </a:r>
            <a:r>
              <a:rPr lang="en-US" sz="3200" dirty="0">
                <a:solidFill>
                  <a:srgbClr val="FF0000"/>
                </a:solidFill>
              </a:rPr>
              <a:t>portfolio risk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        </a:t>
            </a:r>
            <a:r>
              <a:rPr lang="en-US" sz="3200" dirty="0"/>
              <a:t>(variability, standard deviation of return)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𝐒𝐡𝐚𝐫𝐩𝐞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i="1">
                          <a:latin typeface="Cambria Math" charset="0"/>
                        </a:rPr>
                        <m:t>𝑆𝑅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0155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Sortino</a:t>
            </a:r>
            <a:r>
              <a:rPr lang="en-US" dirty="0">
                <a:solidFill>
                  <a:schemeClr val="accent1"/>
                </a:solidFill>
              </a:rPr>
              <a:t>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67405" y="2828218"/>
            <a:ext cx="57320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Where </a:t>
            </a:r>
          </a:p>
          <a:p>
            <a:r>
              <a:rPr lang="en-US" sz="28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8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800" baseline="-25000" dirty="0"/>
              <a:t> </a:t>
            </a:r>
            <a:r>
              <a:rPr lang="en-US" sz="2800" dirty="0"/>
              <a:t>=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portfolio return</a:t>
            </a:r>
          </a:p>
          <a:p>
            <a:r>
              <a:rPr lang="en-US" sz="28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8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800" dirty="0"/>
              <a:t> = </a:t>
            </a:r>
            <a:r>
              <a:rPr lang="en-US" sz="2800" dirty="0">
                <a:solidFill>
                  <a:srgbClr val="C00000"/>
                </a:solidFill>
              </a:rPr>
              <a:t>Minimum Target Return </a:t>
            </a:r>
          </a:p>
          <a:p>
            <a:r>
              <a:rPr lang="en-US" sz="2800" i="1" dirty="0" err="1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28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sz="2800" dirty="0"/>
              <a:t> = </a:t>
            </a:r>
            <a:r>
              <a:rPr lang="en-US" sz="2800" dirty="0">
                <a:solidFill>
                  <a:srgbClr val="FF0000"/>
                </a:solidFill>
              </a:rPr>
              <a:t>Downside Risk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charset="0"/>
                          <a:ea typeface="Arial" charset="0"/>
                          <a:cs typeface="Arial" charset="0"/>
                        </a:rPr>
                        <m:t>𝐒𝐨𝐫𝐭𝐢𝐧𝐨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67608" y="4666683"/>
                <a:ext cx="7859216" cy="16762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𝐃𝐨𝐰𝐧𝐬𝐢𝐝𝐞</m:t>
                      </m:r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𝐑𝐢𝐬𝐤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𝐷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is-I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mr-IN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latin typeface="Cambria Math" charset="0"/>
                                        </a:rPr>
                                        <m:t>min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𝑟</m:t>
                                              </m:r>
                                              <m:r>
                                                <a:rPr lang="en-US" sz="2800" i="1" baseline="-25000"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𝑟𝑇</m:t>
                                              </m:r>
                                            </m:e>
                                          </m:d>
                                          <m:r>
                                            <a:rPr lang="en-US" sz="2800" i="1">
                                              <a:latin typeface="Cambria Math" charset="0"/>
                                            </a:rPr>
                                            <m:t>,0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en-US" sz="2800" i="1" baseline="30000">
                                      <a:latin typeface="Cambria Math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nary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08" y="4666683"/>
                <a:ext cx="7859216" cy="1676293"/>
              </a:xfrm>
              <a:prstGeom prst="rect">
                <a:avLst/>
              </a:prstGeom>
              <a:blipFill>
                <a:blip r:embed="rId3"/>
                <a:stretch>
                  <a:fillRect t="-66917" b="-112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2928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Max Drawdown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03" y="1509554"/>
            <a:ext cx="7943594" cy="47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87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22043"/>
          </a:xfrm>
        </p:spPr>
        <p:txBody>
          <a:bodyPr>
            <a:normAutofit/>
          </a:bodyPr>
          <a:lstStyle/>
          <a:p>
            <a:r>
              <a:rPr lang="en-US" dirty="0"/>
              <a:t>Traded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66092"/>
            <a:ext cx="11222181" cy="5087207"/>
          </a:xfrm>
        </p:spPr>
        <p:txBody>
          <a:bodyPr>
            <a:normAutofit/>
          </a:bodyPr>
          <a:lstStyle/>
          <a:p>
            <a:r>
              <a:rPr lang="en-US" sz="4400" dirty="0"/>
              <a:t>In the economy, </a:t>
            </a:r>
            <a:r>
              <a:rPr lang="en-US" sz="4400" dirty="0">
                <a:solidFill>
                  <a:srgbClr val="C00000"/>
                </a:solidFill>
              </a:rPr>
              <a:t>two assets </a:t>
            </a:r>
            <a:r>
              <a:rPr lang="en-US" sz="4400" dirty="0"/>
              <a:t>are traded. </a:t>
            </a:r>
          </a:p>
          <a:p>
            <a:pPr lvl="1"/>
            <a:r>
              <a:rPr lang="en-US" sz="4000" dirty="0"/>
              <a:t>The first is a </a:t>
            </a:r>
            <a:r>
              <a:rPr lang="en-US" sz="4000" dirty="0">
                <a:solidFill>
                  <a:srgbClr val="C00000"/>
                </a:solidFill>
              </a:rPr>
              <a:t>risky asset</a:t>
            </a:r>
            <a:r>
              <a:rPr lang="en-US" sz="4000" dirty="0"/>
              <a:t>, the </a:t>
            </a:r>
            <a:r>
              <a:rPr lang="en-US" sz="4000" dirty="0">
                <a:solidFill>
                  <a:srgbClr val="C00000"/>
                </a:solidFill>
              </a:rPr>
              <a:t>stock</a:t>
            </a:r>
            <a:r>
              <a:rPr lang="en-US" sz="4000" dirty="0"/>
              <a:t>, with a certain price today of S</a:t>
            </a:r>
            <a:r>
              <a:rPr lang="en-US" sz="4000" baseline="-25000" dirty="0"/>
              <a:t>0</a:t>
            </a:r>
            <a:r>
              <a:rPr lang="en-US" sz="4000" dirty="0"/>
              <a:t> = 10 and an uncertain payoff tomorrow.</a:t>
            </a:r>
            <a:endParaRPr lang="en-US" sz="4400" dirty="0"/>
          </a:p>
          <a:p>
            <a:pPr lvl="1"/>
            <a:r>
              <a:rPr lang="en-US" sz="4000" dirty="0"/>
              <a:t>The second is a </a:t>
            </a:r>
            <a:r>
              <a:rPr lang="en-US" sz="4000" dirty="0">
                <a:solidFill>
                  <a:srgbClr val="C00000"/>
                </a:solidFill>
              </a:rPr>
              <a:t>risk-less asset</a:t>
            </a:r>
            <a:r>
              <a:rPr lang="en-US" sz="4000" dirty="0"/>
              <a:t>, the </a:t>
            </a:r>
            <a:r>
              <a:rPr lang="en-US" sz="4000" dirty="0">
                <a:solidFill>
                  <a:srgbClr val="C00000"/>
                </a:solidFill>
              </a:rPr>
              <a:t>bond</a:t>
            </a:r>
            <a:r>
              <a:rPr lang="en-US" sz="4000" dirty="0"/>
              <a:t>, with a certain price today of B</a:t>
            </a:r>
            <a:r>
              <a:rPr lang="en-US" sz="4000" baseline="-25000" dirty="0"/>
              <a:t>0</a:t>
            </a:r>
            <a:r>
              <a:rPr lang="en-US" sz="4000" dirty="0"/>
              <a:t> = 10 and a certain payoff tomorrow.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684617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1AB6-B583-CE4E-AE1E-623902134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Arbitrage Pricing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81DC8-EEFB-8C4A-9435-26CBF7B82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Deriving the fair value of a European call option on the stock with a strike price of K = 14.5</a:t>
            </a:r>
          </a:p>
          <a:p>
            <a:r>
              <a:rPr lang="en-US" dirty="0">
                <a:solidFill>
                  <a:srgbClr val="C00000"/>
                </a:solidFill>
              </a:rPr>
              <a:t>Arbitrage pricing theory </a:t>
            </a:r>
            <a:r>
              <a:rPr lang="en-US" dirty="0"/>
              <a:t>can be considered one of the strongest financial theories with some of the most robust mathematical results, such as the </a:t>
            </a:r>
            <a:r>
              <a:rPr lang="en-US" dirty="0">
                <a:solidFill>
                  <a:srgbClr val="C00000"/>
                </a:solidFill>
              </a:rPr>
              <a:t>fundamental theorem of asset pricing (FTAP)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E4E10-F18B-164C-B26C-91F668AAD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92784-ADC6-1544-8DEC-D8E11C64AF00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929170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7302-4F1F-A143-BB6A-8CC7CB2E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Expected Utility Theory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(EUT)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C382-5E7D-0E4C-A5A8-2EAF87BC0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Expected utility theory (EUT) </a:t>
            </a:r>
          </a:p>
          <a:p>
            <a:pPr lvl="1"/>
            <a:r>
              <a:rPr lang="en-US" sz="4000" dirty="0"/>
              <a:t>1940s</a:t>
            </a:r>
          </a:p>
          <a:p>
            <a:pPr lvl="1"/>
            <a:r>
              <a:rPr lang="en-US" sz="4000" dirty="0"/>
              <a:t>cornerstone of financial theory</a:t>
            </a:r>
          </a:p>
          <a:p>
            <a:pPr lvl="1"/>
            <a:r>
              <a:rPr lang="en-US" sz="4000" dirty="0"/>
              <a:t>One of the central paradigms for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modeling decision making under uncertainty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B988-95D9-9147-8788-400E27C7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9F4F4-4E3E-A44A-8499-7BDEE56055F4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324744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2025/02/18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2025/02/25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Generative AI for Financial Innovation Applications</a:t>
            </a:r>
          </a:p>
          <a:p>
            <a:pPr marL="0" indent="0">
              <a:buNone/>
            </a:pPr>
            <a:r>
              <a:rPr lang="en-US" sz="2800" dirty="0"/>
              <a:t>3 2025/03/04 Investing Psychology and Behavioral Finance</a:t>
            </a:r>
          </a:p>
          <a:p>
            <a:pPr marL="0" indent="0">
              <a:buNone/>
            </a:pPr>
            <a:r>
              <a:rPr lang="en-US" sz="2800" dirty="0"/>
              <a:t>4 2025/03/11 Event Studies in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2025/03/18 Case Study on AI in Finance and Quantitative Analysis I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6 2025/03/25 Finance Theory and 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7302-4F1F-A143-BB6A-8CC7CB2E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49217"/>
          </a:xfrm>
        </p:spPr>
        <p:txBody>
          <a:bodyPr/>
          <a:lstStyle/>
          <a:p>
            <a:r>
              <a:rPr lang="en-US" dirty="0"/>
              <a:t>Expected Utility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C382-5E7D-0E4C-A5A8-2EAF87BC0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48508"/>
            <a:ext cx="11222181" cy="5169877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/>
              <a:t>Expected utility theory (EUT) </a:t>
            </a:r>
          </a:p>
          <a:p>
            <a:pPr lvl="1"/>
            <a:r>
              <a:rPr lang="en-US" sz="4000" dirty="0"/>
              <a:t>EUT is an axiomatic theory </a:t>
            </a:r>
          </a:p>
          <a:p>
            <a:pPr lvl="2"/>
            <a:r>
              <a:rPr lang="en-US" sz="3200" dirty="0"/>
              <a:t>von Neumann and Morgenstern (1944)</a:t>
            </a:r>
            <a:endParaRPr lang="en-US" sz="3600" dirty="0"/>
          </a:p>
          <a:p>
            <a:pPr lvl="1"/>
            <a:r>
              <a:rPr lang="en-US" sz="4000" dirty="0"/>
              <a:t>Axiomatic</a:t>
            </a:r>
          </a:p>
          <a:p>
            <a:pPr lvl="2"/>
            <a:r>
              <a:rPr lang="en-US" sz="3600" dirty="0"/>
              <a:t>Major results of the theory can be deduced from a small number of axioms only</a:t>
            </a:r>
          </a:p>
          <a:p>
            <a:r>
              <a:rPr lang="en-US" sz="4400" dirty="0"/>
              <a:t>Axioms and normative theory</a:t>
            </a:r>
          </a:p>
          <a:p>
            <a:pPr lvl="1"/>
            <a:r>
              <a:rPr lang="en-US" sz="4000" dirty="0"/>
              <a:t>An axiom is a proposition regarded as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self-evidently true without proof</a:t>
            </a:r>
            <a:r>
              <a:rPr lang="en-US" sz="4000" dirty="0"/>
              <a:t>.</a:t>
            </a:r>
          </a:p>
          <a:p>
            <a:pPr lvl="2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B988-95D9-9147-8788-400E27C7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43A8A-F322-BB49-A988-9E2E1528C59C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770600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7302-4F1F-A143-BB6A-8CC7CB2E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9545"/>
          </a:xfrm>
        </p:spPr>
        <p:txBody>
          <a:bodyPr/>
          <a:lstStyle/>
          <a:p>
            <a:r>
              <a:rPr lang="en-US" dirty="0"/>
              <a:t>Preferences of an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C382-5E7D-0E4C-A5A8-2EAF87BC0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04648"/>
            <a:ext cx="11222181" cy="5457596"/>
          </a:xfrm>
        </p:spPr>
        <p:txBody>
          <a:bodyPr>
            <a:noAutofit/>
          </a:bodyPr>
          <a:lstStyle/>
          <a:p>
            <a:r>
              <a:rPr lang="en-US" sz="3400" dirty="0"/>
              <a:t>Assume an agent with preferences ⪰ is faced with the problem of investing in the two traded assets of the model economy 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400" dirty="0"/>
              <a:t>.</a:t>
            </a:r>
          </a:p>
          <a:p>
            <a:r>
              <a:rPr lang="en-US" sz="3400" dirty="0"/>
              <a:t>One possible set of axioms leading to EUT </a:t>
            </a:r>
          </a:p>
          <a:p>
            <a:pPr lvl="1"/>
            <a:r>
              <a:rPr lang="en-US" sz="3200" dirty="0"/>
              <a:t>Completeness</a:t>
            </a:r>
          </a:p>
          <a:p>
            <a:pPr lvl="1"/>
            <a:r>
              <a:rPr lang="en-US" sz="3200" dirty="0"/>
              <a:t>Transitivity</a:t>
            </a:r>
          </a:p>
          <a:p>
            <a:pPr lvl="1"/>
            <a:r>
              <a:rPr lang="en-US" sz="3200" dirty="0"/>
              <a:t>Continuity</a:t>
            </a:r>
          </a:p>
          <a:p>
            <a:pPr lvl="1"/>
            <a:r>
              <a:rPr lang="en-US" sz="3200" dirty="0"/>
              <a:t>Independence</a:t>
            </a:r>
          </a:p>
          <a:p>
            <a:pPr lvl="1"/>
            <a:r>
              <a:rPr lang="en-US" sz="3200" dirty="0"/>
              <a:t>Dominance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B988-95D9-9147-8788-400E27C7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43A8A-F322-BB49-A988-9E2E1528C59C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10785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7302-4F1F-A143-BB6A-8CC7CB2E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9545"/>
          </a:xfrm>
        </p:spPr>
        <p:txBody>
          <a:bodyPr/>
          <a:lstStyle/>
          <a:p>
            <a:r>
              <a:rPr lang="en-US" dirty="0"/>
              <a:t>Utility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C382-5E7D-0E4C-A5A8-2EAF87BC0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48508"/>
            <a:ext cx="11222181" cy="5169877"/>
          </a:xfrm>
        </p:spPr>
        <p:txBody>
          <a:bodyPr>
            <a:normAutofit/>
          </a:bodyPr>
          <a:lstStyle/>
          <a:p>
            <a:r>
              <a:rPr lang="en-US" sz="4000" dirty="0"/>
              <a:t>A </a:t>
            </a:r>
            <a:r>
              <a:rPr lang="en-US" sz="4000" dirty="0">
                <a:solidFill>
                  <a:srgbClr val="C00000"/>
                </a:solidFill>
              </a:rPr>
              <a:t>utility function </a:t>
            </a:r>
            <a:r>
              <a:rPr lang="en-US" sz="4000" dirty="0"/>
              <a:t>is a way to represent the </a:t>
            </a:r>
            <a:r>
              <a:rPr lang="en-US" sz="4000" dirty="0">
                <a:solidFill>
                  <a:srgbClr val="C00000"/>
                </a:solidFill>
              </a:rPr>
              <a:t>preferences ⪰ of an agent</a:t>
            </a:r>
            <a:r>
              <a:rPr lang="en-US" sz="4000" dirty="0"/>
              <a:t> in a mathematical and numerical way in that such a function assigns a numerical value to a certain payoff.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B988-95D9-9147-8788-400E27C7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43A8A-F322-BB49-A988-9E2E1528C59C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506219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62B98-9B1A-EC4A-AEE1-8C101248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Utility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14366-EE1C-004D-A4D4-0346918B3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Von Neumann and Morgenstern (1944) show that if the preferences of an agent ⪰ satisfy the preceding five axioms, then there exists an expected utility function.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19F4F-B09C-394A-9E9B-A849B889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5181A3-1FEA-2C44-9A6A-2A39B63D6DB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07502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7302-4F1F-A143-BB6A-8CC7CB2E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9545"/>
          </a:xfrm>
        </p:spPr>
        <p:txBody>
          <a:bodyPr/>
          <a:lstStyle/>
          <a:p>
            <a:r>
              <a:rPr lang="en-US" dirty="0"/>
              <a:t>Risk aversion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C382-5E7D-0E4C-A5A8-2EAF87BC0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48508"/>
            <a:ext cx="11222181" cy="5169877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In finance, the concept of </a:t>
            </a:r>
            <a:r>
              <a:rPr lang="en-US" sz="4000" dirty="0">
                <a:solidFill>
                  <a:srgbClr val="C00000"/>
                </a:solidFill>
              </a:rPr>
              <a:t>risk aversion </a:t>
            </a:r>
            <a:r>
              <a:rPr lang="en-US" sz="4000" dirty="0"/>
              <a:t>is important. </a:t>
            </a:r>
          </a:p>
          <a:p>
            <a:r>
              <a:rPr lang="en-US" sz="4000" dirty="0"/>
              <a:t>The most commonly used measure of risk aversion is the Arrow-Pratt measure of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absolute risk aversion (ARA)</a:t>
            </a:r>
            <a:r>
              <a:rPr lang="en-US" sz="4000" dirty="0"/>
              <a:t> (Pratt, 1964).</a:t>
            </a:r>
          </a:p>
          <a:p>
            <a:pPr lvl="1"/>
            <a:r>
              <a:rPr lang="en-US" sz="3600" dirty="0"/>
              <a:t>ARA(x) &gt; 0, risk‐averse</a:t>
            </a:r>
          </a:p>
          <a:p>
            <a:pPr lvl="1"/>
            <a:r>
              <a:rPr lang="en-US" sz="3600" dirty="0"/>
              <a:t>ARA(x) = 0, risk‐neutral</a:t>
            </a:r>
          </a:p>
          <a:p>
            <a:pPr lvl="1"/>
            <a:r>
              <a:rPr lang="en-US" sz="3600" dirty="0"/>
              <a:t>ARA(x) &lt; 0, risk‐loving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B988-95D9-9147-8788-400E27C7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43A8A-F322-BB49-A988-9E2E1528C59C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810989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8E22-C9F1-1246-B0DD-2CC6AEC6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72727"/>
          </a:xfrm>
        </p:spPr>
        <p:txBody>
          <a:bodyPr>
            <a:normAutofit/>
          </a:bodyPr>
          <a:lstStyle/>
          <a:p>
            <a:r>
              <a:rPr lang="en-US" dirty="0"/>
              <a:t>Mean-Variance Portfolio Theory (MVPT)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1A988-1471-BC42-8DA7-5054BCB8F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07831"/>
            <a:ext cx="11222181" cy="545441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Mean-variance portfolio (MVP) </a:t>
            </a:r>
            <a:r>
              <a:rPr lang="en-US" sz="2800" dirty="0"/>
              <a:t>theory </a:t>
            </a:r>
          </a:p>
          <a:p>
            <a:pPr lvl="1"/>
            <a:r>
              <a:rPr lang="en-US" dirty="0"/>
              <a:t>Markowitz (1952)</a:t>
            </a:r>
          </a:p>
          <a:p>
            <a:pPr lvl="1"/>
            <a:r>
              <a:rPr lang="en-US" dirty="0"/>
              <a:t>cornerstone in financial theory</a:t>
            </a:r>
          </a:p>
          <a:p>
            <a:r>
              <a:rPr lang="en-US" sz="2800" dirty="0"/>
              <a:t>One of the </a:t>
            </a:r>
            <a:r>
              <a:rPr lang="en-US" sz="2800" dirty="0">
                <a:solidFill>
                  <a:srgbClr val="C00000"/>
                </a:solidFill>
              </a:rPr>
              <a:t>first theories of investment under uncertainty </a:t>
            </a:r>
            <a:r>
              <a:rPr lang="en-US" sz="2800" dirty="0"/>
              <a:t>that focused on statistical measures only for the construction of stock </a:t>
            </a:r>
            <a:r>
              <a:rPr lang="en-US" sz="2800" dirty="0">
                <a:solidFill>
                  <a:srgbClr val="C00000"/>
                </a:solidFill>
              </a:rPr>
              <a:t>investment portfolios</a:t>
            </a:r>
            <a:r>
              <a:rPr lang="en-US" sz="2800" dirty="0"/>
              <a:t>.</a:t>
            </a:r>
          </a:p>
          <a:p>
            <a:r>
              <a:rPr lang="en-US" sz="2800" dirty="0"/>
              <a:t>MVP completely abstracts from fundamentals of a company that might drive its stock performance or assumptions about the future competitiveness of a company that might be important for the growth prospects of a company.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7F698-B5ED-8B4C-9308-C1EA72DD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F7289-53F3-6149-A209-48BB04EB98B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41081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8E22-C9F1-1246-B0DD-2CC6AEC6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72727"/>
          </a:xfrm>
        </p:spPr>
        <p:txBody>
          <a:bodyPr>
            <a:normAutofit/>
          </a:bodyPr>
          <a:lstStyle/>
          <a:p>
            <a:r>
              <a:rPr lang="en-US" dirty="0"/>
              <a:t>Mean-Variance Portfolio Theory (MVPT)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1A988-1471-BC42-8DA7-5054BCB8F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07831"/>
            <a:ext cx="11222181" cy="5454413"/>
          </a:xfrm>
        </p:spPr>
        <p:txBody>
          <a:bodyPr>
            <a:noAutofit/>
          </a:bodyPr>
          <a:lstStyle/>
          <a:p>
            <a:r>
              <a:rPr lang="en-US" dirty="0"/>
              <a:t>The only input data that counts is the time series of share prices and statistics derived therefrom, </a:t>
            </a:r>
            <a:br>
              <a:rPr lang="en-US" dirty="0"/>
            </a:br>
            <a:r>
              <a:rPr lang="en-US" dirty="0"/>
              <a:t>such as the (historical) </a:t>
            </a:r>
            <a:r>
              <a:rPr lang="en-US" dirty="0">
                <a:solidFill>
                  <a:srgbClr val="C00000"/>
                </a:solidFill>
              </a:rPr>
              <a:t>annualized mean return </a:t>
            </a:r>
            <a:r>
              <a:rPr lang="en-US" dirty="0"/>
              <a:t>and the (historical) </a:t>
            </a:r>
            <a:r>
              <a:rPr lang="en-US" dirty="0">
                <a:solidFill>
                  <a:srgbClr val="C00000"/>
                </a:solidFill>
              </a:rPr>
              <a:t>annualized variance of the returns</a:t>
            </a:r>
            <a:r>
              <a:rPr lang="en-US" dirty="0"/>
              <a:t>.</a:t>
            </a:r>
          </a:p>
          <a:p>
            <a:r>
              <a:rPr lang="en-US" dirty="0"/>
              <a:t>The central assumption of MVP, according to Markowitz (1952), is that investors only care about </a:t>
            </a:r>
            <a:r>
              <a:rPr lang="en-US" dirty="0">
                <a:solidFill>
                  <a:srgbClr val="C00000"/>
                </a:solidFill>
              </a:rPr>
              <a:t>expected returns </a:t>
            </a:r>
            <a:r>
              <a:rPr lang="en-US" dirty="0"/>
              <a:t>and the </a:t>
            </a:r>
            <a:r>
              <a:rPr lang="en-US" dirty="0">
                <a:solidFill>
                  <a:srgbClr val="C00000"/>
                </a:solidFill>
              </a:rPr>
              <a:t>variance of these returns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7F698-B5ED-8B4C-9308-C1EA72DD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F7289-53F3-6149-A209-48BB04EB98B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4283913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8E22-C9F1-1246-B0DD-2CC6AEC6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72727"/>
          </a:xfrm>
        </p:spPr>
        <p:txBody>
          <a:bodyPr>
            <a:normAutofit/>
          </a:bodyPr>
          <a:lstStyle/>
          <a:p>
            <a:r>
              <a:rPr lang="en-US" dirty="0"/>
              <a:t>Mean-Variance Portfolio Theory (MVPT)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1A988-1471-BC42-8DA7-5054BCB8F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07831"/>
            <a:ext cx="11222181" cy="5454413"/>
          </a:xfrm>
        </p:spPr>
        <p:txBody>
          <a:bodyPr>
            <a:noAutofit/>
          </a:bodyPr>
          <a:lstStyle/>
          <a:p>
            <a:r>
              <a:rPr lang="en-US" dirty="0"/>
              <a:t>Portfolio statistics</a:t>
            </a:r>
          </a:p>
          <a:p>
            <a:pPr lvl="1"/>
            <a:r>
              <a:rPr lang="en-US" sz="3200" dirty="0"/>
              <a:t>returns vector</a:t>
            </a:r>
          </a:p>
          <a:p>
            <a:pPr lvl="1"/>
            <a:r>
              <a:rPr lang="en-US" sz="3200" dirty="0"/>
              <a:t>expected return </a:t>
            </a:r>
          </a:p>
          <a:p>
            <a:pPr lvl="1"/>
            <a:r>
              <a:rPr lang="en-US" sz="3200" dirty="0"/>
              <a:t>vector of expected returns</a:t>
            </a:r>
          </a:p>
          <a:p>
            <a:pPr lvl="1"/>
            <a:r>
              <a:rPr lang="en-US" sz="3200" dirty="0"/>
              <a:t>expected return of the portfolio</a:t>
            </a:r>
          </a:p>
          <a:p>
            <a:pPr lvl="1"/>
            <a:r>
              <a:rPr lang="en-US" sz="3200" dirty="0"/>
              <a:t>covariance matrix </a:t>
            </a:r>
          </a:p>
          <a:p>
            <a:pPr lvl="1"/>
            <a:r>
              <a:rPr lang="en-US" sz="3200" dirty="0"/>
              <a:t>expected variance of the portfolio</a:t>
            </a:r>
          </a:p>
          <a:p>
            <a:pPr lvl="1"/>
            <a:r>
              <a:rPr lang="en-US" sz="3200" dirty="0"/>
              <a:t>expected volatility of the portfolio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7F698-B5ED-8B4C-9308-C1EA72DD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F7289-53F3-6149-A209-48BB04EB98B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383882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C27805-CE45-E448-ABCF-C808DC65D1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Sharpe (1966) introduces a measure to judge the risk-adjusted performance of mutual funds and other portfolios, or even single risky assets.</a:t>
                </a:r>
              </a:p>
              <a:p>
                <a:r>
                  <a:rPr lang="en-US" dirty="0"/>
                  <a:t>It relates the (expected, realized) return of a portfolio to its (expected, realized) volatility. </a:t>
                </a:r>
              </a:p>
              <a:p>
                <a:pPr lvl="1"/>
                <a:r>
                  <a:rPr lang="en-US" dirty="0"/>
                  <a:t>Sharpe ratio   </a:t>
                </a:r>
                <a14:m>
                  <m:oMath xmlns:m="http://schemas.openxmlformats.org/officeDocument/2006/math">
                    <m:r>
                      <a:rPr lang="el-GR" sz="33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33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3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num>
                      <m:den>
                        <m:r>
                          <a:rPr lang="en-US" sz="33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den>
                    </m:f>
                  </m:oMath>
                </a14:m>
                <a:endParaRPr lang="en-US" sz="3300" dirty="0"/>
              </a:p>
              <a:p>
                <a:r>
                  <a:rPr lang="en-US" dirty="0"/>
                  <a:t>If r represents the risk-less short rate, the </a:t>
                </a:r>
                <a:r>
                  <a:rPr lang="en-US" dirty="0">
                    <a:solidFill>
                      <a:srgbClr val="C00000"/>
                    </a:solidFill>
                  </a:rPr>
                  <a:t>risk premium </a:t>
                </a:r>
                <a:r>
                  <a:rPr lang="en-US" dirty="0"/>
                  <a:t>or </a:t>
                </a:r>
                <a:r>
                  <a:rPr lang="en-US" dirty="0">
                    <a:solidFill>
                      <a:srgbClr val="C00000"/>
                    </a:solidFill>
                  </a:rPr>
                  <a:t>excess return </a:t>
                </a:r>
                <a:r>
                  <a:rPr lang="en-US" dirty="0"/>
                  <a:t>of a portfolio phi over a risk-free alternative is defined by </a:t>
                </a:r>
                <a:r>
                  <a:rPr lang="el-G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phi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− r</a:t>
                </a:r>
              </a:p>
              <a:p>
                <a:pPr lvl="1"/>
                <a:r>
                  <a:rPr lang="en-US" dirty="0"/>
                  <a:t>Sharpe ratio   </a:t>
                </a:r>
                <a14:m>
                  <m:oMath xmlns:m="http://schemas.openxmlformats.org/officeDocument/2006/math">
                    <m:r>
                      <a:rPr lang="el-GR" sz="33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en-US" sz="33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3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den>
                    </m:f>
                  </m:oMath>
                </a14:m>
                <a:endParaRPr lang="en-US" sz="330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C27805-CE45-E448-ABCF-C808DC65D1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5" t="-2139" r="-1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926236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81540"/>
          </a:xfrm>
        </p:spPr>
        <p:txBody>
          <a:bodyPr>
            <a:normAutofit fontScale="90000"/>
          </a:bodyPr>
          <a:lstStyle/>
          <a:p>
            <a:r>
              <a:rPr lang="en-US" dirty="0"/>
              <a:t>Investment Opportunity Set</a:t>
            </a:r>
            <a:br>
              <a:rPr lang="en-US" dirty="0"/>
            </a:br>
            <a:r>
              <a:rPr lang="en-US" sz="3100" dirty="0"/>
              <a:t>Simulated expected portfolio volatility and return (one risky asset)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5570815-E7EC-E44E-AF4A-E1B1DBC30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826" y="1332512"/>
            <a:ext cx="8726451" cy="5250060"/>
          </a:xfrm>
        </p:spPr>
      </p:pic>
    </p:spTree>
    <p:extLst>
      <p:ext uri="{BB962C8B-B14F-4D97-AF65-F5344CB8AC3E}">
        <p14:creationId xmlns:p14="http://schemas.microsoft.com/office/powerpoint/2010/main" val="69662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2025/04/01 Self-Study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2025/04/08 Midterm Project Report</a:t>
            </a:r>
          </a:p>
          <a:p>
            <a:pPr marL="0" indent="0">
              <a:buNone/>
            </a:pPr>
            <a:r>
              <a:rPr lang="en-US" sz="2800" dirty="0"/>
              <a:t>9 2025/04/15 Financial Econometrics</a:t>
            </a:r>
          </a:p>
          <a:p>
            <a:pPr marL="0" indent="0">
              <a:buNone/>
            </a:pPr>
            <a:r>
              <a:rPr lang="en-US" sz="2800" dirty="0"/>
              <a:t>10 2025/04/22 AI-First Finance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2025/04/29 Industry Practices of AI in Finance and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Quantitative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2025/05/06 Case Study on AI in Finance and Quantitative Analysis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0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9934"/>
            <a:ext cx="11222181" cy="1412342"/>
          </a:xfrm>
        </p:spPr>
        <p:txBody>
          <a:bodyPr>
            <a:normAutofit/>
          </a:bodyPr>
          <a:lstStyle/>
          <a:p>
            <a:r>
              <a:rPr lang="en-US" dirty="0"/>
              <a:t>Investment Opportunity Set</a:t>
            </a:r>
            <a:br>
              <a:rPr lang="en-US" dirty="0"/>
            </a:br>
            <a:r>
              <a:rPr lang="en-US" sz="3100" dirty="0"/>
              <a:t>Simulated expected portfolio volatility and return (two risky assets)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8D6DE-EB43-BF4A-9F3A-D8DBD0DDE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60" y="1583241"/>
            <a:ext cx="8431305" cy="499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63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29335"/>
          </a:xfrm>
        </p:spPr>
        <p:txBody>
          <a:bodyPr>
            <a:normAutofit fontScale="90000"/>
          </a:bodyPr>
          <a:lstStyle/>
          <a:p>
            <a:r>
              <a:rPr lang="en-US" dirty="0"/>
              <a:t>Minimum volatility and maximum Sharpe ratio</a:t>
            </a:r>
            <a:br>
              <a:rPr lang="en-US" dirty="0"/>
            </a:br>
            <a:r>
              <a:rPr lang="en-US" dirty="0"/>
              <a:t>portfolios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BA889D-F721-524C-B9A6-A9CCAA9F2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519" y="1331666"/>
            <a:ext cx="8707920" cy="5163350"/>
          </a:xfrm>
        </p:spPr>
      </p:pic>
    </p:spTree>
    <p:extLst>
      <p:ext uri="{BB962C8B-B14F-4D97-AF65-F5344CB8AC3E}">
        <p14:creationId xmlns:p14="http://schemas.microsoft.com/office/powerpoint/2010/main" val="1917554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92384"/>
          </a:xfrm>
        </p:spPr>
        <p:txBody>
          <a:bodyPr/>
          <a:lstStyle/>
          <a:p>
            <a:r>
              <a:rPr lang="en-US" dirty="0"/>
              <a:t>Efficient Frontier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36432"/>
            <a:ext cx="11222181" cy="5016868"/>
          </a:xfrm>
        </p:spPr>
        <p:txBody>
          <a:bodyPr/>
          <a:lstStyle/>
          <a:p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efficient portfolio</a:t>
            </a:r>
          </a:p>
          <a:p>
            <a:pPr lvl="1"/>
            <a:r>
              <a:rPr lang="en-US" dirty="0"/>
              <a:t>has a maximum expected return (risk) given its expected risk (return)</a:t>
            </a:r>
          </a:p>
          <a:p>
            <a:r>
              <a:rPr lang="en-US" dirty="0"/>
              <a:t>All those portfolios that have a </a:t>
            </a:r>
            <a:r>
              <a:rPr lang="en-US" dirty="0">
                <a:solidFill>
                  <a:srgbClr val="C00000"/>
                </a:solidFill>
              </a:rPr>
              <a:t>lower expected return</a:t>
            </a:r>
            <a:r>
              <a:rPr lang="en-US" dirty="0"/>
              <a:t> than the </a:t>
            </a:r>
            <a:r>
              <a:rPr lang="en-US" dirty="0">
                <a:solidFill>
                  <a:srgbClr val="C00000"/>
                </a:solidFill>
              </a:rPr>
              <a:t>minimum risk portfolio </a:t>
            </a:r>
            <a:r>
              <a:rPr lang="en-US" dirty="0"/>
              <a:t>are </a:t>
            </a:r>
            <a:r>
              <a:rPr lang="en-US" dirty="0">
                <a:solidFill>
                  <a:srgbClr val="C00000"/>
                </a:solidFill>
              </a:rPr>
              <a:t>inefficient</a:t>
            </a:r>
            <a:r>
              <a:rPr lang="en-US" dirty="0"/>
              <a:t>.</a:t>
            </a:r>
          </a:p>
          <a:p>
            <a:r>
              <a:rPr lang="en-US" dirty="0"/>
              <a:t>Efficient frontier </a:t>
            </a:r>
          </a:p>
          <a:p>
            <a:pPr lvl="1"/>
            <a:r>
              <a:rPr lang="en-US" dirty="0"/>
              <a:t>The set of </a:t>
            </a:r>
            <a:r>
              <a:rPr lang="en-US" dirty="0">
                <a:solidFill>
                  <a:srgbClr val="C00000"/>
                </a:solidFill>
              </a:rPr>
              <a:t>all efficient portfolios</a:t>
            </a:r>
          </a:p>
          <a:p>
            <a:pPr lvl="1"/>
            <a:r>
              <a:rPr lang="en-US" dirty="0"/>
              <a:t>Agents will only choose </a:t>
            </a:r>
            <a:r>
              <a:rPr lang="en-US" dirty="0">
                <a:solidFill>
                  <a:srgbClr val="C00000"/>
                </a:solidFill>
              </a:rPr>
              <a:t>a portfolio </a:t>
            </a:r>
            <a:r>
              <a:rPr lang="en-US" dirty="0"/>
              <a:t>that lies on the efficient frontier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4082793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49E5161D-AA96-D546-8831-599F3CB22E02}"/>
              </a:ext>
            </a:extLst>
          </p:cNvPr>
          <p:cNvSpPr/>
          <p:nvPr/>
        </p:nvSpPr>
        <p:spPr>
          <a:xfrm>
            <a:off x="4773827" y="2976793"/>
            <a:ext cx="3014361" cy="1220240"/>
          </a:xfrm>
          <a:custGeom>
            <a:avLst/>
            <a:gdLst>
              <a:gd name="connsiteX0" fmla="*/ 0 w 2026508"/>
              <a:gd name="connsiteY0" fmla="*/ 1223319 h 1223319"/>
              <a:gd name="connsiteX1" fmla="*/ 457200 w 2026508"/>
              <a:gd name="connsiteY1" fmla="*/ 407773 h 1223319"/>
              <a:gd name="connsiteX2" fmla="*/ 2026508 w 2026508"/>
              <a:gd name="connsiteY2" fmla="*/ 0 h 1223319"/>
              <a:gd name="connsiteX0" fmla="*/ 0 w 2026508"/>
              <a:gd name="connsiteY0" fmla="*/ 1223319 h 1223319"/>
              <a:gd name="connsiteX1" fmla="*/ 432278 w 2026508"/>
              <a:gd name="connsiteY1" fmla="*/ 262068 h 1223319"/>
              <a:gd name="connsiteX2" fmla="*/ 2026508 w 2026508"/>
              <a:gd name="connsiteY2" fmla="*/ 0 h 1223319"/>
              <a:gd name="connsiteX0" fmla="*/ 0 w 2026508"/>
              <a:gd name="connsiteY0" fmla="*/ 1199035 h 1199035"/>
              <a:gd name="connsiteX1" fmla="*/ 432278 w 2026508"/>
              <a:gd name="connsiteY1" fmla="*/ 237784 h 1199035"/>
              <a:gd name="connsiteX2" fmla="*/ 2026508 w 2026508"/>
              <a:gd name="connsiteY2" fmla="*/ 0 h 1199035"/>
              <a:gd name="connsiteX0" fmla="*/ 0 w 2026508"/>
              <a:gd name="connsiteY0" fmla="*/ 1199035 h 1199035"/>
              <a:gd name="connsiteX1" fmla="*/ 432278 w 2026508"/>
              <a:gd name="connsiteY1" fmla="*/ 237784 h 1199035"/>
              <a:gd name="connsiteX2" fmla="*/ 2026508 w 2026508"/>
              <a:gd name="connsiteY2" fmla="*/ 0 h 119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6508" h="1199035">
                <a:moveTo>
                  <a:pt x="0" y="1199035"/>
                </a:moveTo>
                <a:cubicBezTo>
                  <a:pt x="59724" y="893205"/>
                  <a:pt x="94527" y="437623"/>
                  <a:pt x="432278" y="237784"/>
                </a:cubicBezTo>
                <a:cubicBezTo>
                  <a:pt x="770029" y="37945"/>
                  <a:pt x="1402422" y="4807"/>
                  <a:pt x="2026508" y="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1CDEB-55E9-D348-B970-D1E2903B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760D8-47C8-E146-825E-47B1E53078F6}"/>
              </a:ext>
            </a:extLst>
          </p:cNvPr>
          <p:cNvSpPr txBox="1"/>
          <p:nvPr/>
        </p:nvSpPr>
        <p:spPr>
          <a:xfrm>
            <a:off x="5375920" y="5303530"/>
            <a:ext cx="1537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956012-9924-9044-BE4A-EB9D2B0E415B}"/>
              </a:ext>
            </a:extLst>
          </p:cNvPr>
          <p:cNvCxnSpPr>
            <a:cxnSpLocks/>
          </p:cNvCxnSpPr>
          <p:nvPr/>
        </p:nvCxnSpPr>
        <p:spPr>
          <a:xfrm flipH="1" flipV="1">
            <a:off x="3935602" y="2420888"/>
            <a:ext cx="158" cy="2825398"/>
          </a:xfrm>
          <a:prstGeom prst="straightConnector1">
            <a:avLst/>
          </a:prstGeom>
          <a:ln w="762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3AF9DA-2BBD-5145-9BD9-7B77A7DEFBCC}"/>
              </a:ext>
            </a:extLst>
          </p:cNvPr>
          <p:cNvCxnSpPr>
            <a:cxnSpLocks/>
          </p:cNvCxnSpPr>
          <p:nvPr/>
        </p:nvCxnSpPr>
        <p:spPr>
          <a:xfrm>
            <a:off x="3935760" y="5229200"/>
            <a:ext cx="4824536" cy="0"/>
          </a:xfrm>
          <a:prstGeom prst="straightConnector1">
            <a:avLst/>
          </a:prstGeom>
          <a:ln w="762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7E72DE7-6126-A04F-9E1A-8DDD21DE0295}"/>
              </a:ext>
            </a:extLst>
          </p:cNvPr>
          <p:cNvSpPr txBox="1"/>
          <p:nvPr/>
        </p:nvSpPr>
        <p:spPr>
          <a:xfrm rot="16200000">
            <a:off x="2233868" y="3690732"/>
            <a:ext cx="22493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31B581-ABBA-3549-A72E-0EA7D6758193}"/>
              </a:ext>
            </a:extLst>
          </p:cNvPr>
          <p:cNvSpPr/>
          <p:nvPr/>
        </p:nvSpPr>
        <p:spPr>
          <a:xfrm>
            <a:off x="7680176" y="2852936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B7B0B9-1460-CE47-818E-784549A00E93}"/>
              </a:ext>
            </a:extLst>
          </p:cNvPr>
          <p:cNvSpPr/>
          <p:nvPr/>
        </p:nvSpPr>
        <p:spPr>
          <a:xfrm>
            <a:off x="5087888" y="3287415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3681DB-C53E-7847-9DD9-84794FD10702}"/>
              </a:ext>
            </a:extLst>
          </p:cNvPr>
          <p:cNvSpPr/>
          <p:nvPr/>
        </p:nvSpPr>
        <p:spPr>
          <a:xfrm>
            <a:off x="4612455" y="4121619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B7E9FB1-781E-B448-8717-B1EC7231E616}"/>
              </a:ext>
            </a:extLst>
          </p:cNvPr>
          <p:cNvSpPr/>
          <p:nvPr/>
        </p:nvSpPr>
        <p:spPr>
          <a:xfrm>
            <a:off x="6600056" y="3265401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77B03A-6DC8-D245-82A4-364591998891}"/>
              </a:ext>
            </a:extLst>
          </p:cNvPr>
          <p:cNvSpPr/>
          <p:nvPr/>
        </p:nvSpPr>
        <p:spPr>
          <a:xfrm>
            <a:off x="7032104" y="3884768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0510273-5064-5940-8181-8F952C4D3BCF}"/>
              </a:ext>
            </a:extLst>
          </p:cNvPr>
          <p:cNvSpPr/>
          <p:nvPr/>
        </p:nvSpPr>
        <p:spPr>
          <a:xfrm>
            <a:off x="7788188" y="4459386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4A4D5E1-32DD-AC4B-A488-1B5A1BC1E923}"/>
              </a:ext>
            </a:extLst>
          </p:cNvPr>
          <p:cNvSpPr/>
          <p:nvPr/>
        </p:nvSpPr>
        <p:spPr>
          <a:xfrm>
            <a:off x="6787328" y="4526792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3871F8-6C3E-834C-A226-F57E84847DA1}"/>
              </a:ext>
            </a:extLst>
          </p:cNvPr>
          <p:cNvSpPr/>
          <p:nvPr/>
        </p:nvSpPr>
        <p:spPr>
          <a:xfrm>
            <a:off x="6172200" y="4139289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6EB82C1-A662-974D-9069-D9B1460ADBA4}"/>
              </a:ext>
            </a:extLst>
          </p:cNvPr>
          <p:cNvSpPr/>
          <p:nvPr/>
        </p:nvSpPr>
        <p:spPr>
          <a:xfrm>
            <a:off x="5424781" y="4005064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BBE9E5-0675-7142-9A27-77093200D424}"/>
              </a:ext>
            </a:extLst>
          </p:cNvPr>
          <p:cNvSpPr txBox="1"/>
          <p:nvPr/>
        </p:nvSpPr>
        <p:spPr>
          <a:xfrm>
            <a:off x="4348619" y="1844824"/>
            <a:ext cx="53094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Frontier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FB9F848-56F5-7A40-902C-4C02E4672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40" y="43562"/>
            <a:ext cx="10778104" cy="12972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Portfolio Optimization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Efficient Frontier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5D6845-F92F-8849-B205-43D95C47A6D9}"/>
              </a:ext>
            </a:extLst>
          </p:cNvPr>
          <p:cNvSpPr txBox="1"/>
          <p:nvPr/>
        </p:nvSpPr>
        <p:spPr>
          <a:xfrm>
            <a:off x="2369332" y="636690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Tucker Balch (2012), Investment Science: Portfolio Optimization,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https://www.youtube.com/watch?v=5qbMhXXq0vI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5099DF1-D07E-6440-B75C-70068DB8F481}"/>
              </a:ext>
            </a:extLst>
          </p:cNvPr>
          <p:cNvSpPr/>
          <p:nvPr/>
        </p:nvSpPr>
        <p:spPr>
          <a:xfrm>
            <a:off x="5735960" y="3429000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8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8454-81BE-724E-AE59-619528EA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3562"/>
            <a:ext cx="8229600" cy="12972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Portfolio Optimization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Efficient Frontier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D4646-C741-8245-AC33-66BFA5096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33224-12EF-9541-9AF1-7CA98C00A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74" y="1297207"/>
            <a:ext cx="8102929" cy="52250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354862-2E7C-8D45-9104-F23022240676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409191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39630"/>
          </a:xfrm>
        </p:spPr>
        <p:txBody>
          <a:bodyPr/>
          <a:lstStyle/>
          <a:p>
            <a:r>
              <a:rPr lang="en-US" dirty="0"/>
              <a:t>Efficient Frontier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43B1B8-9E5C-F14D-9234-215D8CBF6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570" y="1072659"/>
            <a:ext cx="9129166" cy="5492344"/>
          </a:xfrm>
        </p:spPr>
      </p:pic>
    </p:spTree>
    <p:extLst>
      <p:ext uri="{BB962C8B-B14F-4D97-AF65-F5344CB8AC3E}">
        <p14:creationId xmlns:p14="http://schemas.microsoft.com/office/powerpoint/2010/main" val="2743995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EEB97-88D6-1D4F-923D-248DF6FFA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6396"/>
            <a:ext cx="8229600" cy="94634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Portfolio Optimization and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Algorithmic Trading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53F1A-C094-E746-A370-34F0AE58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B67AA8-40CE-1940-A71B-A957E3BFC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90" y="1503552"/>
            <a:ext cx="8830221" cy="5021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51CEB3-AF85-FC41-821E-400F3FABC762}"/>
              </a:ext>
            </a:extLst>
          </p:cNvPr>
          <p:cNvSpPr/>
          <p:nvPr/>
        </p:nvSpPr>
        <p:spPr>
          <a:xfrm>
            <a:off x="1680889" y="1154545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https://colab.research.google.com/drive/1FEG6DnGvwfUbeo4zJ1zTunjMqf2RkCrT</a:t>
            </a: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942AD7-B2BF-1047-AAEA-CBDD109DA711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603595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Asset Pricing Model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(CAPM)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82615"/>
            <a:ext cx="11222181" cy="4770684"/>
          </a:xfrm>
        </p:spPr>
        <p:txBody>
          <a:bodyPr>
            <a:normAutofit/>
          </a:bodyPr>
          <a:lstStyle/>
          <a:p>
            <a:r>
              <a:rPr lang="en-US" dirty="0"/>
              <a:t>Capital Asset Pricing Model (CAPM)</a:t>
            </a:r>
          </a:p>
          <a:p>
            <a:pPr lvl="1"/>
            <a:r>
              <a:rPr lang="en-US" sz="3200" dirty="0"/>
              <a:t>One of the most widely documented and applied models in finance</a:t>
            </a:r>
          </a:p>
          <a:p>
            <a:pPr lvl="1"/>
            <a:r>
              <a:rPr lang="en-US" sz="3200" dirty="0"/>
              <a:t>It relates in linear fashion the expected return for </a:t>
            </a:r>
            <a:r>
              <a:rPr lang="en-US" sz="3200" dirty="0">
                <a:solidFill>
                  <a:srgbClr val="C00000"/>
                </a:solidFill>
              </a:rPr>
              <a:t>a single stock </a:t>
            </a:r>
            <a:r>
              <a:rPr lang="en-US" sz="3200" dirty="0"/>
              <a:t>to the expected return of the </a:t>
            </a:r>
            <a:r>
              <a:rPr lang="en-US" sz="3200" dirty="0">
                <a:solidFill>
                  <a:srgbClr val="C00000"/>
                </a:solidFill>
              </a:rPr>
              <a:t>market portfolio</a:t>
            </a:r>
            <a:r>
              <a:rPr lang="en-US" sz="3200" dirty="0"/>
              <a:t>, usually approximated by a broad stock index such as the S&amp;P 500.</a:t>
            </a:r>
          </a:p>
          <a:p>
            <a:pPr lvl="1"/>
            <a:r>
              <a:rPr lang="en-US" sz="3200" dirty="0"/>
              <a:t>Sharpe (1964) and Lintner (1965)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951684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Asset Pricing Model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(CAPM)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580C3-8DB5-A509-6858-84CDC0935DC4}"/>
              </a:ext>
            </a:extLst>
          </p:cNvPr>
          <p:cNvSpPr txBox="1"/>
          <p:nvPr/>
        </p:nvSpPr>
        <p:spPr>
          <a:xfrm>
            <a:off x="534389" y="2142368"/>
            <a:ext cx="1122218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6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2"/>
              </a:rPr>
              <a:t>Capital asset prices: A theory of market equilibrium under conditions of risk</a:t>
            </a:r>
            <a:endParaRPr lang="en-US" sz="26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2600" b="0" i="0" u="sng" dirty="0">
                <a:solidFill>
                  <a:srgbClr val="006621"/>
                </a:solidFill>
                <a:effectLst/>
                <a:latin typeface="Arial" panose="020B0604020202020204" pitchFamily="34" charset="0"/>
                <a:hlinkClick r:id="rId3"/>
              </a:rPr>
              <a:t>WF Sharpe</a:t>
            </a:r>
            <a:r>
              <a:rPr lang="en-US" sz="2600" b="0" i="0" dirty="0">
                <a:solidFill>
                  <a:srgbClr val="006621"/>
                </a:solidFill>
                <a:effectLst/>
                <a:latin typeface="Arial" panose="020B0604020202020204" pitchFamily="34" charset="0"/>
              </a:rPr>
              <a:t> - The journal of finance, 1964 - Wiley Online Library</a:t>
            </a:r>
          </a:p>
          <a:p>
            <a:pPr algn="l"/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ONE OF THE PROBLEMS which has plagued those attempting to predict the behavior of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capital markets is the absence of a body of positive microeconomic theory dealing with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conditions of risk. Although many useful insights can be obtained from the traditional models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of investment under conditions of certainty, the pervasive influence of risk in financial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transactions has forced those working in this area to adopt models of price behavior which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are little more than assertions. A typical classroom explanation of the determination of …</a:t>
            </a:r>
          </a:p>
          <a:p>
            <a:pPr algn="l"/>
            <a:r>
              <a:rPr lang="en-US" sz="24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Cite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4"/>
              </a:rPr>
              <a:t>Cited by 30490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5"/>
              </a:rPr>
              <a:t>Related articles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6"/>
              </a:rPr>
              <a:t>All 26 versions</a:t>
            </a:r>
            <a:endParaRPr lang="en-US" sz="2400" b="0" i="0" dirty="0">
              <a:solidFill>
                <a:srgbClr val="77777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62244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Sharpe, William F. "Capital asset prices: A theory of market equilibrium under conditions of risk." </a:t>
            </a:r>
            <a:r>
              <a:rPr lang="en-US" sz="1000" b="0" i="1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The journal of finance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 19, no. 3 (1964): 425-442.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55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032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Asset Pricing Model (CAPM)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80173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Sharpe, William F. "Capital asset prices: A theory of market equilibrium under conditions of risk." </a:t>
            </a:r>
            <a:r>
              <a:rPr lang="en-US" sz="1000" b="0" i="1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The journal of finance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 19, no. 3 (1964): 425-442.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F727DD-BDEC-29E3-D049-D93824EA0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68" y="903285"/>
            <a:ext cx="5956259" cy="565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66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2025/05/13 Deep Learning in Finance; </a:t>
            </a:r>
            <a:br>
              <a:rPr lang="en-US" sz="2800" dirty="0"/>
            </a:br>
            <a:r>
              <a:rPr lang="en-US" sz="2800" dirty="0"/>
              <a:t>                            Reinforcement Learning in Finance; </a:t>
            </a:r>
            <a:br>
              <a:rPr lang="en-US" sz="2800" dirty="0"/>
            </a:br>
            <a:r>
              <a:rPr lang="en-US" sz="2800" dirty="0"/>
              <a:t>                            Generative AI in Finance</a:t>
            </a:r>
          </a:p>
          <a:p>
            <a:pPr marL="0" indent="0">
              <a:buNone/>
            </a:pPr>
            <a:r>
              <a:rPr lang="en-US" sz="2800" dirty="0"/>
              <a:t>14 2025/05/20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Trading Bot and Event-Based </a:t>
            </a:r>
            <a:r>
              <a:rPr lang="en-US" sz="2800" dirty="0" err="1"/>
              <a:t>Backtesting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2025/05/27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2025/06/03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68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032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Asset Pricing Model (CAPM)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62244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Sharpe, William F. "Capital asset prices: A theory of market equilibrium under conditions of risk." </a:t>
            </a:r>
            <a:r>
              <a:rPr lang="en-US" sz="1000" b="0" i="1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The journal of finance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 19, no. 3 (1964): 425-442.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B95AB-2198-94C4-DB43-9127CFDB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429" y="973243"/>
            <a:ext cx="6878924" cy="551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26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2240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Asset Pricing Model (CAPM)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80173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en-US" sz="10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Fama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, Eugene F., and Kenneth R. French. "The capital asset pricing model: Theory and evidence." Journal of economic perspectives 18, no. 3 (2004): 25-46.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0FE8A-F3EC-5DF5-768B-CBBF7E57D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56" y="957505"/>
            <a:ext cx="5814045" cy="560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20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22401"/>
          </a:xfrm>
        </p:spPr>
        <p:txBody>
          <a:bodyPr>
            <a:normAutofit fontScale="90000"/>
          </a:bodyPr>
          <a:lstStyle/>
          <a:p>
            <a:r>
              <a:rPr lang="en-US" dirty="0"/>
              <a:t>Investment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80173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en-US" sz="10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Fama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, Eugene F., and Kenneth R. French. "The capital asset pricing model: Theory and evidence." Journal of economic perspectives 18, no. 3 (2004): 25-46.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C4BC8E-51CA-B331-2F24-7A643003A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5"/>
          <a:stretch/>
        </p:blipFill>
        <p:spPr>
          <a:xfrm>
            <a:off x="2189411" y="1200267"/>
            <a:ext cx="7912135" cy="53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9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28382"/>
          </a:xfrm>
        </p:spPr>
        <p:txBody>
          <a:bodyPr>
            <a:normAutofit/>
          </a:bodyPr>
          <a:lstStyle/>
          <a:p>
            <a:r>
              <a:rPr lang="en-US" dirty="0"/>
              <a:t>Capital Asset Pricing Model </a:t>
            </a:r>
            <a:br>
              <a:rPr lang="en-US" dirty="0"/>
            </a:br>
            <a:r>
              <a:rPr lang="en-US" dirty="0"/>
              <a:t>(CAPM)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80173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en-US" sz="10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Fama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, Eugene F., and Kenneth R. French. "The capital asset pricing model: Theory and evidence." Journal of economic perspectives 18, no. 3 (2004): 25-46.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BD607-0ABB-8F72-9FD6-8E5E7CC37AF7}"/>
              </a:ext>
            </a:extLst>
          </p:cNvPr>
          <p:cNvSpPr txBox="1"/>
          <p:nvPr/>
        </p:nvSpPr>
        <p:spPr>
          <a:xfrm>
            <a:off x="1755216" y="4091574"/>
            <a:ext cx="91629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expected return on any asset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risk-free interest rate,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plus a risk premium,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is the asset’s market beta,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𝛃</a:t>
            </a:r>
            <a:r>
              <a:rPr lang="en-US" sz="3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times the premium per unit of beta risk,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E(R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9265B-FB52-D712-E270-BC9179431935}"/>
              </a:ext>
            </a:extLst>
          </p:cNvPr>
          <p:cNvSpPr txBox="1"/>
          <p:nvPr/>
        </p:nvSpPr>
        <p:spPr>
          <a:xfrm>
            <a:off x="1111967" y="2581258"/>
            <a:ext cx="10449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E(R</a:t>
            </a:r>
            <a:r>
              <a:rPr lang="en-US" sz="6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R</a:t>
            </a:r>
            <a:r>
              <a:rPr lang="en-US" sz="6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𝛃</a:t>
            </a:r>
            <a:r>
              <a:rPr lang="en-US" sz="60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6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E(R</a:t>
            </a:r>
            <a:r>
              <a:rPr lang="en-US" sz="6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R</a:t>
            </a:r>
            <a:r>
              <a:rPr lang="en-US" sz="6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13100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43091"/>
          </a:xfrm>
        </p:spPr>
        <p:txBody>
          <a:bodyPr>
            <a:normAutofit/>
          </a:bodyPr>
          <a:lstStyle/>
          <a:p>
            <a:r>
              <a:rPr lang="en-US" dirty="0"/>
              <a:t>Capital Asset Pricing Model (CAPM)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80173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en-US" sz="10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Fama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, Eugene F., and Kenneth R. French. "The capital asset pricing model: Theory and evidence." Journal of economic perspectives 18, no. 3 (2004): 25-46.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9CD59C-B8D9-8D26-37B5-9EA2EBAEF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974" y="1065199"/>
            <a:ext cx="8643010" cy="5170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FFC5D7-D477-DB55-DAD8-80A551C3840C}"/>
              </a:ext>
            </a:extLst>
          </p:cNvPr>
          <p:cNvSpPr txBox="1"/>
          <p:nvPr/>
        </p:nvSpPr>
        <p:spPr>
          <a:xfrm>
            <a:off x="744279" y="6211477"/>
            <a:ext cx="11012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Average Annualized Monthly Return versus Beta for Value Weight Portfolios Formed on Prior Beta, 1928–2003</a:t>
            </a:r>
          </a:p>
        </p:txBody>
      </p:sp>
    </p:spTree>
    <p:extLst>
      <p:ext uri="{BB962C8B-B14F-4D97-AF65-F5344CB8AC3E}">
        <p14:creationId xmlns:p14="http://schemas.microsoft.com/office/powerpoint/2010/main" val="30880926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/>
              <a:t>Capital Asset Pricing Model </a:t>
            </a:r>
            <a:br>
              <a:rPr lang="en-US" dirty="0"/>
            </a:br>
            <a:r>
              <a:rPr lang="en-US" dirty="0"/>
              <a:t>(CAPM)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11885"/>
            <a:ext cx="11222181" cy="505035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market theory </a:t>
            </a:r>
            <a:r>
              <a:rPr lang="en-US" dirty="0"/>
              <a:t>is a </a:t>
            </a:r>
            <a:r>
              <a:rPr lang="en-US" dirty="0">
                <a:solidFill>
                  <a:srgbClr val="C00000"/>
                </a:solidFill>
              </a:rPr>
              <a:t>positive theory </a:t>
            </a:r>
            <a:r>
              <a:rPr lang="en-US" dirty="0"/>
              <a:t>in that it hypothesizes how investors do behave rather than how investors should behave, as in the case of </a:t>
            </a:r>
            <a:r>
              <a:rPr lang="en-US" dirty="0">
                <a:solidFill>
                  <a:srgbClr val="C00000"/>
                </a:solidFill>
              </a:rPr>
              <a:t>modern portfolio theory (MVP)</a:t>
            </a:r>
          </a:p>
          <a:p>
            <a:pPr lvl="1"/>
            <a:r>
              <a:rPr lang="en-US" sz="3200" dirty="0"/>
              <a:t>It is reasonable to view capital market theory as an extension of portfolio theory, but it is important to understand that MVP is not based on the </a:t>
            </a:r>
            <a:r>
              <a:rPr lang="en-US" sz="3200" dirty="0">
                <a:solidFill>
                  <a:srgbClr val="C00000"/>
                </a:solidFill>
              </a:rPr>
              <a:t>validity</a:t>
            </a:r>
            <a:r>
              <a:rPr lang="en-US" sz="3200" dirty="0"/>
              <a:t>, or lack thereof, of capital market theory.</a:t>
            </a:r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448943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/>
              <a:t>Capital Asset Pricing Model </a:t>
            </a:r>
            <a:br>
              <a:rPr lang="en-US" dirty="0"/>
            </a:br>
            <a:r>
              <a:rPr lang="en-US" dirty="0"/>
              <a:t>(CAPM)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11885"/>
            <a:ext cx="11222181" cy="505035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 specific equilibrium model </a:t>
            </a:r>
            <a:r>
              <a:rPr lang="en-US" dirty="0"/>
              <a:t>of interest to many investors is known as the </a:t>
            </a:r>
            <a:r>
              <a:rPr lang="en-US" dirty="0">
                <a:solidFill>
                  <a:srgbClr val="C00000"/>
                </a:solidFill>
              </a:rPr>
              <a:t>capital asset pricing model</a:t>
            </a:r>
            <a:r>
              <a:rPr lang="en-US" dirty="0"/>
              <a:t>, typically referred to as the </a:t>
            </a:r>
            <a:r>
              <a:rPr lang="en-US" dirty="0">
                <a:solidFill>
                  <a:srgbClr val="C00000"/>
                </a:solidFill>
              </a:rPr>
              <a:t>CAPM</a:t>
            </a:r>
            <a:r>
              <a:rPr lang="en-US" dirty="0"/>
              <a:t>.</a:t>
            </a:r>
          </a:p>
          <a:p>
            <a:pPr lvl="1"/>
            <a:r>
              <a:rPr lang="en-US" sz="3200" dirty="0"/>
              <a:t>It allows us to </a:t>
            </a:r>
            <a:r>
              <a:rPr lang="en-US" sz="3200" dirty="0">
                <a:solidFill>
                  <a:schemeClr val="accent1"/>
                </a:solidFill>
              </a:rPr>
              <a:t>assess the relevant risk of an individual security </a:t>
            </a:r>
            <a:r>
              <a:rPr lang="en-US" sz="3200" dirty="0"/>
              <a:t>as well as to </a:t>
            </a:r>
            <a:r>
              <a:rPr lang="en-US" sz="3200" dirty="0">
                <a:solidFill>
                  <a:schemeClr val="accent1"/>
                </a:solidFill>
              </a:rPr>
              <a:t>assess the relationship between risk and the returns </a:t>
            </a:r>
            <a:r>
              <a:rPr lang="en-US" sz="3200" dirty="0"/>
              <a:t>expected from investing. </a:t>
            </a:r>
          </a:p>
          <a:p>
            <a:pPr lvl="1"/>
            <a:r>
              <a:rPr lang="en-US" sz="3200" dirty="0"/>
              <a:t>The CAPM is attractive as an </a:t>
            </a:r>
            <a:r>
              <a:rPr lang="en-US" sz="3200" dirty="0">
                <a:solidFill>
                  <a:schemeClr val="accent1"/>
                </a:solidFill>
              </a:rPr>
              <a:t>equilibrium model </a:t>
            </a:r>
            <a:r>
              <a:rPr lang="en-US" sz="3200" dirty="0"/>
              <a:t>because of its simplicity and its implications.</a:t>
            </a:r>
          </a:p>
          <a:p>
            <a:endParaRPr lang="en-US" sz="2600" dirty="0"/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624869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/>
              <a:t>Capital Asset Pricing Model </a:t>
            </a:r>
            <a:br>
              <a:rPr lang="en-US" dirty="0"/>
            </a:br>
            <a:r>
              <a:rPr lang="en-US" dirty="0"/>
              <a:t>(CAPM)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82615"/>
            <a:ext cx="11222181" cy="4770684"/>
          </a:xfrm>
        </p:spPr>
        <p:txBody>
          <a:bodyPr>
            <a:normAutofit fontScale="92500" lnSpcReduction="20000"/>
          </a:bodyPr>
          <a:lstStyle/>
          <a:p>
            <a:r>
              <a:rPr lang="en-US" sz="3100" dirty="0"/>
              <a:t>In the CAPM, agents are assumed to invest according to MVP, caring only about the </a:t>
            </a:r>
            <a:r>
              <a:rPr lang="en-US" sz="3100" dirty="0">
                <a:solidFill>
                  <a:srgbClr val="C00000"/>
                </a:solidFill>
              </a:rPr>
              <a:t>risk</a:t>
            </a:r>
            <a:r>
              <a:rPr lang="en-US" sz="3100" dirty="0"/>
              <a:t> and </a:t>
            </a:r>
            <a:r>
              <a:rPr lang="en-US" sz="3100" dirty="0">
                <a:solidFill>
                  <a:srgbClr val="C00000"/>
                </a:solidFill>
              </a:rPr>
              <a:t>return</a:t>
            </a:r>
            <a:r>
              <a:rPr lang="en-US" sz="3100" dirty="0"/>
              <a:t> statistics of risky assets over one period.</a:t>
            </a:r>
          </a:p>
          <a:p>
            <a:r>
              <a:rPr lang="en-US" sz="3100" dirty="0"/>
              <a:t>In a </a:t>
            </a:r>
            <a:r>
              <a:rPr lang="en-US" sz="3100" dirty="0">
                <a:solidFill>
                  <a:srgbClr val="C00000"/>
                </a:solidFill>
              </a:rPr>
              <a:t>capital market equilibrium</a:t>
            </a:r>
            <a:r>
              <a:rPr lang="en-US" sz="3100" dirty="0"/>
              <a:t>, all available assets are held by all agents and the markets clear.</a:t>
            </a:r>
          </a:p>
          <a:p>
            <a:r>
              <a:rPr lang="en-US" sz="3100" dirty="0">
                <a:solidFill>
                  <a:srgbClr val="C00000"/>
                </a:solidFill>
              </a:rPr>
              <a:t>Market portfolio (set of tradable assets)</a:t>
            </a:r>
            <a:r>
              <a:rPr lang="en-US" sz="3100" dirty="0"/>
              <a:t> must lie on the </a:t>
            </a:r>
            <a:r>
              <a:rPr lang="en-US" sz="3100" dirty="0">
                <a:solidFill>
                  <a:schemeClr val="accent1"/>
                </a:solidFill>
              </a:rPr>
              <a:t>efficient frontier</a:t>
            </a:r>
            <a:r>
              <a:rPr lang="en-US" sz="3100" dirty="0"/>
              <a:t>. </a:t>
            </a:r>
          </a:p>
          <a:p>
            <a:r>
              <a:rPr lang="en-US" sz="3100" dirty="0"/>
              <a:t>Two fund separation theorem</a:t>
            </a:r>
          </a:p>
          <a:p>
            <a:pPr lvl="1"/>
            <a:r>
              <a:rPr lang="en-US" sz="3100" dirty="0"/>
              <a:t>Every agent will hold a combination of the market portfolio and the risk-free asset in equilibrium.</a:t>
            </a:r>
          </a:p>
          <a:p>
            <a:pPr lvl="1"/>
            <a:r>
              <a:rPr lang="en-US" sz="3100" dirty="0"/>
              <a:t>The set of all such portfolios is called the </a:t>
            </a:r>
            <a:r>
              <a:rPr lang="en-US" sz="3100" dirty="0">
                <a:solidFill>
                  <a:srgbClr val="C00000"/>
                </a:solidFill>
              </a:rPr>
              <a:t>Capital Market Line (CML)</a:t>
            </a:r>
            <a:r>
              <a:rPr lang="en-US" sz="310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062589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81540"/>
          </a:xfrm>
        </p:spPr>
        <p:txBody>
          <a:bodyPr>
            <a:normAutofit/>
          </a:bodyPr>
          <a:lstStyle/>
          <a:p>
            <a:r>
              <a:rPr lang="en-US" dirty="0"/>
              <a:t>Capital Market Line (CML)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941A79-D4EF-4F47-BC18-546E1374F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5959" y="1196318"/>
            <a:ext cx="8919040" cy="5365926"/>
          </a:xfrm>
        </p:spPr>
      </p:pic>
    </p:spTree>
    <p:extLst>
      <p:ext uri="{BB962C8B-B14F-4D97-AF65-F5344CB8AC3E}">
        <p14:creationId xmlns:p14="http://schemas.microsoft.com/office/powerpoint/2010/main" val="17021703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81540"/>
          </a:xfrm>
        </p:spPr>
        <p:txBody>
          <a:bodyPr>
            <a:normAutofit/>
          </a:bodyPr>
          <a:lstStyle/>
          <a:p>
            <a:r>
              <a:rPr lang="en-US" dirty="0"/>
              <a:t> Capital Market Line with Two Risky Assets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DD32C4-47F8-B84F-BBF5-FCA3D5057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0756" y="1634331"/>
            <a:ext cx="7810500" cy="4699000"/>
          </a:xfrm>
        </p:spPr>
      </p:pic>
    </p:spTree>
    <p:extLst>
      <p:ext uri="{BB962C8B-B14F-4D97-AF65-F5344CB8AC3E}">
        <p14:creationId xmlns:p14="http://schemas.microsoft.com/office/powerpoint/2010/main" val="610419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3" y="274638"/>
            <a:ext cx="11040534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Financial Theories 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and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612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81540"/>
          </a:xfrm>
        </p:spPr>
        <p:txBody>
          <a:bodyPr>
            <a:normAutofit/>
          </a:bodyPr>
          <a:lstStyle/>
          <a:p>
            <a:r>
              <a:rPr lang="en-US" dirty="0"/>
              <a:t>Indifference curves in risk-return space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521FB1-BB4B-AC4E-8330-FF87212BB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306" y="1634331"/>
            <a:ext cx="7899400" cy="4699000"/>
          </a:xfrm>
        </p:spPr>
      </p:pic>
    </p:spTree>
    <p:extLst>
      <p:ext uri="{BB962C8B-B14F-4D97-AF65-F5344CB8AC3E}">
        <p14:creationId xmlns:p14="http://schemas.microsoft.com/office/powerpoint/2010/main" val="21810047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49985"/>
          </a:xfrm>
        </p:spPr>
        <p:txBody>
          <a:bodyPr>
            <a:normAutofit fontScale="90000"/>
          </a:bodyPr>
          <a:lstStyle/>
          <a:p>
            <a:r>
              <a:rPr lang="en-US" dirty="0"/>
              <a:t>Optimal Portfolio on the </a:t>
            </a:r>
            <a:br>
              <a:rPr lang="en-US" dirty="0"/>
            </a:br>
            <a:r>
              <a:rPr lang="en-US" dirty="0"/>
              <a:t>Capital Market Line (CML)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1BF48AD-780A-5E40-96A3-985FC53A5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889" y="1519874"/>
            <a:ext cx="8284221" cy="4927913"/>
          </a:xfrm>
        </p:spPr>
      </p:pic>
    </p:spTree>
    <p:extLst>
      <p:ext uri="{BB962C8B-B14F-4D97-AF65-F5344CB8AC3E}">
        <p14:creationId xmlns:p14="http://schemas.microsoft.com/office/powerpoint/2010/main" val="42170273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Arbitrage Pricing Theory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(APT)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82614"/>
            <a:ext cx="11222181" cy="4999957"/>
          </a:xfrm>
        </p:spPr>
        <p:txBody>
          <a:bodyPr>
            <a:normAutofit fontScale="85000" lnSpcReduction="20000"/>
          </a:bodyPr>
          <a:lstStyle/>
          <a:p>
            <a:r>
              <a:rPr lang="en-US" sz="3500" dirty="0">
                <a:solidFill>
                  <a:srgbClr val="C00000"/>
                </a:solidFill>
              </a:rPr>
              <a:t>Arbitrage Pricing Theory (APT)</a:t>
            </a:r>
          </a:p>
          <a:p>
            <a:pPr lvl="1"/>
            <a:r>
              <a:rPr lang="en-US" sz="3500" dirty="0"/>
              <a:t>One of the </a:t>
            </a:r>
            <a:r>
              <a:rPr lang="en-US" sz="3500" dirty="0">
                <a:solidFill>
                  <a:srgbClr val="C00000"/>
                </a:solidFill>
              </a:rPr>
              <a:t>major generalizations </a:t>
            </a:r>
            <a:r>
              <a:rPr lang="en-US" sz="3500" dirty="0"/>
              <a:t>of the </a:t>
            </a:r>
            <a:br>
              <a:rPr lang="en-US" sz="3500" dirty="0"/>
            </a:br>
            <a:r>
              <a:rPr lang="en-US" sz="3500" dirty="0">
                <a:solidFill>
                  <a:srgbClr val="C00000"/>
                </a:solidFill>
              </a:rPr>
              <a:t>Capital Asset Pricing Model (CAPM)</a:t>
            </a:r>
          </a:p>
          <a:p>
            <a:pPr lvl="1"/>
            <a:r>
              <a:rPr lang="en-US" sz="3500" dirty="0"/>
              <a:t>Ross (1971) and Ross (1976)</a:t>
            </a:r>
          </a:p>
          <a:p>
            <a:pPr lvl="1"/>
            <a:r>
              <a:rPr lang="en-US" sz="3500" dirty="0"/>
              <a:t>The purpose of this paper is to examine rigorously the </a:t>
            </a:r>
            <a:r>
              <a:rPr lang="en-US" sz="3500" dirty="0">
                <a:solidFill>
                  <a:srgbClr val="C00000"/>
                </a:solidFill>
              </a:rPr>
              <a:t>arbitrage model</a:t>
            </a:r>
            <a:r>
              <a:rPr lang="en-US" sz="3500" dirty="0"/>
              <a:t> of capital asset pricing developed in Ross (1971). </a:t>
            </a:r>
          </a:p>
          <a:p>
            <a:pPr lvl="2"/>
            <a:r>
              <a:rPr lang="en-US" sz="3500" dirty="0"/>
              <a:t>The </a:t>
            </a:r>
            <a:r>
              <a:rPr lang="en-US" sz="3500" dirty="0">
                <a:solidFill>
                  <a:schemeClr val="accent1"/>
                </a:solidFill>
              </a:rPr>
              <a:t>arbitrage model </a:t>
            </a:r>
            <a:r>
              <a:rPr lang="en-US" sz="3500" dirty="0"/>
              <a:t>was proposed as an alternative to the </a:t>
            </a:r>
            <a:r>
              <a:rPr lang="en-US" sz="3500" dirty="0">
                <a:solidFill>
                  <a:schemeClr val="accent1"/>
                </a:solidFill>
              </a:rPr>
              <a:t>mean variance </a:t>
            </a:r>
            <a:r>
              <a:rPr lang="en-US" sz="3500" dirty="0">
                <a:solidFill>
                  <a:srgbClr val="C00000"/>
                </a:solidFill>
              </a:rPr>
              <a:t>capital asset pricing model</a:t>
            </a:r>
            <a:r>
              <a:rPr lang="en-US" sz="3500" dirty="0"/>
              <a:t>, introduced by Sharpe, Lintner, and Treynor, that has become the major analytic tool for explaining phenomena observed in capital markets for risky assets.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42894783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0"/>
            <a:ext cx="11222181" cy="8643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Arbitrage Pricing Theory (APT)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Ross, Stephen A. "The arbitrage theory of capital asset pricing." Journal of Economic Theory 13, no. 3 (1976): 341-360.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8635C5-9563-2DC3-AC05-1BE883B13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271" y="873065"/>
            <a:ext cx="6473456" cy="570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002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Arbitrage Pricing Theory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(APT)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82614"/>
            <a:ext cx="11222181" cy="4999957"/>
          </a:xfrm>
        </p:spPr>
        <p:txBody>
          <a:bodyPr>
            <a:normAutofit/>
          </a:bodyPr>
          <a:lstStyle/>
          <a:p>
            <a:r>
              <a:rPr lang="en-US" sz="3500" dirty="0"/>
              <a:t>The APT is a </a:t>
            </a:r>
            <a:r>
              <a:rPr lang="en-US" sz="3500" dirty="0">
                <a:solidFill>
                  <a:srgbClr val="C00000"/>
                </a:solidFill>
              </a:rPr>
              <a:t>generalization</a:t>
            </a:r>
            <a:r>
              <a:rPr lang="en-US" sz="3500" dirty="0"/>
              <a:t> of the CAPM to </a:t>
            </a:r>
            <a:r>
              <a:rPr lang="en-US" sz="3500" dirty="0">
                <a:solidFill>
                  <a:srgbClr val="C00000"/>
                </a:solidFill>
              </a:rPr>
              <a:t>multiple risk factors</a:t>
            </a:r>
            <a:r>
              <a:rPr lang="en-US" sz="3500" dirty="0"/>
              <a:t>.</a:t>
            </a:r>
          </a:p>
          <a:p>
            <a:r>
              <a:rPr lang="en-US" dirty="0"/>
              <a:t>APT does not assume that the </a:t>
            </a:r>
            <a:r>
              <a:rPr lang="en-US" dirty="0">
                <a:solidFill>
                  <a:srgbClr val="C00000"/>
                </a:solidFill>
              </a:rPr>
              <a:t>market portfolio </a:t>
            </a:r>
            <a:r>
              <a:rPr lang="en-US" dirty="0"/>
              <a:t>is the </a:t>
            </a:r>
            <a:r>
              <a:rPr lang="en-US" dirty="0">
                <a:solidFill>
                  <a:srgbClr val="C00000"/>
                </a:solidFill>
              </a:rPr>
              <a:t>only relevant risk factor</a:t>
            </a:r>
          </a:p>
          <a:p>
            <a:pPr lvl="1"/>
            <a:r>
              <a:rPr lang="en-US" dirty="0"/>
              <a:t>There are rather multiple types of risk that together are assumed to drive the performance (expected returns) of a stock. </a:t>
            </a:r>
          </a:p>
          <a:p>
            <a:pPr lvl="1"/>
            <a:r>
              <a:rPr lang="en-US" dirty="0"/>
              <a:t>Such risk factors might include </a:t>
            </a:r>
            <a:r>
              <a:rPr lang="en-US" dirty="0">
                <a:solidFill>
                  <a:srgbClr val="C00000"/>
                </a:solidFill>
              </a:rPr>
              <a:t>size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volatility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value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momentum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7760107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Capital Asset Pricing Model (CAPM)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Arbitrage Pricing Theory (APT)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82614"/>
            <a:ext cx="11222181" cy="4999957"/>
          </a:xfrm>
        </p:spPr>
        <p:txBody>
          <a:bodyPr>
            <a:normAutofit/>
          </a:bodyPr>
          <a:lstStyle/>
          <a:p>
            <a:r>
              <a:rPr lang="en-US" sz="3500" dirty="0"/>
              <a:t>Capital Asset Pricing Model (CAPM)</a:t>
            </a:r>
          </a:p>
          <a:p>
            <a:pPr lvl="1"/>
            <a:r>
              <a:rPr lang="en-US" sz="3200" dirty="0"/>
              <a:t>univariate ordinary least-squares (OLS) regression</a:t>
            </a:r>
            <a:endParaRPr lang="en-US" sz="3500" dirty="0"/>
          </a:p>
          <a:p>
            <a:r>
              <a:rPr lang="en-US" sz="3500" dirty="0"/>
              <a:t>Arbitrage Pricing Theory (APT)</a:t>
            </a:r>
          </a:p>
          <a:p>
            <a:pPr lvl="1"/>
            <a:r>
              <a:rPr lang="en-US" sz="3200" dirty="0"/>
              <a:t>multivariate ordinary least-squares (OLS)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8362950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1484461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85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E75F4-177D-594C-8C43-AAF96553B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1421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13CBF5-4EE7-8148-9B70-A417B20577AC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7221895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4CC5D5-43F2-4F41-83A9-56DFEC1D1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50086"/>
            <a:ext cx="9144000" cy="5203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3EDFA6-FD81-E743-8AF7-B826E4142B5B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034586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50742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Financial Theories and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Data-Driven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8" y="1642533"/>
            <a:ext cx="11222181" cy="4986100"/>
          </a:xfrm>
        </p:spPr>
        <p:txBody>
          <a:bodyPr>
            <a:normAutofit fontScale="70000" lnSpcReduction="20000"/>
          </a:bodyPr>
          <a:lstStyle/>
          <a:p>
            <a:r>
              <a:rPr lang="en-US" sz="4400" dirty="0"/>
              <a:t>Financial Theories</a:t>
            </a:r>
          </a:p>
          <a:p>
            <a:pPr lvl="1"/>
            <a:r>
              <a:rPr lang="en-US" sz="4000" dirty="0"/>
              <a:t>Uncertainty and Risk</a:t>
            </a:r>
          </a:p>
          <a:p>
            <a:pPr lvl="1"/>
            <a:r>
              <a:rPr lang="en-US" sz="4000" dirty="0"/>
              <a:t>Expected Utility Theory (EUT)</a:t>
            </a:r>
          </a:p>
          <a:p>
            <a:pPr lvl="1"/>
            <a:r>
              <a:rPr lang="en-US" sz="4000" dirty="0"/>
              <a:t>Mean-Variance Portfolio Theory (MVPT)</a:t>
            </a:r>
          </a:p>
          <a:p>
            <a:pPr lvl="1"/>
            <a:r>
              <a:rPr lang="en-US" sz="4000" dirty="0"/>
              <a:t>Capital Asset Pricing Model (CAPM)</a:t>
            </a:r>
          </a:p>
          <a:p>
            <a:pPr lvl="1"/>
            <a:r>
              <a:rPr lang="en-US" sz="4000" dirty="0"/>
              <a:t>Arbitrage Pricing Theory (APT)</a:t>
            </a:r>
          </a:p>
          <a:p>
            <a:pPr indent="-411480"/>
            <a:r>
              <a:rPr lang="en-US" sz="4400" dirty="0"/>
              <a:t>Data-Driven Finance</a:t>
            </a:r>
          </a:p>
          <a:p>
            <a:pPr lvl="1" indent="-411480"/>
            <a:r>
              <a:rPr lang="en-US" sz="4000" dirty="0"/>
              <a:t>Scientific Method</a:t>
            </a:r>
          </a:p>
          <a:p>
            <a:pPr lvl="1" indent="-411480"/>
            <a:r>
              <a:rPr lang="en-US" sz="4000" dirty="0"/>
              <a:t>Financial Econometrics and Regression</a:t>
            </a:r>
          </a:p>
          <a:p>
            <a:pPr lvl="1" indent="-411480"/>
            <a:r>
              <a:rPr lang="en-US" sz="4000" dirty="0"/>
              <a:t>Data Availability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226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E1A8C-B953-E849-AB2C-F9A17B22F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4122"/>
            <a:ext cx="9144000" cy="50872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8E54D8-E432-144F-8A22-12FDE6AC37F0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508006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1C654-DDFB-D94E-B1C6-4456CB1A8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81088"/>
            <a:ext cx="9144000" cy="52002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27D773-211E-6A4A-A315-DD253945B7FC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1439717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C5A12-43F7-AC4F-B50D-0E827CC13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97761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D92877-42A2-A440-9CD5-8FAACC81717A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8A8653-A697-274D-8D79-35B54DE64BA6}"/>
              </a:ext>
            </a:extLst>
          </p:cNvPr>
          <p:cNvSpPr/>
          <p:nvPr/>
        </p:nvSpPr>
        <p:spPr>
          <a:xfrm>
            <a:off x="3432248" y="1048688"/>
            <a:ext cx="6264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Portfolio Optimization</a:t>
            </a:r>
          </a:p>
          <a:p>
            <a:r>
              <a:rPr lang="en-US" b="1" dirty="0">
                <a:solidFill>
                  <a:srgbClr val="C00000"/>
                </a:solidFill>
              </a:rPr>
              <a:t>Efficient Frontier Portfolio Optimization</a:t>
            </a:r>
          </a:p>
        </p:txBody>
      </p:sp>
    </p:spTree>
    <p:extLst>
      <p:ext uri="{BB962C8B-B14F-4D97-AF65-F5344CB8AC3E}">
        <p14:creationId xmlns:p14="http://schemas.microsoft.com/office/powerpoint/2010/main" val="19594661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Uncertainty and Risk</a:t>
            </a:r>
          </a:p>
          <a:p>
            <a:r>
              <a:rPr lang="en-US" sz="4400" dirty="0"/>
              <a:t>Expected Utility Theory (EUT)</a:t>
            </a:r>
          </a:p>
          <a:p>
            <a:r>
              <a:rPr lang="en-US" sz="4400" dirty="0"/>
              <a:t>Mean-Variance Portfolio Theory (MVPT)</a:t>
            </a:r>
          </a:p>
          <a:p>
            <a:r>
              <a:rPr lang="en-US" sz="4400" dirty="0"/>
              <a:t>Capital Asset Pricing Model (CAPM)</a:t>
            </a:r>
          </a:p>
          <a:p>
            <a:r>
              <a:rPr lang="en-US" sz="4400" dirty="0"/>
              <a:t>Arbitrage Pricing Theory (APT)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4542811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58" y="306387"/>
            <a:ext cx="10508684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4889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Data-Driven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411480"/>
            <a:r>
              <a:rPr lang="en-US" sz="4400" dirty="0">
                <a:solidFill>
                  <a:srgbClr val="C00000"/>
                </a:solidFill>
              </a:rPr>
              <a:t>Scientific Method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Financial Econometrics and Regression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Data Availability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Normative Theories Revisited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Debunking Central Assumptions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093218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Data-driven finance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2C53C-7159-524C-BDBF-80482D794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Financial context </a:t>
            </a:r>
            <a:r>
              <a:rPr lang="en-US" sz="4000" dirty="0"/>
              <a:t>(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theory, model, application</a:t>
            </a:r>
            <a:r>
              <a:rPr lang="en-US" sz="4000" dirty="0"/>
              <a:t>) </a:t>
            </a:r>
            <a:br>
              <a:rPr lang="en-US" sz="4000" dirty="0"/>
            </a:br>
            <a:r>
              <a:rPr lang="en-US" sz="4000" dirty="0"/>
              <a:t>that is primarily driven by and based on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insights</a:t>
            </a:r>
            <a:r>
              <a:rPr lang="en-US" sz="4000" dirty="0"/>
              <a:t> gained from </a:t>
            </a:r>
            <a:r>
              <a:rPr lang="en-US" sz="4000" dirty="0">
                <a:solidFill>
                  <a:srgbClr val="C00000"/>
                </a:solidFill>
              </a:rPr>
              <a:t>data</a:t>
            </a:r>
            <a:r>
              <a:rPr lang="en-US" sz="40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3538448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Data-driven finance </a:t>
            </a:r>
            <a:br>
              <a:rPr lang="en-US" dirty="0"/>
            </a:br>
            <a:r>
              <a:rPr lang="en-US" sz="2700" dirty="0"/>
              <a:t>Robin Wigglesworth (2019)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/>
          </a:bodyPr>
          <a:lstStyle/>
          <a:p>
            <a:r>
              <a:rPr lang="en-US" sz="3600" dirty="0"/>
              <a:t>Nowadays, analysts sift through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non-traditional information</a:t>
            </a:r>
            <a:r>
              <a:rPr lang="en-US" sz="3600" dirty="0"/>
              <a:t> such as </a:t>
            </a:r>
            <a:br>
              <a:rPr lang="en-US" sz="3600" dirty="0"/>
            </a:b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satellite imagery </a:t>
            </a:r>
            <a:r>
              <a:rPr lang="en-US" sz="3600" dirty="0"/>
              <a:t>and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credit card data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or use </a:t>
            </a:r>
            <a:r>
              <a:rPr lang="en-US" sz="3600" dirty="0">
                <a:solidFill>
                  <a:srgbClr val="C00000"/>
                </a:solidFill>
              </a:rPr>
              <a:t>artificial intelligence </a:t>
            </a:r>
            <a:r>
              <a:rPr lang="en-US" sz="3600" dirty="0"/>
              <a:t>techniques such as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machine learning </a:t>
            </a:r>
            <a:r>
              <a:rPr lang="en-US" sz="3600" dirty="0"/>
              <a:t>and </a:t>
            </a:r>
            <a:r>
              <a:rPr lang="en-US" sz="3600" dirty="0">
                <a:solidFill>
                  <a:schemeClr val="accent1"/>
                </a:solidFill>
              </a:rPr>
              <a:t>natural language processing </a:t>
            </a:r>
            <a:r>
              <a:rPr lang="en-US" sz="3600" dirty="0"/>
              <a:t>to glean fresh </a:t>
            </a:r>
            <a:r>
              <a:rPr lang="en-US" sz="3600" dirty="0">
                <a:solidFill>
                  <a:srgbClr val="C00000"/>
                </a:solidFill>
              </a:rPr>
              <a:t>insights</a:t>
            </a:r>
            <a:r>
              <a:rPr lang="en-US" sz="3600" dirty="0"/>
              <a:t> from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traditional sources </a:t>
            </a:r>
            <a:r>
              <a:rPr lang="en-US" sz="3600" dirty="0"/>
              <a:t>such as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economic data </a:t>
            </a:r>
            <a:r>
              <a:rPr lang="en-US" sz="3600" dirty="0"/>
              <a:t>and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earnings-call transcripts</a:t>
            </a:r>
            <a:r>
              <a:rPr lang="en-US" sz="36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516521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4052"/>
            <a:ext cx="11222181" cy="5069248"/>
          </a:xfrm>
        </p:spPr>
        <p:txBody>
          <a:bodyPr>
            <a:normAutofit lnSpcReduction="10000"/>
          </a:bodyPr>
          <a:lstStyle/>
          <a:p>
            <a:pPr marL="320040" indent="-320040"/>
            <a:r>
              <a:rPr lang="en-US" sz="3600" dirty="0"/>
              <a:t>Generally accepted principles that should guide scientific effort</a:t>
            </a:r>
          </a:p>
          <a:p>
            <a:pPr marL="320040" indent="-320040"/>
            <a:r>
              <a:rPr lang="en-US" sz="3600" dirty="0"/>
              <a:t>The </a:t>
            </a:r>
            <a:r>
              <a:rPr lang="en-US" sz="3600" dirty="0">
                <a:solidFill>
                  <a:srgbClr val="C00000"/>
                </a:solidFill>
              </a:rPr>
              <a:t>scientific method </a:t>
            </a:r>
            <a:r>
              <a:rPr lang="en-US" sz="3600" dirty="0"/>
              <a:t>is an </a:t>
            </a:r>
            <a:r>
              <a:rPr lang="en-US" sz="3600" dirty="0">
                <a:solidFill>
                  <a:srgbClr val="C00000"/>
                </a:solidFill>
              </a:rPr>
              <a:t>empirical method </a:t>
            </a:r>
            <a:r>
              <a:rPr lang="en-US" sz="3600" dirty="0"/>
              <a:t>of acquiring </a:t>
            </a:r>
            <a:r>
              <a:rPr lang="en-US" sz="3600" dirty="0">
                <a:solidFill>
                  <a:srgbClr val="C00000"/>
                </a:solidFill>
              </a:rPr>
              <a:t>knowledge</a:t>
            </a:r>
            <a:r>
              <a:rPr lang="en-US" sz="3600" dirty="0"/>
              <a:t> that has characterized the </a:t>
            </a:r>
            <a:r>
              <a:rPr lang="en-US" sz="3600" dirty="0">
                <a:solidFill>
                  <a:srgbClr val="C00000"/>
                </a:solidFill>
              </a:rPr>
              <a:t>development of science</a:t>
            </a:r>
          </a:p>
          <a:p>
            <a:pPr marL="320040" indent="-320040"/>
            <a:r>
              <a:rPr lang="en-US" sz="3600" dirty="0"/>
              <a:t>It involves careful </a:t>
            </a:r>
            <a:r>
              <a:rPr lang="en-US" sz="3600" dirty="0">
                <a:solidFill>
                  <a:srgbClr val="C00000"/>
                </a:solidFill>
              </a:rPr>
              <a:t>observation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applying </a:t>
            </a:r>
            <a:r>
              <a:rPr lang="en-US" sz="3600" dirty="0">
                <a:solidFill>
                  <a:srgbClr val="C00000"/>
                </a:solidFill>
              </a:rPr>
              <a:t>rigorous skepticism</a:t>
            </a:r>
            <a:r>
              <a:rPr lang="en-US" sz="3600" dirty="0"/>
              <a:t> about what is observed, </a:t>
            </a:r>
            <a:br>
              <a:rPr lang="en-US" sz="3600" dirty="0"/>
            </a:br>
            <a:r>
              <a:rPr lang="en-US" sz="3600" dirty="0"/>
              <a:t>given that cognitive </a:t>
            </a:r>
            <a:r>
              <a:rPr lang="en-US" sz="3600" dirty="0">
                <a:solidFill>
                  <a:srgbClr val="C00000"/>
                </a:solidFill>
              </a:rPr>
              <a:t>assumptions</a:t>
            </a:r>
            <a:r>
              <a:rPr lang="en-US" sz="3600" dirty="0"/>
              <a:t> can distort how one </a:t>
            </a:r>
            <a:r>
              <a:rPr lang="en-US" sz="3600" dirty="0">
                <a:solidFill>
                  <a:srgbClr val="C00000"/>
                </a:solidFill>
              </a:rPr>
              <a:t>interprets</a:t>
            </a:r>
            <a:r>
              <a:rPr lang="en-US" sz="3600" dirty="0"/>
              <a:t> the observation.</a:t>
            </a:r>
          </a:p>
          <a:p>
            <a:pPr marL="320040" indent="-320040"/>
            <a:endParaRPr lang="en-US" sz="3600" dirty="0"/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2339574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4052"/>
            <a:ext cx="11222181" cy="5069248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It involves </a:t>
            </a:r>
            <a:r>
              <a:rPr lang="en-US" sz="3600" dirty="0">
                <a:solidFill>
                  <a:srgbClr val="C00000"/>
                </a:solidFill>
              </a:rPr>
              <a:t>formulating hypotheses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via </a:t>
            </a:r>
            <a:r>
              <a:rPr lang="en-US" sz="3600" dirty="0">
                <a:solidFill>
                  <a:srgbClr val="C00000"/>
                </a:solidFill>
              </a:rPr>
              <a:t>induction</a:t>
            </a:r>
            <a:r>
              <a:rPr lang="en-US" sz="3600" dirty="0"/>
              <a:t>, based on such </a:t>
            </a:r>
            <a:r>
              <a:rPr lang="en-US" sz="3600" dirty="0">
                <a:solidFill>
                  <a:srgbClr val="C00000"/>
                </a:solidFill>
              </a:rPr>
              <a:t>observations</a:t>
            </a:r>
            <a:r>
              <a:rPr lang="en-US" sz="3600" dirty="0"/>
              <a:t>;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experimental and measurement-based testing </a:t>
            </a:r>
            <a:r>
              <a:rPr lang="en-US" sz="3600" dirty="0"/>
              <a:t>of </a:t>
            </a:r>
            <a:r>
              <a:rPr lang="en-US" sz="3600" dirty="0">
                <a:solidFill>
                  <a:srgbClr val="C00000"/>
                </a:solidFill>
              </a:rPr>
              <a:t>deductions</a:t>
            </a:r>
            <a:r>
              <a:rPr lang="en-US" sz="3600" dirty="0"/>
              <a:t> drawn from the hypotheses; </a:t>
            </a:r>
            <a:br>
              <a:rPr lang="en-US" sz="3600" dirty="0"/>
            </a:br>
            <a:r>
              <a:rPr lang="en-US" sz="3600" dirty="0"/>
              <a:t>and </a:t>
            </a:r>
            <a:r>
              <a:rPr lang="en-US" sz="3600" dirty="0">
                <a:solidFill>
                  <a:srgbClr val="C00000"/>
                </a:solidFill>
              </a:rPr>
              <a:t>refinement</a:t>
            </a:r>
            <a:r>
              <a:rPr lang="en-US" sz="3600" dirty="0"/>
              <a:t> (or elimination) of the hypotheses based on the </a:t>
            </a:r>
            <a:r>
              <a:rPr lang="en-US" sz="3600" dirty="0">
                <a:solidFill>
                  <a:srgbClr val="C00000"/>
                </a:solidFill>
              </a:rPr>
              <a:t>experimental findings</a:t>
            </a:r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68788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7" y="274638"/>
            <a:ext cx="10003349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Financial Theories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43974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Finance and 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4052"/>
            <a:ext cx="11222181" cy="5069248"/>
          </a:xfrm>
        </p:spPr>
        <p:txBody>
          <a:bodyPr>
            <a:normAutofit fontScale="92500" lnSpcReduction="20000"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Normative financial theories </a:t>
            </a:r>
            <a:r>
              <a:rPr lang="en-US" sz="3600" dirty="0"/>
              <a:t>mostly rely on assumptions and axioms in combination with deduction as the major analytical method to arrive at their central results.</a:t>
            </a:r>
          </a:p>
          <a:p>
            <a:pPr marL="777240" lvl="1" indent="-320040"/>
            <a:r>
              <a:rPr lang="en-US" sz="3200" dirty="0">
                <a:solidFill>
                  <a:srgbClr val="C00000"/>
                </a:solidFill>
              </a:rPr>
              <a:t>Expected utility theory (EUT) </a:t>
            </a:r>
            <a:r>
              <a:rPr lang="en-US" sz="3200" dirty="0"/>
              <a:t>assumes that agents have the same utility function no matter what state of the world unfolds and that they maximize expected utility under conditions of uncertainty.</a:t>
            </a:r>
          </a:p>
          <a:p>
            <a:pPr marL="777240" lvl="1" indent="-320040"/>
            <a:r>
              <a:rPr lang="en-US" sz="3200" dirty="0">
                <a:solidFill>
                  <a:srgbClr val="C00000"/>
                </a:solidFill>
              </a:rPr>
              <a:t>Mean-variance portfolio (MVP) </a:t>
            </a:r>
            <a:r>
              <a:rPr lang="en-US" sz="3200" dirty="0"/>
              <a:t>theory describes how investors should invest under conditions of uncertainty assuming that only the expected return and the expected volatility of a portfolio over one period count.</a:t>
            </a:r>
          </a:p>
          <a:p>
            <a:pPr marL="777240" lvl="1"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621349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Finance and 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4052"/>
            <a:ext cx="11222181" cy="5069248"/>
          </a:xfrm>
        </p:spPr>
        <p:txBody>
          <a:bodyPr>
            <a:normAutofit fontScale="92500"/>
          </a:bodyPr>
          <a:lstStyle/>
          <a:p>
            <a:pPr marL="320040" indent="-320040"/>
            <a:r>
              <a:rPr lang="en-US" sz="3600" dirty="0"/>
              <a:t>The </a:t>
            </a:r>
            <a:r>
              <a:rPr lang="en-US" sz="3600" dirty="0">
                <a:solidFill>
                  <a:srgbClr val="C00000"/>
                </a:solidFill>
              </a:rPr>
              <a:t>capital asset pricing model (CAPM) </a:t>
            </a:r>
            <a:r>
              <a:rPr lang="en-US" sz="3600" dirty="0"/>
              <a:t>assumes that only the </a:t>
            </a:r>
            <a:r>
              <a:rPr lang="en-US" sz="3600" dirty="0" err="1"/>
              <a:t>nondiversifiable</a:t>
            </a:r>
            <a:r>
              <a:rPr lang="en-US" sz="3600" dirty="0"/>
              <a:t> market risk explains the expected return and the expected volatility of a stock over one period.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Arbitrage pricing theory (APT) </a:t>
            </a:r>
            <a:r>
              <a:rPr lang="en-US" sz="3600" dirty="0"/>
              <a:t>assumes that a number of identifiable risk factors explains the expected return and the expected volatility of a stock over time; admittedly, compared to the other theories, the formulation of APT is rather broad and allows for wide-ranging interpretations.</a:t>
            </a:r>
          </a:p>
          <a:p>
            <a:pPr marL="777240" lvl="1"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7976018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Econometrics and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[Financial] econometrics </a:t>
            </a:r>
            <a:r>
              <a:rPr lang="en-US" sz="3600" dirty="0"/>
              <a:t>is the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quantitative application </a:t>
            </a:r>
            <a:r>
              <a:rPr lang="en-US" sz="3600" dirty="0"/>
              <a:t>of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statistical and mathematical models </a:t>
            </a:r>
            <a:r>
              <a:rPr lang="en-US" sz="3600" dirty="0"/>
              <a:t>using [financial] data to develop financial theories or test existing hypotheses in finance and to forecast future trends from historical data.</a:t>
            </a:r>
          </a:p>
          <a:p>
            <a:pPr marL="320040" indent="-320040"/>
            <a:r>
              <a:rPr lang="en-US" sz="3600" dirty="0"/>
              <a:t>It subjects real-world [financial] data to statistical trials and then compares and contrasts the results against the [financial] theory or theories being tested.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0887998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Financial Econometrics and Regression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One of the major tools in </a:t>
            </a:r>
            <a:r>
              <a:rPr lang="en-US" sz="3600" dirty="0">
                <a:solidFill>
                  <a:srgbClr val="C00000"/>
                </a:solidFill>
              </a:rPr>
              <a:t>financial econometrics </a:t>
            </a:r>
            <a:r>
              <a:rPr lang="en-US" sz="3600" dirty="0"/>
              <a:t>is </a:t>
            </a:r>
            <a:r>
              <a:rPr lang="en-US" sz="3600" dirty="0">
                <a:solidFill>
                  <a:srgbClr val="C00000"/>
                </a:solidFill>
              </a:rPr>
              <a:t>regression</a:t>
            </a:r>
            <a:r>
              <a:rPr lang="en-US" sz="3600" dirty="0"/>
              <a:t>, in both its univariate and multivariate forms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Regression</a:t>
            </a:r>
            <a:r>
              <a:rPr lang="en-US" sz="3600" dirty="0"/>
              <a:t> is also a central tool in </a:t>
            </a:r>
            <a:r>
              <a:rPr lang="en-US" sz="3600" dirty="0">
                <a:solidFill>
                  <a:srgbClr val="C00000"/>
                </a:solidFill>
              </a:rPr>
              <a:t>statistical learning </a:t>
            </a:r>
            <a:r>
              <a:rPr lang="en-US" sz="3600" dirty="0"/>
              <a:t>in general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8125753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78913"/>
          </a:xfrm>
        </p:spPr>
        <p:txBody>
          <a:bodyPr>
            <a:normAutofit/>
          </a:bodyPr>
          <a:lstStyle/>
          <a:p>
            <a:r>
              <a:rPr lang="en-US" dirty="0"/>
              <a:t>Data Availability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14017"/>
            <a:ext cx="11222181" cy="5448227"/>
          </a:xfrm>
        </p:spPr>
        <p:txBody>
          <a:bodyPr>
            <a:normAutofit fontScale="85000" lnSpcReduction="20000"/>
          </a:bodyPr>
          <a:lstStyle/>
          <a:p>
            <a:pPr indent="-320040"/>
            <a:r>
              <a:rPr lang="en-US" sz="3600" dirty="0"/>
              <a:t>Types of (financial) data </a:t>
            </a:r>
          </a:p>
          <a:p>
            <a:pPr lvl="1" indent="-320040"/>
            <a:r>
              <a:rPr lang="en-US" sz="3200" dirty="0"/>
              <a:t>Financial econometrics is driven by statistical methods, such as regression, and the availability of financial data</a:t>
            </a:r>
          </a:p>
          <a:p>
            <a:pPr lvl="1" indent="-320040"/>
            <a:r>
              <a:rPr lang="en-US" sz="3200" dirty="0"/>
              <a:t>Theoretical and empirical financial research was mainly driven by relatively small data sets and was mostly comprised of </a:t>
            </a:r>
            <a:r>
              <a:rPr lang="en-US" sz="3200" dirty="0">
                <a:solidFill>
                  <a:srgbClr val="C00000"/>
                </a:solidFill>
              </a:rPr>
              <a:t>end-of-day (EOD) </a:t>
            </a:r>
            <a:r>
              <a:rPr lang="en-US" sz="3200" dirty="0"/>
              <a:t>data</a:t>
            </a:r>
          </a:p>
          <a:p>
            <a:pPr lvl="1" indent="-320040"/>
            <a:r>
              <a:rPr lang="en-US" sz="3200" dirty="0"/>
              <a:t>Types of financial and other data available in ever increasing </a:t>
            </a:r>
            <a:r>
              <a:rPr lang="en-US" sz="3200" dirty="0">
                <a:solidFill>
                  <a:srgbClr val="C00000"/>
                </a:solidFill>
              </a:rPr>
              <a:t>granularity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C00000"/>
                </a:solidFill>
              </a:rPr>
              <a:t>quantity</a:t>
            </a:r>
            <a:r>
              <a:rPr lang="en-US" sz="3200" dirty="0"/>
              <a:t>, and </a:t>
            </a:r>
            <a:r>
              <a:rPr lang="en-US" sz="3200" dirty="0">
                <a:solidFill>
                  <a:srgbClr val="C00000"/>
                </a:solidFill>
              </a:rPr>
              <a:t>velocity</a:t>
            </a:r>
            <a:r>
              <a:rPr lang="en-US" sz="3200" dirty="0"/>
              <a:t>.</a:t>
            </a:r>
          </a:p>
          <a:p>
            <a:pPr indent="-320040"/>
            <a:r>
              <a:rPr lang="en-US" sz="3600" dirty="0"/>
              <a:t>Quality and quantity via programmatic APIs</a:t>
            </a:r>
          </a:p>
          <a:p>
            <a:pPr lvl="1" indent="-320040"/>
            <a:r>
              <a:rPr lang="en-US" sz="3200" dirty="0"/>
              <a:t>Finance professionals have relied on data terminals from </a:t>
            </a:r>
            <a:r>
              <a:rPr lang="en-US" sz="3200" dirty="0">
                <a:solidFill>
                  <a:srgbClr val="C00000"/>
                </a:solidFill>
              </a:rPr>
              <a:t>Refinitiv</a:t>
            </a:r>
            <a:r>
              <a:rPr lang="en-US" sz="3200" dirty="0"/>
              <a:t> or </a:t>
            </a:r>
            <a:r>
              <a:rPr lang="en-US" sz="3200" dirty="0">
                <a:solidFill>
                  <a:srgbClr val="C00000"/>
                </a:solidFill>
              </a:rPr>
              <a:t>Bloomberg</a:t>
            </a:r>
            <a:r>
              <a:rPr lang="en-US" sz="3200" dirty="0"/>
              <a:t> </a:t>
            </a:r>
          </a:p>
          <a:p>
            <a:pPr lvl="1" indent="-320040"/>
            <a:r>
              <a:rPr lang="en-US" sz="3200" dirty="0"/>
              <a:t>Major breakthrough in data-driven finance via programmatic APIs</a:t>
            </a:r>
          </a:p>
          <a:p>
            <a:pPr indent="-320040"/>
            <a:endParaRPr lang="en-US" sz="3600" dirty="0"/>
          </a:p>
          <a:p>
            <a:pPr indent="-320040"/>
            <a:endParaRPr lang="en-US" sz="3600" dirty="0"/>
          </a:p>
          <a:p>
            <a:pPr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41989675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Relevant types of financial data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ED629C15-85AE-6F44-9DAA-328301E3B89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988" y="1614488"/>
          <a:ext cx="11222036" cy="4019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838">
                  <a:extLst>
                    <a:ext uri="{9D8B030D-6E8A-4147-A177-3AD203B41FA5}">
                      <a16:colId xmlns:a16="http://schemas.microsoft.com/office/drawing/2014/main" val="541874168"/>
                    </a:ext>
                  </a:extLst>
                </a:gridCol>
                <a:gridCol w="2898842">
                  <a:extLst>
                    <a:ext uri="{9D8B030D-6E8A-4147-A177-3AD203B41FA5}">
                      <a16:colId xmlns:a16="http://schemas.microsoft.com/office/drawing/2014/main" val="1499490757"/>
                    </a:ext>
                  </a:extLst>
                </a:gridCol>
                <a:gridCol w="3229583">
                  <a:extLst>
                    <a:ext uri="{9D8B030D-6E8A-4147-A177-3AD203B41FA5}">
                      <a16:colId xmlns:a16="http://schemas.microsoft.com/office/drawing/2014/main" val="93125068"/>
                    </a:ext>
                  </a:extLst>
                </a:gridCol>
                <a:gridCol w="3157773">
                  <a:extLst>
                    <a:ext uri="{9D8B030D-6E8A-4147-A177-3AD203B41FA5}">
                      <a16:colId xmlns:a16="http://schemas.microsoft.com/office/drawing/2014/main" val="2154237664"/>
                    </a:ext>
                  </a:extLst>
                </a:gridCol>
              </a:tblGrid>
              <a:tr h="1232271">
                <a:tc>
                  <a:txBody>
                    <a:bodyPr/>
                    <a:lstStyle/>
                    <a:p>
                      <a:r>
                        <a:rPr lang="en-US" sz="3200" dirty="0"/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Structured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Unstructured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Alternative data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2535553"/>
                  </a:ext>
                </a:extLst>
              </a:tr>
              <a:tr h="1232271">
                <a:tc>
                  <a:txBody>
                    <a:bodyPr/>
                    <a:lstStyle/>
                    <a:p>
                      <a:r>
                        <a:rPr lang="en-US" sz="3200" dirty="0"/>
                        <a:t>Historical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Prices, fundamentals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News, texts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Web, social media, satellites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6996126"/>
                  </a:ext>
                </a:extLst>
              </a:tr>
              <a:tr h="1232271">
                <a:tc>
                  <a:txBody>
                    <a:bodyPr/>
                    <a:lstStyle/>
                    <a:p>
                      <a:r>
                        <a:rPr lang="en-US" sz="3200" dirty="0"/>
                        <a:t>Streaming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Prices, volumes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News, filings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Web, social media, satellites, Internet of Things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7131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0192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2E05-91B3-54A8-F77E-382DD5DD1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694016"/>
          </a:xfrm>
        </p:spPr>
        <p:txBody>
          <a:bodyPr>
            <a:normAutofit fontScale="90000"/>
          </a:bodyPr>
          <a:lstStyle/>
          <a:p>
            <a:r>
              <a:rPr lang="en-US" dirty="0"/>
              <a:t>Yahoo Finance World Indices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D7C4C-5ACD-4575-A38D-B0E446EE9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7E9C8-00AC-18FF-D932-D03F4F1263CE}"/>
              </a:ext>
            </a:extLst>
          </p:cNvPr>
          <p:cNvSpPr txBox="1"/>
          <p:nvPr/>
        </p:nvSpPr>
        <p:spPr>
          <a:xfrm>
            <a:off x="3285308" y="668042"/>
            <a:ext cx="6100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https://finance.yahoo.com/world-indices/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784EF-E235-22A4-31A7-9A5DD9450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52" y="1129707"/>
            <a:ext cx="10226454" cy="543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651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2E05-91B3-54A8-F77E-382DD5DD1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19272"/>
          </a:xfrm>
        </p:spPr>
        <p:txBody>
          <a:bodyPr>
            <a:normAutofit fontScale="90000"/>
          </a:bodyPr>
          <a:lstStyle/>
          <a:p>
            <a:r>
              <a:rPr lang="en-US" dirty="0"/>
              <a:t>World Indices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D7C4C-5ACD-4575-A38D-B0E446EE9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F8EA86-2928-38E5-8B1E-024FB17F6024}"/>
              </a:ext>
            </a:extLst>
          </p:cNvPr>
          <p:cNvSpPr txBox="1"/>
          <p:nvPr/>
        </p:nvSpPr>
        <p:spPr>
          <a:xfrm>
            <a:off x="534389" y="954377"/>
            <a:ext cx="11222180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io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requests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response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requests.get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'https://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finance.yahoo.com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/world-indices/'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pd.read_html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io.StringIO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response.text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worldidx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worldidx.to_csv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world_indices.csv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worldidx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98AE8E-D27D-1CF2-2E94-4DFF11E92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578" r="38747"/>
          <a:stretch/>
        </p:blipFill>
        <p:spPr>
          <a:xfrm>
            <a:off x="2894381" y="4114853"/>
            <a:ext cx="6150744" cy="254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888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3C8761-F3A3-F0EA-5F88-57B5178CDA1D}"/>
              </a:ext>
            </a:extLst>
          </p:cNvPr>
          <p:cNvSpPr txBox="1"/>
          <p:nvPr/>
        </p:nvSpPr>
        <p:spPr>
          <a:xfrm>
            <a:off x="5957803" y="2287909"/>
            <a:ext cx="5318997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ourier" pitchFamily="2" charset="0"/>
              </a:rPr>
              <a:t> </a:t>
            </a:r>
            <a:r>
              <a:rPr lang="en-US" sz="1200" dirty="0" err="1">
                <a:latin typeface="Courier" pitchFamily="2" charset="0"/>
              </a:rPr>
              <a:t>gspc</a:t>
            </a:r>
            <a:r>
              <a:rPr lang="en-US" sz="1200" dirty="0">
                <a:latin typeface="Courier" pitchFamily="2" charset="0"/>
              </a:rPr>
              <a:t>           </a:t>
            </a:r>
            <a:r>
              <a:rPr lang="en-US" sz="1200" dirty="0" err="1">
                <a:latin typeface="Courier" pitchFamily="2" charset="0"/>
              </a:rPr>
              <a:t>dji</a:t>
            </a:r>
            <a:r>
              <a:rPr lang="en-US" sz="1200" dirty="0">
                <a:latin typeface="Courier" pitchFamily="2" charset="0"/>
              </a:rPr>
              <a:t>         </a:t>
            </a:r>
            <a:r>
              <a:rPr lang="en-US" sz="1200" dirty="0" err="1">
                <a:latin typeface="Courier" pitchFamily="2" charset="0"/>
              </a:rPr>
              <a:t>ixic</a:t>
            </a:r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Date                                              </a:t>
            </a:r>
          </a:p>
          <a:p>
            <a:r>
              <a:rPr lang="en-US" sz="1200" dirty="0">
                <a:latin typeface="Courier" pitchFamily="2" charset="0"/>
              </a:rPr>
              <a:t>2010-01-04  1132.989990  10583.959961  2308.419922</a:t>
            </a:r>
          </a:p>
          <a:p>
            <a:r>
              <a:rPr lang="en-US" sz="1200" dirty="0">
                <a:latin typeface="Courier" pitchFamily="2" charset="0"/>
              </a:rPr>
              <a:t>2010-01-05  1136.520020  10572.019531  2308.709961</a:t>
            </a:r>
          </a:p>
          <a:p>
            <a:r>
              <a:rPr lang="en-US" sz="1200" dirty="0">
                <a:latin typeface="Courier" pitchFamily="2" charset="0"/>
              </a:rPr>
              <a:t>2010-01-06  1137.140015  10573.679688  2301.090088</a:t>
            </a:r>
          </a:p>
          <a:p>
            <a:r>
              <a:rPr lang="en-US" sz="1200" dirty="0">
                <a:latin typeface="Courier" pitchFamily="2" charset="0"/>
              </a:rPr>
              <a:t>2010-01-07  1141.689941  10606.860352  2300.050049</a:t>
            </a:r>
          </a:p>
          <a:p>
            <a:r>
              <a:rPr lang="en-US" sz="1200" dirty="0">
                <a:latin typeface="Courier" pitchFamily="2" charset="0"/>
              </a:rPr>
              <a:t>2010-01-08  1144.979980  10618.190430  2317.169922</a:t>
            </a:r>
          </a:p>
          <a:p>
            <a:r>
              <a:rPr lang="en-US" sz="1200" dirty="0">
                <a:latin typeface="Courier" pitchFamily="2" charset="0"/>
              </a:rPr>
              <a:t>                   </a:t>
            </a:r>
            <a:r>
              <a:rPr lang="en-US" sz="1200" dirty="0" err="1">
                <a:latin typeface="Courier" pitchFamily="2" charset="0"/>
              </a:rPr>
              <a:t>gspc</a:t>
            </a:r>
            <a:r>
              <a:rPr lang="en-US" sz="1200" dirty="0">
                <a:latin typeface="Courier" pitchFamily="2" charset="0"/>
              </a:rPr>
              <a:t>           </a:t>
            </a:r>
            <a:r>
              <a:rPr lang="en-US" sz="1200" dirty="0" err="1">
                <a:latin typeface="Courier" pitchFamily="2" charset="0"/>
              </a:rPr>
              <a:t>dji</a:t>
            </a:r>
            <a:r>
              <a:rPr lang="en-US" sz="1200" dirty="0">
                <a:latin typeface="Courier" pitchFamily="2" charset="0"/>
              </a:rPr>
              <a:t>          </a:t>
            </a:r>
            <a:r>
              <a:rPr lang="en-US" sz="1200" dirty="0" err="1">
                <a:latin typeface="Courier" pitchFamily="2" charset="0"/>
              </a:rPr>
              <a:t>ixic</a:t>
            </a:r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Date                                               </a:t>
            </a:r>
          </a:p>
          <a:p>
            <a:r>
              <a:rPr lang="en-US" sz="1200" dirty="0">
                <a:latin typeface="Courier" pitchFamily="2" charset="0"/>
              </a:rPr>
              <a:t>2021-12-27  4791.189941  36302.378906  15871.259766</a:t>
            </a:r>
          </a:p>
          <a:p>
            <a:r>
              <a:rPr lang="en-US" sz="1200" dirty="0">
                <a:latin typeface="Courier" pitchFamily="2" charset="0"/>
              </a:rPr>
              <a:t>2021-12-28  4786.350098  36398.210938  15781.719727</a:t>
            </a:r>
          </a:p>
          <a:p>
            <a:r>
              <a:rPr lang="en-US" sz="1200" dirty="0">
                <a:latin typeface="Courier" pitchFamily="2" charset="0"/>
              </a:rPr>
              <a:t>2021-12-29  4793.060059  36488.628906  15766.219727</a:t>
            </a:r>
          </a:p>
          <a:p>
            <a:r>
              <a:rPr lang="en-US" sz="1200" dirty="0">
                <a:latin typeface="Courier" pitchFamily="2" charset="0"/>
              </a:rPr>
              <a:t>2021-12-30  4778.729980  36398.078125  15741.559570</a:t>
            </a:r>
          </a:p>
          <a:p>
            <a:r>
              <a:rPr lang="en-US" sz="1200" dirty="0">
                <a:latin typeface="Courier" pitchFamily="2" charset="0"/>
              </a:rPr>
              <a:t>2021-12-31  4766.180176  36338.300781  15644.969727</a:t>
            </a:r>
          </a:p>
          <a:p>
            <a:r>
              <a:rPr lang="en-US" sz="1200" dirty="0">
                <a:latin typeface="Courier" pitchFamily="2" charset="0"/>
              </a:rPr>
              <a:t>              </a:t>
            </a:r>
            <a:r>
              <a:rPr lang="en-US" sz="1200" dirty="0" err="1">
                <a:latin typeface="Courier" pitchFamily="2" charset="0"/>
              </a:rPr>
              <a:t>gspc</a:t>
            </a:r>
            <a:r>
              <a:rPr lang="en-US" sz="1200" dirty="0">
                <a:latin typeface="Courier" pitchFamily="2" charset="0"/>
              </a:rPr>
              <a:t>           </a:t>
            </a:r>
            <a:r>
              <a:rPr lang="en-US" sz="1200" dirty="0" err="1">
                <a:latin typeface="Courier" pitchFamily="2" charset="0"/>
              </a:rPr>
              <a:t>dji</a:t>
            </a:r>
            <a:r>
              <a:rPr lang="en-US" sz="1200" dirty="0">
                <a:latin typeface="Courier" pitchFamily="2" charset="0"/>
              </a:rPr>
              <a:t>          </a:t>
            </a:r>
            <a:r>
              <a:rPr lang="en-US" sz="1200" dirty="0" err="1">
                <a:latin typeface="Courier" pitchFamily="2" charset="0"/>
              </a:rPr>
              <a:t>ixic</a:t>
            </a:r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count  3021.000000   3021.000000   3021.000000</a:t>
            </a:r>
          </a:p>
          <a:p>
            <a:r>
              <a:rPr lang="en-US" sz="1200" dirty="0">
                <a:latin typeface="Courier" pitchFamily="2" charset="0"/>
              </a:rPr>
              <a:t>mean   2260.488112  19756.317518   6004.283709</a:t>
            </a:r>
          </a:p>
          <a:p>
            <a:r>
              <a:rPr lang="en-US" sz="1200" dirty="0">
                <a:latin typeface="Courier" pitchFamily="2" charset="0"/>
              </a:rPr>
              <a:t>std     890.501675   6927.100147   3438.840186</a:t>
            </a:r>
          </a:p>
          <a:p>
            <a:r>
              <a:rPr lang="en-US" sz="1200" dirty="0">
                <a:latin typeface="Courier" pitchFamily="2" charset="0"/>
              </a:rPr>
              <a:t>min    1022.580017   9686.480469   2091.790039</a:t>
            </a:r>
          </a:p>
          <a:p>
            <a:r>
              <a:rPr lang="en-US" sz="1200" dirty="0">
                <a:latin typeface="Courier" pitchFamily="2" charset="0"/>
              </a:rPr>
              <a:t>25%    1461.400024  13557.000000   3131.489990</a:t>
            </a:r>
          </a:p>
          <a:p>
            <a:r>
              <a:rPr lang="en-US" sz="1200" dirty="0">
                <a:latin typeface="Courier" pitchFamily="2" charset="0"/>
              </a:rPr>
              <a:t>50%    2088.479980  17851.509766   4984.620117</a:t>
            </a:r>
          </a:p>
          <a:p>
            <a:r>
              <a:rPr lang="en-US" sz="1200" dirty="0">
                <a:latin typeface="Courier" pitchFamily="2" charset="0"/>
              </a:rPr>
              <a:t>75%    2798.360107  25332.179688   7669.169922</a:t>
            </a:r>
          </a:p>
          <a:p>
            <a:r>
              <a:rPr lang="en-US" sz="1200" dirty="0">
                <a:latin typeface="Courier" pitchFamily="2" charset="0"/>
              </a:rPr>
              <a:t>max    4793.060059  36488.628906  16057.440430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D6A65-CE0B-44F9-8A49-51B7FEE7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9" y="56102"/>
            <a:ext cx="11222181" cy="74178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ffn</a:t>
            </a:r>
            <a:r>
              <a:rPr lang="en-US" dirty="0"/>
              <a:t>: Financial Functions for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B8E80-1F53-CDA1-F602-4517534A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AC271D-2E47-07D6-E87F-55A5D9D248A7}"/>
              </a:ext>
            </a:extLst>
          </p:cNvPr>
          <p:cNvSpPr txBox="1"/>
          <p:nvPr/>
        </p:nvSpPr>
        <p:spPr>
          <a:xfrm>
            <a:off x="503909" y="797885"/>
            <a:ext cx="11222181" cy="3477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#^GSPC S&amp;P 500 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#^DJI Dow 30 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#^IXIC Nasdaq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pylab</a:t>
            </a:r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inline</a:t>
            </a:r>
          </a:p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ffn.get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gspc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dji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ixic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start=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'2010-01-01'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end=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'2022-01-01'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9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41106281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DC428-5ED9-34D0-A170-2954FD9D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29" y="194859"/>
            <a:ext cx="11222181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^GSPC: S&amp;P 500,  ^DJI: Dow 30, ^IXIC: Nasdaq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93E726-58C9-AA90-80A7-EC0684B68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931" y="1553501"/>
            <a:ext cx="7536138" cy="51700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04A01-68A6-6E36-675A-15A9AFFD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73CFBC-CEB6-4D54-980E-3DC34AAA60A6}"/>
              </a:ext>
            </a:extLst>
          </p:cNvPr>
          <p:cNvSpPr txBox="1"/>
          <p:nvPr/>
        </p:nvSpPr>
        <p:spPr>
          <a:xfrm>
            <a:off x="503909" y="797885"/>
            <a:ext cx="1122218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ffn.get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gspc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dji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ixic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start=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'2010-01-01'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end=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'2022-01-01'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9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140946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Financial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Uncertainty and Risk</a:t>
            </a:r>
          </a:p>
          <a:p>
            <a:r>
              <a:rPr lang="en-US" sz="4400" dirty="0">
                <a:solidFill>
                  <a:srgbClr val="C00000"/>
                </a:solidFill>
              </a:rPr>
              <a:t>Expected Utility Theory (EUT)</a:t>
            </a:r>
          </a:p>
          <a:p>
            <a:r>
              <a:rPr lang="en-US" sz="4400" dirty="0">
                <a:solidFill>
                  <a:srgbClr val="C00000"/>
                </a:solidFill>
              </a:rPr>
              <a:t>Mean-Variance Portfolio Theory (MVPT)</a:t>
            </a:r>
          </a:p>
          <a:p>
            <a:r>
              <a:rPr lang="en-US" sz="4400" dirty="0">
                <a:solidFill>
                  <a:srgbClr val="C00000"/>
                </a:solidFill>
              </a:rPr>
              <a:t>Capital Asset Pricing Model (CAPM)</a:t>
            </a:r>
          </a:p>
          <a:p>
            <a:r>
              <a:rPr lang="en-US" sz="4400" dirty="0">
                <a:solidFill>
                  <a:srgbClr val="C00000"/>
                </a:solidFill>
              </a:rPr>
              <a:t>Arbitrage Pricing Theory (APT)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0027909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8CF02-670F-EB6C-B951-B819393A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953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ffn</a:t>
            </a:r>
            <a:r>
              <a:rPr lang="en-US" dirty="0"/>
              <a:t>: Financial Functions for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48631-61C9-1F51-9317-9C38EAE96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31487-2722-A6A1-2912-1705B56411CB}"/>
              </a:ext>
            </a:extLst>
          </p:cNvPr>
          <p:cNvSpPr txBox="1"/>
          <p:nvPr/>
        </p:nvSpPr>
        <p:spPr>
          <a:xfrm>
            <a:off x="484910" y="804641"/>
            <a:ext cx="11222180" cy="59400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pylab</a:t>
            </a:r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inline</a:t>
            </a:r>
          </a:p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ffn.get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gspc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dji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ixic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start=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'2010-01-01'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end=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'2022-01-01'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9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df.to_returns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dropna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returns.hist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returns.corr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as_format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'.2f'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returns.plot_corr_heatmap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df.calc_stats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perf.plot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perf.display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</p:txBody>
      </p:sp>
    </p:spTree>
    <p:extLst>
      <p:ext uri="{BB962C8B-B14F-4D97-AF65-F5344CB8AC3E}">
        <p14:creationId xmlns:p14="http://schemas.microsoft.com/office/powerpoint/2010/main" val="17801158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8CF02-670F-EB6C-B951-B819393A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953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CoinGeckoAPI</a:t>
            </a:r>
            <a:r>
              <a:rPr lang="en-US" dirty="0"/>
              <a:t>(): Cryptocurrency Data API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48631-61C9-1F51-9317-9C38EAE96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31487-2722-A6A1-2912-1705B56411CB}"/>
              </a:ext>
            </a:extLst>
          </p:cNvPr>
          <p:cNvSpPr txBox="1"/>
          <p:nvPr/>
        </p:nvSpPr>
        <p:spPr>
          <a:xfrm>
            <a:off x="484910" y="872373"/>
            <a:ext cx="11222180" cy="53245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pycoingecko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CoinGeckoAPI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datetime </a:t>
            </a:r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datetime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start_date_obj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datetime.strptime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'2020-01-01'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'%Y-%m-%d')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end_date_obj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datetime.strptime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'2022-12-31'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'%Y-%m-%d’)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cg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CoinGeckoAPI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cg.get_coin_market_chart_range_by_id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(id='bitcoin',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vs_currency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='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usd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',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from_timestamp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start_date_obj.timestamp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to_timestamp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end_date_obj.timestamp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processed_data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[ {'date':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datetime.utcfromtimestamp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(price[0] / 1000).date(), 'price': price[1]} for price in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data.get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('prices', [])]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processed_data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.to_csv</a:t>
            </a:r>
            <a:r>
              <a:rPr lang="en-US" sz="20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</a:t>
            </a:r>
            <a:r>
              <a:rPr lang="en-US" sz="2000" dirty="0" err="1">
                <a:solidFill>
                  <a:srgbClr val="A31515"/>
                </a:solidFill>
                <a:latin typeface="Courier New" panose="02070309020205020404" pitchFamily="49" charset="0"/>
              </a:rPr>
              <a:t>usd</a:t>
            </a:r>
            <a:r>
              <a:rPr lang="en-US" sz="200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.csv</a:t>
            </a:r>
            <a:r>
              <a:rPr lang="en-US" sz="200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5F98F-6062-5A2F-B147-44A08330C854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https://www.coingecko.com/en/api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544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Theories Revisited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Revisits the normative theories and analyzes them based on real financial time series data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Expected Utility and Reality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Mean-Variance Portfolio Theory (MVPT)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Capital Asset Pricing Model (CAPM)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Arbitrage Pricing Theory (APT)</a:t>
            </a:r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6288118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/>
          </a:bodyPr>
          <a:lstStyle/>
          <a:p>
            <a:r>
              <a:rPr lang="en-US" dirty="0"/>
              <a:t>Normalized financial time series data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B71839-807A-724E-8CE7-E2A3CA70D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106" y="1045348"/>
            <a:ext cx="8951652" cy="5277241"/>
          </a:xfrm>
        </p:spPr>
      </p:pic>
    </p:spTree>
    <p:extLst>
      <p:ext uri="{BB962C8B-B14F-4D97-AF65-F5344CB8AC3E}">
        <p14:creationId xmlns:p14="http://schemas.microsoft.com/office/powerpoint/2010/main" val="25349144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Simulated portfolio volatilities, returns, and Sharpe ratios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2676A1-286E-CA4E-A827-215D003E4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7157" y="1348580"/>
            <a:ext cx="7930670" cy="5232887"/>
          </a:xfrm>
        </p:spPr>
      </p:pic>
    </p:spTree>
    <p:extLst>
      <p:ext uri="{BB962C8B-B14F-4D97-AF65-F5344CB8AC3E}">
        <p14:creationId xmlns:p14="http://schemas.microsoft.com/office/powerpoint/2010/main" val="7972240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versus realized portfolio volatilities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BFF575-996A-2F45-A5A4-22767CF99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8862" y="1329531"/>
            <a:ext cx="7632700" cy="4940300"/>
          </a:xfrm>
        </p:spPr>
      </p:pic>
    </p:spTree>
    <p:extLst>
      <p:ext uri="{BB962C8B-B14F-4D97-AF65-F5344CB8AC3E}">
        <p14:creationId xmlns:p14="http://schemas.microsoft.com/office/powerpoint/2010/main" val="41806703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/>
          </a:bodyPr>
          <a:lstStyle/>
          <a:p>
            <a:r>
              <a:rPr lang="en-US" dirty="0"/>
              <a:t>Expected versus realized portfolio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E45A4B-ACD5-AE48-8528-9507AE306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6962" y="1329531"/>
            <a:ext cx="7556500" cy="4940300"/>
          </a:xfrm>
        </p:spPr>
      </p:pic>
    </p:spTree>
    <p:extLst>
      <p:ext uri="{BB962C8B-B14F-4D97-AF65-F5344CB8AC3E}">
        <p14:creationId xmlns:p14="http://schemas.microsoft.com/office/powerpoint/2010/main" val="34725900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versus realized portfolio Sharpe ratios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0A6F03-7412-6641-BAEF-B47025043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6962" y="1329531"/>
            <a:ext cx="7556500" cy="4940300"/>
          </a:xfrm>
        </p:spPr>
      </p:pic>
    </p:spTree>
    <p:extLst>
      <p:ext uri="{BB962C8B-B14F-4D97-AF65-F5344CB8AC3E}">
        <p14:creationId xmlns:p14="http://schemas.microsoft.com/office/powerpoint/2010/main" val="11634772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94426"/>
          </a:xfrm>
        </p:spPr>
        <p:txBody>
          <a:bodyPr>
            <a:normAutofit fontScale="90000"/>
          </a:bodyPr>
          <a:lstStyle/>
          <a:p>
            <a:r>
              <a:rPr lang="en-US" dirty="0"/>
              <a:t>CAPM-predicted versus realized stock returns </a:t>
            </a:r>
            <a:br>
              <a:rPr lang="en-US" dirty="0"/>
            </a:br>
            <a:r>
              <a:rPr lang="en-US" dirty="0"/>
              <a:t>for a single stock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5F438-B45A-4B4A-BF93-5B068563F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162" y="1460158"/>
            <a:ext cx="7658100" cy="4940300"/>
          </a:xfrm>
        </p:spPr>
      </p:pic>
    </p:spTree>
    <p:extLst>
      <p:ext uri="{BB962C8B-B14F-4D97-AF65-F5344CB8AC3E}">
        <p14:creationId xmlns:p14="http://schemas.microsoft.com/office/powerpoint/2010/main" val="16945207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0471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CAPM-predicted versus average </a:t>
            </a:r>
            <a:br>
              <a:rPr lang="en-US" dirty="0"/>
            </a:br>
            <a:r>
              <a:rPr lang="en-US" dirty="0"/>
              <a:t>realized stock returns for multiple stocks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63B741-3576-4345-AE56-E1F80840B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574" y="1444675"/>
            <a:ext cx="7403810" cy="5186363"/>
          </a:xfrm>
        </p:spPr>
      </p:pic>
    </p:spTree>
    <p:extLst>
      <p:ext uri="{BB962C8B-B14F-4D97-AF65-F5344CB8AC3E}">
        <p14:creationId xmlns:p14="http://schemas.microsoft.com/office/powerpoint/2010/main" val="3382116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Major Normative Financial </a:t>
            </a:r>
            <a:br>
              <a:rPr lang="en-US" dirty="0"/>
            </a:br>
            <a:r>
              <a:rPr lang="en-US" dirty="0"/>
              <a:t>Theories and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2C53C-7159-524C-BDBF-80482D794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Theory</a:t>
            </a:r>
          </a:p>
          <a:p>
            <a:pPr lvl="1"/>
            <a:r>
              <a:rPr lang="en-US" sz="3200" dirty="0"/>
              <a:t>Based on </a:t>
            </a:r>
            <a:r>
              <a:rPr lang="en-US" sz="3200" dirty="0">
                <a:solidFill>
                  <a:srgbClr val="C00000"/>
                </a:solidFill>
              </a:rPr>
              <a:t>assumptions (mathematically, axioms)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C00000"/>
                </a:solidFill>
              </a:rPr>
              <a:t>derives insights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C00000"/>
                </a:solidFill>
              </a:rPr>
              <a:t>results</a:t>
            </a:r>
            <a:r>
              <a:rPr lang="en-US" sz="3200" dirty="0"/>
              <a:t>, and more from </a:t>
            </a:r>
            <a:r>
              <a:rPr lang="en-US" sz="3200" dirty="0">
                <a:solidFill>
                  <a:schemeClr val="accent1"/>
                </a:solidFill>
              </a:rPr>
              <a:t>the set of relevant assumptions</a:t>
            </a:r>
            <a:r>
              <a:rPr lang="en-US" sz="3200" dirty="0"/>
              <a:t>.</a:t>
            </a:r>
          </a:p>
          <a:p>
            <a:r>
              <a:rPr lang="en-US" dirty="0"/>
              <a:t>Positive theory</a:t>
            </a:r>
          </a:p>
          <a:p>
            <a:pPr lvl="1"/>
            <a:r>
              <a:rPr lang="en-US" sz="3200" dirty="0"/>
              <a:t>Based on </a:t>
            </a:r>
            <a:r>
              <a:rPr lang="en-US" sz="3200" dirty="0">
                <a:solidFill>
                  <a:srgbClr val="C00000"/>
                </a:solidFill>
              </a:rPr>
              <a:t>observation, experiments, data, relationships</a:t>
            </a:r>
            <a:r>
              <a:rPr lang="en-US" sz="3200" dirty="0"/>
              <a:t>, and the like and </a:t>
            </a:r>
            <a:r>
              <a:rPr lang="en-US" sz="3200" dirty="0">
                <a:solidFill>
                  <a:srgbClr val="C00000"/>
                </a:solidFill>
              </a:rPr>
              <a:t>describes phenomena given the insights </a:t>
            </a:r>
            <a:r>
              <a:rPr lang="en-US" sz="3200" dirty="0"/>
              <a:t>gained from the available information and the derived results.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6585141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448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Arbitrage Pricing Theory (APT)</a:t>
            </a:r>
            <a:br>
              <a:rPr lang="en-US" dirty="0"/>
            </a:br>
            <a:r>
              <a:rPr lang="en-US" dirty="0"/>
              <a:t>Relevant types of financial data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39EC39F-6D22-CB4B-BE44-B20F605FED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3200" y="1371600"/>
          <a:ext cx="11124558" cy="43938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5529">
                  <a:extLst>
                    <a:ext uri="{9D8B030D-6E8A-4147-A177-3AD203B41FA5}">
                      <a16:colId xmlns:a16="http://schemas.microsoft.com/office/drawing/2014/main" val="377490571"/>
                    </a:ext>
                  </a:extLst>
                </a:gridCol>
                <a:gridCol w="8029029">
                  <a:extLst>
                    <a:ext uri="{9D8B030D-6E8A-4147-A177-3AD203B41FA5}">
                      <a16:colId xmlns:a16="http://schemas.microsoft.com/office/drawing/2014/main" val="825545539"/>
                    </a:ext>
                  </a:extLst>
                </a:gridCol>
              </a:tblGrid>
              <a:tr h="4824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Factor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591587"/>
                  </a:ext>
                </a:extLst>
              </a:tr>
              <a:tr h="603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Market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Gross Return Daily USD (PUS = Price Return)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1606088361"/>
                  </a:ext>
                </a:extLst>
              </a:tr>
              <a:tr h="603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Size 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Equal Weight Price Net Index EOD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4269376140"/>
                  </a:ext>
                </a:extLst>
              </a:tr>
              <a:tr h="4837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Volatility 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Minimum Volatility Net Return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1224590418"/>
                  </a:ext>
                </a:extLst>
              </a:tr>
              <a:tr h="603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Value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Value Weighted Gross (NUS for Net)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2717684312"/>
                  </a:ext>
                </a:extLst>
              </a:tr>
              <a:tr h="603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Risk 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Risk Weighted Gross USD EOD 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236834954"/>
                  </a:ext>
                </a:extLst>
              </a:tr>
              <a:tr h="4688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Growth 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Quality Net Return USD 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1000115274"/>
                  </a:ext>
                </a:extLst>
              </a:tr>
              <a:tr h="4837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Momentum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Momentum Gross Index USD EOD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210967523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5DFA68C-3989-4248-B878-E16140C8CEF0}"/>
              </a:ext>
            </a:extLst>
          </p:cNvPr>
          <p:cNvSpPr txBox="1"/>
          <p:nvPr/>
        </p:nvSpPr>
        <p:spPr>
          <a:xfrm>
            <a:off x="515588" y="5863078"/>
            <a:ext cx="1112455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factors = </a:t>
            </a:r>
            <a:r>
              <a:rPr lang="en-US" dirty="0" err="1">
                <a:latin typeface="Courier" pitchFamily="2" charset="0"/>
              </a:rPr>
              <a:t>pd.read_csv</a:t>
            </a:r>
            <a:r>
              <a:rPr lang="en-US" dirty="0">
                <a:latin typeface="Courier" pitchFamily="2" charset="0"/>
              </a:rPr>
              <a:t>('http://</a:t>
            </a:r>
            <a:r>
              <a:rPr lang="en-US" dirty="0" err="1">
                <a:latin typeface="Courier" pitchFamily="2" charset="0"/>
              </a:rPr>
              <a:t>hilpisch.com</a:t>
            </a:r>
            <a:r>
              <a:rPr lang="en-US" dirty="0">
                <a:latin typeface="Courier" pitchFamily="2" charset="0"/>
              </a:rPr>
              <a:t>/</a:t>
            </a:r>
            <a:r>
              <a:rPr lang="en-US" dirty="0" err="1">
                <a:latin typeface="Courier" pitchFamily="2" charset="0"/>
              </a:rPr>
              <a:t>aiif_eikon_eod_factors.csv</a:t>
            </a:r>
            <a:r>
              <a:rPr lang="en-US" dirty="0">
                <a:latin typeface="Courier" pitchFamily="2" charset="0"/>
              </a:rPr>
              <a:t>’,</a:t>
            </a:r>
            <a:br>
              <a:rPr lang="en-US" dirty="0">
                <a:latin typeface="Courier" pitchFamily="2" charset="0"/>
              </a:rPr>
            </a:br>
            <a:r>
              <a:rPr lang="en-US" dirty="0">
                <a:latin typeface="Courier" pitchFamily="2" charset="0"/>
              </a:rPr>
              <a:t>                       </a:t>
            </a:r>
            <a:r>
              <a:rPr lang="en-US" dirty="0" err="1">
                <a:latin typeface="Courier" pitchFamily="2" charset="0"/>
              </a:rPr>
              <a:t>index_col</a:t>
            </a:r>
            <a:r>
              <a:rPr lang="en-US" dirty="0">
                <a:latin typeface="Courier" pitchFamily="2" charset="0"/>
              </a:rPr>
              <a:t>=0, </a:t>
            </a:r>
            <a:r>
              <a:rPr lang="en-US" dirty="0" err="1">
                <a:latin typeface="Courier" pitchFamily="2" charset="0"/>
              </a:rPr>
              <a:t>parse_dates</a:t>
            </a:r>
            <a:r>
              <a:rPr lang="en-US" dirty="0">
                <a:latin typeface="Courier" pitchFamily="2" charset="0"/>
              </a:rPr>
              <a:t>=True)</a:t>
            </a:r>
          </a:p>
        </p:txBody>
      </p:sp>
    </p:spTree>
    <p:extLst>
      <p:ext uri="{BB962C8B-B14F-4D97-AF65-F5344CB8AC3E}">
        <p14:creationId xmlns:p14="http://schemas.microsoft.com/office/powerpoint/2010/main" val="1600708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94426"/>
          </a:xfrm>
        </p:spPr>
        <p:txBody>
          <a:bodyPr>
            <a:normAutofit fontScale="90000"/>
          </a:bodyPr>
          <a:lstStyle/>
          <a:p>
            <a:r>
              <a:rPr lang="en-US" dirty="0"/>
              <a:t>APT-predicted versus realized stock returns </a:t>
            </a:r>
            <a:br>
              <a:rPr lang="en-US" dirty="0"/>
            </a:br>
            <a:r>
              <a:rPr lang="en-US" dirty="0"/>
              <a:t>for a stock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46FD70-9593-FD40-9C00-29EA1BDB7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162" y="1441497"/>
            <a:ext cx="7658100" cy="4940300"/>
          </a:xfrm>
        </p:spPr>
      </p:pic>
    </p:spTree>
    <p:extLst>
      <p:ext uri="{BB962C8B-B14F-4D97-AF65-F5344CB8AC3E}">
        <p14:creationId xmlns:p14="http://schemas.microsoft.com/office/powerpoint/2010/main" val="13867662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283148"/>
          </a:xfrm>
        </p:spPr>
        <p:txBody>
          <a:bodyPr>
            <a:normAutofit fontScale="90000"/>
          </a:bodyPr>
          <a:lstStyle/>
          <a:p>
            <a:r>
              <a:rPr lang="en-US" dirty="0"/>
              <a:t> Average APT-predicted versus average </a:t>
            </a:r>
            <a:br>
              <a:rPr lang="en-US" dirty="0"/>
            </a:br>
            <a:r>
              <a:rPr lang="en-US" dirty="0"/>
              <a:t>realized stock returns for multiple stocks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55F68F-3F63-4F46-B512-63CA5E7E4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307" y="1374449"/>
            <a:ext cx="7403810" cy="5186363"/>
          </a:xfrm>
        </p:spPr>
      </p:pic>
    </p:spTree>
    <p:extLst>
      <p:ext uri="{BB962C8B-B14F-4D97-AF65-F5344CB8AC3E}">
        <p14:creationId xmlns:p14="http://schemas.microsoft.com/office/powerpoint/2010/main" val="11346275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/>
          </a:bodyPr>
          <a:lstStyle/>
          <a:p>
            <a:r>
              <a:rPr lang="en-US" dirty="0"/>
              <a:t>Normalized factors 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0C8989-01B0-B64F-9382-DC3111799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4412" y="1386681"/>
            <a:ext cx="7721600" cy="4826000"/>
          </a:xfrm>
        </p:spPr>
      </p:pic>
    </p:spTree>
    <p:extLst>
      <p:ext uri="{BB962C8B-B14F-4D97-AF65-F5344CB8AC3E}">
        <p14:creationId xmlns:p14="http://schemas.microsoft.com/office/powerpoint/2010/main" val="31827285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81726"/>
          </a:xfrm>
        </p:spPr>
        <p:txBody>
          <a:bodyPr>
            <a:normAutofit fontScale="90000"/>
          </a:bodyPr>
          <a:lstStyle/>
          <a:p>
            <a:r>
              <a:rPr lang="en-US" dirty="0"/>
              <a:t>APT-predicted returns based on typical factors compared to realized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CE84A0-FC83-914D-A79D-B113FB979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8862" y="1391475"/>
            <a:ext cx="7632700" cy="4965700"/>
          </a:xfrm>
        </p:spPr>
      </p:pic>
    </p:spTree>
    <p:extLst>
      <p:ext uri="{BB962C8B-B14F-4D97-AF65-F5344CB8AC3E}">
        <p14:creationId xmlns:p14="http://schemas.microsoft.com/office/powerpoint/2010/main" val="35022430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08503"/>
          </a:xfrm>
        </p:spPr>
        <p:txBody>
          <a:bodyPr>
            <a:normAutofit fontScale="90000"/>
          </a:bodyPr>
          <a:lstStyle/>
          <a:p>
            <a:r>
              <a:rPr lang="en-US" dirty="0"/>
              <a:t>APT-predicted performance and real performance over time (gross)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E21069-9D98-B048-98C3-4C1C7D677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188" y="1590870"/>
            <a:ext cx="8285623" cy="4971374"/>
          </a:xfrm>
        </p:spPr>
      </p:pic>
    </p:spTree>
    <p:extLst>
      <p:ext uri="{BB962C8B-B14F-4D97-AF65-F5344CB8AC3E}">
        <p14:creationId xmlns:p14="http://schemas.microsoft.com/office/powerpoint/2010/main" val="28704891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Debunking Central Assumptions in Finance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Debunks two of the most commonly found </a:t>
            </a:r>
            <a:r>
              <a:rPr lang="en-US" sz="3600" dirty="0">
                <a:solidFill>
                  <a:srgbClr val="C00000"/>
                </a:solidFill>
              </a:rPr>
              <a:t>assumptions in financial models and theories</a:t>
            </a:r>
          </a:p>
          <a:p>
            <a:pPr marL="777240" lvl="1" indent="-320040"/>
            <a:r>
              <a:rPr lang="en-US" sz="3600" dirty="0"/>
              <a:t>Normality of returns</a:t>
            </a:r>
          </a:p>
          <a:p>
            <a:pPr marL="777240" lvl="1" indent="-320040"/>
            <a:r>
              <a:rPr lang="en-US" sz="3600" dirty="0"/>
              <a:t>Linear relationships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7304947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Standard normally distributed random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88F1EC-6D1C-8049-ABA1-B680391E7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7912" y="1539081"/>
            <a:ext cx="7594600" cy="4521200"/>
          </a:xfrm>
        </p:spPr>
      </p:pic>
    </p:spTree>
    <p:extLst>
      <p:ext uri="{BB962C8B-B14F-4D97-AF65-F5344CB8AC3E}">
        <p14:creationId xmlns:p14="http://schemas.microsoft.com/office/powerpoint/2010/main" val="230932262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03976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Distribution with first and second moment of 0.0 and 1.0, respectively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C638CE-9BC1-CA4D-8DD7-E6167608A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462" y="1539081"/>
            <a:ext cx="7683500" cy="4521200"/>
          </a:xfrm>
        </p:spPr>
      </p:pic>
    </p:spTree>
    <p:extLst>
      <p:ext uri="{BB962C8B-B14F-4D97-AF65-F5344CB8AC3E}">
        <p14:creationId xmlns:p14="http://schemas.microsoft.com/office/powerpoint/2010/main" val="266931354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Histogram and PDF for standard normally distributed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7E05DB-86D9-1C4A-A5F1-7A9225A90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0229" y="1656712"/>
            <a:ext cx="7810500" cy="4699000"/>
          </a:xfrm>
        </p:spPr>
      </p:pic>
    </p:spTree>
    <p:extLst>
      <p:ext uri="{BB962C8B-B14F-4D97-AF65-F5344CB8AC3E}">
        <p14:creationId xmlns:p14="http://schemas.microsoft.com/office/powerpoint/2010/main" val="2987797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25197</TotalTime>
  <Words>6503</Words>
  <Application>Microsoft Macintosh PowerPoint</Application>
  <PresentationFormat>Widescreen</PresentationFormat>
  <Paragraphs>699</Paragraphs>
  <Slides>121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28" baseType="lpstr">
      <vt:lpstr>Arial</vt:lpstr>
      <vt:lpstr>Calibri</vt:lpstr>
      <vt:lpstr>Cambria Math</vt:lpstr>
      <vt:lpstr>Courier</vt:lpstr>
      <vt:lpstr>Courier New</vt:lpstr>
      <vt:lpstr>Times New Roman</vt:lpstr>
      <vt:lpstr>Office Theme</vt:lpstr>
      <vt:lpstr>Finance Theory and  Data-Driven Finance</vt:lpstr>
      <vt:lpstr>Syllabus</vt:lpstr>
      <vt:lpstr>Syllabus</vt:lpstr>
      <vt:lpstr>Syllabus</vt:lpstr>
      <vt:lpstr>Financial Theories  and Data-Driven Finance</vt:lpstr>
      <vt:lpstr>Financial Theories and  Data-Driven Finance</vt:lpstr>
      <vt:lpstr>Financial Theories</vt:lpstr>
      <vt:lpstr>Financial Theories</vt:lpstr>
      <vt:lpstr>Major Normative Financial  Theories and Models</vt:lpstr>
      <vt:lpstr>Normative Finance</vt:lpstr>
      <vt:lpstr>Uncertainty and Risk</vt:lpstr>
      <vt:lpstr>Risk and Return</vt:lpstr>
      <vt:lpstr>Sharpe Ratio</vt:lpstr>
      <vt:lpstr>Sharpe Ratio</vt:lpstr>
      <vt:lpstr>Sortino Ratio</vt:lpstr>
      <vt:lpstr>Max Drawdown</vt:lpstr>
      <vt:lpstr>Traded Assets</vt:lpstr>
      <vt:lpstr>Arbitrage Pricing</vt:lpstr>
      <vt:lpstr>Expected Utility Theory (EUT)</vt:lpstr>
      <vt:lpstr>Expected Utility Theory</vt:lpstr>
      <vt:lpstr>Preferences of an Agent</vt:lpstr>
      <vt:lpstr>Utility functions</vt:lpstr>
      <vt:lpstr>Expected Utility Functions</vt:lpstr>
      <vt:lpstr>Risk aversion</vt:lpstr>
      <vt:lpstr>Mean-Variance Portfolio Theory (MVPT)</vt:lpstr>
      <vt:lpstr>Mean-Variance Portfolio Theory (MVPT)</vt:lpstr>
      <vt:lpstr>Mean-Variance Portfolio Theory (MVPT)</vt:lpstr>
      <vt:lpstr>Sharpe ratio</vt:lpstr>
      <vt:lpstr>Investment Opportunity Set Simulated expected portfolio volatility and return (one risky asset)</vt:lpstr>
      <vt:lpstr>Investment Opportunity Set Simulated expected portfolio volatility and return (two risky assets)</vt:lpstr>
      <vt:lpstr>Minimum volatility and maximum Sharpe ratio portfolios</vt:lpstr>
      <vt:lpstr>Efficient Frontier</vt:lpstr>
      <vt:lpstr>Portfolio Optimization Efficient Frontier</vt:lpstr>
      <vt:lpstr>Portfolio Optimization Efficient Frontier</vt:lpstr>
      <vt:lpstr>Efficient Frontier</vt:lpstr>
      <vt:lpstr>Portfolio Optimization and  Algorithmic Trading</vt:lpstr>
      <vt:lpstr>Capital Asset Pricing Model  (CAPM)</vt:lpstr>
      <vt:lpstr>Capital Asset Pricing Model  (CAPM)</vt:lpstr>
      <vt:lpstr>Capital Asset Pricing Model (CAPM)</vt:lpstr>
      <vt:lpstr>Capital Asset Pricing Model (CAPM)</vt:lpstr>
      <vt:lpstr>Capital Asset Pricing Model (CAPM)</vt:lpstr>
      <vt:lpstr>Investment Opportunities</vt:lpstr>
      <vt:lpstr>Capital Asset Pricing Model  (CAPM)</vt:lpstr>
      <vt:lpstr>Capital Asset Pricing Model (CAPM)</vt:lpstr>
      <vt:lpstr>Capital Asset Pricing Model  (CAPM)</vt:lpstr>
      <vt:lpstr>Capital Asset Pricing Model  (CAPM)</vt:lpstr>
      <vt:lpstr>Capital Asset Pricing Model  (CAPM)</vt:lpstr>
      <vt:lpstr>Capital Market Line (CML)</vt:lpstr>
      <vt:lpstr> Capital Market Line with Two Risky Assets</vt:lpstr>
      <vt:lpstr>Indifference curves in risk-return space</vt:lpstr>
      <vt:lpstr>Optimal Portfolio on the  Capital Market Line (CML)</vt:lpstr>
      <vt:lpstr>Arbitrage Pricing Theory  (APT)</vt:lpstr>
      <vt:lpstr>Arbitrage Pricing Theory (APT)</vt:lpstr>
      <vt:lpstr>Arbitrage Pricing Theory  (APT)</vt:lpstr>
      <vt:lpstr>Capital Asset Pricing Model (CAPM)  Arbitrage Pricing Theory (APT)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Data-Driven Finance</vt:lpstr>
      <vt:lpstr>Data-Driven Finance</vt:lpstr>
      <vt:lpstr>Data-driven finance </vt:lpstr>
      <vt:lpstr>Data-driven finance  Robin Wigglesworth (2019)</vt:lpstr>
      <vt:lpstr>Scientific Method</vt:lpstr>
      <vt:lpstr>Scientific Method</vt:lpstr>
      <vt:lpstr>Normative Finance and Scientific Method</vt:lpstr>
      <vt:lpstr>Normative Finance and Scientific Method</vt:lpstr>
      <vt:lpstr>Financial Econometrics and Regression</vt:lpstr>
      <vt:lpstr>Financial Econometrics and Regression</vt:lpstr>
      <vt:lpstr>Data Availability</vt:lpstr>
      <vt:lpstr>Relevant types of financial data</vt:lpstr>
      <vt:lpstr>Yahoo Finance World Indices</vt:lpstr>
      <vt:lpstr>World Indices</vt:lpstr>
      <vt:lpstr>ffn: Financial Functions for Python</vt:lpstr>
      <vt:lpstr>^GSPC: S&amp;P 500,  ^DJI: Dow 30, ^IXIC: Nasdaq</vt:lpstr>
      <vt:lpstr>ffn: Financial Functions for Python</vt:lpstr>
      <vt:lpstr>CoinGeckoAPI(): Cryptocurrency Data API</vt:lpstr>
      <vt:lpstr>Normative Theories Revisited</vt:lpstr>
      <vt:lpstr>Normalized financial time series data </vt:lpstr>
      <vt:lpstr>Simulated portfolio volatilities, returns, and Sharpe ratios</vt:lpstr>
      <vt:lpstr>Expected versus realized portfolio volatilities</vt:lpstr>
      <vt:lpstr>Expected versus realized portfolio returns</vt:lpstr>
      <vt:lpstr>Expected versus realized portfolio Sharpe ratios</vt:lpstr>
      <vt:lpstr>CAPM-predicted versus realized stock returns  for a single stock</vt:lpstr>
      <vt:lpstr>Average CAPM-predicted versus average  realized stock returns for multiple stocks</vt:lpstr>
      <vt:lpstr>Arbitrage Pricing Theory (APT) Relevant types of financial data</vt:lpstr>
      <vt:lpstr>APT-predicted versus realized stock returns  for a stock</vt:lpstr>
      <vt:lpstr> Average APT-predicted versus average  realized stock returns for multiple stocks</vt:lpstr>
      <vt:lpstr>Normalized factors time series data</vt:lpstr>
      <vt:lpstr>APT-predicted returns based on typical factors compared to realized returns</vt:lpstr>
      <vt:lpstr>APT-predicted performance and real performance over time (gross)</vt:lpstr>
      <vt:lpstr>Debunking Central Assumptions in Finance</vt:lpstr>
      <vt:lpstr>Standard normally distributed random numbers</vt:lpstr>
      <vt:lpstr>Distribution with first and second moment of 0.0 and 1.0, respectively</vt:lpstr>
      <vt:lpstr>Histogram and PDF for standard normally distributed numbers</vt:lpstr>
      <vt:lpstr>Histogram and normal PDF for discrete numbers</vt:lpstr>
      <vt:lpstr>Q-Q plot for standard normally distributed numbers</vt:lpstr>
      <vt:lpstr>Q-Q plot for discrete numbers</vt:lpstr>
      <vt:lpstr>Frequency distribution and normal PDF  for S&amp;P 500 log returns</vt:lpstr>
      <vt:lpstr>Q-Q for S&amp;P 500 log returns</vt:lpstr>
      <vt:lpstr>Expected CAPM return versus beta  (including linear regression)</vt:lpstr>
      <vt:lpstr>Expected CAPM return versus beta  (including linear regression)</vt:lpstr>
      <vt:lpstr>Theory-First to Data-Driven Finance</vt:lpstr>
      <vt:lpstr>The Quant Finance PyData Stack</vt:lpstr>
      <vt:lpstr>Yves Hilpisch (2020),  Artificial Intelligence in Finance:  A Python-Based Guide,  O’Reilly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 DAY</cp:lastModifiedBy>
  <cp:revision>1319</cp:revision>
  <cp:lastPrinted>2020-12-23T14:44:17Z</cp:lastPrinted>
  <dcterms:created xsi:type="dcterms:W3CDTF">2019-09-12T03:09:52Z</dcterms:created>
  <dcterms:modified xsi:type="dcterms:W3CDTF">2025-03-24T12:18:21Z</dcterms:modified>
  <cp:category/>
</cp:coreProperties>
</file>