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3462" r:id="rId2"/>
    <p:sldId id="3786" r:id="rId3"/>
    <p:sldId id="5220" r:id="rId4"/>
    <p:sldId id="5600" r:id="rId5"/>
    <p:sldId id="3939" r:id="rId6"/>
    <p:sldId id="5605" r:id="rId7"/>
    <p:sldId id="4458" r:id="rId8"/>
    <p:sldId id="4459" r:id="rId9"/>
    <p:sldId id="4464" r:id="rId10"/>
    <p:sldId id="4465" r:id="rId11"/>
    <p:sldId id="2812" r:id="rId12"/>
    <p:sldId id="2977" r:id="rId13"/>
    <p:sldId id="4559" r:id="rId14"/>
    <p:sldId id="3695" r:id="rId15"/>
    <p:sldId id="3636" r:id="rId16"/>
    <p:sldId id="3637" r:id="rId17"/>
    <p:sldId id="3600" r:id="rId18"/>
    <p:sldId id="3638" r:id="rId19"/>
    <p:sldId id="3641" r:id="rId20"/>
    <p:sldId id="3639" r:id="rId21"/>
    <p:sldId id="3643" r:id="rId22"/>
    <p:sldId id="3598" r:id="rId23"/>
    <p:sldId id="3642" r:id="rId24"/>
    <p:sldId id="3640" r:id="rId25"/>
    <p:sldId id="3648" r:id="rId26"/>
    <p:sldId id="3653" r:id="rId27"/>
    <p:sldId id="3647" r:id="rId28"/>
    <p:sldId id="3654" r:id="rId29"/>
    <p:sldId id="3655" r:id="rId30"/>
    <p:sldId id="3656" r:id="rId31"/>
    <p:sldId id="3657" r:id="rId32"/>
    <p:sldId id="3673" r:id="rId33"/>
    <p:sldId id="3659" r:id="rId34"/>
    <p:sldId id="3658" r:id="rId35"/>
    <p:sldId id="3660" r:id="rId36"/>
    <p:sldId id="3661" r:id="rId37"/>
    <p:sldId id="3674" r:id="rId38"/>
    <p:sldId id="3662" r:id="rId39"/>
    <p:sldId id="3680" r:id="rId40"/>
    <p:sldId id="3682" r:id="rId41"/>
    <p:sldId id="3683" r:id="rId42"/>
    <p:sldId id="3684" r:id="rId43"/>
    <p:sldId id="3685" r:id="rId44"/>
    <p:sldId id="3649" r:id="rId45"/>
    <p:sldId id="3686" r:id="rId46"/>
    <p:sldId id="3687" r:id="rId47"/>
    <p:sldId id="3688" r:id="rId48"/>
    <p:sldId id="3689" r:id="rId49"/>
    <p:sldId id="3681" r:id="rId50"/>
    <p:sldId id="3690" r:id="rId51"/>
    <p:sldId id="3672" r:id="rId52"/>
    <p:sldId id="3691" r:id="rId53"/>
    <p:sldId id="3693" r:id="rId54"/>
    <p:sldId id="3667" r:id="rId55"/>
    <p:sldId id="3692" r:id="rId56"/>
    <p:sldId id="3668" r:id="rId57"/>
    <p:sldId id="3650" r:id="rId58"/>
    <p:sldId id="3679" r:id="rId59"/>
    <p:sldId id="3694" r:id="rId60"/>
    <p:sldId id="3666" r:id="rId61"/>
    <p:sldId id="3665" r:id="rId62"/>
    <p:sldId id="5606" r:id="rId63"/>
    <p:sldId id="5607" r:id="rId64"/>
    <p:sldId id="5608" r:id="rId65"/>
    <p:sldId id="5609" r:id="rId66"/>
    <p:sldId id="5610" r:id="rId67"/>
    <p:sldId id="5611" r:id="rId68"/>
    <p:sldId id="5612" r:id="rId69"/>
    <p:sldId id="5613" r:id="rId70"/>
    <p:sldId id="5614" r:id="rId71"/>
    <p:sldId id="5615" r:id="rId72"/>
    <p:sldId id="5616" r:id="rId73"/>
    <p:sldId id="5617" r:id="rId74"/>
    <p:sldId id="5618" r:id="rId75"/>
    <p:sldId id="5619" r:id="rId76"/>
    <p:sldId id="5620" r:id="rId77"/>
    <p:sldId id="4565" r:id="rId78"/>
    <p:sldId id="3644" r:id="rId79"/>
    <p:sldId id="3645" r:id="rId80"/>
    <p:sldId id="3646" r:id="rId81"/>
    <p:sldId id="5621" r:id="rId82"/>
    <p:sldId id="3930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89297"/>
  </p:normalViewPr>
  <p:slideViewPr>
    <p:cSldViewPr snapToGrid="0" snapToObjects="1">
      <p:cViewPr varScale="1">
        <p:scale>
          <a:sx n="82" d="100"/>
          <a:sy n="82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4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1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0.pn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tinyurl.com/imtkupython101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tinyurl.com/imtkupython10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tinyurl.com/imtkupython101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tinyurl.com/imtkupython101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tinyurl.com/imtkupython10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inyurl.com/imtkupython101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inyurl.com/imtkupython101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tinyurl.com/imtkupython101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tinyurl.com/imtkupython10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tinyurl.com/imtkupython101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tinyurl.com/imtkupython101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tinyurl.com/imtkupython10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tinyurl.com/imtkupython101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2"/>
            <a:ext cx="11672156" cy="226467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9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AI-First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1132AIFQA07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(M5147) (Spring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5, 6, 7 (13:10-16:00) (B3F17)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2025-04-22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31D96-3AD7-AED6-057D-2F0B3207E239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760C08-DAB1-8B33-586F-3124358362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DEE4FE-08E8-BE5C-7D79-E1E0F4210E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532" y="4520356"/>
            <a:ext cx="1095654" cy="2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54FB-9DF8-8640-AA53-EEB8B7B96695}"/>
              </a:ext>
            </a:extLst>
          </p:cNvPr>
          <p:cNvSpPr/>
          <p:nvPr/>
        </p:nvSpPr>
        <p:spPr>
          <a:xfrm>
            <a:off x="2573066" y="248301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5.1,3.5,1.4,0.2,Iris-setosa 4.9,3.0,1.4,0.2,Iris-setosa 4.7,3.2,1.3,0.2,Iris-setosa 7.0,3.2,4.7,1.4,Iris-versicolor 6.4,3.2,4.5,1.5,Iris-versicolor 6.9,3.1,4.9,1.5,Iris-versicolor 6.3,3.3,6.0,2.5,Iris-virginica 5.8,2.7,5.1,1.9,Iris-virginica 7.1,3.0,5.9,2.1,Iris-virginica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2378774"/>
            <a:ext cx="3389796" cy="4054534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1697400" y="393239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9656294" y="3701562"/>
            <a:ext cx="49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5222628" y="174990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65258-6DF7-C584-0E22-CBC3E681857E}"/>
              </a:ext>
            </a:extLst>
          </p:cNvPr>
          <p:cNvSpPr txBox="1"/>
          <p:nvPr/>
        </p:nvSpPr>
        <p:spPr>
          <a:xfrm>
            <a:off x="292905" y="2321033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44EB96-A29B-9F94-46D2-1520873F3EA6}"/>
              </a:ext>
            </a:extLst>
          </p:cNvPr>
          <p:cNvSpPr/>
          <p:nvPr/>
        </p:nvSpPr>
        <p:spPr>
          <a:xfrm>
            <a:off x="265609" y="2471642"/>
            <a:ext cx="9883128" cy="49219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9978B-5BA0-4541-BD30-31D8FBD0085B}"/>
              </a:ext>
            </a:extLst>
          </p:cNvPr>
          <p:cNvSpPr/>
          <p:nvPr/>
        </p:nvSpPr>
        <p:spPr>
          <a:xfrm>
            <a:off x="6827473" y="2565493"/>
            <a:ext cx="76113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D6FC5-1341-474C-B1DA-EE817C408342}"/>
              </a:ext>
            </a:extLst>
          </p:cNvPr>
          <p:cNvSpPr/>
          <p:nvPr/>
        </p:nvSpPr>
        <p:spPr>
          <a:xfrm>
            <a:off x="3509527" y="2543505"/>
            <a:ext cx="3209925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7170-10AB-E944-BEC5-881FB3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921" y="130628"/>
            <a:ext cx="8229600" cy="99172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1EC5C-2E2A-DB43-B294-13FDD88A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707F3-520F-EB42-B80E-3E8B0F896D23}"/>
              </a:ext>
            </a:extLst>
          </p:cNvPr>
          <p:cNvSpPr/>
          <p:nvPr/>
        </p:nvSpPr>
        <p:spPr>
          <a:xfrm>
            <a:off x="1848086" y="1122348"/>
            <a:ext cx="8494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Courier" pitchFamily="2" charset="0"/>
              </a:rPr>
              <a:t>[</a:t>
            </a:r>
            <a:r>
              <a:rPr lang="en-US" sz="3000" dirty="0">
                <a:solidFill>
                  <a:schemeClr val="accent1"/>
                </a:solidFill>
                <a:latin typeface="Courier" pitchFamily="2" charset="0"/>
              </a:rPr>
              <a:t>10, 20, 30</a:t>
            </a:r>
            <a:r>
              <a:rPr lang="en-US" sz="3000" dirty="0">
                <a:latin typeface="Courier" pitchFamily="2" charset="0"/>
              </a:rPr>
              <a:t>, </a:t>
            </a:r>
            <a:r>
              <a:rPr lang="en-US" sz="3000" dirty="0">
                <a:solidFill>
                  <a:srgbClr val="C00000"/>
                </a:solidFill>
                <a:latin typeface="Courier" pitchFamily="2" charset="0"/>
              </a:rPr>
              <a:t>40</a:t>
            </a:r>
            <a:r>
              <a:rPr lang="en-US" sz="3000" dirty="0">
                <a:latin typeface="Courier" pitchFamily="2" charset="0"/>
              </a:rPr>
              <a:t>, 50, 60, 70, 80, 90]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FD57D-E589-364C-9649-A81FB69BF24E}"/>
              </a:ext>
            </a:extLst>
          </p:cNvPr>
          <p:cNvSpPr/>
          <p:nvPr/>
        </p:nvSpPr>
        <p:spPr>
          <a:xfrm>
            <a:off x="3509527" y="254350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atin typeface="Courier" pitchFamily="2" charset="0"/>
              </a:rPr>
              <a:t>[10 20 30] 40</a:t>
            </a:r>
          </a:p>
          <a:p>
            <a:r>
              <a:rPr lang="en-US" sz="4000" dirty="0">
                <a:latin typeface="Courier" pitchFamily="2" charset="0"/>
              </a:rPr>
              <a:t>[20 30 40] 50</a:t>
            </a:r>
          </a:p>
          <a:p>
            <a:r>
              <a:rPr lang="en-US" sz="4000" dirty="0">
                <a:latin typeface="Courier" pitchFamily="2" charset="0"/>
              </a:rPr>
              <a:t>[30 40 50] 60</a:t>
            </a:r>
          </a:p>
          <a:p>
            <a:r>
              <a:rPr lang="en-US" sz="4000" dirty="0">
                <a:latin typeface="Courier" pitchFamily="2" charset="0"/>
              </a:rPr>
              <a:t>[40 50 60] 70</a:t>
            </a:r>
          </a:p>
          <a:p>
            <a:r>
              <a:rPr lang="en-US" sz="4000" dirty="0">
                <a:latin typeface="Courier" pitchFamily="2" charset="0"/>
              </a:rPr>
              <a:t>[50 60 70] 80</a:t>
            </a:r>
          </a:p>
          <a:p>
            <a:r>
              <a:rPr lang="en-US" sz="4000" dirty="0">
                <a:latin typeface="Courier" pitchFamily="2" charset="0"/>
              </a:rPr>
              <a:t>[60 70 80] 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C7C3-E458-BB41-BC47-53DC92C82678}"/>
              </a:ext>
            </a:extLst>
          </p:cNvPr>
          <p:cNvSpPr txBox="1"/>
          <p:nvPr/>
        </p:nvSpPr>
        <p:spPr>
          <a:xfrm>
            <a:off x="4929492" y="1845122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4443-BCBA-0140-8795-663047127E37}"/>
              </a:ext>
            </a:extLst>
          </p:cNvPr>
          <p:cNvSpPr txBox="1"/>
          <p:nvPr/>
        </p:nvSpPr>
        <p:spPr>
          <a:xfrm>
            <a:off x="6969032" y="1841385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22856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9978B-5BA0-4541-BD30-31D8FBD0085B}"/>
              </a:ext>
            </a:extLst>
          </p:cNvPr>
          <p:cNvSpPr/>
          <p:nvPr/>
        </p:nvSpPr>
        <p:spPr>
          <a:xfrm>
            <a:off x="8565346" y="3632877"/>
            <a:ext cx="1275070" cy="963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D6FC5-1341-474C-B1DA-EE817C408342}"/>
              </a:ext>
            </a:extLst>
          </p:cNvPr>
          <p:cNvSpPr/>
          <p:nvPr/>
        </p:nvSpPr>
        <p:spPr>
          <a:xfrm>
            <a:off x="2029922" y="3632878"/>
            <a:ext cx="6469553" cy="963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97170-10AB-E944-BEC5-881FB34C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921" y="0"/>
            <a:ext cx="8229600" cy="1143000"/>
          </a:xfrm>
        </p:spPr>
        <p:txBody>
          <a:bodyPr/>
          <a:lstStyle/>
          <a:p>
            <a:r>
              <a:rPr lang="en-US" sz="6600" dirty="0">
                <a:solidFill>
                  <a:schemeClr val="accent1"/>
                </a:solidFill>
              </a:rPr>
              <a:t>Time Series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1EC5C-2E2A-DB43-B294-13FDD88A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707F3-520F-EB42-B80E-3E8B0F896D23}"/>
              </a:ext>
            </a:extLst>
          </p:cNvPr>
          <p:cNvSpPr/>
          <p:nvPr/>
        </p:nvSpPr>
        <p:spPr>
          <a:xfrm>
            <a:off x="1918770" y="1270502"/>
            <a:ext cx="850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urier" pitchFamily="2" charset="0"/>
              </a:rPr>
              <a:t>[</a:t>
            </a:r>
            <a:r>
              <a:rPr lang="en-US" sz="3600" dirty="0">
                <a:solidFill>
                  <a:schemeClr val="accent1"/>
                </a:solidFill>
                <a:latin typeface="Courier" pitchFamily="2" charset="0"/>
              </a:rPr>
              <a:t>100, 110, 120, 130, 140</a:t>
            </a:r>
            <a:r>
              <a:rPr lang="en-US" sz="3600" dirty="0">
                <a:latin typeface="Courier" pitchFamily="2" charset="0"/>
              </a:rPr>
              <a:t>, </a:t>
            </a:r>
            <a:r>
              <a:rPr lang="en-US" sz="3600" dirty="0">
                <a:solidFill>
                  <a:srgbClr val="C00000"/>
                </a:solidFill>
                <a:latin typeface="Courier" pitchFamily="2" charset="0"/>
              </a:rPr>
              <a:t>150</a:t>
            </a:r>
            <a:r>
              <a:rPr lang="en-US" sz="3600" dirty="0">
                <a:latin typeface="Courier" pitchFamily="2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FD57D-E589-364C-9649-A81FB69BF24E}"/>
              </a:ext>
            </a:extLst>
          </p:cNvPr>
          <p:cNvSpPr/>
          <p:nvPr/>
        </p:nvSpPr>
        <p:spPr>
          <a:xfrm>
            <a:off x="1977616" y="3794659"/>
            <a:ext cx="793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ourier" pitchFamily="2" charset="0"/>
              </a:rPr>
              <a:t>[100 110 120 130 140] 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C7C3-E458-BB41-BC47-53DC92C82678}"/>
              </a:ext>
            </a:extLst>
          </p:cNvPr>
          <p:cNvSpPr txBox="1"/>
          <p:nvPr/>
        </p:nvSpPr>
        <p:spPr>
          <a:xfrm>
            <a:off x="4943872" y="290047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4443-BCBA-0140-8795-663047127E37}"/>
              </a:ext>
            </a:extLst>
          </p:cNvPr>
          <p:cNvSpPr txBox="1"/>
          <p:nvPr/>
        </p:nvSpPr>
        <p:spPr>
          <a:xfrm>
            <a:off x="8963873" y="2900476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9C1E38-E2DB-C047-8B5E-C791789BB3A5}"/>
              </a:ext>
            </a:extLst>
          </p:cNvPr>
          <p:cNvSpPr/>
          <p:nvPr/>
        </p:nvSpPr>
        <p:spPr>
          <a:xfrm>
            <a:off x="4947868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575072-4D45-D545-B47C-E867AC28719F}"/>
              </a:ext>
            </a:extLst>
          </p:cNvPr>
          <p:cNvSpPr/>
          <p:nvPr/>
        </p:nvSpPr>
        <p:spPr>
          <a:xfrm>
            <a:off x="6206010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BD0090-A3CA-E64B-A6AA-E379AEB4F022}"/>
              </a:ext>
            </a:extLst>
          </p:cNvPr>
          <p:cNvSpPr/>
          <p:nvPr/>
        </p:nvSpPr>
        <p:spPr>
          <a:xfrm>
            <a:off x="3689726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84EC0-B59B-6A45-A484-26A45D4A139D}"/>
              </a:ext>
            </a:extLst>
          </p:cNvPr>
          <p:cNvSpPr/>
          <p:nvPr/>
        </p:nvSpPr>
        <p:spPr>
          <a:xfrm>
            <a:off x="2431584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055966-2A68-1244-A6B5-5F6A25EFF115}"/>
              </a:ext>
            </a:extLst>
          </p:cNvPr>
          <p:cNvSpPr/>
          <p:nvPr/>
        </p:nvSpPr>
        <p:spPr>
          <a:xfrm>
            <a:off x="7464152" y="4799483"/>
            <a:ext cx="640080" cy="64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</a:rPr>
              <a:t>t5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85061-8C5E-244E-A102-FAC0C0F3F28A}"/>
              </a:ext>
            </a:extLst>
          </p:cNvPr>
          <p:cNvSpPr/>
          <p:nvPr/>
        </p:nvSpPr>
        <p:spPr>
          <a:xfrm>
            <a:off x="8926195" y="2284864"/>
            <a:ext cx="640080" cy="6400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Y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7994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AI-First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81304"/>
            <a:ext cx="11222181" cy="4738255"/>
          </a:xfrm>
        </p:spPr>
        <p:txBody>
          <a:bodyPr>
            <a:normAutofit/>
          </a:bodyPr>
          <a:lstStyle/>
          <a:p>
            <a:pPr indent="-411480"/>
            <a:r>
              <a:rPr lang="en-US" sz="4400" dirty="0"/>
              <a:t>Efficient Markets</a:t>
            </a:r>
          </a:p>
          <a:p>
            <a:pPr indent="-411480"/>
            <a:r>
              <a:rPr lang="en-US" sz="4400" dirty="0"/>
              <a:t>Market Prediction Based on Returns Data</a:t>
            </a:r>
          </a:p>
          <a:p>
            <a:pPr indent="-411480"/>
            <a:r>
              <a:rPr lang="en-US" sz="4400" dirty="0"/>
              <a:t>Market Prediction with More Features</a:t>
            </a:r>
          </a:p>
          <a:p>
            <a:pPr indent="-411480"/>
            <a:r>
              <a:rPr lang="en-US" sz="4400" dirty="0"/>
              <a:t>Market Prediction Intraday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931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7942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Life 3.0: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Being human in the age of artificial intelligence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Max </a:t>
            </a:r>
            <a:r>
              <a:rPr lang="en-US" sz="2400" dirty="0" err="1">
                <a:solidFill>
                  <a:schemeClr val="accent1"/>
                </a:solidFill>
              </a:rPr>
              <a:t>Tegmark</a:t>
            </a:r>
            <a:r>
              <a:rPr lang="en-US" sz="2400" dirty="0">
                <a:solidFill>
                  <a:schemeClr val="accent1"/>
                </a:solidFill>
              </a:rPr>
              <a:t>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2169042"/>
            <a:ext cx="11222181" cy="4393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computation takes </a:t>
            </a:r>
            <a:r>
              <a:rPr lang="en-US" sz="4000" dirty="0">
                <a:solidFill>
                  <a:srgbClr val="C00000"/>
                </a:solidFill>
              </a:rPr>
              <a:t>information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C00000"/>
                </a:solidFill>
              </a:rPr>
              <a:t>transforms</a:t>
            </a:r>
            <a:r>
              <a:rPr lang="en-US" sz="4000" dirty="0"/>
              <a:t> it, implementing what </a:t>
            </a:r>
            <a:r>
              <a:rPr lang="en-US" sz="4000" dirty="0">
                <a:solidFill>
                  <a:srgbClr val="C00000"/>
                </a:solidFill>
              </a:rPr>
              <a:t>mathematicians</a:t>
            </a:r>
            <a:r>
              <a:rPr lang="en-US" sz="4000" dirty="0"/>
              <a:t> call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....</a:t>
            </a:r>
            <a:br>
              <a:rPr lang="en-US" sz="4000" dirty="0"/>
            </a:br>
            <a:r>
              <a:rPr lang="en-US" sz="4000" dirty="0"/>
              <a:t>If you’re in possession of a </a:t>
            </a:r>
            <a:r>
              <a:rPr lang="en-US" sz="4000" dirty="0">
                <a:solidFill>
                  <a:srgbClr val="C00000"/>
                </a:solidFill>
              </a:rPr>
              <a:t>function</a:t>
            </a:r>
            <a:r>
              <a:rPr lang="en-US" sz="4000" dirty="0"/>
              <a:t> that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inputs</a:t>
            </a:r>
            <a:r>
              <a:rPr lang="en-US" sz="4000" dirty="0"/>
              <a:t> all the world’s </a:t>
            </a:r>
            <a:r>
              <a:rPr lang="en-US" sz="4000" dirty="0">
                <a:solidFill>
                  <a:srgbClr val="C00000"/>
                </a:solidFill>
              </a:rPr>
              <a:t>financial data </a:t>
            </a: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outputs</a:t>
            </a:r>
            <a:r>
              <a:rPr lang="en-US" sz="4000" dirty="0"/>
              <a:t> the </a:t>
            </a:r>
            <a:r>
              <a:rPr lang="en-US" sz="4000" dirty="0">
                <a:solidFill>
                  <a:srgbClr val="C00000"/>
                </a:solidFill>
              </a:rPr>
              <a:t>best stocks to buy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you’ll soon be extremely rich.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3910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Efficient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Efficient Market Hypothesis (EMH)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Random Walk Hypothesis (RWH)</a:t>
            </a:r>
          </a:p>
          <a:p>
            <a:r>
              <a:rPr lang="en-US" dirty="0">
                <a:solidFill>
                  <a:srgbClr val="C00000"/>
                </a:solidFill>
              </a:rPr>
              <a:t>Weak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only encompasses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past price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return history</a:t>
            </a:r>
            <a:r>
              <a:rPr lang="en-US" dirty="0"/>
              <a:t> of the market.</a:t>
            </a:r>
          </a:p>
          <a:p>
            <a:r>
              <a:rPr lang="en-US" dirty="0">
                <a:solidFill>
                  <a:srgbClr val="C00000"/>
                </a:solidFill>
              </a:rPr>
              <a:t>Semi-strong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is taken to be all publicly available information, including not only the past price and return history </a:t>
            </a:r>
            <a:br>
              <a:rPr lang="en-US" dirty="0"/>
            </a:br>
            <a:r>
              <a:rPr lang="en-US" dirty="0"/>
              <a:t>but also </a:t>
            </a:r>
            <a:r>
              <a:rPr lang="en-US" dirty="0">
                <a:solidFill>
                  <a:srgbClr val="C00000"/>
                </a:solidFill>
              </a:rPr>
              <a:t>financial reports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news articles</a:t>
            </a:r>
            <a:r>
              <a:rPr lang="en-US" dirty="0"/>
              <a:t>, weather data, and so on.</a:t>
            </a:r>
          </a:p>
          <a:p>
            <a:r>
              <a:rPr lang="en-US" dirty="0">
                <a:solidFill>
                  <a:srgbClr val="C00000"/>
                </a:solidFill>
              </a:rPr>
              <a:t>Strong form of EMH</a:t>
            </a:r>
          </a:p>
          <a:p>
            <a:pPr lvl="1"/>
            <a:r>
              <a:rPr lang="en-US" dirty="0"/>
              <a:t>The information set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includes </a:t>
            </a:r>
            <a:r>
              <a:rPr lang="en-US" dirty="0">
                <a:solidFill>
                  <a:srgbClr val="C00000"/>
                </a:solidFill>
              </a:rPr>
              <a:t>all information available to anyone </a:t>
            </a:r>
            <a:br>
              <a:rPr lang="en-US" dirty="0"/>
            </a:br>
            <a:r>
              <a:rPr lang="en-US" dirty="0"/>
              <a:t>(that is, even private information).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258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9F09-E469-3C40-A464-A60EB2627B5F}"/>
              </a:ext>
            </a:extLst>
          </p:cNvPr>
          <p:cNvSpPr txBox="1"/>
          <p:nvPr/>
        </p:nvSpPr>
        <p:spPr>
          <a:xfrm>
            <a:off x="337831" y="745743"/>
            <a:ext cx="11581653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pylab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plt.style.use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'seaborn'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savefig.dpi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300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mpl.rcParams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font.family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'serif'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pd.set_option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'precision'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np.set_printoptions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(suppress=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precision=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]).plot(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coolwarm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40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178567"/>
          </a:xfrm>
        </p:spPr>
        <p:txBody>
          <a:bodyPr>
            <a:normAutofit/>
          </a:bodyPr>
          <a:lstStyle/>
          <a:p>
            <a:r>
              <a:rPr lang="en-US" dirty="0"/>
              <a:t>Normalized time series data (end-of-day)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178855-50CC-104D-8ABC-19881E14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73" y="1238250"/>
            <a:ext cx="8966331" cy="5285894"/>
          </a:xfr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DC61-69D9-6347-8E46-9716BF9F05B0}"/>
              </a:ext>
            </a:extLst>
          </p:cNvPr>
          <p:cNvSpPr txBox="1"/>
          <p:nvPr/>
        </p:nvSpPr>
        <p:spPr>
          <a:xfrm>
            <a:off x="551686" y="243512"/>
            <a:ext cx="10799658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'lag_{}'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(lag)</a:t>
            </a:r>
          </a:p>
          <a:p>
            <a:pPr lvl="2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].shift(lag)</a:t>
            </a:r>
          </a:p>
          <a:p>
            <a:pPr lvl="2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].head(7)</a:t>
            </a:r>
          </a:p>
        </p:txBody>
      </p:sp>
    </p:spTree>
    <p:extLst>
      <p:ext uri="{BB962C8B-B14F-4D97-AF65-F5344CB8AC3E}">
        <p14:creationId xmlns:p14="http://schemas.microsoft.com/office/powerpoint/2010/main" val="210708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53B67-9162-834C-8CAE-C9FC2EFD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74" y="1366649"/>
            <a:ext cx="10075744" cy="51955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5F72EB-CF07-DF4C-AD29-D602C736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1889"/>
          </a:xfrm>
        </p:spPr>
        <p:txBody>
          <a:bodyPr>
            <a:normAutofit/>
          </a:bodyPr>
          <a:lstStyle/>
          <a:p>
            <a:r>
              <a:rPr lang="en-US" dirty="0"/>
              <a:t>lagged prices</a:t>
            </a:r>
          </a:p>
        </p:txBody>
      </p:sp>
    </p:spTree>
    <p:extLst>
      <p:ext uri="{BB962C8B-B14F-4D97-AF65-F5344CB8AC3E}">
        <p14:creationId xmlns:p14="http://schemas.microsoft.com/office/powerpoint/2010/main" val="262387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2025/02/18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2025/02/25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Generative AI for Financial Innovation Applications</a:t>
            </a:r>
          </a:p>
          <a:p>
            <a:pPr marL="0" indent="0">
              <a:buNone/>
            </a:pPr>
            <a:r>
              <a:rPr lang="en-US" sz="2800" dirty="0"/>
              <a:t>3 2025/03/04 Investing Psychology and Behavioral Finance</a:t>
            </a:r>
          </a:p>
          <a:p>
            <a:pPr marL="0" indent="0">
              <a:buNone/>
            </a:pPr>
            <a:r>
              <a:rPr lang="en-US" sz="2800" dirty="0"/>
              <a:t>4 2025/03/11 Event Studies in Finance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2025/03/18 Case Study on AI in Finance and Quantitative Analysis I</a:t>
            </a:r>
          </a:p>
          <a:p>
            <a:pPr marL="0" indent="0">
              <a:buNone/>
            </a:pPr>
            <a:r>
              <a:rPr lang="en-US" sz="2800" dirty="0"/>
              <a:t>6 2025/03/25 Finance Theory and Data-Driven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04F9-9FCB-5A4F-9277-C99F58D88CFC}"/>
              </a:ext>
            </a:extLst>
          </p:cNvPr>
          <p:cNvSpPr txBox="1"/>
          <p:nvPr/>
        </p:nvSpPr>
        <p:spPr>
          <a:xfrm>
            <a:off x="596733" y="1381450"/>
            <a:ext cx="11097491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#Return the least-squares solution to a linear matrix equation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reg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np.stack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tuple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regs.values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columns=cols, index=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4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48930-2430-D247-817F-B284542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23" y="1470896"/>
            <a:ext cx="6096000" cy="4967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452068-D3AD-344B-8383-48ECEE7633E1}"/>
              </a:ext>
            </a:extLst>
          </p:cNvPr>
          <p:cNvSpPr txBox="1"/>
          <p:nvPr/>
        </p:nvSpPr>
        <p:spPr>
          <a:xfrm>
            <a:off x="687012" y="950942"/>
            <a:ext cx="105905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ECAFE0-F882-2E46-8B64-205A9B41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881075"/>
          </a:xfrm>
        </p:spPr>
        <p:txBody>
          <a:bodyPr>
            <a:normAutofit/>
          </a:bodyPr>
          <a:lstStyle/>
          <a:p>
            <a:r>
              <a:rPr lang="en-US" dirty="0"/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44484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5830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optimal regression parameters for the lagged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467501-76EC-C84C-BF6A-E65BBD22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596" y="1822313"/>
            <a:ext cx="7538820" cy="473868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0B6EC-D09E-684A-B1A9-9DD0CBD81E56}"/>
              </a:ext>
            </a:extLst>
          </p:cNvPr>
          <p:cNvSpPr txBox="1"/>
          <p:nvPr/>
        </p:nvSpPr>
        <p:spPr>
          <a:xfrm>
            <a:off x="1929826" y="1377572"/>
            <a:ext cx="87629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regd.mean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().plot(kind=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'bar'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87F45-1500-C849-BC4E-368DF77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0" y="1443459"/>
            <a:ext cx="9543147" cy="5174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92D68-97C9-BB4C-9C5F-EF50B1D22489}"/>
              </a:ext>
            </a:extLst>
          </p:cNvPr>
          <p:cNvSpPr txBox="1"/>
          <p:nvPr/>
        </p:nvSpPr>
        <p:spPr>
          <a:xfrm>
            <a:off x="1616650" y="981794"/>
            <a:ext cx="90649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D57F78-0C7D-8B41-AD48-464DC133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Correlations between the lagged time series</a:t>
            </a:r>
          </a:p>
        </p:txBody>
      </p:sp>
    </p:spTree>
    <p:extLst>
      <p:ext uri="{BB962C8B-B14F-4D97-AF65-F5344CB8AC3E}">
        <p14:creationId xmlns:p14="http://schemas.microsoft.com/office/powerpoint/2010/main" val="344704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7EE66-7BE5-EF47-93EA-279C29E6D58F}"/>
              </a:ext>
            </a:extLst>
          </p:cNvPr>
          <p:cNvSpPr txBox="1"/>
          <p:nvPr/>
        </p:nvSpPr>
        <p:spPr>
          <a:xfrm>
            <a:off x="750473" y="605227"/>
            <a:ext cx="10889673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statsmodels.tsa.stattools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#Tests for stationarity using the Augmented Dickey-Fuller (ADF) test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201AA-26BC-5747-8B3E-5FF949C09B39}"/>
              </a:ext>
            </a:extLst>
          </p:cNvPr>
          <p:cNvSpPr txBox="1"/>
          <p:nvPr/>
        </p:nvSpPr>
        <p:spPr>
          <a:xfrm>
            <a:off x="750473" y="2530963"/>
            <a:ext cx="105548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(-1.9488969577009954,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0.3094193074034718,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2515,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-3.4329527780962255,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-2.567382133955709,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-2.8626898965523724},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8446.683102944744)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031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8944"/>
            <a:ext cx="11222181" cy="52233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Statistical inefficiencies </a:t>
            </a:r>
          </a:p>
          <a:p>
            <a:pPr lvl="1"/>
            <a:r>
              <a:rPr lang="en-US" sz="3600" dirty="0"/>
              <a:t>are given when a model is able to predict the direction of the future price movement with a certain edge (say, the prediction is correct in 55% or 60% of the cases)</a:t>
            </a:r>
          </a:p>
          <a:p>
            <a:r>
              <a:rPr lang="en-US" sz="3600" dirty="0">
                <a:solidFill>
                  <a:srgbClr val="C00000"/>
                </a:solidFill>
              </a:rPr>
              <a:t>Economic inefficiencies </a:t>
            </a:r>
          </a:p>
          <a:p>
            <a:pPr lvl="1"/>
            <a:r>
              <a:rPr lang="en-US" sz="3600" dirty="0"/>
              <a:t>would only be given if the statistical inefficiencies can be exploited profitably through a trading strategy that takes into account, for example, transaction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23370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Market Prediction Based on Returns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Create data sets with lagged </a:t>
            </a:r>
            <a:r>
              <a:rPr lang="en-US" sz="3600" dirty="0">
                <a:solidFill>
                  <a:srgbClr val="C00000"/>
                </a:solidFill>
              </a:rPr>
              <a:t>log returns </a:t>
            </a:r>
            <a:r>
              <a:rPr lang="en-US" sz="3600" dirty="0"/>
              <a:t>data</a:t>
            </a:r>
          </a:p>
          <a:p>
            <a:r>
              <a:rPr lang="en-US" sz="3600" dirty="0"/>
              <a:t>The normalized lagged log returns data is also tested for </a:t>
            </a:r>
            <a:r>
              <a:rPr lang="en-US" sz="3600" dirty="0">
                <a:solidFill>
                  <a:srgbClr val="C00000"/>
                </a:solidFill>
              </a:rPr>
              <a:t>stationarity</a:t>
            </a:r>
            <a:r>
              <a:rPr lang="en-US" sz="3600" dirty="0"/>
              <a:t> (given)</a:t>
            </a:r>
          </a:p>
          <a:p>
            <a:r>
              <a:rPr lang="en-US" sz="3600" dirty="0"/>
              <a:t>The features are tested for </a:t>
            </a:r>
            <a:r>
              <a:rPr lang="en-US" sz="3600" dirty="0">
                <a:solidFill>
                  <a:srgbClr val="C00000"/>
                </a:solidFill>
              </a:rPr>
              <a:t>correlation</a:t>
            </a:r>
            <a:r>
              <a:rPr lang="en-US" sz="3600" dirty="0"/>
              <a:t> (not correlated )</a:t>
            </a:r>
          </a:p>
          <a:p>
            <a:r>
              <a:rPr lang="en-US" sz="3600" dirty="0"/>
              <a:t>Time-series-related data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weak form market efficiency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0844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1B070-B858-2E4C-8F43-A6E99A046593}"/>
              </a:ext>
            </a:extLst>
          </p:cNvPr>
          <p:cNvSpPr txBox="1"/>
          <p:nvPr/>
        </p:nvSpPr>
        <p:spPr>
          <a:xfrm>
            <a:off x="1022659" y="172268"/>
            <a:ext cx="1061748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 /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data.shift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FC9292-F816-F64D-B18D-CBCE90D7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7" y="1402332"/>
            <a:ext cx="9677400" cy="5199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5BC874-FEFE-DF4B-B1B9-16F126AE4448}"/>
              </a:ext>
            </a:extLst>
          </p:cNvPr>
          <p:cNvSpPr txBox="1"/>
          <p:nvPr/>
        </p:nvSpPr>
        <p:spPr>
          <a:xfrm>
            <a:off x="8506954" y="256015"/>
            <a:ext cx="2826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log returns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82759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36376-6062-974D-A705-A1E819A61B5A}"/>
              </a:ext>
            </a:extLst>
          </p:cNvPr>
          <p:cNvSpPr txBox="1"/>
          <p:nvPr/>
        </p:nvSpPr>
        <p:spPr>
          <a:xfrm>
            <a:off x="724157" y="152318"/>
            <a:ext cx="1074368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(rets,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df[cols].mean(), df[cols].std()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</a:t>
            </a: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].head()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92490-6712-0B4A-963D-9E34133F6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4" y="2980225"/>
            <a:ext cx="9335672" cy="34988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693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32176-BAA9-7D45-ADAF-015D9B1A6ECD}"/>
              </a:ext>
            </a:extLst>
          </p:cNvPr>
          <p:cNvSpPr txBox="1"/>
          <p:nvPr/>
        </p:nvSpPr>
        <p:spPr>
          <a:xfrm>
            <a:off x="1275145" y="1783876"/>
            <a:ext cx="92299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adfuller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][</a:t>
            </a:r>
            <a:r>
              <a:rPr lang="en-US" sz="4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'lag_1'</a:t>
            </a:r>
            <a:r>
              <a:rPr lang="en-US" sz="4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44C39-4132-0A4C-B271-17FF8A599790}"/>
              </a:ext>
            </a:extLst>
          </p:cNvPr>
          <p:cNvSpPr txBox="1"/>
          <p:nvPr/>
        </p:nvSpPr>
        <p:spPr>
          <a:xfrm>
            <a:off x="2121119" y="3192581"/>
            <a:ext cx="753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(-51.568251505825536,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0.0,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0,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2507,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{'1%': -3.4329610922579095,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'10%': -2.567384088736619,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 '5%': -2.8626935681060375},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7017.165474260225)</a:t>
            </a:r>
            <a:endParaRPr 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E55B4D-0A1F-3B4F-B337-8F1FB774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65" y="56101"/>
            <a:ext cx="11222181" cy="13847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inionPro"/>
              </a:rPr>
              <a:t>Augmented Dickey-Fuller (ADF) </a:t>
            </a:r>
            <a:br>
              <a:rPr lang="en-US" dirty="0">
                <a:latin typeface="MinionPro"/>
              </a:rPr>
            </a:br>
            <a:r>
              <a:rPr lang="en-US" dirty="0">
                <a:latin typeface="MinionPro"/>
              </a:rPr>
              <a:t>Tests for stationarity of the time series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5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2025/04/01 Self-Study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2025/04/08 Midterm Project Report</a:t>
            </a:r>
          </a:p>
          <a:p>
            <a:pPr marL="0" indent="0">
              <a:buNone/>
            </a:pPr>
            <a:r>
              <a:rPr lang="en-US" sz="2800" dirty="0"/>
              <a:t>9 2025/04/15 Financial Econometrics and Machine Learning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10 2025/04/22 AI-First Finance</a:t>
            </a:r>
          </a:p>
          <a:p>
            <a:pPr marL="0" indent="0">
              <a:buNone/>
            </a:pPr>
            <a:r>
              <a:rPr lang="en-US" sz="2800" dirty="0"/>
              <a:t>11 2025/04/29 Deep Learning in Finance; </a:t>
            </a:r>
            <a:br>
              <a:rPr lang="en-US" sz="2800" dirty="0"/>
            </a:br>
            <a:r>
              <a:rPr lang="en-US" sz="2800" dirty="0"/>
              <a:t>                            Reinforcement Learning in Finance; </a:t>
            </a:r>
            <a:br>
              <a:rPr lang="en-US" sz="2800" dirty="0"/>
            </a:br>
            <a:r>
              <a:rPr lang="en-US" sz="2800" dirty="0"/>
              <a:t>                            Generative AI in Finance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2025/05/06 Case Study on AI in Finance and Quantitative Analysis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23AB2-A5B9-8940-A903-BA33AC73008E}"/>
              </a:ext>
            </a:extLst>
          </p:cNvPr>
          <p:cNvSpPr txBox="1"/>
          <p:nvPr/>
        </p:nvSpPr>
        <p:spPr>
          <a:xfrm>
            <a:off x="1383218" y="1194640"/>
            <a:ext cx="86957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corr</a:t>
            </a:r>
            <a:r>
              <a:rPr lang="en-US" sz="36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185DF-45F2-0E48-8BCD-294CD960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18" y="2315348"/>
            <a:ext cx="8578644" cy="39648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122EA2-735D-9240-81BB-426E4EA4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Shows the correlation data for the features </a:t>
            </a:r>
          </a:p>
        </p:txBody>
      </p:sp>
    </p:spTree>
    <p:extLst>
      <p:ext uri="{BB962C8B-B14F-4D97-AF65-F5344CB8AC3E}">
        <p14:creationId xmlns:p14="http://schemas.microsoft.com/office/powerpoint/2010/main" val="2596660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4C7C-1952-D743-ADEC-2101C927882E}"/>
              </a:ext>
            </a:extLst>
          </p:cNvPr>
          <p:cNvSpPr txBox="1"/>
          <p:nvPr/>
        </p:nvSpPr>
        <p:spPr>
          <a:xfrm>
            <a:off x="644195" y="1236940"/>
            <a:ext cx="107477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F702E-E5C1-5548-B261-59A1B659318A}"/>
              </a:ext>
            </a:extLst>
          </p:cNvPr>
          <p:cNvSpPr txBox="1"/>
          <p:nvPr/>
        </p:nvSpPr>
        <p:spPr>
          <a:xfrm>
            <a:off x="644196" y="1846045"/>
            <a:ext cx="10747703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DF90772-191F-FC4A-91A6-459FF4A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</a:t>
            </a:r>
          </a:p>
        </p:txBody>
      </p:sp>
    </p:spTree>
    <p:extLst>
      <p:ext uri="{BB962C8B-B14F-4D97-AF65-F5344CB8AC3E}">
        <p14:creationId xmlns:p14="http://schemas.microsoft.com/office/powerpoint/2010/main" val="527691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662651" y="1140529"/>
            <a:ext cx="68666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acc=0.5056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acc=0.5088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acc=0.5048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acc=0.5167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acc=0.5291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acc=0.4984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acc=0.5307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acc=0.5072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2F8140-C7B3-3540-A0A8-69AE6239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OLS Regression Accuracy</a:t>
            </a:r>
          </a:p>
        </p:txBody>
      </p:sp>
    </p:spTree>
    <p:extLst>
      <p:ext uri="{BB962C8B-B14F-4D97-AF65-F5344CB8AC3E}">
        <p14:creationId xmlns:p14="http://schemas.microsoft.com/office/powerpoint/2010/main" val="3401212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B5EB9-E41D-604C-B08F-5DFCB528C959}"/>
              </a:ext>
            </a:extLst>
          </p:cNvPr>
          <p:cNvSpPr txBox="1"/>
          <p:nvPr/>
        </p:nvSpPr>
        <p:spPr>
          <a:xfrm>
            <a:off x="591146" y="456344"/>
            <a:ext cx="11049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03026-1679-6740-99AA-3928ED3EF43C}"/>
              </a:ext>
            </a:extLst>
          </p:cNvPr>
          <p:cNvSpPr txBox="1"/>
          <p:nvPr/>
        </p:nvSpPr>
        <p:spPr>
          <a:xfrm>
            <a:off x="591146" y="1118801"/>
            <a:ext cx="1104900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240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47B59-1E8A-7940-9F98-A13ADE366CE3}"/>
              </a:ext>
            </a:extLst>
          </p:cNvPr>
          <p:cNvSpPr txBox="1"/>
          <p:nvPr/>
        </p:nvSpPr>
        <p:spPr>
          <a:xfrm>
            <a:off x="2379182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acc=0.6005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acc=0.5853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acc=0.6527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acc=0.5419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acc=0.5399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acc=0.6579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acc=0.5642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acc=0.5522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acc=0.6029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acc=0.5259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AB3E1A-D32B-2149-BCAA-43D5154C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Scikit-learn </a:t>
            </a:r>
            <a:r>
              <a:rPr lang="en-US" dirty="0" err="1"/>
              <a:t>MLPRegressor</a:t>
            </a:r>
            <a:r>
              <a:rPr lang="en-US" dirty="0"/>
              <a:t> Accuracy</a:t>
            </a:r>
          </a:p>
        </p:txBody>
      </p:sp>
    </p:spTree>
    <p:extLst>
      <p:ext uri="{BB962C8B-B14F-4D97-AF65-F5344CB8AC3E}">
        <p14:creationId xmlns:p14="http://schemas.microsoft.com/office/powerpoint/2010/main" val="3731472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EECD1-F7CA-A44B-B8F4-0FBDA49B16F9}"/>
              </a:ext>
            </a:extLst>
          </p:cNvPr>
          <p:cNvSpPr txBox="1"/>
          <p:nvPr/>
        </p:nvSpPr>
        <p:spPr>
          <a:xfrm>
            <a:off x="401904" y="335845"/>
            <a:ext cx="11487150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tensorflow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keras.layers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Dense</a:t>
            </a: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keras.models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Sequential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np.random.seed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tf.random.set_seed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problem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problem == 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'regression’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'sigmoid’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sz="22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binary_crossentropy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adam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820389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99229-5E65-264B-802A-DC254965C585}"/>
              </a:ext>
            </a:extLst>
          </p:cNvPr>
          <p:cNvSpPr txBox="1"/>
          <p:nvPr/>
        </p:nvSpPr>
        <p:spPr>
          <a:xfrm>
            <a:off x="554182" y="1445389"/>
            <a:ext cx="1108596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[:]: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1943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5069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acc=0.6069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acc=0.6260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acc=0.6344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acc=0.6316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acc=0.6045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acc=0.5610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acc=0.6096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acc=0.5817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acc=0.6017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acc=0.6164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acc=0.5973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2D7BD3-EBD7-9240-AF08-C9DC704F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25693"/>
          </a:xfrm>
        </p:spPr>
        <p:txBody>
          <a:bodyPr>
            <a:normAutofit/>
          </a:bodyPr>
          <a:lstStyle/>
          <a:p>
            <a:r>
              <a:rPr lang="en-US" dirty="0"/>
              <a:t>TF </a:t>
            </a:r>
            <a:r>
              <a:rPr lang="en-US" dirty="0" err="1"/>
              <a:t>Keras</a:t>
            </a:r>
            <a:r>
              <a:rPr lang="en-US" dirty="0"/>
              <a:t> DNN Accuracy</a:t>
            </a:r>
          </a:p>
        </p:txBody>
      </p:sp>
    </p:spTree>
    <p:extLst>
      <p:ext uri="{BB962C8B-B14F-4D97-AF65-F5344CB8AC3E}">
        <p14:creationId xmlns:p14="http://schemas.microsoft.com/office/powerpoint/2010/main" val="424950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E029A-D131-6D48-8E6D-C4CEC4D8FA1A}"/>
              </a:ext>
            </a:extLst>
          </p:cNvPr>
          <p:cNvSpPr txBox="1"/>
          <p:nvPr/>
        </p:nvSpPr>
        <p:spPr>
          <a:xfrm>
            <a:off x="365761" y="1521578"/>
            <a:ext cx="115777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ADF0E-5958-2B40-9C98-46158E7DFC53}"/>
              </a:ext>
            </a:extLst>
          </p:cNvPr>
          <p:cNvSpPr txBox="1"/>
          <p:nvPr/>
        </p:nvSpPr>
        <p:spPr>
          <a:xfrm>
            <a:off x="365761" y="2123837"/>
            <a:ext cx="1157771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reg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np.linalg.lstsq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rcond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np.dot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(test[cols], reg)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'OLS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3C54EC-5312-1345-B062-286EF5C3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13248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Train Data (0.8): In-Sample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Test Data (0.2): Out-of-Sample</a:t>
            </a:r>
          </a:p>
        </p:txBody>
      </p:sp>
    </p:spTree>
    <p:extLst>
      <p:ext uri="{BB962C8B-B14F-4D97-AF65-F5344CB8AC3E}">
        <p14:creationId xmlns:p14="http://schemas.microsoft.com/office/powerpoint/2010/main" val="2628985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5450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AAPL.O     | acc=0.5219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INTC.O     | acc=0.5418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AMZN.O     | acc=0.4841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GS.N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SPY 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.SPX       | acc=0.5120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.VIX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EUR=       | acc=0.4482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XAU=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GDX        | acc=0.5159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OLS | GLD        | acc=0.5100</a:t>
            </a:r>
            <a:endParaRPr lang="en-US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8F567-0A1D-2C41-837A-961CF00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OLS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42095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 2025/05/13 Industry Practices of AI in Finance and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14 2025/05/20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Trading Bot and Event-Based </a:t>
            </a:r>
            <a:r>
              <a:rPr lang="en-US" sz="2800" dirty="0" err="1"/>
              <a:t>Backtesting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2025/05/27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2025/06/03 Final Project Report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8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129BB-5197-0447-89F6-6549DE1BD8F8}"/>
              </a:ext>
            </a:extLst>
          </p:cNvPr>
          <p:cNvSpPr txBox="1"/>
          <p:nvPr/>
        </p:nvSpPr>
        <p:spPr>
          <a:xfrm>
            <a:off x="309488" y="874277"/>
            <a:ext cx="11451103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MLPRegressor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7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2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2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'MLP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2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5136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7326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AAPL.O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MSFT.O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INTC.O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AMZN.O     | acc=0.4641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GS.N  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SPY        | acc=0.5259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.SPX       | acc=0.5478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.VIX       | acc=0.5279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EUR=       | acc=0.4980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XAU=       | acc=0.5239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GDX        | acc=0.4880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MLP | GLD        | acc=0.5000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80A91A-8448-524D-AA1C-B1BA4F5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987569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AD969-1396-1F42-BDAE-B887EF932DC2}"/>
              </a:ext>
            </a:extLst>
          </p:cNvPr>
          <p:cNvSpPr txBox="1"/>
          <p:nvPr/>
        </p:nvSpPr>
        <p:spPr>
          <a:xfrm>
            <a:off x="562708" y="1210726"/>
            <a:ext cx="1121195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data.columns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(train[cols], train[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sym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np.sign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'DNN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{sym: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365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AAPL.O     | acc=0.4701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MSFT.O     | acc=0.4960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INTC.O     | acc=0.5040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AMZN.O     | acc=0.4920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GS.N       | acc=0.5538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SPY        | acc=0.5299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.SPX       | acc=0.5458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.VIX   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EUR=       | acc=0.5100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XAU=       | acc=0.4940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GDX        | acc=0.4661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DNN | GLD        | acc=0.4880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311CC3-421B-6F47-BFA0-791A7DBD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DNN Out-of-Sample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278268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with More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3600" dirty="0"/>
              <a:t>In trading, there is a long tradition of </a:t>
            </a:r>
            <a:br>
              <a:rPr lang="en-US" sz="3600" dirty="0"/>
            </a:br>
            <a:r>
              <a:rPr lang="en-US" sz="3600" dirty="0"/>
              <a:t>using </a:t>
            </a:r>
            <a:r>
              <a:rPr lang="en-US" sz="3600" dirty="0">
                <a:solidFill>
                  <a:srgbClr val="C00000"/>
                </a:solidFill>
              </a:rPr>
              <a:t>technical indicators </a:t>
            </a:r>
            <a:r>
              <a:rPr lang="en-US" sz="3600" dirty="0"/>
              <a:t>to generate, </a:t>
            </a:r>
            <a:br>
              <a:rPr lang="en-US" sz="3600" dirty="0"/>
            </a:br>
            <a:r>
              <a:rPr lang="en-US" sz="3600" dirty="0"/>
              <a:t>based on observed patterns</a:t>
            </a:r>
            <a:r>
              <a:rPr lang="en-US" sz="3600" dirty="0">
                <a:solidFill>
                  <a:srgbClr val="C00000"/>
                </a:solidFill>
              </a:rPr>
              <a:t>, buy or sell signals</a:t>
            </a:r>
            <a:r>
              <a:rPr lang="en-US" sz="3600" dirty="0"/>
              <a:t>.</a:t>
            </a:r>
          </a:p>
          <a:p>
            <a:r>
              <a:rPr lang="en-US" sz="3600" dirty="0"/>
              <a:t>Such </a:t>
            </a:r>
            <a:r>
              <a:rPr lang="en-US" sz="3600" dirty="0">
                <a:solidFill>
                  <a:srgbClr val="C00000"/>
                </a:solidFill>
              </a:rPr>
              <a:t>technical indicators</a:t>
            </a:r>
            <a:r>
              <a:rPr lang="en-US" sz="3600" dirty="0"/>
              <a:t>, basically of any kind, </a:t>
            </a:r>
            <a:br>
              <a:rPr lang="en-US" sz="3600" dirty="0"/>
            </a:br>
            <a:r>
              <a:rPr lang="en-US" sz="3600" dirty="0"/>
              <a:t>can also be used as </a:t>
            </a:r>
            <a:r>
              <a:rPr lang="en-US" sz="3600" dirty="0">
                <a:solidFill>
                  <a:srgbClr val="C00000"/>
                </a:solidFill>
              </a:rPr>
              <a:t>features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for the </a:t>
            </a:r>
            <a:r>
              <a:rPr lang="en-US" sz="3600" dirty="0">
                <a:solidFill>
                  <a:schemeClr val="accent1"/>
                </a:solidFill>
              </a:rPr>
              <a:t>training of neural networks</a:t>
            </a:r>
            <a:r>
              <a:rPr lang="en-US" sz="3600" dirty="0"/>
              <a:t>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SMA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rolling minimum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maximum</a:t>
            </a:r>
            <a:r>
              <a:rPr lang="en-US" sz="3600" dirty="0"/>
              <a:t> values,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momentum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rolling volatility </a:t>
            </a:r>
            <a:r>
              <a:rPr lang="en-US" sz="3600" dirty="0"/>
              <a:t>as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61961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0B547-DF15-B242-9F5A-66B3D78156D1}"/>
              </a:ext>
            </a:extLst>
          </p:cNvPr>
          <p:cNvSpPr txBox="1"/>
          <p:nvPr/>
        </p:nvSpPr>
        <p:spPr>
          <a:xfrm>
            <a:off x="328488" y="327688"/>
            <a:ext cx="11633982" cy="1554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aiif_eikon_eod_data.csv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3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</a:t>
            </a:r>
            <a:r>
              <a:rPr lang="en-US" sz="23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3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99263-2108-9A48-8662-12F2418D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3" y="1978926"/>
            <a:ext cx="11792338" cy="45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84451-8F3A-5F46-B32C-251761742CA9}"/>
              </a:ext>
            </a:extLst>
          </p:cNvPr>
          <p:cNvSpPr txBox="1"/>
          <p:nvPr/>
        </p:nvSpPr>
        <p:spPr>
          <a:xfrm>
            <a:off x="590844" y="305068"/>
            <a:ext cx="11352627" cy="6247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lags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window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 = []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np.log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 /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df.shift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].rolling(window).mean()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].rolling(window).std()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&gt;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features = [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sma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'min'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'max'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'mom'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'vol'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features:</a:t>
            </a:r>
          </a:p>
          <a:p>
            <a:pPr lvl="2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lag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 + </a:t>
            </a:r>
            <a:r>
              <a:rPr lang="en-US" sz="20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 = 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{f}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_lag_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{lag}</a:t>
            </a:r>
            <a:r>
              <a:rPr lang="en-US" sz="20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3"/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df[col] = df[f].shift(lag)</a:t>
            </a:r>
          </a:p>
          <a:p>
            <a:pPr lvl="3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cols.append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(col)</a:t>
            </a:r>
          </a:p>
          <a:p>
            <a:pPr lvl="1"/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inplace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df, cols</a:t>
            </a:r>
          </a:p>
        </p:txBody>
      </p:sp>
    </p:spTree>
    <p:extLst>
      <p:ext uri="{BB962C8B-B14F-4D97-AF65-F5344CB8AC3E}">
        <p14:creationId xmlns:p14="http://schemas.microsoft.com/office/powerpoint/2010/main" val="1792116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1538-3FFB-A245-B8F1-23DC67A9A0F1}"/>
              </a:ext>
            </a:extLst>
          </p:cNvPr>
          <p:cNvSpPr txBox="1"/>
          <p:nvPr/>
        </p:nvSpPr>
        <p:spPr>
          <a:xfrm>
            <a:off x="483232" y="815315"/>
            <a:ext cx="1132449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df.dropna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cols</a:t>
            </a: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(cols)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C7D47-A23D-E445-99DB-64C7B7BAB1C5}"/>
              </a:ext>
            </a:extLst>
          </p:cNvPr>
          <p:cNvSpPr txBox="1"/>
          <p:nvPr/>
        </p:nvSpPr>
        <p:spPr>
          <a:xfrm>
            <a:off x="627917" y="45197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859038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6DED-0B46-6041-8A44-A7D82814D54D}"/>
              </a:ext>
            </a:extLst>
          </p:cNvPr>
          <p:cNvSpPr txBox="1"/>
          <p:nvPr/>
        </p:nvSpPr>
        <p:spPr>
          <a:xfrm>
            <a:off x="548640" y="421348"/>
            <a:ext cx="113526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8846E-6221-814B-AD1A-1DC4D8DE389A}"/>
              </a:ext>
            </a:extLst>
          </p:cNvPr>
          <p:cNvSpPr txBox="1"/>
          <p:nvPr/>
        </p:nvSpPr>
        <p:spPr>
          <a:xfrm>
            <a:off x="548640" y="1091139"/>
            <a:ext cx="1135262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237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6310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acc=0.5510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acc=0.5376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acc=0.5607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acc=0.5559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acc=0.5794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acc=0.5729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acc=0.5941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acc=0.6940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acc=0.5766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acc=0.5672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acc=0.5847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acc=0.5567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DBC53-D791-3842-8FAC-316AE4AD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MLP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139020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1" y="274638"/>
            <a:ext cx="10647336" cy="6245225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AI-First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172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8C2A9-F0B9-284F-84BD-D1ECE99C2459}"/>
              </a:ext>
            </a:extLst>
          </p:cNvPr>
          <p:cNvSpPr txBox="1"/>
          <p:nvPr/>
        </p:nvSpPr>
        <p:spPr>
          <a:xfrm>
            <a:off x="400060" y="1720840"/>
            <a:ext cx="11240086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'classification'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df[cols] = (df[cols] - df[cols].mean()) / df[cols].std()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(df[cols], 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epochs=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verbose=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np.where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(df[cols]) &gt;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'IN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878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005184" y="1131063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AAPL.O  | acc=0.7042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MSFT.O  | acc=0.6928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INTC.O  | acc=0.6969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AMZN.O  | acc=0.6713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GS.N    | acc=0.6924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SPY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.SPX    | acc=0.6920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.VIX    | acc=0.7347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EUR=    | acc=0.6766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XAU=    | acc=0.7038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GDX     | acc=0.6806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IN-SAMPLE | GLD     | acc=0.6936</a:t>
            </a:r>
            <a:endParaRPr lang="en-US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EFD752-EF80-9A4E-811B-2B8FB4A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69" y="56100"/>
            <a:ext cx="11222181" cy="970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TF </a:t>
            </a:r>
            <a:r>
              <a:rPr lang="en-US" dirty="0" err="1">
                <a:solidFill>
                  <a:schemeClr val="accent1"/>
                </a:solidFill>
              </a:rPr>
              <a:t>Keras</a:t>
            </a:r>
            <a:r>
              <a:rPr lang="en-US" dirty="0">
                <a:solidFill>
                  <a:schemeClr val="accent1"/>
                </a:solidFill>
              </a:rPr>
              <a:t> DNN In-Sample Accuracy</a:t>
            </a:r>
          </a:p>
        </p:txBody>
      </p:sp>
    </p:spTree>
    <p:extLst>
      <p:ext uri="{BB962C8B-B14F-4D97-AF65-F5344CB8AC3E}">
        <p14:creationId xmlns:p14="http://schemas.microsoft.com/office/powerpoint/2010/main" val="3686868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33B11-35BE-D741-AF35-295545C0BD0F}"/>
              </a:ext>
            </a:extLst>
          </p:cNvPr>
          <p:cNvSpPr txBox="1"/>
          <p:nvPr/>
        </p:nvSpPr>
        <p:spPr>
          <a:xfrm>
            <a:off x="442263" y="708303"/>
            <a:ext cx="11197883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split = </a:t>
            </a:r>
            <a:r>
              <a:rPr lang="en-US" sz="2400" b="1" dirty="0">
                <a:solidFill>
                  <a:srgbClr val="267F99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(df) *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0.85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[:split].copy()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mu, std = train[cols].mean(), train[cols].std()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train[cols] = (train[cols]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(train[cols].values, train[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[split:].copy() 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test[cols] = (test[cols] - mu) / std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(test[cols].values)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(test[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].values,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'OUT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-OF-SAMPLE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{ric: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acc=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{acc: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.4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f}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2096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268A-CE40-8740-AA0C-ECC7E7BD7494}"/>
              </a:ext>
            </a:extLst>
          </p:cNvPr>
          <p:cNvSpPr txBox="1"/>
          <p:nvPr/>
        </p:nvSpPr>
        <p:spPr>
          <a:xfrm>
            <a:off x="602566" y="799070"/>
            <a:ext cx="1098686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512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49634-C147-4248-9203-60DC503FC556}"/>
              </a:ext>
            </a:extLst>
          </p:cNvPr>
          <p:cNvSpPr txBox="1"/>
          <p:nvPr/>
        </p:nvSpPr>
        <p:spPr>
          <a:xfrm>
            <a:off x="602565" y="3288942"/>
            <a:ext cx="1098686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4987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2105025" y="1126628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acc=0.4432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acc=0.4595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acc=0.4838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acc=0.4811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acc=0.5027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acc=0.5676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acc=0.4649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acc=0.5162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acc=0.4946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2C78B-C5B7-2945-9B29-D49DB6DFAF7B}"/>
              </a:ext>
            </a:extLst>
          </p:cNvPr>
          <p:cNvSpPr txBox="1"/>
          <p:nvPr/>
        </p:nvSpPr>
        <p:spPr>
          <a:xfrm>
            <a:off x="879012" y="468393"/>
            <a:ext cx="109868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4838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CB0D8-8223-FD43-98E7-07E8FD517E8E}"/>
              </a:ext>
            </a:extLst>
          </p:cNvPr>
          <p:cNvSpPr txBox="1"/>
          <p:nvPr/>
        </p:nvSpPr>
        <p:spPr>
          <a:xfrm>
            <a:off x="532471" y="335845"/>
            <a:ext cx="11226016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hidden_layer_sizes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early_stopping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validation_fraction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shuffle=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BaggingClassifier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base_estimator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max_samples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0.25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0.5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bootstrap_features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n_jobs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pPr lvl="8"/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8"/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416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5FE28-BC9D-CB4C-BDF1-9C9CF3FBA3EC}"/>
              </a:ext>
            </a:extLst>
          </p:cNvPr>
          <p:cNvSpPr txBox="1"/>
          <p:nvPr/>
        </p:nvSpPr>
        <p:spPr>
          <a:xfrm>
            <a:off x="2105025" y="1070964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acc=0.5000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acc=0.5703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acc=0.5270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acc=0.5135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acc=0.5568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acc=0.5514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acc=0.5432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acc=0.5351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acc=0.5054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acc=0.5189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C7F44-6135-FC48-B250-8F0A802F512C}"/>
              </a:ext>
            </a:extLst>
          </p:cNvPr>
          <p:cNvSpPr txBox="1"/>
          <p:nvPr/>
        </p:nvSpPr>
        <p:spPr>
          <a:xfrm>
            <a:off x="710802" y="299116"/>
            <a:ext cx="112260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8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602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137B-F9A9-1B43-BE8B-318D5A86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Market Prediction Intraday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51F4-23A8-8547-974E-3A5FACEE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99289"/>
            <a:ext cx="11222181" cy="5462955"/>
          </a:xfrm>
        </p:spPr>
        <p:txBody>
          <a:bodyPr>
            <a:normAutofit/>
          </a:bodyPr>
          <a:lstStyle/>
          <a:p>
            <a:r>
              <a:rPr lang="en-US" sz="4000" dirty="0"/>
              <a:t>Weakly efficient on an end-of-day basis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Weakly inefficient intraday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Intraday Data</a:t>
            </a:r>
          </a:p>
          <a:p>
            <a:pPr lvl="1"/>
            <a:r>
              <a:rPr lang="en-US" sz="4000" dirty="0">
                <a:solidFill>
                  <a:srgbClr val="C00000"/>
                </a:solidFill>
              </a:rPr>
              <a:t>hourly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CB7B8-B078-D44F-88DE-D79F9C9C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AB543-B959-F346-B7D5-B335821F99C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38033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AE5B2-F297-6D44-A224-6CC14C44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0944"/>
            <a:ext cx="10820400" cy="405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6361A-2084-D14B-A212-DA450BEDD179}"/>
              </a:ext>
            </a:extLst>
          </p:cNvPr>
          <p:cNvSpPr txBox="1"/>
          <p:nvPr/>
        </p:nvSpPr>
        <p:spPr>
          <a:xfrm>
            <a:off x="308204" y="1101738"/>
            <a:ext cx="1167454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'http://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hilpisch.com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aiif_eikon_id_data.csv</a:t>
            </a:r>
            <a:r>
              <a:rPr lang="en-US" sz="24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 =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url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index_col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parse_dates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22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2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.</a:t>
            </a:r>
            <a:r>
              <a:rPr lang="en-US" sz="2200" b="1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dropna</a:t>
            </a:r>
            <a:r>
              <a:rPr lang="en-US" sz="22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data.tail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3FC32E-B49A-C847-AC2C-E171D781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4185"/>
          </a:xfrm>
        </p:spPr>
        <p:txBody>
          <a:bodyPr>
            <a:normAutofit/>
          </a:bodyPr>
          <a:lstStyle/>
          <a:p>
            <a:pPr indent="-411480"/>
            <a:r>
              <a:rPr lang="en-US" dirty="0">
                <a:solidFill>
                  <a:srgbClr val="C00000"/>
                </a:solidFill>
              </a:rPr>
              <a:t>Intraday Data</a:t>
            </a:r>
          </a:p>
        </p:txBody>
      </p:sp>
    </p:spTree>
    <p:extLst>
      <p:ext uri="{BB962C8B-B14F-4D97-AF65-F5344CB8AC3E}">
        <p14:creationId xmlns:p14="http://schemas.microsoft.com/office/powerpoint/2010/main" val="2875454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9B586-874B-2148-9D43-2C06C9D827DB}"/>
              </a:ext>
            </a:extLst>
          </p:cNvPr>
          <p:cNvSpPr txBox="1"/>
          <p:nvPr/>
        </p:nvSpPr>
        <p:spPr>
          <a:xfrm>
            <a:off x="595423" y="802781"/>
            <a:ext cx="111641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lags = </a:t>
            </a:r>
            <a:r>
              <a:rPr lang="en-US" sz="2400" b="1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r>
              <a:rPr lang="en-US" sz="24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data: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df, cols =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add_lags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lags)</a:t>
            </a:r>
          </a:p>
          <a:p>
            <a:pPr lvl="1"/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dfs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ric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df, cols</a:t>
            </a:r>
          </a:p>
        </p:txBody>
      </p:sp>
    </p:spTree>
    <p:extLst>
      <p:ext uri="{BB962C8B-B14F-4D97-AF65-F5344CB8AC3E}">
        <p14:creationId xmlns:p14="http://schemas.microsoft.com/office/powerpoint/2010/main" val="245363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81645"/>
            <a:ext cx="11222181" cy="10450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26675"/>
            <a:ext cx="11222181" cy="5392886"/>
          </a:xfrm>
        </p:spPr>
        <p:txBody>
          <a:bodyPr>
            <a:normAutofit/>
          </a:bodyPr>
          <a:lstStyle/>
          <a:p>
            <a:pPr indent="-411480">
              <a:lnSpc>
                <a:spcPct val="12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C00000"/>
                </a:solidFill>
              </a:rPr>
              <a:t>AI-First Finance 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Efficient Markets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Based on Returns Data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with More Features</a:t>
            </a:r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93776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FDA42-33A3-D643-ADC0-7C6B6E15825D}"/>
              </a:ext>
            </a:extLst>
          </p:cNvPr>
          <p:cNvSpPr txBox="1"/>
          <p:nvPr/>
        </p:nvSpPr>
        <p:spPr>
          <a:xfrm>
            <a:off x="1929826" y="1289275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acc=0.5420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acc=0.4930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acc=0.5549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acc=0.4709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acc=0.5184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acc=0.4860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acc=0.5019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acc=0.4885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acc=0.5130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acc=0.4824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acc=0.4765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acc=0.5455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7BC77-88E9-A14A-A699-A0C97C20CA09}"/>
              </a:ext>
            </a:extLst>
          </p:cNvPr>
          <p:cNvSpPr txBox="1"/>
          <p:nvPr/>
        </p:nvSpPr>
        <p:spPr>
          <a:xfrm>
            <a:off x="722874" y="754762"/>
            <a:ext cx="1114292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model_mlp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3494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CD3C4-F654-D14B-9986-225947983964}"/>
              </a:ext>
            </a:extLst>
          </p:cNvPr>
          <p:cNvSpPr txBox="1"/>
          <p:nvPr/>
        </p:nvSpPr>
        <p:spPr>
          <a:xfrm>
            <a:off x="1028139" y="748996"/>
            <a:ext cx="975829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train_test_model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model_bag</a:t>
            </a:r>
            <a:r>
              <a:rPr lang="en-US" sz="24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AB3BD-23D0-7E45-B63B-CA3D5F163EEC}"/>
              </a:ext>
            </a:extLst>
          </p:cNvPr>
          <p:cNvSpPr txBox="1"/>
          <p:nvPr/>
        </p:nvSpPr>
        <p:spPr>
          <a:xfrm>
            <a:off x="2154504" y="1265127"/>
            <a:ext cx="79819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AAPL.O  | acc=0.5660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MSFT.O  | acc=0.5551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INTC.O  | acc=0.5072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AMZN.O  | acc=0.4830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GS.N    | acc=0.5020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SPY     | acc=0.4680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.SPX    | acc=0.4677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.VIX    | acc=0.5161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EUR=    | acc=0.5242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XAU=    | acc=0.5229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GDX     | acc=0.5107</a:t>
            </a:r>
          </a:p>
          <a:p>
            <a:r>
              <a:rPr lang="en-US" sz="2800" b="1" dirty="0">
                <a:solidFill>
                  <a:srgbClr val="212121"/>
                </a:solidFill>
                <a:latin typeface="Courier New" panose="02070309020205020404" pitchFamily="49" charset="0"/>
              </a:rPr>
              <a:t>OUT-OF-SAMPLE | GLD     | acc=0.5475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68503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1870277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381449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8878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724766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8E636-89A9-EBA8-AE42-2C73D4F96F1B}"/>
              </a:ext>
            </a:extLst>
          </p:cNvPr>
          <p:cNvSpPr txBox="1"/>
          <p:nvPr/>
        </p:nvSpPr>
        <p:spPr>
          <a:xfrm>
            <a:off x="9227715" y="1750632"/>
            <a:ext cx="241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AI in Finance </a:t>
            </a:r>
          </a:p>
        </p:txBody>
      </p:sp>
    </p:spTree>
    <p:extLst>
      <p:ext uri="{BB962C8B-B14F-4D97-AF65-F5344CB8AC3E}">
        <p14:creationId xmlns:p14="http://schemas.microsoft.com/office/powerpoint/2010/main" val="24754612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DE487-1B4E-6E7C-61EC-DBF6151979BB}"/>
              </a:ext>
            </a:extLst>
          </p:cNvPr>
          <p:cNvSpPr txBox="1"/>
          <p:nvPr/>
        </p:nvSpPr>
        <p:spPr>
          <a:xfrm>
            <a:off x="7957537" y="1750632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Data Driven Finance</a:t>
            </a:r>
          </a:p>
        </p:txBody>
      </p:sp>
    </p:spTree>
    <p:extLst>
      <p:ext uri="{BB962C8B-B14F-4D97-AF65-F5344CB8AC3E}">
        <p14:creationId xmlns:p14="http://schemas.microsoft.com/office/powerpoint/2010/main" val="2935101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C8E1-7024-1341-A03C-C4F139F1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5" y="662845"/>
            <a:ext cx="10739779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D5DE8-FB08-FFF9-490C-4769888E9EDF}"/>
              </a:ext>
            </a:extLst>
          </p:cNvPr>
          <p:cNvSpPr txBox="1"/>
          <p:nvPr/>
        </p:nvSpPr>
        <p:spPr>
          <a:xfrm>
            <a:off x="7957536" y="2060875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2754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4084585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4084586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4037036" y="366999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7431497" y="3669992"/>
            <a:ext cx="75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3938142" y="1994064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64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167F0-3721-DF47-BB21-64BFA1FFF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15" y="662844"/>
            <a:ext cx="10632757" cy="58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05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4EBBC-766E-D548-ADA7-1AD71B4CB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55" y="620264"/>
            <a:ext cx="10859678" cy="58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59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F8967-8DCA-1E4B-A032-552FD0B03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99" y="645199"/>
            <a:ext cx="10843647" cy="59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34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C50D5-2C79-1344-9758-9163A8682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75" y="613238"/>
            <a:ext cx="10698037" cy="5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0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68087-2521-AF4C-9462-31B089E6E24B}"/>
              </a:ext>
            </a:extLst>
          </p:cNvPr>
          <p:cNvSpPr txBox="1"/>
          <p:nvPr/>
        </p:nvSpPr>
        <p:spPr>
          <a:xfrm>
            <a:off x="211611" y="909237"/>
            <a:ext cx="10217687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hu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 Function to create 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Keras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DNN model.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Parameters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==========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hl: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layers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hu: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units (per layer)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_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(hl):</a:t>
            </a:r>
          </a:p>
          <a:p>
            <a:pPr lvl="2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(Dense(hu,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rmsprop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model.summary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B6B94-5AAA-8F40-8F93-E0550858B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65" y="886963"/>
            <a:ext cx="5503431" cy="29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10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F9078-B219-4446-8305-0FFCD161F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6" y="613996"/>
            <a:ext cx="10834255" cy="59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724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C719C-0270-8F44-9AF7-69CD7E1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48" y="661037"/>
            <a:ext cx="10640291" cy="58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3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AE45A8-B2E0-484E-A623-595E2E935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54" y="662844"/>
            <a:ext cx="9551642" cy="5825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6AA06D-6217-AB73-55E4-F9D4103FF12A}"/>
              </a:ext>
            </a:extLst>
          </p:cNvPr>
          <p:cNvSpPr txBox="1"/>
          <p:nvPr/>
        </p:nvSpPr>
        <p:spPr>
          <a:xfrm>
            <a:off x="7957536" y="2060875"/>
            <a:ext cx="3682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Efficient Markets</a:t>
            </a:r>
          </a:p>
        </p:txBody>
      </p:sp>
    </p:spTree>
    <p:extLst>
      <p:ext uri="{BB962C8B-B14F-4D97-AF65-F5344CB8AC3E}">
        <p14:creationId xmlns:p14="http://schemas.microsoft.com/office/powerpoint/2010/main" val="15042852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CF3DF-4A33-004D-906D-B4A5DADAE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96" y="723804"/>
            <a:ext cx="9490195" cy="5724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71BC4-BB5C-453C-B16C-CCCC1D937754}"/>
              </a:ext>
            </a:extLst>
          </p:cNvPr>
          <p:cNvSpPr txBox="1"/>
          <p:nvPr/>
        </p:nvSpPr>
        <p:spPr>
          <a:xfrm>
            <a:off x="7250247" y="1897590"/>
            <a:ext cx="437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Based on Returns Data</a:t>
            </a:r>
          </a:p>
        </p:txBody>
      </p:sp>
    </p:spTree>
    <p:extLst>
      <p:ext uri="{BB962C8B-B14F-4D97-AF65-F5344CB8AC3E}">
        <p14:creationId xmlns:p14="http://schemas.microsoft.com/office/powerpoint/2010/main" val="8066480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D1B7C-9521-164A-8787-F32280C1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167" y="770272"/>
            <a:ext cx="9352654" cy="5718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F24A4-98EF-1DA3-191D-9BF1AEBA2C15}"/>
              </a:ext>
            </a:extLst>
          </p:cNvPr>
          <p:cNvSpPr txBox="1"/>
          <p:nvPr/>
        </p:nvSpPr>
        <p:spPr>
          <a:xfrm>
            <a:off x="7462518" y="1358747"/>
            <a:ext cx="437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with More Features</a:t>
            </a:r>
          </a:p>
        </p:txBody>
      </p:sp>
    </p:spTree>
    <p:extLst>
      <p:ext uri="{BB962C8B-B14F-4D97-AF65-F5344CB8AC3E}">
        <p14:creationId xmlns:p14="http://schemas.microsoft.com/office/powerpoint/2010/main" val="353186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4CE39-B7F3-D44C-A6D7-1917671DC302}"/>
              </a:ext>
            </a:extLst>
          </p:cNvPr>
          <p:cNvSpPr/>
          <p:nvPr/>
        </p:nvSpPr>
        <p:spPr>
          <a:xfrm>
            <a:off x="2537062" y="4084585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EE3E05-F136-2644-947B-45BD07AB1662}"/>
              </a:ext>
            </a:extLst>
          </p:cNvPr>
          <p:cNvSpPr/>
          <p:nvPr/>
        </p:nvSpPr>
        <p:spPr>
          <a:xfrm>
            <a:off x="6024030" y="4084586"/>
            <a:ext cx="3389796" cy="1288632"/>
          </a:xfrm>
          <a:prstGeom prst="roundRect">
            <a:avLst>
              <a:gd name="adj" fmla="val 2491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F294-F20A-694C-A107-3033C31DD8F3}"/>
              </a:ext>
            </a:extLst>
          </p:cNvPr>
          <p:cNvSpPr txBox="1"/>
          <p:nvPr/>
        </p:nvSpPr>
        <p:spPr>
          <a:xfrm>
            <a:off x="4037036" y="3669992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7A0F6-F483-A348-9950-98FA05A466F5}"/>
              </a:ext>
            </a:extLst>
          </p:cNvPr>
          <p:cNvSpPr txBox="1"/>
          <p:nvPr/>
        </p:nvSpPr>
        <p:spPr>
          <a:xfrm>
            <a:off x="7431497" y="3669992"/>
            <a:ext cx="7537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D5FA2-723B-9548-88ED-5C5C46BB0C35}"/>
              </a:ext>
            </a:extLst>
          </p:cNvPr>
          <p:cNvSpPr txBox="1"/>
          <p:nvPr/>
        </p:nvSpPr>
        <p:spPr>
          <a:xfrm>
            <a:off x="3938142" y="1994064"/>
            <a:ext cx="48221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BEA34-4532-9464-63E1-7DC8839D9834}"/>
              </a:ext>
            </a:extLst>
          </p:cNvPr>
          <p:cNvSpPr txBox="1"/>
          <p:nvPr/>
        </p:nvSpPr>
        <p:spPr>
          <a:xfrm>
            <a:off x="3631025" y="5391077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F07AB-4207-7A20-CC16-6DB7C7446D0C}"/>
              </a:ext>
            </a:extLst>
          </p:cNvPr>
          <p:cNvSpPr txBox="1"/>
          <p:nvPr/>
        </p:nvSpPr>
        <p:spPr>
          <a:xfrm>
            <a:off x="6762737" y="539107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8031C-B965-664A-5395-FB2CFD82DFD4}"/>
              </a:ext>
            </a:extLst>
          </p:cNvPr>
          <p:cNvSpPr txBox="1"/>
          <p:nvPr/>
        </p:nvSpPr>
        <p:spPr>
          <a:xfrm>
            <a:off x="6974641" y="605678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0581197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BED0A-0DCC-1843-B7E0-34419F1D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876" y="683164"/>
            <a:ext cx="9479236" cy="5801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41BB4-2828-4BFA-3CC5-0022D93F92A5}"/>
              </a:ext>
            </a:extLst>
          </p:cNvPr>
          <p:cNvSpPr txBox="1"/>
          <p:nvPr/>
        </p:nvSpPr>
        <p:spPr>
          <a:xfrm>
            <a:off x="6645729" y="1358747"/>
            <a:ext cx="5187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11480"/>
            <a:r>
              <a:rPr lang="en-US" sz="3200" b="1" dirty="0">
                <a:solidFill>
                  <a:srgbClr val="C00000"/>
                </a:solidFill>
              </a:rPr>
              <a:t>Market Prediction Intraday</a:t>
            </a:r>
          </a:p>
        </p:txBody>
      </p:sp>
    </p:spTree>
    <p:extLst>
      <p:ext uri="{BB962C8B-B14F-4D97-AF65-F5344CB8AC3E}">
        <p14:creationId xmlns:p14="http://schemas.microsoft.com/office/powerpoint/2010/main" val="38594043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97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64897"/>
            <a:ext cx="11222181" cy="5354663"/>
          </a:xfrm>
        </p:spPr>
        <p:txBody>
          <a:bodyPr>
            <a:normAutofit/>
          </a:bodyPr>
          <a:lstStyle/>
          <a:p>
            <a:pPr indent="-411480">
              <a:lnSpc>
                <a:spcPct val="120000"/>
              </a:lnSpc>
              <a:spcAft>
                <a:spcPts val="600"/>
              </a:spcAft>
            </a:pPr>
            <a:r>
              <a:rPr lang="en-US" sz="5400" dirty="0"/>
              <a:t>AI-First Finance 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Efficient Markets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Based on Returns Data</a:t>
            </a:r>
          </a:p>
          <a:p>
            <a:pPr lvl="1" indent="-411480">
              <a:lnSpc>
                <a:spcPct val="120000"/>
              </a:lnSpc>
              <a:spcAft>
                <a:spcPts val="600"/>
              </a:spcAft>
            </a:pPr>
            <a:r>
              <a:rPr lang="en-US" sz="4400" dirty="0"/>
              <a:t>Market Prediction with More Features</a:t>
            </a:r>
          </a:p>
          <a:p>
            <a:pPr lvl="1" indent="-411480"/>
            <a:endParaRPr lang="en-US" sz="4400" dirty="0"/>
          </a:p>
          <a:p>
            <a:pPr indent="-411480"/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0211442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Chris Brooks (2019), Introductory Econometrics for Finance, 4th Edition,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Oliver Linton (2019), Financial Econometrics: Models and Methods,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Tom Mitchell (1997), Machine Learning, McGraw-Hill.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Max </a:t>
            </a:r>
            <a:r>
              <a:rPr lang="en-US" sz="2400" b="0" dirty="0" err="1"/>
              <a:t>Tegmark</a:t>
            </a:r>
            <a:r>
              <a:rPr lang="en-US" sz="2400" b="0" dirty="0"/>
              <a:t> (2017), Life 3.0: Being human in the age of artificial intelligence. Vintage.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Ajay Agrawal, Joshua </a:t>
            </a:r>
            <a:r>
              <a:rPr lang="en-US" sz="2400" b="0" dirty="0" err="1"/>
              <a:t>Gans</a:t>
            </a:r>
            <a:r>
              <a:rPr lang="en-US" sz="2400" b="0" dirty="0"/>
              <a:t>, and </a:t>
            </a:r>
            <a:r>
              <a:rPr lang="en-US" sz="2400" b="0" dirty="0" err="1"/>
              <a:t>Avi</a:t>
            </a:r>
            <a:r>
              <a:rPr lang="en-US" sz="2400" b="0" dirty="0"/>
              <a:t> Goldfarb (2018). Prediction machines: the simple economics of artificial intelligence. Harvard Business Press.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Eugene F. </a:t>
            </a:r>
            <a:r>
              <a:rPr lang="en-US" sz="2400" b="0" dirty="0" err="1"/>
              <a:t>Fama</a:t>
            </a:r>
            <a:r>
              <a:rPr lang="en-US" sz="2400" b="0" dirty="0"/>
              <a:t> (1995), "Random walks in stock market prices." Financial Analysts Journal 51, no. 1, 75-80.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Ruey</a:t>
            </a:r>
            <a:r>
              <a:rPr lang="en-US" sz="2400" b="0" dirty="0"/>
              <a:t> S. </a:t>
            </a:r>
            <a:r>
              <a:rPr lang="en-US" sz="2400" b="0" dirty="0" err="1"/>
              <a:t>Tsay</a:t>
            </a:r>
            <a:r>
              <a:rPr lang="en-US" sz="2400" b="0" dirty="0"/>
              <a:t> (2005), Analysis of financial time series, Wiley.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(2025),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70D0-CF64-B345-B652-CB02C294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3" y="1"/>
            <a:ext cx="8651875" cy="19380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Machine Learning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Supervised Learning (Classification)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Learning from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B1635-C3D4-9946-BD60-0C88CE4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754FB-9DF8-8640-AA53-EEB8B7B96695}"/>
              </a:ext>
            </a:extLst>
          </p:cNvPr>
          <p:cNvSpPr/>
          <p:nvPr/>
        </p:nvSpPr>
        <p:spPr>
          <a:xfrm>
            <a:off x="2573066" y="248301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5.1,3.5,1.4,0.2,Iris-setosa 4.9,3.0,1.4,0.2,Iris-setosa 4.7,3.2,1.3,0.2,Iris-setosa 7.0,3.2,4.7,1.4,Iris-versicolor 6.4,3.2,4.5,1.5,Iris-versicolor 6.9,3.1,4.9,1.5,Iris-versicolor 6.3,3.3,6.0,2.5,Iris-virginica 5.8,2.7,5.1,1.9,Iris-virginica 7.1,3.0,5.9,2.1,Iris-virginica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1801F0-B477-6EA9-EC9F-925E90A9B8AC}"/>
              </a:ext>
            </a:extLst>
          </p:cNvPr>
          <p:cNvSpPr/>
          <p:nvPr/>
        </p:nvSpPr>
        <p:spPr>
          <a:xfrm>
            <a:off x="368491" y="2483018"/>
            <a:ext cx="9062112" cy="492194"/>
          </a:xfrm>
          <a:prstGeom prst="roundRect">
            <a:avLst>
              <a:gd name="adj" fmla="val 2491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63041-F70A-3434-1C48-B8C7A1116014}"/>
              </a:ext>
            </a:extLst>
          </p:cNvPr>
          <p:cNvSpPr txBox="1"/>
          <p:nvPr/>
        </p:nvSpPr>
        <p:spPr>
          <a:xfrm>
            <a:off x="415737" y="2321033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4B35A-DFB6-7673-A916-EF1D7E83E53A}"/>
              </a:ext>
            </a:extLst>
          </p:cNvPr>
          <p:cNvSpPr txBox="1"/>
          <p:nvPr/>
        </p:nvSpPr>
        <p:spPr>
          <a:xfrm>
            <a:off x="5222628" y="174990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801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25218</TotalTime>
  <Words>6327</Words>
  <Application>Microsoft Macintosh PowerPoint</Application>
  <PresentationFormat>Widescreen</PresentationFormat>
  <Paragraphs>767</Paragraphs>
  <Slides>82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MinionPro</vt:lpstr>
      <vt:lpstr>Arial</vt:lpstr>
      <vt:lpstr>Calibri</vt:lpstr>
      <vt:lpstr>Courier</vt:lpstr>
      <vt:lpstr>Courier New</vt:lpstr>
      <vt:lpstr>Times New Roman</vt:lpstr>
      <vt:lpstr>Office Theme</vt:lpstr>
      <vt:lpstr>AI-First Finance</vt:lpstr>
      <vt:lpstr>Syllabus</vt:lpstr>
      <vt:lpstr>Syllabus</vt:lpstr>
      <vt:lpstr>Syllabus</vt:lpstr>
      <vt:lpstr>AI-First Finance</vt:lpstr>
      <vt:lpstr>Outline</vt:lpstr>
      <vt:lpstr>Machine Learning Supervised Learning (Classification) Learning from Examples</vt:lpstr>
      <vt:lpstr>Machine Learning Supervised Learning (Classification) Learning from Examples</vt:lpstr>
      <vt:lpstr>Machine Learning Supervised Learning (Classification) Learning from Examples</vt:lpstr>
      <vt:lpstr>Machine Learning Supervised Learning (Classification) Learning from Examples</vt:lpstr>
      <vt:lpstr>Time Series Data</vt:lpstr>
      <vt:lpstr>Time Series Data</vt:lpstr>
      <vt:lpstr>AI-First Finance</vt:lpstr>
      <vt:lpstr>Life 3.0:  Being human in the age of artificial intelligence Max Tegmark (2017)</vt:lpstr>
      <vt:lpstr>Efficient Markets</vt:lpstr>
      <vt:lpstr>PowerPoint Presentation</vt:lpstr>
      <vt:lpstr>Normalized time series data (end-of-day)</vt:lpstr>
      <vt:lpstr>PowerPoint Presentation</vt:lpstr>
      <vt:lpstr>lagged prices</vt:lpstr>
      <vt:lpstr>PowerPoint Presentation</vt:lpstr>
      <vt:lpstr>regression analysis</vt:lpstr>
      <vt:lpstr>Average optimal regression parameters for the lagged prices</vt:lpstr>
      <vt:lpstr>Correlations between the lagged time series</vt:lpstr>
      <vt:lpstr>PowerPoint Presentation</vt:lpstr>
      <vt:lpstr>Market Prediction Based on Returns Data</vt:lpstr>
      <vt:lpstr>Market Prediction Based on Returns Data</vt:lpstr>
      <vt:lpstr>PowerPoint Presentation</vt:lpstr>
      <vt:lpstr>PowerPoint Presentation</vt:lpstr>
      <vt:lpstr>Augmented Dickey-Fuller (ADF)  Tests for stationarity of the time series data </vt:lpstr>
      <vt:lpstr>Shows the correlation data for the features </vt:lpstr>
      <vt:lpstr>OLS Regression</vt:lpstr>
      <vt:lpstr>OLS Regression Accuracy</vt:lpstr>
      <vt:lpstr>PowerPoint Presentation</vt:lpstr>
      <vt:lpstr>Scikit-learn MLPRegressor Accuracy</vt:lpstr>
      <vt:lpstr>PowerPoint Presentation</vt:lpstr>
      <vt:lpstr>PowerPoint Presentation</vt:lpstr>
      <vt:lpstr>TF Keras DNN Accuracy</vt:lpstr>
      <vt:lpstr>Train Data (0.8): In-Sample  Test Data (0.2): Out-of-Sample</vt:lpstr>
      <vt:lpstr>OLS Out-of-Sample Accuracy</vt:lpstr>
      <vt:lpstr>PowerPoint Presentation</vt:lpstr>
      <vt:lpstr>MLP Out-of-Sample Accuracy</vt:lpstr>
      <vt:lpstr>PowerPoint Presentation</vt:lpstr>
      <vt:lpstr>DNN Out-of-Sample Accuracy</vt:lpstr>
      <vt:lpstr>Market Prediction with More Features</vt:lpstr>
      <vt:lpstr>PowerPoint Presentation</vt:lpstr>
      <vt:lpstr>PowerPoint Presentation</vt:lpstr>
      <vt:lpstr>PowerPoint Presentation</vt:lpstr>
      <vt:lpstr>PowerPoint Presentation</vt:lpstr>
      <vt:lpstr>MLP In-Sample Accuracy</vt:lpstr>
      <vt:lpstr>PowerPoint Presentation</vt:lpstr>
      <vt:lpstr>TF Keras DNN In-Sample Accuracy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Prediction Intraday</vt:lpstr>
      <vt:lpstr>Intraday Data</vt:lpstr>
      <vt:lpstr>PowerPoint Presentation</vt:lpstr>
      <vt:lpstr>PowerPoint Presentation</vt:lpstr>
      <vt:lpstr>PowerPoint Presentation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MY DAY</cp:lastModifiedBy>
  <cp:revision>1326</cp:revision>
  <cp:lastPrinted>2020-12-23T14:44:17Z</cp:lastPrinted>
  <dcterms:created xsi:type="dcterms:W3CDTF">2019-09-12T03:09:52Z</dcterms:created>
  <dcterms:modified xsi:type="dcterms:W3CDTF">2025-04-21T23:29:07Z</dcterms:modified>
  <cp:category/>
</cp:coreProperties>
</file>