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4"/>
  </p:notesMasterIdLst>
  <p:sldIdLst>
    <p:sldId id="3462" r:id="rId2"/>
    <p:sldId id="3786" r:id="rId3"/>
    <p:sldId id="5220" r:id="rId4"/>
    <p:sldId id="5600" r:id="rId5"/>
    <p:sldId id="4566" r:id="rId6"/>
    <p:sldId id="3720" r:id="rId7"/>
    <p:sldId id="5624" r:id="rId8"/>
    <p:sldId id="5606" r:id="rId9"/>
    <p:sldId id="5609" r:id="rId10"/>
    <p:sldId id="5610" r:id="rId11"/>
    <p:sldId id="5611" r:id="rId12"/>
    <p:sldId id="5612" r:id="rId13"/>
    <p:sldId id="5613" r:id="rId14"/>
    <p:sldId id="5614" r:id="rId15"/>
    <p:sldId id="5615" r:id="rId16"/>
    <p:sldId id="5620" r:id="rId17"/>
    <p:sldId id="5621" r:id="rId18"/>
    <p:sldId id="5622" r:id="rId19"/>
    <p:sldId id="5623" r:id="rId20"/>
    <p:sldId id="5604" r:id="rId21"/>
    <p:sldId id="5603" r:id="rId22"/>
    <p:sldId id="5601" r:id="rId23"/>
    <p:sldId id="5602" r:id="rId24"/>
    <p:sldId id="4845" r:id="rId25"/>
    <p:sldId id="4846" r:id="rId26"/>
    <p:sldId id="4622" r:id="rId27"/>
    <p:sldId id="4655" r:id="rId28"/>
    <p:sldId id="4654" r:id="rId29"/>
    <p:sldId id="4656" r:id="rId30"/>
    <p:sldId id="4657" r:id="rId31"/>
    <p:sldId id="4661" r:id="rId32"/>
    <p:sldId id="4663" r:id="rId33"/>
    <p:sldId id="4596" r:id="rId34"/>
    <p:sldId id="4597" r:id="rId35"/>
    <p:sldId id="4627" r:id="rId36"/>
    <p:sldId id="4628" r:id="rId37"/>
    <p:sldId id="4629" r:id="rId38"/>
    <p:sldId id="4647" r:id="rId39"/>
    <p:sldId id="4630" r:id="rId40"/>
    <p:sldId id="4631" r:id="rId41"/>
    <p:sldId id="4632" r:id="rId42"/>
    <p:sldId id="4633" r:id="rId43"/>
    <p:sldId id="4634" r:id="rId44"/>
    <p:sldId id="4635" r:id="rId45"/>
    <p:sldId id="4636" r:id="rId46"/>
    <p:sldId id="4637" r:id="rId47"/>
    <p:sldId id="4638" r:id="rId48"/>
    <p:sldId id="4639" r:id="rId49"/>
    <p:sldId id="4640" r:id="rId50"/>
    <p:sldId id="4641" r:id="rId51"/>
    <p:sldId id="4642" r:id="rId52"/>
    <p:sldId id="4643" r:id="rId53"/>
    <p:sldId id="4644" r:id="rId54"/>
    <p:sldId id="4646" r:id="rId55"/>
    <p:sldId id="4650" r:id="rId56"/>
    <p:sldId id="4621" r:id="rId57"/>
    <p:sldId id="4652" r:id="rId58"/>
    <p:sldId id="4653" r:id="rId59"/>
    <p:sldId id="4619" r:id="rId60"/>
    <p:sldId id="4618" r:id="rId61"/>
    <p:sldId id="4847" r:id="rId62"/>
    <p:sldId id="4848" r:id="rId63"/>
    <p:sldId id="4849" r:id="rId64"/>
    <p:sldId id="4850" r:id="rId65"/>
    <p:sldId id="4851" r:id="rId66"/>
    <p:sldId id="4852" r:id="rId67"/>
    <p:sldId id="4853" r:id="rId68"/>
    <p:sldId id="4854" r:id="rId69"/>
    <p:sldId id="4855" r:id="rId70"/>
    <p:sldId id="4856" r:id="rId71"/>
    <p:sldId id="4857" r:id="rId72"/>
    <p:sldId id="4858" r:id="rId73"/>
    <p:sldId id="4859" r:id="rId74"/>
    <p:sldId id="4860" r:id="rId75"/>
    <p:sldId id="4861" r:id="rId76"/>
    <p:sldId id="4862" r:id="rId77"/>
    <p:sldId id="3805" r:id="rId78"/>
    <p:sldId id="4863" r:id="rId79"/>
    <p:sldId id="2841" r:id="rId80"/>
    <p:sldId id="4864" r:id="rId81"/>
    <p:sldId id="4865" r:id="rId82"/>
    <p:sldId id="4866" r:id="rId83"/>
    <p:sldId id="4867" r:id="rId84"/>
    <p:sldId id="4868" r:id="rId85"/>
    <p:sldId id="4869" r:id="rId86"/>
    <p:sldId id="4870" r:id="rId87"/>
    <p:sldId id="4871" r:id="rId88"/>
    <p:sldId id="4872" r:id="rId89"/>
    <p:sldId id="4873" r:id="rId90"/>
    <p:sldId id="4874" r:id="rId91"/>
    <p:sldId id="4875" r:id="rId92"/>
    <p:sldId id="4876" r:id="rId93"/>
    <p:sldId id="4877" r:id="rId94"/>
    <p:sldId id="4878" r:id="rId95"/>
    <p:sldId id="4879" r:id="rId96"/>
    <p:sldId id="4880" r:id="rId97"/>
    <p:sldId id="4881" r:id="rId98"/>
    <p:sldId id="4882" r:id="rId99"/>
    <p:sldId id="4883" r:id="rId100"/>
    <p:sldId id="4884" r:id="rId101"/>
    <p:sldId id="4885" r:id="rId102"/>
    <p:sldId id="4886" r:id="rId103"/>
    <p:sldId id="4887" r:id="rId104"/>
    <p:sldId id="4888" r:id="rId105"/>
    <p:sldId id="4889" r:id="rId106"/>
    <p:sldId id="4890" r:id="rId107"/>
    <p:sldId id="4891" r:id="rId108"/>
    <p:sldId id="4892" r:id="rId109"/>
    <p:sldId id="4893" r:id="rId110"/>
    <p:sldId id="4894" r:id="rId111"/>
    <p:sldId id="4895" r:id="rId112"/>
    <p:sldId id="4896" r:id="rId113"/>
    <p:sldId id="4897" r:id="rId114"/>
    <p:sldId id="4898" r:id="rId115"/>
    <p:sldId id="4899" r:id="rId116"/>
    <p:sldId id="4900" r:id="rId117"/>
    <p:sldId id="4901" r:id="rId118"/>
    <p:sldId id="4902" r:id="rId119"/>
    <p:sldId id="4903" r:id="rId120"/>
    <p:sldId id="4904" r:id="rId121"/>
    <p:sldId id="4905" r:id="rId122"/>
    <p:sldId id="4906" r:id="rId123"/>
    <p:sldId id="4907" r:id="rId124"/>
    <p:sldId id="4908" r:id="rId125"/>
    <p:sldId id="4909" r:id="rId126"/>
    <p:sldId id="4910" r:id="rId127"/>
    <p:sldId id="4911" r:id="rId128"/>
    <p:sldId id="4912" r:id="rId129"/>
    <p:sldId id="4913" r:id="rId130"/>
    <p:sldId id="4914" r:id="rId131"/>
    <p:sldId id="4915" r:id="rId132"/>
    <p:sldId id="4916" r:id="rId133"/>
    <p:sldId id="4917" r:id="rId134"/>
    <p:sldId id="4918" r:id="rId135"/>
    <p:sldId id="4919" r:id="rId136"/>
    <p:sldId id="4920" r:id="rId137"/>
    <p:sldId id="4921" r:id="rId138"/>
    <p:sldId id="4922" r:id="rId139"/>
    <p:sldId id="4923" r:id="rId140"/>
    <p:sldId id="4924" r:id="rId141"/>
    <p:sldId id="2895" r:id="rId142"/>
    <p:sldId id="3860" r:id="rId143"/>
    <p:sldId id="4925" r:id="rId144"/>
    <p:sldId id="4926" r:id="rId145"/>
    <p:sldId id="4927" r:id="rId146"/>
    <p:sldId id="4928" r:id="rId147"/>
    <p:sldId id="2884" r:id="rId148"/>
    <p:sldId id="2859" r:id="rId149"/>
    <p:sldId id="2943" r:id="rId150"/>
    <p:sldId id="2880" r:id="rId151"/>
    <p:sldId id="2877" r:id="rId152"/>
    <p:sldId id="4929" r:id="rId153"/>
    <p:sldId id="4930" r:id="rId154"/>
    <p:sldId id="3863" r:id="rId155"/>
    <p:sldId id="3865" r:id="rId156"/>
    <p:sldId id="3864" r:id="rId157"/>
    <p:sldId id="3868" r:id="rId158"/>
    <p:sldId id="3869" r:id="rId159"/>
    <p:sldId id="3870" r:id="rId160"/>
    <p:sldId id="4571" r:id="rId161"/>
    <p:sldId id="4563" r:id="rId162"/>
    <p:sldId id="3736" r:id="rId163"/>
    <p:sldId id="3697" r:id="rId164"/>
    <p:sldId id="3698" r:id="rId165"/>
    <p:sldId id="3699" r:id="rId166"/>
    <p:sldId id="3700" r:id="rId167"/>
    <p:sldId id="3701" r:id="rId168"/>
    <p:sldId id="3737" r:id="rId169"/>
    <p:sldId id="3735" r:id="rId170"/>
    <p:sldId id="3702" r:id="rId171"/>
    <p:sldId id="3703" r:id="rId172"/>
    <p:sldId id="3704" r:id="rId173"/>
    <p:sldId id="3721" r:id="rId174"/>
    <p:sldId id="3722" r:id="rId175"/>
    <p:sldId id="3723" r:id="rId176"/>
    <p:sldId id="3724" r:id="rId177"/>
    <p:sldId id="3725" r:id="rId178"/>
    <p:sldId id="3738" r:id="rId179"/>
    <p:sldId id="3726" r:id="rId180"/>
    <p:sldId id="3727" r:id="rId181"/>
    <p:sldId id="3696" r:id="rId182"/>
    <p:sldId id="3705" r:id="rId183"/>
    <p:sldId id="3706" r:id="rId184"/>
    <p:sldId id="3707" r:id="rId185"/>
    <p:sldId id="4665" r:id="rId186"/>
    <p:sldId id="4572" r:id="rId187"/>
    <p:sldId id="4573" r:id="rId188"/>
    <p:sldId id="4574" r:id="rId189"/>
    <p:sldId id="4575" r:id="rId190"/>
    <p:sldId id="4584" r:id="rId191"/>
    <p:sldId id="4585" r:id="rId192"/>
    <p:sldId id="4586" r:id="rId193"/>
    <p:sldId id="4587" r:id="rId194"/>
    <p:sldId id="4595" r:id="rId195"/>
    <p:sldId id="3729" r:id="rId196"/>
    <p:sldId id="3731" r:id="rId197"/>
    <p:sldId id="3732" r:id="rId198"/>
    <p:sldId id="3733" r:id="rId199"/>
    <p:sldId id="3730" r:id="rId200"/>
    <p:sldId id="3734" r:id="rId201"/>
    <p:sldId id="4579" r:id="rId202"/>
    <p:sldId id="3902" r:id="rId20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616"/>
    <p:restoredTop sz="95687"/>
  </p:normalViewPr>
  <p:slideViewPr>
    <p:cSldViewPr snapToGrid="0" snapToObjects="1">
      <p:cViewPr varScale="1">
        <p:scale>
          <a:sx n="83" d="100"/>
          <a:sy n="83" d="100"/>
        </p:scale>
        <p:origin x="232" y="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viewProps" Target="view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theme" Target="theme/theme1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204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4/26/25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22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38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200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93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44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2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07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39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864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31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0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263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4/26/25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4/26/25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4/26/25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4/26/25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4/26/25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4/26/25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4/26/25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4/26/25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4/26/25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4/26/25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4/26/25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4/26/25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17" Type="http://schemas.openxmlformats.org/officeDocument/2006/relationships/image" Target="../media/image10.png"/><Relationship Id="rId2" Type="http://schemas.openxmlformats.org/officeDocument/2006/relationships/hyperlink" Target="https://web.ntpu.edu.tw/~myday/" TargetMode="Externa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hyperlink" Target="https://meet.google.com/miy-fbif-max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hyperlink" Target="https://gist.github.com/ardendertat/0fc5515057c47e7386fe04e9334504e3" TargetMode="Externa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hyperlink" Target="https://paperswithcode.com/area/time-series/time-series" TargetMode="External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Finance-Python-Based-Guide/dp/1492055433" TargetMode="External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yhilpisch/aiif/tree/main/code" TargetMode="External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hyperlink" Target="https://github.com/yhilpisch/aiif/tree/main/cod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imtkupython101" TargetMode="External"/><Relationship Id="rId5" Type="http://schemas.openxmlformats.org/officeDocument/2006/relationships/hyperlink" Target="https://tinyurl.com/aintpupython101" TargetMode="External"/><Relationship Id="rId4" Type="http://schemas.openxmlformats.org/officeDocument/2006/relationships/hyperlink" Target="https://colab.research.google.com/drive/1FEG6DnGvwfUbeo4zJ1zTunjMqf2RkCrT" TargetMode="Externa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hyperlink" Target="https://tinyurl.com/imtkupython101" TargetMode="Externa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png"/><Relationship Id="rId4" Type="http://schemas.openxmlformats.org/officeDocument/2006/relationships/hyperlink" Target="https://tinyurl.com/imtkupython101" TargetMode="Externa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hyperlink" Target="https://tinyurl.com/imtkupython101" TargetMode="Externa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openxmlformats.org/officeDocument/2006/relationships/hyperlink" Target="https://tinyurl.com/imtkupython101" TargetMode="Externa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png"/><Relationship Id="rId4" Type="http://schemas.openxmlformats.org/officeDocument/2006/relationships/hyperlink" Target="https://tinyurl.com/imtkupython101" TargetMode="Externa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png"/><Relationship Id="rId4" Type="http://schemas.openxmlformats.org/officeDocument/2006/relationships/hyperlink" Target="https://tinyurl.com/imtkupython101" TargetMode="Externa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hyperlink" Target="https://tinyurl.com/imtkupython101" TargetMode="Externa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hyperlink" Target="https://tinyurl.com/imtkupython101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png"/><Relationship Id="rId4" Type="http://schemas.openxmlformats.org/officeDocument/2006/relationships/hyperlink" Target="https://tinyurl.com/imtkupython101" TargetMode="Externa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github.com/yhilpisch/aiif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www.tensorflow.org/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e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P2HPcj8lRJE&amp;list=PLjJh1vlSEYgvGod9wWiydumYl8hOXixNu&amp;index=2" TargetMode="Externa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2"/>
            <a:ext cx="11672156" cy="2264678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Deep Learning, </a:t>
            </a:r>
            <a:b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Reinforcement Learning, </a:t>
            </a:r>
            <a:b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and Generative AI in Finance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105238"/>
            <a:ext cx="9293027" cy="5880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3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 in Finance and Quantitative Analysis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1132AIFQA08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(M5147) (Spring 2025)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Tue 5, 6, 7 (13:10-16:00) (B3F17)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2025-04-29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731D96-3AD7-AED6-057D-2F0B3207E239}"/>
              </a:ext>
            </a:extLst>
          </p:cNvPr>
          <p:cNvSpPr txBox="1"/>
          <p:nvPr/>
        </p:nvSpPr>
        <p:spPr>
          <a:xfrm>
            <a:off x="10322343" y="4877827"/>
            <a:ext cx="1858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1"/>
                </a:solidFill>
                <a:hlinkClick r:id="rId15"/>
              </a:rPr>
              <a:t>https://meet.google.com/miy-fbif-max</a:t>
            </a:r>
            <a:endParaRPr lang="en-US" sz="12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760C08-DAB1-8B33-586F-31243583629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15629" y="3476315"/>
            <a:ext cx="1436835" cy="14368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DEE4FE-08E8-BE5C-7D79-E1E0F4210EC0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4520356"/>
            <a:ext cx="1095654" cy="23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7B56B-1B0B-B2F0-0AEC-7EF7B93AF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4874"/>
            <a:ext cx="11222181" cy="733577"/>
          </a:xfrm>
        </p:spPr>
        <p:txBody>
          <a:bodyPr>
            <a:noAutofit/>
          </a:bodyPr>
          <a:lstStyle/>
          <a:p>
            <a:r>
              <a:rPr lang="en-US" dirty="0"/>
              <a:t>Applications of Generative AI in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E888C0-E5D7-BBBE-C548-48C5EFE72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1B87B0-998E-5709-A962-3699B892C430}"/>
              </a:ext>
            </a:extLst>
          </p:cNvPr>
          <p:cNvSpPr txBox="1"/>
          <p:nvPr/>
        </p:nvSpPr>
        <p:spPr>
          <a:xfrm>
            <a:off x="534389" y="6610791"/>
            <a:ext cx="1083465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Siva Sai, Keya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Arunakar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Vinay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Chamola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Amir Hussain, Pranav Bisht, and Sanjeev Kumar (2025). "Generative AI for Finance: Applications, Case Studies and Challenges." Expert Systems 42, no. 3 (2025): e70018.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A6CA310-F501-8350-AE1C-9ECB4C32F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621" y="883366"/>
            <a:ext cx="10240758" cy="1141679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4800" b="1" dirty="0"/>
              <a:t>Report Generation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A7D4264-EA48-218C-5549-E860A7B00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621" y="2217550"/>
            <a:ext cx="10240758" cy="4356836"/>
          </a:xfrm>
          <a:prstGeom prst="roundRect">
            <a:avLst>
              <a:gd name="adj" fmla="val 2360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4000" b="1" dirty="0"/>
              <a:t>Automatically creates financial reports </a:t>
            </a:r>
            <a:br>
              <a:rPr lang="en-US" sz="4000" b="1" dirty="0"/>
            </a:br>
            <a:r>
              <a:rPr lang="en-US" sz="4000" b="1" dirty="0"/>
              <a:t>like cash flow statements, </a:t>
            </a:r>
            <a:br>
              <a:rPr lang="en-US" sz="4000" b="1" dirty="0"/>
            </a:br>
            <a:r>
              <a:rPr lang="en-US" sz="4000" b="1" dirty="0"/>
              <a:t>income reports, and balance sheets, </a:t>
            </a:r>
            <a:br>
              <a:rPr lang="en-US" sz="4000" b="1" dirty="0"/>
            </a:br>
            <a:r>
              <a:rPr lang="en-US" sz="4000" b="1" dirty="0"/>
              <a:t>saving time and reducing human error.</a:t>
            </a:r>
          </a:p>
        </p:txBody>
      </p:sp>
    </p:spTree>
    <p:extLst>
      <p:ext uri="{BB962C8B-B14F-4D97-AF65-F5344CB8AC3E}">
        <p14:creationId xmlns:p14="http://schemas.microsoft.com/office/powerpoint/2010/main" val="416972725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59CCE-34C9-404D-9013-3BB4D83BD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Convolutional Neural Networks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(CNN)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6C1B7-1111-A849-B5A3-5AC7632C7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Convolution</a:t>
            </a:r>
          </a:p>
          <a:p>
            <a:r>
              <a:rPr lang="en-US" dirty="0"/>
              <a:t>Pooling</a:t>
            </a:r>
          </a:p>
          <a:p>
            <a:r>
              <a:rPr lang="en-US" dirty="0"/>
              <a:t>Fully Connection (FC) (Flattening)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D871A6-A304-7541-A138-C25492D32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44364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2D456-2BC1-3743-8E1E-9D73D4A55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CNN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71608B-635A-E947-9AD6-69A6946D90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4737" y="2351527"/>
            <a:ext cx="8686800" cy="224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70144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2D456-2BC1-3743-8E1E-9D73D4A55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379" y="21976"/>
            <a:ext cx="8855242" cy="92450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  <a:endParaRPr lang="en-US" sz="27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A8A5BA-5E88-1043-9735-C03D1C919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302" y="1678280"/>
            <a:ext cx="7659396" cy="46583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E1F4A0A-FD07-9A46-8FED-C9866D65A31E}"/>
              </a:ext>
            </a:extLst>
          </p:cNvPr>
          <p:cNvSpPr/>
          <p:nvPr/>
        </p:nvSpPr>
        <p:spPr>
          <a:xfrm>
            <a:off x="2616200" y="893865"/>
            <a:ext cx="75084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is a </a:t>
            </a:r>
            <a:r>
              <a:rPr lang="en-US" b="1" dirty="0">
                <a:solidFill>
                  <a:schemeClr val="accent1"/>
                </a:solidFill>
              </a:rPr>
              <a:t>mathematical operation </a:t>
            </a:r>
            <a:r>
              <a:rPr lang="en-US" dirty="0">
                <a:solidFill>
                  <a:schemeClr val="accent1"/>
                </a:solidFill>
              </a:rPr>
              <a:t>to </a:t>
            </a:r>
            <a:r>
              <a:rPr lang="en-US" b="1" dirty="0">
                <a:solidFill>
                  <a:schemeClr val="accent1"/>
                </a:solidFill>
              </a:rPr>
              <a:t>merge two sets </a:t>
            </a:r>
            <a:r>
              <a:rPr lang="en-US" dirty="0">
                <a:solidFill>
                  <a:schemeClr val="accent1"/>
                </a:solidFill>
              </a:rPr>
              <a:t>of information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C96A99-5066-6E4D-A5FC-C2A18F9D28AB}"/>
              </a:ext>
            </a:extLst>
          </p:cNvPr>
          <p:cNvSpPr/>
          <p:nvPr/>
        </p:nvSpPr>
        <p:spPr>
          <a:xfrm>
            <a:off x="7592207" y="1185640"/>
            <a:ext cx="21714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3x3 convolution</a:t>
            </a:r>
          </a:p>
        </p:txBody>
      </p:sp>
    </p:spTree>
    <p:extLst>
      <p:ext uri="{BB962C8B-B14F-4D97-AF65-F5344CB8AC3E}">
        <p14:creationId xmlns:p14="http://schemas.microsoft.com/office/powerpoint/2010/main" val="260552232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BE3C9D-1E49-4D47-BE6A-3A56471A0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991" y="2024024"/>
            <a:ext cx="7280123" cy="44338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40181D-F9E5-4D45-8FFD-B24FD52931FD}"/>
              </a:ext>
            </a:extLst>
          </p:cNvPr>
          <p:cNvSpPr/>
          <p:nvPr/>
        </p:nvSpPr>
        <p:spPr>
          <a:xfrm>
            <a:off x="2616201" y="1446227"/>
            <a:ext cx="25647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receptive field: 3x3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9CE283B-CE73-E04D-AA8A-9F9DA5402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379" y="21975"/>
            <a:ext cx="8855242" cy="14032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Input x Filter --&gt; Feature Map</a:t>
            </a:r>
            <a:endParaRPr lang="en-US" sz="2700" b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303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F26480-DB96-4447-B452-A6FF7CB5F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210" y="1942526"/>
            <a:ext cx="7347580" cy="45038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99082B7-BCD6-F548-8055-E9FBC2AB0729}"/>
              </a:ext>
            </a:extLst>
          </p:cNvPr>
          <p:cNvSpPr/>
          <p:nvPr/>
        </p:nvSpPr>
        <p:spPr>
          <a:xfrm>
            <a:off x="3065377" y="1478311"/>
            <a:ext cx="25647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receptive field: 3x3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66F6101-B9B9-794A-9477-34C108ECD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379" y="21975"/>
            <a:ext cx="8855242" cy="14032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Input x Filter --&gt; Feature Map</a:t>
            </a:r>
            <a:endParaRPr lang="en-US" sz="2700" b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35765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540816-E035-4749-90AF-39032882A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274" y="1289765"/>
            <a:ext cx="8409703" cy="489631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AEC0EDF-F723-5C42-802C-91981C0F14E1}"/>
              </a:ext>
            </a:extLst>
          </p:cNvPr>
          <p:cNvSpPr txBox="1">
            <a:spLocks/>
          </p:cNvSpPr>
          <p:nvPr/>
        </p:nvSpPr>
        <p:spPr>
          <a:xfrm>
            <a:off x="1668379" y="21976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CNN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Convolution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 Layer</a:t>
            </a:r>
            <a:endParaRPr lang="en-US" sz="2700" b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D3BFB8-1C57-A240-9BCA-CF4C7FC48766}"/>
              </a:ext>
            </a:extLst>
          </p:cNvPr>
          <p:cNvSpPr/>
          <p:nvPr/>
        </p:nvSpPr>
        <p:spPr>
          <a:xfrm>
            <a:off x="2292576" y="5786138"/>
            <a:ext cx="80501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Example convolution operation shown in 2D using a 3x3 filter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191DC1-FE47-9449-B348-AADCDADD9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9411" y="801935"/>
            <a:ext cx="1604210" cy="97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95257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3DBB10-B91E-A24A-A0C5-D922AA680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917" y="1479557"/>
            <a:ext cx="7746165" cy="446736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F0982CB-8AC9-3742-A3D7-8EB799511C75}"/>
              </a:ext>
            </a:extLst>
          </p:cNvPr>
          <p:cNvSpPr txBox="1">
            <a:spLocks/>
          </p:cNvSpPr>
          <p:nvPr/>
        </p:nvSpPr>
        <p:spPr>
          <a:xfrm>
            <a:off x="1668379" y="21976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CNN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Convolution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 Layer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54DA61-FA0B-F844-A33B-CBCCB1B7C054}"/>
              </a:ext>
            </a:extLst>
          </p:cNvPr>
          <p:cNvSpPr/>
          <p:nvPr/>
        </p:nvSpPr>
        <p:spPr>
          <a:xfrm>
            <a:off x="4226961" y="912673"/>
            <a:ext cx="1869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10 different filters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76C489-F45C-6E45-A49D-51D4C0D9AE95}"/>
              </a:ext>
            </a:extLst>
          </p:cNvPr>
          <p:cNvSpPr/>
          <p:nvPr/>
        </p:nvSpPr>
        <p:spPr>
          <a:xfrm>
            <a:off x="6095999" y="897747"/>
            <a:ext cx="3241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10 feature maps of size 32x32x1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AF7E92-4059-3349-846E-23191A76738A}"/>
              </a:ext>
            </a:extLst>
          </p:cNvPr>
          <p:cNvSpPr/>
          <p:nvPr/>
        </p:nvSpPr>
        <p:spPr>
          <a:xfrm>
            <a:off x="5428338" y="5836233"/>
            <a:ext cx="47805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final output of the convolution layer: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volume of size 32x32x10</a:t>
            </a:r>
          </a:p>
        </p:txBody>
      </p:sp>
    </p:spTree>
    <p:extLst>
      <p:ext uri="{BB962C8B-B14F-4D97-AF65-F5344CB8AC3E}">
        <p14:creationId xmlns:p14="http://schemas.microsoft.com/office/powerpoint/2010/main" val="16480860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EB4432-BEE7-E84C-8D10-33AB24B9C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134" y="1707912"/>
            <a:ext cx="7607732" cy="445970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9919230-88C3-944E-914C-5BEB819B518E}"/>
              </a:ext>
            </a:extLst>
          </p:cNvPr>
          <p:cNvSpPr txBox="1">
            <a:spLocks/>
          </p:cNvSpPr>
          <p:nvPr/>
        </p:nvSpPr>
        <p:spPr>
          <a:xfrm>
            <a:off x="1668379" y="21975"/>
            <a:ext cx="8855242" cy="1395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CNN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Convolution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 Layer</a:t>
            </a:r>
          </a:p>
          <a:p>
            <a:r>
              <a:rPr lang="en-US" b="0" dirty="0">
                <a:solidFill>
                  <a:schemeClr val="accent1"/>
                </a:solidFill>
                <a:latin typeface="+mn-lt"/>
              </a:rPr>
              <a:t>Sliding operation at 4 locations</a:t>
            </a:r>
          </a:p>
        </p:txBody>
      </p:sp>
    </p:spTree>
    <p:extLst>
      <p:ext uri="{BB962C8B-B14F-4D97-AF65-F5344CB8AC3E}">
        <p14:creationId xmlns:p14="http://schemas.microsoft.com/office/powerpoint/2010/main" val="416040950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4D1EAB-393D-944F-A8CF-6C53046F8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530" y="1629944"/>
            <a:ext cx="8398522" cy="449814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13F3304-3385-7547-8BB3-ED0D3EC7ED63}"/>
              </a:ext>
            </a:extLst>
          </p:cNvPr>
          <p:cNvSpPr txBox="1">
            <a:spLocks/>
          </p:cNvSpPr>
          <p:nvPr/>
        </p:nvSpPr>
        <p:spPr>
          <a:xfrm>
            <a:off x="1668379" y="21976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CNN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Convolution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 Layer</a:t>
            </a:r>
            <a:endParaRPr lang="en-US" sz="2700" b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830149-9DB5-314F-9242-6DC314F8B4F1}"/>
              </a:ext>
            </a:extLst>
          </p:cNvPr>
          <p:cNvSpPr/>
          <p:nvPr/>
        </p:nvSpPr>
        <p:spPr>
          <a:xfrm>
            <a:off x="6428474" y="1168279"/>
            <a:ext cx="23842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two feature maps</a:t>
            </a:r>
          </a:p>
        </p:txBody>
      </p:sp>
    </p:spTree>
    <p:extLst>
      <p:ext uri="{BB962C8B-B14F-4D97-AF65-F5344CB8AC3E}">
        <p14:creationId xmlns:p14="http://schemas.microsoft.com/office/powerpoint/2010/main" val="29057748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E37832-44CD-3E41-AC09-280A898D5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917" y="2367152"/>
            <a:ext cx="6994984" cy="409073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FA7B156-62EF-5C45-A092-1C22624268EB}"/>
              </a:ext>
            </a:extLst>
          </p:cNvPr>
          <p:cNvSpPr txBox="1">
            <a:spLocks/>
          </p:cNvSpPr>
          <p:nvPr/>
        </p:nvSpPr>
        <p:spPr>
          <a:xfrm>
            <a:off x="1668379" y="21976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CNN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Convolution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 Layer</a:t>
            </a:r>
            <a:endParaRPr lang="en-US" sz="2700" b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5E8439-E098-0643-9AA8-EC2D09AE2B8A}"/>
              </a:ext>
            </a:extLst>
          </p:cNvPr>
          <p:cNvSpPr/>
          <p:nvPr/>
        </p:nvSpPr>
        <p:spPr>
          <a:xfrm>
            <a:off x="1847528" y="987536"/>
            <a:ext cx="8352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Stride</a:t>
            </a:r>
            <a:r>
              <a:rPr lang="en-US" sz="3200" dirty="0">
                <a:solidFill>
                  <a:schemeClr val="accent1"/>
                </a:solidFill>
              </a:rPr>
              <a:t> specifies how much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we move the convolution filter at each step</a:t>
            </a:r>
          </a:p>
        </p:txBody>
      </p:sp>
    </p:spTree>
    <p:extLst>
      <p:ext uri="{BB962C8B-B14F-4D97-AF65-F5344CB8AC3E}">
        <p14:creationId xmlns:p14="http://schemas.microsoft.com/office/powerpoint/2010/main" val="2272725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7B56B-1B0B-B2F0-0AEC-7EF7B93AF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4874"/>
            <a:ext cx="11222181" cy="733577"/>
          </a:xfrm>
        </p:spPr>
        <p:txBody>
          <a:bodyPr>
            <a:noAutofit/>
          </a:bodyPr>
          <a:lstStyle/>
          <a:p>
            <a:r>
              <a:rPr lang="en-US" dirty="0"/>
              <a:t>Applications of Generative AI in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E888C0-E5D7-BBBE-C548-48C5EFE72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1B87B0-998E-5709-A962-3699B892C430}"/>
              </a:ext>
            </a:extLst>
          </p:cNvPr>
          <p:cNvSpPr txBox="1"/>
          <p:nvPr/>
        </p:nvSpPr>
        <p:spPr>
          <a:xfrm>
            <a:off x="534389" y="6610791"/>
            <a:ext cx="1083465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Siva Sai, Keya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Arunakar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Vinay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Chamola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Amir Hussain, Pranav Bisht, and Sanjeev Kumar (2025). "Generative AI for Finance: Applications, Case Studies and Challenges." Expert Systems 42, no. 3 (2025): e70018.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A6CA310-F501-8350-AE1C-9ECB4C32F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621" y="883366"/>
            <a:ext cx="10240758" cy="1141679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4800" b="1" dirty="0"/>
              <a:t>Financial Query Resolution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A7D4264-EA48-218C-5549-E860A7B00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621" y="2217550"/>
            <a:ext cx="10240758" cy="4356836"/>
          </a:xfrm>
          <a:prstGeom prst="roundRect">
            <a:avLst>
              <a:gd name="adj" fmla="val 2360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4000" b="1" dirty="0"/>
              <a:t>Responds to finance-related queries </a:t>
            </a:r>
            <a:br>
              <a:rPr lang="en-US" sz="4000" b="1" dirty="0"/>
            </a:br>
            <a:r>
              <a:rPr lang="en-US" sz="4000" b="1" dirty="0"/>
              <a:t>in real-time using generative models, </a:t>
            </a:r>
            <a:br>
              <a:rPr lang="en-US" sz="4000" b="1" dirty="0"/>
            </a:br>
            <a:r>
              <a:rPr lang="en-US" sz="4000" b="1" dirty="0"/>
              <a:t>offering </a:t>
            </a:r>
            <a:r>
              <a:rPr lang="en-US" sz="4000" b="1" dirty="0" err="1"/>
              <a:t>personalised</a:t>
            </a:r>
            <a:r>
              <a:rPr lang="en-US" sz="4000" b="1" dirty="0"/>
              <a:t> insights </a:t>
            </a:r>
            <a:br>
              <a:rPr lang="en-US" sz="4000" b="1" dirty="0"/>
            </a:br>
            <a:r>
              <a:rPr lang="en-US" sz="4000" b="1" dirty="0"/>
              <a:t>for customers and analysts.</a:t>
            </a:r>
          </a:p>
        </p:txBody>
      </p:sp>
    </p:spTree>
    <p:extLst>
      <p:ext uri="{BB962C8B-B14F-4D97-AF65-F5344CB8AC3E}">
        <p14:creationId xmlns:p14="http://schemas.microsoft.com/office/powerpoint/2010/main" val="398875177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D55A5C-D13F-AF41-ACF7-0160456AE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093" y="2138610"/>
            <a:ext cx="6667370" cy="427822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C810563-C2FE-354A-855B-FFF4E52B8566}"/>
              </a:ext>
            </a:extLst>
          </p:cNvPr>
          <p:cNvSpPr txBox="1">
            <a:spLocks/>
          </p:cNvSpPr>
          <p:nvPr/>
        </p:nvSpPr>
        <p:spPr>
          <a:xfrm>
            <a:off x="1668379" y="21976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CNN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Convolution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 Layer</a:t>
            </a:r>
            <a:endParaRPr lang="en-US" sz="2700" b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96E8F4-A530-1140-8073-94FD990FDB9F}"/>
              </a:ext>
            </a:extLst>
          </p:cNvPr>
          <p:cNvSpPr/>
          <p:nvPr/>
        </p:nvSpPr>
        <p:spPr>
          <a:xfrm>
            <a:off x="1991545" y="987536"/>
            <a:ext cx="80638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Stride</a:t>
            </a:r>
            <a:r>
              <a:rPr lang="en-US" sz="3200" dirty="0">
                <a:solidFill>
                  <a:schemeClr val="accent1"/>
                </a:solidFill>
              </a:rPr>
              <a:t> specifies how much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we move the convolution filter at each step</a:t>
            </a:r>
          </a:p>
        </p:txBody>
      </p:sp>
    </p:spTree>
    <p:extLst>
      <p:ext uri="{BB962C8B-B14F-4D97-AF65-F5344CB8AC3E}">
        <p14:creationId xmlns:p14="http://schemas.microsoft.com/office/powerpoint/2010/main" val="309024092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3A5E4B-0A06-5F43-AD47-EF50C8D89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550" y="1529932"/>
            <a:ext cx="7865459" cy="49029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9B6C959-7F8C-CC4D-B231-B8A3AA830DDB}"/>
              </a:ext>
            </a:extLst>
          </p:cNvPr>
          <p:cNvSpPr txBox="1">
            <a:spLocks/>
          </p:cNvSpPr>
          <p:nvPr/>
        </p:nvSpPr>
        <p:spPr>
          <a:xfrm>
            <a:off x="1668379" y="21976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CNN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Convolution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 Layer</a:t>
            </a:r>
            <a:endParaRPr lang="en-US" sz="2700" b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C07F97-9AA0-014A-99FA-0938138F3806}"/>
              </a:ext>
            </a:extLst>
          </p:cNvPr>
          <p:cNvSpPr/>
          <p:nvPr/>
        </p:nvSpPr>
        <p:spPr>
          <a:xfrm>
            <a:off x="2395301" y="955453"/>
            <a:ext cx="75638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Stride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altLang="zh-TW" sz="3200" dirty="0">
                <a:solidFill>
                  <a:schemeClr val="accent1"/>
                </a:solidFill>
              </a:rPr>
              <a:t>1</a:t>
            </a:r>
            <a:r>
              <a:rPr lang="zh-TW" alt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>
                <a:solidFill>
                  <a:schemeClr val="accent1"/>
                </a:solidFill>
              </a:rPr>
              <a:t>with </a:t>
            </a:r>
            <a:r>
              <a:rPr lang="en-US" sz="3200" b="1" dirty="0">
                <a:solidFill>
                  <a:schemeClr val="accent1"/>
                </a:solidFill>
              </a:rPr>
              <a:t>Padding</a:t>
            </a:r>
          </a:p>
        </p:txBody>
      </p:sp>
    </p:spTree>
    <p:extLst>
      <p:ext uri="{BB962C8B-B14F-4D97-AF65-F5344CB8AC3E}">
        <p14:creationId xmlns:p14="http://schemas.microsoft.com/office/powerpoint/2010/main" val="259817611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E85E55-1FBC-C741-85B2-5C673E89D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081" y="2519276"/>
            <a:ext cx="8256704" cy="301524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7D274F6-7577-BC41-BF91-C539C07D0418}"/>
              </a:ext>
            </a:extLst>
          </p:cNvPr>
          <p:cNvSpPr txBox="1">
            <a:spLocks/>
          </p:cNvSpPr>
          <p:nvPr/>
        </p:nvSpPr>
        <p:spPr>
          <a:xfrm>
            <a:off x="1668379" y="21976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CNN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Pooling 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Layer</a:t>
            </a:r>
            <a:endParaRPr lang="en-US" sz="2700" b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4D959D-385B-2246-8FE1-D8999AA80510}"/>
              </a:ext>
            </a:extLst>
          </p:cNvPr>
          <p:cNvSpPr/>
          <p:nvPr/>
        </p:nvSpPr>
        <p:spPr>
          <a:xfrm>
            <a:off x="5090374" y="1524665"/>
            <a:ext cx="32354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Max Pooling</a:t>
            </a:r>
          </a:p>
        </p:txBody>
      </p:sp>
    </p:spTree>
    <p:extLst>
      <p:ext uri="{BB962C8B-B14F-4D97-AF65-F5344CB8AC3E}">
        <p14:creationId xmlns:p14="http://schemas.microsoft.com/office/powerpoint/2010/main" val="304641361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4D784E-D2FE-C24B-9ABF-E00A32879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201" y="1347776"/>
            <a:ext cx="6780629" cy="504677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A7C2068-385E-BD4F-BA20-50A5C91EEBF9}"/>
              </a:ext>
            </a:extLst>
          </p:cNvPr>
          <p:cNvSpPr txBox="1">
            <a:spLocks/>
          </p:cNvSpPr>
          <p:nvPr/>
        </p:nvSpPr>
        <p:spPr>
          <a:xfrm>
            <a:off x="1668379" y="21976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CNN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Pooling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 Layer</a:t>
            </a:r>
            <a:endParaRPr lang="en-US" sz="2700" b="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999052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178B2E-075F-9F4F-ABED-4D7C632C72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9116" y="2280052"/>
            <a:ext cx="8550442" cy="353811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0426548-375B-9340-B9DF-4DF3647D1AE5}"/>
              </a:ext>
            </a:extLst>
          </p:cNvPr>
          <p:cNvSpPr txBox="1">
            <a:spLocks/>
          </p:cNvSpPr>
          <p:nvPr/>
        </p:nvSpPr>
        <p:spPr>
          <a:xfrm>
            <a:off x="1668379" y="21975"/>
            <a:ext cx="8855242" cy="1694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CNN Architecture</a:t>
            </a:r>
          </a:p>
          <a:p>
            <a:r>
              <a:rPr lang="en-US" dirty="0">
                <a:solidFill>
                  <a:schemeClr val="accent1"/>
                </a:solidFill>
                <a:latin typeface="+mn-lt"/>
              </a:rPr>
              <a:t>4 convolution + pooling layers, </a:t>
            </a:r>
            <a:br>
              <a:rPr lang="en-US" dirty="0">
                <a:solidFill>
                  <a:schemeClr val="accent1"/>
                </a:solidFill>
                <a:latin typeface="+mn-lt"/>
              </a:rPr>
            </a:br>
            <a:r>
              <a:rPr lang="en-US" dirty="0">
                <a:solidFill>
                  <a:schemeClr val="accent1"/>
                </a:solidFill>
                <a:latin typeface="+mn-lt"/>
              </a:rPr>
              <a:t>followed by 2 fully connected layers</a:t>
            </a:r>
          </a:p>
        </p:txBody>
      </p:sp>
    </p:spTree>
    <p:extLst>
      <p:ext uri="{BB962C8B-B14F-4D97-AF65-F5344CB8AC3E}">
        <p14:creationId xmlns:p14="http://schemas.microsoft.com/office/powerpoint/2010/main" val="47986753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E616A4-A956-124C-B4A2-A9F2B81F0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FA61C-D625-1648-A5DD-DD751493C7BE}"/>
              </a:ext>
            </a:extLst>
          </p:cNvPr>
          <p:cNvSpPr/>
          <p:nvPr/>
        </p:nvSpPr>
        <p:spPr>
          <a:xfrm>
            <a:off x="1684421" y="2479358"/>
            <a:ext cx="8855242" cy="33239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latin typeface="Courier" pitchFamily="2" charset="0"/>
              </a:rPr>
              <a:t>model = Sequential()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(Conv2D(32, (3, 3), activation='</a:t>
            </a:r>
            <a:r>
              <a:rPr lang="en-US" sz="1400" dirty="0" err="1">
                <a:latin typeface="Courier" pitchFamily="2" charset="0"/>
              </a:rPr>
              <a:t>relu</a:t>
            </a:r>
            <a:r>
              <a:rPr lang="en-US" sz="1400" dirty="0">
                <a:latin typeface="Courier" pitchFamily="2" charset="0"/>
              </a:rPr>
              <a:t>', padding='same', name='conv_1', </a:t>
            </a:r>
          </a:p>
          <a:p>
            <a:r>
              <a:rPr lang="en-US" sz="1400" dirty="0">
                <a:latin typeface="Courier" pitchFamily="2" charset="0"/>
              </a:rPr>
              <a:t>                 </a:t>
            </a:r>
            <a:r>
              <a:rPr lang="en-US" sz="1400" dirty="0" err="1">
                <a:latin typeface="Courier" pitchFamily="2" charset="0"/>
              </a:rPr>
              <a:t>input_shape</a:t>
            </a:r>
            <a:r>
              <a:rPr lang="en-US" sz="1400" dirty="0">
                <a:latin typeface="Courier" pitchFamily="2" charset="0"/>
              </a:rPr>
              <a:t>=(150, 150, 3)))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(MaxPooling2D((2, 2), name='maxpool_1'))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(Conv2D(64, (3, 3), activation='</a:t>
            </a:r>
            <a:r>
              <a:rPr lang="en-US" sz="1400" dirty="0" err="1">
                <a:latin typeface="Courier" pitchFamily="2" charset="0"/>
              </a:rPr>
              <a:t>relu</a:t>
            </a:r>
            <a:r>
              <a:rPr lang="en-US" sz="1400" dirty="0">
                <a:latin typeface="Courier" pitchFamily="2" charset="0"/>
              </a:rPr>
              <a:t>', padding='same', name='conv_2'))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(MaxPooling2D((2, 2), name='maxpool_2'))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(Conv2D(128, (3, 3), activation='</a:t>
            </a:r>
            <a:r>
              <a:rPr lang="en-US" sz="1400" dirty="0" err="1">
                <a:latin typeface="Courier" pitchFamily="2" charset="0"/>
              </a:rPr>
              <a:t>relu</a:t>
            </a:r>
            <a:r>
              <a:rPr lang="en-US" sz="1400" dirty="0">
                <a:latin typeface="Courier" pitchFamily="2" charset="0"/>
              </a:rPr>
              <a:t>', padding='same', name='conv_3'))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(MaxPooling2D((2, 2), name='maxpool_3'))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(Conv2D(128, (3, 3), activation='</a:t>
            </a:r>
            <a:r>
              <a:rPr lang="en-US" sz="1400" dirty="0" err="1">
                <a:latin typeface="Courier" pitchFamily="2" charset="0"/>
              </a:rPr>
              <a:t>relu</a:t>
            </a:r>
            <a:r>
              <a:rPr lang="en-US" sz="1400" dirty="0">
                <a:latin typeface="Courier" pitchFamily="2" charset="0"/>
              </a:rPr>
              <a:t>', padding='same', name='conv_4'))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(MaxPooling2D((2, 2), name='maxpool_4'))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(Flatten())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(Dropout(0.5))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(Dense(512, activation='</a:t>
            </a:r>
            <a:r>
              <a:rPr lang="en-US" sz="1400" dirty="0" err="1">
                <a:latin typeface="Courier" pitchFamily="2" charset="0"/>
              </a:rPr>
              <a:t>relu</a:t>
            </a:r>
            <a:r>
              <a:rPr lang="en-US" sz="1400" dirty="0">
                <a:latin typeface="Courier" pitchFamily="2" charset="0"/>
              </a:rPr>
              <a:t>', name='dense_1'))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(Dense(128, activation='</a:t>
            </a:r>
            <a:r>
              <a:rPr lang="en-US" sz="1400" dirty="0" err="1">
                <a:latin typeface="Courier" pitchFamily="2" charset="0"/>
              </a:rPr>
              <a:t>relu</a:t>
            </a:r>
            <a:r>
              <a:rPr lang="en-US" sz="1400" dirty="0">
                <a:latin typeface="Courier" pitchFamily="2" charset="0"/>
              </a:rPr>
              <a:t>', name='dense_2'))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(Dense(1, activation='sigmoid', name='output'))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5D99BB-FD10-7F4D-B20D-6081E1E77DE4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4D0DD8-AA98-F64F-9EF6-FF553BCEDAF5}"/>
              </a:ext>
            </a:extLst>
          </p:cNvPr>
          <p:cNvSpPr/>
          <p:nvPr/>
        </p:nvSpPr>
        <p:spPr>
          <a:xfrm>
            <a:off x="2049379" y="1798506"/>
            <a:ext cx="80932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https://gist.github.com/ardendertat/0fc5515057c47e7386fe04e9334504e3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6594706-2F14-E347-AF8E-A0F0F9AF3E05}"/>
              </a:ext>
            </a:extLst>
          </p:cNvPr>
          <p:cNvSpPr txBox="1">
            <a:spLocks/>
          </p:cNvSpPr>
          <p:nvPr/>
        </p:nvSpPr>
        <p:spPr>
          <a:xfrm>
            <a:off x="1668379" y="21975"/>
            <a:ext cx="8855242" cy="1694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CNN Architecture</a:t>
            </a:r>
          </a:p>
          <a:p>
            <a:r>
              <a:rPr lang="en-US" dirty="0">
                <a:solidFill>
                  <a:schemeClr val="accent1"/>
                </a:solidFill>
                <a:latin typeface="+mn-lt"/>
              </a:rPr>
              <a:t>4 convolution + pooling layers, </a:t>
            </a:r>
            <a:br>
              <a:rPr lang="en-US" dirty="0">
                <a:solidFill>
                  <a:schemeClr val="accent1"/>
                </a:solidFill>
                <a:latin typeface="+mn-lt"/>
              </a:rPr>
            </a:br>
            <a:r>
              <a:rPr lang="en-US" dirty="0">
                <a:solidFill>
                  <a:schemeClr val="accent1"/>
                </a:solidFill>
                <a:latin typeface="+mn-lt"/>
              </a:rPr>
              <a:t>followed by 2 fully connected layers</a:t>
            </a:r>
          </a:p>
        </p:txBody>
      </p:sp>
    </p:spTree>
    <p:extLst>
      <p:ext uri="{BB962C8B-B14F-4D97-AF65-F5344CB8AC3E}">
        <p14:creationId xmlns:p14="http://schemas.microsoft.com/office/powerpoint/2010/main" val="207102151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2D456-2BC1-3743-8E1E-9D73D4A55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02937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Dropout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8CD376-14DA-0E4A-A66A-FFA010197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750" y="2026650"/>
            <a:ext cx="8318500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5383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2D456-2BC1-3743-8E1E-9D73D4A55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461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Model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B1DCD6-BA81-3041-951C-A94B239507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3084" y="899868"/>
            <a:ext cx="3745832" cy="550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6170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BF337-A99C-7149-9019-1CB88F41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625" y="274638"/>
            <a:ext cx="8505172" cy="6331619"/>
          </a:xfrm>
        </p:spPr>
        <p:txBody>
          <a:bodyPr>
            <a:normAutofit/>
          </a:bodyPr>
          <a:lstStyle/>
          <a:p>
            <a:r>
              <a:rPr lang="en-US" sz="8800" dirty="0">
                <a:solidFill>
                  <a:srgbClr val="C00000"/>
                </a:solidFill>
              </a:rPr>
              <a:t>Recurrent </a:t>
            </a:r>
            <a:br>
              <a:rPr lang="en-US" sz="8800" dirty="0">
                <a:solidFill>
                  <a:srgbClr val="C00000"/>
                </a:solidFill>
              </a:rPr>
            </a:br>
            <a:r>
              <a:rPr lang="en-US" sz="8800" dirty="0">
                <a:solidFill>
                  <a:srgbClr val="C00000"/>
                </a:solidFill>
              </a:rPr>
              <a:t>Neural Networks (RNN)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A6621-F43A-B342-955D-CCB74AD66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0723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119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0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6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144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498BB-B8E4-D142-BC9D-CB889CDE1BB8}"/>
              </a:ext>
            </a:extLst>
          </p:cNvPr>
          <p:cNvSpPr/>
          <p:nvPr/>
        </p:nvSpPr>
        <p:spPr>
          <a:xfrm>
            <a:off x="585043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y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E05827-925D-9E42-9D09-E60CBF0EFCB7}"/>
              </a:ext>
            </a:extLst>
          </p:cNvPr>
          <p:cNvSpPr/>
          <p:nvPr/>
        </p:nvSpPr>
        <p:spPr>
          <a:xfrm>
            <a:off x="7556235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A63444-2F87-1540-A294-6794770D3694}"/>
              </a:ext>
            </a:extLst>
          </p:cNvPr>
          <p:cNvSpPr/>
          <p:nvPr/>
        </p:nvSpPr>
        <p:spPr>
          <a:xfrm>
            <a:off x="4144643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38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62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1CBA15-38A0-1544-9BBE-194DE4641833}"/>
              </a:ext>
            </a:extLst>
          </p:cNvPr>
          <p:cNvSpPr/>
          <p:nvPr/>
        </p:nvSpPr>
        <p:spPr>
          <a:xfrm>
            <a:off x="2438847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2755404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60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6163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2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9575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2A4190-CDDA-9E41-9FBE-711FCF1C65FA}"/>
              </a:ext>
            </a:extLst>
          </p:cNvPr>
          <p:cNvCxnSpPr>
            <a:cxnSpLocks/>
          </p:cNvCxnSpPr>
          <p:nvPr/>
        </p:nvCxnSpPr>
        <p:spPr>
          <a:xfrm flipV="1">
            <a:off x="2754745" y="2844943"/>
            <a:ext cx="8284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181DA6-0D79-A34F-8A9A-66565F391D31}"/>
              </a:ext>
            </a:extLst>
          </p:cNvPr>
          <p:cNvCxnSpPr>
            <a:cxnSpLocks/>
          </p:cNvCxnSpPr>
          <p:nvPr/>
        </p:nvCxnSpPr>
        <p:spPr>
          <a:xfrm flipH="1" flipV="1">
            <a:off x="4457928" y="2844944"/>
            <a:ext cx="13510" cy="8647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5B4048-4611-0D4F-BEB0-4C23C443ACF2}"/>
              </a:ext>
            </a:extLst>
          </p:cNvPr>
          <p:cNvCxnSpPr>
            <a:cxnSpLocks/>
          </p:cNvCxnSpPr>
          <p:nvPr/>
        </p:nvCxnSpPr>
        <p:spPr>
          <a:xfrm flipH="1" flipV="1">
            <a:off x="6168026" y="2844943"/>
            <a:ext cx="4909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2421E27-41E9-904B-8D3D-0CC5CD5BB40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0" y="2844943"/>
            <a:ext cx="697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9579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3078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4784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491801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8196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5850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7556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4144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2438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9262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0A0A56-2081-374D-B5DF-698FE05BDECE}"/>
              </a:ext>
            </a:extLst>
          </p:cNvPr>
          <p:cNvSpPr txBox="1"/>
          <p:nvPr/>
        </p:nvSpPr>
        <p:spPr>
          <a:xfrm>
            <a:off x="1541138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6E36B26-79C4-F844-82C8-A10C870542A5}"/>
              </a:ext>
            </a:extLst>
          </p:cNvPr>
          <p:cNvSpPr txBox="1"/>
          <p:nvPr/>
        </p:nvSpPr>
        <p:spPr>
          <a:xfrm>
            <a:off x="147997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5CC53E0-6B0A-CA4A-BE2E-C9E096AD786E}"/>
              </a:ext>
            </a:extLst>
          </p:cNvPr>
          <p:cNvSpPr txBox="1"/>
          <p:nvPr/>
        </p:nvSpPr>
        <p:spPr>
          <a:xfrm>
            <a:off x="1524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EED3C3C7-997B-7F4C-8CD8-4FCB8DC7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8532"/>
            <a:ext cx="8229600" cy="152366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Recurrent Neural Networks (RNN)</a:t>
            </a:r>
            <a:br>
              <a:rPr lang="en-US" dirty="0">
                <a:solidFill>
                  <a:schemeClr val="accent1"/>
                </a:solidFill>
              </a:rPr>
            </a:b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124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7B56B-1B0B-B2F0-0AEC-7EF7B93AF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4874"/>
            <a:ext cx="11222181" cy="733577"/>
          </a:xfrm>
        </p:spPr>
        <p:txBody>
          <a:bodyPr>
            <a:noAutofit/>
          </a:bodyPr>
          <a:lstStyle/>
          <a:p>
            <a:r>
              <a:rPr lang="en-US" dirty="0"/>
              <a:t>Applications of Generative AI in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E888C0-E5D7-BBBE-C548-48C5EFE72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1B87B0-998E-5709-A962-3699B892C430}"/>
              </a:ext>
            </a:extLst>
          </p:cNvPr>
          <p:cNvSpPr txBox="1"/>
          <p:nvPr/>
        </p:nvSpPr>
        <p:spPr>
          <a:xfrm>
            <a:off x="534389" y="6610791"/>
            <a:ext cx="1083465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Siva Sai, Keya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Arunakar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Vinay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Chamola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Amir Hussain, Pranav Bisht, and Sanjeev Kumar (2025). "Generative AI for Finance: Applications, Case Studies and Challenges." Expert Systems 42, no. 3 (2025): e70018.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A6CA310-F501-8350-AE1C-9ECB4C32F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621" y="883366"/>
            <a:ext cx="10240758" cy="1141679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4800" b="1" dirty="0"/>
              <a:t>Analysis of Financial Documents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A7D4264-EA48-218C-5549-E860A7B00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621" y="2217550"/>
            <a:ext cx="10240758" cy="4356836"/>
          </a:xfrm>
          <a:prstGeom prst="roundRect">
            <a:avLst>
              <a:gd name="adj" fmla="val 2360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4000" b="1" dirty="0"/>
              <a:t>Applies NLP to automate extraction </a:t>
            </a:r>
            <a:br>
              <a:rPr lang="en-US" sz="4000" b="1" dirty="0"/>
            </a:br>
            <a:r>
              <a:rPr lang="en-US" sz="4000" b="1" dirty="0"/>
              <a:t>and summarization of key information </a:t>
            </a:r>
            <a:br>
              <a:rPr lang="en-US" sz="4000" b="1" dirty="0"/>
            </a:br>
            <a:r>
              <a:rPr lang="en-US" sz="4000" b="1" dirty="0"/>
              <a:t>from lengthy financial reports and filings.</a:t>
            </a:r>
          </a:p>
        </p:txBody>
      </p:sp>
    </p:spTree>
    <p:extLst>
      <p:ext uri="{BB962C8B-B14F-4D97-AF65-F5344CB8AC3E}">
        <p14:creationId xmlns:p14="http://schemas.microsoft.com/office/powerpoint/2010/main" val="291045169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120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0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6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144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498BB-B8E4-D142-BC9D-CB889CDE1BB8}"/>
              </a:ext>
            </a:extLst>
          </p:cNvPr>
          <p:cNvSpPr/>
          <p:nvPr/>
        </p:nvSpPr>
        <p:spPr>
          <a:xfrm>
            <a:off x="585043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y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E05827-925D-9E42-9D09-E60CBF0EFCB7}"/>
              </a:ext>
            </a:extLst>
          </p:cNvPr>
          <p:cNvSpPr/>
          <p:nvPr/>
        </p:nvSpPr>
        <p:spPr>
          <a:xfrm>
            <a:off x="7556235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A63444-2F87-1540-A294-6794770D3694}"/>
              </a:ext>
            </a:extLst>
          </p:cNvPr>
          <p:cNvSpPr/>
          <p:nvPr/>
        </p:nvSpPr>
        <p:spPr>
          <a:xfrm>
            <a:off x="4144643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38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62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1CBA15-38A0-1544-9BBE-194DE4641833}"/>
              </a:ext>
            </a:extLst>
          </p:cNvPr>
          <p:cNvSpPr/>
          <p:nvPr/>
        </p:nvSpPr>
        <p:spPr>
          <a:xfrm>
            <a:off x="2438847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2755404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60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6163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2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9575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2A4190-CDDA-9E41-9FBE-711FCF1C65FA}"/>
              </a:ext>
            </a:extLst>
          </p:cNvPr>
          <p:cNvCxnSpPr>
            <a:cxnSpLocks/>
          </p:cNvCxnSpPr>
          <p:nvPr/>
        </p:nvCxnSpPr>
        <p:spPr>
          <a:xfrm flipV="1">
            <a:off x="2754745" y="2844943"/>
            <a:ext cx="8284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181DA6-0D79-A34F-8A9A-66565F391D31}"/>
              </a:ext>
            </a:extLst>
          </p:cNvPr>
          <p:cNvCxnSpPr>
            <a:cxnSpLocks/>
          </p:cNvCxnSpPr>
          <p:nvPr/>
        </p:nvCxnSpPr>
        <p:spPr>
          <a:xfrm flipH="1" flipV="1">
            <a:off x="4457928" y="2844944"/>
            <a:ext cx="13510" cy="8647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5B4048-4611-0D4F-BEB0-4C23C443ACF2}"/>
              </a:ext>
            </a:extLst>
          </p:cNvPr>
          <p:cNvCxnSpPr>
            <a:cxnSpLocks/>
          </p:cNvCxnSpPr>
          <p:nvPr/>
        </p:nvCxnSpPr>
        <p:spPr>
          <a:xfrm flipH="1" flipV="1">
            <a:off x="6168026" y="2844943"/>
            <a:ext cx="4909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2421E27-41E9-904B-8D3D-0CC5CD5BB40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0" y="2844943"/>
            <a:ext cx="697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9579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3078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4784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491801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8196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5850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7556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4144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2438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9262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0A0A56-2081-374D-B5DF-698FE05BDECE}"/>
              </a:ext>
            </a:extLst>
          </p:cNvPr>
          <p:cNvSpPr txBox="1"/>
          <p:nvPr/>
        </p:nvSpPr>
        <p:spPr>
          <a:xfrm>
            <a:off x="1541138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6E36B26-79C4-F844-82C8-A10C870542A5}"/>
              </a:ext>
            </a:extLst>
          </p:cNvPr>
          <p:cNvSpPr txBox="1"/>
          <p:nvPr/>
        </p:nvSpPr>
        <p:spPr>
          <a:xfrm>
            <a:off x="147997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5CC53E0-6B0A-CA4A-BE2E-C9E096AD786E}"/>
              </a:ext>
            </a:extLst>
          </p:cNvPr>
          <p:cNvSpPr txBox="1"/>
          <p:nvPr/>
        </p:nvSpPr>
        <p:spPr>
          <a:xfrm>
            <a:off x="1524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F94FFC6-B7E0-1F46-A557-88F9087178AC}"/>
              </a:ext>
            </a:extLst>
          </p:cNvPr>
          <p:cNvSpPr txBox="1"/>
          <p:nvPr/>
        </p:nvSpPr>
        <p:spPr>
          <a:xfrm>
            <a:off x="2429833" y="5997965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F382264-1241-B944-96F4-931F9787B6E8}"/>
              </a:ext>
            </a:extLst>
          </p:cNvPr>
          <p:cNvSpPr txBox="1"/>
          <p:nvPr/>
        </p:nvSpPr>
        <p:spPr>
          <a:xfrm>
            <a:off x="4142926" y="5997965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110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6978C55-7D7B-024A-8AD7-5BD973CC6C48}"/>
              </a:ext>
            </a:extLst>
          </p:cNvPr>
          <p:cNvSpPr txBox="1"/>
          <p:nvPr/>
        </p:nvSpPr>
        <p:spPr>
          <a:xfrm>
            <a:off x="5807097" y="5997965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120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D593FB1-FA17-E041-9680-5F1E47CF4C5E}"/>
              </a:ext>
            </a:extLst>
          </p:cNvPr>
          <p:cNvSpPr txBox="1"/>
          <p:nvPr/>
        </p:nvSpPr>
        <p:spPr>
          <a:xfrm>
            <a:off x="7576979" y="5997965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130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809E6AC-D3A3-DC4F-9938-224F0F45DB60}"/>
              </a:ext>
            </a:extLst>
          </p:cNvPr>
          <p:cNvSpPr txBox="1"/>
          <p:nvPr/>
        </p:nvSpPr>
        <p:spPr>
          <a:xfrm>
            <a:off x="9263052" y="5997965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140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F46C1AD-8BE7-E044-BD50-87813A2F964D}"/>
              </a:ext>
            </a:extLst>
          </p:cNvPr>
          <p:cNvSpPr txBox="1"/>
          <p:nvPr/>
        </p:nvSpPr>
        <p:spPr>
          <a:xfrm>
            <a:off x="2429833" y="1602194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110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404F17E-ADC9-074B-9709-A269389E8F7A}"/>
              </a:ext>
            </a:extLst>
          </p:cNvPr>
          <p:cNvSpPr txBox="1"/>
          <p:nvPr/>
        </p:nvSpPr>
        <p:spPr>
          <a:xfrm>
            <a:off x="4142926" y="1602194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120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9454F8D-A9B4-7749-AF7E-7D504900DA1F}"/>
              </a:ext>
            </a:extLst>
          </p:cNvPr>
          <p:cNvSpPr txBox="1"/>
          <p:nvPr/>
        </p:nvSpPr>
        <p:spPr>
          <a:xfrm>
            <a:off x="5807097" y="1602194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130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56781F6-F729-BB46-90C0-8C1FDF4C4AFC}"/>
              </a:ext>
            </a:extLst>
          </p:cNvPr>
          <p:cNvSpPr txBox="1"/>
          <p:nvPr/>
        </p:nvSpPr>
        <p:spPr>
          <a:xfrm>
            <a:off x="7576979" y="1602194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140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FC093DC-A194-8143-8EF0-1FA9D7364392}"/>
              </a:ext>
            </a:extLst>
          </p:cNvPr>
          <p:cNvSpPr txBox="1"/>
          <p:nvPr/>
        </p:nvSpPr>
        <p:spPr>
          <a:xfrm>
            <a:off x="9263052" y="1602194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150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AEA0C9A0-9A59-AD46-9CC4-60A48F001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8532"/>
            <a:ext cx="8229600" cy="152366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Recurrent Neural Networks (RNN)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Time Series Forecasting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1585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241EE-9B0A-E241-A010-147BA5E1C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1"/>
            <a:ext cx="8229600" cy="162493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Recurrent Neural Networks (RNN)</a:t>
            </a:r>
            <a:br>
              <a:rPr lang="en-US" dirty="0">
                <a:solidFill>
                  <a:schemeClr val="accent1"/>
                </a:solidFill>
              </a:rPr>
            </a:b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121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0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6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144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38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62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2755404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60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6163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2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9575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9579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3078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4784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491801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8196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5850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7556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4144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2438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9262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015F7CC-A3EE-AE4E-89A7-E72C691388EF}"/>
              </a:ext>
            </a:extLst>
          </p:cNvPr>
          <p:cNvSpPr txBox="1"/>
          <p:nvPr/>
        </p:nvSpPr>
        <p:spPr>
          <a:xfrm>
            <a:off x="1541138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CD509B5-1E13-464A-8B92-63C475EE12F8}"/>
              </a:ext>
            </a:extLst>
          </p:cNvPr>
          <p:cNvSpPr txBox="1"/>
          <p:nvPr/>
        </p:nvSpPr>
        <p:spPr>
          <a:xfrm>
            <a:off x="147997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E699196-F98F-9F47-B922-D7D46250425A}"/>
              </a:ext>
            </a:extLst>
          </p:cNvPr>
          <p:cNvSpPr txBox="1"/>
          <p:nvPr/>
        </p:nvSpPr>
        <p:spPr>
          <a:xfrm>
            <a:off x="1524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344661296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241EE-9B0A-E241-A010-147BA5E1C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1"/>
            <a:ext cx="8229600" cy="162493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Recurrent Neural Networks (RNN)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Sentiment Analysis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122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0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6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144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38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62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2755404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60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6163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2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9575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9579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3078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4784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491801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8196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5850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7556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4144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2438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9262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655529-08EE-8146-8F11-C683138AB657}"/>
              </a:ext>
            </a:extLst>
          </p:cNvPr>
          <p:cNvSpPr txBox="1"/>
          <p:nvPr/>
        </p:nvSpPr>
        <p:spPr>
          <a:xfrm>
            <a:off x="2411400" y="5997965"/>
            <a:ext cx="688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This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747A610-03AA-B045-A76A-A6C379DE1C4D}"/>
              </a:ext>
            </a:extLst>
          </p:cNvPr>
          <p:cNvSpPr txBox="1"/>
          <p:nvPr/>
        </p:nvSpPr>
        <p:spPr>
          <a:xfrm>
            <a:off x="3991315" y="5997965"/>
            <a:ext cx="954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movie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7A17922-3C2E-F548-8ED7-68786659DFDC}"/>
              </a:ext>
            </a:extLst>
          </p:cNvPr>
          <p:cNvSpPr txBox="1"/>
          <p:nvPr/>
        </p:nvSpPr>
        <p:spPr>
          <a:xfrm>
            <a:off x="6071955" y="5997965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is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B239E1B-DAB2-D547-A010-663FEC8B9644}"/>
              </a:ext>
            </a:extLst>
          </p:cNvPr>
          <p:cNvSpPr txBox="1"/>
          <p:nvPr/>
        </p:nvSpPr>
        <p:spPr>
          <a:xfrm>
            <a:off x="7540879" y="5997965"/>
            <a:ext cx="723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very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30D8C70-5779-C14D-A058-B57C50FB72F6}"/>
              </a:ext>
            </a:extLst>
          </p:cNvPr>
          <p:cNvSpPr txBox="1"/>
          <p:nvPr/>
        </p:nvSpPr>
        <p:spPr>
          <a:xfrm>
            <a:off x="9182357" y="5997965"/>
            <a:ext cx="812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good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8385588-B23C-4640-B933-0E3D8646DAB2}"/>
              </a:ext>
            </a:extLst>
          </p:cNvPr>
          <p:cNvSpPr txBox="1"/>
          <p:nvPr/>
        </p:nvSpPr>
        <p:spPr>
          <a:xfrm>
            <a:off x="1541138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42A20BD-4CB8-0441-8E5A-3796BE25C2F8}"/>
              </a:ext>
            </a:extLst>
          </p:cNvPr>
          <p:cNvSpPr txBox="1"/>
          <p:nvPr/>
        </p:nvSpPr>
        <p:spPr>
          <a:xfrm>
            <a:off x="147997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451478C-B659-CB4D-97CE-1BF7A585E696}"/>
              </a:ext>
            </a:extLst>
          </p:cNvPr>
          <p:cNvSpPr txBox="1"/>
          <p:nvPr/>
        </p:nvSpPr>
        <p:spPr>
          <a:xfrm>
            <a:off x="1524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pic>
        <p:nvPicPr>
          <p:cNvPr id="43" name="Picture 5">
            <a:extLst>
              <a:ext uri="{FF2B5EF4-FFF2-40B4-BE49-F238E27FC236}">
                <a16:creationId xmlns:a16="http://schemas.microsoft.com/office/drawing/2014/main" id="{3FF200F8-7E77-654E-B6C7-8A69C180D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59797" y="1438562"/>
            <a:ext cx="631508" cy="631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617267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241EE-9B0A-E241-A010-147BA5E1C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1"/>
            <a:ext cx="8229600" cy="162493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Recurrent Neural Networks (RNN)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Sentiment Analysis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123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0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6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144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38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62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2755404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60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6163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2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9575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9579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3078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4784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491801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8196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5850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7556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4144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2438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9262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655529-08EE-8146-8F11-C683138AB657}"/>
              </a:ext>
            </a:extLst>
          </p:cNvPr>
          <p:cNvSpPr txBox="1"/>
          <p:nvPr/>
        </p:nvSpPr>
        <p:spPr>
          <a:xfrm>
            <a:off x="2411400" y="5997965"/>
            <a:ext cx="688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This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747A610-03AA-B045-A76A-A6C379DE1C4D}"/>
              </a:ext>
            </a:extLst>
          </p:cNvPr>
          <p:cNvSpPr txBox="1"/>
          <p:nvPr/>
        </p:nvSpPr>
        <p:spPr>
          <a:xfrm>
            <a:off x="3991315" y="5997965"/>
            <a:ext cx="954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movie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7A17922-3C2E-F548-8ED7-68786659DFDC}"/>
              </a:ext>
            </a:extLst>
          </p:cNvPr>
          <p:cNvSpPr txBox="1"/>
          <p:nvPr/>
        </p:nvSpPr>
        <p:spPr>
          <a:xfrm>
            <a:off x="6071955" y="5997965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is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B239E1B-DAB2-D547-A010-663FEC8B9644}"/>
              </a:ext>
            </a:extLst>
          </p:cNvPr>
          <p:cNvSpPr txBox="1"/>
          <p:nvPr/>
        </p:nvSpPr>
        <p:spPr>
          <a:xfrm>
            <a:off x="7540879" y="5997965"/>
            <a:ext cx="723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very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30D8C70-5779-C14D-A058-B57C50FB72F6}"/>
              </a:ext>
            </a:extLst>
          </p:cNvPr>
          <p:cNvSpPr txBox="1"/>
          <p:nvPr/>
        </p:nvSpPr>
        <p:spPr>
          <a:xfrm>
            <a:off x="9092335" y="5997965"/>
            <a:ext cx="992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boring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8385588-B23C-4640-B933-0E3D8646DAB2}"/>
              </a:ext>
            </a:extLst>
          </p:cNvPr>
          <p:cNvSpPr txBox="1"/>
          <p:nvPr/>
        </p:nvSpPr>
        <p:spPr>
          <a:xfrm>
            <a:off x="1541138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42A20BD-4CB8-0441-8E5A-3796BE25C2F8}"/>
              </a:ext>
            </a:extLst>
          </p:cNvPr>
          <p:cNvSpPr txBox="1"/>
          <p:nvPr/>
        </p:nvSpPr>
        <p:spPr>
          <a:xfrm>
            <a:off x="147997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451478C-B659-CB4D-97CE-1BF7A585E696}"/>
              </a:ext>
            </a:extLst>
          </p:cNvPr>
          <p:cNvSpPr txBox="1"/>
          <p:nvPr/>
        </p:nvSpPr>
        <p:spPr>
          <a:xfrm>
            <a:off x="1524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pic>
        <p:nvPicPr>
          <p:cNvPr id="44" name="Picture 6">
            <a:extLst>
              <a:ext uri="{FF2B5EF4-FFF2-40B4-BE49-F238E27FC236}">
                <a16:creationId xmlns:a16="http://schemas.microsoft.com/office/drawing/2014/main" id="{4251BFCE-4ABA-324F-B791-DFC0612A2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2030" y="1424909"/>
            <a:ext cx="643551" cy="66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747686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Recurrent Neural Network (RNN)</a:t>
            </a:r>
          </a:p>
        </p:txBody>
      </p:sp>
      <p:sp>
        <p:nvSpPr>
          <p:cNvPr id="4608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A7D80B84-1ED5-1E45-8175-654B926D6DB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124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608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7851" y="1844675"/>
            <a:ext cx="8456613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74826" y="6588126"/>
            <a:ext cx="8569325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LeCun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Yann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Yoshua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Bengio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, and Geoffrey Hinton. "Deep learning." Nature 521, no. 7553 (2015): 436-444.</a:t>
            </a:r>
          </a:p>
        </p:txBody>
      </p:sp>
    </p:spTree>
    <p:extLst>
      <p:ext uri="{BB962C8B-B14F-4D97-AF65-F5344CB8AC3E}">
        <p14:creationId xmlns:p14="http://schemas.microsoft.com/office/powerpoint/2010/main" val="167604226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RNN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125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528" y="2924945"/>
            <a:ext cx="8408782" cy="22094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960DA10-FFA8-1E4E-A4D4-DEBA09AF2EDA}"/>
              </a:ext>
            </a:extLst>
          </p:cNvPr>
          <p:cNvSpPr/>
          <p:nvPr/>
        </p:nvSpPr>
        <p:spPr>
          <a:xfrm>
            <a:off x="2484120" y="6589555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361173549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86444"/>
            <a:ext cx="8229600" cy="966292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RNN long-term dependencies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126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7729" y="1203206"/>
            <a:ext cx="5457429" cy="25154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6306" y="3869095"/>
            <a:ext cx="7020272" cy="24180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30488" y="6228020"/>
            <a:ext cx="6209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I grew up in France… I speak fluent French.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85E9F2-03D5-8140-BFA1-4138E7AEF379}"/>
              </a:ext>
            </a:extLst>
          </p:cNvPr>
          <p:cNvSpPr/>
          <p:nvPr/>
        </p:nvSpPr>
        <p:spPr>
          <a:xfrm>
            <a:off x="2484120" y="6589555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357449674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127</a:t>
            </a:fld>
            <a:endParaRPr lang="zh-TW" altLang="en-US"/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EED3C3C7-997B-7F4C-8CD8-4FCB8DC7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882" y="1"/>
            <a:ext cx="8229600" cy="135728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Vanishing Gradient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Exploding Gradient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C52C40-7564-7B42-881F-55A64FC7E4D1}"/>
              </a:ext>
            </a:extLst>
          </p:cNvPr>
          <p:cNvSpPr/>
          <p:nvPr/>
        </p:nvSpPr>
        <p:spPr>
          <a:xfrm>
            <a:off x="1853882" y="6635019"/>
            <a:ext cx="84842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/deep-math-machine-learning-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/chapter-10-1-deepnlp-lstm-long-short-term-memory-networks-with-math-21477f8e4235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5FFF70-CBB2-724C-9EB6-6F263BE04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6132" y="1357282"/>
            <a:ext cx="5416626" cy="527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30106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128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0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6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144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498BB-B8E4-D142-BC9D-CB889CDE1BB8}"/>
              </a:ext>
            </a:extLst>
          </p:cNvPr>
          <p:cNvSpPr/>
          <p:nvPr/>
        </p:nvSpPr>
        <p:spPr>
          <a:xfrm>
            <a:off x="585043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y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E05827-925D-9E42-9D09-E60CBF0EFCB7}"/>
              </a:ext>
            </a:extLst>
          </p:cNvPr>
          <p:cNvSpPr/>
          <p:nvPr/>
        </p:nvSpPr>
        <p:spPr>
          <a:xfrm>
            <a:off x="7556235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A63444-2F87-1540-A294-6794770D3694}"/>
              </a:ext>
            </a:extLst>
          </p:cNvPr>
          <p:cNvSpPr/>
          <p:nvPr/>
        </p:nvSpPr>
        <p:spPr>
          <a:xfrm>
            <a:off x="4144643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38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62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1CBA15-38A0-1544-9BBE-194DE4641833}"/>
              </a:ext>
            </a:extLst>
          </p:cNvPr>
          <p:cNvSpPr/>
          <p:nvPr/>
        </p:nvSpPr>
        <p:spPr>
          <a:xfrm>
            <a:off x="2438847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2755404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60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6163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2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9575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2A4190-CDDA-9E41-9FBE-711FCF1C65FA}"/>
              </a:ext>
            </a:extLst>
          </p:cNvPr>
          <p:cNvCxnSpPr>
            <a:cxnSpLocks/>
          </p:cNvCxnSpPr>
          <p:nvPr/>
        </p:nvCxnSpPr>
        <p:spPr>
          <a:xfrm flipV="1">
            <a:off x="2754745" y="2844943"/>
            <a:ext cx="8284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181DA6-0D79-A34F-8A9A-66565F391D31}"/>
              </a:ext>
            </a:extLst>
          </p:cNvPr>
          <p:cNvCxnSpPr>
            <a:cxnSpLocks/>
          </p:cNvCxnSpPr>
          <p:nvPr/>
        </p:nvCxnSpPr>
        <p:spPr>
          <a:xfrm flipH="1" flipV="1">
            <a:off x="4457928" y="2844944"/>
            <a:ext cx="13510" cy="8647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5B4048-4611-0D4F-BEB0-4C23C443ACF2}"/>
              </a:ext>
            </a:extLst>
          </p:cNvPr>
          <p:cNvCxnSpPr>
            <a:cxnSpLocks/>
          </p:cNvCxnSpPr>
          <p:nvPr/>
        </p:nvCxnSpPr>
        <p:spPr>
          <a:xfrm flipH="1" flipV="1">
            <a:off x="6168026" y="2844943"/>
            <a:ext cx="4909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2421E27-41E9-904B-8D3D-0CC5CD5BB40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0" y="2844943"/>
            <a:ext cx="697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9579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3078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4784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491801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8196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5850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7556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4144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2438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9262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0A0A56-2081-374D-B5DF-698FE05BDECE}"/>
              </a:ext>
            </a:extLst>
          </p:cNvPr>
          <p:cNvSpPr txBox="1"/>
          <p:nvPr/>
        </p:nvSpPr>
        <p:spPr>
          <a:xfrm>
            <a:off x="1541138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6E36B26-79C4-F844-82C8-A10C870542A5}"/>
              </a:ext>
            </a:extLst>
          </p:cNvPr>
          <p:cNvSpPr txBox="1"/>
          <p:nvPr/>
        </p:nvSpPr>
        <p:spPr>
          <a:xfrm>
            <a:off x="147997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5CC53E0-6B0A-CA4A-BE2E-C9E096AD786E}"/>
              </a:ext>
            </a:extLst>
          </p:cNvPr>
          <p:cNvSpPr txBox="1"/>
          <p:nvPr/>
        </p:nvSpPr>
        <p:spPr>
          <a:xfrm>
            <a:off x="1524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EED3C3C7-997B-7F4C-8CD8-4FCB8DC7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8532"/>
            <a:ext cx="8229600" cy="152366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Recurrent Neural Networks (RNN)</a:t>
            </a:r>
            <a:br>
              <a:rPr lang="en-US" dirty="0">
                <a:solidFill>
                  <a:schemeClr val="accent1"/>
                </a:solidFill>
              </a:rPr>
            </a:b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7F2831F-E5A5-5A4D-9FE0-187B73A7DCBF}"/>
              </a:ext>
            </a:extLst>
          </p:cNvPr>
          <p:cNvSpPr txBox="1"/>
          <p:nvPr/>
        </p:nvSpPr>
        <p:spPr>
          <a:xfrm>
            <a:off x="2809898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70BE92E-75F6-EF44-8DDA-E38414B671FE}"/>
              </a:ext>
            </a:extLst>
          </p:cNvPr>
          <p:cNvSpPr txBox="1"/>
          <p:nvPr/>
        </p:nvSpPr>
        <p:spPr>
          <a:xfrm>
            <a:off x="2817284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4AF6E1-3C18-7E41-8962-41715BC2862A}"/>
              </a:ext>
            </a:extLst>
          </p:cNvPr>
          <p:cNvSpPr txBox="1"/>
          <p:nvPr/>
        </p:nvSpPr>
        <p:spPr>
          <a:xfrm>
            <a:off x="3333965" y="3568118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72D8700-C573-0840-B4D9-601479DB8B56}"/>
              </a:ext>
            </a:extLst>
          </p:cNvPr>
          <p:cNvSpPr txBox="1"/>
          <p:nvPr/>
        </p:nvSpPr>
        <p:spPr>
          <a:xfrm>
            <a:off x="4441833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C4580DF-4AA5-8947-B2A3-0C9DD8963F7B}"/>
              </a:ext>
            </a:extLst>
          </p:cNvPr>
          <p:cNvSpPr txBox="1"/>
          <p:nvPr/>
        </p:nvSpPr>
        <p:spPr>
          <a:xfrm>
            <a:off x="4449219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9838D1A-8CF9-574C-89C5-D0BA33E22436}"/>
              </a:ext>
            </a:extLst>
          </p:cNvPr>
          <p:cNvSpPr txBox="1"/>
          <p:nvPr/>
        </p:nvSpPr>
        <p:spPr>
          <a:xfrm>
            <a:off x="4965900" y="3568118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7A87FDC-7DD7-9E48-BDED-3823B7DB715E}"/>
              </a:ext>
            </a:extLst>
          </p:cNvPr>
          <p:cNvSpPr txBox="1"/>
          <p:nvPr/>
        </p:nvSpPr>
        <p:spPr>
          <a:xfrm>
            <a:off x="6204577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98667F3-F2BE-114E-AC5E-0C4263917E66}"/>
              </a:ext>
            </a:extLst>
          </p:cNvPr>
          <p:cNvSpPr txBox="1"/>
          <p:nvPr/>
        </p:nvSpPr>
        <p:spPr>
          <a:xfrm>
            <a:off x="6211963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522B8FF-77AF-214B-A888-260C70A2D990}"/>
              </a:ext>
            </a:extLst>
          </p:cNvPr>
          <p:cNvSpPr txBox="1"/>
          <p:nvPr/>
        </p:nvSpPr>
        <p:spPr>
          <a:xfrm>
            <a:off x="6728644" y="3568118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FFBCCA3-D688-6649-802D-3653C88F7544}"/>
              </a:ext>
            </a:extLst>
          </p:cNvPr>
          <p:cNvSpPr txBox="1"/>
          <p:nvPr/>
        </p:nvSpPr>
        <p:spPr>
          <a:xfrm>
            <a:off x="7861274" y="3056017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1CAF5F1-5735-5A49-87A5-97985255B55C}"/>
              </a:ext>
            </a:extLst>
          </p:cNvPr>
          <p:cNvSpPr txBox="1"/>
          <p:nvPr/>
        </p:nvSpPr>
        <p:spPr>
          <a:xfrm>
            <a:off x="7868660" y="4524238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C0D8E9A-7863-4349-B05C-D364D058BE4A}"/>
              </a:ext>
            </a:extLst>
          </p:cNvPr>
          <p:cNvSpPr txBox="1"/>
          <p:nvPr/>
        </p:nvSpPr>
        <p:spPr>
          <a:xfrm>
            <a:off x="8385341" y="3556422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110520359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Bent Arrow 63">
            <a:extLst>
              <a:ext uri="{FF2B5EF4-FFF2-40B4-BE49-F238E27FC236}">
                <a16:creationId xmlns:a16="http://schemas.microsoft.com/office/drawing/2014/main" id="{A5CDCF99-B777-634C-8529-8092297544BF}"/>
              </a:ext>
            </a:extLst>
          </p:cNvPr>
          <p:cNvSpPr/>
          <p:nvPr/>
        </p:nvSpPr>
        <p:spPr>
          <a:xfrm flipH="1" flipV="1">
            <a:off x="3125795" y="3019358"/>
            <a:ext cx="6136234" cy="654042"/>
          </a:xfrm>
          <a:prstGeom prst="bentArrow">
            <a:avLst>
              <a:gd name="adj1" fmla="val 22624"/>
              <a:gd name="adj2" fmla="val 24706"/>
              <a:gd name="adj3" fmla="val 35274"/>
              <a:gd name="adj4" fmla="val 12858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129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0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6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144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498BB-B8E4-D142-BC9D-CB889CDE1BB8}"/>
              </a:ext>
            </a:extLst>
          </p:cNvPr>
          <p:cNvSpPr/>
          <p:nvPr/>
        </p:nvSpPr>
        <p:spPr>
          <a:xfrm>
            <a:off x="585043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y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E05827-925D-9E42-9D09-E60CBF0EFCB7}"/>
              </a:ext>
            </a:extLst>
          </p:cNvPr>
          <p:cNvSpPr/>
          <p:nvPr/>
        </p:nvSpPr>
        <p:spPr>
          <a:xfrm>
            <a:off x="7556235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A63444-2F87-1540-A294-6794770D3694}"/>
              </a:ext>
            </a:extLst>
          </p:cNvPr>
          <p:cNvSpPr/>
          <p:nvPr/>
        </p:nvSpPr>
        <p:spPr>
          <a:xfrm>
            <a:off x="4144643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38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62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1CBA15-38A0-1544-9BBE-194DE4641833}"/>
              </a:ext>
            </a:extLst>
          </p:cNvPr>
          <p:cNvSpPr/>
          <p:nvPr/>
        </p:nvSpPr>
        <p:spPr>
          <a:xfrm>
            <a:off x="2438847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2755404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60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6163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2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9575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2A4190-CDDA-9E41-9FBE-711FCF1C65FA}"/>
              </a:ext>
            </a:extLst>
          </p:cNvPr>
          <p:cNvCxnSpPr>
            <a:cxnSpLocks/>
          </p:cNvCxnSpPr>
          <p:nvPr/>
        </p:nvCxnSpPr>
        <p:spPr>
          <a:xfrm flipV="1">
            <a:off x="2754745" y="2844943"/>
            <a:ext cx="8284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181DA6-0D79-A34F-8A9A-66565F391D31}"/>
              </a:ext>
            </a:extLst>
          </p:cNvPr>
          <p:cNvCxnSpPr>
            <a:cxnSpLocks/>
          </p:cNvCxnSpPr>
          <p:nvPr/>
        </p:nvCxnSpPr>
        <p:spPr>
          <a:xfrm flipH="1" flipV="1">
            <a:off x="4457928" y="2844944"/>
            <a:ext cx="13510" cy="8647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5B4048-4611-0D4F-BEB0-4C23C443ACF2}"/>
              </a:ext>
            </a:extLst>
          </p:cNvPr>
          <p:cNvCxnSpPr>
            <a:cxnSpLocks/>
          </p:cNvCxnSpPr>
          <p:nvPr/>
        </p:nvCxnSpPr>
        <p:spPr>
          <a:xfrm flipH="1" flipV="1">
            <a:off x="6168026" y="2844943"/>
            <a:ext cx="4909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2421E27-41E9-904B-8D3D-0CC5CD5BB40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0" y="2844943"/>
            <a:ext cx="697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9579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3078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4784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491801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8196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5850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7556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4144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2438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9262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0A0A56-2081-374D-B5DF-698FE05BDECE}"/>
              </a:ext>
            </a:extLst>
          </p:cNvPr>
          <p:cNvSpPr txBox="1"/>
          <p:nvPr/>
        </p:nvSpPr>
        <p:spPr>
          <a:xfrm>
            <a:off x="1541138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6E36B26-79C4-F844-82C8-A10C870542A5}"/>
              </a:ext>
            </a:extLst>
          </p:cNvPr>
          <p:cNvSpPr txBox="1"/>
          <p:nvPr/>
        </p:nvSpPr>
        <p:spPr>
          <a:xfrm>
            <a:off x="147997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5CC53E0-6B0A-CA4A-BE2E-C9E096AD786E}"/>
              </a:ext>
            </a:extLst>
          </p:cNvPr>
          <p:cNvSpPr txBox="1"/>
          <p:nvPr/>
        </p:nvSpPr>
        <p:spPr>
          <a:xfrm>
            <a:off x="1524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EED3C3C7-997B-7F4C-8CD8-4FCB8DC7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8531"/>
            <a:ext cx="8229600" cy="165157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RNN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Vanishing Gradient problem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Exploding Gradient problem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7F2831F-E5A5-5A4D-9FE0-187B73A7DCBF}"/>
              </a:ext>
            </a:extLst>
          </p:cNvPr>
          <p:cNvSpPr txBox="1"/>
          <p:nvPr/>
        </p:nvSpPr>
        <p:spPr>
          <a:xfrm>
            <a:off x="2809898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70BE92E-75F6-EF44-8DDA-E38414B671FE}"/>
              </a:ext>
            </a:extLst>
          </p:cNvPr>
          <p:cNvSpPr txBox="1"/>
          <p:nvPr/>
        </p:nvSpPr>
        <p:spPr>
          <a:xfrm>
            <a:off x="2817284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4AF6E1-3C18-7E41-8962-41715BC2862A}"/>
              </a:ext>
            </a:extLst>
          </p:cNvPr>
          <p:cNvSpPr txBox="1"/>
          <p:nvPr/>
        </p:nvSpPr>
        <p:spPr>
          <a:xfrm>
            <a:off x="3333965" y="3568118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72D8700-C573-0840-B4D9-601479DB8B56}"/>
              </a:ext>
            </a:extLst>
          </p:cNvPr>
          <p:cNvSpPr txBox="1"/>
          <p:nvPr/>
        </p:nvSpPr>
        <p:spPr>
          <a:xfrm>
            <a:off x="4441833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C4580DF-4AA5-8947-B2A3-0C9DD8963F7B}"/>
              </a:ext>
            </a:extLst>
          </p:cNvPr>
          <p:cNvSpPr txBox="1"/>
          <p:nvPr/>
        </p:nvSpPr>
        <p:spPr>
          <a:xfrm>
            <a:off x="4449219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9838D1A-8CF9-574C-89C5-D0BA33E22436}"/>
              </a:ext>
            </a:extLst>
          </p:cNvPr>
          <p:cNvSpPr txBox="1"/>
          <p:nvPr/>
        </p:nvSpPr>
        <p:spPr>
          <a:xfrm>
            <a:off x="4965900" y="3568118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7A87FDC-7DD7-9E48-BDED-3823B7DB715E}"/>
              </a:ext>
            </a:extLst>
          </p:cNvPr>
          <p:cNvSpPr txBox="1"/>
          <p:nvPr/>
        </p:nvSpPr>
        <p:spPr>
          <a:xfrm>
            <a:off x="6204577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98667F3-F2BE-114E-AC5E-0C4263917E66}"/>
              </a:ext>
            </a:extLst>
          </p:cNvPr>
          <p:cNvSpPr txBox="1"/>
          <p:nvPr/>
        </p:nvSpPr>
        <p:spPr>
          <a:xfrm>
            <a:off x="6211963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522B8FF-77AF-214B-A888-260C70A2D990}"/>
              </a:ext>
            </a:extLst>
          </p:cNvPr>
          <p:cNvSpPr txBox="1"/>
          <p:nvPr/>
        </p:nvSpPr>
        <p:spPr>
          <a:xfrm>
            <a:off x="6728644" y="3568118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FFBCCA3-D688-6649-802D-3653C88F7544}"/>
              </a:ext>
            </a:extLst>
          </p:cNvPr>
          <p:cNvSpPr txBox="1"/>
          <p:nvPr/>
        </p:nvSpPr>
        <p:spPr>
          <a:xfrm>
            <a:off x="7861274" y="3056017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1CAF5F1-5735-5A49-87A5-97985255B55C}"/>
              </a:ext>
            </a:extLst>
          </p:cNvPr>
          <p:cNvSpPr txBox="1"/>
          <p:nvPr/>
        </p:nvSpPr>
        <p:spPr>
          <a:xfrm>
            <a:off x="7868660" y="4524238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C0D8E9A-7863-4349-B05C-D364D058BE4A}"/>
              </a:ext>
            </a:extLst>
          </p:cNvPr>
          <p:cNvSpPr txBox="1"/>
          <p:nvPr/>
        </p:nvSpPr>
        <p:spPr>
          <a:xfrm>
            <a:off x="8385341" y="3556422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3361228-A36A-8B4D-AF5D-00CE4E93F197}"/>
              </a:ext>
            </a:extLst>
          </p:cNvPr>
          <p:cNvSpPr txBox="1"/>
          <p:nvPr/>
        </p:nvSpPr>
        <p:spPr>
          <a:xfrm>
            <a:off x="8443173" y="1676490"/>
            <a:ext cx="1038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Error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D4396F6-B0CC-694F-897D-8D2B7250B8FD}"/>
              </a:ext>
            </a:extLst>
          </p:cNvPr>
          <p:cNvSpPr txBox="1"/>
          <p:nvPr/>
        </p:nvSpPr>
        <p:spPr>
          <a:xfrm>
            <a:off x="5056987" y="5890382"/>
            <a:ext cx="30299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if |W| &lt; 1 (Vanishing)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if |W| &gt; 1 (Exploding)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C52C40-7564-7B42-881F-55A64FC7E4D1}"/>
              </a:ext>
            </a:extLst>
          </p:cNvPr>
          <p:cNvSpPr/>
          <p:nvPr/>
        </p:nvSpPr>
        <p:spPr>
          <a:xfrm>
            <a:off x="1853882" y="6635019"/>
            <a:ext cx="84842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/deep-math-machine-learning-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/chapter-10-1-deepnlp-lstm-long-short-term-memory-networks-with-math-21477f8e4235</a:t>
            </a:r>
          </a:p>
        </p:txBody>
      </p:sp>
    </p:spTree>
    <p:extLst>
      <p:ext uri="{BB962C8B-B14F-4D97-AF65-F5344CB8AC3E}">
        <p14:creationId xmlns:p14="http://schemas.microsoft.com/office/powerpoint/2010/main" val="2630601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7B56B-1B0B-B2F0-0AEC-7EF7B93AF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4874"/>
            <a:ext cx="11222181" cy="733577"/>
          </a:xfrm>
        </p:spPr>
        <p:txBody>
          <a:bodyPr>
            <a:noAutofit/>
          </a:bodyPr>
          <a:lstStyle/>
          <a:p>
            <a:r>
              <a:rPr lang="en-US" dirty="0"/>
              <a:t>Applications of Generative AI in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E888C0-E5D7-BBBE-C548-48C5EFE72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1B87B0-998E-5709-A962-3699B892C430}"/>
              </a:ext>
            </a:extLst>
          </p:cNvPr>
          <p:cNvSpPr txBox="1"/>
          <p:nvPr/>
        </p:nvSpPr>
        <p:spPr>
          <a:xfrm>
            <a:off x="534389" y="6610791"/>
            <a:ext cx="1083465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Siva Sai, Keya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Arunakar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Vinay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Chamola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Amir Hussain, Pranav Bisht, and Sanjeev Kumar (2025). "Generative AI for Finance: Applications, Case Studies and Challenges." Expert Systems 42, no. 3 (2025): e70018.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A6CA310-F501-8350-AE1C-9ECB4C32F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621" y="883366"/>
            <a:ext cx="10240758" cy="1141679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4800" b="1" dirty="0"/>
              <a:t>Synthetic Data Generation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A7D4264-EA48-218C-5549-E860A7B00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621" y="2217550"/>
            <a:ext cx="10240758" cy="4356836"/>
          </a:xfrm>
          <a:prstGeom prst="roundRect">
            <a:avLst>
              <a:gd name="adj" fmla="val 2360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4000" b="1" dirty="0"/>
              <a:t>Produces artificial financial data </a:t>
            </a:r>
            <a:br>
              <a:rPr lang="en-US" sz="4000" b="1" dirty="0"/>
            </a:br>
            <a:r>
              <a:rPr lang="en-US" sz="4000" b="1" dirty="0"/>
              <a:t>for training models, </a:t>
            </a:r>
            <a:br>
              <a:rPr lang="en-US" sz="4000" b="1" dirty="0"/>
            </a:br>
            <a:r>
              <a:rPr lang="en-US" sz="4000" b="1" dirty="0"/>
              <a:t>ensuring privacy and overcoming </a:t>
            </a:r>
            <a:br>
              <a:rPr lang="en-US" sz="4000" b="1" dirty="0"/>
            </a:br>
            <a:r>
              <a:rPr lang="en-US" sz="4000" b="1" dirty="0"/>
              <a:t>data scarcity </a:t>
            </a:r>
            <a:br>
              <a:rPr lang="en-US" sz="4000" b="1" dirty="0"/>
            </a:br>
            <a:r>
              <a:rPr lang="en-US" sz="4000" b="1" dirty="0"/>
              <a:t>while maintaining data realism.</a:t>
            </a:r>
          </a:p>
        </p:txBody>
      </p:sp>
    </p:spTree>
    <p:extLst>
      <p:ext uri="{BB962C8B-B14F-4D97-AF65-F5344CB8AC3E}">
        <p14:creationId xmlns:p14="http://schemas.microsoft.com/office/powerpoint/2010/main" val="177988504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Bent Arrow 63">
            <a:extLst>
              <a:ext uri="{FF2B5EF4-FFF2-40B4-BE49-F238E27FC236}">
                <a16:creationId xmlns:a16="http://schemas.microsoft.com/office/drawing/2014/main" id="{A5CDCF99-B777-634C-8529-8092297544BF}"/>
              </a:ext>
            </a:extLst>
          </p:cNvPr>
          <p:cNvSpPr/>
          <p:nvPr/>
        </p:nvSpPr>
        <p:spPr>
          <a:xfrm flipH="1" flipV="1">
            <a:off x="3125795" y="3019358"/>
            <a:ext cx="6136234" cy="654042"/>
          </a:xfrm>
          <a:prstGeom prst="bentArrow">
            <a:avLst>
              <a:gd name="adj1" fmla="val 22624"/>
              <a:gd name="adj2" fmla="val 24706"/>
              <a:gd name="adj3" fmla="val 35274"/>
              <a:gd name="adj4" fmla="val 12858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130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0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6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144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498BB-B8E4-D142-BC9D-CB889CDE1BB8}"/>
              </a:ext>
            </a:extLst>
          </p:cNvPr>
          <p:cNvSpPr/>
          <p:nvPr/>
        </p:nvSpPr>
        <p:spPr>
          <a:xfrm>
            <a:off x="585043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y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E05827-925D-9E42-9D09-E60CBF0EFCB7}"/>
              </a:ext>
            </a:extLst>
          </p:cNvPr>
          <p:cNvSpPr/>
          <p:nvPr/>
        </p:nvSpPr>
        <p:spPr>
          <a:xfrm>
            <a:off x="7556235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A63444-2F87-1540-A294-6794770D3694}"/>
              </a:ext>
            </a:extLst>
          </p:cNvPr>
          <p:cNvSpPr/>
          <p:nvPr/>
        </p:nvSpPr>
        <p:spPr>
          <a:xfrm>
            <a:off x="4144643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38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62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1CBA15-38A0-1544-9BBE-194DE4641833}"/>
              </a:ext>
            </a:extLst>
          </p:cNvPr>
          <p:cNvSpPr/>
          <p:nvPr/>
        </p:nvSpPr>
        <p:spPr>
          <a:xfrm>
            <a:off x="2438847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2755404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60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6163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2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9575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2A4190-CDDA-9E41-9FBE-711FCF1C65FA}"/>
              </a:ext>
            </a:extLst>
          </p:cNvPr>
          <p:cNvCxnSpPr>
            <a:cxnSpLocks/>
          </p:cNvCxnSpPr>
          <p:nvPr/>
        </p:nvCxnSpPr>
        <p:spPr>
          <a:xfrm flipV="1">
            <a:off x="2754745" y="2844943"/>
            <a:ext cx="8284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181DA6-0D79-A34F-8A9A-66565F391D31}"/>
              </a:ext>
            </a:extLst>
          </p:cNvPr>
          <p:cNvCxnSpPr>
            <a:cxnSpLocks/>
          </p:cNvCxnSpPr>
          <p:nvPr/>
        </p:nvCxnSpPr>
        <p:spPr>
          <a:xfrm flipH="1" flipV="1">
            <a:off x="4457928" y="2844944"/>
            <a:ext cx="13510" cy="8647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5B4048-4611-0D4F-BEB0-4C23C443ACF2}"/>
              </a:ext>
            </a:extLst>
          </p:cNvPr>
          <p:cNvCxnSpPr>
            <a:cxnSpLocks/>
          </p:cNvCxnSpPr>
          <p:nvPr/>
        </p:nvCxnSpPr>
        <p:spPr>
          <a:xfrm flipH="1" flipV="1">
            <a:off x="6168026" y="2844943"/>
            <a:ext cx="4909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2421E27-41E9-904B-8D3D-0CC5CD5BB40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0" y="2844943"/>
            <a:ext cx="697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9579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3078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4784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491801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8196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5850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7556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4144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2438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9262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0A0A56-2081-374D-B5DF-698FE05BDECE}"/>
              </a:ext>
            </a:extLst>
          </p:cNvPr>
          <p:cNvSpPr txBox="1"/>
          <p:nvPr/>
        </p:nvSpPr>
        <p:spPr>
          <a:xfrm>
            <a:off x="1541138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6E36B26-79C4-F844-82C8-A10C870542A5}"/>
              </a:ext>
            </a:extLst>
          </p:cNvPr>
          <p:cNvSpPr txBox="1"/>
          <p:nvPr/>
        </p:nvSpPr>
        <p:spPr>
          <a:xfrm>
            <a:off x="147997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5CC53E0-6B0A-CA4A-BE2E-C9E096AD786E}"/>
              </a:ext>
            </a:extLst>
          </p:cNvPr>
          <p:cNvSpPr txBox="1"/>
          <p:nvPr/>
        </p:nvSpPr>
        <p:spPr>
          <a:xfrm>
            <a:off x="1524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EED3C3C7-997B-7F4C-8CD8-4FCB8DC7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8531"/>
            <a:ext cx="8229600" cy="165157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RNN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Vanishing Gradient problem 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7F2831F-E5A5-5A4D-9FE0-187B73A7DCBF}"/>
              </a:ext>
            </a:extLst>
          </p:cNvPr>
          <p:cNvSpPr txBox="1"/>
          <p:nvPr/>
        </p:nvSpPr>
        <p:spPr>
          <a:xfrm>
            <a:off x="2809898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70BE92E-75F6-EF44-8DDA-E38414B671FE}"/>
              </a:ext>
            </a:extLst>
          </p:cNvPr>
          <p:cNvSpPr txBox="1"/>
          <p:nvPr/>
        </p:nvSpPr>
        <p:spPr>
          <a:xfrm>
            <a:off x="2817284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4AF6E1-3C18-7E41-8962-41715BC2862A}"/>
              </a:ext>
            </a:extLst>
          </p:cNvPr>
          <p:cNvSpPr txBox="1"/>
          <p:nvPr/>
        </p:nvSpPr>
        <p:spPr>
          <a:xfrm>
            <a:off x="3333965" y="3568118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0.9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72D8700-C573-0840-B4D9-601479DB8B56}"/>
              </a:ext>
            </a:extLst>
          </p:cNvPr>
          <p:cNvSpPr txBox="1"/>
          <p:nvPr/>
        </p:nvSpPr>
        <p:spPr>
          <a:xfrm>
            <a:off x="4441833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C4580DF-4AA5-8947-B2A3-0C9DD8963F7B}"/>
              </a:ext>
            </a:extLst>
          </p:cNvPr>
          <p:cNvSpPr txBox="1"/>
          <p:nvPr/>
        </p:nvSpPr>
        <p:spPr>
          <a:xfrm>
            <a:off x="4449219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9838D1A-8CF9-574C-89C5-D0BA33E22436}"/>
              </a:ext>
            </a:extLst>
          </p:cNvPr>
          <p:cNvSpPr txBox="1"/>
          <p:nvPr/>
        </p:nvSpPr>
        <p:spPr>
          <a:xfrm>
            <a:off x="4965900" y="3568118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0.9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7A87FDC-7DD7-9E48-BDED-3823B7DB715E}"/>
              </a:ext>
            </a:extLst>
          </p:cNvPr>
          <p:cNvSpPr txBox="1"/>
          <p:nvPr/>
        </p:nvSpPr>
        <p:spPr>
          <a:xfrm>
            <a:off x="6204577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98667F3-F2BE-114E-AC5E-0C4263917E66}"/>
              </a:ext>
            </a:extLst>
          </p:cNvPr>
          <p:cNvSpPr txBox="1"/>
          <p:nvPr/>
        </p:nvSpPr>
        <p:spPr>
          <a:xfrm>
            <a:off x="6211963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522B8FF-77AF-214B-A888-260C70A2D990}"/>
              </a:ext>
            </a:extLst>
          </p:cNvPr>
          <p:cNvSpPr txBox="1"/>
          <p:nvPr/>
        </p:nvSpPr>
        <p:spPr>
          <a:xfrm>
            <a:off x="6728644" y="3568118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0.9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FFBCCA3-D688-6649-802D-3653C88F7544}"/>
              </a:ext>
            </a:extLst>
          </p:cNvPr>
          <p:cNvSpPr txBox="1"/>
          <p:nvPr/>
        </p:nvSpPr>
        <p:spPr>
          <a:xfrm>
            <a:off x="7861274" y="3056017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1CAF5F1-5735-5A49-87A5-97985255B55C}"/>
              </a:ext>
            </a:extLst>
          </p:cNvPr>
          <p:cNvSpPr txBox="1"/>
          <p:nvPr/>
        </p:nvSpPr>
        <p:spPr>
          <a:xfrm>
            <a:off x="7868660" y="4524238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C0D8E9A-7863-4349-B05C-D364D058BE4A}"/>
              </a:ext>
            </a:extLst>
          </p:cNvPr>
          <p:cNvSpPr txBox="1"/>
          <p:nvPr/>
        </p:nvSpPr>
        <p:spPr>
          <a:xfrm>
            <a:off x="8385341" y="3556422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0.9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3361228-A36A-8B4D-AF5D-00CE4E93F197}"/>
              </a:ext>
            </a:extLst>
          </p:cNvPr>
          <p:cNvSpPr txBox="1"/>
          <p:nvPr/>
        </p:nvSpPr>
        <p:spPr>
          <a:xfrm>
            <a:off x="8443173" y="1676490"/>
            <a:ext cx="1038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Error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D4396F6-B0CC-694F-897D-8D2B7250B8FD}"/>
              </a:ext>
            </a:extLst>
          </p:cNvPr>
          <p:cNvSpPr txBox="1"/>
          <p:nvPr/>
        </p:nvSpPr>
        <p:spPr>
          <a:xfrm>
            <a:off x="5056986" y="5890382"/>
            <a:ext cx="3158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 = 0.9 &lt; 1 (Vanishing) 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28B472D-CAC7-704A-A358-9DE6CC1F393A}"/>
              </a:ext>
            </a:extLst>
          </p:cNvPr>
          <p:cNvSpPr/>
          <p:nvPr/>
        </p:nvSpPr>
        <p:spPr>
          <a:xfrm>
            <a:off x="1853882" y="6635019"/>
            <a:ext cx="84842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/deep-math-machine-learning-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/chapter-10-1-deepnlp-lstm-long-short-term-memory-networks-with-math-21477f8e4235</a:t>
            </a:r>
          </a:p>
        </p:txBody>
      </p:sp>
    </p:spTree>
    <p:extLst>
      <p:ext uri="{BB962C8B-B14F-4D97-AF65-F5344CB8AC3E}">
        <p14:creationId xmlns:p14="http://schemas.microsoft.com/office/powerpoint/2010/main" val="378303284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Bent Arrow 63">
            <a:extLst>
              <a:ext uri="{FF2B5EF4-FFF2-40B4-BE49-F238E27FC236}">
                <a16:creationId xmlns:a16="http://schemas.microsoft.com/office/drawing/2014/main" id="{A5CDCF99-B777-634C-8529-8092297544BF}"/>
              </a:ext>
            </a:extLst>
          </p:cNvPr>
          <p:cNvSpPr/>
          <p:nvPr/>
        </p:nvSpPr>
        <p:spPr>
          <a:xfrm flipH="1" flipV="1">
            <a:off x="3125795" y="3019358"/>
            <a:ext cx="6136234" cy="654042"/>
          </a:xfrm>
          <a:prstGeom prst="bentArrow">
            <a:avLst>
              <a:gd name="adj1" fmla="val 22624"/>
              <a:gd name="adj2" fmla="val 24706"/>
              <a:gd name="adj3" fmla="val 35274"/>
              <a:gd name="adj4" fmla="val 12858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131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0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6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144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498BB-B8E4-D142-BC9D-CB889CDE1BB8}"/>
              </a:ext>
            </a:extLst>
          </p:cNvPr>
          <p:cNvSpPr/>
          <p:nvPr/>
        </p:nvSpPr>
        <p:spPr>
          <a:xfrm>
            <a:off x="585043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y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E05827-925D-9E42-9D09-E60CBF0EFCB7}"/>
              </a:ext>
            </a:extLst>
          </p:cNvPr>
          <p:cNvSpPr/>
          <p:nvPr/>
        </p:nvSpPr>
        <p:spPr>
          <a:xfrm>
            <a:off x="7556235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A63444-2F87-1540-A294-6794770D3694}"/>
              </a:ext>
            </a:extLst>
          </p:cNvPr>
          <p:cNvSpPr/>
          <p:nvPr/>
        </p:nvSpPr>
        <p:spPr>
          <a:xfrm>
            <a:off x="4144643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38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62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1CBA15-38A0-1544-9BBE-194DE4641833}"/>
              </a:ext>
            </a:extLst>
          </p:cNvPr>
          <p:cNvSpPr/>
          <p:nvPr/>
        </p:nvSpPr>
        <p:spPr>
          <a:xfrm>
            <a:off x="2438847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2755404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60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6163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2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9575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2A4190-CDDA-9E41-9FBE-711FCF1C65FA}"/>
              </a:ext>
            </a:extLst>
          </p:cNvPr>
          <p:cNvCxnSpPr>
            <a:cxnSpLocks/>
          </p:cNvCxnSpPr>
          <p:nvPr/>
        </p:nvCxnSpPr>
        <p:spPr>
          <a:xfrm flipV="1">
            <a:off x="2754745" y="2844943"/>
            <a:ext cx="8284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181DA6-0D79-A34F-8A9A-66565F391D31}"/>
              </a:ext>
            </a:extLst>
          </p:cNvPr>
          <p:cNvCxnSpPr>
            <a:cxnSpLocks/>
          </p:cNvCxnSpPr>
          <p:nvPr/>
        </p:nvCxnSpPr>
        <p:spPr>
          <a:xfrm flipH="1" flipV="1">
            <a:off x="4457928" y="2844944"/>
            <a:ext cx="13510" cy="8647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5B4048-4611-0D4F-BEB0-4C23C443ACF2}"/>
              </a:ext>
            </a:extLst>
          </p:cNvPr>
          <p:cNvCxnSpPr>
            <a:cxnSpLocks/>
          </p:cNvCxnSpPr>
          <p:nvPr/>
        </p:nvCxnSpPr>
        <p:spPr>
          <a:xfrm flipH="1" flipV="1">
            <a:off x="6168026" y="2844943"/>
            <a:ext cx="4909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2421E27-41E9-904B-8D3D-0CC5CD5BB40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0" y="2844943"/>
            <a:ext cx="697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9579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3078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4784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491801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8196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5850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7556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4144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2438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9262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0A0A56-2081-374D-B5DF-698FE05BDECE}"/>
              </a:ext>
            </a:extLst>
          </p:cNvPr>
          <p:cNvSpPr txBox="1"/>
          <p:nvPr/>
        </p:nvSpPr>
        <p:spPr>
          <a:xfrm>
            <a:off x="1541138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6E36B26-79C4-F844-82C8-A10C870542A5}"/>
              </a:ext>
            </a:extLst>
          </p:cNvPr>
          <p:cNvSpPr txBox="1"/>
          <p:nvPr/>
        </p:nvSpPr>
        <p:spPr>
          <a:xfrm>
            <a:off x="147997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5CC53E0-6B0A-CA4A-BE2E-C9E096AD786E}"/>
              </a:ext>
            </a:extLst>
          </p:cNvPr>
          <p:cNvSpPr txBox="1"/>
          <p:nvPr/>
        </p:nvSpPr>
        <p:spPr>
          <a:xfrm>
            <a:off x="1524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EED3C3C7-997B-7F4C-8CD8-4FCB8DC7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8531"/>
            <a:ext cx="8229600" cy="165157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RNN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Exploding Gradient problem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7F2831F-E5A5-5A4D-9FE0-187B73A7DCBF}"/>
              </a:ext>
            </a:extLst>
          </p:cNvPr>
          <p:cNvSpPr txBox="1"/>
          <p:nvPr/>
        </p:nvSpPr>
        <p:spPr>
          <a:xfrm>
            <a:off x="2809898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70BE92E-75F6-EF44-8DDA-E38414B671FE}"/>
              </a:ext>
            </a:extLst>
          </p:cNvPr>
          <p:cNvSpPr txBox="1"/>
          <p:nvPr/>
        </p:nvSpPr>
        <p:spPr>
          <a:xfrm>
            <a:off x="2817284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4AF6E1-3C18-7E41-8962-41715BC2862A}"/>
              </a:ext>
            </a:extLst>
          </p:cNvPr>
          <p:cNvSpPr txBox="1"/>
          <p:nvPr/>
        </p:nvSpPr>
        <p:spPr>
          <a:xfrm>
            <a:off x="3333965" y="3568118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1.1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72D8700-C573-0840-B4D9-601479DB8B56}"/>
              </a:ext>
            </a:extLst>
          </p:cNvPr>
          <p:cNvSpPr txBox="1"/>
          <p:nvPr/>
        </p:nvSpPr>
        <p:spPr>
          <a:xfrm>
            <a:off x="4441833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C4580DF-4AA5-8947-B2A3-0C9DD8963F7B}"/>
              </a:ext>
            </a:extLst>
          </p:cNvPr>
          <p:cNvSpPr txBox="1"/>
          <p:nvPr/>
        </p:nvSpPr>
        <p:spPr>
          <a:xfrm>
            <a:off x="4449219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9838D1A-8CF9-574C-89C5-D0BA33E22436}"/>
              </a:ext>
            </a:extLst>
          </p:cNvPr>
          <p:cNvSpPr txBox="1"/>
          <p:nvPr/>
        </p:nvSpPr>
        <p:spPr>
          <a:xfrm>
            <a:off x="4965900" y="3568118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1.1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7A87FDC-7DD7-9E48-BDED-3823B7DB715E}"/>
              </a:ext>
            </a:extLst>
          </p:cNvPr>
          <p:cNvSpPr txBox="1"/>
          <p:nvPr/>
        </p:nvSpPr>
        <p:spPr>
          <a:xfrm>
            <a:off x="6204577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98667F3-F2BE-114E-AC5E-0C4263917E66}"/>
              </a:ext>
            </a:extLst>
          </p:cNvPr>
          <p:cNvSpPr txBox="1"/>
          <p:nvPr/>
        </p:nvSpPr>
        <p:spPr>
          <a:xfrm>
            <a:off x="6211963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522B8FF-77AF-214B-A888-260C70A2D990}"/>
              </a:ext>
            </a:extLst>
          </p:cNvPr>
          <p:cNvSpPr txBox="1"/>
          <p:nvPr/>
        </p:nvSpPr>
        <p:spPr>
          <a:xfrm>
            <a:off x="6728644" y="3568118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1.1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FFBCCA3-D688-6649-802D-3653C88F7544}"/>
              </a:ext>
            </a:extLst>
          </p:cNvPr>
          <p:cNvSpPr txBox="1"/>
          <p:nvPr/>
        </p:nvSpPr>
        <p:spPr>
          <a:xfrm>
            <a:off x="7861274" y="3056017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1CAF5F1-5735-5A49-87A5-97985255B55C}"/>
              </a:ext>
            </a:extLst>
          </p:cNvPr>
          <p:cNvSpPr txBox="1"/>
          <p:nvPr/>
        </p:nvSpPr>
        <p:spPr>
          <a:xfrm>
            <a:off x="7868660" y="4524238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C0D8E9A-7863-4349-B05C-D364D058BE4A}"/>
              </a:ext>
            </a:extLst>
          </p:cNvPr>
          <p:cNvSpPr txBox="1"/>
          <p:nvPr/>
        </p:nvSpPr>
        <p:spPr>
          <a:xfrm>
            <a:off x="8385341" y="3556422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1.1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3361228-A36A-8B4D-AF5D-00CE4E93F197}"/>
              </a:ext>
            </a:extLst>
          </p:cNvPr>
          <p:cNvSpPr txBox="1"/>
          <p:nvPr/>
        </p:nvSpPr>
        <p:spPr>
          <a:xfrm>
            <a:off x="8443173" y="1676490"/>
            <a:ext cx="1038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Error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D4396F6-B0CC-694F-897D-8D2B7250B8FD}"/>
              </a:ext>
            </a:extLst>
          </p:cNvPr>
          <p:cNvSpPr txBox="1"/>
          <p:nvPr/>
        </p:nvSpPr>
        <p:spPr>
          <a:xfrm>
            <a:off x="5056987" y="5890382"/>
            <a:ext cx="3174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 = 1.1 &gt; 1 (Exploding) 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E0DA53F-7DB9-654D-8E86-B96A0701A6CA}"/>
              </a:ext>
            </a:extLst>
          </p:cNvPr>
          <p:cNvSpPr/>
          <p:nvPr/>
        </p:nvSpPr>
        <p:spPr>
          <a:xfrm>
            <a:off x="1853882" y="6635019"/>
            <a:ext cx="84842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/deep-math-machine-learning-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/chapter-10-1-deepnlp-lstm-long-short-term-memory-networks-with-math-21477f8e4235</a:t>
            </a:r>
          </a:p>
        </p:txBody>
      </p:sp>
    </p:spTree>
    <p:extLst>
      <p:ext uri="{BB962C8B-B14F-4D97-AF65-F5344CB8AC3E}">
        <p14:creationId xmlns:p14="http://schemas.microsoft.com/office/powerpoint/2010/main" val="37377711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74427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RNN LSTM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132</a:t>
            </a:fld>
            <a:endParaRPr lang="zh-TW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107" y="971772"/>
            <a:ext cx="7164288" cy="26810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107" y="3839156"/>
            <a:ext cx="7149298" cy="26861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4B93C9-4AC4-2A48-8C5A-B94472465A1F}"/>
              </a:ext>
            </a:extLst>
          </p:cNvPr>
          <p:cNvSpPr txBox="1"/>
          <p:nvPr/>
        </p:nvSpPr>
        <p:spPr>
          <a:xfrm>
            <a:off x="1600327" y="2081448"/>
            <a:ext cx="761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RNN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038F81-D57C-1D4D-B625-FED90B7C1829}"/>
              </a:ext>
            </a:extLst>
          </p:cNvPr>
          <p:cNvSpPr txBox="1"/>
          <p:nvPr/>
        </p:nvSpPr>
        <p:spPr>
          <a:xfrm>
            <a:off x="1607995" y="5182250"/>
            <a:ext cx="878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LSTM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9097A0-183F-C543-98A4-F37FE790E98F}"/>
              </a:ext>
            </a:extLst>
          </p:cNvPr>
          <p:cNvSpPr/>
          <p:nvPr/>
        </p:nvSpPr>
        <p:spPr>
          <a:xfrm>
            <a:off x="2484120" y="6589555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334030165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4625"/>
            <a:ext cx="8229600" cy="129802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Long Short Term Memory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(LSTM)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133</a:t>
            </a:fld>
            <a:endParaRPr lang="zh-TW" alt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2" y="1556792"/>
            <a:ext cx="8815874" cy="33123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648" y="5157192"/>
            <a:ext cx="6563072" cy="12228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1E861B-50B8-C546-9165-9B03369EA945}"/>
              </a:ext>
            </a:extLst>
          </p:cNvPr>
          <p:cNvSpPr txBox="1"/>
          <p:nvPr/>
        </p:nvSpPr>
        <p:spPr>
          <a:xfrm>
            <a:off x="4752110" y="1888262"/>
            <a:ext cx="7325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forget </a:t>
            </a:r>
            <a:br>
              <a:rPr lang="en-US" sz="1600" dirty="0">
                <a:solidFill>
                  <a:srgbClr val="C00000"/>
                </a:solidFill>
              </a:rPr>
            </a:br>
            <a:r>
              <a:rPr lang="en-US" sz="1600" dirty="0">
                <a:solidFill>
                  <a:srgbClr val="C00000"/>
                </a:solidFill>
              </a:rPr>
              <a:t>gate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857A16-50C4-F94A-AC3D-146602F4363A}"/>
              </a:ext>
            </a:extLst>
          </p:cNvPr>
          <p:cNvSpPr txBox="1"/>
          <p:nvPr/>
        </p:nvSpPr>
        <p:spPr>
          <a:xfrm>
            <a:off x="5546221" y="1888261"/>
            <a:ext cx="622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input</a:t>
            </a:r>
            <a:br>
              <a:rPr lang="en-US" sz="1600" dirty="0">
                <a:solidFill>
                  <a:srgbClr val="C00000"/>
                </a:solidFill>
              </a:rPr>
            </a:br>
            <a:r>
              <a:rPr lang="en-US" sz="1600" dirty="0">
                <a:solidFill>
                  <a:srgbClr val="C00000"/>
                </a:solidFill>
              </a:rPr>
              <a:t>gate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39DFDB-9978-8744-8689-CF825824AB89}"/>
              </a:ext>
            </a:extLst>
          </p:cNvPr>
          <p:cNvSpPr txBox="1"/>
          <p:nvPr/>
        </p:nvSpPr>
        <p:spPr>
          <a:xfrm>
            <a:off x="6258003" y="1875560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output</a:t>
            </a:r>
            <a:br>
              <a:rPr lang="en-US" sz="1600" dirty="0">
                <a:solidFill>
                  <a:srgbClr val="C00000"/>
                </a:solidFill>
              </a:rPr>
            </a:br>
            <a:r>
              <a:rPr lang="en-US" sz="1600" dirty="0">
                <a:solidFill>
                  <a:srgbClr val="C00000"/>
                </a:solidFill>
              </a:rPr>
              <a:t>gate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1306E3-6B2F-014B-BD07-A485CFB8A394}"/>
              </a:ext>
            </a:extLst>
          </p:cNvPr>
          <p:cNvSpPr/>
          <p:nvPr/>
        </p:nvSpPr>
        <p:spPr>
          <a:xfrm>
            <a:off x="2484120" y="6589555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158896739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chemeClr val="accent1"/>
                </a:solidFill>
              </a:rPr>
              <a:t>Gated Recurrent Unit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zh-TW" altLang="en-US" dirty="0">
                <a:solidFill>
                  <a:schemeClr val="accent1"/>
                </a:solidFill>
              </a:rPr>
              <a:t> </a:t>
            </a:r>
            <a:r>
              <a:rPr lang="en-US" altLang="zh-TW" dirty="0">
                <a:solidFill>
                  <a:schemeClr val="accent1"/>
                </a:solidFill>
              </a:rPr>
              <a:t>(GRU)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134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3633" y="1836192"/>
            <a:ext cx="6649701" cy="45365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A041EA-93BD-0140-9C27-3AE44AE3F412}"/>
              </a:ext>
            </a:extLst>
          </p:cNvPr>
          <p:cNvSpPr txBox="1"/>
          <p:nvPr/>
        </p:nvSpPr>
        <p:spPr>
          <a:xfrm>
            <a:off x="4968009" y="1669255"/>
            <a:ext cx="8858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reset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gate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D99792-61A8-3049-A6BD-7B75AD6B30AF}"/>
              </a:ext>
            </a:extLst>
          </p:cNvPr>
          <p:cNvSpPr txBox="1"/>
          <p:nvPr/>
        </p:nvSpPr>
        <p:spPr>
          <a:xfrm>
            <a:off x="6020955" y="1669005"/>
            <a:ext cx="10681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update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gate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886AD6-E37B-4641-8A10-5EA3E4C1C30D}"/>
              </a:ext>
            </a:extLst>
          </p:cNvPr>
          <p:cNvSpPr/>
          <p:nvPr/>
        </p:nvSpPr>
        <p:spPr>
          <a:xfrm>
            <a:off x="2484120" y="6589555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375768543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/>
          <p:cNvSpPr>
            <a:spLocks noGrp="1"/>
          </p:cNvSpPr>
          <p:nvPr>
            <p:ph type="title"/>
          </p:nvPr>
        </p:nvSpPr>
        <p:spPr>
          <a:xfrm>
            <a:off x="1992313" y="115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LSTM Recurrent Neural Network</a:t>
            </a:r>
          </a:p>
        </p:txBody>
      </p:sp>
      <p:sp>
        <p:nvSpPr>
          <p:cNvPr id="962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5392E5B-9623-CE49-BBFB-ACFCAFB4A04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135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19400" y="6611938"/>
            <a:ext cx="6553200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github.com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/Vict0rSch/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deep_learning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/tree/master/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keras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/recurrent</a:t>
            </a:r>
          </a:p>
        </p:txBody>
      </p:sp>
      <p:pic>
        <p:nvPicPr>
          <p:cNvPr id="9626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2222922"/>
            <a:ext cx="91440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E0B91F-C33D-CD4D-B199-ABD526E01FAF}"/>
              </a:ext>
            </a:extLst>
          </p:cNvPr>
          <p:cNvSpPr/>
          <p:nvPr/>
        </p:nvSpPr>
        <p:spPr>
          <a:xfrm>
            <a:off x="1703513" y="5426640"/>
            <a:ext cx="108867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Traditional Neural Network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3FCCEF-FBE1-8541-8635-511B376D0A59}"/>
              </a:ext>
            </a:extLst>
          </p:cNvPr>
          <p:cNvSpPr/>
          <p:nvPr/>
        </p:nvSpPr>
        <p:spPr>
          <a:xfrm>
            <a:off x="3008101" y="5426640"/>
            <a:ext cx="10206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Music </a:t>
            </a:r>
            <a:br>
              <a:rPr lang="en-US" sz="1400" b="1" dirty="0">
                <a:solidFill>
                  <a:schemeClr val="tx2"/>
                </a:solidFill>
              </a:rPr>
            </a:br>
            <a:r>
              <a:rPr lang="en-US" sz="1400" b="1" dirty="0">
                <a:solidFill>
                  <a:schemeClr val="tx2"/>
                </a:solidFill>
              </a:rPr>
              <a:t>Generation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E9A5C5-DB5F-E84C-9054-9EB7AC63AD12}"/>
              </a:ext>
            </a:extLst>
          </p:cNvPr>
          <p:cNvSpPr/>
          <p:nvPr/>
        </p:nvSpPr>
        <p:spPr>
          <a:xfrm>
            <a:off x="4736294" y="5426640"/>
            <a:ext cx="11630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Sentiment </a:t>
            </a:r>
            <a:br>
              <a:rPr lang="en-US" sz="1400" b="1" dirty="0">
                <a:solidFill>
                  <a:schemeClr val="tx2"/>
                </a:solidFill>
              </a:rPr>
            </a:br>
            <a:r>
              <a:rPr lang="en-US" sz="1400" b="1" dirty="0">
                <a:solidFill>
                  <a:schemeClr val="tx2"/>
                </a:solidFill>
              </a:rPr>
              <a:t>Classification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EB9F50-364F-254D-9FAA-B147FE5CECEA}"/>
              </a:ext>
            </a:extLst>
          </p:cNvPr>
          <p:cNvSpPr/>
          <p:nvPr/>
        </p:nvSpPr>
        <p:spPr>
          <a:xfrm>
            <a:off x="6626847" y="5426640"/>
            <a:ext cx="106920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Name </a:t>
            </a:r>
            <a:br>
              <a:rPr lang="en-US" sz="1400" b="1" dirty="0">
                <a:solidFill>
                  <a:schemeClr val="tx2"/>
                </a:solidFill>
              </a:rPr>
            </a:br>
            <a:r>
              <a:rPr lang="en-US" sz="1400" b="1" dirty="0">
                <a:solidFill>
                  <a:schemeClr val="tx2"/>
                </a:solidFill>
              </a:rPr>
              <a:t>Entity </a:t>
            </a:r>
            <a:br>
              <a:rPr lang="en-US" sz="1400" b="1" dirty="0">
                <a:solidFill>
                  <a:schemeClr val="tx2"/>
                </a:solidFill>
              </a:rPr>
            </a:br>
            <a:r>
              <a:rPr lang="en-US" sz="1400" b="1" dirty="0">
                <a:solidFill>
                  <a:schemeClr val="tx2"/>
                </a:solidFill>
              </a:rPr>
              <a:t>Recognition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BB6B54-0E52-E341-8E40-834D0923DC9E}"/>
              </a:ext>
            </a:extLst>
          </p:cNvPr>
          <p:cNvSpPr/>
          <p:nvPr/>
        </p:nvSpPr>
        <p:spPr>
          <a:xfrm>
            <a:off x="9075540" y="5426640"/>
            <a:ext cx="10113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Machine </a:t>
            </a:r>
            <a:br>
              <a:rPr lang="en-US" sz="1400" b="1" dirty="0">
                <a:solidFill>
                  <a:schemeClr val="tx2"/>
                </a:solidFill>
              </a:rPr>
            </a:br>
            <a:r>
              <a:rPr lang="en-US" sz="1400" b="1" dirty="0">
                <a:solidFill>
                  <a:schemeClr val="tx2"/>
                </a:solidFill>
              </a:rPr>
              <a:t>Translation</a:t>
            </a:r>
          </a:p>
        </p:txBody>
      </p:sp>
    </p:spTree>
    <p:extLst>
      <p:ext uri="{BB962C8B-B14F-4D97-AF65-F5344CB8AC3E}">
        <p14:creationId xmlns:p14="http://schemas.microsoft.com/office/powerpoint/2010/main" val="63795982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241EE-9B0A-E241-A010-147BA5E1C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24241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Long Short Term Memory (LSTM) 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for Time Series Forecasting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136</a:t>
            </a:fld>
            <a:endParaRPr lang="zh-TW" alt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34F2950-E969-3049-AC11-679399698E7A}"/>
              </a:ext>
            </a:extLst>
          </p:cNvPr>
          <p:cNvSpPr/>
          <p:nvPr/>
        </p:nvSpPr>
        <p:spPr>
          <a:xfrm>
            <a:off x="2120533" y="3690591"/>
            <a:ext cx="1260140" cy="7631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LSTM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1720" y="5183468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0857" y="5183468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097224" y="5183468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498BB-B8E4-D142-BC9D-CB889CDE1BB8}"/>
              </a:ext>
            </a:extLst>
          </p:cNvPr>
          <p:cNvSpPr/>
          <p:nvPr/>
        </p:nvSpPr>
        <p:spPr>
          <a:xfrm>
            <a:off x="5826649" y="2204863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E05827-925D-9E42-9D09-E60CBF0EFCB7}"/>
              </a:ext>
            </a:extLst>
          </p:cNvPr>
          <p:cNvSpPr/>
          <p:nvPr/>
        </p:nvSpPr>
        <p:spPr>
          <a:xfrm>
            <a:off x="7550857" y="2204863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A63444-2F87-1540-A294-6794770D3694}"/>
              </a:ext>
            </a:extLst>
          </p:cNvPr>
          <p:cNvSpPr/>
          <p:nvPr/>
        </p:nvSpPr>
        <p:spPr>
          <a:xfrm>
            <a:off x="4137328" y="2204863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B8884FA-7760-AB48-96C3-03AA0DBC5539}"/>
              </a:ext>
            </a:extLst>
          </p:cNvPr>
          <p:cNvSpPr/>
          <p:nvPr/>
        </p:nvSpPr>
        <p:spPr>
          <a:xfrm>
            <a:off x="3827298" y="3690591"/>
            <a:ext cx="1260140" cy="7631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LSTM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9D9AEDE-84C0-1940-8F0F-0C1FF0A11DAE}"/>
              </a:ext>
            </a:extLst>
          </p:cNvPr>
          <p:cNvSpPr/>
          <p:nvPr/>
        </p:nvSpPr>
        <p:spPr>
          <a:xfrm>
            <a:off x="5534062" y="3690591"/>
            <a:ext cx="1260140" cy="7631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LSTM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01378A3-34A6-BD4B-84A0-C28751BCC09C}"/>
              </a:ext>
            </a:extLst>
          </p:cNvPr>
          <p:cNvSpPr/>
          <p:nvPr/>
        </p:nvSpPr>
        <p:spPr>
          <a:xfrm>
            <a:off x="7240827" y="3690591"/>
            <a:ext cx="1260140" cy="7631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LSTM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C1E49FF-762F-E548-8095-BCCC4D85FC7A}"/>
              </a:ext>
            </a:extLst>
          </p:cNvPr>
          <p:cNvSpPr/>
          <p:nvPr/>
        </p:nvSpPr>
        <p:spPr>
          <a:xfrm>
            <a:off x="8947591" y="3690591"/>
            <a:ext cx="1260140" cy="7631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LSTM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45817" y="5183468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932" y="5183468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75065" y="2204863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1CBA15-38A0-1544-9BBE-194DE4641833}"/>
              </a:ext>
            </a:extLst>
          </p:cNvPr>
          <p:cNvSpPr/>
          <p:nvPr/>
        </p:nvSpPr>
        <p:spPr>
          <a:xfrm>
            <a:off x="2431878" y="2204863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  <a:stCxn id="20" idx="0"/>
            <a:endCxn id="8" idx="2"/>
          </p:cNvCxnSpPr>
          <p:nvPr/>
        </p:nvCxnSpPr>
        <p:spPr>
          <a:xfrm flipH="1" flipV="1">
            <a:off x="2750603" y="4453778"/>
            <a:ext cx="15254" cy="7296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12809" y="4450615"/>
            <a:ext cx="15254" cy="71370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  <a:endCxn id="17" idx="2"/>
          </p:cNvCxnSpPr>
          <p:nvPr/>
        </p:nvCxnSpPr>
        <p:spPr>
          <a:xfrm flipH="1" flipV="1">
            <a:off x="6164132" y="4453777"/>
            <a:ext cx="7628" cy="7408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  <a:stCxn id="11" idx="0"/>
            <a:endCxn id="18" idx="2"/>
          </p:cNvCxnSpPr>
          <p:nvPr/>
        </p:nvCxnSpPr>
        <p:spPr>
          <a:xfrm flipV="1">
            <a:off x="7870897" y="4453778"/>
            <a:ext cx="0" cy="7296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  <a:stCxn id="21" idx="0"/>
            <a:endCxn id="19" idx="2"/>
          </p:cNvCxnSpPr>
          <p:nvPr/>
        </p:nvCxnSpPr>
        <p:spPr>
          <a:xfrm flipH="1" flipV="1">
            <a:off x="9577662" y="4453778"/>
            <a:ext cx="5311" cy="7296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2A4190-CDDA-9E41-9FBE-711FCF1C65FA}"/>
              </a:ext>
            </a:extLst>
          </p:cNvPr>
          <p:cNvCxnSpPr>
            <a:cxnSpLocks/>
            <a:stCxn id="8" idx="0"/>
            <a:endCxn id="24" idx="4"/>
          </p:cNvCxnSpPr>
          <p:nvPr/>
        </p:nvCxnSpPr>
        <p:spPr>
          <a:xfrm flipV="1">
            <a:off x="2750604" y="2844943"/>
            <a:ext cx="1315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181DA6-0D79-A34F-8A9A-66565F391D31}"/>
              </a:ext>
            </a:extLst>
          </p:cNvPr>
          <p:cNvCxnSpPr>
            <a:cxnSpLocks/>
            <a:stCxn id="16" idx="0"/>
            <a:endCxn id="15" idx="4"/>
          </p:cNvCxnSpPr>
          <p:nvPr/>
        </p:nvCxnSpPr>
        <p:spPr>
          <a:xfrm flipV="1">
            <a:off x="4457368" y="2844943"/>
            <a:ext cx="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5B4048-4611-0D4F-BEB0-4C23C443ACF2}"/>
              </a:ext>
            </a:extLst>
          </p:cNvPr>
          <p:cNvCxnSpPr>
            <a:cxnSpLocks/>
            <a:stCxn id="17" idx="0"/>
            <a:endCxn id="13" idx="4"/>
          </p:cNvCxnSpPr>
          <p:nvPr/>
        </p:nvCxnSpPr>
        <p:spPr>
          <a:xfrm flipH="1" flipV="1">
            <a:off x="6146690" y="2844943"/>
            <a:ext cx="17443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2421E27-41E9-904B-8D3D-0CC5CD5BB406}"/>
              </a:ext>
            </a:extLst>
          </p:cNvPr>
          <p:cNvCxnSpPr>
            <a:cxnSpLocks/>
            <a:stCxn id="18" idx="0"/>
            <a:endCxn id="14" idx="4"/>
          </p:cNvCxnSpPr>
          <p:nvPr/>
        </p:nvCxnSpPr>
        <p:spPr>
          <a:xfrm flipV="1">
            <a:off x="7870897" y="2844943"/>
            <a:ext cx="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  <a:stCxn id="19" idx="0"/>
            <a:endCxn id="22" idx="4"/>
          </p:cNvCxnSpPr>
          <p:nvPr/>
        </p:nvCxnSpPr>
        <p:spPr>
          <a:xfrm flipV="1">
            <a:off x="9577661" y="2844943"/>
            <a:ext cx="17444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8" idx="3"/>
            <a:endCxn id="16" idx="1"/>
          </p:cNvCxnSpPr>
          <p:nvPr/>
        </p:nvCxnSpPr>
        <p:spPr>
          <a:xfrm>
            <a:off x="3380674" y="4072184"/>
            <a:ext cx="4466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</p:cNvCxnSpPr>
          <p:nvPr/>
        </p:nvCxnSpPr>
        <p:spPr>
          <a:xfrm>
            <a:off x="5087439" y="4072184"/>
            <a:ext cx="4466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</p:cNvCxnSpPr>
          <p:nvPr/>
        </p:nvCxnSpPr>
        <p:spPr>
          <a:xfrm>
            <a:off x="6794203" y="4072184"/>
            <a:ext cx="4466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</p:cNvCxnSpPr>
          <p:nvPr/>
        </p:nvCxnSpPr>
        <p:spPr>
          <a:xfrm>
            <a:off x="8500968" y="4072184"/>
            <a:ext cx="4466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270431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9F9978B-5BA0-4541-BD30-31D8FBD0085B}"/>
              </a:ext>
            </a:extLst>
          </p:cNvPr>
          <p:cNvSpPr/>
          <p:nvPr/>
        </p:nvSpPr>
        <p:spPr>
          <a:xfrm>
            <a:off x="8565346" y="3632877"/>
            <a:ext cx="1275070" cy="9630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2D6FC5-1341-474C-B1DA-EE817C408342}"/>
              </a:ext>
            </a:extLst>
          </p:cNvPr>
          <p:cNvSpPr/>
          <p:nvPr/>
        </p:nvSpPr>
        <p:spPr>
          <a:xfrm>
            <a:off x="2029922" y="3632878"/>
            <a:ext cx="6469553" cy="9630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997170-10AB-E944-BEC5-881FB34CE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921" y="0"/>
            <a:ext cx="8229600" cy="1143000"/>
          </a:xfrm>
        </p:spPr>
        <p:txBody>
          <a:bodyPr/>
          <a:lstStyle/>
          <a:p>
            <a:r>
              <a:rPr lang="en-US" sz="6600" dirty="0">
                <a:solidFill>
                  <a:schemeClr val="accent1"/>
                </a:solidFill>
              </a:rPr>
              <a:t>Time Series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1EC5C-2E2A-DB43-B294-13FDD88AA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B707F3-520F-EB42-B80E-3E8B0F896D23}"/>
              </a:ext>
            </a:extLst>
          </p:cNvPr>
          <p:cNvSpPr/>
          <p:nvPr/>
        </p:nvSpPr>
        <p:spPr>
          <a:xfrm>
            <a:off x="1918770" y="1270502"/>
            <a:ext cx="85042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Courier" pitchFamily="2" charset="0"/>
              </a:rPr>
              <a:t>[</a:t>
            </a:r>
            <a:r>
              <a:rPr lang="en-US" sz="3600" dirty="0">
                <a:solidFill>
                  <a:schemeClr val="accent1"/>
                </a:solidFill>
                <a:latin typeface="Courier" pitchFamily="2" charset="0"/>
              </a:rPr>
              <a:t>100, 110, 120, 130, 140</a:t>
            </a:r>
            <a:r>
              <a:rPr lang="en-US" sz="3600" dirty="0">
                <a:latin typeface="Courier" pitchFamily="2" charset="0"/>
              </a:rPr>
              <a:t>, </a:t>
            </a:r>
            <a:r>
              <a:rPr lang="en-US" sz="3600" dirty="0">
                <a:solidFill>
                  <a:srgbClr val="C00000"/>
                </a:solidFill>
                <a:latin typeface="Courier" pitchFamily="2" charset="0"/>
              </a:rPr>
              <a:t>150</a:t>
            </a:r>
            <a:r>
              <a:rPr lang="en-US" sz="3600" dirty="0">
                <a:latin typeface="Courier" pitchFamily="2" charset="0"/>
              </a:rPr>
              <a:t>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0FD57D-E589-364C-9649-A81FB69BF24E}"/>
              </a:ext>
            </a:extLst>
          </p:cNvPr>
          <p:cNvSpPr/>
          <p:nvPr/>
        </p:nvSpPr>
        <p:spPr>
          <a:xfrm>
            <a:off x="1977616" y="3794659"/>
            <a:ext cx="7934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Courier" pitchFamily="2" charset="0"/>
              </a:rPr>
              <a:t>[100 110 120 130 140] 150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DDC7C3-E458-BB41-BC47-53DC92C82678}"/>
              </a:ext>
            </a:extLst>
          </p:cNvPr>
          <p:cNvSpPr txBox="1"/>
          <p:nvPr/>
        </p:nvSpPr>
        <p:spPr>
          <a:xfrm>
            <a:off x="4943872" y="2900476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434443-BCBA-0140-8795-663047127E37}"/>
              </a:ext>
            </a:extLst>
          </p:cNvPr>
          <p:cNvSpPr txBox="1"/>
          <p:nvPr/>
        </p:nvSpPr>
        <p:spPr>
          <a:xfrm>
            <a:off x="8963873" y="2900476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D9C1E38-E2DB-C047-8B5E-C791789BB3A5}"/>
              </a:ext>
            </a:extLst>
          </p:cNvPr>
          <p:cNvSpPr/>
          <p:nvPr/>
        </p:nvSpPr>
        <p:spPr>
          <a:xfrm>
            <a:off x="4947868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575072-4D45-D545-B47C-E867AC28719F}"/>
              </a:ext>
            </a:extLst>
          </p:cNvPr>
          <p:cNvSpPr/>
          <p:nvPr/>
        </p:nvSpPr>
        <p:spPr>
          <a:xfrm>
            <a:off x="6206010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BD0090-A3CA-E64B-A6AA-E379AEB4F022}"/>
              </a:ext>
            </a:extLst>
          </p:cNvPr>
          <p:cNvSpPr/>
          <p:nvPr/>
        </p:nvSpPr>
        <p:spPr>
          <a:xfrm>
            <a:off x="3689726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C584EC0-B59B-6A45-A484-26A45D4A139D}"/>
              </a:ext>
            </a:extLst>
          </p:cNvPr>
          <p:cNvSpPr/>
          <p:nvPr/>
        </p:nvSpPr>
        <p:spPr>
          <a:xfrm>
            <a:off x="2431584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0055966-2A68-1244-A6B5-5F6A25EFF115}"/>
              </a:ext>
            </a:extLst>
          </p:cNvPr>
          <p:cNvSpPr/>
          <p:nvPr/>
        </p:nvSpPr>
        <p:spPr>
          <a:xfrm>
            <a:off x="7464152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7E85061-8C5E-244E-A102-FAC0C0F3F28A}"/>
              </a:ext>
            </a:extLst>
          </p:cNvPr>
          <p:cNvSpPr/>
          <p:nvPr/>
        </p:nvSpPr>
        <p:spPr>
          <a:xfrm>
            <a:off x="8926195" y="2284864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20814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9F9978B-5BA0-4541-BD30-31D8FBD0085B}"/>
              </a:ext>
            </a:extLst>
          </p:cNvPr>
          <p:cNvSpPr/>
          <p:nvPr/>
        </p:nvSpPr>
        <p:spPr>
          <a:xfrm>
            <a:off x="6827473" y="2565493"/>
            <a:ext cx="761134" cy="37856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2D6FC5-1341-474C-B1DA-EE817C408342}"/>
              </a:ext>
            </a:extLst>
          </p:cNvPr>
          <p:cNvSpPr/>
          <p:nvPr/>
        </p:nvSpPr>
        <p:spPr>
          <a:xfrm>
            <a:off x="3509527" y="2543505"/>
            <a:ext cx="3209925" cy="37856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997170-10AB-E944-BEC5-881FB34CE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921" y="130628"/>
            <a:ext cx="8229600" cy="99172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Time Series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1EC5C-2E2A-DB43-B294-13FDD88AA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B707F3-520F-EB42-B80E-3E8B0F896D23}"/>
              </a:ext>
            </a:extLst>
          </p:cNvPr>
          <p:cNvSpPr/>
          <p:nvPr/>
        </p:nvSpPr>
        <p:spPr>
          <a:xfrm>
            <a:off x="1848086" y="1122348"/>
            <a:ext cx="849463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latin typeface="Courier" pitchFamily="2" charset="0"/>
              </a:rPr>
              <a:t>[</a:t>
            </a:r>
            <a:r>
              <a:rPr lang="en-US" sz="3000" dirty="0">
                <a:solidFill>
                  <a:schemeClr val="accent1"/>
                </a:solidFill>
                <a:latin typeface="Courier" pitchFamily="2" charset="0"/>
              </a:rPr>
              <a:t>10, 20, 30</a:t>
            </a:r>
            <a:r>
              <a:rPr lang="en-US" sz="3000" dirty="0">
                <a:latin typeface="Courier" pitchFamily="2" charset="0"/>
              </a:rPr>
              <a:t>, </a:t>
            </a:r>
            <a:r>
              <a:rPr lang="en-US" sz="3000" dirty="0">
                <a:solidFill>
                  <a:srgbClr val="C00000"/>
                </a:solidFill>
                <a:latin typeface="Courier" pitchFamily="2" charset="0"/>
              </a:rPr>
              <a:t>40</a:t>
            </a:r>
            <a:r>
              <a:rPr lang="en-US" sz="3000" dirty="0">
                <a:latin typeface="Courier" pitchFamily="2" charset="0"/>
              </a:rPr>
              <a:t>, 50, 60, 70, 80, 90]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0FD57D-E589-364C-9649-A81FB69BF24E}"/>
              </a:ext>
            </a:extLst>
          </p:cNvPr>
          <p:cNvSpPr/>
          <p:nvPr/>
        </p:nvSpPr>
        <p:spPr>
          <a:xfrm>
            <a:off x="3509527" y="2543505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>
                <a:latin typeface="Courier" pitchFamily="2" charset="0"/>
              </a:rPr>
              <a:t>[10 20 30] 40</a:t>
            </a:r>
          </a:p>
          <a:p>
            <a:r>
              <a:rPr lang="en-US" sz="4000" dirty="0">
                <a:latin typeface="Courier" pitchFamily="2" charset="0"/>
              </a:rPr>
              <a:t>[20 30 40] 50</a:t>
            </a:r>
          </a:p>
          <a:p>
            <a:r>
              <a:rPr lang="en-US" sz="4000" dirty="0">
                <a:latin typeface="Courier" pitchFamily="2" charset="0"/>
              </a:rPr>
              <a:t>[30 40 50] 60</a:t>
            </a:r>
          </a:p>
          <a:p>
            <a:r>
              <a:rPr lang="en-US" sz="4000" dirty="0">
                <a:latin typeface="Courier" pitchFamily="2" charset="0"/>
              </a:rPr>
              <a:t>[40 50 60] 70</a:t>
            </a:r>
          </a:p>
          <a:p>
            <a:r>
              <a:rPr lang="en-US" sz="4000" dirty="0">
                <a:latin typeface="Courier" pitchFamily="2" charset="0"/>
              </a:rPr>
              <a:t>[50 60 70] 80</a:t>
            </a:r>
          </a:p>
          <a:p>
            <a:r>
              <a:rPr lang="en-US" sz="4000" dirty="0">
                <a:latin typeface="Courier" pitchFamily="2" charset="0"/>
              </a:rPr>
              <a:t>[60 70 80] 90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DDC7C3-E458-BB41-BC47-53DC92C82678}"/>
              </a:ext>
            </a:extLst>
          </p:cNvPr>
          <p:cNvSpPr txBox="1"/>
          <p:nvPr/>
        </p:nvSpPr>
        <p:spPr>
          <a:xfrm>
            <a:off x="4929492" y="1845122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434443-BCBA-0140-8795-663047127E37}"/>
              </a:ext>
            </a:extLst>
          </p:cNvPr>
          <p:cNvSpPr txBox="1"/>
          <p:nvPr/>
        </p:nvSpPr>
        <p:spPr>
          <a:xfrm>
            <a:off x="6969032" y="1841385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45500702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CDF78-1497-3942-8FAD-22874074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16763"/>
            <a:ext cx="8229600" cy="926206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Reinforcement Learning (RL)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B789E-F0CD-C540-89C4-12E02A809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139</a:t>
            </a:fld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C1BE402-EC7D-8C42-B5A4-72576A470591}"/>
              </a:ext>
            </a:extLst>
          </p:cNvPr>
          <p:cNvSpPr/>
          <p:nvPr/>
        </p:nvSpPr>
        <p:spPr>
          <a:xfrm>
            <a:off x="5740953" y="1920717"/>
            <a:ext cx="2651760" cy="26517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254E707-93E5-BA44-977A-5DC61A19FF1D}"/>
              </a:ext>
            </a:extLst>
          </p:cNvPr>
          <p:cNvSpPr/>
          <p:nvPr/>
        </p:nvSpPr>
        <p:spPr>
          <a:xfrm>
            <a:off x="4593554" y="1323473"/>
            <a:ext cx="2651760" cy="26517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7C98327-F682-184A-A640-7297FDDB34A8}"/>
              </a:ext>
            </a:extLst>
          </p:cNvPr>
          <p:cNvSpPr/>
          <p:nvPr/>
        </p:nvSpPr>
        <p:spPr>
          <a:xfrm>
            <a:off x="3481236" y="1920717"/>
            <a:ext cx="2651760" cy="26517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54D472D-BF66-AC42-8E59-60459C008A53}"/>
              </a:ext>
            </a:extLst>
          </p:cNvPr>
          <p:cNvSpPr/>
          <p:nvPr/>
        </p:nvSpPr>
        <p:spPr>
          <a:xfrm>
            <a:off x="3466313" y="3173097"/>
            <a:ext cx="2651760" cy="26517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43A8E1D-8C45-3349-9B58-064EF249FC52}"/>
              </a:ext>
            </a:extLst>
          </p:cNvPr>
          <p:cNvSpPr/>
          <p:nvPr/>
        </p:nvSpPr>
        <p:spPr>
          <a:xfrm>
            <a:off x="4566562" y="3781250"/>
            <a:ext cx="2651760" cy="26517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BC5F91A-B81F-B545-9D71-C4C20DEB664B}"/>
              </a:ext>
            </a:extLst>
          </p:cNvPr>
          <p:cNvSpPr/>
          <p:nvPr/>
        </p:nvSpPr>
        <p:spPr>
          <a:xfrm>
            <a:off x="5733036" y="3169098"/>
            <a:ext cx="2651760" cy="26517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0A009AB-0444-5A4E-B75C-3406D36698B2}"/>
              </a:ext>
            </a:extLst>
          </p:cNvPr>
          <p:cNvSpPr/>
          <p:nvPr/>
        </p:nvSpPr>
        <p:spPr>
          <a:xfrm>
            <a:off x="4616278" y="2565443"/>
            <a:ext cx="2651760" cy="26517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1390B4-F828-EC41-87CB-454D1C3089DF}"/>
              </a:ext>
            </a:extLst>
          </p:cNvPr>
          <p:cNvSpPr txBox="1"/>
          <p:nvPr/>
        </p:nvSpPr>
        <p:spPr>
          <a:xfrm>
            <a:off x="3483268" y="2828747"/>
            <a:ext cx="115127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CA6577-C083-454D-9F61-CD90E22C235F}"/>
              </a:ext>
            </a:extLst>
          </p:cNvPr>
          <p:cNvSpPr txBox="1"/>
          <p:nvPr/>
        </p:nvSpPr>
        <p:spPr>
          <a:xfrm>
            <a:off x="3450800" y="4576262"/>
            <a:ext cx="119776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Mathematics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624463-E6A3-084D-BADB-EF411644FB24}"/>
              </a:ext>
            </a:extLst>
          </p:cNvPr>
          <p:cNvSpPr txBox="1"/>
          <p:nvPr/>
        </p:nvSpPr>
        <p:spPr>
          <a:xfrm>
            <a:off x="5342474" y="5971046"/>
            <a:ext cx="10759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Economics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1A7ED3-4C70-6044-81A9-39E813E8F184}"/>
              </a:ext>
            </a:extLst>
          </p:cNvPr>
          <p:cNvSpPr txBox="1"/>
          <p:nvPr/>
        </p:nvSpPr>
        <p:spPr>
          <a:xfrm>
            <a:off x="7223854" y="4609696"/>
            <a:ext cx="112402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Psychology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546734-429B-8C49-8D08-33CC7300C327}"/>
              </a:ext>
            </a:extLst>
          </p:cNvPr>
          <p:cNvSpPr txBox="1"/>
          <p:nvPr/>
        </p:nvSpPr>
        <p:spPr>
          <a:xfrm>
            <a:off x="7154581" y="2928154"/>
            <a:ext cx="128112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Neuroscience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CFCFF7-A7BD-294A-BD69-22CED7120327}"/>
              </a:ext>
            </a:extLst>
          </p:cNvPr>
          <p:cNvSpPr txBox="1"/>
          <p:nvPr/>
        </p:nvSpPr>
        <p:spPr>
          <a:xfrm>
            <a:off x="5116451" y="1567042"/>
            <a:ext cx="165141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Computer Science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1B1B76-E80A-8D4F-8B60-DEBF3A3A8629}"/>
              </a:ext>
            </a:extLst>
          </p:cNvPr>
          <p:cNvSpPr txBox="1"/>
          <p:nvPr/>
        </p:nvSpPr>
        <p:spPr>
          <a:xfrm>
            <a:off x="5515069" y="2847784"/>
            <a:ext cx="9012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</a:t>
            </a:r>
            <a:b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890D54-5FDC-9D43-B26B-1E2B8B4A83FF}"/>
              </a:ext>
            </a:extLst>
          </p:cNvPr>
          <p:cNvSpPr txBox="1"/>
          <p:nvPr/>
        </p:nvSpPr>
        <p:spPr>
          <a:xfrm>
            <a:off x="6366917" y="3163748"/>
            <a:ext cx="8338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Reward </a:t>
            </a:r>
            <a:b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C9EB73-F418-6D49-A867-778E952A3A6B}"/>
              </a:ext>
            </a:extLst>
          </p:cNvPr>
          <p:cNvSpPr txBox="1"/>
          <p:nvPr/>
        </p:nvSpPr>
        <p:spPr>
          <a:xfrm>
            <a:off x="5876219" y="4074489"/>
            <a:ext cx="16514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Classical/Operant </a:t>
            </a:r>
            <a:b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2E849C-22D6-024F-86A5-A81398A8D77B}"/>
              </a:ext>
            </a:extLst>
          </p:cNvPr>
          <p:cNvSpPr txBox="1"/>
          <p:nvPr/>
        </p:nvSpPr>
        <p:spPr>
          <a:xfrm>
            <a:off x="5445339" y="4595644"/>
            <a:ext cx="10406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Bounded </a:t>
            </a:r>
            <a:b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Rationality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82277D-4F23-4046-B019-39501D5C958A}"/>
              </a:ext>
            </a:extLst>
          </p:cNvPr>
          <p:cNvSpPr txBox="1"/>
          <p:nvPr/>
        </p:nvSpPr>
        <p:spPr>
          <a:xfrm>
            <a:off x="4683531" y="4092831"/>
            <a:ext cx="111440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Operations </a:t>
            </a:r>
            <a:b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841C29-F561-C94F-A39D-07596FF2CBC6}"/>
              </a:ext>
            </a:extLst>
          </p:cNvPr>
          <p:cNvSpPr txBox="1"/>
          <p:nvPr/>
        </p:nvSpPr>
        <p:spPr>
          <a:xfrm>
            <a:off x="4750922" y="3132028"/>
            <a:ext cx="8066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Optimal</a:t>
            </a:r>
            <a:b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037AB89-420C-0A45-B485-D154CB1B8193}"/>
              </a:ext>
            </a:extLst>
          </p:cNvPr>
          <p:cNvSpPr txBox="1"/>
          <p:nvPr/>
        </p:nvSpPr>
        <p:spPr>
          <a:xfrm>
            <a:off x="5085161" y="3582194"/>
            <a:ext cx="16786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Reinforcement </a:t>
            </a:r>
            <a:b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8D68CB0-5E0B-D445-9301-5688ADB9510F}"/>
              </a:ext>
            </a:extLst>
          </p:cNvPr>
          <p:cNvSpPr/>
          <p:nvPr/>
        </p:nvSpPr>
        <p:spPr>
          <a:xfrm>
            <a:off x="1979398" y="6602605"/>
            <a:ext cx="823140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3831315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7B56B-1B0B-B2F0-0AEC-7EF7B93AF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4874"/>
            <a:ext cx="11222181" cy="733577"/>
          </a:xfrm>
        </p:spPr>
        <p:txBody>
          <a:bodyPr>
            <a:noAutofit/>
          </a:bodyPr>
          <a:lstStyle/>
          <a:p>
            <a:r>
              <a:rPr lang="en-US" dirty="0"/>
              <a:t>Applications of Generative AI in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E888C0-E5D7-BBBE-C548-48C5EFE72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1B87B0-998E-5709-A962-3699B892C430}"/>
              </a:ext>
            </a:extLst>
          </p:cNvPr>
          <p:cNvSpPr txBox="1"/>
          <p:nvPr/>
        </p:nvSpPr>
        <p:spPr>
          <a:xfrm>
            <a:off x="534389" y="6610791"/>
            <a:ext cx="1083465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Siva Sai, Keya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Arunakar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Vinay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Chamola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Amir Hussain, Pranav Bisht, and Sanjeev Kumar (2025). "Generative AI for Finance: Applications, Case Studies and Challenges." Expert Systems 42, no. 3 (2025): e70018.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A6CA310-F501-8350-AE1C-9ECB4C32F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621" y="883366"/>
            <a:ext cx="10240758" cy="1487875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4800" b="1" dirty="0"/>
              <a:t>Generating Applicant-Friendly Application Denials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A7D4264-EA48-218C-5549-E860A7B00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621" y="2572718"/>
            <a:ext cx="10240758" cy="4001667"/>
          </a:xfrm>
          <a:prstGeom prst="roundRect">
            <a:avLst>
              <a:gd name="adj" fmla="val 2360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4000" b="1" dirty="0"/>
              <a:t>Provides clear and understandable reasons </a:t>
            </a:r>
            <a:br>
              <a:rPr lang="en-US" sz="4000" b="1" dirty="0"/>
            </a:br>
            <a:r>
              <a:rPr lang="en-US" sz="4000" b="1" dirty="0"/>
              <a:t>for loan or credit application rejections </a:t>
            </a:r>
            <a:br>
              <a:rPr lang="en-US" sz="4000" b="1" dirty="0"/>
            </a:br>
            <a:r>
              <a:rPr lang="en-US" sz="4000" b="1" dirty="0"/>
              <a:t>to improve customer transparency and experience.</a:t>
            </a:r>
          </a:p>
        </p:txBody>
      </p:sp>
    </p:spTree>
    <p:extLst>
      <p:ext uri="{BB962C8B-B14F-4D97-AF65-F5344CB8AC3E}">
        <p14:creationId xmlns:p14="http://schemas.microsoft.com/office/powerpoint/2010/main" val="422087612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CDF78-1497-3942-8FAD-22874074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397" y="117321"/>
            <a:ext cx="8229600" cy="102564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Branches of Machine Learning (ML)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Reinforcement Learning (RL)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B789E-F0CD-C540-89C4-12E02A809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140</a:t>
            </a:fld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254E707-93E5-BA44-977A-5DC61A19FF1D}"/>
              </a:ext>
            </a:extLst>
          </p:cNvPr>
          <p:cNvSpPr/>
          <p:nvPr/>
        </p:nvSpPr>
        <p:spPr>
          <a:xfrm>
            <a:off x="5434288" y="1823410"/>
            <a:ext cx="3108960" cy="31089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546734-429B-8C49-8D08-33CC7300C327}"/>
              </a:ext>
            </a:extLst>
          </p:cNvPr>
          <p:cNvSpPr txBox="1"/>
          <p:nvPr/>
        </p:nvSpPr>
        <p:spPr>
          <a:xfrm>
            <a:off x="6808610" y="2893389"/>
            <a:ext cx="177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Unsupervised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FC0393-FE5A-0941-96B9-2281A25912F3}"/>
              </a:ext>
            </a:extLst>
          </p:cNvPr>
          <p:cNvSpPr txBox="1"/>
          <p:nvPr/>
        </p:nvSpPr>
        <p:spPr>
          <a:xfrm>
            <a:off x="5510551" y="3359457"/>
            <a:ext cx="12811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</a:t>
            </a:r>
            <a:b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2723BFD-ADA9-B64C-A93D-9CE48B28C9AD}"/>
              </a:ext>
            </a:extLst>
          </p:cNvPr>
          <p:cNvSpPr txBox="1"/>
          <p:nvPr/>
        </p:nvSpPr>
        <p:spPr>
          <a:xfrm>
            <a:off x="5243235" y="5186185"/>
            <a:ext cx="1864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Reinforcement </a:t>
            </a:r>
            <a:b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93354D3-2399-F747-BB31-C055C4D864B8}"/>
              </a:ext>
            </a:extLst>
          </p:cNvPr>
          <p:cNvSpPr txBox="1"/>
          <p:nvPr/>
        </p:nvSpPr>
        <p:spPr>
          <a:xfrm>
            <a:off x="3805771" y="2883718"/>
            <a:ext cx="149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Supervised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0020CFC-4D98-CC46-9C00-54B2D11206DF}"/>
              </a:ext>
            </a:extLst>
          </p:cNvPr>
          <p:cNvSpPr/>
          <p:nvPr/>
        </p:nvSpPr>
        <p:spPr>
          <a:xfrm>
            <a:off x="3743594" y="1804354"/>
            <a:ext cx="3108960" cy="31089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665E109-4724-104A-A490-FF4AA0D2475C}"/>
              </a:ext>
            </a:extLst>
          </p:cNvPr>
          <p:cNvSpPr/>
          <p:nvPr/>
        </p:nvSpPr>
        <p:spPr>
          <a:xfrm>
            <a:off x="4624661" y="3285498"/>
            <a:ext cx="3108960" cy="31089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C9EF6F3-AB11-0341-9980-6E870B928FFB}"/>
              </a:ext>
            </a:extLst>
          </p:cNvPr>
          <p:cNvSpPr/>
          <p:nvPr/>
        </p:nvSpPr>
        <p:spPr>
          <a:xfrm>
            <a:off x="3581402" y="1277858"/>
            <a:ext cx="5120640" cy="511660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2F5172E-471B-5F4D-9790-3382FA2F3E85}"/>
              </a:ext>
            </a:extLst>
          </p:cNvPr>
          <p:cNvSpPr txBox="1"/>
          <p:nvPr/>
        </p:nvSpPr>
        <p:spPr>
          <a:xfrm>
            <a:off x="1862093" y="1669466"/>
            <a:ext cx="20008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Labeled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Direct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Predict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83D8005-5231-EE49-BFDE-A7C7A0C1988C}"/>
              </a:ext>
            </a:extLst>
          </p:cNvPr>
          <p:cNvSpPr txBox="1"/>
          <p:nvPr/>
        </p:nvSpPr>
        <p:spPr>
          <a:xfrm>
            <a:off x="8134562" y="1460809"/>
            <a:ext cx="25827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No Labels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No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Find hidden structure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D887AB-6460-634D-BA55-7E2731239784}"/>
              </a:ext>
            </a:extLst>
          </p:cNvPr>
          <p:cNvSpPr txBox="1"/>
          <p:nvPr/>
        </p:nvSpPr>
        <p:spPr>
          <a:xfrm>
            <a:off x="7900644" y="5518014"/>
            <a:ext cx="27093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Reward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series of actions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9888AA8-AF18-294C-90DE-BBDB9EE58CB1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192528575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CDF78-1497-3942-8FAD-22874074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397" y="117321"/>
            <a:ext cx="8229600" cy="102564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(RL) Taxonomy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B789E-F0CD-C540-89C4-12E02A809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141</a:t>
            </a:fld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254E707-93E5-BA44-977A-5DC61A19FF1D}"/>
              </a:ext>
            </a:extLst>
          </p:cNvPr>
          <p:cNvSpPr/>
          <p:nvPr/>
        </p:nvSpPr>
        <p:spPr>
          <a:xfrm>
            <a:off x="5434288" y="1823410"/>
            <a:ext cx="3108960" cy="31089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FC0393-FE5A-0941-96B9-2281A25912F3}"/>
              </a:ext>
            </a:extLst>
          </p:cNvPr>
          <p:cNvSpPr txBox="1"/>
          <p:nvPr/>
        </p:nvSpPr>
        <p:spPr>
          <a:xfrm>
            <a:off x="5734163" y="3001550"/>
            <a:ext cx="7200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Actor</a:t>
            </a:r>
            <a:b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2723BFD-ADA9-B64C-A93D-9CE48B28C9AD}"/>
              </a:ext>
            </a:extLst>
          </p:cNvPr>
          <p:cNvSpPr txBox="1"/>
          <p:nvPr/>
        </p:nvSpPr>
        <p:spPr>
          <a:xfrm>
            <a:off x="5749783" y="5186184"/>
            <a:ext cx="851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0020CFC-4D98-CC46-9C00-54B2D11206DF}"/>
              </a:ext>
            </a:extLst>
          </p:cNvPr>
          <p:cNvSpPr/>
          <p:nvPr/>
        </p:nvSpPr>
        <p:spPr>
          <a:xfrm>
            <a:off x="3743594" y="1804354"/>
            <a:ext cx="3108960" cy="31089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665E109-4724-104A-A490-FF4AA0D2475C}"/>
              </a:ext>
            </a:extLst>
          </p:cNvPr>
          <p:cNvSpPr/>
          <p:nvPr/>
        </p:nvSpPr>
        <p:spPr>
          <a:xfrm>
            <a:off x="4624661" y="3285498"/>
            <a:ext cx="3108960" cy="31089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650ED9-9772-3446-82E6-28558D5712CE}"/>
              </a:ext>
            </a:extLst>
          </p:cNvPr>
          <p:cNvSpPr txBox="1"/>
          <p:nvPr/>
        </p:nvSpPr>
        <p:spPr>
          <a:xfrm>
            <a:off x="6810082" y="4001049"/>
            <a:ext cx="1471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Policy-Based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66300E-4FAC-8B48-94B8-1AD0775C26A0}"/>
              </a:ext>
            </a:extLst>
          </p:cNvPr>
          <p:cNvSpPr txBox="1"/>
          <p:nvPr/>
        </p:nvSpPr>
        <p:spPr>
          <a:xfrm>
            <a:off x="7226188" y="2879500"/>
            <a:ext cx="864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767334-D20F-7D43-ADE7-166D27024EC3}"/>
              </a:ext>
            </a:extLst>
          </p:cNvPr>
          <p:cNvSpPr txBox="1"/>
          <p:nvPr/>
        </p:nvSpPr>
        <p:spPr>
          <a:xfrm>
            <a:off x="3704414" y="2873149"/>
            <a:ext cx="1826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 Function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3D38AF-EE95-3F43-8E13-4E5B64DBA758}"/>
              </a:ext>
            </a:extLst>
          </p:cNvPr>
          <p:cNvSpPr txBox="1"/>
          <p:nvPr/>
        </p:nvSpPr>
        <p:spPr>
          <a:xfrm>
            <a:off x="5493538" y="2288100"/>
            <a:ext cx="12795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Model-Free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F0477A-4F31-6546-ABDF-6CB4F25DBF77}"/>
              </a:ext>
            </a:extLst>
          </p:cNvPr>
          <p:cNvSpPr txBox="1"/>
          <p:nvPr/>
        </p:nvSpPr>
        <p:spPr>
          <a:xfrm>
            <a:off x="4124498" y="4067343"/>
            <a:ext cx="1402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Value-Based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C87F04-DA0C-424C-A4AE-2701CAB741D8}"/>
              </a:ext>
            </a:extLst>
          </p:cNvPr>
          <p:cNvSpPr txBox="1"/>
          <p:nvPr/>
        </p:nvSpPr>
        <p:spPr>
          <a:xfrm>
            <a:off x="5402970" y="3898066"/>
            <a:ext cx="14606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Model-Based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9F2080C-751F-AD4F-BD15-DE900BB2444D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111222432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CDF78-1497-3942-8FAD-22874074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397" y="117321"/>
            <a:ext cx="8229600" cy="102564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(RL)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Taxonomy of RL Algorithms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B789E-F0CD-C540-89C4-12E02A809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142</a:t>
            </a:fld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9F2080C-751F-AD4F-BD15-DE900BB2444D}"/>
              </a:ext>
            </a:extLst>
          </p:cNvPr>
          <p:cNvSpPr/>
          <p:nvPr/>
        </p:nvSpPr>
        <p:spPr>
          <a:xfrm>
            <a:off x="1979398" y="6602606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spinningup.openai.com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/latest/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spinningup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/rl_intro2.html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467D1C-0CFB-BC4C-9B4B-903883F6F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387" y="1430250"/>
            <a:ext cx="10098410" cy="517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490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119394282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6837258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4946217" y="2884816"/>
            <a:ext cx="617411" cy="1694270"/>
          </a:xfrm>
          <a:prstGeom prst="bentConnector3">
            <a:avLst>
              <a:gd name="adj1" fmla="val -25274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6187189" y="3268472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7561471" y="2423152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4969916" y="3518687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3619797" y="2415898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30D8D-172B-1D41-B271-BD73C2907E79}"/>
              </a:ext>
            </a:extLst>
          </p:cNvPr>
          <p:cNvSpPr txBox="1"/>
          <p:nvPr/>
        </p:nvSpPr>
        <p:spPr>
          <a:xfrm>
            <a:off x="3119036" y="2049534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24950F-C7E6-1C47-8586-BAC1D6E38022}"/>
              </a:ext>
            </a:extLst>
          </p:cNvPr>
          <p:cNvSpPr txBox="1"/>
          <p:nvPr/>
        </p:nvSpPr>
        <p:spPr>
          <a:xfrm>
            <a:off x="7070155" y="205767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DD06F-F508-CF48-8811-BF8EB27F1CD4}"/>
              </a:ext>
            </a:extLst>
          </p:cNvPr>
          <p:cNvSpPr txBox="1"/>
          <p:nvPr/>
        </p:nvSpPr>
        <p:spPr>
          <a:xfrm>
            <a:off x="4508821" y="321756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99077824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6837258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4946217" y="2884816"/>
            <a:ext cx="617411" cy="1694270"/>
          </a:xfrm>
          <a:prstGeom prst="bentConnector3">
            <a:avLst>
              <a:gd name="adj1" fmla="val -25274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6187189" y="3268472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7561471" y="2423152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4969916" y="3518687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3619797" y="2415898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30D8D-172B-1D41-B271-BD73C2907E79}"/>
              </a:ext>
            </a:extLst>
          </p:cNvPr>
          <p:cNvSpPr txBox="1"/>
          <p:nvPr/>
        </p:nvSpPr>
        <p:spPr>
          <a:xfrm>
            <a:off x="3119036" y="2049534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24950F-C7E6-1C47-8586-BAC1D6E38022}"/>
              </a:ext>
            </a:extLst>
          </p:cNvPr>
          <p:cNvSpPr txBox="1"/>
          <p:nvPr/>
        </p:nvSpPr>
        <p:spPr>
          <a:xfrm>
            <a:off x="7070155" y="205767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DD06F-F508-CF48-8811-BF8EB27F1CD4}"/>
              </a:ext>
            </a:extLst>
          </p:cNvPr>
          <p:cNvSpPr txBox="1"/>
          <p:nvPr/>
        </p:nvSpPr>
        <p:spPr>
          <a:xfrm>
            <a:off x="4508821" y="321756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715622-5053-BF40-B11A-3DA984043056}"/>
              </a:ext>
            </a:extLst>
          </p:cNvPr>
          <p:cNvSpPr txBox="1"/>
          <p:nvPr/>
        </p:nvSpPr>
        <p:spPr>
          <a:xfrm>
            <a:off x="7739189" y="2877562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5C4674-299C-B541-BC55-05642B5CAE2E}"/>
              </a:ext>
            </a:extLst>
          </p:cNvPr>
          <p:cNvSpPr txBox="1"/>
          <p:nvPr/>
        </p:nvSpPr>
        <p:spPr>
          <a:xfrm>
            <a:off x="6193816" y="3550327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427619-DA6F-0142-8581-B969445AED83}"/>
              </a:ext>
            </a:extLst>
          </p:cNvPr>
          <p:cNvSpPr txBox="1"/>
          <p:nvPr/>
        </p:nvSpPr>
        <p:spPr>
          <a:xfrm>
            <a:off x="4274486" y="2877563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67999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2FB0C-000C-F642-BB1D-02EB6C51B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Agent and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972CF-5C90-3443-88AA-E4DCBB917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8714" y="1700701"/>
            <a:ext cx="4942497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At each step </a:t>
            </a:r>
            <a:r>
              <a:rPr lang="en-US" i="1" dirty="0"/>
              <a:t>t</a:t>
            </a:r>
            <a:r>
              <a:rPr lang="en-US" dirty="0"/>
              <a:t> the agent: </a:t>
            </a:r>
          </a:p>
          <a:p>
            <a:pPr lvl="1"/>
            <a:r>
              <a:rPr lang="en-US" dirty="0"/>
              <a:t>Executes </a:t>
            </a:r>
            <a:r>
              <a:rPr lang="en-US" dirty="0">
                <a:solidFill>
                  <a:srgbClr val="C00000"/>
                </a:solidFill>
              </a:rPr>
              <a:t>action</a:t>
            </a:r>
            <a:r>
              <a:rPr lang="en-US" dirty="0"/>
              <a:t> </a:t>
            </a:r>
            <a:r>
              <a:rPr lang="en-US" i="1" dirty="0"/>
              <a:t>A</a:t>
            </a:r>
            <a:r>
              <a:rPr lang="en-US" i="1" baseline="-25000" dirty="0"/>
              <a:t>t</a:t>
            </a:r>
          </a:p>
          <a:p>
            <a:pPr lvl="1"/>
            <a:r>
              <a:rPr lang="en-US" dirty="0"/>
              <a:t>Receives </a:t>
            </a:r>
            <a:r>
              <a:rPr lang="en-US" dirty="0">
                <a:solidFill>
                  <a:srgbClr val="C00000"/>
                </a:solidFill>
              </a:rPr>
              <a:t>observation</a:t>
            </a:r>
            <a:r>
              <a:rPr lang="en-US" dirty="0"/>
              <a:t> </a:t>
            </a:r>
            <a:r>
              <a:rPr lang="en-US" i="1" dirty="0" err="1"/>
              <a:t>O</a:t>
            </a:r>
            <a:r>
              <a:rPr lang="en-US" i="1" baseline="-25000" dirty="0" err="1"/>
              <a:t>t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Receives scalar </a:t>
            </a:r>
            <a:r>
              <a:rPr lang="en-US" dirty="0">
                <a:solidFill>
                  <a:srgbClr val="C00000"/>
                </a:solidFill>
              </a:rPr>
              <a:t>reward</a:t>
            </a:r>
            <a:r>
              <a:rPr lang="en-US" dirty="0"/>
              <a:t> </a:t>
            </a:r>
            <a:r>
              <a:rPr lang="en-US" i="1" dirty="0" err="1"/>
              <a:t>R</a:t>
            </a:r>
            <a:r>
              <a:rPr lang="en-US" i="1" baseline="-25000" dirty="0" err="1"/>
              <a:t>t</a:t>
            </a:r>
            <a:endParaRPr lang="en-US" i="1" baseline="-25000" dirty="0"/>
          </a:p>
          <a:p>
            <a:r>
              <a:rPr lang="en-US" dirty="0"/>
              <a:t>The environment: </a:t>
            </a:r>
          </a:p>
          <a:p>
            <a:pPr lvl="1"/>
            <a:r>
              <a:rPr lang="en-US" dirty="0"/>
              <a:t>Receives action </a:t>
            </a:r>
            <a:r>
              <a:rPr lang="en-US" i="1" dirty="0"/>
              <a:t>A</a:t>
            </a:r>
            <a:r>
              <a:rPr lang="en-US" i="1" baseline="-25000" dirty="0"/>
              <a:t>t</a:t>
            </a:r>
          </a:p>
          <a:p>
            <a:pPr lvl="1"/>
            <a:r>
              <a:rPr lang="en-US" dirty="0"/>
              <a:t>Emits observation </a:t>
            </a:r>
            <a:r>
              <a:rPr lang="en-US" i="1" dirty="0"/>
              <a:t>O</a:t>
            </a:r>
            <a:r>
              <a:rPr lang="en-US" i="1" baseline="-25000" dirty="0"/>
              <a:t>t+1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Emits scalar reward </a:t>
            </a:r>
            <a:r>
              <a:rPr lang="en-US" i="1" dirty="0"/>
              <a:t>R</a:t>
            </a:r>
            <a:r>
              <a:rPr lang="en-US" i="1" baseline="-25000" dirty="0"/>
              <a:t>t+1</a:t>
            </a:r>
          </a:p>
          <a:p>
            <a:r>
              <a:rPr lang="en-US" dirty="0"/>
              <a:t>t increments at </a:t>
            </a:r>
            <a:r>
              <a:rPr lang="en-US" dirty="0" err="1"/>
              <a:t>env</a:t>
            </a:r>
            <a:r>
              <a:rPr lang="en-US" dirty="0"/>
              <a:t>. step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71F2A-C7F9-284B-AEDF-11B09358B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146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2AB4129-FF8A-2346-86EA-AFBDD84D2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8101" y="2546046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8769686-2257-DF4E-AA05-331AD26CA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0690" y="4183543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7AC8B7EE-B920-9F40-A9D6-4143BD4F0794}"/>
              </a:ext>
            </a:extLst>
          </p:cNvPr>
          <p:cNvCxnSpPr>
            <a:cxnSpLocks/>
            <a:stCxn id="5" idx="3"/>
            <a:endCxn id="6" idx="3"/>
          </p:cNvCxnSpPr>
          <p:nvPr/>
        </p:nvCxnSpPr>
        <p:spPr>
          <a:xfrm>
            <a:off x="9321730" y="2929702"/>
            <a:ext cx="590903" cy="1694270"/>
          </a:xfrm>
          <a:prstGeom prst="bentConnector3">
            <a:avLst>
              <a:gd name="adj1" fmla="val 165385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DF5C2DB3-06CC-C741-9E0F-029221C590FA}"/>
              </a:ext>
            </a:extLst>
          </p:cNvPr>
          <p:cNvCxnSpPr>
            <a:cxnSpLocks/>
            <a:stCxn id="6" idx="1"/>
            <a:endCxn id="5" idx="1"/>
          </p:cNvCxnSpPr>
          <p:nvPr/>
        </p:nvCxnSpPr>
        <p:spPr>
          <a:xfrm rot="10800000" flipH="1">
            <a:off x="7430689" y="2929702"/>
            <a:ext cx="617411" cy="1694270"/>
          </a:xfrm>
          <a:prstGeom prst="bentConnector3">
            <a:avLst>
              <a:gd name="adj1" fmla="val -48538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00FCCB9-6A12-5B47-9B36-6C4B57660621}"/>
              </a:ext>
            </a:extLst>
          </p:cNvPr>
          <p:cNvCxnSpPr>
            <a:cxnSpLocks/>
            <a:stCxn id="6" idx="0"/>
            <a:endCxn id="5" idx="2"/>
          </p:cNvCxnSpPr>
          <p:nvPr/>
        </p:nvCxnSpPr>
        <p:spPr>
          <a:xfrm flipV="1">
            <a:off x="8671661" y="3313358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9840084-ABCB-CE47-B118-7CF94DE5B48D}"/>
              </a:ext>
            </a:extLst>
          </p:cNvPr>
          <p:cNvSpPr txBox="1"/>
          <p:nvPr/>
        </p:nvSpPr>
        <p:spPr>
          <a:xfrm>
            <a:off x="9395887" y="2482018"/>
            <a:ext cx="869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F31CA8-FA2B-4146-89A9-6D9041C93FCA}"/>
              </a:ext>
            </a:extLst>
          </p:cNvPr>
          <p:cNvSpPr txBox="1"/>
          <p:nvPr/>
        </p:nvSpPr>
        <p:spPr>
          <a:xfrm>
            <a:off x="7653582" y="3611837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1406D0-B254-ED48-8B70-AE79FC33F612}"/>
              </a:ext>
            </a:extLst>
          </p:cNvPr>
          <p:cNvSpPr txBox="1"/>
          <p:nvPr/>
        </p:nvSpPr>
        <p:spPr>
          <a:xfrm>
            <a:off x="6611230" y="2365442"/>
            <a:ext cx="1510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665530-6B1E-5741-B115-421DB8FC2715}"/>
              </a:ext>
            </a:extLst>
          </p:cNvPr>
          <p:cNvSpPr txBox="1"/>
          <p:nvPr/>
        </p:nvSpPr>
        <p:spPr>
          <a:xfrm>
            <a:off x="9572327" y="2907083"/>
            <a:ext cx="389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8BDD81-1916-EB42-89AF-3DBE7EA1618B}"/>
              </a:ext>
            </a:extLst>
          </p:cNvPr>
          <p:cNvSpPr txBox="1"/>
          <p:nvPr/>
        </p:nvSpPr>
        <p:spPr>
          <a:xfrm>
            <a:off x="8678288" y="3595212"/>
            <a:ext cx="389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0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3B8B9E-7F95-0C4A-8533-E0338250B60F}"/>
              </a:ext>
            </a:extLst>
          </p:cNvPr>
          <p:cNvSpPr txBox="1"/>
          <p:nvPr/>
        </p:nvSpPr>
        <p:spPr>
          <a:xfrm>
            <a:off x="7231301" y="2907083"/>
            <a:ext cx="418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0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42CCB4-5987-A643-955B-A70B8CFB0E08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120051103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b="0" dirty="0">
                <a:solidFill>
                  <a:schemeClr val="accent1"/>
                </a:solidFill>
              </a:rPr>
              <a:t>The Agent-Environment Interaction</a:t>
            </a:r>
            <a:br>
              <a:rPr lang="en-US" sz="3200" b="0" dirty="0">
                <a:solidFill>
                  <a:schemeClr val="accent1"/>
                </a:solidFill>
              </a:rPr>
            </a:br>
            <a:r>
              <a:rPr lang="en-US" sz="3200" b="0" dirty="0">
                <a:solidFill>
                  <a:schemeClr val="accent1"/>
                </a:solidFill>
              </a:rPr>
              <a:t>in a Markov Decision Process (MDP)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7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6837258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</p:cNvCxnSpPr>
          <p:nvPr/>
        </p:nvCxnSpPr>
        <p:spPr>
          <a:xfrm rot="10800000" flipH="1">
            <a:off x="4062751" y="2757357"/>
            <a:ext cx="1472384" cy="2025441"/>
          </a:xfrm>
          <a:prstGeom prst="bentConnector3">
            <a:avLst>
              <a:gd name="adj1" fmla="val -64274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</p:cNvCxnSpPr>
          <p:nvPr/>
        </p:nvCxnSpPr>
        <p:spPr>
          <a:xfrm flipH="1">
            <a:off x="4108173" y="4776161"/>
            <a:ext cx="838042" cy="0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605BFD19-DCD3-4B49-8FA3-5D12B4403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3517" y="4759939"/>
            <a:ext cx="76947" cy="45719"/>
          </a:xfrm>
          <a:prstGeom prst="roundRect">
            <a:avLst>
              <a:gd name="adj" fmla="val 18924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FEF91A7-F316-A542-9641-AE460E4A7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3517" y="4361735"/>
            <a:ext cx="76947" cy="45719"/>
          </a:xfrm>
          <a:prstGeom prst="roundRect">
            <a:avLst>
              <a:gd name="adj" fmla="val 18924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5B58F88-CA01-FD46-B389-019D3A685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5901" y="3019629"/>
            <a:ext cx="76947" cy="45719"/>
          </a:xfrm>
          <a:prstGeom prst="roundRect">
            <a:avLst>
              <a:gd name="adj" fmla="val 18924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B88BA462-382F-DB45-9181-9A5153CDD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5901" y="2734498"/>
            <a:ext cx="76947" cy="45719"/>
          </a:xfrm>
          <a:prstGeom prst="roundRect">
            <a:avLst>
              <a:gd name="adj" fmla="val 18924"/>
            </a:avLst>
          </a:prstGeom>
          <a:noFill/>
          <a:ln w="12700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91055E4-971C-D140-8082-F8511E4EDE8C}"/>
              </a:ext>
            </a:extLst>
          </p:cNvPr>
          <p:cNvCxnSpPr/>
          <p:nvPr/>
        </p:nvCxnSpPr>
        <p:spPr>
          <a:xfrm>
            <a:off x="4081989" y="4138657"/>
            <a:ext cx="0" cy="880859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59D3074-8B58-C640-A42E-A6EAC33D38E8}"/>
              </a:ext>
            </a:extLst>
          </p:cNvPr>
          <p:cNvCxnSpPr>
            <a:cxnSpLocks/>
          </p:cNvCxnSpPr>
          <p:nvPr/>
        </p:nvCxnSpPr>
        <p:spPr>
          <a:xfrm flipH="1">
            <a:off x="4108173" y="4397025"/>
            <a:ext cx="838042" cy="0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>
            <a:extLst>
              <a:ext uri="{FF2B5EF4-FFF2-40B4-BE49-F238E27FC236}">
                <a16:creationId xmlns:a16="http://schemas.microsoft.com/office/drawing/2014/main" id="{5CA5AB06-FA01-7C40-92B5-E93323C33B0B}"/>
              </a:ext>
            </a:extLst>
          </p:cNvPr>
          <p:cNvCxnSpPr>
            <a:cxnSpLocks/>
            <a:stCxn id="30" idx="1"/>
          </p:cNvCxnSpPr>
          <p:nvPr/>
        </p:nvCxnSpPr>
        <p:spPr>
          <a:xfrm rot="10800000" flipH="1">
            <a:off x="4043516" y="3065348"/>
            <a:ext cx="1510856" cy="1319246"/>
          </a:xfrm>
          <a:prstGeom prst="bentConnector3">
            <a:avLst>
              <a:gd name="adj1" fmla="val -41812"/>
            </a:avLst>
          </a:prstGeom>
          <a:ln w="28575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8967020" y="3440074"/>
            <a:ext cx="869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D0C20AC-E433-244F-98C3-A2DD10F2C381}"/>
              </a:ext>
            </a:extLst>
          </p:cNvPr>
          <p:cNvSpPr txBox="1"/>
          <p:nvPr/>
        </p:nvSpPr>
        <p:spPr>
          <a:xfrm>
            <a:off x="8967019" y="3747954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C4CF2DF-0F52-624A-8A01-C33BB4FCFCA0}"/>
              </a:ext>
            </a:extLst>
          </p:cNvPr>
          <p:cNvSpPr txBox="1"/>
          <p:nvPr/>
        </p:nvSpPr>
        <p:spPr>
          <a:xfrm>
            <a:off x="3417863" y="3665838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B5F200B-D103-3241-AF8A-C797CB9EB0B5}"/>
              </a:ext>
            </a:extLst>
          </p:cNvPr>
          <p:cNvSpPr txBox="1"/>
          <p:nvPr/>
        </p:nvSpPr>
        <p:spPr>
          <a:xfrm>
            <a:off x="2537875" y="3660926"/>
            <a:ext cx="3786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3413643" y="3327038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2386123" y="3324861"/>
            <a:ext cx="73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802BBFA-128E-744F-AB14-C41026716A04}"/>
              </a:ext>
            </a:extLst>
          </p:cNvPr>
          <p:cNvSpPr txBox="1"/>
          <p:nvPr/>
        </p:nvSpPr>
        <p:spPr>
          <a:xfrm>
            <a:off x="4302283" y="4355106"/>
            <a:ext cx="5998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35E518F-A199-574F-A69F-7059380BC701}"/>
              </a:ext>
            </a:extLst>
          </p:cNvPr>
          <p:cNvSpPr txBox="1"/>
          <p:nvPr/>
        </p:nvSpPr>
        <p:spPr>
          <a:xfrm>
            <a:off x="4317374" y="3989897"/>
            <a:ext cx="6319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</a:p>
        </p:txBody>
      </p:sp>
    </p:spTree>
    <p:extLst>
      <p:ext uri="{BB962C8B-B14F-4D97-AF65-F5344CB8AC3E}">
        <p14:creationId xmlns:p14="http://schemas.microsoft.com/office/powerpoint/2010/main" val="2437842310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8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Model-Based RL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8D60A0-CFC7-304C-9563-88012496A576}"/>
              </a:ext>
            </a:extLst>
          </p:cNvPr>
          <p:cNvSpPr txBox="1"/>
          <p:nvPr/>
        </p:nvSpPr>
        <p:spPr>
          <a:xfrm>
            <a:off x="4917091" y="1530606"/>
            <a:ext cx="2242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value/policy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260D87-150D-5942-B9B2-8A2C49552DA8}"/>
              </a:ext>
            </a:extLst>
          </p:cNvPr>
          <p:cNvSpPr txBox="1"/>
          <p:nvPr/>
        </p:nvSpPr>
        <p:spPr>
          <a:xfrm>
            <a:off x="6749752" y="4454929"/>
            <a:ext cx="2064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experience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23D75A3D-6766-024E-A355-00A1EDB3C2B0}"/>
              </a:ext>
            </a:extLst>
          </p:cNvPr>
          <p:cNvSpPr/>
          <p:nvPr/>
        </p:nvSpPr>
        <p:spPr>
          <a:xfrm>
            <a:off x="3866887" y="1484380"/>
            <a:ext cx="4297680" cy="4297680"/>
          </a:xfrm>
          <a:prstGeom prst="arc">
            <a:avLst>
              <a:gd name="adj1" fmla="val 18295081"/>
              <a:gd name="adj2" fmla="val 1417547"/>
            </a:avLst>
          </a:prstGeom>
          <a:ln w="635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C39FA6AD-D19B-B14E-A313-4DB800556AA2}"/>
              </a:ext>
            </a:extLst>
          </p:cNvPr>
          <p:cNvSpPr/>
          <p:nvPr/>
        </p:nvSpPr>
        <p:spPr>
          <a:xfrm>
            <a:off x="3866887" y="1484380"/>
            <a:ext cx="4297680" cy="4297680"/>
          </a:xfrm>
          <a:prstGeom prst="arc">
            <a:avLst>
              <a:gd name="adj1" fmla="val 2410704"/>
              <a:gd name="adj2" fmla="val 8148719"/>
            </a:avLst>
          </a:prstGeom>
          <a:ln w="635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874ACDA9-958A-F34C-92B5-73A3D9E15FCA}"/>
              </a:ext>
            </a:extLst>
          </p:cNvPr>
          <p:cNvSpPr/>
          <p:nvPr/>
        </p:nvSpPr>
        <p:spPr>
          <a:xfrm>
            <a:off x="3866887" y="1484380"/>
            <a:ext cx="4297680" cy="4297680"/>
          </a:xfrm>
          <a:prstGeom prst="arc">
            <a:avLst>
              <a:gd name="adj1" fmla="val 9311306"/>
              <a:gd name="adj2" fmla="val 14061900"/>
            </a:avLst>
          </a:prstGeom>
          <a:ln w="635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2BFED2-4FB9-244F-AFF0-C29DE19FF46D}"/>
              </a:ext>
            </a:extLst>
          </p:cNvPr>
          <p:cNvSpPr txBox="1"/>
          <p:nvPr/>
        </p:nvSpPr>
        <p:spPr>
          <a:xfrm>
            <a:off x="3677362" y="4454929"/>
            <a:ext cx="1242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DFA6BF-BEF8-F448-94E4-AD64B1180E30}"/>
              </a:ext>
            </a:extLst>
          </p:cNvPr>
          <p:cNvSpPr txBox="1"/>
          <p:nvPr/>
        </p:nvSpPr>
        <p:spPr>
          <a:xfrm>
            <a:off x="2586600" y="2996309"/>
            <a:ext cx="135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planning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A3DD47-E25E-A640-9683-4636D766E9FB}"/>
              </a:ext>
            </a:extLst>
          </p:cNvPr>
          <p:cNvSpPr txBox="1"/>
          <p:nvPr/>
        </p:nvSpPr>
        <p:spPr>
          <a:xfrm>
            <a:off x="5374366" y="5760831"/>
            <a:ext cx="12827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model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B7DBD5-8BAC-2A4E-8D0C-7D85AFC0DF02}"/>
              </a:ext>
            </a:extLst>
          </p:cNvPr>
          <p:cNvSpPr txBox="1"/>
          <p:nvPr/>
        </p:nvSpPr>
        <p:spPr>
          <a:xfrm>
            <a:off x="8002133" y="2561881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acting</a:t>
            </a:r>
          </a:p>
        </p:txBody>
      </p:sp>
    </p:spTree>
    <p:extLst>
      <p:ext uri="{BB962C8B-B14F-4D97-AF65-F5344CB8AC3E}">
        <p14:creationId xmlns:p14="http://schemas.microsoft.com/office/powerpoint/2010/main" val="61269328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8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Model-Free RL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(DQN, A3C) 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8D60A0-CFC7-304C-9563-88012496A576}"/>
              </a:ext>
            </a:extLst>
          </p:cNvPr>
          <p:cNvSpPr txBox="1"/>
          <p:nvPr/>
        </p:nvSpPr>
        <p:spPr>
          <a:xfrm>
            <a:off x="4917091" y="1530606"/>
            <a:ext cx="2242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value/policy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260D87-150D-5942-B9B2-8A2C49552DA8}"/>
              </a:ext>
            </a:extLst>
          </p:cNvPr>
          <p:cNvSpPr txBox="1"/>
          <p:nvPr/>
        </p:nvSpPr>
        <p:spPr>
          <a:xfrm>
            <a:off x="6749752" y="4454929"/>
            <a:ext cx="2064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23D75A3D-6766-024E-A355-00A1EDB3C2B0}"/>
              </a:ext>
            </a:extLst>
          </p:cNvPr>
          <p:cNvSpPr/>
          <p:nvPr/>
        </p:nvSpPr>
        <p:spPr>
          <a:xfrm>
            <a:off x="3866887" y="1484380"/>
            <a:ext cx="4297680" cy="4297680"/>
          </a:xfrm>
          <a:prstGeom prst="arc">
            <a:avLst>
              <a:gd name="adj1" fmla="val 18295081"/>
              <a:gd name="adj2" fmla="val 1417547"/>
            </a:avLst>
          </a:prstGeom>
          <a:ln w="63500">
            <a:solidFill>
              <a:srgbClr val="C00000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C39FA6AD-D19B-B14E-A313-4DB800556AA2}"/>
              </a:ext>
            </a:extLst>
          </p:cNvPr>
          <p:cNvSpPr/>
          <p:nvPr/>
        </p:nvSpPr>
        <p:spPr>
          <a:xfrm>
            <a:off x="3866887" y="1484380"/>
            <a:ext cx="4297680" cy="4297680"/>
          </a:xfrm>
          <a:prstGeom prst="arc">
            <a:avLst>
              <a:gd name="adj1" fmla="val 2410704"/>
              <a:gd name="adj2" fmla="val 8148719"/>
            </a:avLst>
          </a:prstGeom>
          <a:ln w="635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874ACDA9-958A-F34C-92B5-73A3D9E15FCA}"/>
              </a:ext>
            </a:extLst>
          </p:cNvPr>
          <p:cNvSpPr/>
          <p:nvPr/>
        </p:nvSpPr>
        <p:spPr>
          <a:xfrm>
            <a:off x="3866887" y="1484380"/>
            <a:ext cx="4297680" cy="4297680"/>
          </a:xfrm>
          <a:prstGeom prst="arc">
            <a:avLst>
              <a:gd name="adj1" fmla="val 9311306"/>
              <a:gd name="adj2" fmla="val 14061900"/>
            </a:avLst>
          </a:prstGeom>
          <a:ln w="635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24EFBA79-6E3C-2A43-9CB2-C762493CE9BC}"/>
              </a:ext>
            </a:extLst>
          </p:cNvPr>
          <p:cNvSpPr/>
          <p:nvPr/>
        </p:nvSpPr>
        <p:spPr>
          <a:xfrm>
            <a:off x="5899690" y="376157"/>
            <a:ext cx="4324027" cy="4380193"/>
          </a:xfrm>
          <a:prstGeom prst="arc">
            <a:avLst>
              <a:gd name="adj1" fmla="val 7206714"/>
              <a:gd name="adj2" fmla="val 11199667"/>
            </a:avLst>
          </a:prstGeom>
          <a:ln w="63500">
            <a:solidFill>
              <a:srgbClr val="C00000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2BFED2-4FB9-244F-AFF0-C29DE19FF46D}"/>
              </a:ext>
            </a:extLst>
          </p:cNvPr>
          <p:cNvSpPr txBox="1"/>
          <p:nvPr/>
        </p:nvSpPr>
        <p:spPr>
          <a:xfrm>
            <a:off x="3677362" y="4454929"/>
            <a:ext cx="1242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DFA6BF-BEF8-F448-94E4-AD64B1180E30}"/>
              </a:ext>
            </a:extLst>
          </p:cNvPr>
          <p:cNvSpPr txBox="1"/>
          <p:nvPr/>
        </p:nvSpPr>
        <p:spPr>
          <a:xfrm>
            <a:off x="2586600" y="2996309"/>
            <a:ext cx="135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planning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A3DD47-E25E-A640-9683-4636D766E9FB}"/>
              </a:ext>
            </a:extLst>
          </p:cNvPr>
          <p:cNvSpPr txBox="1"/>
          <p:nvPr/>
        </p:nvSpPr>
        <p:spPr>
          <a:xfrm>
            <a:off x="5374366" y="5760831"/>
            <a:ext cx="12827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model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B7DBD5-8BAC-2A4E-8D0C-7D85AFC0DF02}"/>
              </a:ext>
            </a:extLst>
          </p:cNvPr>
          <p:cNvSpPr txBox="1"/>
          <p:nvPr/>
        </p:nvSpPr>
        <p:spPr>
          <a:xfrm>
            <a:off x="8002133" y="2561881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85FBBC-7F8C-194F-A3C2-D938B879B2F8}"/>
              </a:ext>
            </a:extLst>
          </p:cNvPr>
          <p:cNvSpPr txBox="1"/>
          <p:nvPr/>
        </p:nvSpPr>
        <p:spPr>
          <a:xfrm>
            <a:off x="6095258" y="3068311"/>
            <a:ext cx="10230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</a:t>
            </a:r>
            <a:b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RL</a:t>
            </a:r>
          </a:p>
        </p:txBody>
      </p:sp>
    </p:spTree>
    <p:extLst>
      <p:ext uri="{BB962C8B-B14F-4D97-AF65-F5344CB8AC3E}">
        <p14:creationId xmlns:p14="http://schemas.microsoft.com/office/powerpoint/2010/main" val="286508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7B56B-1B0B-B2F0-0AEC-7EF7B93AF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4874"/>
            <a:ext cx="11222181" cy="733577"/>
          </a:xfrm>
        </p:spPr>
        <p:txBody>
          <a:bodyPr>
            <a:noAutofit/>
          </a:bodyPr>
          <a:lstStyle/>
          <a:p>
            <a:r>
              <a:rPr lang="en-US" dirty="0"/>
              <a:t>Applications of Generative AI in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E888C0-E5D7-BBBE-C548-48C5EFE72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1B87B0-998E-5709-A962-3699B892C430}"/>
              </a:ext>
            </a:extLst>
          </p:cNvPr>
          <p:cNvSpPr txBox="1"/>
          <p:nvPr/>
        </p:nvSpPr>
        <p:spPr>
          <a:xfrm>
            <a:off x="534389" y="6610791"/>
            <a:ext cx="1083465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Siva Sai, Keya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Arunakar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Vinay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Chamola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Amir Hussain, Pranav Bisht, and Sanjeev Kumar (2025). "Generative AI for Finance: Applications, Case Studies and Challenges." Expert Systems 42, no. 3 (2025): e70018.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A6CA310-F501-8350-AE1C-9ECB4C32F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621" y="883366"/>
            <a:ext cx="10240758" cy="1141679"/>
          </a:xfrm>
          <a:prstGeom prst="roundRect">
            <a:avLst>
              <a:gd name="adj" fmla="val 7883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4800" b="1" dirty="0"/>
              <a:t>Stock </a:t>
            </a:r>
            <a:r>
              <a:rPr lang="en-US" sz="4800" b="1" dirty="0" err="1"/>
              <a:t>Behaviour</a:t>
            </a:r>
            <a:r>
              <a:rPr lang="en-US" sz="4800" b="1" dirty="0"/>
              <a:t> Predictions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A7D4264-EA48-218C-5549-E860A7B00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621" y="2217550"/>
            <a:ext cx="10240758" cy="4356836"/>
          </a:xfrm>
          <a:prstGeom prst="roundRect">
            <a:avLst>
              <a:gd name="adj" fmla="val 2360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4000" b="1" dirty="0"/>
              <a:t>Uses deep learning (especially RNNs) </a:t>
            </a:r>
            <a:br>
              <a:rPr lang="en-US" sz="4000" b="1" dirty="0"/>
            </a:br>
            <a:r>
              <a:rPr lang="en-US" sz="4000" b="1" dirty="0"/>
              <a:t>and NLP to forecast stock price trends </a:t>
            </a:r>
            <a:br>
              <a:rPr lang="en-US" sz="4000" b="1" dirty="0"/>
            </a:br>
            <a:r>
              <a:rPr lang="en-US" sz="4000" b="1" dirty="0"/>
              <a:t>and market behavior </a:t>
            </a:r>
            <a:br>
              <a:rPr lang="en-US" sz="4000" b="1" dirty="0"/>
            </a:br>
            <a:r>
              <a:rPr lang="en-US" sz="4000" b="1" dirty="0"/>
              <a:t>with higher accuracy </a:t>
            </a:r>
            <a:br>
              <a:rPr lang="en-US" sz="4000" b="1" dirty="0"/>
            </a:br>
            <a:r>
              <a:rPr lang="en-US" sz="4000" b="1" dirty="0"/>
              <a:t>than traditional methods.</a:t>
            </a:r>
          </a:p>
        </p:txBody>
      </p:sp>
    </p:spTree>
    <p:extLst>
      <p:ext uri="{BB962C8B-B14F-4D97-AF65-F5344CB8AC3E}">
        <p14:creationId xmlns:p14="http://schemas.microsoft.com/office/powerpoint/2010/main" val="393084555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"/>
            <a:ext cx="8229600" cy="129267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Algorithms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150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D7CB32-7577-8743-B905-0DF4910B03CC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amitray.com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/deep-learning-past-present-and-future-a-review/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4E64153-ECCC-B844-9D6A-247FABEDF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1714" y="3240084"/>
            <a:ext cx="7963693" cy="665768"/>
          </a:xfrm>
          <a:prstGeom prst="roundRect">
            <a:avLst>
              <a:gd name="adj" fmla="val 5381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Q-Learning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AD1E63D-4531-294D-BE9D-5B565F4B8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1713" y="3900485"/>
            <a:ext cx="2660396" cy="665768"/>
          </a:xfrm>
          <a:prstGeom prst="roundRect">
            <a:avLst>
              <a:gd name="adj" fmla="val 5381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TD Learning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89EE963-067A-804F-9ED0-10450E20E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2109" y="3900485"/>
            <a:ext cx="2660396" cy="665768"/>
          </a:xfrm>
          <a:prstGeom prst="roundRect">
            <a:avLst>
              <a:gd name="adj" fmla="val 5381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Partially Observable MDP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(POMDP)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9B8C693-CB57-234C-8181-6B53582B0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8059" y="3900485"/>
            <a:ext cx="2629664" cy="665768"/>
          </a:xfrm>
          <a:prstGeom prst="roundRect">
            <a:avLst>
              <a:gd name="adj" fmla="val 5381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Actor-Critic Methods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DBE7BFF-E37D-B546-8151-A55447D5DF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031" y="1327582"/>
            <a:ext cx="7963693" cy="665768"/>
          </a:xfrm>
          <a:prstGeom prst="roundRect">
            <a:avLst>
              <a:gd name="adj" fmla="val 5381"/>
            </a:avLst>
          </a:prstGeom>
          <a:solidFill>
            <a:srgbClr val="D5FC79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Deep Reinforcement Learning (DRL)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7244AB3-3D39-B347-ADEC-AA6AA8E70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030" y="1993350"/>
            <a:ext cx="2660396" cy="665768"/>
          </a:xfrm>
          <a:prstGeom prst="roundRect">
            <a:avLst>
              <a:gd name="adj" fmla="val 5381"/>
            </a:avLst>
          </a:prstGeom>
          <a:solidFill>
            <a:srgbClr val="D5FC79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Dynamic Programming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2F67369-1863-1149-916B-083709354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4426" y="1993350"/>
            <a:ext cx="2660396" cy="665768"/>
          </a:xfrm>
          <a:prstGeom prst="roundRect">
            <a:avLst>
              <a:gd name="adj" fmla="val 5381"/>
            </a:avLst>
          </a:prstGeom>
          <a:solidFill>
            <a:srgbClr val="D5FC79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Markov Decision Process (MDP)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1947D82-DE44-ED46-B696-4A33D22D6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0377" y="1993350"/>
            <a:ext cx="2637347" cy="665768"/>
          </a:xfrm>
          <a:prstGeom prst="roundRect">
            <a:avLst>
              <a:gd name="adj" fmla="val 5381"/>
            </a:avLst>
          </a:prstGeom>
          <a:solidFill>
            <a:srgbClr val="D5FC79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Monte Carlo Method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11DDDC8-6203-F44A-91B5-0BDE0B811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4763" y="5152586"/>
            <a:ext cx="7963693" cy="665768"/>
          </a:xfrm>
          <a:prstGeom prst="roundRect">
            <a:avLst>
              <a:gd name="adj" fmla="val 538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Deep Q Network (DQN)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6A36B1DC-9B4B-4B47-8E09-0C35395CE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4762" y="5812987"/>
            <a:ext cx="1861493" cy="665768"/>
          </a:xfrm>
          <a:prstGeom prst="roundRect">
            <a:avLst>
              <a:gd name="adj" fmla="val 538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Double DQN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373D5F7-F275-784A-881F-36ABFB687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6254" y="5812987"/>
            <a:ext cx="2064328" cy="665768"/>
          </a:xfrm>
          <a:prstGeom prst="roundRect">
            <a:avLst>
              <a:gd name="adj" fmla="val 538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Neural Fitted Q Learning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87FF02F-7661-D145-9BC0-89475612E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6148" y="5812987"/>
            <a:ext cx="2023344" cy="665768"/>
          </a:xfrm>
          <a:prstGeom prst="roundRect">
            <a:avLst>
              <a:gd name="adj" fmla="val 538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Deep Recurrent Q Network (DQRN)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E00BDDDE-31B2-7546-964B-2B9FF5BC7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9493" y="5812987"/>
            <a:ext cx="942108" cy="665768"/>
          </a:xfrm>
          <a:prstGeom prst="roundRect">
            <a:avLst>
              <a:gd name="adj" fmla="val 538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A3C</a:t>
            </a:r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3E513FB0-D077-6840-82BC-686F7ECB16C2}"/>
              </a:ext>
            </a:extLst>
          </p:cNvPr>
          <p:cNvSpPr/>
          <p:nvPr/>
        </p:nvSpPr>
        <p:spPr>
          <a:xfrm>
            <a:off x="5577017" y="2676095"/>
            <a:ext cx="926757" cy="51650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2E290E47-583F-0A41-B576-1EE0A99E2071}"/>
              </a:ext>
            </a:extLst>
          </p:cNvPr>
          <p:cNvSpPr/>
          <p:nvPr/>
        </p:nvSpPr>
        <p:spPr>
          <a:xfrm>
            <a:off x="5562770" y="4601166"/>
            <a:ext cx="926757" cy="51650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A3B279E-038E-244C-8652-5E6FF658E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2" y="5812987"/>
            <a:ext cx="1063805" cy="665768"/>
          </a:xfrm>
          <a:prstGeom prst="roundRect">
            <a:avLst>
              <a:gd name="adj" fmla="val 5381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Rainbow</a:t>
            </a:r>
          </a:p>
        </p:txBody>
      </p:sp>
    </p:spTree>
    <p:extLst>
      <p:ext uri="{BB962C8B-B14F-4D97-AF65-F5344CB8AC3E}">
        <p14:creationId xmlns:p14="http://schemas.microsoft.com/office/powerpoint/2010/main" val="2540362892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8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(RL) in Trading Strategies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www.wildml.com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/2018/02/introduction-to-learning-to-trade-with-reinforcement-learning/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D13BE2-F99C-B641-89E2-945E31E07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942" y="2487168"/>
            <a:ext cx="10726116" cy="298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56216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7"/>
            <a:ext cx="8229600" cy="1618128"/>
          </a:xfrm>
        </p:spPr>
        <p:txBody>
          <a:bodyPr>
            <a:noAutofit/>
          </a:bodyPr>
          <a:lstStyle/>
          <a:p>
            <a:r>
              <a:rPr lang="en-US" dirty="0" err="1">
                <a:solidFill>
                  <a:srgbClr val="C00000"/>
                </a:solidFill>
              </a:rPr>
              <a:t>FinRL</a:t>
            </a:r>
            <a:r>
              <a:rPr lang="en-US" dirty="0">
                <a:solidFill>
                  <a:schemeClr val="accent1"/>
                </a:solidFill>
              </a:rPr>
              <a:t>: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A Deep Reinforcement Learning Library for </a:t>
            </a:r>
            <a:br>
              <a:rPr lang="en-US" sz="2800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Automated Stock Trading in Quantitative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519446"/>
            <a:ext cx="8231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Xiao-Yang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Hongyang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Qian Chen,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Runjia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Liuqing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Bowen Xiao, and Christina Dan Wang (2020). "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FinRL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 A Deep Reinforcement Learning Library for Automated Stock Trading in Quantitative Finance."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arXiv:2011.09607 (2020).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8DC972-F11A-3F49-B99F-42D9AE7EB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5334" y="1767354"/>
            <a:ext cx="8629138" cy="47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343561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8"/>
            <a:ext cx="8229600" cy="1506563"/>
          </a:xfrm>
        </p:spPr>
        <p:txBody>
          <a:bodyPr>
            <a:no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FinRL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rgbClr val="C00000"/>
                </a:solidFill>
              </a:rPr>
              <a:t>Deep Reinforcement Learning Algorithms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519446"/>
            <a:ext cx="8231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Xiao-Yang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Hongyang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Qian Chen,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Runjia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Liuqing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Bowen Xiao, and Christina Dan Wang (2020). "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FinRL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 A Deep Reinforcement Learning Library for Automated Stock Trading in Quantitative Finance."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arXiv:2011.09607 (2020).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5DD8C9-BFF7-0C42-BBBC-3A203082D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219" y="1510145"/>
            <a:ext cx="10175227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14205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519446"/>
            <a:ext cx="8231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Xiao-Yang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Hongyang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Qian Chen,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Runjia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Liuqing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Bowen Xiao, and Christina Dan Wang (2020). "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FinRL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 A Deep Reinforcement Learning Library for Automated Stock Trading in Quantitative Finance."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arXiv:2011.09607 (2020).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6E37AB-F477-2A44-81EC-D6A1B9736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500" y="3200946"/>
            <a:ext cx="10966999" cy="277196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8315ACA-E5A3-3C4E-9704-814415EE82AE}"/>
              </a:ext>
            </a:extLst>
          </p:cNvPr>
          <p:cNvSpPr txBox="1">
            <a:spLocks/>
          </p:cNvSpPr>
          <p:nvPr/>
        </p:nvSpPr>
        <p:spPr bwMode="auto">
          <a:xfrm>
            <a:off x="1965542" y="35171"/>
            <a:ext cx="8229600" cy="292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 err="1">
                <a:solidFill>
                  <a:schemeClr val="accent1"/>
                </a:solidFill>
              </a:rPr>
              <a:t>FinRL</a:t>
            </a:r>
            <a:r>
              <a:rPr lang="en-US" dirty="0">
                <a:solidFill>
                  <a:schemeClr val="accent1"/>
                </a:solidFill>
              </a:rPr>
              <a:t>: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A Deep Reinforcement Learning Library for </a:t>
            </a:r>
            <a:br>
              <a:rPr lang="en-US" sz="2800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Automated Stock Trading in Quantitative Finance</a:t>
            </a:r>
          </a:p>
          <a:p>
            <a:r>
              <a:rPr lang="en-US" sz="4000" dirty="0">
                <a:solidFill>
                  <a:schemeClr val="accent6">
                    <a:lumMod val="50000"/>
                  </a:schemeClr>
                </a:solidFill>
              </a:rPr>
              <a:t>Evaluation of Trading Performance</a:t>
            </a:r>
          </a:p>
          <a:p>
            <a:r>
              <a:rPr lang="en-US" sz="4000" dirty="0">
                <a:solidFill>
                  <a:schemeClr val="accent6">
                    <a:lumMod val="50000"/>
                  </a:schemeClr>
                </a:solidFill>
              </a:rPr>
              <a:t>Training-Validation-Testing Flow</a:t>
            </a:r>
          </a:p>
        </p:txBody>
      </p:sp>
    </p:spTree>
    <p:extLst>
      <p:ext uri="{BB962C8B-B14F-4D97-AF65-F5344CB8AC3E}">
        <p14:creationId xmlns:p14="http://schemas.microsoft.com/office/powerpoint/2010/main" val="4208853185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8"/>
            <a:ext cx="8229600" cy="229865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(RL)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err="1">
                <a:solidFill>
                  <a:schemeClr val="accent1"/>
                </a:solidFill>
              </a:rPr>
              <a:t>FinRL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800" dirty="0">
                <a:solidFill>
                  <a:schemeClr val="accent6">
                    <a:lumMod val="50000"/>
                  </a:schemeClr>
                </a:solidFill>
              </a:rPr>
              <a:t>Performance of single stock trading </a:t>
            </a:r>
            <a:br>
              <a:rPr lang="en-US" sz="38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using Proximal policy optimization (PPO) in the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FinRL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519446"/>
            <a:ext cx="8231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Xiao-Yang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Hongyang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Qian Chen,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Runjia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Liuqing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Bowen Xiao, and Christina Dan Wang (2020). "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FinRL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 A Deep Reinforcement Learning Library for Automated Stock Trading in Quantitative Finance."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arXiv:2011.09607 (2020).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57E0BB-938E-8946-A3DC-51A2567F1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6218" y="2564905"/>
            <a:ext cx="8799565" cy="392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73897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519446"/>
            <a:ext cx="8231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Xiao-Yang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Hongyang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Qian Chen,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Runjia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Liuqing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Bowen Xiao, and Christina Dan Wang (2020). "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FinRL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 A Deep Reinforcement Learning Library for Automated Stock Trading in Quantitative Finance."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arXiv:2011.09607 (2020).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965220-C605-A64A-BF9B-83063AE9B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528" y="3175620"/>
            <a:ext cx="8537004" cy="331683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A104C9C-D2CA-D64B-BCCB-106F26AE6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7"/>
            <a:ext cx="8229600" cy="328651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(RL)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err="1">
                <a:solidFill>
                  <a:schemeClr val="accent1"/>
                </a:solidFill>
              </a:rPr>
              <a:t>FinRL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800" dirty="0">
                <a:solidFill>
                  <a:schemeClr val="accent6">
                    <a:lumMod val="50000"/>
                  </a:schemeClr>
                </a:solidFill>
              </a:rPr>
              <a:t>Performance of multiple stock trading and portfolio allocation </a:t>
            </a:r>
            <a:br>
              <a:rPr lang="en-US" sz="38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3800" dirty="0">
                <a:solidFill>
                  <a:schemeClr val="accent6">
                    <a:lumMod val="50000"/>
                  </a:schemeClr>
                </a:solidFill>
              </a:rPr>
              <a:t>using the </a:t>
            </a:r>
            <a:r>
              <a:rPr lang="en-US" sz="3800" dirty="0" err="1">
                <a:solidFill>
                  <a:schemeClr val="accent6">
                    <a:lumMod val="50000"/>
                  </a:schemeClr>
                </a:solidFill>
              </a:rPr>
              <a:t>FinRL</a:t>
            </a:r>
            <a:r>
              <a:rPr lang="en-US" sz="3800" dirty="0">
                <a:solidFill>
                  <a:schemeClr val="accent6">
                    <a:lumMod val="50000"/>
                  </a:schemeClr>
                </a:solidFill>
              </a:rPr>
              <a:t> library</a:t>
            </a:r>
            <a:br>
              <a:rPr lang="en-US" sz="3800" dirty="0">
                <a:solidFill>
                  <a:schemeClr val="accent6">
                    <a:lumMod val="50000"/>
                  </a:schemeClr>
                </a:solidFill>
              </a:rPr>
            </a:b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46111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519446"/>
            <a:ext cx="8231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Xiao-Yang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Hongyang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Qian Chen,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Runjia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Liuqing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Bowen Xiao, and Christina Dan Wang (2020). "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FinRL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 A Deep Reinforcement Learning Library for Automated Stock Trading in Quantitative Finance."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arXiv:2011.09607 (2020).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A104C9C-D2CA-D64B-BCCB-106F26AE6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7"/>
            <a:ext cx="8229600" cy="328651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(RL)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err="1">
                <a:solidFill>
                  <a:schemeClr val="accent1"/>
                </a:solidFill>
              </a:rPr>
              <a:t>FinRL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800" dirty="0">
                <a:solidFill>
                  <a:schemeClr val="accent6">
                    <a:lumMod val="50000"/>
                  </a:schemeClr>
                </a:solidFill>
              </a:rPr>
              <a:t>Performance of single stock trading </a:t>
            </a:r>
            <a:br>
              <a:rPr lang="en-US" sz="38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3800" dirty="0">
                <a:solidFill>
                  <a:schemeClr val="accent6">
                    <a:lumMod val="50000"/>
                  </a:schemeClr>
                </a:solidFill>
              </a:rPr>
              <a:t>using Proximal policy optimization (PPO) in the </a:t>
            </a:r>
            <a:r>
              <a:rPr lang="en-US" sz="3800" dirty="0" err="1">
                <a:solidFill>
                  <a:schemeClr val="accent6">
                    <a:lumMod val="50000"/>
                  </a:schemeClr>
                </a:solidFill>
              </a:rPr>
              <a:t>FinRL</a:t>
            </a:r>
            <a:r>
              <a:rPr lang="en-US" sz="3800" dirty="0">
                <a:solidFill>
                  <a:schemeClr val="accent6">
                    <a:lumMod val="50000"/>
                  </a:schemeClr>
                </a:solidFill>
              </a:rPr>
              <a:t> library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31A978-956E-154E-9B61-C94AA1637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0867" y="3466047"/>
            <a:ext cx="8750267" cy="272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59830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519446"/>
            <a:ext cx="8231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Xiao-Yang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Hongyang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Qian Chen,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Runjia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Liuqing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Bowen Xiao, and Christina Dan Wang (2020). "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FinRL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 A Deep Reinforcement Learning Library for Automated Stock Trading in Quantitative Finance."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arXiv:2011.09607 (2020).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A104C9C-D2CA-D64B-BCCB-106F26AE6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7"/>
            <a:ext cx="8229600" cy="328651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(RL)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err="1">
                <a:solidFill>
                  <a:schemeClr val="accent1"/>
                </a:solidFill>
              </a:rPr>
              <a:t>FinRL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800" dirty="0"/>
              <a:t>Performance of </a:t>
            </a: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multiple stock trading </a:t>
            </a:r>
            <a:r>
              <a:rPr lang="en-US" sz="3800" dirty="0"/>
              <a:t>and </a:t>
            </a:r>
            <a:r>
              <a:rPr lang="en-US" sz="3800" dirty="0">
                <a:solidFill>
                  <a:srgbClr val="00B0F0"/>
                </a:solidFill>
              </a:rPr>
              <a:t>portfolio allocation </a:t>
            </a:r>
            <a:br>
              <a:rPr lang="en-US" sz="3800" dirty="0"/>
            </a:br>
            <a:r>
              <a:rPr lang="en-US" sz="2400" dirty="0"/>
              <a:t>over the DJIA constituents stocks using the </a:t>
            </a:r>
            <a:r>
              <a:rPr lang="en-US" sz="2400" dirty="0" err="1"/>
              <a:t>FinRL</a:t>
            </a:r>
            <a:r>
              <a:rPr lang="en-US" sz="2400" dirty="0"/>
              <a:t> library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F3EDAD-58C4-4F4B-AB43-65B516967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6409" y="3466761"/>
            <a:ext cx="8739183" cy="253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01882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A7CA7-1BBC-E84E-B14E-A7179BE05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844824"/>
            <a:ext cx="8229600" cy="4464496"/>
          </a:xfrm>
        </p:spPr>
        <p:txBody>
          <a:bodyPr>
            <a:normAutofit/>
          </a:bodyPr>
          <a:lstStyle/>
          <a:p>
            <a:r>
              <a:rPr lang="en-US" sz="4000" dirty="0" err="1"/>
              <a:t>OpenAI</a:t>
            </a:r>
            <a:r>
              <a:rPr lang="en-US" sz="4000" dirty="0"/>
              <a:t> Gym</a:t>
            </a:r>
          </a:p>
          <a:p>
            <a:r>
              <a:rPr lang="en-US" sz="4000" dirty="0"/>
              <a:t>Google Dopamine</a:t>
            </a:r>
          </a:p>
          <a:p>
            <a:r>
              <a:rPr lang="en-US" sz="4000" dirty="0" err="1"/>
              <a:t>RLlib</a:t>
            </a:r>
            <a:endParaRPr lang="en-US" sz="4000" dirty="0"/>
          </a:p>
          <a:p>
            <a:r>
              <a:rPr lang="en-US" sz="4000" dirty="0"/>
              <a:t>Horizon</a:t>
            </a:r>
          </a:p>
          <a:p>
            <a:r>
              <a:rPr lang="en-US" sz="4000" dirty="0" err="1"/>
              <a:t>FinRL</a:t>
            </a:r>
            <a:endParaRPr lang="en-US" sz="4000" dirty="0"/>
          </a:p>
          <a:p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11D73A-689D-424E-AC00-81D456806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159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8A38942-772C-5A4F-B6CF-54F70FED8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8"/>
            <a:ext cx="8229600" cy="12399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Deep Reinforcement Learning Library </a:t>
            </a:r>
          </a:p>
        </p:txBody>
      </p:sp>
    </p:spTree>
    <p:extLst>
      <p:ext uri="{BB962C8B-B14F-4D97-AF65-F5344CB8AC3E}">
        <p14:creationId xmlns:p14="http://schemas.microsoft.com/office/powerpoint/2010/main" val="2870869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7B56B-1B0B-B2F0-0AEC-7EF7B93AF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4874"/>
            <a:ext cx="11222181" cy="733577"/>
          </a:xfrm>
        </p:spPr>
        <p:txBody>
          <a:bodyPr>
            <a:noAutofit/>
          </a:bodyPr>
          <a:lstStyle/>
          <a:p>
            <a:r>
              <a:rPr lang="en-US" dirty="0"/>
              <a:t>Applications of Generative AI in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E888C0-E5D7-BBBE-C548-48C5EFE72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1B87B0-998E-5709-A962-3699B892C430}"/>
              </a:ext>
            </a:extLst>
          </p:cNvPr>
          <p:cNvSpPr txBox="1"/>
          <p:nvPr/>
        </p:nvSpPr>
        <p:spPr>
          <a:xfrm>
            <a:off x="534389" y="6610791"/>
            <a:ext cx="1083465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Siva Sai, Keya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Arunakar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Vinay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Chamola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Amir Hussain, Pranav Bisht, and Sanjeev Kumar (2025). "Generative AI for Finance: Applications, Case Studies and Challenges." Expert Systems 42, no. 3 (2025): e70018.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A6CA310-F501-8350-AE1C-9ECB4C32F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621" y="883366"/>
            <a:ext cx="10240758" cy="1141679"/>
          </a:xfrm>
          <a:prstGeom prst="roundRect">
            <a:avLst>
              <a:gd name="adj" fmla="val 7883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4800" b="1" dirty="0"/>
              <a:t>Fraud Detection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A7D4264-EA48-218C-5549-E860A7B00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621" y="2217550"/>
            <a:ext cx="10240758" cy="4356836"/>
          </a:xfrm>
          <a:prstGeom prst="roundRect">
            <a:avLst>
              <a:gd name="adj" fmla="val 2360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4000" b="1" dirty="0" err="1"/>
              <a:t>Utilises</a:t>
            </a:r>
            <a:r>
              <a:rPr lang="en-US" sz="4000" b="1" dirty="0"/>
              <a:t> AI to identify suspicious activities, reducing financial risk </a:t>
            </a:r>
            <a:br>
              <a:rPr lang="en-US" sz="4000" b="1" dirty="0"/>
            </a:br>
            <a:r>
              <a:rPr lang="en-US" sz="4000" b="1" dirty="0"/>
              <a:t>and preventing fraud </a:t>
            </a:r>
            <a:br>
              <a:rPr lang="en-US" sz="4000" b="1" dirty="0"/>
            </a:br>
            <a:r>
              <a:rPr lang="en-US" sz="4000" b="1" dirty="0"/>
              <a:t>by detecting anomalies and </a:t>
            </a:r>
            <a:br>
              <a:rPr lang="en-US" sz="4000" b="1" dirty="0"/>
            </a:br>
            <a:r>
              <a:rPr lang="en-US" sz="4000" b="1" dirty="0"/>
              <a:t>unusual transaction patterns.</a:t>
            </a:r>
          </a:p>
        </p:txBody>
      </p:sp>
    </p:spTree>
    <p:extLst>
      <p:ext uri="{BB962C8B-B14F-4D97-AF65-F5344CB8AC3E}">
        <p14:creationId xmlns:p14="http://schemas.microsoft.com/office/powerpoint/2010/main" val="3424663867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AAE2B9-A8F3-9647-BCE4-1F6B62358217}"/>
              </a:ext>
            </a:extLst>
          </p:cNvPr>
          <p:cNvSpPr txBox="1"/>
          <p:nvPr/>
        </p:nvSpPr>
        <p:spPr>
          <a:xfrm>
            <a:off x="724702" y="434255"/>
            <a:ext cx="10742595" cy="37856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</a:t>
            </a:r>
            <a:endParaRPr lang="en-US" sz="24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numpy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np</a:t>
            </a:r>
          </a:p>
          <a:p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pandas </a:t>
            </a:r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pd</a:t>
            </a:r>
          </a:p>
          <a:p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pylab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mpl</a:t>
            </a:r>
            <a:endParaRPr lang="en-US" sz="24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plt.style.use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'seaborn'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mpl.rcParams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savefig.dpi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= 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300</a:t>
            </a:r>
            <a:endParaRPr lang="en-US" sz="24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mpl.rcParams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font.family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= 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'serif'</a:t>
            </a:r>
            <a:endParaRPr lang="en-US" sz="24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pd.set_option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'precision'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4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np.set_printoptions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(suppress=</a:t>
            </a:r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precision=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4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os.environ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'PYTHONHASHSEED'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= 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'0'</a:t>
            </a:r>
            <a:endParaRPr lang="en-US" sz="24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B323BA-179D-0B48-9477-DCDB53FCB94D}"/>
              </a:ext>
            </a:extLst>
          </p:cNvPr>
          <p:cNvSpPr txBox="1"/>
          <p:nvPr/>
        </p:nvSpPr>
        <p:spPr>
          <a:xfrm>
            <a:off x="724702" y="4472395"/>
            <a:ext cx="10742595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url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'http://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hilpisch.com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/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aiif_eikon_id_eur_usd.csv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endParaRPr lang="en-US" sz="24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symbol = 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'EUR_USD'</a:t>
            </a:r>
            <a:endParaRPr lang="en-US" sz="24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raw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pd.read_csv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url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index_col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0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parse_dates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raw.head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394170223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/>
          </a:bodyPr>
          <a:lstStyle/>
          <a:p>
            <a:r>
              <a:rPr lang="en-US" dirty="0"/>
              <a:t> Mid-closing prices for EUR/USD (intraday)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444E32C-F417-EF49-A48A-87BB203340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4000" y="1614488"/>
            <a:ext cx="7744012" cy="4738687"/>
          </a:xfrm>
        </p:spPr>
      </p:pic>
    </p:spTree>
    <p:extLst>
      <p:ext uri="{BB962C8B-B14F-4D97-AF65-F5344CB8AC3E}">
        <p14:creationId xmlns:p14="http://schemas.microsoft.com/office/powerpoint/2010/main" val="3741477801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594AAD-EE72-4446-BF19-68E1CFD5814D}"/>
              </a:ext>
            </a:extLst>
          </p:cNvPr>
          <p:cNvSpPr txBox="1"/>
          <p:nvPr/>
        </p:nvSpPr>
        <p:spPr>
          <a:xfrm>
            <a:off x="614344" y="211597"/>
            <a:ext cx="11083670" cy="6370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optimizer = Adam(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lr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0.001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create_model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hl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1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hu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128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1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optimizer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=optimizer):</a:t>
            </a:r>
          </a:p>
          <a:p>
            <a:pPr lvl="1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 = Sequential()</a:t>
            </a:r>
          </a:p>
          <a:p>
            <a:pPr lvl="1"/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model.add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(Dense(hu,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input_dim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1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len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(cols),</a:t>
            </a:r>
          </a:p>
          <a:p>
            <a:pPr lvl="1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		activation=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relu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pPr lvl="1"/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for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_ </a:t>
            </a:r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range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(hl):</a:t>
            </a:r>
          </a:p>
          <a:p>
            <a:pPr lvl="1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model.add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(Dense(hu, activation=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relu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pPr lvl="1"/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model.add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(Dense(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activation=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'sigmoid'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pPr lvl="1"/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</a:t>
            </a:r>
            <a:r>
              <a:rPr lang="en-US" sz="2400" b="1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compile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(loss=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binary_crossentropy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7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optimizer=optimizer,</a:t>
            </a:r>
          </a:p>
          <a:p>
            <a:pPr lvl="7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metrics=[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'accuracy'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pPr lvl="1"/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return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model</a:t>
            </a:r>
          </a:p>
          <a:p>
            <a:b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set_seeds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create_model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(hl=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hu=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128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model.summary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39814259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/>
          </a:bodyPr>
          <a:lstStyle/>
          <a:p>
            <a:r>
              <a:rPr lang="en-US" dirty="0"/>
              <a:t>Training and validation accuracy values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2395436-884E-EB41-B5B2-7D2DD1965A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9656" y="1723231"/>
            <a:ext cx="7632700" cy="4521200"/>
          </a:xfrm>
        </p:spPr>
      </p:pic>
    </p:spTree>
    <p:extLst>
      <p:ext uri="{BB962C8B-B14F-4D97-AF65-F5344CB8AC3E}">
        <p14:creationId xmlns:p14="http://schemas.microsoft.com/office/powerpoint/2010/main" val="2344351021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Training and validation accuracy values (normalized features data)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6AA4714-854E-AB4B-972F-C517D3B059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7756" y="1723231"/>
            <a:ext cx="7556500" cy="4521200"/>
          </a:xfrm>
        </p:spPr>
      </p:pic>
    </p:spTree>
    <p:extLst>
      <p:ext uri="{BB962C8B-B14F-4D97-AF65-F5344CB8AC3E}">
        <p14:creationId xmlns:p14="http://schemas.microsoft.com/office/powerpoint/2010/main" val="3327934625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Training and validation accuracy values </a:t>
            </a:r>
            <a:br>
              <a:rPr lang="en-US" dirty="0"/>
            </a:br>
            <a:r>
              <a:rPr lang="en-US" dirty="0"/>
              <a:t>(with dropout)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0C121EE-7D52-7A43-86FE-B9FA8540D7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9656" y="1723231"/>
            <a:ext cx="7632700" cy="4521200"/>
          </a:xfrm>
        </p:spPr>
      </p:pic>
    </p:spTree>
    <p:extLst>
      <p:ext uri="{BB962C8B-B14F-4D97-AF65-F5344CB8AC3E}">
        <p14:creationId xmlns:p14="http://schemas.microsoft.com/office/powerpoint/2010/main" val="1239475729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Training and validation accuracy values </a:t>
            </a:r>
            <a:br>
              <a:rPr lang="en-US" dirty="0"/>
            </a:br>
            <a:r>
              <a:rPr lang="en-US" dirty="0"/>
              <a:t>(with regularization)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AF96AB0-9CCF-DB49-9F79-726337464B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9656" y="1723231"/>
            <a:ext cx="7632700" cy="4521200"/>
          </a:xfrm>
        </p:spPr>
      </p:pic>
    </p:spTree>
    <p:extLst>
      <p:ext uri="{BB962C8B-B14F-4D97-AF65-F5344CB8AC3E}">
        <p14:creationId xmlns:p14="http://schemas.microsoft.com/office/powerpoint/2010/main" val="2451662054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Training and validation accuracy values </a:t>
            </a:r>
            <a:br>
              <a:rPr lang="en-US" dirty="0"/>
            </a:br>
            <a:r>
              <a:rPr lang="en-US" dirty="0"/>
              <a:t>(with dropout and regularization)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0C76EAC-D2C5-B743-A818-ED514A292B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9656" y="1723231"/>
            <a:ext cx="7632700" cy="4521200"/>
          </a:xfrm>
        </p:spPr>
      </p:pic>
    </p:spTree>
    <p:extLst>
      <p:ext uri="{BB962C8B-B14F-4D97-AF65-F5344CB8AC3E}">
        <p14:creationId xmlns:p14="http://schemas.microsoft.com/office/powerpoint/2010/main" val="2415458279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DD01C3-1D36-1249-956E-CF2164CDE5C2}"/>
              </a:ext>
            </a:extLst>
          </p:cNvPr>
          <p:cNvSpPr txBox="1"/>
          <p:nvPr/>
        </p:nvSpPr>
        <p:spPr>
          <a:xfrm>
            <a:off x="512618" y="570958"/>
            <a:ext cx="11083637" cy="41549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keras.models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Sequential</a:t>
            </a:r>
          </a:p>
          <a:p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keras.layers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SimpleRNN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LSTM, Dense</a:t>
            </a:r>
          </a:p>
          <a:p>
            <a:b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 = Sequential()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model.add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SimpleRNN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100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activation=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relu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’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	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input_shape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=(lags, 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model.add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(Dense(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activation=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'linear'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</a:t>
            </a:r>
            <a:r>
              <a:rPr lang="en-US" sz="2400" b="1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compile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(optimizer=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adagrad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loss=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mse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’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		metrics=[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mae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b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model.summary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09B98C-ABCA-6A42-90D8-692ED3DB38DB}"/>
              </a:ext>
            </a:extLst>
          </p:cNvPr>
          <p:cNvSpPr txBox="1"/>
          <p:nvPr/>
        </p:nvSpPr>
        <p:spPr>
          <a:xfrm>
            <a:off x="512617" y="5204798"/>
            <a:ext cx="1108363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model.fit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(g, epochs=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1000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steps_per_epoch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5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verbose=</a:t>
            </a:r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False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54543956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/>
          </a:bodyPr>
          <a:lstStyle/>
          <a:p>
            <a:r>
              <a:rPr lang="en-US" dirty="0"/>
              <a:t>Performance metrics during RNN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7545C40-CDBB-B64F-ABF7-459A074C15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4256" y="1723231"/>
            <a:ext cx="7683500" cy="4521200"/>
          </a:xfrm>
        </p:spPr>
      </p:pic>
    </p:spTree>
    <p:extLst>
      <p:ext uri="{BB962C8B-B14F-4D97-AF65-F5344CB8AC3E}">
        <p14:creationId xmlns:p14="http://schemas.microsoft.com/office/powerpoint/2010/main" val="844598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7B56B-1B0B-B2F0-0AEC-7EF7B93AF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4874"/>
            <a:ext cx="11222181" cy="733577"/>
          </a:xfrm>
        </p:spPr>
        <p:txBody>
          <a:bodyPr>
            <a:noAutofit/>
          </a:bodyPr>
          <a:lstStyle/>
          <a:p>
            <a:r>
              <a:rPr lang="en-US" dirty="0"/>
              <a:t>Applications of Generative AI in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E888C0-E5D7-BBBE-C548-48C5EFE72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1B87B0-998E-5709-A962-3699B892C430}"/>
              </a:ext>
            </a:extLst>
          </p:cNvPr>
          <p:cNvSpPr txBox="1"/>
          <p:nvPr/>
        </p:nvSpPr>
        <p:spPr>
          <a:xfrm>
            <a:off x="534389" y="6610791"/>
            <a:ext cx="1083465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Siva Sai, Keya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Arunakar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Vinay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Chamola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Amir Hussain, Pranav Bisht, and Sanjeev Kumar (2025). "Generative AI for Finance: Applications, Case Studies and Challenges." Expert Systems 42, no. 3 (2025): e70018.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A6CA310-F501-8350-AE1C-9ECB4C32F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621" y="883366"/>
            <a:ext cx="10240758" cy="1141679"/>
          </a:xfrm>
          <a:prstGeom prst="roundRect">
            <a:avLst>
              <a:gd name="adj" fmla="val 7883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4800" b="1" dirty="0"/>
              <a:t>Portfolio </a:t>
            </a:r>
            <a:r>
              <a:rPr lang="en-US" sz="4800" b="1" dirty="0" err="1"/>
              <a:t>Optimisation</a:t>
            </a:r>
            <a:endParaRPr lang="en-US" sz="4800" b="1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A7D4264-EA48-218C-5549-E860A7B00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621" y="2217550"/>
            <a:ext cx="10240758" cy="4356836"/>
          </a:xfrm>
          <a:prstGeom prst="roundRect">
            <a:avLst>
              <a:gd name="adj" fmla="val 2360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4000" b="1" dirty="0"/>
              <a:t>Helps in </a:t>
            </a:r>
            <a:r>
              <a:rPr lang="en-US" sz="4000" b="1" dirty="0" err="1"/>
              <a:t>personalising</a:t>
            </a:r>
            <a:r>
              <a:rPr lang="en-US" sz="4000" b="1" dirty="0"/>
              <a:t> asset management </a:t>
            </a:r>
            <a:br>
              <a:rPr lang="en-US" sz="4000" b="1" dirty="0"/>
            </a:br>
            <a:r>
              <a:rPr lang="en-US" sz="4000" b="1" dirty="0"/>
              <a:t>by considering individual risk preferences, expected returns, </a:t>
            </a:r>
            <a:br>
              <a:rPr lang="en-US" sz="4000" b="1" dirty="0"/>
            </a:br>
            <a:r>
              <a:rPr lang="en-US" sz="4000" b="1" dirty="0"/>
              <a:t>and financial goals.</a:t>
            </a:r>
          </a:p>
        </p:txBody>
      </p:sp>
    </p:spTree>
    <p:extLst>
      <p:ext uri="{BB962C8B-B14F-4D97-AF65-F5344CB8AC3E}">
        <p14:creationId xmlns:p14="http://schemas.microsoft.com/office/powerpoint/2010/main" val="1261237194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/>
          </a:bodyPr>
          <a:lstStyle/>
          <a:p>
            <a:r>
              <a:rPr lang="en-US" dirty="0"/>
              <a:t>Sample sequence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5FA47D1-E7F6-B744-9161-F55C805991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1256" y="1723231"/>
            <a:ext cx="7429500" cy="4521200"/>
          </a:xfrm>
        </p:spPr>
      </p:pic>
    </p:spTree>
    <p:extLst>
      <p:ext uri="{BB962C8B-B14F-4D97-AF65-F5344CB8AC3E}">
        <p14:creationId xmlns:p14="http://schemas.microsoft.com/office/powerpoint/2010/main" val="2683336749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in-sample and out-of-sample predictions </a:t>
            </a:r>
            <a:br>
              <a:rPr lang="en-US" dirty="0"/>
            </a:br>
            <a:r>
              <a:rPr lang="en-US" dirty="0"/>
              <a:t>of the RNN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CD6C6E0-93E8-384B-BD03-75C3BC3CD5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6806" y="1723231"/>
            <a:ext cx="7518400" cy="4521200"/>
          </a:xfrm>
        </p:spPr>
      </p:pic>
    </p:spTree>
    <p:extLst>
      <p:ext uri="{BB962C8B-B14F-4D97-AF65-F5344CB8AC3E}">
        <p14:creationId xmlns:p14="http://schemas.microsoft.com/office/powerpoint/2010/main" val="3535670038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In-sample prediction for financial price series </a:t>
            </a:r>
            <a:br>
              <a:rPr lang="en-US" dirty="0"/>
            </a:br>
            <a:r>
              <a:rPr lang="en-US" dirty="0"/>
              <a:t>by the RNN (whole data set)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A0B6003-91B1-4540-B80F-31FF8C06AE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2349" y="1614488"/>
            <a:ext cx="7407315" cy="4738687"/>
          </a:xfrm>
        </p:spPr>
      </p:pic>
    </p:spTree>
    <p:extLst>
      <p:ext uri="{BB962C8B-B14F-4D97-AF65-F5344CB8AC3E}">
        <p14:creationId xmlns:p14="http://schemas.microsoft.com/office/powerpoint/2010/main" val="2771838433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In-sample prediction for financial price series by the RNN (data sub-set)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317BA6D-BDD8-D842-9955-FBFDCE494F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6232" y="1614488"/>
            <a:ext cx="7519548" cy="4738687"/>
          </a:xfrm>
        </p:spPr>
      </p:pic>
    </p:spTree>
    <p:extLst>
      <p:ext uri="{BB962C8B-B14F-4D97-AF65-F5344CB8AC3E}">
        <p14:creationId xmlns:p14="http://schemas.microsoft.com/office/powerpoint/2010/main" val="2546914942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/>
          </a:bodyPr>
          <a:lstStyle/>
          <a:p>
            <a:r>
              <a:rPr lang="en-US" dirty="0"/>
              <a:t>Financial Price Series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263692A-725B-FD45-848F-5CF6F3640F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6406" y="1877746"/>
            <a:ext cx="6299200" cy="44831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4DADD7-FB5F-8240-8A2E-F161FFAC848D}"/>
              </a:ext>
            </a:extLst>
          </p:cNvPr>
          <p:cNvSpPr txBox="1"/>
          <p:nvPr/>
        </p:nvSpPr>
        <p:spPr>
          <a:xfrm>
            <a:off x="3199606" y="1071875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generate_data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data.plot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350544548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/>
          </a:bodyPr>
          <a:lstStyle/>
          <a:p>
            <a:r>
              <a:rPr lang="en-US" dirty="0"/>
              <a:t>Financial Return Series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5D48846-29A9-3541-8D88-73EC861473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5600" y="2099472"/>
            <a:ext cx="6400800" cy="44831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C60605-7E6F-6E48-A3F7-4322F58CC60F}"/>
              </a:ext>
            </a:extLst>
          </p:cNvPr>
          <p:cNvSpPr txBox="1"/>
          <p:nvPr/>
        </p:nvSpPr>
        <p:spPr>
          <a:xfrm>
            <a:off x="2288068" y="1134461"/>
            <a:ext cx="84313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data[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'r'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np.log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(data /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data.shift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data[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'r'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].plot()</a:t>
            </a:r>
          </a:p>
        </p:txBody>
      </p:sp>
    </p:spTree>
    <p:extLst>
      <p:ext uri="{BB962C8B-B14F-4D97-AF65-F5344CB8AC3E}">
        <p14:creationId xmlns:p14="http://schemas.microsoft.com/office/powerpoint/2010/main" val="4093001303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4"/>
            <a:ext cx="11222181" cy="765266"/>
          </a:xfrm>
        </p:spPr>
        <p:txBody>
          <a:bodyPr>
            <a:normAutofit fontScale="90000"/>
          </a:bodyPr>
          <a:lstStyle/>
          <a:p>
            <a:r>
              <a:rPr lang="en-US" dirty="0"/>
              <a:t>Financial Price and Return Normalization Series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32B50D1-7B47-3641-9B3D-A0D9711478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4779" y="2094910"/>
            <a:ext cx="6121400" cy="44831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1DD55B-989D-124D-91D5-49E8448BC12F}"/>
              </a:ext>
            </a:extLst>
          </p:cNvPr>
          <p:cNvSpPr txBox="1"/>
          <p:nvPr/>
        </p:nvSpPr>
        <p:spPr>
          <a:xfrm>
            <a:off x="1929826" y="892300"/>
            <a:ext cx="85700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data.dropna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inplace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 = (data -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data.mean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 /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data.std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data.plot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4193725446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In-sample prediction for financial return series by the RNN (data sub-set)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DF2662C-3647-0743-8F84-3E2D667077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2349" y="1614488"/>
            <a:ext cx="7407315" cy="4738687"/>
          </a:xfrm>
        </p:spPr>
      </p:pic>
    </p:spTree>
    <p:extLst>
      <p:ext uri="{BB962C8B-B14F-4D97-AF65-F5344CB8AC3E}">
        <p14:creationId xmlns:p14="http://schemas.microsoft.com/office/powerpoint/2010/main" val="3858325031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37269A-DC37-E44B-9401-096D5702A43E}"/>
              </a:ext>
            </a:extLst>
          </p:cNvPr>
          <p:cNvSpPr txBox="1"/>
          <p:nvPr/>
        </p:nvSpPr>
        <p:spPr>
          <a:xfrm>
            <a:off x="658052" y="383923"/>
            <a:ext cx="10771948" cy="48936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 = Sequential()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model.add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(Conv1D(filters=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96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kernel_size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5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7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activation=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relu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7"/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input_shape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=(</a:t>
            </a:r>
            <a:r>
              <a:rPr lang="en-US" sz="2400" b="1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len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(cols), 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model.add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(Flatten())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model.add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(Dense(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activation=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relu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model.add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(Dense(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activation=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'sigmoid'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b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</a:t>
            </a:r>
            <a:r>
              <a:rPr lang="en-US" sz="2400" b="1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compile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(optimizer=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adam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6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loss=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binary_crossentropy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6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metrics=[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'accuracy'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b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model.summary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58937C-8E44-1743-B6E9-6A8728B06F65}"/>
              </a:ext>
            </a:extLst>
          </p:cNvPr>
          <p:cNvSpPr txBox="1"/>
          <p:nvPr/>
        </p:nvSpPr>
        <p:spPr>
          <a:xfrm>
            <a:off x="658052" y="5319742"/>
            <a:ext cx="10771948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model.fit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(np.atleast_3d(train[cols]), train[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</a:t>
            </a:r>
          </a:p>
          <a:p>
            <a:pPr lvl="4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epochs=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60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batch_size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48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verbose=</a:t>
            </a:r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False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4"/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validation_split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0.15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shuffle=</a:t>
            </a:r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False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47113848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Performance metrics for the </a:t>
            </a:r>
            <a:br>
              <a:rPr lang="en-US" dirty="0"/>
            </a:br>
            <a:r>
              <a:rPr lang="en-US" dirty="0"/>
              <a:t>training and validation of the CNN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2CFD1FD-7F38-C84D-B21F-19FAC3D135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9656" y="1723231"/>
            <a:ext cx="7632700" cy="4521200"/>
          </a:xfrm>
        </p:spPr>
      </p:pic>
    </p:spTree>
    <p:extLst>
      <p:ext uri="{BB962C8B-B14F-4D97-AF65-F5344CB8AC3E}">
        <p14:creationId xmlns:p14="http://schemas.microsoft.com/office/powerpoint/2010/main" val="1863953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7B56B-1B0B-B2F0-0AEC-7EF7B93AF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4874"/>
            <a:ext cx="11222181" cy="733577"/>
          </a:xfrm>
        </p:spPr>
        <p:txBody>
          <a:bodyPr>
            <a:noAutofit/>
          </a:bodyPr>
          <a:lstStyle/>
          <a:p>
            <a:r>
              <a:rPr lang="en-US" dirty="0"/>
              <a:t>Applications of Generative AI in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E888C0-E5D7-BBBE-C548-48C5EFE72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1B87B0-998E-5709-A962-3699B892C430}"/>
              </a:ext>
            </a:extLst>
          </p:cNvPr>
          <p:cNvSpPr txBox="1"/>
          <p:nvPr/>
        </p:nvSpPr>
        <p:spPr>
          <a:xfrm>
            <a:off x="534389" y="6610791"/>
            <a:ext cx="1083465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Siva Sai, Keya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Arunakar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Vinay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Chamola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Amir Hussain, Pranav Bisht, and Sanjeev Kumar (2025). "Generative AI for Finance: Applications, Case Studies and Challenges." Expert Systems 42, no. 3 (2025): e70018.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A6CA310-F501-8350-AE1C-9ECB4C32F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621" y="883366"/>
            <a:ext cx="10240758" cy="1141679"/>
          </a:xfrm>
          <a:prstGeom prst="roundRect">
            <a:avLst>
              <a:gd name="adj" fmla="val 7883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4800" b="1" dirty="0"/>
              <a:t>Risk Assessment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A7D4264-EA48-218C-5549-E860A7B00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621" y="2217550"/>
            <a:ext cx="10240758" cy="4356836"/>
          </a:xfrm>
          <a:prstGeom prst="roundRect">
            <a:avLst>
              <a:gd name="adj" fmla="val 2360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4000" b="1" dirty="0"/>
              <a:t>Assesses financial risk using </a:t>
            </a:r>
            <a:br>
              <a:rPr lang="en-US" sz="4000" b="1" dirty="0"/>
            </a:br>
            <a:r>
              <a:rPr lang="en-US" sz="4000" b="1" dirty="0"/>
              <a:t>advanced data-driven models </a:t>
            </a:r>
            <a:br>
              <a:rPr lang="en-US" sz="4000" b="1" dirty="0"/>
            </a:br>
            <a:r>
              <a:rPr lang="en-US" sz="4000" b="1" dirty="0"/>
              <a:t>to better inform investment </a:t>
            </a:r>
            <a:br>
              <a:rPr lang="en-US" sz="4000" b="1" dirty="0"/>
            </a:br>
            <a:r>
              <a:rPr lang="en-US" sz="4000" b="1" dirty="0"/>
              <a:t>and credit decisions.</a:t>
            </a:r>
          </a:p>
        </p:txBody>
      </p:sp>
    </p:spTree>
    <p:extLst>
      <p:ext uri="{BB962C8B-B14F-4D97-AF65-F5344CB8AC3E}">
        <p14:creationId xmlns:p14="http://schemas.microsoft.com/office/powerpoint/2010/main" val="3251235841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917947"/>
          </a:xfrm>
        </p:spPr>
        <p:txBody>
          <a:bodyPr>
            <a:normAutofit fontScale="90000"/>
          </a:bodyPr>
          <a:lstStyle/>
          <a:p>
            <a:r>
              <a:rPr lang="en-US" dirty="0"/>
              <a:t>Gross performance of passive benchmark investment and CNN strategy </a:t>
            </a:r>
            <a:br>
              <a:rPr lang="en-US" dirty="0"/>
            </a:br>
            <a:r>
              <a:rPr lang="en-US" dirty="0"/>
              <a:t>(before/after transaction costs)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AE598F6-F9E8-F549-9313-0A2A683E31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9656" y="2032201"/>
            <a:ext cx="7632700" cy="4533900"/>
          </a:xfrm>
        </p:spPr>
      </p:pic>
    </p:spTree>
    <p:extLst>
      <p:ext uri="{BB962C8B-B14F-4D97-AF65-F5344CB8AC3E}">
        <p14:creationId xmlns:p14="http://schemas.microsoft.com/office/powerpoint/2010/main" val="3169051222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7994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C00000"/>
                </a:solidFill>
              </a:rPr>
              <a:t>Reinforcement Learning in Finance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81304"/>
            <a:ext cx="11222181" cy="4738255"/>
          </a:xfrm>
        </p:spPr>
        <p:txBody>
          <a:bodyPr>
            <a:normAutofit lnSpcReduction="10000"/>
          </a:bodyPr>
          <a:lstStyle/>
          <a:p>
            <a:pPr indent="-411480"/>
            <a:r>
              <a:rPr lang="en-US" sz="4400" dirty="0">
                <a:solidFill>
                  <a:srgbClr val="C00000"/>
                </a:solidFill>
              </a:rPr>
              <a:t>Simple Learning</a:t>
            </a:r>
          </a:p>
          <a:p>
            <a:pPr indent="-411480"/>
            <a:r>
              <a:rPr lang="en-US" sz="4400" dirty="0">
                <a:solidFill>
                  <a:srgbClr val="C00000"/>
                </a:solidFill>
              </a:rPr>
              <a:t>DNN Learning</a:t>
            </a:r>
          </a:p>
          <a:p>
            <a:pPr indent="-411480"/>
            <a:r>
              <a:rPr lang="en-US" sz="4400" dirty="0">
                <a:solidFill>
                  <a:srgbClr val="C00000"/>
                </a:solidFill>
              </a:rPr>
              <a:t>Q Learning</a:t>
            </a:r>
          </a:p>
          <a:p>
            <a:pPr indent="-411480"/>
            <a:r>
              <a:rPr lang="en-US" sz="4400" dirty="0">
                <a:solidFill>
                  <a:srgbClr val="C00000"/>
                </a:solidFill>
              </a:rPr>
              <a:t>Finance Environment</a:t>
            </a:r>
          </a:p>
          <a:p>
            <a:pPr indent="-411480"/>
            <a:r>
              <a:rPr lang="en-US" sz="4400" dirty="0">
                <a:solidFill>
                  <a:srgbClr val="C00000"/>
                </a:solidFill>
              </a:rPr>
              <a:t>Improved Finance Environment</a:t>
            </a:r>
          </a:p>
          <a:p>
            <a:pPr indent="-411480"/>
            <a:r>
              <a:rPr lang="en-US" sz="4400" dirty="0">
                <a:solidFill>
                  <a:srgbClr val="C00000"/>
                </a:solidFill>
              </a:rPr>
              <a:t>Improved Financial QL Agent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595980345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Average total rewards of </a:t>
            </a:r>
            <a:r>
              <a:rPr lang="en-US" dirty="0" err="1"/>
              <a:t>DQLAgent</a:t>
            </a:r>
            <a:r>
              <a:rPr lang="en-US" dirty="0"/>
              <a:t> for </a:t>
            </a:r>
            <a:r>
              <a:rPr lang="en-US" dirty="0" err="1"/>
              <a:t>CartPole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8D0B6A8-1A11-8E4D-BCDD-815728B909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5356" y="1634331"/>
            <a:ext cx="7861300" cy="4699000"/>
          </a:xfrm>
        </p:spPr>
      </p:pic>
    </p:spTree>
    <p:extLst>
      <p:ext uri="{BB962C8B-B14F-4D97-AF65-F5344CB8AC3E}">
        <p14:creationId xmlns:p14="http://schemas.microsoft.com/office/powerpoint/2010/main" val="3028697893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Average total rewards of </a:t>
            </a:r>
            <a:r>
              <a:rPr lang="en-US" dirty="0" err="1"/>
              <a:t>DQLAgent</a:t>
            </a:r>
            <a:r>
              <a:rPr lang="en-US" dirty="0"/>
              <a:t> for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23BC6FB-3257-1A45-AD42-F755C65A4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5356" y="1634331"/>
            <a:ext cx="7861300" cy="4699000"/>
          </a:xfrm>
        </p:spPr>
      </p:pic>
    </p:spTree>
    <p:extLst>
      <p:ext uri="{BB962C8B-B14F-4D97-AF65-F5344CB8AC3E}">
        <p14:creationId xmlns:p14="http://schemas.microsoft.com/office/powerpoint/2010/main" val="1800859131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Training and validation performance of the </a:t>
            </a:r>
            <a:r>
              <a:rPr lang="en-US" dirty="0" err="1"/>
              <a:t>FQLAgent</a:t>
            </a:r>
            <a:r>
              <a:rPr lang="en-US" dirty="0"/>
              <a:t> per episode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273DA34-7568-E141-B39C-AC1CB0396C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8856" y="1634331"/>
            <a:ext cx="7734300" cy="4699000"/>
          </a:xfrm>
        </p:spPr>
      </p:pic>
    </p:spTree>
    <p:extLst>
      <p:ext uri="{BB962C8B-B14F-4D97-AF65-F5344CB8AC3E}">
        <p14:creationId xmlns:p14="http://schemas.microsoft.com/office/powerpoint/2010/main" val="1593805709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972ED-DC33-20EE-CE4E-B8BCE757C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701804"/>
          </a:xfrm>
        </p:spPr>
        <p:txBody>
          <a:bodyPr>
            <a:normAutofit fontScale="90000"/>
          </a:bodyPr>
          <a:lstStyle/>
          <a:p>
            <a:r>
              <a:rPr lang="en-US" dirty="0"/>
              <a:t>Papers with Code: Time Series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557CA0-D569-4F66-8AE0-B0B3C74C4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D5E17D-013D-C614-28D5-A1DB58DD6A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950015"/>
            <a:ext cx="7772400" cy="54184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D89D2B-E2AC-0920-8072-5052D616202A}"/>
              </a:ext>
            </a:extLst>
          </p:cNvPr>
          <p:cNvSpPr txBox="1"/>
          <p:nvPr/>
        </p:nvSpPr>
        <p:spPr>
          <a:xfrm>
            <a:off x="3046709" y="6481594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https://paperswithcode.com/area/time-series/time-series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814082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461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Quant Finance </a:t>
            </a:r>
            <a:r>
              <a:rPr lang="en-US" dirty="0" err="1">
                <a:solidFill>
                  <a:schemeClr val="accent1"/>
                </a:solidFill>
              </a:rPr>
              <a:t>PyData</a:t>
            </a:r>
            <a:r>
              <a:rPr lang="en-US" dirty="0">
                <a:solidFill>
                  <a:schemeClr val="accent1"/>
                </a:solidFill>
              </a:rPr>
              <a:t>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000" y="846138"/>
            <a:ext cx="7658000" cy="57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nbviewer.jupyter.org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/format/slides/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quantopian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overview_slides.ipynb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#/5</a:t>
            </a:r>
          </a:p>
        </p:txBody>
      </p:sp>
    </p:spTree>
    <p:extLst>
      <p:ext uri="{BB962C8B-B14F-4D97-AF65-F5344CB8AC3E}">
        <p14:creationId xmlns:p14="http://schemas.microsoft.com/office/powerpoint/2010/main" val="1077552166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Yves </a:t>
            </a:r>
            <a:r>
              <a:rPr lang="en-US" sz="3200" dirty="0" err="1"/>
              <a:t>Hilpisch</a:t>
            </a:r>
            <a:r>
              <a:rPr lang="en-US" sz="3200" dirty="0"/>
              <a:t> (2020), </a:t>
            </a:r>
            <a:br>
              <a:rPr lang="en-US" sz="3200" dirty="0"/>
            </a:br>
            <a:r>
              <a:rPr lang="en-US" sz="3600" dirty="0">
                <a:solidFill>
                  <a:srgbClr val="FF0000"/>
                </a:solidFill>
              </a:rPr>
              <a:t>Artificial Intelligence in Finance: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A Python-Based Guide</a:t>
            </a:r>
            <a:r>
              <a:rPr lang="en-US" sz="3200" dirty="0"/>
              <a:t>, </a:t>
            </a:r>
            <a:br>
              <a:rPr lang="en-US" sz="3200" dirty="0"/>
            </a:br>
            <a:r>
              <a:rPr lang="en-US" sz="2400" dirty="0"/>
              <a:t>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0D198D-8FBC-0246-87BA-DA0DA4519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724" y="1951892"/>
            <a:ext cx="3517940" cy="4610352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3"/>
              </a:rPr>
              <a:t>https://www.amazon.com/Artificial-Intelligence-Finance-Python-Based-Guide/dp/1492055433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544909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306A9B-8C06-B54A-9086-0439A496E9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169" y="767145"/>
            <a:ext cx="10218172" cy="58447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591870"/>
          </a:xfrm>
        </p:spPr>
        <p:txBody>
          <a:bodyPr>
            <a:noAutofit/>
          </a:bodyPr>
          <a:lstStyle/>
          <a:p>
            <a:r>
              <a:rPr lang="en-US" sz="2400" dirty="0"/>
              <a:t>Yves </a:t>
            </a:r>
            <a:r>
              <a:rPr lang="en-US" sz="2400" dirty="0" err="1"/>
              <a:t>Hilpisch</a:t>
            </a:r>
            <a:r>
              <a:rPr lang="en-US" sz="2400" dirty="0"/>
              <a:t> (2020), </a:t>
            </a:r>
            <a:r>
              <a:rPr lang="en-US" sz="2400" dirty="0">
                <a:solidFill>
                  <a:srgbClr val="FF0000"/>
                </a:solidFill>
              </a:rPr>
              <a:t>Artificial Intelligence in Finance: A Python-Based Guide</a:t>
            </a:r>
            <a:r>
              <a:rPr lang="en-US" sz="2400" dirty="0"/>
              <a:t>, 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188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sz="1000" dirty="0">
                <a:hlinkClick r:id="rId3"/>
              </a:rPr>
              <a:t>https://github.com/yhilpisch/aiif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CEB7B4-5F1E-DC41-AEEA-81C329C396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8246" y="3340540"/>
            <a:ext cx="2098634" cy="27503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568083-EC99-664A-8BB3-0D375A61ADC0}"/>
              </a:ext>
            </a:extLst>
          </p:cNvPr>
          <p:cNvSpPr txBox="1"/>
          <p:nvPr/>
        </p:nvSpPr>
        <p:spPr>
          <a:xfrm>
            <a:off x="3168161" y="726975"/>
            <a:ext cx="4375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https://github.com/yhilpisch/aiif</a:t>
            </a:r>
          </a:p>
        </p:txBody>
      </p:sp>
    </p:spTree>
    <p:extLst>
      <p:ext uri="{BB962C8B-B14F-4D97-AF65-F5344CB8AC3E}">
        <p14:creationId xmlns:p14="http://schemas.microsoft.com/office/powerpoint/2010/main" val="338583587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591870"/>
          </a:xfrm>
        </p:spPr>
        <p:txBody>
          <a:bodyPr>
            <a:noAutofit/>
          </a:bodyPr>
          <a:lstStyle/>
          <a:p>
            <a:r>
              <a:rPr lang="en-US" sz="2400" dirty="0"/>
              <a:t>Yves </a:t>
            </a:r>
            <a:r>
              <a:rPr lang="en-US" sz="2400" dirty="0" err="1"/>
              <a:t>Hilpisch</a:t>
            </a:r>
            <a:r>
              <a:rPr lang="en-US" sz="2400" dirty="0"/>
              <a:t> (2020), </a:t>
            </a:r>
            <a:r>
              <a:rPr lang="en-US" sz="2400" dirty="0">
                <a:solidFill>
                  <a:srgbClr val="FF0000"/>
                </a:solidFill>
              </a:rPr>
              <a:t>Artificial Intelligence in Finance: A Python-Based Guide</a:t>
            </a:r>
            <a:r>
              <a:rPr lang="en-US" sz="2400" dirty="0"/>
              <a:t>, 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189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https://github.com/yhilpisch/aiif/tree/main/code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56E88E-2946-E944-881D-2F168DE49F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924" y="726975"/>
            <a:ext cx="10189216" cy="5835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CEB7B4-5F1E-DC41-AEEA-81C329C39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154" y="2578551"/>
            <a:ext cx="3043677" cy="39888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568083-EC99-664A-8BB3-0D375A61ADC0}"/>
              </a:ext>
            </a:extLst>
          </p:cNvPr>
          <p:cNvSpPr txBox="1"/>
          <p:nvPr/>
        </p:nvSpPr>
        <p:spPr>
          <a:xfrm>
            <a:off x="2992315" y="1590119"/>
            <a:ext cx="75056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2"/>
              </a:rPr>
              <a:t>https://github.com/yhilpisch/aiif/tree/main/code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39054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7B56B-1B0B-B2F0-0AEC-7EF7B93AF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4874"/>
            <a:ext cx="11222181" cy="733577"/>
          </a:xfrm>
        </p:spPr>
        <p:txBody>
          <a:bodyPr>
            <a:noAutofit/>
          </a:bodyPr>
          <a:lstStyle/>
          <a:p>
            <a:r>
              <a:rPr lang="en-US" dirty="0"/>
              <a:t>Applications of Generative AI in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E888C0-E5D7-BBBE-C548-48C5EFE72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1B87B0-998E-5709-A962-3699B892C430}"/>
              </a:ext>
            </a:extLst>
          </p:cNvPr>
          <p:cNvSpPr txBox="1"/>
          <p:nvPr/>
        </p:nvSpPr>
        <p:spPr>
          <a:xfrm>
            <a:off x="534389" y="6610791"/>
            <a:ext cx="1083465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Siva Sai, Keya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Arunakar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Vinay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Chamola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Amir Hussain, Pranav Bisht, and Sanjeev Kumar (2025). "Generative AI for Finance: Applications, Case Studies and Challenges." Expert Systems 42, no. 3 (2025): e70018.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A6CA310-F501-8350-AE1C-9ECB4C32F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621" y="883366"/>
            <a:ext cx="10240758" cy="1441380"/>
          </a:xfrm>
          <a:prstGeom prst="roundRect">
            <a:avLst>
              <a:gd name="adj" fmla="val 7883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4800" b="1" dirty="0"/>
              <a:t>Named Entity Recognition </a:t>
            </a:r>
            <a:br>
              <a:rPr lang="en-US" sz="4800" b="1" dirty="0"/>
            </a:br>
            <a:r>
              <a:rPr lang="en-US" sz="4800" b="1" dirty="0"/>
              <a:t>(NER)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A7D4264-EA48-218C-5549-E860A7B00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621" y="2479728"/>
            <a:ext cx="10240758" cy="4094657"/>
          </a:xfrm>
          <a:prstGeom prst="roundRect">
            <a:avLst>
              <a:gd name="adj" fmla="val 2360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4000" b="1" dirty="0"/>
              <a:t>Identifies and classifies </a:t>
            </a:r>
            <a:br>
              <a:rPr lang="en-US" sz="4000" b="1" dirty="0"/>
            </a:br>
            <a:r>
              <a:rPr lang="en-US" sz="4000" b="1" dirty="0"/>
              <a:t>key financial entities </a:t>
            </a:r>
            <a:br>
              <a:rPr lang="en-US" sz="4000" b="1" dirty="0"/>
            </a:br>
            <a:r>
              <a:rPr lang="en-US" sz="4000" b="1" dirty="0"/>
              <a:t>(like company names, stock symbols) </a:t>
            </a:r>
            <a:br>
              <a:rPr lang="en-US" sz="4000" b="1" dirty="0"/>
            </a:br>
            <a:r>
              <a:rPr lang="en-US" sz="4000" b="1" dirty="0"/>
              <a:t>from unstructured text </a:t>
            </a:r>
            <a:br>
              <a:rPr lang="en-US" sz="4000" b="1" dirty="0"/>
            </a:br>
            <a:r>
              <a:rPr lang="en-US" sz="4000" b="1" dirty="0"/>
              <a:t>to assist in data organization and analysis.</a:t>
            </a:r>
          </a:p>
        </p:txBody>
      </p:sp>
    </p:spTree>
    <p:extLst>
      <p:ext uri="{BB962C8B-B14F-4D97-AF65-F5344CB8AC3E}">
        <p14:creationId xmlns:p14="http://schemas.microsoft.com/office/powerpoint/2010/main" val="279367050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5"/>
              </a:rPr>
              <a:t>https://tinyurl.com/aintpupython101</a:t>
            </a:r>
            <a:endParaRPr lang="en-US" dirty="0"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515754352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191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B98233-F0F3-3044-906F-D65419AD47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0584" y="1012433"/>
            <a:ext cx="10196573" cy="54762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F8E636-89A9-EBA8-AE42-2C73D4F96F1B}"/>
              </a:ext>
            </a:extLst>
          </p:cNvPr>
          <p:cNvSpPr txBox="1"/>
          <p:nvPr/>
        </p:nvSpPr>
        <p:spPr>
          <a:xfrm>
            <a:off x="9227715" y="1750632"/>
            <a:ext cx="24124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411480"/>
            <a:r>
              <a:rPr lang="en-US" sz="3200" b="1" dirty="0">
                <a:solidFill>
                  <a:srgbClr val="C00000"/>
                </a:solidFill>
              </a:rPr>
              <a:t>AI in Finance </a:t>
            </a:r>
          </a:p>
        </p:txBody>
      </p:sp>
    </p:spTree>
    <p:extLst>
      <p:ext uri="{BB962C8B-B14F-4D97-AF65-F5344CB8AC3E}">
        <p14:creationId xmlns:p14="http://schemas.microsoft.com/office/powerpoint/2010/main" val="1155211300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192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37D406-8AD1-AD49-BAFF-9DBE67BADF8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049" y="662845"/>
            <a:ext cx="10724236" cy="58258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BDE487-1B4E-6E7C-61EC-DBF6151979BB}"/>
              </a:ext>
            </a:extLst>
          </p:cNvPr>
          <p:cNvSpPr txBox="1"/>
          <p:nvPr/>
        </p:nvSpPr>
        <p:spPr>
          <a:xfrm>
            <a:off x="7957537" y="1750632"/>
            <a:ext cx="36826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411480"/>
            <a:r>
              <a:rPr lang="en-US" sz="3200" b="1" dirty="0">
                <a:solidFill>
                  <a:srgbClr val="C00000"/>
                </a:solidFill>
              </a:rPr>
              <a:t>Data Driven Finance</a:t>
            </a:r>
          </a:p>
        </p:txBody>
      </p:sp>
    </p:spTree>
    <p:extLst>
      <p:ext uri="{BB962C8B-B14F-4D97-AF65-F5344CB8AC3E}">
        <p14:creationId xmlns:p14="http://schemas.microsoft.com/office/powerpoint/2010/main" val="2588042192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193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AFC8E1-7024-1341-A03C-C4F139F151D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805" y="662845"/>
            <a:ext cx="10739779" cy="58258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5D5DE8-FB08-FFF9-490C-4769888E9EDF}"/>
              </a:ext>
            </a:extLst>
          </p:cNvPr>
          <p:cNvSpPr txBox="1"/>
          <p:nvPr/>
        </p:nvSpPr>
        <p:spPr>
          <a:xfrm>
            <a:off x="7957536" y="2060875"/>
            <a:ext cx="36826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411480"/>
            <a:r>
              <a:rPr lang="en-US" sz="3200" b="1" dirty="0">
                <a:solidFill>
                  <a:srgbClr val="C00000"/>
                </a:solidFill>
              </a:rPr>
              <a:t>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3512495453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194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AE45A8-B2E0-484E-A623-595E2E93508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454" y="662844"/>
            <a:ext cx="9551642" cy="58258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6AA06D-6217-AB73-55E4-F9D4103FF12A}"/>
              </a:ext>
            </a:extLst>
          </p:cNvPr>
          <p:cNvSpPr txBox="1"/>
          <p:nvPr/>
        </p:nvSpPr>
        <p:spPr>
          <a:xfrm>
            <a:off x="7957536" y="2060875"/>
            <a:ext cx="36826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411480"/>
            <a:r>
              <a:rPr lang="en-US" sz="3200" b="1" dirty="0">
                <a:solidFill>
                  <a:srgbClr val="C00000"/>
                </a:solidFill>
              </a:rPr>
              <a:t>Efficient Markets</a:t>
            </a:r>
          </a:p>
        </p:txBody>
      </p:sp>
    </p:spTree>
    <p:extLst>
      <p:ext uri="{BB962C8B-B14F-4D97-AF65-F5344CB8AC3E}">
        <p14:creationId xmlns:p14="http://schemas.microsoft.com/office/powerpoint/2010/main" val="2642435910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195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CAAFDE-0677-3449-AAA3-DFF9E1A622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957" y="619283"/>
            <a:ext cx="11223074" cy="59129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331E85-1AC7-027F-46AE-59EDC0C0601F}"/>
              </a:ext>
            </a:extLst>
          </p:cNvPr>
          <p:cNvSpPr txBox="1"/>
          <p:nvPr/>
        </p:nvSpPr>
        <p:spPr>
          <a:xfrm>
            <a:off x="6536271" y="2107338"/>
            <a:ext cx="55842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411480"/>
            <a:r>
              <a:rPr lang="en-US" sz="3200" b="1" dirty="0">
                <a:solidFill>
                  <a:srgbClr val="C00000"/>
                </a:solidFill>
              </a:rPr>
              <a:t>Deep Learning (DL) in Finance</a:t>
            </a:r>
          </a:p>
        </p:txBody>
      </p:sp>
    </p:spTree>
    <p:extLst>
      <p:ext uri="{BB962C8B-B14F-4D97-AF65-F5344CB8AC3E}">
        <p14:creationId xmlns:p14="http://schemas.microsoft.com/office/powerpoint/2010/main" val="3709153268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196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EA1841-0D09-EA44-ABEE-2CA8DF850D5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139" y="670178"/>
            <a:ext cx="10911840" cy="579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28085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197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25D989-D49B-A14B-948F-0AF9A8D92A2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37" y="662844"/>
            <a:ext cx="10848109" cy="57657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63F7EE-4C35-6D81-D1FF-AA35E092705C}"/>
              </a:ext>
            </a:extLst>
          </p:cNvPr>
          <p:cNvSpPr txBox="1"/>
          <p:nvPr/>
        </p:nvSpPr>
        <p:spPr>
          <a:xfrm>
            <a:off x="5204750" y="2197177"/>
            <a:ext cx="69157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411480"/>
            <a:r>
              <a:rPr lang="en-US" sz="3200" b="1" dirty="0">
                <a:solidFill>
                  <a:srgbClr val="C00000"/>
                </a:solidFill>
              </a:rPr>
              <a:t>Recurrent Neural Networks (RNN)</a:t>
            </a:r>
          </a:p>
        </p:txBody>
      </p:sp>
    </p:spTree>
    <p:extLst>
      <p:ext uri="{BB962C8B-B14F-4D97-AF65-F5344CB8AC3E}">
        <p14:creationId xmlns:p14="http://schemas.microsoft.com/office/powerpoint/2010/main" val="767839583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198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607C53-28A8-3F4D-BAFE-1A531F2046B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347" y="641389"/>
            <a:ext cx="11030293" cy="58472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25797B-4F40-1E91-497E-C337082B4829}"/>
              </a:ext>
            </a:extLst>
          </p:cNvPr>
          <p:cNvSpPr txBox="1"/>
          <p:nvPr/>
        </p:nvSpPr>
        <p:spPr>
          <a:xfrm>
            <a:off x="4477927" y="1011844"/>
            <a:ext cx="69157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411480"/>
            <a:r>
              <a:rPr lang="en-US" sz="3200" b="1" dirty="0">
                <a:solidFill>
                  <a:srgbClr val="C00000"/>
                </a:solidFill>
              </a:rPr>
              <a:t>Convolutional Neural Networks (CNN)</a:t>
            </a:r>
          </a:p>
        </p:txBody>
      </p:sp>
    </p:spTree>
    <p:extLst>
      <p:ext uri="{BB962C8B-B14F-4D97-AF65-F5344CB8AC3E}">
        <p14:creationId xmlns:p14="http://schemas.microsoft.com/office/powerpoint/2010/main" val="2159829772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199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11B992-1F67-C84D-A211-CA5A6870E20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621" y="603827"/>
            <a:ext cx="11263745" cy="58848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AB47EE-E764-F941-13FA-0AE973A50935}"/>
              </a:ext>
            </a:extLst>
          </p:cNvPr>
          <p:cNvSpPr txBox="1"/>
          <p:nvPr/>
        </p:nvSpPr>
        <p:spPr>
          <a:xfrm>
            <a:off x="4244051" y="974282"/>
            <a:ext cx="69157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411480"/>
            <a:r>
              <a:rPr lang="en-US" sz="3200" b="1" dirty="0">
                <a:solidFill>
                  <a:srgbClr val="C00000"/>
                </a:solidFill>
              </a:rPr>
              <a:t>Reinforcement Learning (RL) in Finance</a:t>
            </a:r>
          </a:p>
        </p:txBody>
      </p:sp>
    </p:spTree>
    <p:extLst>
      <p:ext uri="{BB962C8B-B14F-4D97-AF65-F5344CB8AC3E}">
        <p14:creationId xmlns:p14="http://schemas.microsoft.com/office/powerpoint/2010/main" val="369080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2025/02/18 Introduction to Artificial Intelligence in Finance and</a:t>
            </a:r>
            <a:br>
              <a:rPr lang="en-US" sz="2800" dirty="0"/>
            </a:br>
            <a:r>
              <a:rPr lang="en-US" sz="2800" dirty="0"/>
              <a:t>                          Quantitative Analysis</a:t>
            </a:r>
          </a:p>
          <a:p>
            <a:pPr marL="0" indent="0">
              <a:buNone/>
            </a:pPr>
            <a:r>
              <a:rPr lang="en-US" sz="2800" dirty="0"/>
              <a:t>2 2025/02/25 AI in FinTech: Metaverse, Web3, </a:t>
            </a:r>
            <a:r>
              <a:rPr lang="en-US" sz="2800" dirty="0" err="1"/>
              <a:t>DeFi</a:t>
            </a:r>
            <a:r>
              <a:rPr lang="en-US" sz="2800" dirty="0"/>
              <a:t>, NFT, </a:t>
            </a:r>
            <a:br>
              <a:rPr lang="en-US" sz="2800" dirty="0"/>
            </a:br>
            <a:r>
              <a:rPr lang="en-US" sz="2800" dirty="0"/>
              <a:t>                          Generative AI for Financial Innovation Applications</a:t>
            </a:r>
          </a:p>
          <a:p>
            <a:pPr marL="0" indent="0">
              <a:buNone/>
            </a:pPr>
            <a:r>
              <a:rPr lang="en-US" sz="2800" dirty="0"/>
              <a:t>3 2025/03/04 Investing Psychology and Behavioral Finance</a:t>
            </a:r>
          </a:p>
          <a:p>
            <a:pPr marL="0" indent="0">
              <a:buNone/>
            </a:pPr>
            <a:r>
              <a:rPr lang="en-US" sz="2800" dirty="0"/>
              <a:t>4 2025/03/11 Event Studies in Finance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5 2025/03/18 Case Study on AI in Finance and Quantitative Analysis I</a:t>
            </a:r>
          </a:p>
          <a:p>
            <a:pPr marL="0" indent="0">
              <a:buNone/>
            </a:pPr>
            <a:r>
              <a:rPr lang="en-US" sz="2800" dirty="0"/>
              <a:t>6 2025/03/25 Finance Theory and Data-Driven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7B56B-1B0B-B2F0-0AEC-7EF7B93AF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33577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 for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E888C0-E5D7-BBBE-C548-48C5EFE72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1B87B0-998E-5709-A962-3699B892C430}"/>
              </a:ext>
            </a:extLst>
          </p:cNvPr>
          <p:cNvSpPr txBox="1"/>
          <p:nvPr/>
        </p:nvSpPr>
        <p:spPr>
          <a:xfrm>
            <a:off x="534389" y="6610791"/>
            <a:ext cx="1083465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Siva Sai, Keya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Arunakar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Vinay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Chamola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Amir Hussain, Pranav Bisht, and Sanjeev Kumar (2025). "Generative AI for Finance: Applications, Case Studies and Challenges." Expert Systems 42, no. 3 (2025): e70018.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4FF4755C-4C1B-02A4-F1FD-EBBB5BA837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6892909"/>
              </p:ext>
            </p:extLst>
          </p:nvPr>
        </p:nvGraphicFramePr>
        <p:xfrm>
          <a:off x="402336" y="898941"/>
          <a:ext cx="11354235" cy="56670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87168">
                  <a:extLst>
                    <a:ext uri="{9D8B030D-6E8A-4147-A177-3AD203B41FA5}">
                      <a16:colId xmlns:a16="http://schemas.microsoft.com/office/drawing/2014/main" val="536041916"/>
                    </a:ext>
                  </a:extLst>
                </a:gridCol>
                <a:gridCol w="3931920">
                  <a:extLst>
                    <a:ext uri="{9D8B030D-6E8A-4147-A177-3AD203B41FA5}">
                      <a16:colId xmlns:a16="http://schemas.microsoft.com/office/drawing/2014/main" val="4031208863"/>
                    </a:ext>
                  </a:extLst>
                </a:gridCol>
                <a:gridCol w="4935147">
                  <a:extLst>
                    <a:ext uri="{9D8B030D-6E8A-4147-A177-3AD203B41FA5}">
                      <a16:colId xmlns:a16="http://schemas.microsoft.com/office/drawing/2014/main" val="4160855483"/>
                    </a:ext>
                  </a:extLst>
                </a:gridCol>
              </a:tblGrid>
              <a:tr h="33285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Aspect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Advantages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Disadvantages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302768701"/>
                  </a:ext>
                </a:extLst>
              </a:tr>
              <a:tr h="63431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Data Efficiency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Can generate synthetic financial data, reducing the need for large, real datasets.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Synthetic data may not fully capture the complexities of real-world financial data.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127954436"/>
                  </a:ext>
                </a:extLst>
              </a:tr>
              <a:tr h="63431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Model Complexity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Capable of modelling complex financial systems and patterns.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Complexity makes models hard to interpret, leading to a "black box" issue.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170368904"/>
                  </a:ext>
                </a:extLst>
              </a:tr>
              <a:tr h="63431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Accuracy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High predictive accuracy for tasks like stock prediction, fraud detection, etc.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High-accuracy models may overfit training data, leading to poor real-world performance.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232275697"/>
                  </a:ext>
                </a:extLst>
              </a:tr>
              <a:tr h="63431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Adaptability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Can adapt to new financial conditions or types of fraud more quickly.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Adapting models to new events may require expensive re-training.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274162"/>
                  </a:ext>
                </a:extLst>
              </a:tr>
              <a:tr h="8322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Anomaly Detection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Excellent at identifying anomalies, which is crucial for fraud detection and risk assessment.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May produce false positives or negatives due to model complexity.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876921616"/>
                  </a:ext>
                </a:extLst>
              </a:tr>
              <a:tr h="63431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Real-time Analysis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Capable of real-time analysis and decision-making.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Requires heavy computational resources, increasing operational costs.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44227601"/>
                  </a:ext>
                </a:extLst>
              </a:tr>
              <a:tr h="63431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Operational Costs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Can automate financial tasks, potentially reducing operational costs.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Initial setup and ongoing maintenance can be costly due to high computational requirements.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526034668"/>
                  </a:ext>
                </a:extLst>
              </a:tr>
              <a:tr h="63431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Ethical Concerns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Can be built with fairness constraints to reduce biased decision-making.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"Black box" models can cause ethical concerns, especially in critical financial decisions.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5887619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801057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200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5C1A8D-402C-8F46-8E43-0389941FE3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530" y="657742"/>
            <a:ext cx="11055927" cy="58309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3B3DF6-219B-8606-0B73-F727F42BE0C8}"/>
              </a:ext>
            </a:extLst>
          </p:cNvPr>
          <p:cNvSpPr txBox="1"/>
          <p:nvPr/>
        </p:nvSpPr>
        <p:spPr>
          <a:xfrm>
            <a:off x="4595150" y="1078996"/>
            <a:ext cx="56156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411480"/>
            <a:r>
              <a:rPr lang="en-US" sz="3200" b="1" dirty="0">
                <a:solidFill>
                  <a:srgbClr val="C00000"/>
                </a:solidFill>
              </a:rPr>
              <a:t>Improved Financial QL Agent</a:t>
            </a:r>
          </a:p>
        </p:txBody>
      </p:sp>
    </p:spTree>
    <p:extLst>
      <p:ext uri="{BB962C8B-B14F-4D97-AF65-F5344CB8AC3E}">
        <p14:creationId xmlns:p14="http://schemas.microsoft.com/office/powerpoint/2010/main" val="4273599206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Summary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6D2B2D2-C7B5-BE95-57CA-F1CCA2AF4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100380"/>
            <a:ext cx="11222181" cy="5357391"/>
          </a:xfrm>
        </p:spPr>
        <p:txBody>
          <a:bodyPr>
            <a:normAutofit fontScale="85000" lnSpcReduction="20000"/>
          </a:bodyPr>
          <a:lstStyle/>
          <a:p>
            <a:pPr indent="-411480"/>
            <a:r>
              <a:rPr lang="en-US" sz="4400" dirty="0"/>
              <a:t>Generative AI in Finance</a:t>
            </a:r>
          </a:p>
          <a:p>
            <a:pPr indent="-411480"/>
            <a:r>
              <a:rPr lang="en-US" sz="4400" dirty="0"/>
              <a:t>Deep Learning (DL) in Finance </a:t>
            </a:r>
          </a:p>
          <a:p>
            <a:pPr lvl="1" indent="-411480"/>
            <a:r>
              <a:rPr lang="en-US" sz="4000" dirty="0"/>
              <a:t>Dense Neural Networks (DNN)</a:t>
            </a:r>
          </a:p>
          <a:p>
            <a:pPr lvl="1" indent="-411480"/>
            <a:r>
              <a:rPr lang="en-US" sz="4000" dirty="0"/>
              <a:t>Recurrent Neural Networks (RNN)</a:t>
            </a:r>
          </a:p>
          <a:p>
            <a:pPr lvl="1" indent="-411480"/>
            <a:r>
              <a:rPr lang="en-US" sz="4000" dirty="0"/>
              <a:t>Convolutional Neural Networks (CNN)</a:t>
            </a:r>
          </a:p>
          <a:p>
            <a:pPr indent="-411480"/>
            <a:r>
              <a:rPr lang="en-US" sz="4400" dirty="0"/>
              <a:t>Reinforcement Learning (RL) in Finance</a:t>
            </a:r>
          </a:p>
          <a:p>
            <a:pPr lvl="1" indent="-411480"/>
            <a:r>
              <a:rPr lang="en-US" sz="4000" dirty="0"/>
              <a:t>Q Learning (QL)</a:t>
            </a:r>
          </a:p>
          <a:p>
            <a:pPr lvl="1" indent="-411480"/>
            <a:r>
              <a:rPr lang="en-US" sz="4000" dirty="0"/>
              <a:t>Improved Finance Environment</a:t>
            </a:r>
          </a:p>
          <a:p>
            <a:pPr lvl="1" indent="-411480"/>
            <a:r>
              <a:rPr lang="en-US" sz="4000" dirty="0"/>
              <a:t>Improved Financial QL Agent</a:t>
            </a:r>
          </a:p>
          <a:p>
            <a:pPr lvl="1" indent="-411480"/>
            <a:endParaRPr lang="en-US" sz="4000" dirty="0"/>
          </a:p>
          <a:p>
            <a:pPr lvl="1" indent="-411480"/>
            <a:endParaRPr lang="en-US" sz="4000" dirty="0"/>
          </a:p>
          <a:p>
            <a:pPr indent="-411480"/>
            <a:endParaRPr lang="en-US" sz="4400" dirty="0"/>
          </a:p>
          <a:p>
            <a:pPr indent="-411480"/>
            <a:endParaRPr lang="en-US" sz="4400" dirty="0"/>
          </a:p>
          <a:p>
            <a:pPr indent="-411480"/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960557304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72061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389" y="1007165"/>
            <a:ext cx="11123222" cy="5512699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sz="1800" b="0" dirty="0"/>
              <a:t>Siva Sai, Keya </a:t>
            </a:r>
            <a:r>
              <a:rPr lang="en-US" sz="1800" b="0" dirty="0" err="1"/>
              <a:t>Arunakar</a:t>
            </a:r>
            <a:r>
              <a:rPr lang="en-US" sz="1800" b="0" dirty="0"/>
              <a:t>, Vinay </a:t>
            </a:r>
            <a:r>
              <a:rPr lang="en-US" sz="1800" b="0" dirty="0" err="1"/>
              <a:t>Chamola</a:t>
            </a:r>
            <a:r>
              <a:rPr lang="en-US" sz="1800" b="0" dirty="0"/>
              <a:t>, Amir Hussain, Pranav Bisht, and Sanjeev Kumar (2025). "Generative AI for Finance: Applications, Case Studies and Challenges." Expert Systems 42, no. 3 (2025): e70018.</a:t>
            </a:r>
          </a:p>
          <a:p>
            <a:pPr>
              <a:spcAft>
                <a:spcPts val="0"/>
              </a:spcAft>
            </a:pPr>
            <a:r>
              <a:rPr lang="en-US" sz="1800" b="0" dirty="0" err="1"/>
              <a:t>Yuanhang</a:t>
            </a:r>
            <a:r>
              <a:rPr lang="en-US" sz="1800" b="0" dirty="0"/>
              <a:t> Zheng, </a:t>
            </a:r>
            <a:r>
              <a:rPr lang="en-US" sz="1800" b="0" dirty="0" err="1"/>
              <a:t>Zeshui</a:t>
            </a:r>
            <a:r>
              <a:rPr lang="en-US" sz="1800" b="0" dirty="0"/>
              <a:t> Xu, and </a:t>
            </a:r>
            <a:r>
              <a:rPr lang="en-US" sz="1800" b="0" dirty="0" err="1"/>
              <a:t>Anran</a:t>
            </a:r>
            <a:r>
              <a:rPr lang="en-US" sz="1800" b="0" dirty="0"/>
              <a:t> Xiao (2023). "Deep learning in economics: a systematic and critical review." Artificial Intelligence Review (2023): 1-43.</a:t>
            </a:r>
          </a:p>
          <a:p>
            <a:pPr>
              <a:spcAft>
                <a:spcPts val="0"/>
              </a:spcAft>
            </a:pPr>
            <a:r>
              <a:rPr lang="en-US" sz="1800" b="0" dirty="0" err="1"/>
              <a:t>Ajitha</a:t>
            </a:r>
            <a:r>
              <a:rPr lang="en-US" sz="1800" b="0" dirty="0"/>
              <a:t> Kumari </a:t>
            </a:r>
            <a:r>
              <a:rPr lang="en-US" sz="1800" b="0" dirty="0" err="1"/>
              <a:t>Vijayappan</a:t>
            </a:r>
            <a:r>
              <a:rPr lang="en-US" sz="1800" b="0" dirty="0"/>
              <a:t> Nair Biju, Ann Susan Thomas, and J. </a:t>
            </a:r>
            <a:r>
              <a:rPr lang="en-US" sz="1800" b="0" dirty="0" err="1"/>
              <a:t>Thasneem</a:t>
            </a:r>
            <a:r>
              <a:rPr lang="en-US" sz="1800" b="0" dirty="0"/>
              <a:t> (2023). "Examining the research taxonomy of artificial intelligence, deep learning &amp; machine learning in the financial sphere—a bibliometric analysis." Quality &amp; Quantity (2023): 1-30.</a:t>
            </a:r>
          </a:p>
          <a:p>
            <a:pPr>
              <a:spcAft>
                <a:spcPts val="0"/>
              </a:spcAft>
            </a:pPr>
            <a:r>
              <a:rPr lang="en-US" sz="1800" b="0" dirty="0"/>
              <a:t>Min-Yuh Day, Ching-Ying Yang, and </a:t>
            </a:r>
            <a:r>
              <a:rPr lang="en-US" sz="1800" b="0" dirty="0" err="1"/>
              <a:t>Yensen</a:t>
            </a:r>
            <a:r>
              <a:rPr lang="en-US" sz="1800" b="0" dirty="0"/>
              <a:t> Ni (2023), "Portfolio dynamic trading strategies using deep reinforcement learning." Soft Computing (2023): 1-16.</a:t>
            </a:r>
          </a:p>
          <a:p>
            <a:pPr>
              <a:spcAft>
                <a:spcPts val="0"/>
              </a:spcAft>
            </a:pPr>
            <a:r>
              <a:rPr lang="en-US" sz="1800" b="0" dirty="0"/>
              <a:t>Ahmet Murat </a:t>
            </a:r>
            <a:r>
              <a:rPr lang="en-US" sz="1800" b="0" dirty="0" err="1"/>
              <a:t>Ozbayoglu</a:t>
            </a:r>
            <a:r>
              <a:rPr lang="en-US" sz="1800" b="0" dirty="0"/>
              <a:t>, Mehmet </a:t>
            </a:r>
            <a:r>
              <a:rPr lang="en-US" sz="1800" b="0" dirty="0" err="1"/>
              <a:t>Ugur</a:t>
            </a:r>
            <a:r>
              <a:rPr lang="en-US" sz="1800" b="0" dirty="0"/>
              <a:t> </a:t>
            </a:r>
            <a:r>
              <a:rPr lang="en-US" sz="1800" b="0" dirty="0" err="1"/>
              <a:t>Gudelek</a:t>
            </a:r>
            <a:r>
              <a:rPr lang="en-US" sz="1800" b="0" dirty="0"/>
              <a:t>, and Omer </a:t>
            </a:r>
            <a:r>
              <a:rPr lang="en-US" sz="1800" b="0" dirty="0" err="1"/>
              <a:t>Berat</a:t>
            </a:r>
            <a:r>
              <a:rPr lang="en-US" sz="1800" b="0" dirty="0"/>
              <a:t> </a:t>
            </a:r>
            <a:r>
              <a:rPr lang="en-US" sz="1800" b="0" dirty="0" err="1"/>
              <a:t>Sezer</a:t>
            </a:r>
            <a:r>
              <a:rPr lang="en-US" sz="1800" b="0" dirty="0"/>
              <a:t> (2020), "Deep learning for financial applications: A survey." Applied Soft Computing (2020): 106384.</a:t>
            </a:r>
          </a:p>
          <a:p>
            <a:pPr>
              <a:spcAft>
                <a:spcPts val="0"/>
              </a:spcAft>
            </a:pPr>
            <a:r>
              <a:rPr lang="en-US" sz="1800" b="0" dirty="0"/>
              <a:t>Omer </a:t>
            </a:r>
            <a:r>
              <a:rPr lang="en-US" sz="1800" b="0" dirty="0" err="1"/>
              <a:t>Berat</a:t>
            </a:r>
            <a:r>
              <a:rPr lang="en-US" sz="1800" b="0" dirty="0"/>
              <a:t> </a:t>
            </a:r>
            <a:r>
              <a:rPr lang="en-US" sz="1800" b="0" dirty="0" err="1"/>
              <a:t>Sezer</a:t>
            </a:r>
            <a:r>
              <a:rPr lang="en-US" sz="1800" b="0" dirty="0"/>
              <a:t>, Mehmet </a:t>
            </a:r>
            <a:r>
              <a:rPr lang="en-US" sz="1800" b="0" dirty="0" err="1"/>
              <a:t>Ugur</a:t>
            </a:r>
            <a:r>
              <a:rPr lang="en-US" sz="1800" b="0" dirty="0"/>
              <a:t> </a:t>
            </a:r>
            <a:r>
              <a:rPr lang="en-US" sz="1800" b="0" dirty="0" err="1"/>
              <a:t>Gudelek</a:t>
            </a:r>
            <a:r>
              <a:rPr lang="en-US" sz="1800" b="0" dirty="0"/>
              <a:t>, and Ahmet Murat </a:t>
            </a:r>
            <a:r>
              <a:rPr lang="en-US" sz="1800" b="0" dirty="0" err="1"/>
              <a:t>Ozbayoglu</a:t>
            </a:r>
            <a:r>
              <a:rPr lang="en-US" sz="1800" b="0" dirty="0"/>
              <a:t> (2020), "Financial time series forecasting with deep learning: A systematic literature review: 2005–2019." Applied Soft Computing 90 (2020): 106181.</a:t>
            </a:r>
          </a:p>
          <a:p>
            <a:pPr>
              <a:spcAft>
                <a:spcPts val="0"/>
              </a:spcAft>
            </a:pPr>
            <a:r>
              <a:rPr lang="en-US" sz="1800" b="0" dirty="0"/>
              <a:t>Yves </a:t>
            </a:r>
            <a:r>
              <a:rPr lang="en-US" sz="1800" b="0" dirty="0" err="1"/>
              <a:t>Hilpisch</a:t>
            </a:r>
            <a:r>
              <a:rPr lang="en-US" sz="1800" b="0" dirty="0"/>
              <a:t> (2020), Artificial Intelligence in Finance: A Python-Based Guide, O’Reilly Media, </a:t>
            </a:r>
            <a:r>
              <a:rPr lang="en-US" sz="1800" b="0" dirty="0">
                <a:hlinkClick r:id="rId2"/>
              </a:rPr>
              <a:t>https://github.com/yhilpisch/aiif</a:t>
            </a:r>
            <a:r>
              <a:rPr lang="en-US" sz="1800" b="0" dirty="0"/>
              <a:t> .</a:t>
            </a:r>
          </a:p>
          <a:p>
            <a:pPr>
              <a:spcAft>
                <a:spcPts val="0"/>
              </a:spcAft>
            </a:pPr>
            <a:r>
              <a:rPr lang="en-US" sz="1800" b="0" dirty="0" err="1"/>
              <a:t>Aurélien</a:t>
            </a:r>
            <a:r>
              <a:rPr lang="en-US" sz="1800" b="0" dirty="0"/>
              <a:t> </a:t>
            </a:r>
            <a:r>
              <a:rPr lang="en-US" sz="1800" b="0" dirty="0" err="1"/>
              <a:t>Géron</a:t>
            </a:r>
            <a:r>
              <a:rPr lang="en-US" sz="1800" b="0" dirty="0"/>
              <a:t> (2022), Hands-On Machine Learning with Scikit-Learn, </a:t>
            </a:r>
            <a:r>
              <a:rPr lang="en-US" sz="1800" b="0" dirty="0" err="1"/>
              <a:t>Keras</a:t>
            </a:r>
            <a:r>
              <a:rPr lang="en-US" sz="1800" b="0" dirty="0"/>
              <a:t>, and TensorFlow: Concepts, Tools, and Techniques to Build Intelligent Systems, 3rd Edition, O’Reilly Media.</a:t>
            </a:r>
          </a:p>
          <a:p>
            <a:pPr>
              <a:spcAft>
                <a:spcPts val="0"/>
              </a:spcAft>
            </a:pPr>
            <a:r>
              <a:rPr lang="en-US" sz="1800" b="0" dirty="0"/>
              <a:t>Min-Yuh Day (2025), Python 101, </a:t>
            </a:r>
            <a:r>
              <a:rPr lang="en-US" sz="1800" b="0" dirty="0">
                <a:hlinkClick r:id="rId3"/>
              </a:rPr>
              <a:t>https://tinyurl.com/aintpupython101</a:t>
            </a:r>
            <a:endParaRPr lang="en-US" sz="18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1700" b="0" dirty="0"/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endParaRPr lang="en-US" sz="17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1700" b="0" dirty="0"/>
          </a:p>
          <a:p>
            <a:pPr>
              <a:spcAft>
                <a:spcPts val="0"/>
              </a:spcAft>
            </a:pPr>
            <a:endParaRPr lang="en-US" altLang="zh-TW" sz="1700" dirty="0"/>
          </a:p>
          <a:p>
            <a:pPr>
              <a:spcAft>
                <a:spcPts val="0"/>
              </a:spcAft>
            </a:pPr>
            <a:endParaRPr lang="en-US" altLang="zh-TW" sz="1700" dirty="0"/>
          </a:p>
          <a:p>
            <a:pPr>
              <a:spcAft>
                <a:spcPts val="0"/>
              </a:spcAft>
            </a:pPr>
            <a:endParaRPr lang="en-US" altLang="zh-TW" sz="1700" dirty="0"/>
          </a:p>
          <a:p>
            <a:pPr>
              <a:spcAft>
                <a:spcPts val="0"/>
              </a:spcAft>
            </a:pPr>
            <a:endParaRPr lang="en-US" altLang="zh-TW" sz="1700" dirty="0"/>
          </a:p>
          <a:p>
            <a:pPr>
              <a:spcAft>
                <a:spcPts val="0"/>
              </a:spcAft>
            </a:pPr>
            <a:endParaRPr lang="en-US" altLang="zh-TW" sz="1700" dirty="0"/>
          </a:p>
          <a:p>
            <a:pPr>
              <a:spcAft>
                <a:spcPts val="0"/>
              </a:spcAft>
            </a:pPr>
            <a:endParaRPr lang="zh-TW" altLang="en-US" sz="1700" dirty="0"/>
          </a:p>
          <a:p>
            <a:pPr>
              <a:spcAft>
                <a:spcPts val="0"/>
              </a:spcAft>
            </a:pPr>
            <a:endParaRPr lang="en-US" sz="1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34205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7B56B-1B0B-B2F0-0AEC-7EF7B93AF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33577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 (GAI) in Fraud Detection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E888C0-E5D7-BBBE-C548-48C5EFE72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1B87B0-998E-5709-A962-3699B892C430}"/>
              </a:ext>
            </a:extLst>
          </p:cNvPr>
          <p:cNvSpPr txBox="1"/>
          <p:nvPr/>
        </p:nvSpPr>
        <p:spPr>
          <a:xfrm>
            <a:off x="534389" y="6610791"/>
            <a:ext cx="1083465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Siva Sai, Keya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Arunakar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Vinay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Chamola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Amir Hussain, Pranav Bisht, and Sanjeev Kumar (2025). "Generative AI for Finance: Applications, Case Studies and Challenges." Expert Systems 42, no. 3 (2025): e70018.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66F9E6D0-C388-3565-C10F-B695AE4C4F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8062223"/>
              </p:ext>
            </p:extLst>
          </p:nvPr>
        </p:nvGraphicFramePr>
        <p:xfrm>
          <a:off x="329185" y="917229"/>
          <a:ext cx="11427386" cy="56656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67823">
                  <a:extLst>
                    <a:ext uri="{9D8B030D-6E8A-4147-A177-3AD203B41FA5}">
                      <a16:colId xmlns:a16="http://schemas.microsoft.com/office/drawing/2014/main" val="2218515223"/>
                    </a:ext>
                  </a:extLst>
                </a:gridCol>
                <a:gridCol w="4674224">
                  <a:extLst>
                    <a:ext uri="{9D8B030D-6E8A-4147-A177-3AD203B41FA5}">
                      <a16:colId xmlns:a16="http://schemas.microsoft.com/office/drawing/2014/main" val="3008433995"/>
                    </a:ext>
                  </a:extLst>
                </a:gridCol>
                <a:gridCol w="4485339">
                  <a:extLst>
                    <a:ext uri="{9D8B030D-6E8A-4147-A177-3AD203B41FA5}">
                      <a16:colId xmlns:a16="http://schemas.microsoft.com/office/drawing/2014/main" val="3227152161"/>
                    </a:ext>
                  </a:extLst>
                </a:gridCol>
              </a:tblGrid>
              <a:tr h="37415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Aspect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Existing Methods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</a:rPr>
                        <a:t>Generative AI (GAI)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234161383"/>
                  </a:ext>
                </a:extLst>
              </a:tr>
              <a:tr h="5810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Data Requirement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effectLst/>
                        </a:rPr>
                        <a:t>Typically requires large, well-labelled datasets for training.</a:t>
                      </a:r>
                      <a:endParaRPr lang="en-US" sz="17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effectLst/>
                        </a:rPr>
                        <a:t>Can generate synthetic data for training, reducing the need for large datasets.</a:t>
                      </a:r>
                      <a:endParaRPr lang="en-US" sz="17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140771526"/>
                  </a:ext>
                </a:extLst>
              </a:tr>
              <a:tr h="5810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Model Complexity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effectLst/>
                        </a:rPr>
                        <a:t>May use simpler models that might not capture all complexities.</a:t>
                      </a:r>
                      <a:endParaRPr lang="en-US" sz="17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>
                          <a:effectLst/>
                        </a:rPr>
                        <a:t>Complex models capable of understanding complicated patterns in the data.</a:t>
                      </a:r>
                      <a:endParaRPr lang="en-US" sz="17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252486576"/>
                  </a:ext>
                </a:extLst>
              </a:tr>
              <a:tr h="5223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Training Time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effectLst/>
                        </a:rPr>
                        <a:t>Simpler models, hence training is usually faster.</a:t>
                      </a:r>
                      <a:endParaRPr lang="en-US" sz="17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>
                          <a:effectLst/>
                        </a:rPr>
                        <a:t>May require longer training time due to complexity.</a:t>
                      </a:r>
                      <a:endParaRPr lang="en-US" sz="17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629215219"/>
                  </a:ext>
                </a:extLst>
              </a:tr>
              <a:tr h="5810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Accuracy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effectLst/>
                        </a:rPr>
                        <a:t>Accuracy can vary; may not be as high as GAI in some cases.</a:t>
                      </a:r>
                      <a:endParaRPr lang="en-US" sz="17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>
                          <a:effectLst/>
                        </a:rPr>
                        <a:t>High degree of accuracy for recognising fraudulent activity.</a:t>
                      </a:r>
                      <a:endParaRPr lang="en-US" sz="17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272458797"/>
                  </a:ext>
                </a:extLst>
              </a:tr>
              <a:tr h="5810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Adaptability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effectLst/>
                        </a:rPr>
                        <a:t>May require manual feature engineering to adapt to new fraud types.</a:t>
                      </a:r>
                      <a:endParaRPr lang="en-US" sz="17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>
                          <a:effectLst/>
                        </a:rPr>
                        <a:t>Can adapt to new types of fraud by retraining the generative model.</a:t>
                      </a:r>
                      <a:endParaRPr lang="en-US" sz="17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7797692"/>
                  </a:ext>
                </a:extLst>
              </a:tr>
              <a:tr h="5810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Anomaly Detection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effectLst/>
                        </a:rPr>
                        <a:t>Additional algorithms often necessary for anomaly detection.</a:t>
                      </a:r>
                      <a:endParaRPr lang="en-US" sz="17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>
                          <a:effectLst/>
                        </a:rPr>
                        <a:t>Excellent at identifying abnormalities, a key feature in fraud detection.</a:t>
                      </a:r>
                      <a:endParaRPr lang="en-US" sz="17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82172541"/>
                  </a:ext>
                </a:extLst>
              </a:tr>
              <a:tr h="5810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Real-time Analysis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effectLst/>
                        </a:rPr>
                        <a:t>Real-time capabilities may vary; not always suitable.</a:t>
                      </a:r>
                      <a:endParaRPr lang="en-US" sz="17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effectLst/>
                        </a:rPr>
                        <a:t>Capable of real-time fraud detection due to advanced algorithms.</a:t>
                      </a:r>
                      <a:endParaRPr lang="en-US" sz="17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278850748"/>
                  </a:ext>
                </a:extLst>
              </a:tr>
              <a:tr h="6112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Computational Requirements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>
                          <a:effectLst/>
                        </a:rPr>
                        <a:t>Usually lower computational requirements.</a:t>
                      </a:r>
                      <a:endParaRPr lang="en-US" sz="17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effectLst/>
                        </a:rPr>
                        <a:t>Generally higher due to complexity of models.</a:t>
                      </a:r>
                      <a:endParaRPr lang="en-US" sz="17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311608171"/>
                  </a:ext>
                </a:extLst>
              </a:tr>
              <a:tr h="6112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Regulatory and Ethical Issues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>
                          <a:effectLst/>
                        </a:rPr>
                        <a:t>Easier to interpret and explain, beneficial for legal compliance.</a:t>
                      </a:r>
                      <a:endParaRPr lang="en-US" sz="17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kern="100" dirty="0">
                          <a:effectLst/>
                        </a:rPr>
                        <a:t>May raise concerns due to the "black box" nature of some generative models.</a:t>
                      </a:r>
                      <a:endParaRPr lang="en-US" sz="17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2085995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0043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7B56B-1B0B-B2F0-0AEC-7EF7B93AF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33577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 for Finance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2222115-BE9C-36B4-D495-ECCA710F0B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6982470"/>
              </p:ext>
            </p:extLst>
          </p:nvPr>
        </p:nvGraphicFramePr>
        <p:xfrm>
          <a:off x="349302" y="1003470"/>
          <a:ext cx="11493395" cy="55190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92730">
                  <a:extLst>
                    <a:ext uri="{9D8B030D-6E8A-4147-A177-3AD203B41FA5}">
                      <a16:colId xmlns:a16="http://schemas.microsoft.com/office/drawing/2014/main" val="1063657284"/>
                    </a:ext>
                  </a:extLst>
                </a:gridCol>
                <a:gridCol w="3681273">
                  <a:extLst>
                    <a:ext uri="{9D8B030D-6E8A-4147-A177-3AD203B41FA5}">
                      <a16:colId xmlns:a16="http://schemas.microsoft.com/office/drawing/2014/main" val="8408489"/>
                    </a:ext>
                  </a:extLst>
                </a:gridCol>
                <a:gridCol w="3438144">
                  <a:extLst>
                    <a:ext uri="{9D8B030D-6E8A-4147-A177-3AD203B41FA5}">
                      <a16:colId xmlns:a16="http://schemas.microsoft.com/office/drawing/2014/main" val="1230427168"/>
                    </a:ext>
                  </a:extLst>
                </a:gridCol>
                <a:gridCol w="2181248">
                  <a:extLst>
                    <a:ext uri="{9D8B030D-6E8A-4147-A177-3AD203B41FA5}">
                      <a16:colId xmlns:a16="http://schemas.microsoft.com/office/drawing/2014/main" val="2748862459"/>
                    </a:ext>
                  </a:extLst>
                </a:gridCol>
              </a:tblGrid>
              <a:tr h="39363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Product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Description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Key Features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Primary Users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745735883"/>
                  </a:ext>
                </a:extLst>
              </a:tr>
              <a:tr h="12984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Finance GPT </a:t>
                      </a:r>
                      <a:br>
                        <a:rPr lang="en-US" sz="2400" kern="0" dirty="0">
                          <a:effectLst/>
                        </a:rPr>
                      </a:br>
                      <a:r>
                        <a:rPr lang="en-US" sz="2400" kern="0" dirty="0">
                          <a:effectLst/>
                        </a:rPr>
                        <a:t>(GPT-F)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A finance-optimized language model trained on financial documents, news, and market data.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Financial research, wealth management, personalized recommendations, risk evaluation, fraud detection.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Financial institutions, analysts.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4464980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Bloomberg GPT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Domain-specific model tailored for financial text analysis, integrated into Bloomberg Terminal.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Real-time news summarization, predictive analytics, sentiment analysis, named entity recognition.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Analysts, traders, portfolio managers.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365241574"/>
                  </a:ext>
                </a:extLst>
              </a:tr>
              <a:tr h="13085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 err="1">
                          <a:effectLst/>
                        </a:rPr>
                        <a:t>SmartSummaries</a:t>
                      </a:r>
                      <a:r>
                        <a:rPr lang="en-US" sz="2400" kern="0" dirty="0">
                          <a:effectLst/>
                        </a:rPr>
                        <a:t> </a:t>
                      </a:r>
                      <a:br>
                        <a:rPr lang="en-US" sz="2400" kern="0" dirty="0">
                          <a:effectLst/>
                        </a:rPr>
                      </a:br>
                      <a:r>
                        <a:rPr lang="en-US" sz="2400" kern="0" dirty="0">
                          <a:effectLst/>
                        </a:rPr>
                        <a:t>(</a:t>
                      </a:r>
                      <a:r>
                        <a:rPr lang="en-US" sz="2400" kern="0" dirty="0" err="1">
                          <a:effectLst/>
                        </a:rPr>
                        <a:t>AlphaSense</a:t>
                      </a:r>
                      <a:r>
                        <a:rPr lang="en-US" sz="2400" kern="0" dirty="0">
                          <a:effectLst/>
                        </a:rPr>
                        <a:t>)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AI-based market intelligence tool that delivers concise financial summaries and insights from large datasets.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Summarizes filings, news, and reports; detects market sentiment; context-based financial content extraction.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Financial professionals, hedge funds.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31420296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Index GPT (JPMorgan)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</a:rPr>
                        <a:t>AI-driven investment advisory service under development, using GPT-like technology to recommend securities and funds to customers.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Investment advice, securities analysis, personalized financial information and suggestions.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Retail investors, financial advisors.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117788745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E888C0-E5D7-BBBE-C548-48C5EFE72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1B87B0-998E-5709-A962-3699B892C430}"/>
              </a:ext>
            </a:extLst>
          </p:cNvPr>
          <p:cNvSpPr txBox="1"/>
          <p:nvPr/>
        </p:nvSpPr>
        <p:spPr>
          <a:xfrm>
            <a:off x="534389" y="6610791"/>
            <a:ext cx="1083465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Siva Sai, Keya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Arunakar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Vinay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Chamola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Amir Hussain, Pranav Bisht, and Sanjeev Kumar (2025). "Generative AI for Finance: Applications, Case Studies and Challenges." Expert Systems 42, no. 3 (2025): e70018.</a:t>
            </a:r>
          </a:p>
        </p:txBody>
      </p:sp>
    </p:spTree>
    <p:extLst>
      <p:ext uri="{BB962C8B-B14F-4D97-AF65-F5344CB8AC3E}">
        <p14:creationId xmlns:p14="http://schemas.microsoft.com/office/powerpoint/2010/main" val="7868359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7B56B-1B0B-B2F0-0AEC-7EF7B93AF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33577"/>
          </a:xfrm>
        </p:spPr>
        <p:txBody>
          <a:bodyPr>
            <a:normAutofit fontScale="90000"/>
          </a:bodyPr>
          <a:lstStyle/>
          <a:p>
            <a:r>
              <a:rPr lang="en-US" dirty="0"/>
              <a:t>Bloomberg GPT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E888C0-E5D7-BBBE-C548-48C5EFE72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1B87B0-998E-5709-A962-3699B892C430}"/>
              </a:ext>
            </a:extLst>
          </p:cNvPr>
          <p:cNvSpPr txBox="1"/>
          <p:nvPr/>
        </p:nvSpPr>
        <p:spPr>
          <a:xfrm>
            <a:off x="534389" y="6610791"/>
            <a:ext cx="1083465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Siva Sai, Keya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Arunakar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Vinay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Chamola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Amir Hussain, Pranav Bisht, and Sanjeev Kumar (2025). "Generative AI for Finance: Applications, Case Studies and Challenges." Expert Systems 42, no. 3 (2025): e70018.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A3281DEE-7717-20CC-68C8-8CE507A118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3614261"/>
              </p:ext>
            </p:extLst>
          </p:nvPr>
        </p:nvGraphicFramePr>
        <p:xfrm>
          <a:off x="516924" y="953061"/>
          <a:ext cx="11123222" cy="56366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74346">
                  <a:extLst>
                    <a:ext uri="{9D8B030D-6E8A-4147-A177-3AD203B41FA5}">
                      <a16:colId xmlns:a16="http://schemas.microsoft.com/office/drawing/2014/main" val="3330947651"/>
                    </a:ext>
                  </a:extLst>
                </a:gridCol>
                <a:gridCol w="7748876">
                  <a:extLst>
                    <a:ext uri="{9D8B030D-6E8A-4147-A177-3AD203B41FA5}">
                      <a16:colId xmlns:a16="http://schemas.microsoft.com/office/drawing/2014/main" val="618966463"/>
                    </a:ext>
                  </a:extLst>
                </a:gridCol>
              </a:tblGrid>
              <a:tr h="3627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Aspect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Description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459659657"/>
                  </a:ext>
                </a:extLst>
              </a:tr>
              <a:tr h="3627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Purpose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Designed to </a:t>
                      </a:r>
                      <a:r>
                        <a:rPr lang="en-US" sz="2000" kern="100" dirty="0" err="1">
                          <a:effectLst/>
                        </a:rPr>
                        <a:t>analyse</a:t>
                      </a:r>
                      <a:r>
                        <a:rPr lang="en-US" sz="2000" kern="100" dirty="0">
                          <a:effectLst/>
                        </a:rPr>
                        <a:t> financial news and reports.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860331552"/>
                  </a:ext>
                </a:extLst>
              </a:tr>
              <a:tr h="3627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Data Sources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Financial news, stock market data, and other Bloomberg services.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13675301"/>
                  </a:ext>
                </a:extLst>
              </a:tr>
              <a:tr h="3627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Primary Users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Financial analysts, traders, portfolio managers, and journalists.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93939704"/>
                  </a:ext>
                </a:extLst>
              </a:tr>
              <a:tr h="5829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Key Features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Real-time news summarization, predictive analytics for varying market trends.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442151740"/>
                  </a:ext>
                </a:extLst>
              </a:tr>
              <a:tr h="6960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Natural Language Capabilities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High-level natural language understanding and generation for complex financial topics.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650135495"/>
                  </a:ext>
                </a:extLst>
              </a:tr>
              <a:tr h="3627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Integration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Effortlessly integrates with Bloomberg Terminal and its other services.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34477877"/>
                  </a:ext>
                </a:extLst>
              </a:tr>
              <a:tr h="6912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Customization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Allows users to tailor news feeds and alerts based on individual preferences and portfolios.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326080109"/>
                  </a:ext>
                </a:extLst>
              </a:tr>
              <a:tr h="5829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Security and Compliance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Follows the privacy and data security laws put in place by the financial industry.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632979741"/>
                  </a:ext>
                </a:extLst>
              </a:tr>
              <a:tr h="5829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Accessibility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Accessible via Bloomberg Terminal, web interface, and mobile applications.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201758218"/>
                  </a:ext>
                </a:extLst>
              </a:tr>
              <a:tr h="3627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</a:rPr>
                        <a:t>Cost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Mostly a premium service given the </a:t>
                      </a:r>
                      <a:r>
                        <a:rPr lang="en-US" sz="2000" kern="100" dirty="0" err="1">
                          <a:effectLst/>
                        </a:rPr>
                        <a:t>specialised</a:t>
                      </a:r>
                      <a:r>
                        <a:rPr lang="en-US" sz="2000" kern="100" dirty="0">
                          <a:effectLst/>
                        </a:rPr>
                        <a:t> financial focus.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6880552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02222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7994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Deep Learning in Finance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81304"/>
            <a:ext cx="11222181" cy="4738255"/>
          </a:xfrm>
        </p:spPr>
        <p:txBody>
          <a:bodyPr>
            <a:normAutofit/>
          </a:bodyPr>
          <a:lstStyle/>
          <a:p>
            <a:pPr indent="-411480"/>
            <a:r>
              <a:rPr lang="en-US" sz="4400" dirty="0"/>
              <a:t>Dense Neural Networks (DNN)</a:t>
            </a:r>
          </a:p>
          <a:p>
            <a:pPr indent="-411480"/>
            <a:r>
              <a:rPr lang="en-US" sz="4400" dirty="0"/>
              <a:t>Recurrent Neural Networks (RNN)</a:t>
            </a:r>
          </a:p>
          <a:p>
            <a:pPr indent="-411480"/>
            <a:r>
              <a:rPr lang="en-US" sz="4400" dirty="0"/>
              <a:t>Convolutional Neural Networks (CNN)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6887198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8631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1EEF8-9F9B-3A44-BB07-3FAD5A4205BD}"/>
              </a:ext>
            </a:extLst>
          </p:cNvPr>
          <p:cNvSpPr/>
          <p:nvPr/>
        </p:nvSpPr>
        <p:spPr>
          <a:xfrm>
            <a:off x="2756756" y="6611780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leonardoaraujosantos.gitbooks.io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/artificial-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inteligence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/content/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deep_learning.html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F37D7453-69B7-A34F-A31B-BAECF889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883467"/>
            <a:ext cx="8496944" cy="5688632"/>
          </a:xfrm>
          <a:prstGeom prst="roundRect">
            <a:avLst>
              <a:gd name="adj" fmla="val 758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61AE9-BB18-AC40-A8FD-B88023EA7682}"/>
              </a:ext>
            </a:extLst>
          </p:cNvPr>
          <p:cNvSpPr txBox="1"/>
          <p:nvPr/>
        </p:nvSpPr>
        <p:spPr>
          <a:xfrm>
            <a:off x="4151784" y="9615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 (AI)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ABCEF111-C555-9347-9A77-33D3519F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616" y="1772816"/>
            <a:ext cx="7174804" cy="4752528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15A1E4-E118-E94E-88CF-14705713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C22123-9E90-2F41-A977-B8C2CB8C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97F93D-7333-1B4B-AE30-157A7572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016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D0B649-6114-8849-9680-7606998E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4412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806050-1B07-0E4B-8ADE-95B1DD59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706" y="3606140"/>
            <a:ext cx="3312596" cy="1902074"/>
          </a:xfrm>
          <a:prstGeom prst="roundRect">
            <a:avLst>
              <a:gd name="adj" fmla="val 7587"/>
            </a:avLst>
          </a:prstGeom>
          <a:solidFill>
            <a:srgbClr val="92D050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8DC4D-8CA7-5042-82B4-AF8BBBF44B8F}"/>
              </a:ext>
            </a:extLst>
          </p:cNvPr>
          <p:cNvSpPr txBox="1"/>
          <p:nvPr/>
        </p:nvSpPr>
        <p:spPr>
          <a:xfrm>
            <a:off x="4235855" y="18448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03364-5747-7B4B-99A7-E2E638EA7045}"/>
              </a:ext>
            </a:extLst>
          </p:cNvPr>
          <p:cNvSpPr txBox="1"/>
          <p:nvPr/>
        </p:nvSpPr>
        <p:spPr>
          <a:xfrm>
            <a:off x="4462706" y="3688850"/>
            <a:ext cx="331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Learning (DL)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RNN LSTM GRU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94226-F57C-CF4A-8BDB-A9FB770D8BCC}"/>
              </a:ext>
            </a:extLst>
          </p:cNvPr>
          <p:cNvSpPr txBox="1"/>
          <p:nvPr/>
        </p:nvSpPr>
        <p:spPr>
          <a:xfrm>
            <a:off x="2976650" y="2674441"/>
            <a:ext cx="331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Supervised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1831E-48D1-AA4B-AB8C-20130B915125}"/>
              </a:ext>
            </a:extLst>
          </p:cNvPr>
          <p:cNvSpPr txBox="1"/>
          <p:nvPr/>
        </p:nvSpPr>
        <p:spPr>
          <a:xfrm>
            <a:off x="6239548" y="2661814"/>
            <a:ext cx="325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1ED119-4142-8D41-B147-1E915B1336BF}"/>
              </a:ext>
            </a:extLst>
          </p:cNvPr>
          <p:cNvSpPr txBox="1"/>
          <p:nvPr/>
        </p:nvSpPr>
        <p:spPr>
          <a:xfrm>
            <a:off x="3011110" y="5445225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Semi-supervised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50849-55BF-5B45-806E-6E9D9214B132}"/>
              </a:ext>
            </a:extLst>
          </p:cNvPr>
          <p:cNvSpPr txBox="1"/>
          <p:nvPr/>
        </p:nvSpPr>
        <p:spPr>
          <a:xfrm>
            <a:off x="6286256" y="5468894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7779479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159F7-64B8-1640-A45F-69A20C3B5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Applications of DL in Financial Economics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D7ADF-D063-78AB-4FF9-53F792C65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8"/>
            <a:ext cx="11222181" cy="489263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Deep learning for financial economics</a:t>
            </a:r>
          </a:p>
          <a:p>
            <a:r>
              <a:rPr lang="en-US" dirty="0"/>
              <a:t>Deep learning for macroeconomics and monetary economics</a:t>
            </a:r>
          </a:p>
          <a:p>
            <a:r>
              <a:rPr lang="en-US" dirty="0"/>
              <a:t>Deep learning for agricultural and natural resource economics</a:t>
            </a:r>
          </a:p>
          <a:p>
            <a:r>
              <a:rPr lang="en-US" dirty="0"/>
              <a:t>Deep learning for industrial organization</a:t>
            </a:r>
          </a:p>
          <a:p>
            <a:r>
              <a:rPr lang="en-US" dirty="0"/>
              <a:t>Deep learning for urban, rural, regional, real estate, and transportation economics</a:t>
            </a:r>
          </a:p>
          <a:p>
            <a:r>
              <a:rPr lang="en-US" dirty="0"/>
              <a:t>Deep learning for health, education, and welfare</a:t>
            </a:r>
          </a:p>
          <a:p>
            <a:r>
              <a:rPr lang="en-US" dirty="0"/>
              <a:t>Deep learning for business administration and microeconomics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769DC3-7E5A-C2FE-FB80-12150730A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33E1E5-66BA-248A-3883-F582337103B4}"/>
              </a:ext>
            </a:extLst>
          </p:cNvPr>
          <p:cNvSpPr/>
          <p:nvPr/>
        </p:nvSpPr>
        <p:spPr>
          <a:xfrm>
            <a:off x="1073523" y="6598513"/>
            <a:ext cx="100449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Zheng,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Yuanhang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Zeshui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Xu,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Anran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Xiao. "Deep learning in economics: a systematic and critical review." Artificial Intelligence Review (2023): 1-43.</a:t>
            </a:r>
          </a:p>
        </p:txBody>
      </p:sp>
    </p:spTree>
    <p:extLst>
      <p:ext uri="{BB962C8B-B14F-4D97-AF65-F5344CB8AC3E}">
        <p14:creationId xmlns:p14="http://schemas.microsoft.com/office/powerpoint/2010/main" val="12837423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587" y="116632"/>
            <a:ext cx="10682664" cy="70363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Machine Learning and Deep Learning in Finance</a:t>
            </a:r>
            <a:endParaRPr lang="en-US" sz="27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E77E9A-EF09-D9DB-A4E1-C577259FEFE1}"/>
              </a:ext>
            </a:extLst>
          </p:cNvPr>
          <p:cNvSpPr/>
          <p:nvPr/>
        </p:nvSpPr>
        <p:spPr>
          <a:xfrm>
            <a:off x="418455" y="6490027"/>
            <a:ext cx="110037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Biju,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Ajitha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Kumari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Vijayappan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Nair, Ann Susan Thomas, and J.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Thasneem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. "Examining the research taxonomy of artificial intelligence, deep learning &amp; machine learning in the financial sphere—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a bibliometric analysis." Quality &amp; Quantity (2023): 1-30.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6F316C-329A-42B1-76ED-20EFE25E4A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090" y="871803"/>
            <a:ext cx="9351855" cy="56182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BF4709-E51A-3226-52DE-A2AED4270BF3}"/>
              </a:ext>
            </a:extLst>
          </p:cNvPr>
          <p:cNvSpPr txBox="1"/>
          <p:nvPr/>
        </p:nvSpPr>
        <p:spPr>
          <a:xfrm>
            <a:off x="9715557" y="5190793"/>
            <a:ext cx="25000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(2016-2022)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594617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587" y="116632"/>
            <a:ext cx="10682664" cy="70363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Machine Learning and Deep Learning in Finance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E77E9A-EF09-D9DB-A4E1-C577259FEFE1}"/>
              </a:ext>
            </a:extLst>
          </p:cNvPr>
          <p:cNvSpPr/>
          <p:nvPr/>
        </p:nvSpPr>
        <p:spPr>
          <a:xfrm>
            <a:off x="418455" y="6490027"/>
            <a:ext cx="110037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Biju,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Ajitha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Kumari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Vijayappan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Nair, Ann Susan Thomas, and J.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Thasneem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. "Examining the research taxonomy of artificial intelligence, deep learning &amp; machine learning in the financial sphere—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a bibliometric analysis." Quality &amp; Quantity (2023): 1-30.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F59C80-933D-04BF-89CE-32A0AC735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87" y="799587"/>
            <a:ext cx="10593063" cy="571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976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587" y="116632"/>
            <a:ext cx="10682664" cy="70363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Financial Applications of Machine Learning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E77E9A-EF09-D9DB-A4E1-C577259FEFE1}"/>
              </a:ext>
            </a:extLst>
          </p:cNvPr>
          <p:cNvSpPr/>
          <p:nvPr/>
        </p:nvSpPr>
        <p:spPr>
          <a:xfrm>
            <a:off x="418455" y="6583015"/>
            <a:ext cx="110037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Nazareth, Noella,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Yeruva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Yenkata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Ramana Reddy. "Financial applications of machine learning: a literature review." Expert Systems with Applications (2023): 119640.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344221-2EA0-EF30-2E70-ADA5717C5C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2417" y="913259"/>
            <a:ext cx="7457729" cy="56697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327DBD-35AF-A01B-AF60-E2BD0CFBB9DF}"/>
              </a:ext>
            </a:extLst>
          </p:cNvPr>
          <p:cNvSpPr txBox="1"/>
          <p:nvPr/>
        </p:nvSpPr>
        <p:spPr>
          <a:xfrm>
            <a:off x="103965" y="1123582"/>
            <a:ext cx="211229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Application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– Model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Heatmap</a:t>
            </a:r>
            <a:endParaRPr lang="en-US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7F43A4-0B94-3CD5-575B-CD4F72143D3F}"/>
              </a:ext>
            </a:extLst>
          </p:cNvPr>
          <p:cNvSpPr txBox="1"/>
          <p:nvPr/>
        </p:nvSpPr>
        <p:spPr>
          <a:xfrm>
            <a:off x="247973" y="3286610"/>
            <a:ext cx="393444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Stock Market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Portfolio Management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Cryptocurrency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Foreign Exchange Market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Financial Crisis 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Bankruptcy and Insolvency</a:t>
            </a:r>
          </a:p>
        </p:txBody>
      </p:sp>
    </p:spTree>
    <p:extLst>
      <p:ext uri="{BB962C8B-B14F-4D97-AF65-F5344CB8AC3E}">
        <p14:creationId xmlns:p14="http://schemas.microsoft.com/office/powerpoint/2010/main" val="1803381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7 2025/04/01 Self-Study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8 2025/04/08 Midterm Project Report</a:t>
            </a:r>
          </a:p>
          <a:p>
            <a:pPr marL="0" indent="0">
              <a:buNone/>
            </a:pPr>
            <a:r>
              <a:rPr lang="en-US" sz="2800" dirty="0"/>
              <a:t>9 2025/04/15 Financial Econometrics and Machine Learning</a:t>
            </a:r>
          </a:p>
          <a:p>
            <a:pPr marL="0" indent="0">
              <a:buNone/>
            </a:pPr>
            <a:r>
              <a:rPr lang="en-US" sz="2800" dirty="0"/>
              <a:t>10 2025/04/22 AI-First Finance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11 2025/04/29 Deep Learning, Reinforcement Learning, </a:t>
            </a:r>
            <a:br>
              <a:rPr lang="en-US" sz="2800" dirty="0">
                <a:solidFill>
                  <a:srgbClr val="C00000"/>
                </a:solidFill>
              </a:rPr>
            </a:br>
            <a:r>
              <a:rPr lang="en-US" sz="2800" dirty="0">
                <a:solidFill>
                  <a:srgbClr val="C00000"/>
                </a:solidFill>
              </a:rPr>
              <a:t>                            and Generative AI in Finance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12 2025/05/06 Case Study on AI in Finance and Quantitative Analysis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02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8B86710-A968-F4C1-BAD7-9C7503E35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55" y="796255"/>
            <a:ext cx="11380908" cy="4074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9D090E-8626-53C8-A316-709F28A6A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455" y="1153222"/>
            <a:ext cx="11380909" cy="54917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587" y="116632"/>
            <a:ext cx="10682664" cy="70363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Machine Learning in </a:t>
            </a:r>
            <a:r>
              <a:rPr lang="en-US" sz="4000" dirty="0">
                <a:solidFill>
                  <a:srgbClr val="C00000"/>
                </a:solidFill>
              </a:rPr>
              <a:t>Stock Market Prediction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E77E9A-EF09-D9DB-A4E1-C577259FEFE1}"/>
              </a:ext>
            </a:extLst>
          </p:cNvPr>
          <p:cNvSpPr/>
          <p:nvPr/>
        </p:nvSpPr>
        <p:spPr>
          <a:xfrm>
            <a:off x="418455" y="6583015"/>
            <a:ext cx="110037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Nazareth, Noella,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Yeruva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Yenkata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Ramana Reddy. "Financial applications of machine learning: a literature review." Expert Systems with Applications (2023): 119640.</a:t>
            </a:r>
          </a:p>
        </p:txBody>
      </p:sp>
    </p:spTree>
    <p:extLst>
      <p:ext uri="{BB962C8B-B14F-4D97-AF65-F5344CB8AC3E}">
        <p14:creationId xmlns:p14="http://schemas.microsoft.com/office/powerpoint/2010/main" val="1303487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587" y="116632"/>
            <a:ext cx="10682664" cy="70363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Machine Learning in </a:t>
            </a:r>
            <a:r>
              <a:rPr lang="en-US" sz="4000" dirty="0">
                <a:solidFill>
                  <a:srgbClr val="C00000"/>
                </a:solidFill>
              </a:rPr>
              <a:t>Portfolio Management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E77E9A-EF09-D9DB-A4E1-C577259FEFE1}"/>
              </a:ext>
            </a:extLst>
          </p:cNvPr>
          <p:cNvSpPr/>
          <p:nvPr/>
        </p:nvSpPr>
        <p:spPr>
          <a:xfrm>
            <a:off x="418455" y="6583015"/>
            <a:ext cx="110037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Nazareth, Noella,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Yeruva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Yenkata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Ramana Reddy. "Financial applications of machine learning: a literature review." Expert Systems with Applications (2023): 119640.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7F9A32-7578-F8F6-C32F-1F5A0C098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04" y="2718222"/>
            <a:ext cx="11528149" cy="38704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313745-EAFE-E961-0651-E0105226B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03" y="750406"/>
            <a:ext cx="11209606" cy="7839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D73924-C762-6E24-A5B7-37735096C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944" y="1503336"/>
            <a:ext cx="11288706" cy="118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22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455" y="116632"/>
            <a:ext cx="11437748" cy="703639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Performance Metrics of Financial Applications of 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E77E9A-EF09-D9DB-A4E1-C577259FEFE1}"/>
              </a:ext>
            </a:extLst>
          </p:cNvPr>
          <p:cNvSpPr/>
          <p:nvPr/>
        </p:nvSpPr>
        <p:spPr>
          <a:xfrm>
            <a:off x="418455" y="6583015"/>
            <a:ext cx="110037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Nazareth, Noella,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Yeruva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Yenkata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Ramana Reddy. "Financial applications of machine learning: a literature review." Expert Systems with Applications (2023): 119640.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F3ABB7A-FF32-D0C8-A63C-B8764ADED9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005" y="841042"/>
            <a:ext cx="9525990" cy="572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303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824" y="122238"/>
            <a:ext cx="11219322" cy="1139633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Deep Reinforcement Learning in Portfolio Management for  Environmental, Social, and Governance (</a:t>
            </a:r>
            <a:r>
              <a:rPr lang="en-US" sz="3200" dirty="0">
                <a:solidFill>
                  <a:srgbClr val="C00000"/>
                </a:solidFill>
              </a:rPr>
              <a:t>DRLPMESG</a:t>
            </a:r>
            <a:r>
              <a:rPr lang="en-US" sz="3200" dirty="0">
                <a:solidFill>
                  <a:schemeClr val="accent1"/>
                </a:solidFill>
              </a:rPr>
              <a:t>)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587178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Min-Yuh Day, Ching-Ying Yang, and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Yensen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Ni (2023), "Portfolio dynamic trading strategies using deep reinforcement learning." Soft Computing (2023): 1-16.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5B7400-B56D-304F-4411-9C48AFD43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824" y="1570673"/>
            <a:ext cx="11219322" cy="49135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33E75D-66BB-7348-7411-5396DBEF30EB}"/>
              </a:ext>
            </a:extLst>
          </p:cNvPr>
          <p:cNvSpPr txBox="1"/>
          <p:nvPr/>
        </p:nvSpPr>
        <p:spPr>
          <a:xfrm>
            <a:off x="2701597" y="1153908"/>
            <a:ext cx="6099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Day et al. (2023)</a:t>
            </a:r>
          </a:p>
        </p:txBody>
      </p:sp>
    </p:spTree>
    <p:extLst>
      <p:ext uri="{BB962C8B-B14F-4D97-AF65-F5344CB8AC3E}">
        <p14:creationId xmlns:p14="http://schemas.microsoft.com/office/powerpoint/2010/main" val="12584623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22239"/>
            <a:ext cx="11503152" cy="66414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Deep Reinforcement Learning </a:t>
            </a:r>
            <a:r>
              <a:rPr lang="en-US" sz="3600" dirty="0">
                <a:solidFill>
                  <a:schemeClr val="accent1"/>
                </a:solidFill>
              </a:rPr>
              <a:t>in </a:t>
            </a:r>
            <a:r>
              <a:rPr lang="en-US" sz="3600" dirty="0">
                <a:solidFill>
                  <a:srgbClr val="C00000"/>
                </a:solidFill>
              </a:rPr>
              <a:t>Portfolio Management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58E0B9-BA06-70FE-E7A0-6257F4CD4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79" y="786384"/>
            <a:ext cx="10854267" cy="58007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04C250C-3EE8-AF41-E851-9294C0A32F4C}"/>
              </a:ext>
            </a:extLst>
          </p:cNvPr>
          <p:cNvSpPr/>
          <p:nvPr/>
        </p:nvSpPr>
        <p:spPr>
          <a:xfrm>
            <a:off x="1965543" y="6587178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Min-Yuh Day, Ching-Ying Yang, and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Yensen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Ni (2023), "Portfolio dynamic trading strategies using deep reinforcement learning." Soft Computing (2023): 1-16.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F2FD07-1DFD-5084-E4B7-D1F07C1E6031}"/>
              </a:ext>
            </a:extLst>
          </p:cNvPr>
          <p:cNvSpPr txBox="1"/>
          <p:nvPr/>
        </p:nvSpPr>
        <p:spPr>
          <a:xfrm>
            <a:off x="814807" y="6008527"/>
            <a:ext cx="11802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Day et al. </a:t>
            </a:r>
            <a:br>
              <a:rPr lang="en-US" sz="1600" b="1" dirty="0">
                <a:solidFill>
                  <a:srgbClr val="C00000"/>
                </a:solidFill>
              </a:rPr>
            </a:br>
            <a:r>
              <a:rPr lang="en-US" sz="1600" b="1" dirty="0">
                <a:solidFill>
                  <a:srgbClr val="C00000"/>
                </a:solidFill>
              </a:rPr>
              <a:t>(2023)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B9DC980-727F-1B11-B563-EC8D258F6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914" y="5896056"/>
            <a:ext cx="10714207" cy="664146"/>
          </a:xfrm>
          <a:prstGeom prst="roundRect">
            <a:avLst>
              <a:gd name="adj" fmla="val 13637"/>
            </a:avLst>
          </a:prstGeom>
          <a:noFill/>
          <a:ln w="38100">
            <a:solidFill>
              <a:srgbClr val="C00000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5629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Topic-Model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15517D-79AB-0C41-81CE-ACEF49E18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544" y="1371600"/>
            <a:ext cx="5360707" cy="505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962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Topic-Feature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51FB39-5210-8749-9E79-D2FD7E021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611" y="1340769"/>
            <a:ext cx="8004901" cy="507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6038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Topic-Dataset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E82059-E69E-B946-AE36-4392ACCC6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074" y="1340769"/>
            <a:ext cx="6349286" cy="502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57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"Financial time series forecasting with deep learning: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A systematic literature review: 2005–2019." Applied Soft Computing 90 (2020): 106181.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915" y="44624"/>
            <a:ext cx="10678332" cy="130162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Financial time series forecasting with deep learning: Topic-model heatmap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81054B-3BD6-9348-8665-CD7731239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696" y="1255468"/>
            <a:ext cx="4707160" cy="519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587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000" dirty="0" err="1">
                <a:solidFill>
                  <a:srgbClr val="C00000"/>
                </a:solidFill>
              </a:rPr>
              <a:t>Algo</a:t>
            </a:r>
            <a:r>
              <a:rPr lang="en-US" sz="2000" dirty="0">
                <a:solidFill>
                  <a:srgbClr val="C00000"/>
                </a:solidFill>
              </a:rPr>
              <a:t>-trading </a:t>
            </a:r>
            <a:r>
              <a:rPr lang="en-US" sz="2000" dirty="0">
                <a:solidFill>
                  <a:schemeClr val="accent1"/>
                </a:solidFill>
              </a:rPr>
              <a:t>applications embedded with </a:t>
            </a:r>
            <a:r>
              <a:rPr lang="en-US" sz="2000" dirty="0">
                <a:solidFill>
                  <a:srgbClr val="C00000"/>
                </a:solidFill>
              </a:rPr>
              <a:t>time series forecasting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35F59F-A8E2-3148-96AD-D73F6931E4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677"/>
          <a:stretch/>
        </p:blipFill>
        <p:spPr>
          <a:xfrm>
            <a:off x="1991545" y="1052736"/>
            <a:ext cx="8317209" cy="540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33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13 2025/05/13 Industry Practices of AI in Finance and 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  Quantitative Analysis</a:t>
            </a:r>
          </a:p>
          <a:p>
            <a:pPr marL="0" indent="0">
              <a:buNone/>
            </a:pPr>
            <a:r>
              <a:rPr lang="en-US" sz="2800" dirty="0"/>
              <a:t>14 2025/05/20 Algorithmic Trading; Risk Management; </a:t>
            </a:r>
            <a:br>
              <a:rPr lang="en-US" sz="2800" dirty="0"/>
            </a:br>
            <a:r>
              <a:rPr lang="en-US" sz="2800" dirty="0"/>
              <a:t>                            Trading Bot and Event-Based </a:t>
            </a:r>
            <a:r>
              <a:rPr lang="en-US" sz="2800" dirty="0" err="1"/>
              <a:t>Backtesting</a:t>
            </a:r>
            <a:endParaRPr lang="en-US" sz="2800" dirty="0"/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2025/05/27 Final Project Report 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2025/06/03 Final Project Report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680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35F59F-A8E2-3148-96AD-D73F6931E4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2650"/>
          <a:stretch/>
        </p:blipFill>
        <p:spPr>
          <a:xfrm>
            <a:off x="186487" y="1926215"/>
            <a:ext cx="11819025" cy="2865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327D28-20C9-E546-8876-45E9B56DDB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5116"/>
          <a:stretch/>
        </p:blipFill>
        <p:spPr>
          <a:xfrm>
            <a:off x="186487" y="1426562"/>
            <a:ext cx="11819025" cy="51162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000" dirty="0" err="1">
                <a:solidFill>
                  <a:srgbClr val="C00000"/>
                </a:solidFill>
              </a:rPr>
              <a:t>Algo</a:t>
            </a:r>
            <a:r>
              <a:rPr lang="en-US" sz="2000" dirty="0">
                <a:solidFill>
                  <a:srgbClr val="C00000"/>
                </a:solidFill>
              </a:rPr>
              <a:t>-trading </a:t>
            </a:r>
            <a:r>
              <a:rPr lang="en-US" sz="2000" dirty="0">
                <a:solidFill>
                  <a:schemeClr val="accent1"/>
                </a:solidFill>
              </a:rPr>
              <a:t>applications embedded with </a:t>
            </a:r>
            <a:r>
              <a:rPr lang="en-US" sz="2000" dirty="0">
                <a:solidFill>
                  <a:srgbClr val="C00000"/>
                </a:solidFill>
              </a:rPr>
              <a:t>time series forecasting models</a:t>
            </a:r>
          </a:p>
        </p:txBody>
      </p:sp>
    </p:spTree>
    <p:extLst>
      <p:ext uri="{BB962C8B-B14F-4D97-AF65-F5344CB8AC3E}">
        <p14:creationId xmlns:p14="http://schemas.microsoft.com/office/powerpoint/2010/main" val="32041840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rgbClr val="C00000"/>
                </a:solidFill>
              </a:rPr>
              <a:t>Classification (buy–sell signal, or trend detection) based </a:t>
            </a:r>
            <a:r>
              <a:rPr lang="en-US" sz="2000" dirty="0" err="1">
                <a:solidFill>
                  <a:srgbClr val="C00000"/>
                </a:solidFill>
              </a:rPr>
              <a:t>algo</a:t>
            </a:r>
            <a:r>
              <a:rPr lang="en-US" sz="2000" dirty="0">
                <a:solidFill>
                  <a:srgbClr val="C00000"/>
                </a:solidFill>
              </a:rPr>
              <a:t>-trading models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A8BDB0-2361-3647-A658-93E06C924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664" y="1098289"/>
            <a:ext cx="6303032" cy="542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7539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27337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Stand-alone and/or other algorithmic models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0094F2-9482-8B49-89F2-E9BC59430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895" y="1324588"/>
            <a:ext cx="10448209" cy="509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765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152128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Credit scoring or classification studies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082BEC-6372-2647-91AD-26B9290A6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60" y="1507372"/>
            <a:ext cx="11681879" cy="454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715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rgbClr val="C00000"/>
                </a:solidFill>
              </a:rPr>
              <a:t>Financial distress, bankruptcy, bank risk, mortgage risk, crisis forecasting studies.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6377FE-1DBA-EF49-9669-16CC6666D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044" y="1114709"/>
            <a:ext cx="6962324" cy="531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0178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Fraud detection studies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AC51AE-62A6-B54C-8F82-B5EA3E84B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624" y="1145720"/>
            <a:ext cx="6932398" cy="530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540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8012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Portfolio management studies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E427DB-4E13-0646-AD81-D719A9783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326" y="1158626"/>
            <a:ext cx="6641042" cy="529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9085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3400" dirty="0">
                <a:solidFill>
                  <a:srgbClr val="C00000"/>
                </a:solidFill>
              </a:rPr>
              <a:t>Asset pricing and derivatives market studies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7E50ED-220E-F94A-ACDC-B9D4C7692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54" y="1729624"/>
            <a:ext cx="11689492" cy="300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8262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rgbClr val="C00000"/>
                </a:solidFill>
              </a:rPr>
              <a:t>Cryptocurrency and blockchain studies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84EA45-686C-E947-B886-EE70B9EFF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042" y="1187981"/>
            <a:ext cx="9395916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370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200" dirty="0">
                <a:solidFill>
                  <a:srgbClr val="C00000"/>
                </a:solidFill>
              </a:rPr>
              <a:t>Financial sentiment studies coupled with text mining for forecasting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3CDDFB-2524-2C42-A79E-E20C75549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056" y="1056754"/>
            <a:ext cx="10369887" cy="540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2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rgbClr val="C00000"/>
                </a:solidFill>
              </a:rPr>
              <a:t>Deep Learning in Finance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5000" dirty="0">
                <a:solidFill>
                  <a:srgbClr val="C00000"/>
                </a:solidFill>
              </a:rPr>
              <a:t> </a:t>
            </a:r>
            <a:br>
              <a:rPr lang="en-US" sz="6000" dirty="0">
                <a:solidFill>
                  <a:srgbClr val="C00000"/>
                </a:solidFill>
              </a:rPr>
            </a:br>
            <a:r>
              <a:rPr lang="en-US" sz="6000" dirty="0">
                <a:solidFill>
                  <a:srgbClr val="C00000"/>
                </a:solidFill>
              </a:rPr>
              <a:t>Reinforcement Learning in Finance</a:t>
            </a:r>
            <a:br>
              <a:rPr lang="en-US" sz="6000" dirty="0">
                <a:solidFill>
                  <a:srgbClr val="C00000"/>
                </a:solidFill>
              </a:rPr>
            </a:br>
            <a:br>
              <a:rPr lang="en-US" sz="5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Generative AI in Finance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59375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50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20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Text mining studies without sentiment analysis for forecasting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E25C35-B6C4-AB44-B2C9-DA3918853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514" y="1114710"/>
            <a:ext cx="8591967" cy="534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005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51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20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Text mining studies without sentiment analysis for forecasting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E25C35-B6C4-AB44-B2C9-DA39188538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269881" y="1129591"/>
            <a:ext cx="9652238" cy="4157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89D042-C355-8E42-A7C8-E875A08CB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881" y="1844824"/>
            <a:ext cx="9652238" cy="461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215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52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200" dirty="0">
                <a:solidFill>
                  <a:srgbClr val="C00000"/>
                </a:solidFill>
              </a:rPr>
              <a:t>Financial sentiment studies coupled with text mining without forecasting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F38DE1-6D6F-914A-992A-0AFD44F52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976" y="1078693"/>
            <a:ext cx="8653512" cy="537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313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53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DB7543-09F3-2848-85C4-3B84AC15D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211" y="1312431"/>
            <a:ext cx="10373577" cy="514545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30162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Other text mining studies</a:t>
            </a:r>
          </a:p>
        </p:txBody>
      </p:sp>
    </p:spTree>
    <p:extLst>
      <p:ext uri="{BB962C8B-B14F-4D97-AF65-F5344CB8AC3E}">
        <p14:creationId xmlns:p14="http://schemas.microsoft.com/office/powerpoint/2010/main" val="2239062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54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30162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Other financial applications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FADB31-2EA8-B34C-93B5-CD1152760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" y="1468169"/>
            <a:ext cx="11846560" cy="482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7612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55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O. Bustos and A. Pomares-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Quimbaya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"Stock Market Movement Forecast: A Systematic Review."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Expert Systems with Applications (2020): 113464.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77284"/>
            <a:ext cx="8712968" cy="1135493"/>
          </a:xfrm>
        </p:spPr>
        <p:txBody>
          <a:bodyPr>
            <a:normAutofit fontScale="90000"/>
          </a:bodyPr>
          <a:lstStyle/>
          <a:p>
            <a:r>
              <a:rPr lang="en-US" sz="3800" dirty="0">
                <a:solidFill>
                  <a:schemeClr val="accent1"/>
                </a:solidFill>
              </a:rPr>
              <a:t>Stock Market Movement Forecast:</a:t>
            </a:r>
            <a:br>
              <a:rPr lang="en-US" sz="3800" dirty="0">
                <a:solidFill>
                  <a:schemeClr val="accent1"/>
                </a:solidFill>
              </a:rPr>
            </a:br>
            <a:r>
              <a:rPr lang="en-US" sz="3800" dirty="0">
                <a:solidFill>
                  <a:srgbClr val="C00000"/>
                </a:solidFill>
              </a:rPr>
              <a:t>Phases of the stock market modeling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8ED4C7-5915-984A-B020-80CD34ECD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1" y="1556792"/>
            <a:ext cx="8737295" cy="487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1282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587" y="54640"/>
            <a:ext cx="10300447" cy="70363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Economics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56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073523" y="6598513"/>
            <a:ext cx="100449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Zheng,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Yuanhang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Zeshui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Xu,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Anran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Xiao. "Deep learning in economics: a systematic and critical review." Artificial Intelligence Review (2023): 1-43.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4C2864-02CC-AC2F-91CC-504B20A93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87" y="723016"/>
            <a:ext cx="10712826" cy="587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1208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587" y="116632"/>
            <a:ext cx="10300447" cy="70363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Journal Articles of ML and AI in Finance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57</a:t>
            </a:fld>
            <a:endParaRPr lang="zh-TW" alt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7F598F-94FC-0A11-BB3E-A585C3FA1EE3}"/>
              </a:ext>
            </a:extLst>
          </p:cNvPr>
          <p:cNvSpPr/>
          <p:nvPr/>
        </p:nvSpPr>
        <p:spPr>
          <a:xfrm>
            <a:off x="418455" y="6490027"/>
            <a:ext cx="110037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Biju,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Ajitha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Kumari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Vijayappan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Nair, Ann Susan Thomas, and J.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Thasneem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. "Examining the research taxonomy of artificial intelligence, deep learning &amp; machine learning in the financial sphere—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a bibliometric analysis." Quality &amp; Quantity (2023): 1-30.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A8A207-3A70-CD06-39CB-E4A6FFA69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403" y="822259"/>
            <a:ext cx="10430360" cy="573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685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587" y="116632"/>
            <a:ext cx="10300447" cy="70363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Journal Articles of ML and AI in Finance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58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41B8DE-A44E-DE3B-CDB1-22025B51B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556" y="945397"/>
            <a:ext cx="11186887" cy="56168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3E77E9A-EF09-D9DB-A4E1-C577259FEFE1}"/>
              </a:ext>
            </a:extLst>
          </p:cNvPr>
          <p:cNvSpPr/>
          <p:nvPr/>
        </p:nvSpPr>
        <p:spPr>
          <a:xfrm>
            <a:off x="418455" y="6490027"/>
            <a:ext cx="110037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Biju,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Ajitha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Kumari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Vijayappan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Nair, Ann Susan Thomas, and J.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Thasneem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. "Examining the research taxonomy of artificial intelligence, deep learning &amp; machine learning in the financial sphere—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a bibliometric analysis." Quality &amp; Quantity (2023): 1-30.</a:t>
            </a:r>
          </a:p>
        </p:txBody>
      </p:sp>
    </p:spTree>
    <p:extLst>
      <p:ext uri="{BB962C8B-B14F-4D97-AF65-F5344CB8AC3E}">
        <p14:creationId xmlns:p14="http://schemas.microsoft.com/office/powerpoint/2010/main" val="15195774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587" y="116632"/>
            <a:ext cx="10300447" cy="70363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learning: CNN, RNN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59</a:t>
            </a:fld>
            <a:endParaRPr lang="zh-TW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752F6A-593D-26DF-72CE-65F85BC0F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88" y="1190840"/>
            <a:ext cx="10750246" cy="54149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C40B20-AE1C-86EA-9976-AD563EBDB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089" y="769431"/>
            <a:ext cx="10773518" cy="3959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05ABCF-696F-6A19-2B05-B7604414C482}"/>
              </a:ext>
            </a:extLst>
          </p:cNvPr>
          <p:cNvSpPr/>
          <p:nvPr/>
        </p:nvSpPr>
        <p:spPr>
          <a:xfrm>
            <a:off x="1073523" y="6598513"/>
            <a:ext cx="100449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Zheng,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Yuanhang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Zeshui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Xu,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Anran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Xiao. "Deep learning in economics: a systematic and critical review." Artificial Intelligence Review (2023): 1-43.</a:t>
            </a:r>
          </a:p>
        </p:txBody>
      </p:sp>
    </p:spTree>
    <p:extLst>
      <p:ext uri="{BB962C8B-B14F-4D97-AF65-F5344CB8AC3E}">
        <p14:creationId xmlns:p14="http://schemas.microsoft.com/office/powerpoint/2010/main" val="2534038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100380"/>
            <a:ext cx="11222181" cy="5357391"/>
          </a:xfrm>
        </p:spPr>
        <p:txBody>
          <a:bodyPr>
            <a:normAutofit fontScale="85000" lnSpcReduction="20000"/>
          </a:bodyPr>
          <a:lstStyle/>
          <a:p>
            <a:pPr indent="-411480"/>
            <a:r>
              <a:rPr lang="en-US" sz="4400" dirty="0"/>
              <a:t>Generative AI in Finance</a:t>
            </a:r>
          </a:p>
          <a:p>
            <a:pPr indent="-411480"/>
            <a:r>
              <a:rPr lang="en-US" sz="4400" dirty="0"/>
              <a:t>Deep Learning (DL) in Finance </a:t>
            </a:r>
          </a:p>
          <a:p>
            <a:pPr lvl="1" indent="-411480"/>
            <a:r>
              <a:rPr lang="en-US" sz="4000" dirty="0"/>
              <a:t>Dense Neural Networks (DNN)</a:t>
            </a:r>
          </a:p>
          <a:p>
            <a:pPr lvl="1" indent="-411480"/>
            <a:r>
              <a:rPr lang="en-US" sz="4000" dirty="0"/>
              <a:t>Recurrent Neural Networks (RNN)</a:t>
            </a:r>
          </a:p>
          <a:p>
            <a:pPr lvl="1" indent="-411480"/>
            <a:r>
              <a:rPr lang="en-US" sz="4000" dirty="0"/>
              <a:t>Convolutional Neural Networks (CNN)</a:t>
            </a:r>
          </a:p>
          <a:p>
            <a:pPr indent="-411480"/>
            <a:r>
              <a:rPr lang="en-US" sz="4400" dirty="0"/>
              <a:t>Reinforcement Learning (RL) in Finance</a:t>
            </a:r>
          </a:p>
          <a:p>
            <a:pPr lvl="1" indent="-411480"/>
            <a:r>
              <a:rPr lang="en-US" sz="4000" dirty="0"/>
              <a:t>Q Learning (QL)</a:t>
            </a:r>
          </a:p>
          <a:p>
            <a:pPr lvl="1" indent="-411480"/>
            <a:r>
              <a:rPr lang="en-US" sz="4000" dirty="0"/>
              <a:t>Improved Finance Environment</a:t>
            </a:r>
          </a:p>
          <a:p>
            <a:pPr lvl="1" indent="-411480"/>
            <a:r>
              <a:rPr lang="en-US" sz="4000" dirty="0"/>
              <a:t>Improved Financial QL Agent</a:t>
            </a:r>
          </a:p>
          <a:p>
            <a:pPr lvl="1" indent="-411480"/>
            <a:endParaRPr lang="en-US" sz="4000" dirty="0"/>
          </a:p>
          <a:p>
            <a:pPr lvl="1" indent="-411480"/>
            <a:endParaRPr lang="en-US" sz="4000" dirty="0"/>
          </a:p>
          <a:p>
            <a:pPr indent="-411480"/>
            <a:endParaRPr lang="en-US" sz="4400" dirty="0"/>
          </a:p>
          <a:p>
            <a:pPr indent="-411480"/>
            <a:endParaRPr lang="en-US" sz="4400" dirty="0"/>
          </a:p>
          <a:p>
            <a:pPr indent="-411480"/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28848121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587" y="116632"/>
            <a:ext cx="10300447" cy="70363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learning: AE, Transformer, DRL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9D2E8D-C023-6A9B-9379-6817FCF22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935" y="776483"/>
            <a:ext cx="10909972" cy="582202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A7F598F-94FC-0A11-BB3E-A585C3FA1EE3}"/>
              </a:ext>
            </a:extLst>
          </p:cNvPr>
          <p:cNvSpPr/>
          <p:nvPr/>
        </p:nvSpPr>
        <p:spPr>
          <a:xfrm>
            <a:off x="1073523" y="6598513"/>
            <a:ext cx="100449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Zheng,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Yuanhang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Zeshui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Xu,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Anran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Xiao. "Deep learning in economics: a systematic and critical review." Artificial Intelligence Review (2023): 1-43.</a:t>
            </a:r>
          </a:p>
        </p:txBody>
      </p:sp>
    </p:spTree>
    <p:extLst>
      <p:ext uri="{BB962C8B-B14F-4D97-AF65-F5344CB8AC3E}">
        <p14:creationId xmlns:p14="http://schemas.microsoft.com/office/powerpoint/2010/main" val="9202265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6034087"/>
          </a:xfrm>
        </p:spPr>
        <p:txBody>
          <a:bodyPr/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Deep Learning </a:t>
            </a:r>
            <a:b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and </a:t>
            </a:r>
            <a:b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7782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1BC69DD-A79F-CC46-81A9-C60C3FDAB38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61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7161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sz="6600" dirty="0">
                <a:solidFill>
                  <a:schemeClr val="accent1"/>
                </a:solidFill>
              </a:rPr>
              <a:t>Tensor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17639"/>
            <a:ext cx="8229600" cy="510222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3</a:t>
            </a:r>
            <a:r>
              <a:rPr lang="en-US" dirty="0">
                <a:solidFill>
                  <a:schemeClr val="accent1"/>
                </a:solidFill>
              </a:rPr>
              <a:t> </a:t>
            </a:r>
          </a:p>
          <a:p>
            <a:pPr lvl="1"/>
            <a:r>
              <a:rPr lang="en-US" dirty="0"/>
              <a:t># a rank 0 tensor; this is a </a:t>
            </a:r>
            <a:r>
              <a:rPr lang="en-US" b="1" dirty="0">
                <a:solidFill>
                  <a:srgbClr val="FF0000"/>
                </a:solidFill>
              </a:rPr>
              <a:t>scalar</a:t>
            </a:r>
            <a:r>
              <a:rPr lang="en-US" dirty="0"/>
              <a:t> with shape []</a:t>
            </a:r>
          </a:p>
          <a:p>
            <a:r>
              <a:rPr lang="en-US" b="1" dirty="0">
                <a:solidFill>
                  <a:schemeClr val="accent1"/>
                </a:solidFill>
              </a:rPr>
              <a:t>[1. ,2., 3.] </a:t>
            </a:r>
          </a:p>
          <a:p>
            <a:pPr lvl="1"/>
            <a:r>
              <a:rPr lang="en-US" dirty="0"/>
              <a:t># a rank 1 tensor; this is a </a:t>
            </a:r>
            <a:r>
              <a:rPr lang="en-US" b="1" dirty="0">
                <a:solidFill>
                  <a:srgbClr val="FF0000"/>
                </a:solidFill>
              </a:rPr>
              <a:t>vector</a:t>
            </a:r>
            <a:r>
              <a:rPr lang="en-US" dirty="0"/>
              <a:t> with shape [3]</a:t>
            </a:r>
          </a:p>
          <a:p>
            <a:r>
              <a:rPr lang="en-US" b="1" dirty="0">
                <a:solidFill>
                  <a:srgbClr val="FF0000"/>
                </a:solidFill>
              </a:rPr>
              <a:t>[[1., 2., 3.], [4., 5., 6.]] </a:t>
            </a:r>
          </a:p>
          <a:p>
            <a:pPr lvl="1"/>
            <a:r>
              <a:rPr lang="en-US" dirty="0"/>
              <a:t># a rank 2 tensor; a </a:t>
            </a:r>
            <a:r>
              <a:rPr lang="en-US" b="1" dirty="0">
                <a:solidFill>
                  <a:srgbClr val="FF0000"/>
                </a:solidFill>
              </a:rPr>
              <a:t>matrix</a:t>
            </a:r>
            <a:r>
              <a:rPr lang="en-US" dirty="0"/>
              <a:t> with shape [2, 3]</a:t>
            </a:r>
          </a:p>
          <a:p>
            <a:r>
              <a:rPr lang="en-US" sz="2800" dirty="0">
                <a:solidFill>
                  <a:srgbClr val="C00000"/>
                </a:solidFill>
              </a:rPr>
              <a:t>[[[1., 2., 3.]], [[7., 8., 9.]]] </a:t>
            </a:r>
          </a:p>
          <a:p>
            <a:pPr lvl="1"/>
            <a:r>
              <a:rPr lang="en-US" dirty="0"/>
              <a:t># a rank 3 </a:t>
            </a:r>
            <a:r>
              <a:rPr lang="en-US" b="1" dirty="0">
                <a:solidFill>
                  <a:srgbClr val="FF0000"/>
                </a:solidFill>
              </a:rPr>
              <a:t>tensor</a:t>
            </a:r>
            <a:r>
              <a:rPr lang="en-US" dirty="0"/>
              <a:t> with shape [2, 1, 3]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62</a:t>
            </a:fld>
            <a:endParaRPr lang="zh-TW" alt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83114" y="6477000"/>
            <a:ext cx="2943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2"/>
              </a:rPr>
              <a:t>https://</a:t>
            </a:r>
            <a:r>
              <a:rPr lang="en-US" altLang="en-US" sz="1800" dirty="0">
                <a:hlinkClick r:id="rId2"/>
              </a:rPr>
              <a:t>www.tensorflow.org/</a:t>
            </a:r>
            <a:endParaRPr lang="en-US" altLang="en-US" sz="1800" dirty="0"/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6538" y="44624"/>
            <a:ext cx="773113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19157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A9220-A70E-3C44-A346-5359ADA19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63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D74398-FF68-494F-96BF-77BD010FDDA3}"/>
              </a:ext>
            </a:extLst>
          </p:cNvPr>
          <p:cNvSpPr/>
          <p:nvPr/>
        </p:nvSpPr>
        <p:spPr>
          <a:xfrm>
            <a:off x="7443828" y="492784"/>
            <a:ext cx="7393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80</a:t>
            </a:r>
            <a:endParaRPr lang="en-US" sz="3600" b="1" dirty="0">
              <a:latin typeface="Courier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C78592-C4F5-B54E-9087-CC9CF2B7FEB9}"/>
              </a:ext>
            </a:extLst>
          </p:cNvPr>
          <p:cNvSpPr/>
          <p:nvPr/>
        </p:nvSpPr>
        <p:spPr>
          <a:xfrm>
            <a:off x="6354873" y="1700809"/>
            <a:ext cx="29578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[50 60 70]</a:t>
            </a:r>
            <a:endParaRPr lang="en-US" sz="3600" b="1" dirty="0">
              <a:latin typeface="Courier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14213E-99F0-CC46-A688-B0292D0F7EFA}"/>
              </a:ext>
            </a:extLst>
          </p:cNvPr>
          <p:cNvSpPr/>
          <p:nvPr/>
        </p:nvSpPr>
        <p:spPr>
          <a:xfrm>
            <a:off x="6611869" y="3082186"/>
            <a:ext cx="240322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50 60 70</a:t>
            </a:r>
          </a:p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55 65 75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DA0188-3510-0246-AAA5-7036317EC854}"/>
              </a:ext>
            </a:extLst>
          </p:cNvPr>
          <p:cNvSpPr/>
          <p:nvPr/>
        </p:nvSpPr>
        <p:spPr>
          <a:xfrm>
            <a:off x="4439639" y="4869161"/>
            <a:ext cx="600837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[50 60 70] [70 80 90]</a:t>
            </a:r>
          </a:p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[55 65 75] [75 85 95]</a:t>
            </a:r>
          </a:p>
        </p:txBody>
      </p:sp>
      <p:sp>
        <p:nvSpPr>
          <p:cNvPr id="12" name="Right Bracket 11">
            <a:extLst>
              <a:ext uri="{FF2B5EF4-FFF2-40B4-BE49-F238E27FC236}">
                <a16:creationId xmlns:a16="http://schemas.microsoft.com/office/drawing/2014/main" id="{53CD109D-1531-7B4B-895A-A93FC709125C}"/>
              </a:ext>
            </a:extLst>
          </p:cNvPr>
          <p:cNvSpPr/>
          <p:nvPr/>
        </p:nvSpPr>
        <p:spPr>
          <a:xfrm>
            <a:off x="10200456" y="4869160"/>
            <a:ext cx="216024" cy="117057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ket 12">
            <a:extLst>
              <a:ext uri="{FF2B5EF4-FFF2-40B4-BE49-F238E27FC236}">
                <a16:creationId xmlns:a16="http://schemas.microsoft.com/office/drawing/2014/main" id="{A70AE9E4-70EA-0740-AFAF-17A8A21FD37D}"/>
              </a:ext>
            </a:extLst>
          </p:cNvPr>
          <p:cNvSpPr/>
          <p:nvPr/>
        </p:nvSpPr>
        <p:spPr>
          <a:xfrm>
            <a:off x="4439816" y="4894113"/>
            <a:ext cx="288032" cy="1206307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ket 13">
            <a:extLst>
              <a:ext uri="{FF2B5EF4-FFF2-40B4-BE49-F238E27FC236}">
                <a16:creationId xmlns:a16="http://schemas.microsoft.com/office/drawing/2014/main" id="{2008507E-35BE-E545-BA3A-F7E51E297088}"/>
              </a:ext>
            </a:extLst>
          </p:cNvPr>
          <p:cNvSpPr/>
          <p:nvPr/>
        </p:nvSpPr>
        <p:spPr>
          <a:xfrm>
            <a:off x="6524346" y="3068961"/>
            <a:ext cx="271410" cy="1143549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ket 14">
            <a:extLst>
              <a:ext uri="{FF2B5EF4-FFF2-40B4-BE49-F238E27FC236}">
                <a16:creationId xmlns:a16="http://schemas.microsoft.com/office/drawing/2014/main" id="{DFADBA74-BD77-9547-B6D9-F1F595C5EBEB}"/>
              </a:ext>
            </a:extLst>
          </p:cNvPr>
          <p:cNvSpPr/>
          <p:nvPr/>
        </p:nvSpPr>
        <p:spPr>
          <a:xfrm>
            <a:off x="8837838" y="3068961"/>
            <a:ext cx="210491" cy="1140809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C9E1E4-4C0F-3C41-AF8B-08A24A5C1C60}"/>
              </a:ext>
            </a:extLst>
          </p:cNvPr>
          <p:cNvSpPr/>
          <p:nvPr/>
        </p:nvSpPr>
        <p:spPr>
          <a:xfrm>
            <a:off x="1944008" y="369674"/>
            <a:ext cx="15791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Scalar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45DBD9-92D7-D24F-8D58-5BAC062705FF}"/>
              </a:ext>
            </a:extLst>
          </p:cNvPr>
          <p:cNvSpPr/>
          <p:nvPr/>
        </p:nvSpPr>
        <p:spPr>
          <a:xfrm>
            <a:off x="1929133" y="1639253"/>
            <a:ext cx="17019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Vector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1440790-6A62-904F-A0E8-1F6641A6A4CC}"/>
              </a:ext>
            </a:extLst>
          </p:cNvPr>
          <p:cNvSpPr/>
          <p:nvPr/>
        </p:nvSpPr>
        <p:spPr>
          <a:xfrm>
            <a:off x="1960839" y="3206923"/>
            <a:ext cx="17455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Matrix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0408944-620F-AD42-9531-05474BFD33D3}"/>
              </a:ext>
            </a:extLst>
          </p:cNvPr>
          <p:cNvSpPr/>
          <p:nvPr/>
        </p:nvSpPr>
        <p:spPr>
          <a:xfrm>
            <a:off x="1871969" y="5112545"/>
            <a:ext cx="17292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Tensor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5532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6690"/>
          </a:xfrm>
        </p:spPr>
        <p:txBody>
          <a:bodyPr/>
          <a:lstStyle/>
          <a:p>
            <a:r>
              <a:rPr lang="en-US" altLang="zh-TW" sz="8800" dirty="0">
                <a:solidFill>
                  <a:schemeClr val="accent1"/>
                </a:solidFill>
              </a:rPr>
              <a:t>Deep Learning Foundations: </a:t>
            </a:r>
            <a:br>
              <a:rPr lang="en-US" altLang="zh-TW" sz="8800" dirty="0">
                <a:solidFill>
                  <a:schemeClr val="accent1"/>
                </a:solidFill>
              </a:rPr>
            </a:br>
            <a:r>
              <a:rPr lang="en-US" altLang="zh-TW" sz="8800" dirty="0">
                <a:solidFill>
                  <a:srgbClr val="FF0000"/>
                </a:solidFill>
              </a:rPr>
              <a:t>Neural Networks</a:t>
            </a:r>
          </a:p>
        </p:txBody>
      </p:sp>
      <p:sp>
        <p:nvSpPr>
          <p:cNvPr id="922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F1D03E8-FF17-4F01-A2FF-4ABF1F4BD2C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64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000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65</a:t>
            </a:fld>
            <a:endParaRPr lang="zh-TW" altLang="en-US"/>
          </a:p>
        </p:txBody>
      </p:sp>
      <p:sp>
        <p:nvSpPr>
          <p:cNvPr id="5" name="Oval 6"/>
          <p:cNvSpPr/>
          <p:nvPr/>
        </p:nvSpPr>
        <p:spPr>
          <a:xfrm>
            <a:off x="3867150" y="383698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Oval 7"/>
          <p:cNvSpPr/>
          <p:nvPr/>
        </p:nvSpPr>
        <p:spPr>
          <a:xfrm>
            <a:off x="3867150" y="50244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Oval 12"/>
          <p:cNvSpPr/>
          <p:nvPr/>
        </p:nvSpPr>
        <p:spPr>
          <a:xfrm>
            <a:off x="5703889" y="4352926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Oval 13"/>
          <p:cNvSpPr/>
          <p:nvPr/>
        </p:nvSpPr>
        <p:spPr>
          <a:xfrm>
            <a:off x="5703889" y="5516564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Oval 19"/>
          <p:cNvSpPr/>
          <p:nvPr/>
        </p:nvSpPr>
        <p:spPr>
          <a:xfrm>
            <a:off x="5703889" y="3189289"/>
            <a:ext cx="719137" cy="719137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20"/>
          <p:cNvSpPr/>
          <p:nvPr/>
        </p:nvSpPr>
        <p:spPr>
          <a:xfrm>
            <a:off x="7720014" y="4352926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TextBox 24"/>
          <p:cNvSpPr txBox="1"/>
          <p:nvPr/>
        </p:nvSpPr>
        <p:spPr>
          <a:xfrm>
            <a:off x="3084514" y="1412876"/>
            <a:ext cx="1843087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12" name="Straight Arrow Connector 27"/>
          <p:cNvCxnSpPr>
            <a:stCxn id="5" idx="6"/>
            <a:endCxn id="7" idx="1"/>
          </p:cNvCxnSpPr>
          <p:nvPr/>
        </p:nvCxnSpPr>
        <p:spPr>
          <a:xfrm>
            <a:off x="4586289" y="4197350"/>
            <a:ext cx="1222375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32"/>
          <p:cNvCxnSpPr>
            <a:stCxn id="6" idx="6"/>
            <a:endCxn id="7" idx="3"/>
          </p:cNvCxnSpPr>
          <p:nvPr/>
        </p:nvCxnSpPr>
        <p:spPr>
          <a:xfrm flipV="1">
            <a:off x="4586289" y="4967288"/>
            <a:ext cx="1222375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34"/>
          <p:cNvCxnSpPr>
            <a:stCxn id="5" idx="6"/>
            <a:endCxn id="9" idx="2"/>
          </p:cNvCxnSpPr>
          <p:nvPr/>
        </p:nvCxnSpPr>
        <p:spPr>
          <a:xfrm flipV="1">
            <a:off x="4586288" y="3549650"/>
            <a:ext cx="1117600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35"/>
          <p:cNvCxnSpPr>
            <a:stCxn id="6" idx="6"/>
            <a:endCxn id="8" idx="2"/>
          </p:cNvCxnSpPr>
          <p:nvPr/>
        </p:nvCxnSpPr>
        <p:spPr>
          <a:xfrm>
            <a:off x="4586288" y="5384801"/>
            <a:ext cx="1117600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40"/>
          <p:cNvCxnSpPr>
            <a:stCxn id="5" idx="6"/>
            <a:endCxn id="8" idx="1"/>
          </p:cNvCxnSpPr>
          <p:nvPr/>
        </p:nvCxnSpPr>
        <p:spPr>
          <a:xfrm>
            <a:off x="4586289" y="4197351"/>
            <a:ext cx="1222375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80"/>
          <p:cNvCxnSpPr>
            <a:stCxn id="6" idx="6"/>
            <a:endCxn id="9" idx="3"/>
          </p:cNvCxnSpPr>
          <p:nvPr/>
        </p:nvCxnSpPr>
        <p:spPr>
          <a:xfrm flipV="1">
            <a:off x="4586289" y="3803650"/>
            <a:ext cx="1222375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00"/>
          <p:cNvCxnSpPr>
            <a:stCxn id="8" idx="6"/>
            <a:endCxn id="10" idx="3"/>
          </p:cNvCxnSpPr>
          <p:nvPr/>
        </p:nvCxnSpPr>
        <p:spPr>
          <a:xfrm flipV="1">
            <a:off x="6423026" y="4967289"/>
            <a:ext cx="1401763" cy="90963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03"/>
          <p:cNvCxnSpPr>
            <a:stCxn id="7" idx="6"/>
            <a:endCxn id="10" idx="2"/>
          </p:cNvCxnSpPr>
          <p:nvPr/>
        </p:nvCxnSpPr>
        <p:spPr>
          <a:xfrm>
            <a:off x="6423025" y="4713288"/>
            <a:ext cx="1296988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31"/>
          <p:cNvCxnSpPr>
            <a:stCxn id="9" idx="6"/>
            <a:endCxn id="10" idx="1"/>
          </p:cNvCxnSpPr>
          <p:nvPr/>
        </p:nvCxnSpPr>
        <p:spPr>
          <a:xfrm>
            <a:off x="6423026" y="3549650"/>
            <a:ext cx="1401763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181"/>
          <p:cNvSpPr txBox="1">
            <a:spLocks noChangeArrowheads="1"/>
          </p:cNvSpPr>
          <p:nvPr/>
        </p:nvSpPr>
        <p:spPr bwMode="auto">
          <a:xfrm>
            <a:off x="7248526" y="1412876"/>
            <a:ext cx="2098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zh-TW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22" name="TextBox 182"/>
          <p:cNvSpPr txBox="1">
            <a:spLocks noChangeArrowheads="1"/>
          </p:cNvSpPr>
          <p:nvPr/>
        </p:nvSpPr>
        <p:spPr bwMode="auto">
          <a:xfrm>
            <a:off x="5086351" y="1412876"/>
            <a:ext cx="2017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(H)</a:t>
            </a:r>
          </a:p>
        </p:txBody>
      </p:sp>
      <p:cxnSp>
        <p:nvCxnSpPr>
          <p:cNvPr id="23" name="Straight Arrow Connector 205"/>
          <p:cNvCxnSpPr>
            <a:stCxn id="10" idx="6"/>
          </p:cNvCxnSpPr>
          <p:nvPr/>
        </p:nvCxnSpPr>
        <p:spPr>
          <a:xfrm>
            <a:off x="8439151" y="4713288"/>
            <a:ext cx="720725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09"/>
          <p:cNvSpPr txBox="1">
            <a:spLocks noChangeArrowheads="1"/>
          </p:cNvSpPr>
          <p:nvPr/>
        </p:nvSpPr>
        <p:spPr bwMode="auto">
          <a:xfrm>
            <a:off x="9350375" y="4437063"/>
            <a:ext cx="38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Y</a:t>
            </a:r>
          </a:p>
        </p:txBody>
      </p:sp>
      <p:cxnSp>
        <p:nvCxnSpPr>
          <p:cNvPr id="25" name="Straight Arrow Connector 210"/>
          <p:cNvCxnSpPr>
            <a:endCxn id="5" idx="2"/>
          </p:cNvCxnSpPr>
          <p:nvPr/>
        </p:nvCxnSpPr>
        <p:spPr>
          <a:xfrm flipV="1">
            <a:off x="3038476" y="4197351"/>
            <a:ext cx="828675" cy="2381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13"/>
          <p:cNvCxnSpPr>
            <a:endCxn id="6" idx="2"/>
          </p:cNvCxnSpPr>
          <p:nvPr/>
        </p:nvCxnSpPr>
        <p:spPr>
          <a:xfrm>
            <a:off x="3111500" y="5373688"/>
            <a:ext cx="755650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16"/>
          <p:cNvSpPr txBox="1">
            <a:spLocks noChangeArrowheads="1"/>
          </p:cNvSpPr>
          <p:nvPr/>
        </p:nvSpPr>
        <p:spPr bwMode="auto">
          <a:xfrm>
            <a:off x="2495550" y="3933826"/>
            <a:ext cx="5603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X1</a:t>
            </a:r>
          </a:p>
        </p:txBody>
      </p:sp>
      <p:sp>
        <p:nvSpPr>
          <p:cNvPr id="28" name="TextBox 217"/>
          <p:cNvSpPr txBox="1">
            <a:spLocks noChangeArrowheads="1"/>
          </p:cNvSpPr>
          <p:nvPr/>
        </p:nvSpPr>
        <p:spPr bwMode="auto">
          <a:xfrm>
            <a:off x="2535239" y="5157789"/>
            <a:ext cx="560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X2</a:t>
            </a:r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b="1" dirty="0">
                <a:solidFill>
                  <a:schemeClr val="accent1"/>
                </a:solidFill>
              </a:rPr>
              <a:t>Deep Learning and </a:t>
            </a:r>
            <a:br>
              <a:rPr lang="en-US" altLang="zh-TW" b="1" dirty="0">
                <a:solidFill>
                  <a:schemeClr val="accent1"/>
                </a:solidFill>
              </a:rPr>
            </a:br>
            <a:r>
              <a:rPr lang="en-US" altLang="zh-TW" b="1" dirty="0">
                <a:solidFill>
                  <a:schemeClr val="accent1"/>
                </a:solidFill>
              </a:rPr>
              <a:t>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15498044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66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b="1" dirty="0">
                <a:solidFill>
                  <a:schemeClr val="accent1"/>
                </a:solidFill>
              </a:rPr>
              <a:t>Deep Learning and </a:t>
            </a:r>
            <a:br>
              <a:rPr lang="en-US" altLang="zh-TW" b="1" dirty="0">
                <a:solidFill>
                  <a:schemeClr val="accent1"/>
                </a:solidFill>
              </a:rPr>
            </a:br>
            <a:r>
              <a:rPr lang="en-US" altLang="zh-TW" b="1" dirty="0">
                <a:solidFill>
                  <a:schemeClr val="accent1"/>
                </a:solidFill>
              </a:rPr>
              <a:t>Neural Networks</a:t>
            </a:r>
          </a:p>
        </p:txBody>
      </p:sp>
      <p:sp>
        <p:nvSpPr>
          <p:cNvPr id="6" name="Oval 6"/>
          <p:cNvSpPr/>
          <p:nvPr/>
        </p:nvSpPr>
        <p:spPr>
          <a:xfrm>
            <a:off x="3035300" y="2924175"/>
            <a:ext cx="431800" cy="433388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Oval 7"/>
          <p:cNvSpPr/>
          <p:nvPr/>
        </p:nvSpPr>
        <p:spPr>
          <a:xfrm>
            <a:off x="3035300" y="411321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Oval 8"/>
          <p:cNvSpPr/>
          <p:nvPr/>
        </p:nvSpPr>
        <p:spPr>
          <a:xfrm>
            <a:off x="3035300" y="530066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Oval 12"/>
          <p:cNvSpPr/>
          <p:nvPr/>
        </p:nvSpPr>
        <p:spPr>
          <a:xfrm>
            <a:off x="4872038" y="3441700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13"/>
          <p:cNvSpPr/>
          <p:nvPr/>
        </p:nvSpPr>
        <p:spPr>
          <a:xfrm>
            <a:off x="4872038" y="4605338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4"/>
          <p:cNvSpPr/>
          <p:nvPr/>
        </p:nvSpPr>
        <p:spPr>
          <a:xfrm>
            <a:off x="4872038" y="57689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" name="Oval 15"/>
          <p:cNvSpPr/>
          <p:nvPr/>
        </p:nvSpPr>
        <p:spPr>
          <a:xfrm>
            <a:off x="8688388" y="346551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Oval 16"/>
          <p:cNvSpPr/>
          <p:nvPr/>
        </p:nvSpPr>
        <p:spPr>
          <a:xfrm>
            <a:off x="8688388" y="465296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" name="Oval 19"/>
          <p:cNvSpPr/>
          <p:nvPr/>
        </p:nvSpPr>
        <p:spPr>
          <a:xfrm>
            <a:off x="4872038" y="22764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Oval 20"/>
          <p:cNvSpPr/>
          <p:nvPr/>
        </p:nvSpPr>
        <p:spPr>
          <a:xfrm>
            <a:off x="6888163" y="3441700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Oval 21"/>
          <p:cNvSpPr/>
          <p:nvPr/>
        </p:nvSpPr>
        <p:spPr>
          <a:xfrm>
            <a:off x="6888163" y="4605338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22"/>
          <p:cNvSpPr/>
          <p:nvPr/>
        </p:nvSpPr>
        <p:spPr>
          <a:xfrm>
            <a:off x="6888163" y="57689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23"/>
          <p:cNvSpPr/>
          <p:nvPr/>
        </p:nvSpPr>
        <p:spPr>
          <a:xfrm>
            <a:off x="6888163" y="22764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TextBox 24"/>
          <p:cNvSpPr txBox="1">
            <a:spLocks noChangeArrowheads="1"/>
          </p:cNvSpPr>
          <p:nvPr/>
        </p:nvSpPr>
        <p:spPr bwMode="auto">
          <a:xfrm>
            <a:off x="2135188" y="1301750"/>
            <a:ext cx="17256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Input Layer</a:t>
            </a:r>
          </a:p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(X)</a:t>
            </a:r>
          </a:p>
        </p:txBody>
      </p:sp>
      <p:cxnSp>
        <p:nvCxnSpPr>
          <p:cNvPr id="20" name="Straight Arrow Connector 26"/>
          <p:cNvCxnSpPr>
            <a:stCxn id="14" idx="6"/>
            <a:endCxn id="18" idx="2"/>
          </p:cNvCxnSpPr>
          <p:nvPr/>
        </p:nvCxnSpPr>
        <p:spPr>
          <a:xfrm>
            <a:off x="5303839" y="2492375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7"/>
          <p:cNvCxnSpPr>
            <a:stCxn id="6" idx="6"/>
            <a:endCxn id="9" idx="1"/>
          </p:cNvCxnSpPr>
          <p:nvPr/>
        </p:nvCxnSpPr>
        <p:spPr>
          <a:xfrm>
            <a:off x="3467100" y="3141663"/>
            <a:ext cx="1468438" cy="36195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8"/>
          <p:cNvCxnSpPr>
            <a:stCxn id="11" idx="6"/>
            <a:endCxn id="15" idx="3"/>
          </p:cNvCxnSpPr>
          <p:nvPr/>
        </p:nvCxnSpPr>
        <p:spPr>
          <a:xfrm flipV="1">
            <a:off x="5303839" y="3810001"/>
            <a:ext cx="1647825" cy="21748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31"/>
          <p:cNvCxnSpPr>
            <a:stCxn id="7" idx="6"/>
            <a:endCxn id="11" idx="1"/>
          </p:cNvCxnSpPr>
          <p:nvPr/>
        </p:nvCxnSpPr>
        <p:spPr>
          <a:xfrm>
            <a:off x="3467100" y="4329113"/>
            <a:ext cx="1468438" cy="150336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32"/>
          <p:cNvCxnSpPr>
            <a:stCxn id="7" idx="6"/>
            <a:endCxn id="9" idx="2"/>
          </p:cNvCxnSpPr>
          <p:nvPr/>
        </p:nvCxnSpPr>
        <p:spPr>
          <a:xfrm flipV="1">
            <a:off x="3467100" y="3657601"/>
            <a:ext cx="1404938" cy="67151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33"/>
          <p:cNvCxnSpPr>
            <a:stCxn id="6" idx="6"/>
            <a:endCxn id="11" idx="0"/>
          </p:cNvCxnSpPr>
          <p:nvPr/>
        </p:nvCxnSpPr>
        <p:spPr>
          <a:xfrm>
            <a:off x="3467100" y="3141663"/>
            <a:ext cx="1620838" cy="26273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34"/>
          <p:cNvCxnSpPr>
            <a:stCxn id="6" idx="6"/>
            <a:endCxn id="14" idx="1"/>
          </p:cNvCxnSpPr>
          <p:nvPr/>
        </p:nvCxnSpPr>
        <p:spPr>
          <a:xfrm flipV="1">
            <a:off x="3467100" y="2339975"/>
            <a:ext cx="1468438" cy="80168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35"/>
          <p:cNvCxnSpPr>
            <a:stCxn id="7" idx="6"/>
            <a:endCxn id="10" idx="2"/>
          </p:cNvCxnSpPr>
          <p:nvPr/>
        </p:nvCxnSpPr>
        <p:spPr>
          <a:xfrm>
            <a:off x="3467100" y="4329114"/>
            <a:ext cx="1404938" cy="4921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40"/>
          <p:cNvCxnSpPr>
            <a:stCxn id="6" idx="6"/>
            <a:endCxn id="10" idx="1"/>
          </p:cNvCxnSpPr>
          <p:nvPr/>
        </p:nvCxnSpPr>
        <p:spPr>
          <a:xfrm>
            <a:off x="3467100" y="3141664"/>
            <a:ext cx="1468438" cy="15271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50"/>
          <p:cNvCxnSpPr>
            <a:stCxn id="8" idx="6"/>
            <a:endCxn id="14" idx="3"/>
          </p:cNvCxnSpPr>
          <p:nvPr/>
        </p:nvCxnSpPr>
        <p:spPr>
          <a:xfrm flipV="1">
            <a:off x="3467100" y="2646363"/>
            <a:ext cx="1468438" cy="28702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51"/>
          <p:cNvCxnSpPr>
            <a:stCxn id="8" idx="6"/>
            <a:endCxn id="10" idx="3"/>
          </p:cNvCxnSpPr>
          <p:nvPr/>
        </p:nvCxnSpPr>
        <p:spPr>
          <a:xfrm flipV="1">
            <a:off x="3467100" y="4973639"/>
            <a:ext cx="1468438" cy="5429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52"/>
          <p:cNvCxnSpPr>
            <a:stCxn id="8" idx="6"/>
            <a:endCxn id="11" idx="2"/>
          </p:cNvCxnSpPr>
          <p:nvPr/>
        </p:nvCxnSpPr>
        <p:spPr>
          <a:xfrm>
            <a:off x="3467100" y="5516563"/>
            <a:ext cx="1404938" cy="4683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63"/>
          <p:cNvCxnSpPr>
            <a:stCxn id="11" idx="6"/>
            <a:endCxn id="16" idx="3"/>
          </p:cNvCxnSpPr>
          <p:nvPr/>
        </p:nvCxnSpPr>
        <p:spPr>
          <a:xfrm flipV="1">
            <a:off x="5303839" y="4973639"/>
            <a:ext cx="1647825" cy="1011237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64"/>
          <p:cNvCxnSpPr>
            <a:stCxn id="11" idx="6"/>
            <a:endCxn id="17" idx="2"/>
          </p:cNvCxnSpPr>
          <p:nvPr/>
        </p:nvCxnSpPr>
        <p:spPr>
          <a:xfrm>
            <a:off x="5303839" y="5984875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65"/>
          <p:cNvCxnSpPr>
            <a:stCxn id="8" idx="6"/>
            <a:endCxn id="9" idx="3"/>
          </p:cNvCxnSpPr>
          <p:nvPr/>
        </p:nvCxnSpPr>
        <p:spPr>
          <a:xfrm flipV="1">
            <a:off x="3467100" y="3810001"/>
            <a:ext cx="1468438" cy="170656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80"/>
          <p:cNvCxnSpPr>
            <a:stCxn id="7" idx="6"/>
            <a:endCxn id="14" idx="2"/>
          </p:cNvCxnSpPr>
          <p:nvPr/>
        </p:nvCxnSpPr>
        <p:spPr>
          <a:xfrm flipV="1">
            <a:off x="3467100" y="2492375"/>
            <a:ext cx="1404938" cy="18367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97"/>
          <p:cNvCxnSpPr>
            <a:stCxn id="11" idx="6"/>
            <a:endCxn id="18" idx="3"/>
          </p:cNvCxnSpPr>
          <p:nvPr/>
        </p:nvCxnSpPr>
        <p:spPr>
          <a:xfrm flipV="1">
            <a:off x="5303839" y="2646363"/>
            <a:ext cx="1647825" cy="33385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100"/>
          <p:cNvCxnSpPr>
            <a:stCxn id="10" idx="6"/>
            <a:endCxn id="15" idx="2"/>
          </p:cNvCxnSpPr>
          <p:nvPr/>
        </p:nvCxnSpPr>
        <p:spPr>
          <a:xfrm flipV="1">
            <a:off x="5303839" y="3657600"/>
            <a:ext cx="1584325" cy="11636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103"/>
          <p:cNvCxnSpPr>
            <a:stCxn id="9" idx="6"/>
            <a:endCxn id="15" idx="2"/>
          </p:cNvCxnSpPr>
          <p:nvPr/>
        </p:nvCxnSpPr>
        <p:spPr>
          <a:xfrm>
            <a:off x="5303839" y="3657600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106"/>
          <p:cNvCxnSpPr>
            <a:stCxn id="10" idx="6"/>
            <a:endCxn id="16" idx="2"/>
          </p:cNvCxnSpPr>
          <p:nvPr/>
        </p:nvCxnSpPr>
        <p:spPr>
          <a:xfrm>
            <a:off x="5303839" y="4821238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109"/>
          <p:cNvCxnSpPr>
            <a:endCxn id="17" idx="2"/>
          </p:cNvCxnSpPr>
          <p:nvPr/>
        </p:nvCxnSpPr>
        <p:spPr>
          <a:xfrm>
            <a:off x="5303839" y="4752975"/>
            <a:ext cx="1584325" cy="12319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110"/>
          <p:cNvCxnSpPr>
            <a:stCxn id="9" idx="6"/>
            <a:endCxn id="18" idx="2"/>
          </p:cNvCxnSpPr>
          <p:nvPr/>
        </p:nvCxnSpPr>
        <p:spPr>
          <a:xfrm flipV="1">
            <a:off x="5303839" y="2492376"/>
            <a:ext cx="1584325" cy="11652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118"/>
          <p:cNvCxnSpPr>
            <a:stCxn id="10" idx="6"/>
            <a:endCxn id="18" idx="3"/>
          </p:cNvCxnSpPr>
          <p:nvPr/>
        </p:nvCxnSpPr>
        <p:spPr>
          <a:xfrm flipV="1">
            <a:off x="5303839" y="2646364"/>
            <a:ext cx="1647825" cy="21748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121"/>
          <p:cNvCxnSpPr>
            <a:stCxn id="9" idx="6"/>
            <a:endCxn id="16" idx="2"/>
          </p:cNvCxnSpPr>
          <p:nvPr/>
        </p:nvCxnSpPr>
        <p:spPr>
          <a:xfrm>
            <a:off x="5303839" y="3657600"/>
            <a:ext cx="1584325" cy="11636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124"/>
          <p:cNvCxnSpPr>
            <a:stCxn id="9" idx="6"/>
            <a:endCxn id="17" idx="1"/>
          </p:cNvCxnSpPr>
          <p:nvPr/>
        </p:nvCxnSpPr>
        <p:spPr>
          <a:xfrm>
            <a:off x="5303839" y="3657601"/>
            <a:ext cx="1647825" cy="21748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127"/>
          <p:cNvCxnSpPr>
            <a:stCxn id="14" idx="6"/>
            <a:endCxn id="17" idx="1"/>
          </p:cNvCxnSpPr>
          <p:nvPr/>
        </p:nvCxnSpPr>
        <p:spPr>
          <a:xfrm>
            <a:off x="5303839" y="2492375"/>
            <a:ext cx="1647825" cy="33401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131"/>
          <p:cNvCxnSpPr>
            <a:stCxn id="14" idx="6"/>
            <a:endCxn id="15" idx="1"/>
          </p:cNvCxnSpPr>
          <p:nvPr/>
        </p:nvCxnSpPr>
        <p:spPr>
          <a:xfrm>
            <a:off x="5303839" y="2492375"/>
            <a:ext cx="1647825" cy="10112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134"/>
          <p:cNvCxnSpPr>
            <a:stCxn id="14" idx="6"/>
            <a:endCxn id="16" idx="1"/>
          </p:cNvCxnSpPr>
          <p:nvPr/>
        </p:nvCxnSpPr>
        <p:spPr>
          <a:xfrm>
            <a:off x="5303839" y="2492376"/>
            <a:ext cx="1647825" cy="217646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145"/>
          <p:cNvCxnSpPr>
            <a:stCxn id="18" idx="6"/>
            <a:endCxn id="13" idx="0"/>
          </p:cNvCxnSpPr>
          <p:nvPr/>
        </p:nvCxnSpPr>
        <p:spPr>
          <a:xfrm>
            <a:off x="7319964" y="2492375"/>
            <a:ext cx="1584325" cy="216058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146"/>
          <p:cNvCxnSpPr>
            <a:stCxn id="16" idx="6"/>
            <a:endCxn id="13" idx="2"/>
          </p:cNvCxnSpPr>
          <p:nvPr/>
        </p:nvCxnSpPr>
        <p:spPr>
          <a:xfrm>
            <a:off x="7319964" y="4821239"/>
            <a:ext cx="1368425" cy="476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147"/>
          <p:cNvCxnSpPr>
            <a:stCxn id="17" idx="6"/>
            <a:endCxn id="12" idx="4"/>
          </p:cNvCxnSpPr>
          <p:nvPr/>
        </p:nvCxnSpPr>
        <p:spPr>
          <a:xfrm flipV="1">
            <a:off x="7319964" y="3897313"/>
            <a:ext cx="1584325" cy="208756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148"/>
          <p:cNvCxnSpPr>
            <a:stCxn id="15" idx="6"/>
            <a:endCxn id="13" idx="1"/>
          </p:cNvCxnSpPr>
          <p:nvPr/>
        </p:nvCxnSpPr>
        <p:spPr>
          <a:xfrm>
            <a:off x="7319964" y="3657601"/>
            <a:ext cx="1431925" cy="105886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149"/>
          <p:cNvCxnSpPr>
            <a:stCxn id="18" idx="6"/>
            <a:endCxn id="12" idx="1"/>
          </p:cNvCxnSpPr>
          <p:nvPr/>
        </p:nvCxnSpPr>
        <p:spPr>
          <a:xfrm>
            <a:off x="7319964" y="2492375"/>
            <a:ext cx="1431925" cy="10366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151"/>
          <p:cNvCxnSpPr>
            <a:stCxn id="15" idx="6"/>
            <a:endCxn id="12" idx="2"/>
          </p:cNvCxnSpPr>
          <p:nvPr/>
        </p:nvCxnSpPr>
        <p:spPr>
          <a:xfrm>
            <a:off x="7319964" y="3657601"/>
            <a:ext cx="1368425" cy="2381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155"/>
          <p:cNvCxnSpPr>
            <a:stCxn id="17" idx="6"/>
            <a:endCxn id="13" idx="3"/>
          </p:cNvCxnSpPr>
          <p:nvPr/>
        </p:nvCxnSpPr>
        <p:spPr>
          <a:xfrm flipV="1">
            <a:off x="7319964" y="5021263"/>
            <a:ext cx="1431925" cy="9636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156"/>
          <p:cNvCxnSpPr>
            <a:stCxn id="16" idx="6"/>
            <a:endCxn id="12" idx="3"/>
          </p:cNvCxnSpPr>
          <p:nvPr/>
        </p:nvCxnSpPr>
        <p:spPr>
          <a:xfrm flipV="1">
            <a:off x="7319964" y="3833814"/>
            <a:ext cx="1431925" cy="9874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181"/>
          <p:cNvSpPr txBox="1">
            <a:spLocks noChangeArrowheads="1"/>
          </p:cNvSpPr>
          <p:nvPr/>
        </p:nvSpPr>
        <p:spPr bwMode="auto">
          <a:xfrm>
            <a:off x="8472488" y="1373188"/>
            <a:ext cx="19669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Output Layer</a:t>
            </a:r>
          </a:p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(Y)</a:t>
            </a:r>
          </a:p>
        </p:txBody>
      </p:sp>
      <p:sp>
        <p:nvSpPr>
          <p:cNvPr id="57" name="TextBox 182"/>
          <p:cNvSpPr txBox="1">
            <a:spLocks noChangeArrowheads="1"/>
          </p:cNvSpPr>
          <p:nvPr/>
        </p:nvSpPr>
        <p:spPr bwMode="auto">
          <a:xfrm>
            <a:off x="5016501" y="1301750"/>
            <a:ext cx="2017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(H)</a:t>
            </a:r>
          </a:p>
        </p:txBody>
      </p:sp>
    </p:spTree>
    <p:extLst>
      <p:ext uri="{BB962C8B-B14F-4D97-AF65-F5344CB8AC3E}">
        <p14:creationId xmlns:p14="http://schemas.microsoft.com/office/powerpoint/2010/main" val="386261228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67</a:t>
            </a:fld>
            <a:endParaRPr lang="zh-TW" altLang="en-US"/>
          </a:p>
        </p:txBody>
      </p:sp>
      <p:sp>
        <p:nvSpPr>
          <p:cNvPr id="5" name="Oval 6"/>
          <p:cNvSpPr/>
          <p:nvPr/>
        </p:nvSpPr>
        <p:spPr>
          <a:xfrm>
            <a:off x="1992314" y="3836989"/>
            <a:ext cx="719137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Oval 7"/>
          <p:cNvSpPr/>
          <p:nvPr/>
        </p:nvSpPr>
        <p:spPr>
          <a:xfrm>
            <a:off x="1992314" y="5024439"/>
            <a:ext cx="719137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Oval 12"/>
          <p:cNvSpPr/>
          <p:nvPr/>
        </p:nvSpPr>
        <p:spPr>
          <a:xfrm>
            <a:off x="3503614" y="4352926"/>
            <a:ext cx="720725" cy="720725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8" name="Oval 13"/>
          <p:cNvSpPr/>
          <p:nvPr/>
        </p:nvSpPr>
        <p:spPr>
          <a:xfrm>
            <a:off x="3503614" y="5516564"/>
            <a:ext cx="720725" cy="720725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9" name="Oval 19"/>
          <p:cNvSpPr/>
          <p:nvPr/>
        </p:nvSpPr>
        <p:spPr>
          <a:xfrm>
            <a:off x="3503614" y="3189289"/>
            <a:ext cx="720725" cy="719137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0" name="Oval 20"/>
          <p:cNvSpPr/>
          <p:nvPr/>
        </p:nvSpPr>
        <p:spPr>
          <a:xfrm>
            <a:off x="9409114" y="4352926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TextBox 24"/>
          <p:cNvSpPr txBox="1"/>
          <p:nvPr/>
        </p:nvSpPr>
        <p:spPr>
          <a:xfrm>
            <a:off x="1774826" y="1412876"/>
            <a:ext cx="1844675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12" name="Straight Arrow Connector 27"/>
          <p:cNvCxnSpPr>
            <a:stCxn id="5" idx="6"/>
            <a:endCxn id="7" idx="1"/>
          </p:cNvCxnSpPr>
          <p:nvPr/>
        </p:nvCxnSpPr>
        <p:spPr>
          <a:xfrm>
            <a:off x="2711450" y="4197350"/>
            <a:ext cx="896938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32"/>
          <p:cNvCxnSpPr>
            <a:stCxn id="6" idx="6"/>
            <a:endCxn id="7" idx="3"/>
          </p:cNvCxnSpPr>
          <p:nvPr/>
        </p:nvCxnSpPr>
        <p:spPr>
          <a:xfrm flipV="1">
            <a:off x="2711450" y="4967288"/>
            <a:ext cx="896938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34"/>
          <p:cNvCxnSpPr>
            <a:stCxn id="5" idx="6"/>
            <a:endCxn id="9" idx="2"/>
          </p:cNvCxnSpPr>
          <p:nvPr/>
        </p:nvCxnSpPr>
        <p:spPr>
          <a:xfrm flipV="1">
            <a:off x="2711451" y="3549650"/>
            <a:ext cx="792163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35"/>
          <p:cNvCxnSpPr>
            <a:stCxn id="6" idx="6"/>
            <a:endCxn id="8" idx="2"/>
          </p:cNvCxnSpPr>
          <p:nvPr/>
        </p:nvCxnSpPr>
        <p:spPr>
          <a:xfrm>
            <a:off x="2711451" y="5384801"/>
            <a:ext cx="792163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40"/>
          <p:cNvCxnSpPr>
            <a:stCxn id="5" idx="6"/>
            <a:endCxn id="8" idx="1"/>
          </p:cNvCxnSpPr>
          <p:nvPr/>
        </p:nvCxnSpPr>
        <p:spPr>
          <a:xfrm>
            <a:off x="2711450" y="4197351"/>
            <a:ext cx="896938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80"/>
          <p:cNvCxnSpPr>
            <a:stCxn id="6" idx="6"/>
            <a:endCxn id="9" idx="3"/>
          </p:cNvCxnSpPr>
          <p:nvPr/>
        </p:nvCxnSpPr>
        <p:spPr>
          <a:xfrm flipV="1">
            <a:off x="2711450" y="3803650"/>
            <a:ext cx="896938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00"/>
          <p:cNvCxnSpPr>
            <a:stCxn id="36" idx="6"/>
            <a:endCxn id="10" idx="3"/>
          </p:cNvCxnSpPr>
          <p:nvPr/>
        </p:nvCxnSpPr>
        <p:spPr>
          <a:xfrm flipV="1">
            <a:off x="8975726" y="4967288"/>
            <a:ext cx="538163" cy="9334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03"/>
          <p:cNvCxnSpPr>
            <a:stCxn id="35" idx="6"/>
            <a:endCxn id="10" idx="2"/>
          </p:cNvCxnSpPr>
          <p:nvPr/>
        </p:nvCxnSpPr>
        <p:spPr>
          <a:xfrm flipV="1">
            <a:off x="8975725" y="4713288"/>
            <a:ext cx="433388" cy="238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31"/>
          <p:cNvCxnSpPr>
            <a:stCxn id="37" idx="6"/>
            <a:endCxn id="10" idx="1"/>
          </p:cNvCxnSpPr>
          <p:nvPr/>
        </p:nvCxnSpPr>
        <p:spPr>
          <a:xfrm>
            <a:off x="8975726" y="3573464"/>
            <a:ext cx="538163" cy="8858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181"/>
          <p:cNvSpPr txBox="1">
            <a:spLocks noChangeArrowheads="1"/>
          </p:cNvSpPr>
          <p:nvPr/>
        </p:nvSpPr>
        <p:spPr bwMode="auto">
          <a:xfrm>
            <a:off x="8328026" y="1412876"/>
            <a:ext cx="21002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zh-TW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22" name="TextBox 182"/>
          <p:cNvSpPr txBox="1">
            <a:spLocks noChangeArrowheads="1"/>
          </p:cNvSpPr>
          <p:nvPr/>
        </p:nvSpPr>
        <p:spPr bwMode="auto">
          <a:xfrm>
            <a:off x="5010151" y="1412876"/>
            <a:ext cx="21701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Hidden Layers</a:t>
            </a:r>
          </a:p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(H)</a:t>
            </a:r>
          </a:p>
        </p:txBody>
      </p:sp>
      <p:sp>
        <p:nvSpPr>
          <p:cNvPr id="23" name="Oval 29"/>
          <p:cNvSpPr/>
          <p:nvPr/>
        </p:nvSpPr>
        <p:spPr>
          <a:xfrm>
            <a:off x="4440239" y="4376739"/>
            <a:ext cx="719137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4" name="Oval 30"/>
          <p:cNvSpPr/>
          <p:nvPr/>
        </p:nvSpPr>
        <p:spPr>
          <a:xfrm>
            <a:off x="4440239" y="5541964"/>
            <a:ext cx="719137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5" name="Oval 31"/>
          <p:cNvSpPr/>
          <p:nvPr/>
        </p:nvSpPr>
        <p:spPr>
          <a:xfrm>
            <a:off x="4440239" y="3213100"/>
            <a:ext cx="719137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6" name="Oval 38"/>
          <p:cNvSpPr/>
          <p:nvPr/>
        </p:nvSpPr>
        <p:spPr>
          <a:xfrm>
            <a:off x="5375276" y="4376739"/>
            <a:ext cx="720725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7" name="Oval 39"/>
          <p:cNvSpPr/>
          <p:nvPr/>
        </p:nvSpPr>
        <p:spPr>
          <a:xfrm>
            <a:off x="5375276" y="5541964"/>
            <a:ext cx="720725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8" name="Oval 41"/>
          <p:cNvSpPr/>
          <p:nvPr/>
        </p:nvSpPr>
        <p:spPr>
          <a:xfrm>
            <a:off x="5375276" y="3213100"/>
            <a:ext cx="720725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9" name="Oval 42"/>
          <p:cNvSpPr/>
          <p:nvPr/>
        </p:nvSpPr>
        <p:spPr>
          <a:xfrm>
            <a:off x="6311901" y="4376739"/>
            <a:ext cx="720725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0" name="Oval 43"/>
          <p:cNvSpPr/>
          <p:nvPr/>
        </p:nvSpPr>
        <p:spPr>
          <a:xfrm>
            <a:off x="6311901" y="5541964"/>
            <a:ext cx="720725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1" name="Oval 44"/>
          <p:cNvSpPr/>
          <p:nvPr/>
        </p:nvSpPr>
        <p:spPr>
          <a:xfrm>
            <a:off x="6311901" y="3213100"/>
            <a:ext cx="720725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2" name="Oval 45"/>
          <p:cNvSpPr/>
          <p:nvPr/>
        </p:nvSpPr>
        <p:spPr>
          <a:xfrm>
            <a:off x="7248525" y="4376739"/>
            <a:ext cx="719138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3" name="Oval 46"/>
          <p:cNvSpPr/>
          <p:nvPr/>
        </p:nvSpPr>
        <p:spPr>
          <a:xfrm>
            <a:off x="7248525" y="5541964"/>
            <a:ext cx="719138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4" name="Oval 47"/>
          <p:cNvSpPr/>
          <p:nvPr/>
        </p:nvSpPr>
        <p:spPr>
          <a:xfrm>
            <a:off x="7248525" y="3213100"/>
            <a:ext cx="719138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5" name="Oval 51"/>
          <p:cNvSpPr/>
          <p:nvPr/>
        </p:nvSpPr>
        <p:spPr>
          <a:xfrm>
            <a:off x="8256589" y="4376739"/>
            <a:ext cx="719137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6" name="Oval 52"/>
          <p:cNvSpPr/>
          <p:nvPr/>
        </p:nvSpPr>
        <p:spPr>
          <a:xfrm>
            <a:off x="8256589" y="5541964"/>
            <a:ext cx="719137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7" name="Oval 53"/>
          <p:cNvSpPr/>
          <p:nvPr/>
        </p:nvSpPr>
        <p:spPr>
          <a:xfrm>
            <a:off x="8256589" y="3213100"/>
            <a:ext cx="719137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8" name="TextBox 56"/>
          <p:cNvSpPr txBox="1">
            <a:spLocks noChangeArrowheads="1"/>
          </p:cNvSpPr>
          <p:nvPr/>
        </p:nvSpPr>
        <p:spPr bwMode="auto">
          <a:xfrm>
            <a:off x="4367213" y="2349501"/>
            <a:ext cx="32813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FF0000"/>
                </a:solidFill>
              </a:rPr>
              <a:t>Deep Neural Networks</a:t>
            </a:r>
          </a:p>
          <a:p>
            <a:pPr algn="ctr" eaLnBrk="1" hangingPunct="1"/>
            <a:r>
              <a:rPr lang="en-US" altLang="zh-TW">
                <a:solidFill>
                  <a:srgbClr val="FF0000"/>
                </a:solidFill>
              </a:rPr>
              <a:t>Deep Learning</a:t>
            </a:r>
          </a:p>
        </p:txBody>
      </p:sp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b="1" dirty="0">
                <a:solidFill>
                  <a:schemeClr val="accent1"/>
                </a:solidFill>
              </a:rPr>
              <a:t>Deep Learning and </a:t>
            </a:r>
            <a:br>
              <a:rPr lang="en-US" altLang="zh-TW" b="1" dirty="0">
                <a:solidFill>
                  <a:schemeClr val="accent1"/>
                </a:solidFill>
              </a:rPr>
            </a:br>
            <a:r>
              <a:rPr lang="en-US" altLang="zh-TW" b="1" dirty="0">
                <a:solidFill>
                  <a:schemeClr val="accent1"/>
                </a:solidFill>
              </a:rPr>
              <a:t>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14129241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E980D03-847A-E745-B7E6-24B0EF26EA2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40014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  <p:sp>
        <p:nvSpPr>
          <p:cNvPr id="57347" name="Title 1"/>
          <p:cNvSpPr>
            <a:spLocks noGrp="1"/>
          </p:cNvSpPr>
          <p:nvPr>
            <p:ph type="title"/>
          </p:nvPr>
        </p:nvSpPr>
        <p:spPr>
          <a:xfrm>
            <a:off x="1981200" y="44451"/>
            <a:ext cx="8229600" cy="777875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The Neuron</a:t>
            </a:r>
          </a:p>
        </p:txBody>
      </p:sp>
      <p:sp>
        <p:nvSpPr>
          <p:cNvPr id="6" name="Oval 5"/>
          <p:cNvSpPr/>
          <p:nvPr/>
        </p:nvSpPr>
        <p:spPr>
          <a:xfrm>
            <a:off x="3863975" y="35131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863975" y="4676776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3975" y="2349500"/>
            <a:ext cx="719138" cy="719138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880100" y="3513139"/>
            <a:ext cx="719138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0" name="Straight Arrow Connector 9"/>
          <p:cNvCxnSpPr>
            <a:stCxn id="7" idx="6"/>
            <a:endCxn id="9" idx="3"/>
          </p:cNvCxnSpPr>
          <p:nvPr/>
        </p:nvCxnSpPr>
        <p:spPr>
          <a:xfrm flipV="1">
            <a:off x="4583113" y="4127500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6"/>
            <a:endCxn id="9" idx="2"/>
          </p:cNvCxnSpPr>
          <p:nvPr/>
        </p:nvCxnSpPr>
        <p:spPr>
          <a:xfrm>
            <a:off x="4583114" y="3873500"/>
            <a:ext cx="1296987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6"/>
            <a:endCxn id="9" idx="1"/>
          </p:cNvCxnSpPr>
          <p:nvPr/>
        </p:nvCxnSpPr>
        <p:spPr>
          <a:xfrm>
            <a:off x="4583113" y="2708275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6"/>
          </p:cNvCxnSpPr>
          <p:nvPr/>
        </p:nvCxnSpPr>
        <p:spPr>
          <a:xfrm flipV="1">
            <a:off x="6599238" y="3860800"/>
            <a:ext cx="1441450" cy="12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356" name="TextBox 216"/>
          <p:cNvSpPr txBox="1">
            <a:spLocks noChangeArrowheads="1"/>
          </p:cNvSpPr>
          <p:nvPr/>
        </p:nvSpPr>
        <p:spPr bwMode="auto">
          <a:xfrm>
            <a:off x="3277430" y="2420939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1</a:t>
            </a:r>
          </a:p>
        </p:txBody>
      </p:sp>
      <p:sp>
        <p:nvSpPr>
          <p:cNvPr id="57357" name="TextBox 216"/>
          <p:cNvSpPr txBox="1">
            <a:spLocks noChangeArrowheads="1"/>
          </p:cNvSpPr>
          <p:nvPr/>
        </p:nvSpPr>
        <p:spPr bwMode="auto">
          <a:xfrm>
            <a:off x="3277430" y="35734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2</a:t>
            </a:r>
          </a:p>
        </p:txBody>
      </p:sp>
      <p:sp>
        <p:nvSpPr>
          <p:cNvPr id="57358" name="TextBox 216"/>
          <p:cNvSpPr txBox="1">
            <a:spLocks noChangeArrowheads="1"/>
          </p:cNvSpPr>
          <p:nvPr/>
        </p:nvSpPr>
        <p:spPr bwMode="auto">
          <a:xfrm>
            <a:off x="3244886" y="48688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n</a:t>
            </a:r>
          </a:p>
        </p:txBody>
      </p:sp>
      <p:sp>
        <p:nvSpPr>
          <p:cNvPr id="57359" name="TextBox 216"/>
          <p:cNvSpPr txBox="1">
            <a:spLocks noChangeArrowheads="1"/>
          </p:cNvSpPr>
          <p:nvPr/>
        </p:nvSpPr>
        <p:spPr bwMode="auto">
          <a:xfrm>
            <a:off x="4828224" y="4005264"/>
            <a:ext cx="4924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is-IS" altLang="en-US" i="1">
                <a:solidFill>
                  <a:srgbClr val="4F81BD"/>
                </a:solidFill>
              </a:rPr>
              <a:t>…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57360" name="TextBox 216"/>
          <p:cNvSpPr txBox="1">
            <a:spLocks noChangeArrowheads="1"/>
          </p:cNvSpPr>
          <p:nvPr/>
        </p:nvSpPr>
        <p:spPr bwMode="auto">
          <a:xfrm>
            <a:off x="3257392" y="4221164"/>
            <a:ext cx="4924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is-IS" altLang="en-US" i="1">
                <a:solidFill>
                  <a:srgbClr val="4F81BD"/>
                </a:solidFill>
              </a:rPr>
              <a:t>…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57361" name="TextBox 216"/>
          <p:cNvSpPr txBox="1">
            <a:spLocks noChangeArrowheads="1"/>
          </p:cNvSpPr>
          <p:nvPr/>
        </p:nvSpPr>
        <p:spPr bwMode="auto">
          <a:xfrm>
            <a:off x="8140492" y="3573464"/>
            <a:ext cx="338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y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57362" name="TextBox 216"/>
          <p:cNvSpPr txBox="1">
            <a:spLocks noChangeArrowheads="1"/>
          </p:cNvSpPr>
          <p:nvPr/>
        </p:nvSpPr>
        <p:spPr bwMode="auto">
          <a:xfrm>
            <a:off x="4932065" y="2535239"/>
            <a:ext cx="5212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w</a:t>
            </a:r>
            <a:r>
              <a:rPr lang="en-US" altLang="en-US" i="1" baseline="-25000">
                <a:solidFill>
                  <a:srgbClr val="4F81BD"/>
                </a:solidFill>
              </a:rPr>
              <a:t>1</a:t>
            </a:r>
          </a:p>
        </p:txBody>
      </p:sp>
      <p:sp>
        <p:nvSpPr>
          <p:cNvPr id="57363" name="TextBox 216"/>
          <p:cNvSpPr txBox="1">
            <a:spLocks noChangeArrowheads="1"/>
          </p:cNvSpPr>
          <p:nvPr/>
        </p:nvSpPr>
        <p:spPr bwMode="auto">
          <a:xfrm>
            <a:off x="4938415" y="3357564"/>
            <a:ext cx="5212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w</a:t>
            </a:r>
            <a:r>
              <a:rPr lang="en-US" altLang="en-US" i="1" baseline="-25000">
                <a:solidFill>
                  <a:srgbClr val="4F81BD"/>
                </a:solidFill>
              </a:rPr>
              <a:t>2</a:t>
            </a:r>
          </a:p>
        </p:txBody>
      </p:sp>
      <p:sp>
        <p:nvSpPr>
          <p:cNvPr id="57364" name="TextBox 216"/>
          <p:cNvSpPr txBox="1">
            <a:spLocks noChangeArrowheads="1"/>
          </p:cNvSpPr>
          <p:nvPr/>
        </p:nvSpPr>
        <p:spPr bwMode="auto">
          <a:xfrm>
            <a:off x="4932065" y="4652964"/>
            <a:ext cx="5212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w</a:t>
            </a:r>
            <a:r>
              <a:rPr lang="en-US" altLang="en-US" i="1" baseline="-25000">
                <a:solidFill>
                  <a:srgbClr val="4F81BD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65942489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2C96A3C-475C-EE4E-A8A6-61A6E1785645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40014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  <p:sp>
        <p:nvSpPr>
          <p:cNvPr id="58371" name="Title 1"/>
          <p:cNvSpPr>
            <a:spLocks noGrp="1"/>
          </p:cNvSpPr>
          <p:nvPr>
            <p:ph type="title"/>
          </p:nvPr>
        </p:nvSpPr>
        <p:spPr>
          <a:xfrm>
            <a:off x="1981200" y="44451"/>
            <a:ext cx="8229600" cy="777875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The Neuron</a:t>
            </a:r>
          </a:p>
        </p:txBody>
      </p:sp>
      <p:sp>
        <p:nvSpPr>
          <p:cNvPr id="6" name="Oval 5"/>
          <p:cNvSpPr/>
          <p:nvPr/>
        </p:nvSpPr>
        <p:spPr>
          <a:xfrm>
            <a:off x="3863975" y="35131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863975" y="4676776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3975" y="2349500"/>
            <a:ext cx="719138" cy="719138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880100" y="3513139"/>
            <a:ext cx="719138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0" name="Straight Arrow Connector 9"/>
          <p:cNvCxnSpPr>
            <a:stCxn id="7" idx="6"/>
            <a:endCxn id="9" idx="3"/>
          </p:cNvCxnSpPr>
          <p:nvPr/>
        </p:nvCxnSpPr>
        <p:spPr>
          <a:xfrm flipV="1">
            <a:off x="4583113" y="4127500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6"/>
            <a:endCxn id="9" idx="2"/>
          </p:cNvCxnSpPr>
          <p:nvPr/>
        </p:nvCxnSpPr>
        <p:spPr>
          <a:xfrm>
            <a:off x="4583114" y="3873500"/>
            <a:ext cx="1296987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6"/>
            <a:endCxn id="9" idx="1"/>
          </p:cNvCxnSpPr>
          <p:nvPr/>
        </p:nvCxnSpPr>
        <p:spPr>
          <a:xfrm>
            <a:off x="4583113" y="2708275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6"/>
          </p:cNvCxnSpPr>
          <p:nvPr/>
        </p:nvCxnSpPr>
        <p:spPr>
          <a:xfrm flipV="1">
            <a:off x="6599238" y="3860800"/>
            <a:ext cx="1441450" cy="12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380" name="TextBox 216"/>
          <p:cNvSpPr txBox="1">
            <a:spLocks noChangeArrowheads="1"/>
          </p:cNvSpPr>
          <p:nvPr/>
        </p:nvSpPr>
        <p:spPr bwMode="auto">
          <a:xfrm>
            <a:off x="3277430" y="2420939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1</a:t>
            </a:r>
          </a:p>
        </p:txBody>
      </p:sp>
      <p:sp>
        <p:nvSpPr>
          <p:cNvPr id="58381" name="TextBox 216"/>
          <p:cNvSpPr txBox="1">
            <a:spLocks noChangeArrowheads="1"/>
          </p:cNvSpPr>
          <p:nvPr/>
        </p:nvSpPr>
        <p:spPr bwMode="auto">
          <a:xfrm>
            <a:off x="3277430" y="35734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2</a:t>
            </a:r>
          </a:p>
        </p:txBody>
      </p:sp>
      <p:sp>
        <p:nvSpPr>
          <p:cNvPr id="58382" name="TextBox 216"/>
          <p:cNvSpPr txBox="1">
            <a:spLocks noChangeArrowheads="1"/>
          </p:cNvSpPr>
          <p:nvPr/>
        </p:nvSpPr>
        <p:spPr bwMode="auto">
          <a:xfrm>
            <a:off x="3244886" y="48688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n</a:t>
            </a:r>
          </a:p>
        </p:txBody>
      </p:sp>
      <p:sp>
        <p:nvSpPr>
          <p:cNvPr id="58383" name="TextBox 216"/>
          <p:cNvSpPr txBox="1">
            <a:spLocks noChangeArrowheads="1"/>
          </p:cNvSpPr>
          <p:nvPr/>
        </p:nvSpPr>
        <p:spPr bwMode="auto">
          <a:xfrm>
            <a:off x="4828224" y="4005264"/>
            <a:ext cx="4924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is-IS" altLang="en-US" i="1">
                <a:solidFill>
                  <a:srgbClr val="4F81BD"/>
                </a:solidFill>
              </a:rPr>
              <a:t>…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58384" name="TextBox 216"/>
          <p:cNvSpPr txBox="1">
            <a:spLocks noChangeArrowheads="1"/>
          </p:cNvSpPr>
          <p:nvPr/>
        </p:nvSpPr>
        <p:spPr bwMode="auto">
          <a:xfrm>
            <a:off x="3257392" y="4221164"/>
            <a:ext cx="4924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is-IS" altLang="en-US" i="1">
                <a:solidFill>
                  <a:srgbClr val="4F81BD"/>
                </a:solidFill>
              </a:rPr>
              <a:t>…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58385" name="TextBox 216"/>
          <p:cNvSpPr txBox="1">
            <a:spLocks noChangeArrowheads="1"/>
          </p:cNvSpPr>
          <p:nvPr/>
        </p:nvSpPr>
        <p:spPr bwMode="auto">
          <a:xfrm>
            <a:off x="8140492" y="3573464"/>
            <a:ext cx="338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y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58386" name="TextBox 216"/>
          <p:cNvSpPr txBox="1">
            <a:spLocks noChangeArrowheads="1"/>
          </p:cNvSpPr>
          <p:nvPr/>
        </p:nvSpPr>
        <p:spPr bwMode="auto">
          <a:xfrm>
            <a:off x="4932065" y="2535239"/>
            <a:ext cx="5212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w</a:t>
            </a:r>
            <a:r>
              <a:rPr lang="en-US" altLang="en-US" i="1" baseline="-25000">
                <a:solidFill>
                  <a:srgbClr val="4F81BD"/>
                </a:solidFill>
              </a:rPr>
              <a:t>1</a:t>
            </a:r>
          </a:p>
        </p:txBody>
      </p:sp>
      <p:sp>
        <p:nvSpPr>
          <p:cNvPr id="58387" name="TextBox 216"/>
          <p:cNvSpPr txBox="1">
            <a:spLocks noChangeArrowheads="1"/>
          </p:cNvSpPr>
          <p:nvPr/>
        </p:nvSpPr>
        <p:spPr bwMode="auto">
          <a:xfrm>
            <a:off x="4938415" y="3357564"/>
            <a:ext cx="5212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w</a:t>
            </a:r>
            <a:r>
              <a:rPr lang="en-US" altLang="en-US" i="1" baseline="-25000">
                <a:solidFill>
                  <a:srgbClr val="4F81BD"/>
                </a:solidFill>
              </a:rPr>
              <a:t>2</a:t>
            </a:r>
          </a:p>
        </p:txBody>
      </p:sp>
      <p:sp>
        <p:nvSpPr>
          <p:cNvPr id="58388" name="TextBox 216"/>
          <p:cNvSpPr txBox="1">
            <a:spLocks noChangeArrowheads="1"/>
          </p:cNvSpPr>
          <p:nvPr/>
        </p:nvSpPr>
        <p:spPr bwMode="auto">
          <a:xfrm>
            <a:off x="4932065" y="4652964"/>
            <a:ext cx="5212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w</a:t>
            </a:r>
            <a:r>
              <a:rPr lang="en-US" altLang="en-US" i="1" baseline="-25000">
                <a:solidFill>
                  <a:srgbClr val="4F81BD"/>
                </a:solidFill>
              </a:rPr>
              <a:t>n</a:t>
            </a:r>
          </a:p>
        </p:txBody>
      </p:sp>
      <p:graphicFrame>
        <p:nvGraphicFramePr>
          <p:cNvPr id="58389" name="Object 27"/>
          <p:cNvGraphicFramePr>
            <a:graphicFrameLocks noChangeAspect="1"/>
          </p:cNvGraphicFramePr>
          <p:nvPr/>
        </p:nvGraphicFramePr>
        <p:xfrm>
          <a:off x="5951538" y="908050"/>
          <a:ext cx="2767012" cy="144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27100" imgH="482600" progId="Equation.3">
                  <p:embed/>
                </p:oleObj>
              </mc:Choice>
              <mc:Fallback>
                <p:oleObj name="Equation" r:id="rId2" imgW="927100" imgH="482600" progId="Equation.3">
                  <p:embed/>
                  <p:pic>
                    <p:nvPicPr>
                      <p:cNvPr id="58389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1538" y="908050"/>
                        <a:ext cx="2767012" cy="144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90" name="Object 30"/>
          <p:cNvGraphicFramePr>
            <a:graphicFrameLocks noChangeAspect="1"/>
          </p:cNvGraphicFramePr>
          <p:nvPr/>
        </p:nvGraphicFramePr>
        <p:xfrm>
          <a:off x="5880100" y="6043613"/>
          <a:ext cx="2497138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54100" imgH="203200" progId="Equation.3">
                  <p:embed/>
                </p:oleObj>
              </mc:Choice>
              <mc:Fallback>
                <p:oleObj name="Equation" r:id="rId4" imgW="1054100" imgH="203200" progId="Equation.3">
                  <p:embed/>
                  <p:pic>
                    <p:nvPicPr>
                      <p:cNvPr id="5839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0100" y="6043613"/>
                        <a:ext cx="2497138" cy="481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8391" name="Group 38"/>
          <p:cNvGrpSpPr>
            <a:grpSpLocks/>
          </p:cNvGrpSpPr>
          <p:nvPr/>
        </p:nvGrpSpPr>
        <p:grpSpPr bwMode="auto">
          <a:xfrm>
            <a:off x="6240464" y="5013326"/>
            <a:ext cx="2016125" cy="1008063"/>
            <a:chOff x="4716016" y="5013176"/>
            <a:chExt cx="2016224" cy="1008112"/>
          </a:xfrm>
        </p:grpSpPr>
        <p:cxnSp>
          <p:nvCxnSpPr>
            <p:cNvPr id="32" name="Straight Arrow Connector 31"/>
            <p:cNvCxnSpPr/>
            <p:nvPr/>
          </p:nvCxnSpPr>
          <p:spPr>
            <a:xfrm>
              <a:off x="4716016" y="6021288"/>
              <a:ext cx="1009700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5724127" y="5013176"/>
              <a:ext cx="1008113" cy="1008112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33424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rgbClr val="C00000"/>
                </a:solidFill>
              </a:rPr>
              <a:t>Generative AI in Finance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89174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EE6D685-6CD0-F146-BBB0-80159A361E33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40014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  <p:sp>
        <p:nvSpPr>
          <p:cNvPr id="6" name="Oval 5"/>
          <p:cNvSpPr/>
          <p:nvPr/>
        </p:nvSpPr>
        <p:spPr>
          <a:xfrm>
            <a:off x="3863975" y="35131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863975" y="4676776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3975" y="2349500"/>
            <a:ext cx="719138" cy="719138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880100" y="3513139"/>
            <a:ext cx="719138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0" name="Straight Arrow Connector 9"/>
          <p:cNvCxnSpPr>
            <a:stCxn id="7" idx="6"/>
            <a:endCxn id="9" idx="3"/>
          </p:cNvCxnSpPr>
          <p:nvPr/>
        </p:nvCxnSpPr>
        <p:spPr>
          <a:xfrm flipV="1">
            <a:off x="4583113" y="4127500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6"/>
            <a:endCxn id="9" idx="2"/>
          </p:cNvCxnSpPr>
          <p:nvPr/>
        </p:nvCxnSpPr>
        <p:spPr>
          <a:xfrm>
            <a:off x="4583114" y="3873500"/>
            <a:ext cx="1296987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6"/>
            <a:endCxn id="9" idx="1"/>
          </p:cNvCxnSpPr>
          <p:nvPr/>
        </p:nvCxnSpPr>
        <p:spPr>
          <a:xfrm>
            <a:off x="4583113" y="2708275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6"/>
          </p:cNvCxnSpPr>
          <p:nvPr/>
        </p:nvCxnSpPr>
        <p:spPr>
          <a:xfrm flipV="1">
            <a:off x="6599238" y="3860800"/>
            <a:ext cx="1441450" cy="12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403" name="TextBox 216"/>
          <p:cNvSpPr txBox="1">
            <a:spLocks noChangeArrowheads="1"/>
          </p:cNvSpPr>
          <p:nvPr/>
        </p:nvSpPr>
        <p:spPr bwMode="auto">
          <a:xfrm>
            <a:off x="3277430" y="2420939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1</a:t>
            </a:r>
          </a:p>
        </p:txBody>
      </p:sp>
      <p:sp>
        <p:nvSpPr>
          <p:cNvPr id="59404" name="TextBox 216"/>
          <p:cNvSpPr txBox="1">
            <a:spLocks noChangeArrowheads="1"/>
          </p:cNvSpPr>
          <p:nvPr/>
        </p:nvSpPr>
        <p:spPr bwMode="auto">
          <a:xfrm>
            <a:off x="3277430" y="35734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2</a:t>
            </a:r>
          </a:p>
        </p:txBody>
      </p:sp>
      <p:sp>
        <p:nvSpPr>
          <p:cNvPr id="59405" name="TextBox 216"/>
          <p:cNvSpPr txBox="1">
            <a:spLocks noChangeArrowheads="1"/>
          </p:cNvSpPr>
          <p:nvPr/>
        </p:nvSpPr>
        <p:spPr bwMode="auto">
          <a:xfrm>
            <a:off x="3244886" y="48688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3</a:t>
            </a:r>
          </a:p>
        </p:txBody>
      </p:sp>
      <p:sp>
        <p:nvSpPr>
          <p:cNvPr id="59406" name="TextBox 216"/>
          <p:cNvSpPr txBox="1">
            <a:spLocks noChangeArrowheads="1"/>
          </p:cNvSpPr>
          <p:nvPr/>
        </p:nvSpPr>
        <p:spPr bwMode="auto">
          <a:xfrm>
            <a:off x="8140492" y="3573464"/>
            <a:ext cx="338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y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59407" name="TextBox 216"/>
          <p:cNvSpPr txBox="1">
            <a:spLocks noChangeArrowheads="1"/>
          </p:cNvSpPr>
          <p:nvPr/>
        </p:nvSpPr>
        <p:spPr bwMode="auto">
          <a:xfrm>
            <a:off x="4827904" y="2492376"/>
            <a:ext cx="8867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-0.21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59408" name="TextBox 216"/>
          <p:cNvSpPr txBox="1">
            <a:spLocks noChangeArrowheads="1"/>
          </p:cNvSpPr>
          <p:nvPr/>
        </p:nvSpPr>
        <p:spPr bwMode="auto">
          <a:xfrm>
            <a:off x="4891936" y="3471864"/>
            <a:ext cx="612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0.3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59409" name="TextBox 216"/>
          <p:cNvSpPr txBox="1">
            <a:spLocks noChangeArrowheads="1"/>
          </p:cNvSpPr>
          <p:nvPr/>
        </p:nvSpPr>
        <p:spPr bwMode="auto">
          <a:xfrm>
            <a:off x="4887174" y="4695826"/>
            <a:ext cx="612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0.7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59410" name="TextBox 216"/>
          <p:cNvSpPr txBox="1">
            <a:spLocks noChangeArrowheads="1"/>
          </p:cNvSpPr>
          <p:nvPr/>
        </p:nvSpPr>
        <p:spPr bwMode="auto">
          <a:xfrm>
            <a:off x="4756150" y="1557339"/>
            <a:ext cx="12906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Weights</a:t>
            </a:r>
            <a:endParaRPr lang="en-US" altLang="en-US" baseline="-25000">
              <a:solidFill>
                <a:srgbClr val="FF0000"/>
              </a:solidFill>
            </a:endParaRPr>
          </a:p>
        </p:txBody>
      </p:sp>
      <p:sp>
        <p:nvSpPr>
          <p:cNvPr id="59411" name="TextBox 216"/>
          <p:cNvSpPr txBox="1">
            <a:spLocks noChangeArrowheads="1"/>
          </p:cNvSpPr>
          <p:nvPr/>
        </p:nvSpPr>
        <p:spPr bwMode="auto">
          <a:xfrm>
            <a:off x="1793875" y="3644901"/>
            <a:ext cx="1022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accent1"/>
                </a:solidFill>
              </a:rPr>
              <a:t>Inputs</a:t>
            </a:r>
            <a:endParaRPr lang="en-US" altLang="en-US" baseline="-25000">
              <a:solidFill>
                <a:schemeClr val="accent1"/>
              </a:solidFill>
            </a:endParaRPr>
          </a:p>
        </p:txBody>
      </p:sp>
      <p:sp>
        <p:nvSpPr>
          <p:cNvPr id="59412" name="TextBox 216"/>
          <p:cNvSpPr txBox="1">
            <a:spLocks noChangeArrowheads="1"/>
          </p:cNvSpPr>
          <p:nvPr/>
        </p:nvSpPr>
        <p:spPr bwMode="auto">
          <a:xfrm>
            <a:off x="2208213" y="620713"/>
            <a:ext cx="792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3200" i="1"/>
              <a:t>y = max ( 0, </a:t>
            </a:r>
            <a:r>
              <a:rPr lang="en-US" altLang="en-US" sz="3200" i="1">
                <a:solidFill>
                  <a:srgbClr val="FF0000"/>
                </a:solidFill>
              </a:rPr>
              <a:t>-0.21 </a:t>
            </a:r>
            <a:r>
              <a:rPr lang="en-US" altLang="en-US" sz="3200" i="1"/>
              <a:t>* x</a:t>
            </a:r>
            <a:r>
              <a:rPr lang="en-US" altLang="en-US" sz="3200" i="1" baseline="-25000"/>
              <a:t>1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0.3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2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0.7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3 </a:t>
            </a:r>
            <a:r>
              <a:rPr lang="en-US" altLang="en-US" sz="3200" i="1"/>
              <a:t>)</a:t>
            </a:r>
            <a:endParaRPr lang="en-US" altLang="en-US" sz="3200" i="1" baseline="-25000"/>
          </a:p>
        </p:txBody>
      </p:sp>
    </p:spTree>
    <p:extLst>
      <p:ext uri="{BB962C8B-B14F-4D97-AF65-F5344CB8AC3E}">
        <p14:creationId xmlns:p14="http://schemas.microsoft.com/office/powerpoint/2010/main" val="193815806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542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B15DBF6-FB84-4E42-BE1A-6DD00CC7CCA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867150" y="383698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7150" y="50244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5703889" y="4352926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5703889" y="5516564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5703889" y="3189289"/>
            <a:ext cx="719137" cy="719137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7720014" y="4352926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4586289" y="4197350"/>
            <a:ext cx="1222375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3"/>
          </p:cNvCxnSpPr>
          <p:nvPr/>
        </p:nvCxnSpPr>
        <p:spPr>
          <a:xfrm flipV="1">
            <a:off x="4586289" y="4967288"/>
            <a:ext cx="1222375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2"/>
          </p:cNvCxnSpPr>
          <p:nvPr/>
        </p:nvCxnSpPr>
        <p:spPr>
          <a:xfrm flipV="1">
            <a:off x="4586288" y="3549650"/>
            <a:ext cx="1117600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4586288" y="5384801"/>
            <a:ext cx="1117600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4586289" y="4197351"/>
            <a:ext cx="1222375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3"/>
          </p:cNvCxnSpPr>
          <p:nvPr/>
        </p:nvCxnSpPr>
        <p:spPr>
          <a:xfrm flipV="1">
            <a:off x="4586289" y="3803650"/>
            <a:ext cx="1222375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4" idx="6"/>
            <a:endCxn id="21" idx="3"/>
          </p:cNvCxnSpPr>
          <p:nvPr/>
        </p:nvCxnSpPr>
        <p:spPr>
          <a:xfrm flipV="1">
            <a:off x="6423026" y="4967289"/>
            <a:ext cx="1401763" cy="90963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13" idx="6"/>
            <a:endCxn id="21" idx="2"/>
          </p:cNvCxnSpPr>
          <p:nvPr/>
        </p:nvCxnSpPr>
        <p:spPr>
          <a:xfrm>
            <a:off x="6423025" y="4713288"/>
            <a:ext cx="1296988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20" idx="6"/>
            <a:endCxn id="21" idx="1"/>
          </p:cNvCxnSpPr>
          <p:nvPr/>
        </p:nvCxnSpPr>
        <p:spPr>
          <a:xfrm>
            <a:off x="6423026" y="3549650"/>
            <a:ext cx="1401763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7" name="Rectangle 186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</p:spTree>
    <p:extLst>
      <p:ext uri="{BB962C8B-B14F-4D97-AF65-F5344CB8AC3E}">
        <p14:creationId xmlns:p14="http://schemas.microsoft.com/office/powerpoint/2010/main" val="403991372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552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D42DFE1-4502-7546-AB0C-B7871DA94E34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867150" y="383698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7150" y="50244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5703889" y="4352926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5703889" y="5516564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5703889" y="3189289"/>
            <a:ext cx="719137" cy="719137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7720014" y="4352926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195289" y="1412876"/>
            <a:ext cx="162153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4586289" y="4197350"/>
            <a:ext cx="1222375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3"/>
          </p:cNvCxnSpPr>
          <p:nvPr/>
        </p:nvCxnSpPr>
        <p:spPr>
          <a:xfrm flipV="1">
            <a:off x="4586289" y="4967288"/>
            <a:ext cx="1222375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2"/>
          </p:cNvCxnSpPr>
          <p:nvPr/>
        </p:nvCxnSpPr>
        <p:spPr>
          <a:xfrm flipV="1">
            <a:off x="4586288" y="3549650"/>
            <a:ext cx="1117600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4586288" y="5384801"/>
            <a:ext cx="1117600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4586289" y="4197351"/>
            <a:ext cx="1222375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3"/>
          </p:cNvCxnSpPr>
          <p:nvPr/>
        </p:nvCxnSpPr>
        <p:spPr>
          <a:xfrm flipV="1">
            <a:off x="4586289" y="3803650"/>
            <a:ext cx="1222375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4" idx="6"/>
            <a:endCxn id="21" idx="3"/>
          </p:cNvCxnSpPr>
          <p:nvPr/>
        </p:nvCxnSpPr>
        <p:spPr>
          <a:xfrm flipV="1">
            <a:off x="6423026" y="4967289"/>
            <a:ext cx="1401763" cy="90963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13" idx="6"/>
            <a:endCxn id="21" idx="2"/>
          </p:cNvCxnSpPr>
          <p:nvPr/>
        </p:nvCxnSpPr>
        <p:spPr>
          <a:xfrm>
            <a:off x="6423025" y="4713288"/>
            <a:ext cx="1296988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20" idx="6"/>
            <a:endCxn id="21" idx="1"/>
          </p:cNvCxnSpPr>
          <p:nvPr/>
        </p:nvCxnSpPr>
        <p:spPr>
          <a:xfrm>
            <a:off x="6423026" y="3549650"/>
            <a:ext cx="1401763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315" name="TextBox 181"/>
          <p:cNvSpPr txBox="1">
            <a:spLocks noChangeArrowheads="1"/>
          </p:cNvSpPr>
          <p:nvPr/>
        </p:nvSpPr>
        <p:spPr bwMode="auto">
          <a:xfrm>
            <a:off x="7248526" y="1412876"/>
            <a:ext cx="2098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55316" name="TextBox 182"/>
          <p:cNvSpPr txBox="1">
            <a:spLocks noChangeArrowheads="1"/>
          </p:cNvSpPr>
          <p:nvPr/>
        </p:nvSpPr>
        <p:spPr bwMode="auto">
          <a:xfrm>
            <a:off x="5086351" y="1412876"/>
            <a:ext cx="2017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(H)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206" name="Straight Arrow Connector 205"/>
          <p:cNvCxnSpPr>
            <a:stCxn id="21" idx="6"/>
          </p:cNvCxnSpPr>
          <p:nvPr/>
        </p:nvCxnSpPr>
        <p:spPr>
          <a:xfrm>
            <a:off x="8439151" y="4713288"/>
            <a:ext cx="720725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319" name="TextBox 209"/>
          <p:cNvSpPr txBox="1">
            <a:spLocks noChangeArrowheads="1"/>
          </p:cNvSpPr>
          <p:nvPr/>
        </p:nvSpPr>
        <p:spPr bwMode="auto">
          <a:xfrm>
            <a:off x="9350375" y="4437063"/>
            <a:ext cx="38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Y</a:t>
            </a:r>
          </a:p>
        </p:txBody>
      </p:sp>
      <p:cxnSp>
        <p:nvCxnSpPr>
          <p:cNvPr id="211" name="Straight Arrow Connector 210"/>
          <p:cNvCxnSpPr>
            <a:endCxn id="7" idx="2"/>
          </p:cNvCxnSpPr>
          <p:nvPr/>
        </p:nvCxnSpPr>
        <p:spPr>
          <a:xfrm flipV="1">
            <a:off x="3038476" y="4197351"/>
            <a:ext cx="828675" cy="2381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>
            <a:endCxn id="8" idx="2"/>
          </p:cNvCxnSpPr>
          <p:nvPr/>
        </p:nvCxnSpPr>
        <p:spPr>
          <a:xfrm>
            <a:off x="3111500" y="5373688"/>
            <a:ext cx="755650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322" name="TextBox 216"/>
          <p:cNvSpPr txBox="1">
            <a:spLocks noChangeArrowheads="1"/>
          </p:cNvSpPr>
          <p:nvPr/>
        </p:nvSpPr>
        <p:spPr bwMode="auto">
          <a:xfrm>
            <a:off x="2495550" y="3933826"/>
            <a:ext cx="5603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X1</a:t>
            </a:r>
          </a:p>
        </p:txBody>
      </p:sp>
      <p:sp>
        <p:nvSpPr>
          <p:cNvPr id="55323" name="TextBox 217"/>
          <p:cNvSpPr txBox="1">
            <a:spLocks noChangeArrowheads="1"/>
          </p:cNvSpPr>
          <p:nvPr/>
        </p:nvSpPr>
        <p:spPr bwMode="auto">
          <a:xfrm>
            <a:off x="2535239" y="5157789"/>
            <a:ext cx="560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X2</a:t>
            </a:r>
          </a:p>
        </p:txBody>
      </p:sp>
    </p:spTree>
    <p:extLst>
      <p:ext uri="{BB962C8B-B14F-4D97-AF65-F5344CB8AC3E}">
        <p14:creationId xmlns:p14="http://schemas.microsoft.com/office/powerpoint/2010/main" val="271667803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>
          <a:xfrm>
            <a:off x="1981200" y="115889"/>
            <a:ext cx="8229600" cy="1081087"/>
          </a:xfrm>
        </p:spPr>
        <p:txBody>
          <a:bodyPr/>
          <a:lstStyle/>
          <a:p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563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C6EC55D-AE13-404B-95D3-278A2828EDB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992314" y="3836989"/>
            <a:ext cx="719137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992314" y="5024439"/>
            <a:ext cx="719137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3503614" y="4352926"/>
            <a:ext cx="720725" cy="720725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503614" y="5516564"/>
            <a:ext cx="720725" cy="720725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503614" y="3189289"/>
            <a:ext cx="720725" cy="719137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9409114" y="4352926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886395" y="1412876"/>
            <a:ext cx="162153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2711450" y="4197350"/>
            <a:ext cx="896938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3"/>
          </p:cNvCxnSpPr>
          <p:nvPr/>
        </p:nvCxnSpPr>
        <p:spPr>
          <a:xfrm flipV="1">
            <a:off x="2711450" y="4967288"/>
            <a:ext cx="896938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2"/>
          </p:cNvCxnSpPr>
          <p:nvPr/>
        </p:nvCxnSpPr>
        <p:spPr>
          <a:xfrm flipV="1">
            <a:off x="2711451" y="3549650"/>
            <a:ext cx="792163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2711451" y="5384801"/>
            <a:ext cx="792163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2711450" y="4197351"/>
            <a:ext cx="896938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3"/>
          </p:cNvCxnSpPr>
          <p:nvPr/>
        </p:nvCxnSpPr>
        <p:spPr>
          <a:xfrm flipV="1">
            <a:off x="2711450" y="3803650"/>
            <a:ext cx="896938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53" idx="6"/>
            <a:endCxn id="21" idx="3"/>
          </p:cNvCxnSpPr>
          <p:nvPr/>
        </p:nvCxnSpPr>
        <p:spPr>
          <a:xfrm flipV="1">
            <a:off x="8975726" y="4967288"/>
            <a:ext cx="538163" cy="9334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52" idx="6"/>
            <a:endCxn id="21" idx="2"/>
          </p:cNvCxnSpPr>
          <p:nvPr/>
        </p:nvCxnSpPr>
        <p:spPr>
          <a:xfrm flipV="1">
            <a:off x="8975725" y="4713288"/>
            <a:ext cx="433388" cy="238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54" idx="6"/>
            <a:endCxn id="21" idx="1"/>
          </p:cNvCxnSpPr>
          <p:nvPr/>
        </p:nvCxnSpPr>
        <p:spPr>
          <a:xfrm>
            <a:off x="8975726" y="3573464"/>
            <a:ext cx="538163" cy="8858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339" name="TextBox 181"/>
          <p:cNvSpPr txBox="1">
            <a:spLocks noChangeArrowheads="1"/>
          </p:cNvSpPr>
          <p:nvPr/>
        </p:nvSpPr>
        <p:spPr bwMode="auto">
          <a:xfrm>
            <a:off x="8328026" y="1412876"/>
            <a:ext cx="21002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56340" name="TextBox 182"/>
          <p:cNvSpPr txBox="1">
            <a:spLocks noChangeArrowheads="1"/>
          </p:cNvSpPr>
          <p:nvPr/>
        </p:nvSpPr>
        <p:spPr bwMode="auto">
          <a:xfrm>
            <a:off x="5010151" y="1412876"/>
            <a:ext cx="21701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Hidden Layers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(H)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sp>
        <p:nvSpPr>
          <p:cNvPr id="30" name="Oval 29"/>
          <p:cNvSpPr/>
          <p:nvPr/>
        </p:nvSpPr>
        <p:spPr>
          <a:xfrm>
            <a:off x="4440239" y="4376739"/>
            <a:ext cx="719137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4440239" y="5541964"/>
            <a:ext cx="719137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4440239" y="3213100"/>
            <a:ext cx="719137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5375276" y="4376739"/>
            <a:ext cx="720725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5375276" y="5541964"/>
            <a:ext cx="720725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5375276" y="3213100"/>
            <a:ext cx="720725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6311901" y="4376739"/>
            <a:ext cx="720725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6311901" y="5541964"/>
            <a:ext cx="720725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6311901" y="3213100"/>
            <a:ext cx="720725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7248525" y="4376739"/>
            <a:ext cx="719138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7248525" y="5541964"/>
            <a:ext cx="719138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7248525" y="3213100"/>
            <a:ext cx="719138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8256589" y="4376739"/>
            <a:ext cx="719137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8256589" y="5541964"/>
            <a:ext cx="719137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8256589" y="3213100"/>
            <a:ext cx="719137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6357" name="TextBox 56"/>
          <p:cNvSpPr txBox="1">
            <a:spLocks noChangeArrowheads="1"/>
          </p:cNvSpPr>
          <p:nvPr/>
        </p:nvSpPr>
        <p:spPr bwMode="auto">
          <a:xfrm>
            <a:off x="4367213" y="2349501"/>
            <a:ext cx="32813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Deep Neural Networks</a:t>
            </a:r>
          </a:p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Deep Learning</a:t>
            </a:r>
          </a:p>
        </p:txBody>
      </p:sp>
    </p:spTree>
    <p:extLst>
      <p:ext uri="{BB962C8B-B14F-4D97-AF65-F5344CB8AC3E}">
        <p14:creationId xmlns:p14="http://schemas.microsoft.com/office/powerpoint/2010/main" val="227319568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5734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81F0FC3-266A-404B-8202-EA1DA05E2EF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867150" y="383698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7150" y="50244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5703889" y="4352926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5703889" y="5516564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5703889" y="3189289"/>
            <a:ext cx="719137" cy="719137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7720014" y="4352926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195289" y="1412876"/>
            <a:ext cx="162153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4586289" y="4197350"/>
            <a:ext cx="1222375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3"/>
          </p:cNvCxnSpPr>
          <p:nvPr/>
        </p:nvCxnSpPr>
        <p:spPr>
          <a:xfrm flipV="1">
            <a:off x="4586289" y="4967288"/>
            <a:ext cx="1222375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2"/>
          </p:cNvCxnSpPr>
          <p:nvPr/>
        </p:nvCxnSpPr>
        <p:spPr>
          <a:xfrm flipV="1">
            <a:off x="4586288" y="3549650"/>
            <a:ext cx="1117600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4586288" y="5384801"/>
            <a:ext cx="1117600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4586289" y="4197351"/>
            <a:ext cx="1222375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3"/>
          </p:cNvCxnSpPr>
          <p:nvPr/>
        </p:nvCxnSpPr>
        <p:spPr>
          <a:xfrm flipV="1">
            <a:off x="4586289" y="3803650"/>
            <a:ext cx="1222375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4" idx="6"/>
            <a:endCxn id="21" idx="3"/>
          </p:cNvCxnSpPr>
          <p:nvPr/>
        </p:nvCxnSpPr>
        <p:spPr>
          <a:xfrm flipV="1">
            <a:off x="6423026" y="4967289"/>
            <a:ext cx="1401763" cy="90963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13" idx="6"/>
            <a:endCxn id="21" idx="2"/>
          </p:cNvCxnSpPr>
          <p:nvPr/>
        </p:nvCxnSpPr>
        <p:spPr>
          <a:xfrm>
            <a:off x="6423025" y="4713288"/>
            <a:ext cx="1296988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20" idx="6"/>
            <a:endCxn id="21" idx="1"/>
          </p:cNvCxnSpPr>
          <p:nvPr/>
        </p:nvCxnSpPr>
        <p:spPr>
          <a:xfrm>
            <a:off x="6423026" y="3549650"/>
            <a:ext cx="1401763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363" name="TextBox 181"/>
          <p:cNvSpPr txBox="1">
            <a:spLocks noChangeArrowheads="1"/>
          </p:cNvSpPr>
          <p:nvPr/>
        </p:nvSpPr>
        <p:spPr bwMode="auto">
          <a:xfrm>
            <a:off x="7248526" y="1412876"/>
            <a:ext cx="2098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57364" name="TextBox 182"/>
          <p:cNvSpPr txBox="1">
            <a:spLocks noChangeArrowheads="1"/>
          </p:cNvSpPr>
          <p:nvPr/>
        </p:nvSpPr>
        <p:spPr bwMode="auto">
          <a:xfrm>
            <a:off x="5086351" y="1412876"/>
            <a:ext cx="2017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(H)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206" name="Straight Arrow Connector 205"/>
          <p:cNvCxnSpPr>
            <a:stCxn id="21" idx="6"/>
          </p:cNvCxnSpPr>
          <p:nvPr/>
        </p:nvCxnSpPr>
        <p:spPr>
          <a:xfrm>
            <a:off x="8439151" y="4713288"/>
            <a:ext cx="720725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367" name="TextBox 209"/>
          <p:cNvSpPr txBox="1">
            <a:spLocks noChangeArrowheads="1"/>
          </p:cNvSpPr>
          <p:nvPr/>
        </p:nvSpPr>
        <p:spPr bwMode="auto">
          <a:xfrm>
            <a:off x="9350375" y="4437063"/>
            <a:ext cx="38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Y</a:t>
            </a:r>
          </a:p>
        </p:txBody>
      </p:sp>
      <p:cxnSp>
        <p:nvCxnSpPr>
          <p:cNvPr id="211" name="Straight Arrow Connector 210"/>
          <p:cNvCxnSpPr>
            <a:endCxn id="7" idx="2"/>
          </p:cNvCxnSpPr>
          <p:nvPr/>
        </p:nvCxnSpPr>
        <p:spPr>
          <a:xfrm flipV="1">
            <a:off x="3038476" y="4197351"/>
            <a:ext cx="828675" cy="2381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>
            <a:endCxn id="8" idx="2"/>
          </p:cNvCxnSpPr>
          <p:nvPr/>
        </p:nvCxnSpPr>
        <p:spPr>
          <a:xfrm>
            <a:off x="3111500" y="5373688"/>
            <a:ext cx="755650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370" name="TextBox 216"/>
          <p:cNvSpPr txBox="1">
            <a:spLocks noChangeArrowheads="1"/>
          </p:cNvSpPr>
          <p:nvPr/>
        </p:nvSpPr>
        <p:spPr bwMode="auto">
          <a:xfrm>
            <a:off x="2495550" y="3933826"/>
            <a:ext cx="5603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X1</a:t>
            </a:r>
          </a:p>
        </p:txBody>
      </p:sp>
      <p:sp>
        <p:nvSpPr>
          <p:cNvPr id="57371" name="TextBox 217"/>
          <p:cNvSpPr txBox="1">
            <a:spLocks noChangeArrowheads="1"/>
          </p:cNvSpPr>
          <p:nvPr/>
        </p:nvSpPr>
        <p:spPr bwMode="auto">
          <a:xfrm>
            <a:off x="2535239" y="5157789"/>
            <a:ext cx="560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384466" y="3213101"/>
            <a:ext cx="120533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a typeface="新細明體" charset="0"/>
                <a:cs typeface="新細明體" charset="0"/>
              </a:rPr>
              <a:t>Synapse</a:t>
            </a:r>
          </a:p>
        </p:txBody>
      </p:sp>
      <p:sp>
        <p:nvSpPr>
          <p:cNvPr id="57373" name="TextBox 37"/>
          <p:cNvSpPr txBox="1">
            <a:spLocks noChangeArrowheads="1"/>
          </p:cNvSpPr>
          <p:nvPr/>
        </p:nvSpPr>
        <p:spPr bwMode="auto">
          <a:xfrm>
            <a:off x="5168901" y="2420939"/>
            <a:ext cx="20351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chemeClr val="accent1"/>
                </a:solidFill>
              </a:rPr>
              <a:t>Neuron</a:t>
            </a:r>
          </a:p>
        </p:txBody>
      </p:sp>
      <p:sp>
        <p:nvSpPr>
          <p:cNvPr id="57374" name="TextBox 38"/>
          <p:cNvSpPr txBox="1">
            <a:spLocks noChangeArrowheads="1"/>
          </p:cNvSpPr>
          <p:nvPr/>
        </p:nvSpPr>
        <p:spPr bwMode="auto">
          <a:xfrm>
            <a:off x="7896226" y="3500439"/>
            <a:ext cx="20351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chemeClr val="accent1"/>
                </a:solidFill>
              </a:rPr>
              <a:t>Neuron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688722" y="3357564"/>
            <a:ext cx="120533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a typeface="新細明體" charset="0"/>
                <a:cs typeface="新細明體" charset="0"/>
              </a:rPr>
              <a:t>Synapse</a:t>
            </a:r>
          </a:p>
        </p:txBody>
      </p:sp>
    </p:spTree>
    <p:extLst>
      <p:ext uri="{BB962C8B-B14F-4D97-AF65-F5344CB8AC3E}">
        <p14:creationId xmlns:p14="http://schemas.microsoft.com/office/powerpoint/2010/main" val="358279954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6144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ECA6013-4564-1844-8748-B5F440D9B6E2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79650" y="6611938"/>
            <a:ext cx="7416800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  <a:hlinkClick r:id="rId2"/>
              </a:rPr>
              <a:t>https://www.youtube.com/watch?v=P2HPcj8lRJE&amp;list=PLjJh1vlSEYgvGod9wWiydumYl8hOXixNu&amp;index=2</a:t>
            </a:r>
            <a:endParaRPr lang="en-US" sz="1000" dirty="0">
              <a:solidFill>
                <a:schemeClr val="bg1">
                  <a:lumMod val="75000"/>
                </a:schemeClr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035300" y="2924175"/>
            <a:ext cx="431800" cy="433388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035300" y="411321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3035300" y="530066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4872038" y="3441700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4872038" y="4605338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4872038" y="57689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8688388" y="346551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8688388" y="465296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4872038" y="22764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6888163" y="3441700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6888163" y="4605338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6888163" y="57689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6888163" y="22764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1457" name="TextBox 24"/>
          <p:cNvSpPr txBox="1">
            <a:spLocks noChangeArrowheads="1"/>
          </p:cNvSpPr>
          <p:nvPr/>
        </p:nvSpPr>
        <p:spPr bwMode="auto">
          <a:xfrm>
            <a:off x="2135188" y="1301750"/>
            <a:ext cx="17256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Input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(X)</a:t>
            </a:r>
          </a:p>
        </p:txBody>
      </p:sp>
      <p:cxnSp>
        <p:nvCxnSpPr>
          <p:cNvPr id="27" name="Straight Arrow Connector 26"/>
          <p:cNvCxnSpPr>
            <a:stCxn id="20" idx="6"/>
            <a:endCxn id="24" idx="2"/>
          </p:cNvCxnSpPr>
          <p:nvPr/>
        </p:nvCxnSpPr>
        <p:spPr>
          <a:xfrm>
            <a:off x="5303839" y="2492375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3467100" y="3141663"/>
            <a:ext cx="1468438" cy="36195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5" idx="6"/>
            <a:endCxn id="21" idx="3"/>
          </p:cNvCxnSpPr>
          <p:nvPr/>
        </p:nvCxnSpPr>
        <p:spPr>
          <a:xfrm flipV="1">
            <a:off x="5303839" y="3810001"/>
            <a:ext cx="1647825" cy="21748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8" idx="6"/>
            <a:endCxn id="15" idx="1"/>
          </p:cNvCxnSpPr>
          <p:nvPr/>
        </p:nvCxnSpPr>
        <p:spPr>
          <a:xfrm>
            <a:off x="3467100" y="4329113"/>
            <a:ext cx="1468438" cy="150336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2"/>
          </p:cNvCxnSpPr>
          <p:nvPr/>
        </p:nvCxnSpPr>
        <p:spPr>
          <a:xfrm flipV="1">
            <a:off x="3467100" y="3657601"/>
            <a:ext cx="1404938" cy="67151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7" idx="6"/>
            <a:endCxn id="15" idx="0"/>
          </p:cNvCxnSpPr>
          <p:nvPr/>
        </p:nvCxnSpPr>
        <p:spPr>
          <a:xfrm>
            <a:off x="3467100" y="3141663"/>
            <a:ext cx="1620838" cy="26273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1"/>
          </p:cNvCxnSpPr>
          <p:nvPr/>
        </p:nvCxnSpPr>
        <p:spPr>
          <a:xfrm flipV="1">
            <a:off x="3467100" y="2339975"/>
            <a:ext cx="1468438" cy="80168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3467100" y="4329114"/>
            <a:ext cx="1404938" cy="4921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3467100" y="3141664"/>
            <a:ext cx="1468438" cy="15271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9" idx="6"/>
            <a:endCxn id="20" idx="3"/>
          </p:cNvCxnSpPr>
          <p:nvPr/>
        </p:nvCxnSpPr>
        <p:spPr>
          <a:xfrm flipV="1">
            <a:off x="3467100" y="2646363"/>
            <a:ext cx="1468438" cy="28702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9" idx="6"/>
            <a:endCxn id="14" idx="3"/>
          </p:cNvCxnSpPr>
          <p:nvPr/>
        </p:nvCxnSpPr>
        <p:spPr>
          <a:xfrm flipV="1">
            <a:off x="3467100" y="4973639"/>
            <a:ext cx="1468438" cy="5429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9" idx="6"/>
            <a:endCxn id="15" idx="2"/>
          </p:cNvCxnSpPr>
          <p:nvPr/>
        </p:nvCxnSpPr>
        <p:spPr>
          <a:xfrm>
            <a:off x="3467100" y="5516563"/>
            <a:ext cx="1404938" cy="4683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15" idx="6"/>
            <a:endCxn id="22" idx="3"/>
          </p:cNvCxnSpPr>
          <p:nvPr/>
        </p:nvCxnSpPr>
        <p:spPr>
          <a:xfrm flipV="1">
            <a:off x="5303839" y="4973639"/>
            <a:ext cx="1647825" cy="1011237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15" idx="6"/>
            <a:endCxn id="23" idx="2"/>
          </p:cNvCxnSpPr>
          <p:nvPr/>
        </p:nvCxnSpPr>
        <p:spPr>
          <a:xfrm>
            <a:off x="5303839" y="5984875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9" idx="6"/>
            <a:endCxn id="13" idx="3"/>
          </p:cNvCxnSpPr>
          <p:nvPr/>
        </p:nvCxnSpPr>
        <p:spPr>
          <a:xfrm flipV="1">
            <a:off x="3467100" y="3810001"/>
            <a:ext cx="1468438" cy="170656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2"/>
          </p:cNvCxnSpPr>
          <p:nvPr/>
        </p:nvCxnSpPr>
        <p:spPr>
          <a:xfrm flipV="1">
            <a:off x="3467100" y="2492375"/>
            <a:ext cx="1404938" cy="18367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15" idx="6"/>
            <a:endCxn id="24" idx="3"/>
          </p:cNvCxnSpPr>
          <p:nvPr/>
        </p:nvCxnSpPr>
        <p:spPr>
          <a:xfrm flipV="1">
            <a:off x="5303839" y="2646363"/>
            <a:ext cx="1647825" cy="33385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4" idx="6"/>
            <a:endCxn id="21" idx="2"/>
          </p:cNvCxnSpPr>
          <p:nvPr/>
        </p:nvCxnSpPr>
        <p:spPr>
          <a:xfrm flipV="1">
            <a:off x="5303839" y="3657600"/>
            <a:ext cx="1584325" cy="11636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13" idx="6"/>
            <a:endCxn id="21" idx="2"/>
          </p:cNvCxnSpPr>
          <p:nvPr/>
        </p:nvCxnSpPr>
        <p:spPr>
          <a:xfrm>
            <a:off x="5303839" y="3657600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>
            <a:stCxn id="14" idx="6"/>
            <a:endCxn id="22" idx="2"/>
          </p:cNvCxnSpPr>
          <p:nvPr/>
        </p:nvCxnSpPr>
        <p:spPr>
          <a:xfrm>
            <a:off x="5303839" y="4821238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>
            <a:endCxn id="23" idx="2"/>
          </p:cNvCxnSpPr>
          <p:nvPr/>
        </p:nvCxnSpPr>
        <p:spPr>
          <a:xfrm>
            <a:off x="5303839" y="4752975"/>
            <a:ext cx="1584325" cy="12319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>
            <a:stCxn id="13" idx="6"/>
            <a:endCxn id="24" idx="2"/>
          </p:cNvCxnSpPr>
          <p:nvPr/>
        </p:nvCxnSpPr>
        <p:spPr>
          <a:xfrm flipV="1">
            <a:off x="5303839" y="2492376"/>
            <a:ext cx="1584325" cy="11652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>
            <a:stCxn id="14" idx="6"/>
            <a:endCxn id="24" idx="3"/>
          </p:cNvCxnSpPr>
          <p:nvPr/>
        </p:nvCxnSpPr>
        <p:spPr>
          <a:xfrm flipV="1">
            <a:off x="5303839" y="2646364"/>
            <a:ext cx="1647825" cy="21748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>
            <a:stCxn id="13" idx="6"/>
            <a:endCxn id="22" idx="2"/>
          </p:cNvCxnSpPr>
          <p:nvPr/>
        </p:nvCxnSpPr>
        <p:spPr>
          <a:xfrm>
            <a:off x="5303839" y="3657600"/>
            <a:ext cx="1584325" cy="11636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>
            <a:stCxn id="13" idx="6"/>
            <a:endCxn id="23" idx="1"/>
          </p:cNvCxnSpPr>
          <p:nvPr/>
        </p:nvCxnSpPr>
        <p:spPr>
          <a:xfrm>
            <a:off x="5303839" y="3657601"/>
            <a:ext cx="1647825" cy="21748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>
            <a:stCxn id="20" idx="6"/>
            <a:endCxn id="23" idx="1"/>
          </p:cNvCxnSpPr>
          <p:nvPr/>
        </p:nvCxnSpPr>
        <p:spPr>
          <a:xfrm>
            <a:off x="5303839" y="2492375"/>
            <a:ext cx="1647825" cy="33401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20" idx="6"/>
            <a:endCxn id="21" idx="1"/>
          </p:cNvCxnSpPr>
          <p:nvPr/>
        </p:nvCxnSpPr>
        <p:spPr>
          <a:xfrm>
            <a:off x="5303839" y="2492375"/>
            <a:ext cx="1647825" cy="10112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>
            <a:stCxn id="20" idx="6"/>
            <a:endCxn id="22" idx="1"/>
          </p:cNvCxnSpPr>
          <p:nvPr/>
        </p:nvCxnSpPr>
        <p:spPr>
          <a:xfrm>
            <a:off x="5303839" y="2492376"/>
            <a:ext cx="1647825" cy="217646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>
            <a:stCxn id="24" idx="6"/>
            <a:endCxn id="17" idx="0"/>
          </p:cNvCxnSpPr>
          <p:nvPr/>
        </p:nvCxnSpPr>
        <p:spPr>
          <a:xfrm>
            <a:off x="7319964" y="2492375"/>
            <a:ext cx="1584325" cy="216058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>
            <a:stCxn id="22" idx="6"/>
            <a:endCxn id="17" idx="2"/>
          </p:cNvCxnSpPr>
          <p:nvPr/>
        </p:nvCxnSpPr>
        <p:spPr>
          <a:xfrm>
            <a:off x="7319964" y="4821239"/>
            <a:ext cx="1368425" cy="476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>
            <a:stCxn id="23" idx="6"/>
            <a:endCxn id="16" idx="4"/>
          </p:cNvCxnSpPr>
          <p:nvPr/>
        </p:nvCxnSpPr>
        <p:spPr>
          <a:xfrm flipV="1">
            <a:off x="7319964" y="3897313"/>
            <a:ext cx="1584325" cy="208756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>
            <a:stCxn id="21" idx="6"/>
            <a:endCxn id="17" idx="1"/>
          </p:cNvCxnSpPr>
          <p:nvPr/>
        </p:nvCxnSpPr>
        <p:spPr>
          <a:xfrm>
            <a:off x="7319964" y="3657601"/>
            <a:ext cx="1431925" cy="105886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>
            <a:stCxn id="24" idx="6"/>
            <a:endCxn id="16" idx="1"/>
          </p:cNvCxnSpPr>
          <p:nvPr/>
        </p:nvCxnSpPr>
        <p:spPr>
          <a:xfrm>
            <a:off x="7319964" y="2492375"/>
            <a:ext cx="1431925" cy="10366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/>
          <p:cNvCxnSpPr>
            <a:stCxn id="21" idx="6"/>
            <a:endCxn id="16" idx="2"/>
          </p:cNvCxnSpPr>
          <p:nvPr/>
        </p:nvCxnSpPr>
        <p:spPr>
          <a:xfrm>
            <a:off x="7319964" y="3657601"/>
            <a:ext cx="1368425" cy="2381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/>
          <p:cNvCxnSpPr>
            <a:stCxn id="23" idx="6"/>
            <a:endCxn id="17" idx="3"/>
          </p:cNvCxnSpPr>
          <p:nvPr/>
        </p:nvCxnSpPr>
        <p:spPr>
          <a:xfrm flipV="1">
            <a:off x="7319964" y="5021263"/>
            <a:ext cx="1431925" cy="9636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/>
          <p:cNvCxnSpPr>
            <a:stCxn id="22" idx="6"/>
            <a:endCxn id="16" idx="3"/>
          </p:cNvCxnSpPr>
          <p:nvPr/>
        </p:nvCxnSpPr>
        <p:spPr>
          <a:xfrm flipV="1">
            <a:off x="7319964" y="3833814"/>
            <a:ext cx="1431925" cy="9874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494" name="TextBox 181"/>
          <p:cNvSpPr txBox="1">
            <a:spLocks noChangeArrowheads="1"/>
          </p:cNvSpPr>
          <p:nvPr/>
        </p:nvSpPr>
        <p:spPr bwMode="auto">
          <a:xfrm>
            <a:off x="8472488" y="1373188"/>
            <a:ext cx="19669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Output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(Y)</a:t>
            </a:r>
          </a:p>
        </p:txBody>
      </p:sp>
      <p:sp>
        <p:nvSpPr>
          <p:cNvPr id="61495" name="TextBox 182"/>
          <p:cNvSpPr txBox="1">
            <a:spLocks noChangeArrowheads="1"/>
          </p:cNvSpPr>
          <p:nvPr/>
        </p:nvSpPr>
        <p:spPr bwMode="auto">
          <a:xfrm>
            <a:off x="5016501" y="1301750"/>
            <a:ext cx="2017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(H)</a:t>
            </a:r>
          </a:p>
        </p:txBody>
      </p:sp>
    </p:spTree>
    <p:extLst>
      <p:ext uri="{BB962C8B-B14F-4D97-AF65-F5344CB8AC3E}">
        <p14:creationId xmlns:p14="http://schemas.microsoft.com/office/powerpoint/2010/main" val="6281690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445DDD4-0098-A74E-AA44-4D42FC08105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867150" y="383698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7150" y="50244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5703889" y="4352926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5703889" y="5516564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5703889" y="3189289"/>
            <a:ext cx="719137" cy="719137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7720014" y="4352926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195289" y="1412876"/>
            <a:ext cx="162153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4586289" y="4197350"/>
            <a:ext cx="1222375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3"/>
          </p:cNvCxnSpPr>
          <p:nvPr/>
        </p:nvCxnSpPr>
        <p:spPr>
          <a:xfrm flipV="1">
            <a:off x="4586289" y="4967288"/>
            <a:ext cx="1222375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2"/>
          </p:cNvCxnSpPr>
          <p:nvPr/>
        </p:nvCxnSpPr>
        <p:spPr>
          <a:xfrm flipV="1">
            <a:off x="4586288" y="3549650"/>
            <a:ext cx="1117600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4586288" y="5384801"/>
            <a:ext cx="1117600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4586289" y="4197351"/>
            <a:ext cx="1222375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3"/>
          </p:cNvCxnSpPr>
          <p:nvPr/>
        </p:nvCxnSpPr>
        <p:spPr>
          <a:xfrm flipV="1">
            <a:off x="4586289" y="3803650"/>
            <a:ext cx="1222375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4" idx="6"/>
            <a:endCxn id="21" idx="3"/>
          </p:cNvCxnSpPr>
          <p:nvPr/>
        </p:nvCxnSpPr>
        <p:spPr>
          <a:xfrm flipV="1">
            <a:off x="6423026" y="4967289"/>
            <a:ext cx="1401763" cy="90963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13" idx="6"/>
            <a:endCxn id="21" idx="2"/>
          </p:cNvCxnSpPr>
          <p:nvPr/>
        </p:nvCxnSpPr>
        <p:spPr>
          <a:xfrm>
            <a:off x="6423025" y="4713288"/>
            <a:ext cx="1296988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20" idx="6"/>
            <a:endCxn id="21" idx="1"/>
          </p:cNvCxnSpPr>
          <p:nvPr/>
        </p:nvCxnSpPr>
        <p:spPr>
          <a:xfrm>
            <a:off x="6423026" y="3549650"/>
            <a:ext cx="1401763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39" name="TextBox 181"/>
          <p:cNvSpPr txBox="1">
            <a:spLocks noChangeArrowheads="1"/>
          </p:cNvSpPr>
          <p:nvPr/>
        </p:nvSpPr>
        <p:spPr bwMode="auto">
          <a:xfrm>
            <a:off x="7248526" y="1412876"/>
            <a:ext cx="2098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30740" name="TextBox 182"/>
          <p:cNvSpPr txBox="1">
            <a:spLocks noChangeArrowheads="1"/>
          </p:cNvSpPr>
          <p:nvPr/>
        </p:nvSpPr>
        <p:spPr bwMode="auto">
          <a:xfrm>
            <a:off x="5086351" y="1412876"/>
            <a:ext cx="2017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(H)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206" name="Straight Arrow Connector 205"/>
          <p:cNvCxnSpPr>
            <a:stCxn id="21" idx="6"/>
          </p:cNvCxnSpPr>
          <p:nvPr/>
        </p:nvCxnSpPr>
        <p:spPr>
          <a:xfrm>
            <a:off x="8439151" y="4713288"/>
            <a:ext cx="720725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43" name="TextBox 209"/>
          <p:cNvSpPr txBox="1">
            <a:spLocks noChangeArrowheads="1"/>
          </p:cNvSpPr>
          <p:nvPr/>
        </p:nvSpPr>
        <p:spPr bwMode="auto">
          <a:xfrm>
            <a:off x="9350375" y="4437063"/>
            <a:ext cx="38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Y</a:t>
            </a:r>
          </a:p>
        </p:txBody>
      </p:sp>
      <p:cxnSp>
        <p:nvCxnSpPr>
          <p:cNvPr id="211" name="Straight Arrow Connector 210"/>
          <p:cNvCxnSpPr>
            <a:endCxn id="7" idx="2"/>
          </p:cNvCxnSpPr>
          <p:nvPr/>
        </p:nvCxnSpPr>
        <p:spPr>
          <a:xfrm flipV="1">
            <a:off x="3038476" y="4197351"/>
            <a:ext cx="828675" cy="2381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>
            <a:endCxn id="8" idx="2"/>
          </p:cNvCxnSpPr>
          <p:nvPr/>
        </p:nvCxnSpPr>
        <p:spPr>
          <a:xfrm>
            <a:off x="3111500" y="5373688"/>
            <a:ext cx="755650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46" name="TextBox 216"/>
          <p:cNvSpPr txBox="1">
            <a:spLocks noChangeArrowheads="1"/>
          </p:cNvSpPr>
          <p:nvPr/>
        </p:nvSpPr>
        <p:spPr bwMode="auto">
          <a:xfrm>
            <a:off x="2495550" y="3933826"/>
            <a:ext cx="5603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X1</a:t>
            </a:r>
          </a:p>
        </p:txBody>
      </p:sp>
      <p:sp>
        <p:nvSpPr>
          <p:cNvPr id="30747" name="TextBox 217"/>
          <p:cNvSpPr txBox="1">
            <a:spLocks noChangeArrowheads="1"/>
          </p:cNvSpPr>
          <p:nvPr/>
        </p:nvSpPr>
        <p:spPr bwMode="auto">
          <a:xfrm>
            <a:off x="2535239" y="5157789"/>
            <a:ext cx="560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X2</a:t>
            </a:r>
          </a:p>
        </p:txBody>
      </p:sp>
    </p:spTree>
    <p:extLst>
      <p:ext uri="{BB962C8B-B14F-4D97-AF65-F5344CB8AC3E}">
        <p14:creationId xmlns:p14="http://schemas.microsoft.com/office/powerpoint/2010/main" val="40853261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1"/>
            <a:ext cx="8496944" cy="106291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Linear function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C68FB8-1B0F-374E-8FEE-C2D0B325CC38}"/>
              </a:ext>
            </a:extLst>
          </p:cNvPr>
          <p:cNvSpPr txBox="1"/>
          <p:nvPr/>
        </p:nvSpPr>
        <p:spPr>
          <a:xfrm>
            <a:off x="3503712" y="910921"/>
            <a:ext cx="48221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20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2453CC-A6F8-7947-B00A-04A450A2D21F}"/>
              </a:ext>
            </a:extLst>
          </p:cNvPr>
          <p:cNvSpPr txBox="1"/>
          <p:nvPr/>
        </p:nvSpPr>
        <p:spPr>
          <a:xfrm>
            <a:off x="2233085" y="2808438"/>
            <a:ext cx="60516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218137-F748-BC49-BDA4-EF6E033D96BF}"/>
              </a:ext>
            </a:extLst>
          </p:cNvPr>
          <p:cNvSpPr txBox="1"/>
          <p:nvPr/>
        </p:nvSpPr>
        <p:spPr>
          <a:xfrm>
            <a:off x="2233084" y="4687976"/>
            <a:ext cx="80393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9000" b="1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79937910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3512" y="2420889"/>
            <a:ext cx="8712968" cy="1598949"/>
          </a:xfrm>
        </p:spPr>
        <p:txBody>
          <a:bodyPr/>
          <a:lstStyle/>
          <a:p>
            <a:pPr marL="0" indent="0" algn="ctr">
              <a:buNone/>
            </a:pPr>
            <a:r>
              <a:rPr lang="en-US" sz="9600" dirty="0">
                <a:solidFill>
                  <a:srgbClr val="00B050"/>
                </a:solidFill>
              </a:rPr>
              <a:t>Y</a:t>
            </a:r>
            <a:r>
              <a:rPr lang="en-US" sz="9600" dirty="0"/>
              <a:t> = </a:t>
            </a:r>
            <a:r>
              <a:rPr lang="en-US" sz="9600" dirty="0">
                <a:solidFill>
                  <a:srgbClr val="FF0000"/>
                </a:solidFill>
              </a:rPr>
              <a:t>W</a:t>
            </a:r>
            <a:r>
              <a:rPr lang="en-US" sz="9600" dirty="0"/>
              <a:t> </a:t>
            </a:r>
            <a:r>
              <a:rPr lang="en-US" sz="96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US" sz="9600" dirty="0"/>
              <a:t> + </a:t>
            </a:r>
            <a:r>
              <a:rPr lang="en-US" sz="9600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78</a:t>
            </a:fld>
            <a:endParaRPr lang="zh-TW" altLang="en-US"/>
          </a:p>
        </p:txBody>
      </p:sp>
      <p:sp>
        <p:nvSpPr>
          <p:cNvPr id="22" name="Rectangle 21"/>
          <p:cNvSpPr/>
          <p:nvPr/>
        </p:nvSpPr>
        <p:spPr>
          <a:xfrm>
            <a:off x="2819636" y="6611780"/>
            <a:ext cx="6480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=G8eNWzxOgqE</a:t>
            </a:r>
          </a:p>
        </p:txBody>
      </p:sp>
    </p:spTree>
    <p:extLst>
      <p:ext uri="{BB962C8B-B14F-4D97-AF65-F5344CB8AC3E}">
        <p14:creationId xmlns:p14="http://schemas.microsoft.com/office/powerpoint/2010/main" val="21686585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3512" y="2420889"/>
            <a:ext cx="8712968" cy="1598949"/>
          </a:xfrm>
        </p:spPr>
        <p:txBody>
          <a:bodyPr/>
          <a:lstStyle/>
          <a:p>
            <a:pPr marL="0" indent="0" algn="ctr">
              <a:buNone/>
            </a:pPr>
            <a:r>
              <a:rPr lang="en-US" sz="9600" dirty="0">
                <a:solidFill>
                  <a:srgbClr val="00B050"/>
                </a:solidFill>
              </a:rPr>
              <a:t>Y</a:t>
            </a:r>
            <a:r>
              <a:rPr lang="en-US" sz="9600" dirty="0"/>
              <a:t> = </a:t>
            </a:r>
            <a:r>
              <a:rPr lang="en-US" sz="9600" dirty="0">
                <a:solidFill>
                  <a:srgbClr val="FF0000"/>
                </a:solidFill>
              </a:rPr>
              <a:t>W</a:t>
            </a:r>
            <a:r>
              <a:rPr lang="en-US" sz="9600" dirty="0"/>
              <a:t> </a:t>
            </a:r>
            <a:r>
              <a:rPr lang="en-US" sz="96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US" sz="9600" dirty="0"/>
              <a:t> + </a:t>
            </a:r>
            <a:r>
              <a:rPr lang="en-US" sz="9600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79</a:t>
            </a:fld>
            <a:endParaRPr lang="zh-TW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795385" y="4570165"/>
            <a:ext cx="15380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Weights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31238" y="4540548"/>
            <a:ext cx="8531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bias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91674" y="1541060"/>
            <a:ext cx="1414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Output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70482" y="1541060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input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575720" y="2150096"/>
            <a:ext cx="0" cy="486816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780271" y="2150096"/>
            <a:ext cx="0" cy="486816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591944" y="4019837"/>
            <a:ext cx="0" cy="43204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8499475" y="4019837"/>
            <a:ext cx="0" cy="43204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210836" y="5394157"/>
            <a:ext cx="17277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Trained</a:t>
            </a:r>
            <a:endParaRPr lang="en-US" sz="4000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5735960" y="5154939"/>
            <a:ext cx="717892" cy="23921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6" idx="2"/>
          </p:cNvCxnSpPr>
          <p:nvPr/>
        </p:nvCxnSpPr>
        <p:spPr>
          <a:xfrm flipV="1">
            <a:off x="8115781" y="5125322"/>
            <a:ext cx="342017" cy="289056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819636" y="6611780"/>
            <a:ext cx="6480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=G8eNWzxOgqE</a:t>
            </a:r>
          </a:p>
        </p:txBody>
      </p:sp>
    </p:spTree>
    <p:extLst>
      <p:ext uri="{BB962C8B-B14F-4D97-AF65-F5344CB8AC3E}">
        <p14:creationId xmlns:p14="http://schemas.microsoft.com/office/powerpoint/2010/main" val="3159337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7B56B-1B0B-B2F0-0AEC-7EF7B93AF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49376"/>
            <a:ext cx="11222181" cy="733577"/>
          </a:xfrm>
        </p:spPr>
        <p:txBody>
          <a:bodyPr>
            <a:normAutofit fontScale="90000"/>
          </a:bodyPr>
          <a:lstStyle/>
          <a:p>
            <a:r>
              <a:rPr lang="en-US" dirty="0"/>
              <a:t>Applications of Generative AI in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E888C0-E5D7-BBBE-C548-48C5EFE72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1B87B0-998E-5709-A962-3699B892C430}"/>
              </a:ext>
            </a:extLst>
          </p:cNvPr>
          <p:cNvSpPr txBox="1"/>
          <p:nvPr/>
        </p:nvSpPr>
        <p:spPr>
          <a:xfrm>
            <a:off x="534389" y="6610791"/>
            <a:ext cx="1083465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Siva Sai, Keya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Arunakar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Vinay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Chamola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Amir Hussain, Pranav Bisht, and Sanjeev Kumar (2025). "Generative AI for Finance: Applications, Case Studies and Challenges." Expert Systems 42, no. 3 (2025): e70018.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BC36E81-B116-D882-2619-8BE8B72509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816" y="1763160"/>
            <a:ext cx="3625648" cy="861317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600" b="1" dirty="0"/>
              <a:t>Report Generation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41DF8CD-814D-999D-83B6-6E26AB0D6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325" y="5657850"/>
            <a:ext cx="10350872" cy="861317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600" b="1" dirty="0"/>
              <a:t>Generating Applicant-Friendly Application Denials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91BB6FA-A49E-61FD-13D0-9E6BD4696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816" y="2736832"/>
            <a:ext cx="3625648" cy="861317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600" b="1" dirty="0"/>
              <a:t>Financial Query Resolution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BDB0DD5-ED6E-7C4F-B5F5-82EBF5EB2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816" y="3710504"/>
            <a:ext cx="3625648" cy="861317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600" b="1" dirty="0"/>
              <a:t>Analysis of Financial Documents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A6CA310-F501-8350-AE1C-9ECB4C32F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816" y="789488"/>
            <a:ext cx="3625648" cy="861317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600" b="1" dirty="0"/>
              <a:t>Conversational </a:t>
            </a:r>
          </a:p>
          <a:p>
            <a:pPr algn="ctr">
              <a:defRPr/>
            </a:pPr>
            <a:r>
              <a:rPr lang="en-US" sz="2600" b="1" dirty="0"/>
              <a:t>Finance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BF06E3B-C1EC-0966-5F80-545F42FE2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816" y="4684176"/>
            <a:ext cx="3625648" cy="861317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600" b="1" dirty="0"/>
              <a:t>Synthetic Data Generation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409AB89A-F760-996B-8810-D752D319F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1171" y="1763160"/>
            <a:ext cx="3625648" cy="861317"/>
          </a:xfrm>
          <a:prstGeom prst="roundRect">
            <a:avLst>
              <a:gd name="adj" fmla="val 7883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600" b="1" dirty="0"/>
              <a:t>Fraud Detection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1BCC1E60-CA10-528F-AA4D-7205B0DF10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1171" y="2736832"/>
            <a:ext cx="3625648" cy="861317"/>
          </a:xfrm>
          <a:prstGeom prst="roundRect">
            <a:avLst>
              <a:gd name="adj" fmla="val 7883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600" b="1" dirty="0"/>
              <a:t>Portfolio </a:t>
            </a:r>
            <a:r>
              <a:rPr lang="en-US" sz="2600" b="1" dirty="0" err="1"/>
              <a:t>Optimisation</a:t>
            </a:r>
            <a:endParaRPr lang="en-US" sz="2600" b="1" dirty="0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628B147E-DDE6-1C97-6B89-C6265CBBEC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1171" y="3710504"/>
            <a:ext cx="3625648" cy="861317"/>
          </a:xfrm>
          <a:prstGeom prst="roundRect">
            <a:avLst>
              <a:gd name="adj" fmla="val 7883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600" b="1" dirty="0"/>
              <a:t>Risk Assessment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F3450834-099F-F779-D087-D7394AFC7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1171" y="789488"/>
            <a:ext cx="3625648" cy="861317"/>
          </a:xfrm>
          <a:prstGeom prst="roundRect">
            <a:avLst>
              <a:gd name="adj" fmla="val 7883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600" b="1" dirty="0"/>
              <a:t>Stock </a:t>
            </a:r>
            <a:r>
              <a:rPr lang="en-US" sz="2600" b="1" dirty="0" err="1"/>
              <a:t>Behaviour</a:t>
            </a:r>
            <a:r>
              <a:rPr lang="en-US" sz="2600" b="1" dirty="0"/>
              <a:t> Predictions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81574CE8-BE39-DC8A-0DFC-A2BDDF5D7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1171" y="4684176"/>
            <a:ext cx="3625648" cy="861317"/>
          </a:xfrm>
          <a:prstGeom prst="roundRect">
            <a:avLst>
              <a:gd name="adj" fmla="val 7883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600" b="1" dirty="0"/>
              <a:t>Named Entity </a:t>
            </a:r>
            <a:br>
              <a:rPr lang="en-US" sz="2600" b="1" dirty="0"/>
            </a:br>
            <a:r>
              <a:rPr lang="en-US" sz="2600" b="1" dirty="0"/>
              <a:t>Recognition (NER)</a:t>
            </a:r>
          </a:p>
        </p:txBody>
      </p:sp>
    </p:spTree>
    <p:extLst>
      <p:ext uri="{BB962C8B-B14F-4D97-AF65-F5344CB8AC3E}">
        <p14:creationId xmlns:p14="http://schemas.microsoft.com/office/powerpoint/2010/main" val="218270092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3284985"/>
            <a:ext cx="3456384" cy="1008112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>
                <a:solidFill>
                  <a:srgbClr val="FF0000"/>
                </a:solidFill>
              </a:rPr>
              <a:t>W</a:t>
            </a:r>
            <a:r>
              <a:rPr lang="en-US" sz="4800" dirty="0"/>
              <a:t> 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US" sz="4800" dirty="0"/>
              <a:t> + </a:t>
            </a:r>
            <a:r>
              <a:rPr lang="en-US" sz="4800" dirty="0">
                <a:solidFill>
                  <a:srgbClr val="C00000"/>
                </a:solidFill>
              </a:rPr>
              <a:t>b </a:t>
            </a:r>
            <a:r>
              <a:rPr lang="en-US" sz="4800" dirty="0"/>
              <a:t>=</a:t>
            </a:r>
            <a:r>
              <a:rPr lang="en-US" sz="4800" dirty="0">
                <a:solidFill>
                  <a:srgbClr val="C00000"/>
                </a:solidFill>
              </a:rPr>
              <a:t> </a:t>
            </a:r>
            <a:r>
              <a:rPr lang="en-US" sz="4800" dirty="0">
                <a:solidFill>
                  <a:srgbClr val="00B050"/>
                </a:solidFill>
              </a:rPr>
              <a:t>Y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80</a:t>
            </a:fld>
            <a:endParaRPr lang="zh-TW" altLang="en-US"/>
          </a:p>
        </p:txBody>
      </p:sp>
      <p:sp>
        <p:nvSpPr>
          <p:cNvPr id="22" name="Rectangle 21"/>
          <p:cNvSpPr/>
          <p:nvPr/>
        </p:nvSpPr>
        <p:spPr>
          <a:xfrm>
            <a:off x="2819636" y="6611780"/>
            <a:ext cx="6480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=G8eNWzxOgqE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54936" y="2492898"/>
            <a:ext cx="7104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2.0</a:t>
            </a:r>
          </a:p>
          <a:p>
            <a:endParaRPr lang="en-US" sz="3200" b="1" dirty="0">
              <a:solidFill>
                <a:srgbClr val="00B05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1.0</a:t>
            </a:r>
          </a:p>
          <a:p>
            <a:endParaRPr lang="en-US" sz="3200" b="1" dirty="0">
              <a:solidFill>
                <a:srgbClr val="00B05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0.1</a:t>
            </a:r>
          </a:p>
        </p:txBody>
      </p:sp>
      <p:sp>
        <p:nvSpPr>
          <p:cNvPr id="2" name="Left Bracket 1"/>
          <p:cNvSpPr/>
          <p:nvPr/>
        </p:nvSpPr>
        <p:spPr>
          <a:xfrm>
            <a:off x="4943872" y="2348880"/>
            <a:ext cx="228704" cy="2880320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ket 8"/>
          <p:cNvSpPr/>
          <p:nvPr/>
        </p:nvSpPr>
        <p:spPr>
          <a:xfrm>
            <a:off x="5703007" y="2348880"/>
            <a:ext cx="180020" cy="288032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516381" y="2492899"/>
            <a:ext cx="7104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0.7</a:t>
            </a:r>
          </a:p>
          <a:p>
            <a:endParaRPr lang="en-US" sz="3200" b="1" dirty="0">
              <a:solidFill>
                <a:schemeClr val="accent3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0.2</a:t>
            </a:r>
          </a:p>
          <a:p>
            <a:endParaRPr lang="en-US" sz="3200" b="1" dirty="0">
              <a:solidFill>
                <a:schemeClr val="accent3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0.1</a:t>
            </a:r>
          </a:p>
        </p:txBody>
      </p:sp>
      <p:sp>
        <p:nvSpPr>
          <p:cNvPr id="21" name="Left Bracket 20"/>
          <p:cNvSpPr/>
          <p:nvPr/>
        </p:nvSpPr>
        <p:spPr>
          <a:xfrm>
            <a:off x="9405317" y="2348881"/>
            <a:ext cx="228704" cy="2880320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Bracket 22"/>
          <p:cNvSpPr/>
          <p:nvPr/>
        </p:nvSpPr>
        <p:spPr>
          <a:xfrm>
            <a:off x="10164452" y="2348881"/>
            <a:ext cx="180020" cy="288032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679833" y="5545853"/>
            <a:ext cx="1261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Scores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74253" y="5545853"/>
            <a:ext cx="2258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Probabilities</a:t>
            </a:r>
          </a:p>
        </p:txBody>
      </p:sp>
      <p:cxnSp>
        <p:nvCxnSpPr>
          <p:cNvPr id="26" name="Straight Arrow Connector 25"/>
          <p:cNvCxnSpPr>
            <a:stCxn id="24" idx="3"/>
            <a:endCxn id="25" idx="1"/>
          </p:cNvCxnSpPr>
          <p:nvPr/>
        </p:nvCxnSpPr>
        <p:spPr>
          <a:xfrm>
            <a:off x="5941140" y="5838240"/>
            <a:ext cx="2433113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941139" y="2780928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934097" y="3861048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941139" y="4797152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384032" y="2348880"/>
            <a:ext cx="2592288" cy="288032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25256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3284985"/>
            <a:ext cx="3456384" cy="1008112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>
                <a:solidFill>
                  <a:srgbClr val="FF0000"/>
                </a:solidFill>
              </a:rPr>
              <a:t>W</a:t>
            </a:r>
            <a:r>
              <a:rPr lang="en-US" sz="4800" dirty="0"/>
              <a:t> 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US" sz="4800" dirty="0"/>
              <a:t> + </a:t>
            </a:r>
            <a:r>
              <a:rPr lang="en-US" sz="4800" dirty="0">
                <a:solidFill>
                  <a:srgbClr val="C00000"/>
                </a:solidFill>
              </a:rPr>
              <a:t>b </a:t>
            </a:r>
            <a:r>
              <a:rPr lang="en-US" sz="4800" dirty="0"/>
              <a:t>=</a:t>
            </a:r>
            <a:r>
              <a:rPr lang="en-US" sz="4800" dirty="0">
                <a:solidFill>
                  <a:srgbClr val="C00000"/>
                </a:solidFill>
              </a:rPr>
              <a:t> </a:t>
            </a:r>
            <a:r>
              <a:rPr lang="en-US" sz="4800" dirty="0">
                <a:solidFill>
                  <a:srgbClr val="00B050"/>
                </a:solidFill>
              </a:rPr>
              <a:t>Y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81</a:t>
            </a:fld>
            <a:endParaRPr lang="zh-TW" altLang="en-US"/>
          </a:p>
        </p:txBody>
      </p:sp>
      <p:sp>
        <p:nvSpPr>
          <p:cNvPr id="22" name="Rectangle 21"/>
          <p:cNvSpPr/>
          <p:nvPr/>
        </p:nvSpPr>
        <p:spPr>
          <a:xfrm>
            <a:off x="2819636" y="6611780"/>
            <a:ext cx="6480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=G8eNWzxOgqE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54936" y="2492898"/>
            <a:ext cx="7104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2.0</a:t>
            </a:r>
          </a:p>
          <a:p>
            <a:endParaRPr lang="en-US" sz="3200" b="1" dirty="0">
              <a:solidFill>
                <a:srgbClr val="00B05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1.0</a:t>
            </a:r>
          </a:p>
          <a:p>
            <a:endParaRPr lang="en-US" sz="3200" b="1" dirty="0">
              <a:solidFill>
                <a:srgbClr val="00B05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0.1</a:t>
            </a:r>
          </a:p>
        </p:txBody>
      </p:sp>
      <p:sp>
        <p:nvSpPr>
          <p:cNvPr id="2" name="Left Bracket 1"/>
          <p:cNvSpPr/>
          <p:nvPr/>
        </p:nvSpPr>
        <p:spPr>
          <a:xfrm>
            <a:off x="4943872" y="2348880"/>
            <a:ext cx="228704" cy="2880320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ket 8"/>
          <p:cNvSpPr/>
          <p:nvPr/>
        </p:nvSpPr>
        <p:spPr>
          <a:xfrm>
            <a:off x="5703007" y="2348880"/>
            <a:ext cx="180020" cy="288032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516381" y="2492899"/>
            <a:ext cx="7104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0.7</a:t>
            </a:r>
          </a:p>
          <a:p>
            <a:endParaRPr lang="en-US" sz="3200" b="1" dirty="0">
              <a:solidFill>
                <a:schemeClr val="accent3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0.2</a:t>
            </a:r>
          </a:p>
          <a:p>
            <a:endParaRPr lang="en-US" sz="3200" b="1" dirty="0">
              <a:solidFill>
                <a:schemeClr val="accent3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0.1</a:t>
            </a:r>
          </a:p>
        </p:txBody>
      </p:sp>
      <p:sp>
        <p:nvSpPr>
          <p:cNvPr id="21" name="Left Bracket 20"/>
          <p:cNvSpPr/>
          <p:nvPr/>
        </p:nvSpPr>
        <p:spPr>
          <a:xfrm>
            <a:off x="9405317" y="2348881"/>
            <a:ext cx="228704" cy="2880320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Bracket 22"/>
          <p:cNvSpPr/>
          <p:nvPr/>
        </p:nvSpPr>
        <p:spPr>
          <a:xfrm>
            <a:off x="10164452" y="2348881"/>
            <a:ext cx="180020" cy="288032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679833" y="5545853"/>
            <a:ext cx="1261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Scores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74253" y="5545853"/>
            <a:ext cx="2258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Probabilities</a:t>
            </a:r>
          </a:p>
        </p:txBody>
      </p:sp>
      <p:cxnSp>
        <p:nvCxnSpPr>
          <p:cNvPr id="26" name="Straight Arrow Connector 25"/>
          <p:cNvCxnSpPr>
            <a:stCxn id="24" idx="3"/>
            <a:endCxn id="25" idx="1"/>
          </p:cNvCxnSpPr>
          <p:nvPr/>
        </p:nvCxnSpPr>
        <p:spPr>
          <a:xfrm>
            <a:off x="5941140" y="5838240"/>
            <a:ext cx="2433113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180680" y="5508762"/>
            <a:ext cx="1180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Logits</a:t>
            </a:r>
          </a:p>
        </p:txBody>
      </p: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2143412" y="95014"/>
            <a:ext cx="8229600" cy="1196996"/>
          </a:xfrm>
        </p:spPr>
        <p:txBody>
          <a:bodyPr>
            <a:normAutofit fontScale="90000"/>
          </a:bodyPr>
          <a:lstStyle/>
          <a:p>
            <a:r>
              <a:rPr lang="en-US" altLang="zh-TW" sz="9600" dirty="0" err="1">
                <a:solidFill>
                  <a:schemeClr val="accent1"/>
                </a:solidFill>
              </a:rPr>
              <a:t>SoftMAX</a:t>
            </a:r>
            <a:endParaRPr lang="en-US" sz="9600" dirty="0">
              <a:solidFill>
                <a:schemeClr val="accent1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941139" y="2780928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934097" y="3861048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941139" y="4797152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384032" y="2348880"/>
            <a:ext cx="2592288" cy="288032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6456041" y="3370144"/>
                <a:ext cx="2439479" cy="8377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𝑆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mr-IN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400" i="1">
                                  <a:latin typeface="Cambria Math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mr-I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041" y="3370144"/>
                <a:ext cx="2439479" cy="837793"/>
              </a:xfrm>
              <a:prstGeom prst="rect">
                <a:avLst/>
              </a:prstGeom>
              <a:blipFill>
                <a:blip r:embed="rId2"/>
                <a:stretch>
                  <a:fillRect t="-26866" b="-10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863824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3284985"/>
            <a:ext cx="3456384" cy="1008112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>
                <a:solidFill>
                  <a:srgbClr val="FF0000"/>
                </a:solidFill>
              </a:rPr>
              <a:t>W</a:t>
            </a:r>
            <a:r>
              <a:rPr lang="en-US" sz="4800" dirty="0"/>
              <a:t> 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US" sz="4800" dirty="0"/>
              <a:t> + </a:t>
            </a:r>
            <a:r>
              <a:rPr lang="en-US" sz="4800" dirty="0">
                <a:solidFill>
                  <a:srgbClr val="C00000"/>
                </a:solidFill>
              </a:rPr>
              <a:t>b </a:t>
            </a:r>
            <a:r>
              <a:rPr lang="en-US" sz="4800" dirty="0"/>
              <a:t>=</a:t>
            </a:r>
            <a:r>
              <a:rPr lang="en-US" sz="4800" dirty="0">
                <a:solidFill>
                  <a:srgbClr val="C00000"/>
                </a:solidFill>
              </a:rPr>
              <a:t> </a:t>
            </a:r>
            <a:r>
              <a:rPr lang="en-US" sz="4800" dirty="0">
                <a:solidFill>
                  <a:srgbClr val="00B050"/>
                </a:solidFill>
              </a:rPr>
              <a:t>Y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82</a:t>
            </a:fld>
            <a:endParaRPr lang="zh-TW" altLang="en-US"/>
          </a:p>
        </p:txBody>
      </p:sp>
      <p:sp>
        <p:nvSpPr>
          <p:cNvPr id="22" name="Rectangle 21"/>
          <p:cNvSpPr/>
          <p:nvPr/>
        </p:nvSpPr>
        <p:spPr>
          <a:xfrm>
            <a:off x="2819636" y="6611780"/>
            <a:ext cx="6480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=G8eNWzxOgqE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54936" y="2492898"/>
            <a:ext cx="7104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2.0</a:t>
            </a:r>
          </a:p>
          <a:p>
            <a:endParaRPr lang="en-US" sz="3200" b="1" dirty="0">
              <a:solidFill>
                <a:srgbClr val="00B05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1.0</a:t>
            </a:r>
          </a:p>
          <a:p>
            <a:endParaRPr lang="en-US" sz="3200" b="1" dirty="0">
              <a:solidFill>
                <a:srgbClr val="00B05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0.1</a:t>
            </a:r>
          </a:p>
        </p:txBody>
      </p:sp>
      <p:sp>
        <p:nvSpPr>
          <p:cNvPr id="2" name="Left Bracket 1"/>
          <p:cNvSpPr/>
          <p:nvPr/>
        </p:nvSpPr>
        <p:spPr>
          <a:xfrm>
            <a:off x="4943872" y="2348880"/>
            <a:ext cx="228704" cy="2880320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ket 8"/>
          <p:cNvSpPr/>
          <p:nvPr/>
        </p:nvSpPr>
        <p:spPr>
          <a:xfrm>
            <a:off x="5703007" y="2348880"/>
            <a:ext cx="180020" cy="288032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516381" y="2492899"/>
            <a:ext cx="7104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0.7</a:t>
            </a:r>
          </a:p>
          <a:p>
            <a:endParaRPr lang="en-US" sz="3200" b="1" dirty="0">
              <a:solidFill>
                <a:schemeClr val="accent3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0.2</a:t>
            </a:r>
          </a:p>
          <a:p>
            <a:endParaRPr lang="en-US" sz="3200" b="1" dirty="0">
              <a:solidFill>
                <a:schemeClr val="accent3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0.1</a:t>
            </a:r>
          </a:p>
        </p:txBody>
      </p:sp>
      <p:sp>
        <p:nvSpPr>
          <p:cNvPr id="21" name="Left Bracket 20"/>
          <p:cNvSpPr/>
          <p:nvPr/>
        </p:nvSpPr>
        <p:spPr>
          <a:xfrm>
            <a:off x="9405317" y="2348881"/>
            <a:ext cx="228704" cy="2880320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Bracket 22"/>
          <p:cNvSpPr/>
          <p:nvPr/>
        </p:nvSpPr>
        <p:spPr>
          <a:xfrm>
            <a:off x="10164452" y="2348881"/>
            <a:ext cx="180020" cy="288032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679833" y="5545853"/>
            <a:ext cx="1261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Scores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74253" y="5545853"/>
            <a:ext cx="2258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Probabilities</a:t>
            </a:r>
          </a:p>
        </p:txBody>
      </p:sp>
      <p:cxnSp>
        <p:nvCxnSpPr>
          <p:cNvPr id="26" name="Straight Arrow Connector 25"/>
          <p:cNvCxnSpPr>
            <a:stCxn id="24" idx="3"/>
            <a:endCxn id="25" idx="1"/>
          </p:cNvCxnSpPr>
          <p:nvPr/>
        </p:nvCxnSpPr>
        <p:spPr>
          <a:xfrm>
            <a:off x="5941140" y="5838240"/>
            <a:ext cx="2433113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180680" y="5508762"/>
            <a:ext cx="1180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Logits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941139" y="2780928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934097" y="3861048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941139" y="4797152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384032" y="2348880"/>
            <a:ext cx="2592288" cy="288032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6456041" y="3370144"/>
                <a:ext cx="2439479" cy="8377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𝑆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mr-IN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400" i="1">
                                  <a:latin typeface="Cambria Math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mr-I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041" y="3370144"/>
                <a:ext cx="2439479" cy="837793"/>
              </a:xfrm>
              <a:prstGeom prst="rect">
                <a:avLst/>
              </a:prstGeom>
              <a:blipFill>
                <a:blip r:embed="rId2"/>
                <a:stretch>
                  <a:fillRect t="-26866" b="-10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1850718" y="67410"/>
                <a:ext cx="8490353" cy="68570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𝑆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sup>
                        </m:sSup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i="1">
                                <a:latin typeface="Cambria Math" charset="0"/>
                              </a:rPr>
                              <m:t>𝑗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mr-IN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sup>
                            </m:sSup>
                          </m:e>
                        </m:nary>
                      </m:den>
                    </m:f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1.0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0.1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dirty="0"/>
                  <a:t>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1.0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0.1</m:t>
                            </m:r>
                          </m:sup>
                        </m:sSup>
                      </m:den>
                    </m:f>
                    <m:r>
                      <a:rPr lang="en-US" altLang="zh-TW" sz="2400" i="1">
                        <a:latin typeface="Cambria Math" charset="0"/>
                      </a:rPr>
                      <m:t>=0.7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0718" y="67410"/>
                <a:ext cx="8490353" cy="685701"/>
              </a:xfrm>
              <a:prstGeom prst="rect">
                <a:avLst/>
              </a:prstGeom>
              <a:blipFill>
                <a:blip r:embed="rId3"/>
                <a:stretch>
                  <a:fillRect l="-1194" t="-16364" b="-8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1850718" y="815210"/>
                <a:ext cx="8490353" cy="6959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𝑆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sup>
                        </m:sSup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i="1">
                                <a:latin typeface="Cambria Math" charset="0"/>
                              </a:rPr>
                              <m:t>𝑗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mr-IN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𝑗</m:t>
                                    </m:r>
                                  </m:sub>
                                </m:sSub>
                              </m:sup>
                            </m:sSup>
                          </m:e>
                        </m:nary>
                      </m:den>
                    </m:f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1.0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1.0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0.1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dirty="0"/>
                  <a:t>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1.0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1.0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0.1</m:t>
                            </m:r>
                          </m:sup>
                        </m:sSup>
                      </m:den>
                    </m:f>
                    <m:r>
                      <a:rPr lang="en-US" altLang="zh-TW" sz="2400" i="1">
                        <a:latin typeface="Cambria Math" charset="0"/>
                      </a:rPr>
                      <m:t>=0.2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0718" y="815210"/>
                <a:ext cx="8490353" cy="695960"/>
              </a:xfrm>
              <a:prstGeom prst="rect">
                <a:avLst/>
              </a:prstGeom>
              <a:blipFill>
                <a:blip r:embed="rId4"/>
                <a:stretch>
                  <a:fillRect l="-1194" t="-14286" b="-8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850718" y="1483492"/>
                <a:ext cx="8490353" cy="6959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𝑆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sup>
                        </m:sSup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i="1">
                                <a:latin typeface="Cambria Math" charset="0"/>
                              </a:rPr>
                              <m:t>𝑗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mr-IN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𝑗</m:t>
                                    </m:r>
                                  </m:sub>
                                </m:sSub>
                              </m:sup>
                            </m:sSup>
                          </m:e>
                        </m:nary>
                      </m:den>
                    </m:f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i="1">
                                <a:latin typeface="Cambria Math" charset="0"/>
                              </a:rPr>
                              <m:t>0.</m:t>
                            </m:r>
                            <m:r>
                              <a:rPr lang="en-US" altLang="zh-TW" sz="2400" i="1">
                                <a:latin typeface="Cambria Math" charset="0"/>
                              </a:rPr>
                              <m:t>1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1.0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0.1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dirty="0"/>
                  <a:t>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0.1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1.0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0.1</m:t>
                            </m:r>
                          </m:sup>
                        </m:sSup>
                      </m:den>
                    </m:f>
                    <m:r>
                      <a:rPr lang="en-US" altLang="zh-TW" sz="2400" i="1">
                        <a:latin typeface="Cambria Math" charset="0"/>
                      </a:rPr>
                      <m:t>=0.1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0718" y="1483492"/>
                <a:ext cx="8490353" cy="695960"/>
              </a:xfrm>
              <a:prstGeom prst="rect">
                <a:avLst/>
              </a:prstGeom>
              <a:blipFill>
                <a:blip r:embed="rId5"/>
                <a:stretch>
                  <a:fillRect l="-1194" t="-14286" b="-89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97556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23012"/>
          </a:xfrm>
        </p:spPr>
        <p:txBody>
          <a:bodyPr/>
          <a:lstStyle/>
          <a:p>
            <a:r>
              <a:rPr lang="en-US" altLang="en-US" sz="5000">
                <a:solidFill>
                  <a:schemeClr val="accent1"/>
                </a:solidFill>
                <a:latin typeface="Calibri" charset="0"/>
                <a:ea typeface="標楷體" charset="-120"/>
              </a:rPr>
              <a:t>Training a Network</a:t>
            </a:r>
            <a:br>
              <a:rPr lang="en-US" altLang="en-US" sz="5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5000">
                <a:solidFill>
                  <a:schemeClr val="accent1"/>
                </a:solidFill>
                <a:latin typeface="Calibri" charset="0"/>
                <a:ea typeface="標楷體" charset="-120"/>
              </a:rPr>
              <a:t>=</a:t>
            </a:r>
            <a:br>
              <a:rPr lang="en-US" altLang="en-US" sz="5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5000">
                <a:solidFill>
                  <a:schemeClr val="accent1"/>
                </a:solidFill>
                <a:latin typeface="Calibri" charset="0"/>
                <a:ea typeface="標楷體" charset="-120"/>
              </a:rPr>
              <a:t>Minimize the Cost Function</a:t>
            </a:r>
          </a:p>
        </p:txBody>
      </p:sp>
      <p:sp>
        <p:nvSpPr>
          <p:cNvPr id="3891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F3E141C-1A0C-5C4D-BF91-D8FA953D060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</p:spTree>
    <p:extLst>
      <p:ext uri="{BB962C8B-B14F-4D97-AF65-F5344CB8AC3E}">
        <p14:creationId xmlns:p14="http://schemas.microsoft.com/office/powerpoint/2010/main" val="367009999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23012"/>
          </a:xfrm>
        </p:spPr>
        <p:txBody>
          <a:bodyPr/>
          <a:lstStyle/>
          <a:p>
            <a: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Training a Network</a:t>
            </a:r>
            <a:b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=</a:t>
            </a:r>
            <a:b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Minimize the </a:t>
            </a:r>
            <a:r>
              <a:rPr lang="en-US" altLang="en-US" sz="5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Cost</a:t>
            </a:r>
            <a: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Function</a:t>
            </a:r>
            <a:b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Minimize the </a:t>
            </a:r>
            <a:r>
              <a:rPr lang="en-US" altLang="en-US" sz="5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Loss</a:t>
            </a:r>
            <a: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Function</a:t>
            </a:r>
          </a:p>
        </p:txBody>
      </p:sp>
      <p:sp>
        <p:nvSpPr>
          <p:cNvPr id="3891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F3E141C-1A0C-5C4D-BF91-D8FA953D060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</p:spTree>
    <p:extLst>
      <p:ext uri="{BB962C8B-B14F-4D97-AF65-F5344CB8AC3E}">
        <p14:creationId xmlns:p14="http://schemas.microsoft.com/office/powerpoint/2010/main" val="304270096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Error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en-US" dirty="0">
                <a:latin typeface="Calibri" charset="0"/>
                <a:ea typeface="標楷體" charset="-120"/>
              </a:rPr>
              <a:t>=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Predict Y </a:t>
            </a:r>
            <a:r>
              <a:rPr lang="en-US" altLang="en-US" dirty="0">
                <a:latin typeface="Calibri" charset="0"/>
                <a:ea typeface="標楷體" charset="-120"/>
              </a:rPr>
              <a:t>-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en-US" dirty="0">
                <a:solidFill>
                  <a:srgbClr val="00B050"/>
                </a:solidFill>
                <a:latin typeface="Calibri" charset="0"/>
                <a:ea typeface="標楷體" charset="-120"/>
              </a:rPr>
              <a:t>Actual Y</a:t>
            </a:r>
            <a:b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Error : Cost : Loss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85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215680" y="5916501"/>
            <a:ext cx="604867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215680" y="1988840"/>
            <a:ext cx="0" cy="39276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434644" y="3212977"/>
            <a:ext cx="648072" cy="27035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791744" y="4178673"/>
            <a:ext cx="636222" cy="173782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3215680" y="5093568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215680" y="4178672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215680" y="3263776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215680" y="2348880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790299" y="493187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/>
              <a:t>25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790299" y="400506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50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90299" y="310297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75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673279" y="217259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100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097650" y="6033515"/>
            <a:ext cx="67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Test1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791238" y="6034127"/>
            <a:ext cx="67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Test2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445916" y="5999996"/>
            <a:ext cx="67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/>
              <a:t>Test3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6096000" y="2708921"/>
            <a:ext cx="648072" cy="3172717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453100" y="4537817"/>
            <a:ext cx="636222" cy="134382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757356" y="2348881"/>
            <a:ext cx="648072" cy="3545219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114456" y="4156271"/>
            <a:ext cx="636222" cy="173782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9418711" y="2541925"/>
            <a:ext cx="182880" cy="182880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9418712" y="2852936"/>
            <a:ext cx="182880" cy="18288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9714485" y="2411596"/>
                <a:ext cx="2457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B050"/>
                          </a:solidFill>
                          <a:latin typeface="Cambria Math" charset="0"/>
                        </a:rPr>
                        <m:t>𝑦</m:t>
                      </m:r>
                    </m:oMath>
                  </m:oMathPara>
                </a14:m>
                <a:endParaRPr lang="en-US" sz="24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4485" y="2411596"/>
                <a:ext cx="245708" cy="369332"/>
              </a:xfrm>
              <a:prstGeom prst="rect">
                <a:avLst/>
              </a:prstGeom>
              <a:blipFill>
                <a:blip r:embed="rId2"/>
                <a:stretch>
                  <a:fillRect l="-30000" r="-25000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9725056" y="2791961"/>
                <a:ext cx="2457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5056" y="2791961"/>
                <a:ext cx="245708" cy="369332"/>
              </a:xfrm>
              <a:prstGeom prst="rect">
                <a:avLst/>
              </a:prstGeom>
              <a:blipFill>
                <a:blip r:embed="rId3"/>
                <a:stretch>
                  <a:fillRect l="-23810" t="-12903" r="-23810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835799" y="3501008"/>
                <a:ext cx="2279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𝑒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5799" y="3501008"/>
                <a:ext cx="227948" cy="369332"/>
              </a:xfrm>
              <a:prstGeom prst="rect">
                <a:avLst/>
              </a:prstGeom>
              <a:blipFill>
                <a:blip r:embed="rId4"/>
                <a:stretch>
                  <a:fillRect l="-10000" r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Arrow Connector 48"/>
          <p:cNvCxnSpPr/>
          <p:nvPr/>
        </p:nvCxnSpPr>
        <p:spPr>
          <a:xfrm>
            <a:off x="4295800" y="3212977"/>
            <a:ext cx="0" cy="908513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765248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Error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en-US" dirty="0">
                <a:latin typeface="Calibri" charset="0"/>
                <a:ea typeface="標楷體" charset="-120"/>
              </a:rPr>
              <a:t>=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Predict Y </a:t>
            </a:r>
            <a:r>
              <a:rPr lang="en-US" altLang="en-US" dirty="0">
                <a:latin typeface="Calibri" charset="0"/>
                <a:ea typeface="標楷體" charset="-120"/>
              </a:rPr>
              <a:t>-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en-US" dirty="0">
                <a:solidFill>
                  <a:srgbClr val="00B050"/>
                </a:solidFill>
                <a:latin typeface="Calibri" charset="0"/>
                <a:ea typeface="標楷體" charset="-120"/>
              </a:rPr>
              <a:t>Actual Y</a:t>
            </a:r>
            <a:b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Error : Cost : Loss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86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215680" y="5916501"/>
            <a:ext cx="604867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215680" y="1988840"/>
            <a:ext cx="0" cy="39276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434644" y="3212977"/>
            <a:ext cx="648072" cy="27035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791744" y="3631368"/>
            <a:ext cx="636222" cy="228513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3215680" y="5093568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215680" y="4178672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215680" y="3263776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215680" y="2348880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790299" y="493187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/>
              <a:t>25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790299" y="400506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50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90299" y="310297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75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673279" y="217259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100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097650" y="6033515"/>
            <a:ext cx="67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Test1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791238" y="6034127"/>
            <a:ext cx="67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Test2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445916" y="5999996"/>
            <a:ext cx="67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/>
              <a:t>Test3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6096000" y="2708921"/>
            <a:ext cx="648072" cy="3172717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453100" y="3102979"/>
            <a:ext cx="636222" cy="277865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757356" y="2348881"/>
            <a:ext cx="648072" cy="3545219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114456" y="2541925"/>
            <a:ext cx="636222" cy="335217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9418711" y="2541925"/>
            <a:ext cx="182880" cy="182880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9418712" y="2852936"/>
            <a:ext cx="182880" cy="18288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9714485" y="2411596"/>
                <a:ext cx="2457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B050"/>
                          </a:solidFill>
                          <a:latin typeface="Cambria Math" charset="0"/>
                        </a:rPr>
                        <m:t>𝑦</m:t>
                      </m:r>
                    </m:oMath>
                  </m:oMathPara>
                </a14:m>
                <a:endParaRPr lang="en-US" sz="24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4485" y="2411596"/>
                <a:ext cx="245708" cy="369332"/>
              </a:xfrm>
              <a:prstGeom prst="rect">
                <a:avLst/>
              </a:prstGeom>
              <a:blipFill>
                <a:blip r:embed="rId2"/>
                <a:stretch>
                  <a:fillRect l="-30000" r="-25000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9725056" y="2791961"/>
                <a:ext cx="2457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5056" y="2791961"/>
                <a:ext cx="245708" cy="369332"/>
              </a:xfrm>
              <a:prstGeom prst="rect">
                <a:avLst/>
              </a:prstGeom>
              <a:blipFill>
                <a:blip r:embed="rId3"/>
                <a:stretch>
                  <a:fillRect l="-23810" t="-12903" r="-23810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835799" y="3140968"/>
                <a:ext cx="2279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𝑒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5799" y="3140968"/>
                <a:ext cx="227948" cy="369332"/>
              </a:xfrm>
              <a:prstGeom prst="rect">
                <a:avLst/>
              </a:prstGeom>
              <a:blipFill>
                <a:blip r:embed="rId4"/>
                <a:stretch>
                  <a:fillRect l="-10000" r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Arrow Connector 48"/>
          <p:cNvCxnSpPr/>
          <p:nvPr/>
        </p:nvCxnSpPr>
        <p:spPr>
          <a:xfrm>
            <a:off x="4295800" y="3212976"/>
            <a:ext cx="0" cy="418392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84949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Error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en-US" dirty="0">
                <a:latin typeface="Calibri" charset="0"/>
                <a:ea typeface="標楷體" charset="-120"/>
              </a:rPr>
              <a:t>=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Predict Y </a:t>
            </a:r>
            <a:r>
              <a:rPr lang="en-US" altLang="en-US" dirty="0">
                <a:latin typeface="Calibri" charset="0"/>
                <a:ea typeface="標楷體" charset="-120"/>
              </a:rPr>
              <a:t>-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en-US" dirty="0">
                <a:solidFill>
                  <a:srgbClr val="00B050"/>
                </a:solidFill>
                <a:latin typeface="Calibri" charset="0"/>
                <a:ea typeface="標楷體" charset="-120"/>
              </a:rPr>
              <a:t>Actual Y</a:t>
            </a:r>
            <a:b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Error : Cost : Loss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87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215680" y="5916501"/>
            <a:ext cx="604867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215680" y="1988840"/>
            <a:ext cx="0" cy="39276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434644" y="3212977"/>
            <a:ext cx="648072" cy="27035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791744" y="3472312"/>
            <a:ext cx="636222" cy="244419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3215680" y="5093568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215680" y="4178672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215680" y="3263776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215680" y="2348880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790299" y="493187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/>
              <a:t>25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790299" y="400506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50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90299" y="310297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75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673279" y="217259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100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097650" y="6033515"/>
            <a:ext cx="67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Test1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791238" y="6034127"/>
            <a:ext cx="67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Test2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445916" y="5999996"/>
            <a:ext cx="67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/>
              <a:t>Test3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6096000" y="2708921"/>
            <a:ext cx="648072" cy="3172717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453100" y="2852937"/>
            <a:ext cx="636222" cy="302870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757356" y="2348881"/>
            <a:ext cx="648072" cy="3545219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114456" y="2411597"/>
            <a:ext cx="636222" cy="3482503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9418711" y="2541925"/>
            <a:ext cx="182880" cy="182880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9418712" y="2852936"/>
            <a:ext cx="182880" cy="18288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9714485" y="2411596"/>
                <a:ext cx="2457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B050"/>
                          </a:solidFill>
                          <a:latin typeface="Cambria Math" charset="0"/>
                        </a:rPr>
                        <m:t>𝑦</m:t>
                      </m:r>
                    </m:oMath>
                  </m:oMathPara>
                </a14:m>
                <a:endParaRPr lang="en-US" sz="24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4485" y="2411596"/>
                <a:ext cx="245708" cy="369332"/>
              </a:xfrm>
              <a:prstGeom prst="rect">
                <a:avLst/>
              </a:prstGeom>
              <a:blipFill>
                <a:blip r:embed="rId2"/>
                <a:stretch>
                  <a:fillRect l="-30000" r="-25000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9725056" y="2791961"/>
                <a:ext cx="2457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5056" y="2791961"/>
                <a:ext cx="245708" cy="369332"/>
              </a:xfrm>
              <a:prstGeom prst="rect">
                <a:avLst/>
              </a:prstGeom>
              <a:blipFill>
                <a:blip r:embed="rId3"/>
                <a:stretch>
                  <a:fillRect l="-23810" t="-12903" r="-23810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835799" y="3068960"/>
                <a:ext cx="2279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𝑒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5799" y="3068960"/>
                <a:ext cx="227948" cy="369332"/>
              </a:xfrm>
              <a:prstGeom prst="rect">
                <a:avLst/>
              </a:prstGeom>
              <a:blipFill>
                <a:blip r:embed="rId4"/>
                <a:stretch>
                  <a:fillRect l="-10000" r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Arrow Connector 48"/>
          <p:cNvCxnSpPr/>
          <p:nvPr/>
        </p:nvCxnSpPr>
        <p:spPr>
          <a:xfrm>
            <a:off x="4295800" y="3212977"/>
            <a:ext cx="0" cy="259335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192884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altLang="zh-TW" sz="9600" dirty="0">
                <a:solidFill>
                  <a:schemeClr val="accent1"/>
                </a:solidFill>
              </a:rPr>
              <a:t>Activation</a:t>
            </a:r>
            <a:r>
              <a:rPr lang="zh-TW" altLang="en-US" sz="9600" dirty="0">
                <a:solidFill>
                  <a:schemeClr val="accent1"/>
                </a:solidFill>
              </a:rPr>
              <a:t> </a:t>
            </a:r>
            <a:r>
              <a:rPr lang="en-US" altLang="zh-TW" sz="9600" dirty="0">
                <a:solidFill>
                  <a:schemeClr val="accent1"/>
                </a:solidFill>
              </a:rPr>
              <a:t>Functions</a:t>
            </a:r>
            <a:endParaRPr lang="en-US" sz="96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88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383673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Activation Functions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89</a:t>
            </a:fld>
            <a:endParaRPr lang="zh-TW" altLang="en-US"/>
          </a:p>
        </p:txBody>
      </p:sp>
      <p:sp>
        <p:nvSpPr>
          <p:cNvPr id="8" name="Rectangle 7"/>
          <p:cNvSpPr/>
          <p:nvPr/>
        </p:nvSpPr>
        <p:spPr>
          <a:xfrm>
            <a:off x="4871865" y="6597353"/>
            <a:ext cx="299633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://cs231n.github.io/neural-networks-1/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9256" y="2772739"/>
            <a:ext cx="2259193" cy="1525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881815" y="1447118"/>
            <a:ext cx="223407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ReLU</a:t>
            </a:r>
            <a:endParaRPr lang="en-US" sz="3200" b="1" dirty="0">
              <a:solidFill>
                <a:srgbClr val="FF0000"/>
              </a:solidFill>
            </a:endParaRPr>
          </a:p>
          <a:p>
            <a:pPr algn="ctr"/>
            <a:r>
              <a:rPr lang="en-US" dirty="0"/>
              <a:t>(Rectified Linear Unit)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2703778"/>
            <a:ext cx="2493049" cy="158931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82354" y="1492261"/>
            <a:ext cx="15488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Sigmoid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841" y="2708920"/>
            <a:ext cx="2793183" cy="29523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06705" y="1475933"/>
            <a:ext cx="10384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B050"/>
                </a:solidFill>
              </a:rPr>
              <a:t>TanH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2207568" y="2778399"/>
            <a:ext cx="2176882" cy="1379266"/>
          </a:xfrm>
          <a:custGeom>
            <a:avLst/>
            <a:gdLst>
              <a:gd name="connsiteX0" fmla="*/ 0 w 3784600"/>
              <a:gd name="connsiteY0" fmla="*/ 3416300 h 3416300"/>
              <a:gd name="connsiteX1" fmla="*/ 1689100 w 3784600"/>
              <a:gd name="connsiteY1" fmla="*/ 1701800 h 3416300"/>
              <a:gd name="connsiteX2" fmla="*/ 2247900 w 3784600"/>
              <a:gd name="connsiteY2" fmla="*/ 393700 h 3416300"/>
              <a:gd name="connsiteX3" fmla="*/ 3784600 w 3784600"/>
              <a:gd name="connsiteY3" fmla="*/ 0 h 3416300"/>
              <a:gd name="connsiteX4" fmla="*/ 3784600 w 3784600"/>
              <a:gd name="connsiteY4" fmla="*/ 0 h 3416300"/>
              <a:gd name="connsiteX0" fmla="*/ 0 w 3784600"/>
              <a:gd name="connsiteY0" fmla="*/ 3416300 h 3416300"/>
              <a:gd name="connsiteX1" fmla="*/ 1727200 w 3784600"/>
              <a:gd name="connsiteY1" fmla="*/ 2108200 h 3416300"/>
              <a:gd name="connsiteX2" fmla="*/ 2247900 w 3784600"/>
              <a:gd name="connsiteY2" fmla="*/ 393700 h 3416300"/>
              <a:gd name="connsiteX3" fmla="*/ 3784600 w 3784600"/>
              <a:gd name="connsiteY3" fmla="*/ 0 h 3416300"/>
              <a:gd name="connsiteX4" fmla="*/ 3784600 w 3784600"/>
              <a:gd name="connsiteY4" fmla="*/ 0 h 3416300"/>
              <a:gd name="connsiteX0" fmla="*/ 0 w 4191000"/>
              <a:gd name="connsiteY0" fmla="*/ 2679700 h 2679700"/>
              <a:gd name="connsiteX1" fmla="*/ 2133600 w 4191000"/>
              <a:gd name="connsiteY1" fmla="*/ 2108200 h 2679700"/>
              <a:gd name="connsiteX2" fmla="*/ 2654300 w 4191000"/>
              <a:gd name="connsiteY2" fmla="*/ 3937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2133600 w 4191000"/>
              <a:gd name="connsiteY1" fmla="*/ 2108200 h 2679700"/>
              <a:gd name="connsiteX2" fmla="*/ 2654300 w 4191000"/>
              <a:gd name="connsiteY2" fmla="*/ 3937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2133600 w 4191000"/>
              <a:gd name="connsiteY1" fmla="*/ 2108200 h 2679700"/>
              <a:gd name="connsiteX2" fmla="*/ 2628900 w 4191000"/>
              <a:gd name="connsiteY2" fmla="*/ 4064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1854200 w 4191000"/>
              <a:gd name="connsiteY1" fmla="*/ 2298700 h 2679700"/>
              <a:gd name="connsiteX2" fmla="*/ 2628900 w 4191000"/>
              <a:gd name="connsiteY2" fmla="*/ 4064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1634145 w 4191000"/>
              <a:gd name="connsiteY1" fmla="*/ 2372880 h 2679700"/>
              <a:gd name="connsiteX2" fmla="*/ 2628900 w 4191000"/>
              <a:gd name="connsiteY2" fmla="*/ 4064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84626 h 2685395"/>
              <a:gd name="connsiteX1" fmla="*/ 1634145 w 4191000"/>
              <a:gd name="connsiteY1" fmla="*/ 2377806 h 2685395"/>
              <a:gd name="connsiteX2" fmla="*/ 2580000 w 4191000"/>
              <a:gd name="connsiteY2" fmla="*/ 262966 h 2685395"/>
              <a:gd name="connsiteX3" fmla="*/ 4191000 w 4191000"/>
              <a:gd name="connsiteY3" fmla="*/ 4926 h 2685395"/>
              <a:gd name="connsiteX4" fmla="*/ 4191000 w 4191000"/>
              <a:gd name="connsiteY4" fmla="*/ 4926 h 2685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1000" h="2685395">
                <a:moveTo>
                  <a:pt x="0" y="2684626"/>
                </a:moveTo>
                <a:cubicBezTo>
                  <a:pt x="796925" y="2663459"/>
                  <a:pt x="1204145" y="2781416"/>
                  <a:pt x="1634145" y="2377806"/>
                </a:cubicBezTo>
                <a:cubicBezTo>
                  <a:pt x="2064145" y="1974196"/>
                  <a:pt x="2153858" y="658446"/>
                  <a:pt x="2580000" y="262966"/>
                </a:cubicBezTo>
                <a:cubicBezTo>
                  <a:pt x="3006142" y="-132514"/>
                  <a:pt x="3922500" y="47933"/>
                  <a:pt x="4191000" y="4926"/>
                </a:cubicBezTo>
                <a:lnTo>
                  <a:pt x="4191000" y="4926"/>
                </a:ln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4804682" y="2841141"/>
            <a:ext cx="2515454" cy="2603340"/>
          </a:xfrm>
          <a:custGeom>
            <a:avLst/>
            <a:gdLst>
              <a:gd name="connsiteX0" fmla="*/ 0 w 3784600"/>
              <a:gd name="connsiteY0" fmla="*/ 3416300 h 3416300"/>
              <a:gd name="connsiteX1" fmla="*/ 1689100 w 3784600"/>
              <a:gd name="connsiteY1" fmla="*/ 1701800 h 3416300"/>
              <a:gd name="connsiteX2" fmla="*/ 2247900 w 3784600"/>
              <a:gd name="connsiteY2" fmla="*/ 393700 h 3416300"/>
              <a:gd name="connsiteX3" fmla="*/ 3784600 w 3784600"/>
              <a:gd name="connsiteY3" fmla="*/ 0 h 3416300"/>
              <a:gd name="connsiteX4" fmla="*/ 3784600 w 3784600"/>
              <a:gd name="connsiteY4" fmla="*/ 0 h 3416300"/>
              <a:gd name="connsiteX0" fmla="*/ 0 w 3784600"/>
              <a:gd name="connsiteY0" fmla="*/ 3416300 h 3416300"/>
              <a:gd name="connsiteX1" fmla="*/ 1727200 w 3784600"/>
              <a:gd name="connsiteY1" fmla="*/ 2108200 h 3416300"/>
              <a:gd name="connsiteX2" fmla="*/ 2247900 w 3784600"/>
              <a:gd name="connsiteY2" fmla="*/ 393700 h 3416300"/>
              <a:gd name="connsiteX3" fmla="*/ 3784600 w 3784600"/>
              <a:gd name="connsiteY3" fmla="*/ 0 h 3416300"/>
              <a:gd name="connsiteX4" fmla="*/ 3784600 w 3784600"/>
              <a:gd name="connsiteY4" fmla="*/ 0 h 3416300"/>
              <a:gd name="connsiteX0" fmla="*/ 0 w 4191000"/>
              <a:gd name="connsiteY0" fmla="*/ 2679700 h 2679700"/>
              <a:gd name="connsiteX1" fmla="*/ 2133600 w 4191000"/>
              <a:gd name="connsiteY1" fmla="*/ 2108200 h 2679700"/>
              <a:gd name="connsiteX2" fmla="*/ 2654300 w 4191000"/>
              <a:gd name="connsiteY2" fmla="*/ 3937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2133600 w 4191000"/>
              <a:gd name="connsiteY1" fmla="*/ 2108200 h 2679700"/>
              <a:gd name="connsiteX2" fmla="*/ 2654300 w 4191000"/>
              <a:gd name="connsiteY2" fmla="*/ 3937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2133600 w 4191000"/>
              <a:gd name="connsiteY1" fmla="*/ 2108200 h 2679700"/>
              <a:gd name="connsiteX2" fmla="*/ 2628900 w 4191000"/>
              <a:gd name="connsiteY2" fmla="*/ 4064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1854200 w 4191000"/>
              <a:gd name="connsiteY1" fmla="*/ 2298700 h 2679700"/>
              <a:gd name="connsiteX2" fmla="*/ 2628900 w 4191000"/>
              <a:gd name="connsiteY2" fmla="*/ 4064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1634145 w 4191000"/>
              <a:gd name="connsiteY1" fmla="*/ 2372880 h 2679700"/>
              <a:gd name="connsiteX2" fmla="*/ 2628900 w 4191000"/>
              <a:gd name="connsiteY2" fmla="*/ 4064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84626 h 2685395"/>
              <a:gd name="connsiteX1" fmla="*/ 1634145 w 4191000"/>
              <a:gd name="connsiteY1" fmla="*/ 2377806 h 2685395"/>
              <a:gd name="connsiteX2" fmla="*/ 2580000 w 4191000"/>
              <a:gd name="connsiteY2" fmla="*/ 262966 h 2685395"/>
              <a:gd name="connsiteX3" fmla="*/ 4191000 w 4191000"/>
              <a:gd name="connsiteY3" fmla="*/ 4926 h 2685395"/>
              <a:gd name="connsiteX4" fmla="*/ 4191000 w 4191000"/>
              <a:gd name="connsiteY4" fmla="*/ 4926 h 2685395"/>
              <a:gd name="connsiteX0" fmla="*/ 0 w 4191000"/>
              <a:gd name="connsiteY0" fmla="*/ 2697892 h 2699605"/>
              <a:gd name="connsiteX1" fmla="*/ 1634145 w 4191000"/>
              <a:gd name="connsiteY1" fmla="*/ 2391072 h 2699605"/>
              <a:gd name="connsiteX2" fmla="*/ 2199130 w 4191000"/>
              <a:gd name="connsiteY2" fmla="*/ 249920 h 2699605"/>
              <a:gd name="connsiteX3" fmla="*/ 4191000 w 4191000"/>
              <a:gd name="connsiteY3" fmla="*/ 18192 h 2699605"/>
              <a:gd name="connsiteX4" fmla="*/ 4191000 w 4191000"/>
              <a:gd name="connsiteY4" fmla="*/ 18192 h 2699605"/>
              <a:gd name="connsiteX0" fmla="*/ 0 w 4191000"/>
              <a:gd name="connsiteY0" fmla="*/ 2701857 h 2727113"/>
              <a:gd name="connsiteX1" fmla="*/ 1888059 w 4191000"/>
              <a:gd name="connsiteY1" fmla="*/ 2460818 h 2727113"/>
              <a:gd name="connsiteX2" fmla="*/ 2199130 w 4191000"/>
              <a:gd name="connsiteY2" fmla="*/ 253885 h 2727113"/>
              <a:gd name="connsiteX3" fmla="*/ 4191000 w 4191000"/>
              <a:gd name="connsiteY3" fmla="*/ 22157 h 2727113"/>
              <a:gd name="connsiteX4" fmla="*/ 4191000 w 4191000"/>
              <a:gd name="connsiteY4" fmla="*/ 22157 h 2727113"/>
              <a:gd name="connsiteX0" fmla="*/ 0 w 4191000"/>
              <a:gd name="connsiteY0" fmla="*/ 2701857 h 2736429"/>
              <a:gd name="connsiteX1" fmla="*/ 1888059 w 4191000"/>
              <a:gd name="connsiteY1" fmla="*/ 2460818 h 2736429"/>
              <a:gd name="connsiteX2" fmla="*/ 2199130 w 4191000"/>
              <a:gd name="connsiteY2" fmla="*/ 253885 h 2736429"/>
              <a:gd name="connsiteX3" fmla="*/ 4191000 w 4191000"/>
              <a:gd name="connsiteY3" fmla="*/ 22157 h 2736429"/>
              <a:gd name="connsiteX4" fmla="*/ 4191000 w 4191000"/>
              <a:gd name="connsiteY4" fmla="*/ 22157 h 2736429"/>
              <a:gd name="connsiteX0" fmla="*/ 0 w 4191000"/>
              <a:gd name="connsiteY0" fmla="*/ 2701857 h 2701857"/>
              <a:gd name="connsiteX1" fmla="*/ 1888059 w 4191000"/>
              <a:gd name="connsiteY1" fmla="*/ 2460818 h 2701857"/>
              <a:gd name="connsiteX2" fmla="*/ 2199130 w 4191000"/>
              <a:gd name="connsiteY2" fmla="*/ 253885 h 2701857"/>
              <a:gd name="connsiteX3" fmla="*/ 4191000 w 4191000"/>
              <a:gd name="connsiteY3" fmla="*/ 22157 h 2701857"/>
              <a:gd name="connsiteX4" fmla="*/ 4191000 w 4191000"/>
              <a:gd name="connsiteY4" fmla="*/ 22157 h 2701857"/>
              <a:gd name="connsiteX0" fmla="*/ 0 w 4191000"/>
              <a:gd name="connsiteY0" fmla="*/ 2701857 h 2703159"/>
              <a:gd name="connsiteX1" fmla="*/ 1888059 w 4191000"/>
              <a:gd name="connsiteY1" fmla="*/ 2460818 h 2703159"/>
              <a:gd name="connsiteX2" fmla="*/ 2199130 w 4191000"/>
              <a:gd name="connsiteY2" fmla="*/ 253885 h 2703159"/>
              <a:gd name="connsiteX3" fmla="*/ 4191000 w 4191000"/>
              <a:gd name="connsiteY3" fmla="*/ 22157 h 2703159"/>
              <a:gd name="connsiteX4" fmla="*/ 4191000 w 4191000"/>
              <a:gd name="connsiteY4" fmla="*/ 22157 h 2703159"/>
              <a:gd name="connsiteX0" fmla="*/ 0 w 4191000"/>
              <a:gd name="connsiteY0" fmla="*/ 2701857 h 2706529"/>
              <a:gd name="connsiteX1" fmla="*/ 1888059 w 4191000"/>
              <a:gd name="connsiteY1" fmla="*/ 2460818 h 2706529"/>
              <a:gd name="connsiteX2" fmla="*/ 2199130 w 4191000"/>
              <a:gd name="connsiteY2" fmla="*/ 253885 h 2706529"/>
              <a:gd name="connsiteX3" fmla="*/ 4191000 w 4191000"/>
              <a:gd name="connsiteY3" fmla="*/ 22157 h 2706529"/>
              <a:gd name="connsiteX4" fmla="*/ 4191000 w 4191000"/>
              <a:gd name="connsiteY4" fmla="*/ 22157 h 2706529"/>
              <a:gd name="connsiteX0" fmla="*/ 0 w 4191000"/>
              <a:gd name="connsiteY0" fmla="*/ 2711651 h 2716323"/>
              <a:gd name="connsiteX1" fmla="*/ 1888059 w 4191000"/>
              <a:gd name="connsiteY1" fmla="*/ 2470612 h 2716323"/>
              <a:gd name="connsiteX2" fmla="*/ 2199130 w 4191000"/>
              <a:gd name="connsiteY2" fmla="*/ 263679 h 2716323"/>
              <a:gd name="connsiteX3" fmla="*/ 4191000 w 4191000"/>
              <a:gd name="connsiteY3" fmla="*/ 31951 h 2716323"/>
              <a:gd name="connsiteX4" fmla="*/ 4191000 w 4191000"/>
              <a:gd name="connsiteY4" fmla="*/ 31951 h 2716323"/>
              <a:gd name="connsiteX0" fmla="*/ 0 w 4191000"/>
              <a:gd name="connsiteY0" fmla="*/ 2704300 h 2728801"/>
              <a:gd name="connsiteX1" fmla="*/ 1888059 w 4191000"/>
              <a:gd name="connsiteY1" fmla="*/ 2463261 h 2728801"/>
              <a:gd name="connsiteX2" fmla="*/ 2304927 w 4191000"/>
              <a:gd name="connsiteY2" fmla="*/ 269484 h 2728801"/>
              <a:gd name="connsiteX3" fmla="*/ 4191000 w 4191000"/>
              <a:gd name="connsiteY3" fmla="*/ 24600 h 2728801"/>
              <a:gd name="connsiteX4" fmla="*/ 4191000 w 4191000"/>
              <a:gd name="connsiteY4" fmla="*/ 24600 h 2728801"/>
              <a:gd name="connsiteX0" fmla="*/ 0 w 4191000"/>
              <a:gd name="connsiteY0" fmla="*/ 2684153 h 2706410"/>
              <a:gd name="connsiteX1" fmla="*/ 1888059 w 4191000"/>
              <a:gd name="connsiteY1" fmla="*/ 2443114 h 2706410"/>
              <a:gd name="connsiteX2" fmla="*/ 2262608 w 4191000"/>
              <a:gd name="connsiteY2" fmla="*/ 288805 h 2706410"/>
              <a:gd name="connsiteX3" fmla="*/ 4191000 w 4191000"/>
              <a:gd name="connsiteY3" fmla="*/ 4453 h 2706410"/>
              <a:gd name="connsiteX4" fmla="*/ 4191000 w 4191000"/>
              <a:gd name="connsiteY4" fmla="*/ 4453 h 2706410"/>
              <a:gd name="connsiteX0" fmla="*/ 0 w 4191000"/>
              <a:gd name="connsiteY0" fmla="*/ 2679700 h 2727716"/>
              <a:gd name="connsiteX1" fmla="*/ 1824580 w 4191000"/>
              <a:gd name="connsiteY1" fmla="*/ 2491286 h 2727716"/>
              <a:gd name="connsiteX2" fmla="*/ 2262608 w 4191000"/>
              <a:gd name="connsiteY2" fmla="*/ 284352 h 2727716"/>
              <a:gd name="connsiteX3" fmla="*/ 4191000 w 4191000"/>
              <a:gd name="connsiteY3" fmla="*/ 0 h 2727716"/>
              <a:gd name="connsiteX4" fmla="*/ 4191000 w 4191000"/>
              <a:gd name="connsiteY4" fmla="*/ 0 h 2727716"/>
              <a:gd name="connsiteX0" fmla="*/ 0 w 4191000"/>
              <a:gd name="connsiteY0" fmla="*/ 2679700 h 2689230"/>
              <a:gd name="connsiteX1" fmla="*/ 1824580 w 4191000"/>
              <a:gd name="connsiteY1" fmla="*/ 2491286 h 2689230"/>
              <a:gd name="connsiteX2" fmla="*/ 2262608 w 4191000"/>
              <a:gd name="connsiteY2" fmla="*/ 284352 h 2689230"/>
              <a:gd name="connsiteX3" fmla="*/ 4191000 w 4191000"/>
              <a:gd name="connsiteY3" fmla="*/ 0 h 2689230"/>
              <a:gd name="connsiteX4" fmla="*/ 4191000 w 4191000"/>
              <a:gd name="connsiteY4" fmla="*/ 0 h 2689230"/>
              <a:gd name="connsiteX0" fmla="*/ 0 w 4191000"/>
              <a:gd name="connsiteY0" fmla="*/ 2679700 h 2689230"/>
              <a:gd name="connsiteX1" fmla="*/ 1824580 w 4191000"/>
              <a:gd name="connsiteY1" fmla="*/ 2491286 h 2689230"/>
              <a:gd name="connsiteX2" fmla="*/ 2262608 w 4191000"/>
              <a:gd name="connsiteY2" fmla="*/ 284352 h 2689230"/>
              <a:gd name="connsiteX3" fmla="*/ 4191000 w 4191000"/>
              <a:gd name="connsiteY3" fmla="*/ 0 h 2689230"/>
              <a:gd name="connsiteX4" fmla="*/ 4191000 w 4191000"/>
              <a:gd name="connsiteY4" fmla="*/ 0 h 2689230"/>
              <a:gd name="connsiteX0" fmla="*/ 0 w 4191000"/>
              <a:gd name="connsiteY0" fmla="*/ 2679700 h 2702749"/>
              <a:gd name="connsiteX1" fmla="*/ 1824580 w 4191000"/>
              <a:gd name="connsiteY1" fmla="*/ 2491286 h 2702749"/>
              <a:gd name="connsiteX2" fmla="*/ 2262608 w 4191000"/>
              <a:gd name="connsiteY2" fmla="*/ 284352 h 2702749"/>
              <a:gd name="connsiteX3" fmla="*/ 4191000 w 4191000"/>
              <a:gd name="connsiteY3" fmla="*/ 0 h 2702749"/>
              <a:gd name="connsiteX4" fmla="*/ 4191000 w 4191000"/>
              <a:gd name="connsiteY4" fmla="*/ 0 h 2702749"/>
              <a:gd name="connsiteX0" fmla="*/ 0 w 4191000"/>
              <a:gd name="connsiteY0" fmla="*/ 2679700 h 2693556"/>
              <a:gd name="connsiteX1" fmla="*/ 1824580 w 4191000"/>
              <a:gd name="connsiteY1" fmla="*/ 2491286 h 2693556"/>
              <a:gd name="connsiteX2" fmla="*/ 2262608 w 4191000"/>
              <a:gd name="connsiteY2" fmla="*/ 284352 h 2693556"/>
              <a:gd name="connsiteX3" fmla="*/ 4191000 w 4191000"/>
              <a:gd name="connsiteY3" fmla="*/ 0 h 2693556"/>
              <a:gd name="connsiteX4" fmla="*/ 4191000 w 4191000"/>
              <a:gd name="connsiteY4" fmla="*/ 0 h 2693556"/>
              <a:gd name="connsiteX0" fmla="*/ 0 w 4191000"/>
              <a:gd name="connsiteY0" fmla="*/ 2679700 h 2699475"/>
              <a:gd name="connsiteX1" fmla="*/ 1782261 w 4191000"/>
              <a:gd name="connsiteY1" fmla="*/ 2504442 h 2699475"/>
              <a:gd name="connsiteX2" fmla="*/ 2262608 w 4191000"/>
              <a:gd name="connsiteY2" fmla="*/ 284352 h 2699475"/>
              <a:gd name="connsiteX3" fmla="*/ 4191000 w 4191000"/>
              <a:gd name="connsiteY3" fmla="*/ 0 h 2699475"/>
              <a:gd name="connsiteX4" fmla="*/ 4191000 w 4191000"/>
              <a:gd name="connsiteY4" fmla="*/ 0 h 2699475"/>
              <a:gd name="connsiteX0" fmla="*/ 0 w 4191000"/>
              <a:gd name="connsiteY0" fmla="*/ 2679700 h 2688196"/>
              <a:gd name="connsiteX1" fmla="*/ 1782261 w 4191000"/>
              <a:gd name="connsiteY1" fmla="*/ 2478129 h 2688196"/>
              <a:gd name="connsiteX2" fmla="*/ 2262608 w 4191000"/>
              <a:gd name="connsiteY2" fmla="*/ 284352 h 2688196"/>
              <a:gd name="connsiteX3" fmla="*/ 4191000 w 4191000"/>
              <a:gd name="connsiteY3" fmla="*/ 0 h 2688196"/>
              <a:gd name="connsiteX4" fmla="*/ 4191000 w 4191000"/>
              <a:gd name="connsiteY4" fmla="*/ 0 h 2688196"/>
              <a:gd name="connsiteX0" fmla="*/ 0 w 4191000"/>
              <a:gd name="connsiteY0" fmla="*/ 2679700 h 2699475"/>
              <a:gd name="connsiteX1" fmla="*/ 1782261 w 4191000"/>
              <a:gd name="connsiteY1" fmla="*/ 2504442 h 2699475"/>
              <a:gd name="connsiteX2" fmla="*/ 2262608 w 4191000"/>
              <a:gd name="connsiteY2" fmla="*/ 284352 h 2699475"/>
              <a:gd name="connsiteX3" fmla="*/ 4191000 w 4191000"/>
              <a:gd name="connsiteY3" fmla="*/ 0 h 2699475"/>
              <a:gd name="connsiteX4" fmla="*/ 4191000 w 4191000"/>
              <a:gd name="connsiteY4" fmla="*/ 0 h 2699475"/>
              <a:gd name="connsiteX0" fmla="*/ 0 w 4191000"/>
              <a:gd name="connsiteY0" fmla="*/ 2685445 h 2741606"/>
              <a:gd name="connsiteX1" fmla="*/ 1782261 w 4191000"/>
              <a:gd name="connsiteY1" fmla="*/ 2510187 h 2741606"/>
              <a:gd name="connsiteX2" fmla="*/ 2326087 w 4191000"/>
              <a:gd name="connsiteY2" fmla="*/ 276941 h 2741606"/>
              <a:gd name="connsiteX3" fmla="*/ 4191000 w 4191000"/>
              <a:gd name="connsiteY3" fmla="*/ 5745 h 2741606"/>
              <a:gd name="connsiteX4" fmla="*/ 4191000 w 4191000"/>
              <a:gd name="connsiteY4" fmla="*/ 5745 h 2741606"/>
              <a:gd name="connsiteX0" fmla="*/ 0 w 4191000"/>
              <a:gd name="connsiteY0" fmla="*/ 2684039 h 2725939"/>
              <a:gd name="connsiteX1" fmla="*/ 1761102 w 4191000"/>
              <a:gd name="connsiteY1" fmla="*/ 2482469 h 2725939"/>
              <a:gd name="connsiteX2" fmla="*/ 2326087 w 4191000"/>
              <a:gd name="connsiteY2" fmla="*/ 275535 h 2725939"/>
              <a:gd name="connsiteX3" fmla="*/ 4191000 w 4191000"/>
              <a:gd name="connsiteY3" fmla="*/ 4339 h 2725939"/>
              <a:gd name="connsiteX4" fmla="*/ 4191000 w 4191000"/>
              <a:gd name="connsiteY4" fmla="*/ 4339 h 2725939"/>
              <a:gd name="connsiteX0" fmla="*/ 0 w 4191000"/>
              <a:gd name="connsiteY0" fmla="*/ 2684039 h 2697437"/>
              <a:gd name="connsiteX1" fmla="*/ 1761102 w 4191000"/>
              <a:gd name="connsiteY1" fmla="*/ 2482469 h 2697437"/>
              <a:gd name="connsiteX2" fmla="*/ 2326087 w 4191000"/>
              <a:gd name="connsiteY2" fmla="*/ 275535 h 2697437"/>
              <a:gd name="connsiteX3" fmla="*/ 4191000 w 4191000"/>
              <a:gd name="connsiteY3" fmla="*/ 4339 h 2697437"/>
              <a:gd name="connsiteX4" fmla="*/ 4191000 w 4191000"/>
              <a:gd name="connsiteY4" fmla="*/ 4339 h 2697437"/>
              <a:gd name="connsiteX0" fmla="*/ 0 w 4191000"/>
              <a:gd name="connsiteY0" fmla="*/ 2684039 h 2697437"/>
              <a:gd name="connsiteX1" fmla="*/ 1761102 w 4191000"/>
              <a:gd name="connsiteY1" fmla="*/ 2482469 h 2697437"/>
              <a:gd name="connsiteX2" fmla="*/ 2326087 w 4191000"/>
              <a:gd name="connsiteY2" fmla="*/ 275535 h 2697437"/>
              <a:gd name="connsiteX3" fmla="*/ 4191000 w 4191000"/>
              <a:gd name="connsiteY3" fmla="*/ 4339 h 2697437"/>
              <a:gd name="connsiteX4" fmla="*/ 4191000 w 4191000"/>
              <a:gd name="connsiteY4" fmla="*/ 4339 h 2697437"/>
              <a:gd name="connsiteX0" fmla="*/ 0 w 4191000"/>
              <a:gd name="connsiteY0" fmla="*/ 2684039 h 2684039"/>
              <a:gd name="connsiteX1" fmla="*/ 1761102 w 4191000"/>
              <a:gd name="connsiteY1" fmla="*/ 2482469 h 2684039"/>
              <a:gd name="connsiteX2" fmla="*/ 2326087 w 4191000"/>
              <a:gd name="connsiteY2" fmla="*/ 275535 h 2684039"/>
              <a:gd name="connsiteX3" fmla="*/ 4191000 w 4191000"/>
              <a:gd name="connsiteY3" fmla="*/ 4339 h 2684039"/>
              <a:gd name="connsiteX4" fmla="*/ 4191000 w 4191000"/>
              <a:gd name="connsiteY4" fmla="*/ 4339 h 2684039"/>
              <a:gd name="connsiteX0" fmla="*/ 0 w 4191000"/>
              <a:gd name="connsiteY0" fmla="*/ 2719353 h 2765488"/>
              <a:gd name="connsiteX1" fmla="*/ 1761102 w 4191000"/>
              <a:gd name="connsiteY1" fmla="*/ 2517783 h 2765488"/>
              <a:gd name="connsiteX2" fmla="*/ 2368406 w 4191000"/>
              <a:gd name="connsiteY2" fmla="*/ 245069 h 2765488"/>
              <a:gd name="connsiteX3" fmla="*/ 4191000 w 4191000"/>
              <a:gd name="connsiteY3" fmla="*/ 39653 h 2765488"/>
              <a:gd name="connsiteX4" fmla="*/ 4191000 w 4191000"/>
              <a:gd name="connsiteY4" fmla="*/ 39653 h 2765488"/>
              <a:gd name="connsiteX0" fmla="*/ 0 w 4191000"/>
              <a:gd name="connsiteY0" fmla="*/ 2679700 h 2725835"/>
              <a:gd name="connsiteX1" fmla="*/ 1761102 w 4191000"/>
              <a:gd name="connsiteY1" fmla="*/ 2478130 h 2725835"/>
              <a:gd name="connsiteX2" fmla="*/ 2368406 w 4191000"/>
              <a:gd name="connsiteY2" fmla="*/ 205416 h 2725835"/>
              <a:gd name="connsiteX3" fmla="*/ 4191000 w 4191000"/>
              <a:gd name="connsiteY3" fmla="*/ 0 h 2725835"/>
              <a:gd name="connsiteX4" fmla="*/ 4191000 w 4191000"/>
              <a:gd name="connsiteY4" fmla="*/ 0 h 2725835"/>
              <a:gd name="connsiteX0" fmla="*/ 0 w 4191000"/>
              <a:gd name="connsiteY0" fmla="*/ 2679700 h 2725835"/>
              <a:gd name="connsiteX1" fmla="*/ 1761102 w 4191000"/>
              <a:gd name="connsiteY1" fmla="*/ 2478130 h 2725835"/>
              <a:gd name="connsiteX2" fmla="*/ 2368406 w 4191000"/>
              <a:gd name="connsiteY2" fmla="*/ 205416 h 2725835"/>
              <a:gd name="connsiteX3" fmla="*/ 4191000 w 4191000"/>
              <a:gd name="connsiteY3" fmla="*/ 0 h 2725835"/>
              <a:gd name="connsiteX4" fmla="*/ 4191000 w 4191000"/>
              <a:gd name="connsiteY4" fmla="*/ 0 h 2725835"/>
              <a:gd name="connsiteX0" fmla="*/ 0 w 4191000"/>
              <a:gd name="connsiteY0" fmla="*/ 2679700 h 2730115"/>
              <a:gd name="connsiteX1" fmla="*/ 1761102 w 4191000"/>
              <a:gd name="connsiteY1" fmla="*/ 2478130 h 2730115"/>
              <a:gd name="connsiteX2" fmla="*/ 2431884 w 4191000"/>
              <a:gd name="connsiteY2" fmla="*/ 139635 h 2730115"/>
              <a:gd name="connsiteX3" fmla="*/ 4191000 w 4191000"/>
              <a:gd name="connsiteY3" fmla="*/ 0 h 2730115"/>
              <a:gd name="connsiteX4" fmla="*/ 4191000 w 4191000"/>
              <a:gd name="connsiteY4" fmla="*/ 0 h 2730115"/>
              <a:gd name="connsiteX0" fmla="*/ 0 w 4191000"/>
              <a:gd name="connsiteY0" fmla="*/ 2694386 h 2747389"/>
              <a:gd name="connsiteX1" fmla="*/ 1761102 w 4191000"/>
              <a:gd name="connsiteY1" fmla="*/ 2492816 h 2747389"/>
              <a:gd name="connsiteX2" fmla="*/ 2495363 w 4191000"/>
              <a:gd name="connsiteY2" fmla="*/ 114853 h 2747389"/>
              <a:gd name="connsiteX3" fmla="*/ 4191000 w 4191000"/>
              <a:gd name="connsiteY3" fmla="*/ 14686 h 2747389"/>
              <a:gd name="connsiteX4" fmla="*/ 4191000 w 4191000"/>
              <a:gd name="connsiteY4" fmla="*/ 14686 h 2747389"/>
              <a:gd name="connsiteX0" fmla="*/ 0 w 4191000"/>
              <a:gd name="connsiteY0" fmla="*/ 2679700 h 2732703"/>
              <a:gd name="connsiteX1" fmla="*/ 1761102 w 4191000"/>
              <a:gd name="connsiteY1" fmla="*/ 2478130 h 2732703"/>
              <a:gd name="connsiteX2" fmla="*/ 2495363 w 4191000"/>
              <a:gd name="connsiteY2" fmla="*/ 100167 h 2732703"/>
              <a:gd name="connsiteX3" fmla="*/ 4191000 w 4191000"/>
              <a:gd name="connsiteY3" fmla="*/ 0 h 2732703"/>
              <a:gd name="connsiteX4" fmla="*/ 4191000 w 4191000"/>
              <a:gd name="connsiteY4" fmla="*/ 0 h 2732703"/>
              <a:gd name="connsiteX0" fmla="*/ 0 w 4191000"/>
              <a:gd name="connsiteY0" fmla="*/ 2684790 h 2737793"/>
              <a:gd name="connsiteX1" fmla="*/ 1761102 w 4191000"/>
              <a:gd name="connsiteY1" fmla="*/ 2483220 h 2737793"/>
              <a:gd name="connsiteX2" fmla="*/ 2495363 w 4191000"/>
              <a:gd name="connsiteY2" fmla="*/ 105257 h 2737793"/>
              <a:gd name="connsiteX3" fmla="*/ 4191000 w 4191000"/>
              <a:gd name="connsiteY3" fmla="*/ 5090 h 2737793"/>
              <a:gd name="connsiteX4" fmla="*/ 4191000 w 4191000"/>
              <a:gd name="connsiteY4" fmla="*/ 5090 h 2737793"/>
              <a:gd name="connsiteX0" fmla="*/ 0 w 4191000"/>
              <a:gd name="connsiteY0" fmla="*/ 2684790 h 2686916"/>
              <a:gd name="connsiteX1" fmla="*/ 1761102 w 4191000"/>
              <a:gd name="connsiteY1" fmla="*/ 2483220 h 2686916"/>
              <a:gd name="connsiteX2" fmla="*/ 2495363 w 4191000"/>
              <a:gd name="connsiteY2" fmla="*/ 105257 h 2686916"/>
              <a:gd name="connsiteX3" fmla="*/ 4191000 w 4191000"/>
              <a:gd name="connsiteY3" fmla="*/ 5090 h 2686916"/>
              <a:gd name="connsiteX4" fmla="*/ 4191000 w 4191000"/>
              <a:gd name="connsiteY4" fmla="*/ 5090 h 2686916"/>
              <a:gd name="connsiteX0" fmla="*/ 0 w 4191000"/>
              <a:gd name="connsiteY0" fmla="*/ 2791388 h 2809467"/>
              <a:gd name="connsiteX1" fmla="*/ 1739942 w 4191000"/>
              <a:gd name="connsiteY1" fmla="*/ 2629287 h 2809467"/>
              <a:gd name="connsiteX2" fmla="*/ 2495363 w 4191000"/>
              <a:gd name="connsiteY2" fmla="*/ 211855 h 2809467"/>
              <a:gd name="connsiteX3" fmla="*/ 4191000 w 4191000"/>
              <a:gd name="connsiteY3" fmla="*/ 111688 h 2809467"/>
              <a:gd name="connsiteX4" fmla="*/ 4191000 w 4191000"/>
              <a:gd name="connsiteY4" fmla="*/ 111688 h 2809467"/>
              <a:gd name="connsiteX0" fmla="*/ 0 w 4191000"/>
              <a:gd name="connsiteY0" fmla="*/ 2791388 h 2791388"/>
              <a:gd name="connsiteX1" fmla="*/ 1739942 w 4191000"/>
              <a:gd name="connsiteY1" fmla="*/ 2629287 h 2791388"/>
              <a:gd name="connsiteX2" fmla="*/ 2495363 w 4191000"/>
              <a:gd name="connsiteY2" fmla="*/ 211855 h 2791388"/>
              <a:gd name="connsiteX3" fmla="*/ 4191000 w 4191000"/>
              <a:gd name="connsiteY3" fmla="*/ 111688 h 2791388"/>
              <a:gd name="connsiteX4" fmla="*/ 4191000 w 4191000"/>
              <a:gd name="connsiteY4" fmla="*/ 111688 h 2791388"/>
              <a:gd name="connsiteX0" fmla="*/ 0 w 4191000"/>
              <a:gd name="connsiteY0" fmla="*/ 2755192 h 2827084"/>
              <a:gd name="connsiteX1" fmla="*/ 1739942 w 4191000"/>
              <a:gd name="connsiteY1" fmla="*/ 2593091 h 2827084"/>
              <a:gd name="connsiteX2" fmla="*/ 2410725 w 4191000"/>
              <a:gd name="connsiteY2" fmla="*/ 228284 h 2827084"/>
              <a:gd name="connsiteX3" fmla="*/ 4191000 w 4191000"/>
              <a:gd name="connsiteY3" fmla="*/ 75492 h 2827084"/>
              <a:gd name="connsiteX4" fmla="*/ 4191000 w 4191000"/>
              <a:gd name="connsiteY4" fmla="*/ 75492 h 2827084"/>
              <a:gd name="connsiteX0" fmla="*/ 0 w 4191000"/>
              <a:gd name="connsiteY0" fmla="*/ 2706850 h 2778742"/>
              <a:gd name="connsiteX1" fmla="*/ 1739942 w 4191000"/>
              <a:gd name="connsiteY1" fmla="*/ 2544749 h 2778742"/>
              <a:gd name="connsiteX2" fmla="*/ 2410725 w 4191000"/>
              <a:gd name="connsiteY2" fmla="*/ 179942 h 2778742"/>
              <a:gd name="connsiteX3" fmla="*/ 4191000 w 4191000"/>
              <a:gd name="connsiteY3" fmla="*/ 27150 h 2778742"/>
              <a:gd name="connsiteX4" fmla="*/ 4191000 w 4191000"/>
              <a:gd name="connsiteY4" fmla="*/ 27150 h 2778742"/>
              <a:gd name="connsiteX0" fmla="*/ 0 w 4191000"/>
              <a:gd name="connsiteY0" fmla="*/ 2692041 h 2763933"/>
              <a:gd name="connsiteX1" fmla="*/ 1739942 w 4191000"/>
              <a:gd name="connsiteY1" fmla="*/ 2529940 h 2763933"/>
              <a:gd name="connsiteX2" fmla="*/ 2410725 w 4191000"/>
              <a:gd name="connsiteY2" fmla="*/ 165133 h 2763933"/>
              <a:gd name="connsiteX3" fmla="*/ 4191000 w 4191000"/>
              <a:gd name="connsiteY3" fmla="*/ 12341 h 2763933"/>
              <a:gd name="connsiteX4" fmla="*/ 4191000 w 4191000"/>
              <a:gd name="connsiteY4" fmla="*/ 12341 h 2763933"/>
              <a:gd name="connsiteX0" fmla="*/ 0 w 4191000"/>
              <a:gd name="connsiteY0" fmla="*/ 2696846 h 2768738"/>
              <a:gd name="connsiteX1" fmla="*/ 1739942 w 4191000"/>
              <a:gd name="connsiteY1" fmla="*/ 2534745 h 2768738"/>
              <a:gd name="connsiteX2" fmla="*/ 2410725 w 4191000"/>
              <a:gd name="connsiteY2" fmla="*/ 169938 h 2768738"/>
              <a:gd name="connsiteX3" fmla="*/ 4191000 w 4191000"/>
              <a:gd name="connsiteY3" fmla="*/ 17146 h 2768738"/>
              <a:gd name="connsiteX4" fmla="*/ 4191000 w 4191000"/>
              <a:gd name="connsiteY4" fmla="*/ 17146 h 2768738"/>
              <a:gd name="connsiteX0" fmla="*/ 0 w 4191000"/>
              <a:gd name="connsiteY0" fmla="*/ 2696846 h 2696846"/>
              <a:gd name="connsiteX1" fmla="*/ 1739942 w 4191000"/>
              <a:gd name="connsiteY1" fmla="*/ 2534745 h 2696846"/>
              <a:gd name="connsiteX2" fmla="*/ 2410725 w 4191000"/>
              <a:gd name="connsiteY2" fmla="*/ 169938 h 2696846"/>
              <a:gd name="connsiteX3" fmla="*/ 4191000 w 4191000"/>
              <a:gd name="connsiteY3" fmla="*/ 17146 h 2696846"/>
              <a:gd name="connsiteX4" fmla="*/ 4191000 w 4191000"/>
              <a:gd name="connsiteY4" fmla="*/ 17146 h 2696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1000" h="2696846">
                <a:moveTo>
                  <a:pt x="0" y="2696846"/>
                </a:moveTo>
                <a:cubicBezTo>
                  <a:pt x="796925" y="2675679"/>
                  <a:pt x="1507431" y="2758554"/>
                  <a:pt x="1739942" y="2534745"/>
                </a:cubicBezTo>
                <a:cubicBezTo>
                  <a:pt x="1972453" y="2310936"/>
                  <a:pt x="2129170" y="444821"/>
                  <a:pt x="2410725" y="169938"/>
                </a:cubicBezTo>
                <a:cubicBezTo>
                  <a:pt x="2692280" y="-104945"/>
                  <a:pt x="3894288" y="42611"/>
                  <a:pt x="4191000" y="17146"/>
                </a:cubicBezTo>
                <a:lnTo>
                  <a:pt x="4191000" y="17146"/>
                </a:ln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7968208" y="2841141"/>
            <a:ext cx="2088232" cy="1316524"/>
          </a:xfrm>
          <a:custGeom>
            <a:avLst/>
            <a:gdLst>
              <a:gd name="connsiteX0" fmla="*/ 0 w 1765300"/>
              <a:gd name="connsiteY0" fmla="*/ 749300 h 749300"/>
              <a:gd name="connsiteX1" fmla="*/ 952500 w 1765300"/>
              <a:gd name="connsiteY1" fmla="*/ 736600 h 749300"/>
              <a:gd name="connsiteX2" fmla="*/ 1765300 w 1765300"/>
              <a:gd name="connsiteY2" fmla="*/ 0 h 749300"/>
              <a:gd name="connsiteX0" fmla="*/ 0 w 1765300"/>
              <a:gd name="connsiteY0" fmla="*/ 749300 h 749300"/>
              <a:gd name="connsiteX1" fmla="*/ 810072 w 1765300"/>
              <a:gd name="connsiteY1" fmla="*/ 743936 h 749300"/>
              <a:gd name="connsiteX2" fmla="*/ 1765300 w 1765300"/>
              <a:gd name="connsiteY2" fmla="*/ 0 h 749300"/>
              <a:gd name="connsiteX0" fmla="*/ 0 w 1765300"/>
              <a:gd name="connsiteY0" fmla="*/ 749300 h 749300"/>
              <a:gd name="connsiteX1" fmla="*/ 853016 w 1765300"/>
              <a:gd name="connsiteY1" fmla="*/ 743936 h 749300"/>
              <a:gd name="connsiteX2" fmla="*/ 1765300 w 1765300"/>
              <a:gd name="connsiteY2" fmla="*/ 0 h 74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65300" h="749300">
                <a:moveTo>
                  <a:pt x="0" y="749300"/>
                </a:moveTo>
                <a:lnTo>
                  <a:pt x="853016" y="743936"/>
                </a:lnTo>
                <a:lnTo>
                  <a:pt x="1765300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033014" y="5868562"/>
            <a:ext cx="21884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i="1" dirty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f(x) = </a:t>
            </a:r>
            <a:r>
              <a:rPr lang="en-US" sz="2400" b="1" i="1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max(0, x</a:t>
            </a:r>
            <a:r>
              <a:rPr lang="en-US" sz="2400" b="1" i="1" dirty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642318" y="5832708"/>
            <a:ext cx="10663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[0, 1]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447928" y="5868562"/>
            <a:ext cx="11913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[-1, 1]</a:t>
            </a:r>
          </a:p>
        </p:txBody>
      </p:sp>
    </p:spTree>
    <p:extLst>
      <p:ext uri="{BB962C8B-B14F-4D97-AF65-F5344CB8AC3E}">
        <p14:creationId xmlns:p14="http://schemas.microsoft.com/office/powerpoint/2010/main" val="3230668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7B56B-1B0B-B2F0-0AEC-7EF7B93AF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4874"/>
            <a:ext cx="11222181" cy="733577"/>
          </a:xfrm>
        </p:spPr>
        <p:txBody>
          <a:bodyPr>
            <a:noAutofit/>
          </a:bodyPr>
          <a:lstStyle/>
          <a:p>
            <a:r>
              <a:rPr lang="en-US" dirty="0"/>
              <a:t>Applications of Generative AI in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E888C0-E5D7-BBBE-C548-48C5EFE72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1B87B0-998E-5709-A962-3699B892C430}"/>
              </a:ext>
            </a:extLst>
          </p:cNvPr>
          <p:cNvSpPr txBox="1"/>
          <p:nvPr/>
        </p:nvSpPr>
        <p:spPr>
          <a:xfrm>
            <a:off x="534389" y="6610791"/>
            <a:ext cx="1083465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Siva Sai, Keya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Arunakar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Vinay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Chamola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Amir Hussain, Pranav Bisht, and Sanjeev Kumar (2025). "Generative AI for Finance: Applications, Case Studies and Challenges." Expert Systems 42, no. 3 (2025): e70018.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A6CA310-F501-8350-AE1C-9ECB4C32F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621" y="883366"/>
            <a:ext cx="10240758" cy="1141679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4800" b="1" dirty="0"/>
              <a:t>Conversational Finance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A7D4264-EA48-218C-5549-E860A7B00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621" y="2217550"/>
            <a:ext cx="10240758" cy="4356836"/>
          </a:xfrm>
          <a:prstGeom prst="roundRect">
            <a:avLst>
              <a:gd name="adj" fmla="val 2360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4000" b="1" dirty="0"/>
              <a:t>Enhances customer service through chatbots </a:t>
            </a:r>
            <a:br>
              <a:rPr lang="en-US" sz="4000" b="1" dirty="0"/>
            </a:br>
            <a:r>
              <a:rPr lang="en-US" sz="4000" b="1" dirty="0"/>
              <a:t>and virtual assistants using NLP, </a:t>
            </a:r>
            <a:br>
              <a:rPr lang="en-US" sz="4000" b="1" dirty="0"/>
            </a:br>
            <a:r>
              <a:rPr lang="en-US" sz="4000" b="1" dirty="0"/>
              <a:t>providing </a:t>
            </a:r>
            <a:r>
              <a:rPr lang="en-US" sz="4000" b="1" dirty="0" err="1"/>
              <a:t>personalised</a:t>
            </a:r>
            <a:r>
              <a:rPr lang="en-US" sz="4000" b="1" dirty="0"/>
              <a:t> financial advice, </a:t>
            </a:r>
            <a:br>
              <a:rPr lang="en-US" sz="4000" b="1" dirty="0"/>
            </a:br>
            <a:r>
              <a:rPr lang="en-US" sz="4000" b="1" dirty="0"/>
              <a:t>transaction alerts, and payment reminders.</a:t>
            </a:r>
          </a:p>
        </p:txBody>
      </p:sp>
    </p:spTree>
    <p:extLst>
      <p:ext uri="{BB962C8B-B14F-4D97-AF65-F5344CB8AC3E}">
        <p14:creationId xmlns:p14="http://schemas.microsoft.com/office/powerpoint/2010/main" val="284266530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Activation Functions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90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504" y="2480520"/>
            <a:ext cx="8989938" cy="26294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31704" y="6638768"/>
            <a:ext cx="55983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adilmoujahid.com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/posts/2016/06/introduction-deep-learning-python-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caffe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44811172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altLang="zh-TW" sz="9600" dirty="0">
                <a:solidFill>
                  <a:schemeClr val="accent1"/>
                </a:solidFill>
              </a:rPr>
              <a:t>Loss </a:t>
            </a:r>
            <a:br>
              <a:rPr lang="en-US" altLang="zh-TW" sz="9600" dirty="0">
                <a:solidFill>
                  <a:schemeClr val="accent1"/>
                </a:solidFill>
              </a:rPr>
            </a:br>
            <a:r>
              <a:rPr lang="en-US" altLang="zh-TW" sz="9600" dirty="0">
                <a:solidFill>
                  <a:schemeClr val="accent1"/>
                </a:solidFill>
              </a:rPr>
              <a:t>Function</a:t>
            </a:r>
            <a:endParaRPr lang="en-US" sz="96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91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040975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669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Binary Classification: 2 Class</a:t>
            </a:r>
            <a:br>
              <a:rPr lang="en-US">
                <a:solidFill>
                  <a:schemeClr val="accent1"/>
                </a:solidFill>
              </a:rPr>
            </a:br>
            <a:br>
              <a:rPr lang="en-US">
                <a:solidFill>
                  <a:schemeClr val="accent1"/>
                </a:solidFill>
              </a:rPr>
            </a:br>
            <a:r>
              <a:rPr lang="en-US">
                <a:solidFill>
                  <a:schemeClr val="accent1"/>
                </a:solidFill>
              </a:rPr>
              <a:t>Activation </a:t>
            </a:r>
            <a:r>
              <a:rPr lang="en-US" dirty="0">
                <a:solidFill>
                  <a:schemeClr val="accent1"/>
                </a:solidFill>
              </a:rPr>
              <a:t>Function: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Sigmoid</a:t>
            </a:r>
            <a:br>
              <a:rPr lang="en-US" dirty="0">
                <a:solidFill>
                  <a:schemeClr val="accent1"/>
                </a:solidFill>
              </a:rPr>
            </a:b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Loss Function: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Binary Cross-Entropy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92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762433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669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Multiple Classification: 10 Class</a:t>
            </a:r>
            <a:br>
              <a:rPr lang="en-US" dirty="0">
                <a:solidFill>
                  <a:schemeClr val="accent1"/>
                </a:solidFill>
              </a:rPr>
            </a:b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Activation Function: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err="1">
                <a:solidFill>
                  <a:schemeClr val="accent1"/>
                </a:solidFill>
              </a:rPr>
              <a:t>SoftMAX</a:t>
            </a:r>
            <a:br>
              <a:rPr lang="en-US" dirty="0">
                <a:solidFill>
                  <a:schemeClr val="accent1"/>
                </a:solidFill>
              </a:rPr>
            </a:b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Loss Function: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Categorical Cross-Entropy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93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095091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14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9600" dirty="0">
                <a:solidFill>
                  <a:schemeClr val="accent1"/>
                </a:solidFill>
              </a:rPr>
              <a:t>Dropout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8400" y="1772816"/>
            <a:ext cx="8172400" cy="44758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07568" y="6435763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Srivastava,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Nitish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Geoffrey E. Hinton, Alex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Krizhevsky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Ilya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Sutskever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Ruslan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Salakhutdinov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"Dropout: a simple way to prevent neural networks from overfitting."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Journal of machine learning research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15, no. 1 (2014): 1929-1958.</a:t>
            </a:r>
          </a:p>
        </p:txBody>
      </p:sp>
      <p:sp>
        <p:nvSpPr>
          <p:cNvPr id="8" name="Rectangle 7"/>
          <p:cNvSpPr/>
          <p:nvPr/>
        </p:nvSpPr>
        <p:spPr>
          <a:xfrm>
            <a:off x="1703512" y="1354370"/>
            <a:ext cx="87849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>
                <a:solidFill>
                  <a:schemeClr val="accent1"/>
                </a:solidFill>
              </a:rPr>
              <a:t>Dropout: a simple way to prevent neural networks from overfitting</a:t>
            </a:r>
          </a:p>
        </p:txBody>
      </p:sp>
    </p:spTree>
    <p:extLst>
      <p:ext uri="{BB962C8B-B14F-4D97-AF65-F5344CB8AC3E}">
        <p14:creationId xmlns:p14="http://schemas.microsoft.com/office/powerpoint/2010/main" val="34730735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F15580E-8132-694A-B5BE-6F2374C7B7F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40014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  <p:sp>
        <p:nvSpPr>
          <p:cNvPr id="6" name="Oval 5"/>
          <p:cNvSpPr/>
          <p:nvPr/>
        </p:nvSpPr>
        <p:spPr>
          <a:xfrm>
            <a:off x="3863975" y="35131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863975" y="4676776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3975" y="2349500"/>
            <a:ext cx="719138" cy="719138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880100" y="3513139"/>
            <a:ext cx="719138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0" name="Straight Arrow Connector 9"/>
          <p:cNvCxnSpPr>
            <a:stCxn id="7" idx="6"/>
            <a:endCxn id="9" idx="3"/>
          </p:cNvCxnSpPr>
          <p:nvPr/>
        </p:nvCxnSpPr>
        <p:spPr>
          <a:xfrm flipV="1">
            <a:off x="4583113" y="4127500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6"/>
            <a:endCxn id="9" idx="2"/>
          </p:cNvCxnSpPr>
          <p:nvPr/>
        </p:nvCxnSpPr>
        <p:spPr>
          <a:xfrm>
            <a:off x="4583114" y="3873500"/>
            <a:ext cx="1296987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6"/>
            <a:endCxn id="9" idx="1"/>
          </p:cNvCxnSpPr>
          <p:nvPr/>
        </p:nvCxnSpPr>
        <p:spPr>
          <a:xfrm>
            <a:off x="4583113" y="2708275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6"/>
          </p:cNvCxnSpPr>
          <p:nvPr/>
        </p:nvCxnSpPr>
        <p:spPr>
          <a:xfrm flipV="1">
            <a:off x="6599238" y="3860800"/>
            <a:ext cx="1441450" cy="12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475" name="TextBox 216"/>
          <p:cNvSpPr txBox="1">
            <a:spLocks noChangeArrowheads="1"/>
          </p:cNvSpPr>
          <p:nvPr/>
        </p:nvSpPr>
        <p:spPr bwMode="auto">
          <a:xfrm>
            <a:off x="3277430" y="2420939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1</a:t>
            </a:r>
          </a:p>
        </p:txBody>
      </p:sp>
      <p:sp>
        <p:nvSpPr>
          <p:cNvPr id="62476" name="TextBox 216"/>
          <p:cNvSpPr txBox="1">
            <a:spLocks noChangeArrowheads="1"/>
          </p:cNvSpPr>
          <p:nvPr/>
        </p:nvSpPr>
        <p:spPr bwMode="auto">
          <a:xfrm>
            <a:off x="3277430" y="35734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2</a:t>
            </a:r>
          </a:p>
        </p:txBody>
      </p:sp>
      <p:sp>
        <p:nvSpPr>
          <p:cNvPr id="62477" name="TextBox 216"/>
          <p:cNvSpPr txBox="1">
            <a:spLocks noChangeArrowheads="1"/>
          </p:cNvSpPr>
          <p:nvPr/>
        </p:nvSpPr>
        <p:spPr bwMode="auto">
          <a:xfrm>
            <a:off x="3244886" y="48688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3</a:t>
            </a:r>
          </a:p>
        </p:txBody>
      </p:sp>
      <p:sp>
        <p:nvSpPr>
          <p:cNvPr id="62478" name="TextBox 216"/>
          <p:cNvSpPr txBox="1">
            <a:spLocks noChangeArrowheads="1"/>
          </p:cNvSpPr>
          <p:nvPr/>
        </p:nvSpPr>
        <p:spPr bwMode="auto">
          <a:xfrm>
            <a:off x="8140492" y="3573464"/>
            <a:ext cx="338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y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62479" name="TextBox 216"/>
          <p:cNvSpPr txBox="1">
            <a:spLocks noChangeArrowheads="1"/>
          </p:cNvSpPr>
          <p:nvPr/>
        </p:nvSpPr>
        <p:spPr bwMode="auto">
          <a:xfrm>
            <a:off x="4827904" y="2492376"/>
            <a:ext cx="8867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-0.21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62480" name="TextBox 216"/>
          <p:cNvSpPr txBox="1">
            <a:spLocks noChangeArrowheads="1"/>
          </p:cNvSpPr>
          <p:nvPr/>
        </p:nvSpPr>
        <p:spPr bwMode="auto">
          <a:xfrm>
            <a:off x="4891936" y="3471864"/>
            <a:ext cx="612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0.3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62481" name="TextBox 216"/>
          <p:cNvSpPr txBox="1">
            <a:spLocks noChangeArrowheads="1"/>
          </p:cNvSpPr>
          <p:nvPr/>
        </p:nvSpPr>
        <p:spPr bwMode="auto">
          <a:xfrm>
            <a:off x="4887174" y="4695826"/>
            <a:ext cx="612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0.7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62482" name="TextBox 216"/>
          <p:cNvSpPr txBox="1">
            <a:spLocks noChangeArrowheads="1"/>
          </p:cNvSpPr>
          <p:nvPr/>
        </p:nvSpPr>
        <p:spPr bwMode="auto">
          <a:xfrm>
            <a:off x="4756150" y="1557339"/>
            <a:ext cx="12906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Weights</a:t>
            </a:r>
            <a:endParaRPr lang="en-US" altLang="en-US" baseline="-25000">
              <a:solidFill>
                <a:srgbClr val="FF0000"/>
              </a:solidFill>
            </a:endParaRPr>
          </a:p>
        </p:txBody>
      </p:sp>
      <p:sp>
        <p:nvSpPr>
          <p:cNvPr id="62483" name="TextBox 216"/>
          <p:cNvSpPr txBox="1">
            <a:spLocks noChangeArrowheads="1"/>
          </p:cNvSpPr>
          <p:nvPr/>
        </p:nvSpPr>
        <p:spPr bwMode="auto">
          <a:xfrm>
            <a:off x="1793875" y="3644901"/>
            <a:ext cx="1022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accent1"/>
                </a:solidFill>
              </a:rPr>
              <a:t>Inputs</a:t>
            </a:r>
            <a:endParaRPr lang="en-US" altLang="en-US" baseline="-25000">
              <a:solidFill>
                <a:schemeClr val="accent1"/>
              </a:solidFill>
            </a:endParaRPr>
          </a:p>
        </p:txBody>
      </p:sp>
      <p:sp>
        <p:nvSpPr>
          <p:cNvPr id="62484" name="TextBox 216"/>
          <p:cNvSpPr txBox="1">
            <a:spLocks noChangeArrowheads="1"/>
          </p:cNvSpPr>
          <p:nvPr/>
        </p:nvSpPr>
        <p:spPr bwMode="auto">
          <a:xfrm>
            <a:off x="2208213" y="620713"/>
            <a:ext cx="792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3200" i="1"/>
              <a:t>y = max ( 0, </a:t>
            </a:r>
            <a:r>
              <a:rPr lang="en-US" altLang="en-US" sz="3200" i="1">
                <a:solidFill>
                  <a:srgbClr val="FF0000"/>
                </a:solidFill>
              </a:rPr>
              <a:t>-0.21 </a:t>
            </a:r>
            <a:r>
              <a:rPr lang="en-US" altLang="en-US" sz="3200" i="1"/>
              <a:t>* x</a:t>
            </a:r>
            <a:r>
              <a:rPr lang="en-US" altLang="en-US" sz="3200" i="1" baseline="-25000"/>
              <a:t>1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0.3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2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0.7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3 </a:t>
            </a:r>
            <a:r>
              <a:rPr lang="en-US" altLang="en-US" sz="3200" i="1"/>
              <a:t>)</a:t>
            </a:r>
            <a:endParaRPr lang="en-US" altLang="en-US" sz="3200" i="1" baseline="-25000"/>
          </a:p>
        </p:txBody>
      </p:sp>
    </p:spTree>
    <p:extLst>
      <p:ext uri="{BB962C8B-B14F-4D97-AF65-F5344CB8AC3E}">
        <p14:creationId xmlns:p14="http://schemas.microsoft.com/office/powerpoint/2010/main" val="140876372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A46FD164-2D27-3A41-831A-BFE0C932D0B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40014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  <p:sp>
        <p:nvSpPr>
          <p:cNvPr id="6" name="Oval 5"/>
          <p:cNvSpPr/>
          <p:nvPr/>
        </p:nvSpPr>
        <p:spPr>
          <a:xfrm>
            <a:off x="3863975" y="35131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863975" y="4676776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3975" y="2349500"/>
            <a:ext cx="719138" cy="719138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880100" y="3513139"/>
            <a:ext cx="719138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0" name="Straight Arrow Connector 9"/>
          <p:cNvCxnSpPr>
            <a:stCxn id="7" idx="6"/>
            <a:endCxn id="9" idx="3"/>
          </p:cNvCxnSpPr>
          <p:nvPr/>
        </p:nvCxnSpPr>
        <p:spPr>
          <a:xfrm flipV="1">
            <a:off x="4583113" y="4127500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6"/>
            <a:endCxn id="9" idx="2"/>
          </p:cNvCxnSpPr>
          <p:nvPr/>
        </p:nvCxnSpPr>
        <p:spPr>
          <a:xfrm>
            <a:off x="4583114" y="3873500"/>
            <a:ext cx="1296987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6"/>
            <a:endCxn id="9" idx="1"/>
          </p:cNvCxnSpPr>
          <p:nvPr/>
        </p:nvCxnSpPr>
        <p:spPr>
          <a:xfrm>
            <a:off x="4583113" y="2708275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6"/>
          </p:cNvCxnSpPr>
          <p:nvPr/>
        </p:nvCxnSpPr>
        <p:spPr>
          <a:xfrm flipV="1">
            <a:off x="6599238" y="3860800"/>
            <a:ext cx="1441450" cy="12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499" name="TextBox 216"/>
          <p:cNvSpPr txBox="1">
            <a:spLocks noChangeArrowheads="1"/>
          </p:cNvSpPr>
          <p:nvPr/>
        </p:nvSpPr>
        <p:spPr bwMode="auto">
          <a:xfrm>
            <a:off x="3277430" y="2420939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1</a:t>
            </a:r>
          </a:p>
        </p:txBody>
      </p:sp>
      <p:sp>
        <p:nvSpPr>
          <p:cNvPr id="63500" name="TextBox 216"/>
          <p:cNvSpPr txBox="1">
            <a:spLocks noChangeArrowheads="1"/>
          </p:cNvSpPr>
          <p:nvPr/>
        </p:nvSpPr>
        <p:spPr bwMode="auto">
          <a:xfrm>
            <a:off x="3277430" y="35734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2</a:t>
            </a:r>
          </a:p>
        </p:txBody>
      </p:sp>
      <p:sp>
        <p:nvSpPr>
          <p:cNvPr id="63501" name="TextBox 216"/>
          <p:cNvSpPr txBox="1">
            <a:spLocks noChangeArrowheads="1"/>
          </p:cNvSpPr>
          <p:nvPr/>
        </p:nvSpPr>
        <p:spPr bwMode="auto">
          <a:xfrm>
            <a:off x="3244886" y="48688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3</a:t>
            </a:r>
          </a:p>
        </p:txBody>
      </p:sp>
      <p:sp>
        <p:nvSpPr>
          <p:cNvPr id="63502" name="TextBox 216"/>
          <p:cNvSpPr txBox="1">
            <a:spLocks noChangeArrowheads="1"/>
          </p:cNvSpPr>
          <p:nvPr/>
        </p:nvSpPr>
        <p:spPr bwMode="auto">
          <a:xfrm>
            <a:off x="8140492" y="3573464"/>
            <a:ext cx="338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y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63503" name="TextBox 216"/>
          <p:cNvSpPr txBox="1">
            <a:spLocks noChangeArrowheads="1"/>
          </p:cNvSpPr>
          <p:nvPr/>
        </p:nvSpPr>
        <p:spPr bwMode="auto">
          <a:xfrm>
            <a:off x="4827904" y="2492376"/>
            <a:ext cx="8867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6600"/>
                </a:solidFill>
              </a:rPr>
              <a:t>-0.21</a:t>
            </a:r>
            <a:endParaRPr lang="en-US" altLang="en-US" i="1" baseline="-25000">
              <a:solidFill>
                <a:srgbClr val="FF6600"/>
              </a:solidFill>
            </a:endParaRPr>
          </a:p>
        </p:txBody>
      </p:sp>
      <p:sp>
        <p:nvSpPr>
          <p:cNvPr id="63504" name="TextBox 216"/>
          <p:cNvSpPr txBox="1">
            <a:spLocks noChangeArrowheads="1"/>
          </p:cNvSpPr>
          <p:nvPr/>
        </p:nvSpPr>
        <p:spPr bwMode="auto">
          <a:xfrm>
            <a:off x="4891936" y="3471864"/>
            <a:ext cx="612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6600"/>
                </a:solidFill>
              </a:rPr>
              <a:t>0.3</a:t>
            </a:r>
            <a:endParaRPr lang="en-US" altLang="en-US" i="1" baseline="-25000">
              <a:solidFill>
                <a:srgbClr val="FF6600"/>
              </a:solidFill>
            </a:endParaRPr>
          </a:p>
        </p:txBody>
      </p:sp>
      <p:sp>
        <p:nvSpPr>
          <p:cNvPr id="63505" name="TextBox 216"/>
          <p:cNvSpPr txBox="1">
            <a:spLocks noChangeArrowheads="1"/>
          </p:cNvSpPr>
          <p:nvPr/>
        </p:nvSpPr>
        <p:spPr bwMode="auto">
          <a:xfrm>
            <a:off x="4801413" y="4695826"/>
            <a:ext cx="7841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0.65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63506" name="TextBox 216"/>
          <p:cNvSpPr txBox="1">
            <a:spLocks noChangeArrowheads="1"/>
          </p:cNvSpPr>
          <p:nvPr/>
        </p:nvSpPr>
        <p:spPr bwMode="auto">
          <a:xfrm>
            <a:off x="4756150" y="1557339"/>
            <a:ext cx="12906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Weights</a:t>
            </a:r>
            <a:endParaRPr lang="en-US" altLang="en-US" baseline="-25000">
              <a:solidFill>
                <a:srgbClr val="FF0000"/>
              </a:solidFill>
            </a:endParaRPr>
          </a:p>
        </p:txBody>
      </p:sp>
      <p:sp>
        <p:nvSpPr>
          <p:cNvPr id="63507" name="TextBox 216"/>
          <p:cNvSpPr txBox="1">
            <a:spLocks noChangeArrowheads="1"/>
          </p:cNvSpPr>
          <p:nvPr/>
        </p:nvSpPr>
        <p:spPr bwMode="auto">
          <a:xfrm>
            <a:off x="1793875" y="3644901"/>
            <a:ext cx="1022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accent1"/>
                </a:solidFill>
              </a:rPr>
              <a:t>Inputs</a:t>
            </a:r>
            <a:endParaRPr lang="en-US" altLang="en-US" baseline="-25000">
              <a:solidFill>
                <a:schemeClr val="accent1"/>
              </a:solidFill>
            </a:endParaRPr>
          </a:p>
        </p:txBody>
      </p:sp>
      <p:sp>
        <p:nvSpPr>
          <p:cNvPr id="63508" name="TextBox 216"/>
          <p:cNvSpPr txBox="1">
            <a:spLocks noChangeArrowheads="1"/>
          </p:cNvSpPr>
          <p:nvPr/>
        </p:nvSpPr>
        <p:spPr bwMode="auto">
          <a:xfrm>
            <a:off x="2251075" y="44451"/>
            <a:ext cx="8382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3200"/>
              <a:t>Next time:</a:t>
            </a:r>
          </a:p>
          <a:p>
            <a:pPr algn="ctr" eaLnBrk="1" hangingPunct="1"/>
            <a:r>
              <a:rPr lang="en-US" altLang="en-US" sz="3200" i="1"/>
              <a:t>y = max ( 0, </a:t>
            </a:r>
            <a:r>
              <a:rPr lang="en-US" altLang="en-US" sz="3200" i="1">
                <a:solidFill>
                  <a:srgbClr val="FF0000"/>
                </a:solidFill>
              </a:rPr>
              <a:t>-0.23 </a:t>
            </a:r>
            <a:r>
              <a:rPr lang="en-US" altLang="en-US" sz="3200" i="1"/>
              <a:t>* x</a:t>
            </a:r>
            <a:r>
              <a:rPr lang="en-US" altLang="en-US" sz="3200" i="1" baseline="-25000"/>
              <a:t>1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0.31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2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0.65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3 </a:t>
            </a:r>
            <a:r>
              <a:rPr lang="en-US" altLang="en-US" sz="3200" i="1"/>
              <a:t>)</a:t>
            </a:r>
            <a:endParaRPr lang="en-US" altLang="en-US" sz="3200" i="1" baseline="-25000"/>
          </a:p>
        </p:txBody>
      </p:sp>
      <p:sp>
        <p:nvSpPr>
          <p:cNvPr id="63509" name="TextBox 216"/>
          <p:cNvSpPr txBox="1">
            <a:spLocks noChangeArrowheads="1"/>
          </p:cNvSpPr>
          <p:nvPr/>
        </p:nvSpPr>
        <p:spPr bwMode="auto">
          <a:xfrm>
            <a:off x="2208213" y="1044575"/>
            <a:ext cx="792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3200" i="1"/>
              <a:t>y = max ( 0, </a:t>
            </a:r>
            <a:r>
              <a:rPr lang="en-US" altLang="en-US" sz="3200" i="1">
                <a:solidFill>
                  <a:srgbClr val="FF0000"/>
                </a:solidFill>
              </a:rPr>
              <a:t>-0.21 </a:t>
            </a:r>
            <a:r>
              <a:rPr lang="en-US" altLang="en-US" sz="3200" i="1"/>
              <a:t>* x</a:t>
            </a:r>
            <a:r>
              <a:rPr lang="en-US" altLang="en-US" sz="3200" i="1" baseline="-25000"/>
              <a:t>1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0.3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2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0.7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3 </a:t>
            </a:r>
            <a:r>
              <a:rPr lang="en-US" altLang="en-US" sz="3200" i="1"/>
              <a:t>)</a:t>
            </a:r>
            <a:endParaRPr lang="en-US" altLang="en-US" sz="3200" i="1" baseline="-25000"/>
          </a:p>
        </p:txBody>
      </p:sp>
      <p:sp>
        <p:nvSpPr>
          <p:cNvPr id="63510" name="TextBox 216"/>
          <p:cNvSpPr txBox="1">
            <a:spLocks noChangeArrowheads="1"/>
          </p:cNvSpPr>
          <p:nvPr/>
        </p:nvSpPr>
        <p:spPr bwMode="auto">
          <a:xfrm>
            <a:off x="4827904" y="2205039"/>
            <a:ext cx="8867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-0.23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63511" name="TextBox 216"/>
          <p:cNvSpPr txBox="1">
            <a:spLocks noChangeArrowheads="1"/>
          </p:cNvSpPr>
          <p:nvPr/>
        </p:nvSpPr>
        <p:spPr bwMode="auto">
          <a:xfrm>
            <a:off x="4806175" y="3182939"/>
            <a:ext cx="7841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0.31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63512" name="TextBox 216"/>
          <p:cNvSpPr txBox="1">
            <a:spLocks noChangeArrowheads="1"/>
          </p:cNvSpPr>
          <p:nvPr/>
        </p:nvSpPr>
        <p:spPr bwMode="auto">
          <a:xfrm>
            <a:off x="4879236" y="5013326"/>
            <a:ext cx="612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6600"/>
                </a:solidFill>
              </a:rPr>
              <a:t>0.7</a:t>
            </a:r>
            <a:endParaRPr lang="en-US" altLang="en-US" i="1" baseline="-25000">
              <a:solidFill>
                <a:srgbClr val="FF6600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4872038" y="5157788"/>
            <a:ext cx="576262" cy="215900"/>
          </a:xfrm>
          <a:prstGeom prst="straightConnector1">
            <a:avLst/>
          </a:prstGeom>
          <a:ln w="38100" cmpd="sng"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4943476" y="3573463"/>
            <a:ext cx="576263" cy="215900"/>
          </a:xfrm>
          <a:prstGeom prst="straightConnector1">
            <a:avLst/>
          </a:prstGeom>
          <a:ln w="38100" cmpd="sng"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5024438" y="2636838"/>
            <a:ext cx="576262" cy="215900"/>
          </a:xfrm>
          <a:prstGeom prst="straightConnector1">
            <a:avLst/>
          </a:prstGeom>
          <a:ln w="38100" cmpd="sng"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63509" idx="1"/>
          </p:cNvCxnSpPr>
          <p:nvPr/>
        </p:nvCxnSpPr>
        <p:spPr>
          <a:xfrm>
            <a:off x="2208214" y="1336676"/>
            <a:ext cx="7920037" cy="4763"/>
          </a:xfrm>
          <a:prstGeom prst="straightConnector1">
            <a:avLst/>
          </a:prstGeom>
          <a:ln w="38100" cmpd="sng"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16326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911669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chemeClr val="accent1"/>
                </a:solidFill>
              </a:rPr>
              <a:t>Optimizer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Stochastic Gradient Descent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(SGD)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97</a:t>
            </a:fld>
            <a:endParaRPr lang="zh-TW" altLang="en-US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2999658" y="2492896"/>
            <a:ext cx="15869" cy="36004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999656" y="6093296"/>
            <a:ext cx="5256584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216"/>
          <p:cNvSpPr txBox="1">
            <a:spLocks noChangeArrowheads="1"/>
          </p:cNvSpPr>
          <p:nvPr/>
        </p:nvSpPr>
        <p:spPr bwMode="auto">
          <a:xfrm>
            <a:off x="5288126" y="6093297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/>
              <a:t>w</a:t>
            </a:r>
            <a:endParaRPr lang="en-US" altLang="en-US" i="1" baseline="-25000"/>
          </a:p>
        </p:txBody>
      </p:sp>
      <p:sp>
        <p:nvSpPr>
          <p:cNvPr id="13" name="TextBox 216"/>
          <p:cNvSpPr txBox="1">
            <a:spLocks noChangeArrowheads="1"/>
          </p:cNvSpPr>
          <p:nvPr/>
        </p:nvSpPr>
        <p:spPr bwMode="auto">
          <a:xfrm>
            <a:off x="2135561" y="3212977"/>
            <a:ext cx="7665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/>
              <a:t>J(w</a:t>
            </a:r>
            <a:r>
              <a:rPr lang="en-US" altLang="en-US" i="1" dirty="0"/>
              <a:t>)</a:t>
            </a:r>
          </a:p>
        </p:txBody>
      </p:sp>
      <p:sp>
        <p:nvSpPr>
          <p:cNvPr id="15" name="Freeform 14"/>
          <p:cNvSpPr/>
          <p:nvPr/>
        </p:nvSpPr>
        <p:spPr>
          <a:xfrm>
            <a:off x="3375567" y="2958599"/>
            <a:ext cx="4232602" cy="2694816"/>
          </a:xfrm>
          <a:custGeom>
            <a:avLst/>
            <a:gdLst>
              <a:gd name="connsiteX0" fmla="*/ 0 w 3515932"/>
              <a:gd name="connsiteY0" fmla="*/ 0 h 2691685"/>
              <a:gd name="connsiteX1" fmla="*/ 1725769 w 3515932"/>
              <a:gd name="connsiteY1" fmla="*/ 2691685 h 2691685"/>
              <a:gd name="connsiteX2" fmla="*/ 3515932 w 3515932"/>
              <a:gd name="connsiteY2" fmla="*/ 0 h 2691685"/>
              <a:gd name="connsiteX0" fmla="*/ 0 w 3515932"/>
              <a:gd name="connsiteY0" fmla="*/ 0 h 2744669"/>
              <a:gd name="connsiteX1" fmla="*/ 1896650 w 3515932"/>
              <a:gd name="connsiteY1" fmla="*/ 2744669 h 2744669"/>
              <a:gd name="connsiteX2" fmla="*/ 3515932 w 3515932"/>
              <a:gd name="connsiteY2" fmla="*/ 0 h 2744669"/>
              <a:gd name="connsiteX0" fmla="*/ 0 w 3515932"/>
              <a:gd name="connsiteY0" fmla="*/ 0 h 2745032"/>
              <a:gd name="connsiteX1" fmla="*/ 1896650 w 3515932"/>
              <a:gd name="connsiteY1" fmla="*/ 2744669 h 2745032"/>
              <a:gd name="connsiteX2" fmla="*/ 3515932 w 3515932"/>
              <a:gd name="connsiteY2" fmla="*/ 0 h 2745032"/>
              <a:gd name="connsiteX0" fmla="*/ 0 w 3515932"/>
              <a:gd name="connsiteY0" fmla="*/ 0 h 2745046"/>
              <a:gd name="connsiteX1" fmla="*/ 1896650 w 3515932"/>
              <a:gd name="connsiteY1" fmla="*/ 2744669 h 2745046"/>
              <a:gd name="connsiteX2" fmla="*/ 3515932 w 3515932"/>
              <a:gd name="connsiteY2" fmla="*/ 0 h 2745046"/>
              <a:gd name="connsiteX0" fmla="*/ 0 w 3515932"/>
              <a:gd name="connsiteY0" fmla="*/ 0 h 2745118"/>
              <a:gd name="connsiteX1" fmla="*/ 1896650 w 3515932"/>
              <a:gd name="connsiteY1" fmla="*/ 2744669 h 2745118"/>
              <a:gd name="connsiteX2" fmla="*/ 3515932 w 3515932"/>
              <a:gd name="connsiteY2" fmla="*/ 0 h 2745118"/>
              <a:gd name="connsiteX0" fmla="*/ 0 w 3515932"/>
              <a:gd name="connsiteY0" fmla="*/ 0 h 2771601"/>
              <a:gd name="connsiteX1" fmla="*/ 1811065 w 3515932"/>
              <a:gd name="connsiteY1" fmla="*/ 2771162 h 2771601"/>
              <a:gd name="connsiteX2" fmla="*/ 3515932 w 3515932"/>
              <a:gd name="connsiteY2" fmla="*/ 0 h 2771601"/>
              <a:gd name="connsiteX0" fmla="*/ 0 w 3515932"/>
              <a:gd name="connsiteY0" fmla="*/ 0 h 2771601"/>
              <a:gd name="connsiteX1" fmla="*/ 1875254 w 3515932"/>
              <a:gd name="connsiteY1" fmla="*/ 2771162 h 2771601"/>
              <a:gd name="connsiteX2" fmla="*/ 3515932 w 3515932"/>
              <a:gd name="connsiteY2" fmla="*/ 0 h 277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15932" h="2771601">
                <a:moveTo>
                  <a:pt x="0" y="0"/>
                </a:moveTo>
                <a:cubicBezTo>
                  <a:pt x="142832" y="1624005"/>
                  <a:pt x="465013" y="2797654"/>
                  <a:pt x="1875254" y="2771162"/>
                </a:cubicBezTo>
                <a:cubicBezTo>
                  <a:pt x="3285495" y="2744670"/>
                  <a:pt x="3515932" y="0"/>
                  <a:pt x="3515932" y="0"/>
                </a:cubicBezTo>
              </a:path>
            </a:pathLst>
          </a:cu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960096" y="3933056"/>
            <a:ext cx="360040" cy="32079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6744072" y="3140970"/>
            <a:ext cx="1008112" cy="2512447"/>
          </a:xfrm>
          <a:prstGeom prst="straightConnector1">
            <a:avLst/>
          </a:prstGeom>
          <a:ln w="38100" cmpd="sng">
            <a:solidFill>
              <a:srgbClr val="C00000"/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6807282" y="4306008"/>
            <a:ext cx="257108" cy="464755"/>
          </a:xfrm>
          <a:prstGeom prst="straightConnector1">
            <a:avLst/>
          </a:prstGeom>
          <a:ln w="38100" cmpd="sng">
            <a:solidFill>
              <a:schemeClr val="accent2">
                <a:lumMod val="60000"/>
                <a:lumOff val="4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6330016" y="4885710"/>
            <a:ext cx="414057" cy="415499"/>
          </a:xfrm>
          <a:prstGeom prst="straightConnector1">
            <a:avLst/>
          </a:prstGeom>
          <a:ln w="38100" cmpd="sng">
            <a:solidFill>
              <a:schemeClr val="accent2">
                <a:lumMod val="60000"/>
                <a:lumOff val="4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5737158" y="5306691"/>
            <a:ext cx="574866" cy="173362"/>
          </a:xfrm>
          <a:prstGeom prst="straightConnector1">
            <a:avLst/>
          </a:prstGeom>
          <a:ln w="38100" cmpd="sng">
            <a:solidFill>
              <a:schemeClr val="accent2">
                <a:lumMod val="60000"/>
                <a:lumOff val="4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216"/>
          <p:cNvSpPr txBox="1">
            <a:spLocks noChangeArrowheads="1"/>
          </p:cNvSpPr>
          <p:nvPr/>
        </p:nvSpPr>
        <p:spPr bwMode="auto">
          <a:xfrm>
            <a:off x="6043659" y="3147679"/>
            <a:ext cx="10759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Initial </a:t>
            </a:r>
            <a:br>
              <a:rPr lang="en-US" altLang="en-US">
                <a:solidFill>
                  <a:srgbClr val="FF0000"/>
                </a:solidFill>
              </a:rPr>
            </a:br>
            <a:r>
              <a:rPr lang="en-US" altLang="en-US">
                <a:solidFill>
                  <a:srgbClr val="FF0000"/>
                </a:solidFill>
              </a:rPr>
              <a:t>weight</a:t>
            </a:r>
            <a:endParaRPr lang="en-US" altLang="en-US" baseline="-25000" dirty="0">
              <a:solidFill>
                <a:srgbClr val="FF0000"/>
              </a:solidFill>
            </a:endParaRPr>
          </a:p>
        </p:txBody>
      </p:sp>
      <p:sp>
        <p:nvSpPr>
          <p:cNvPr id="42" name="TextBox 216"/>
          <p:cNvSpPr txBox="1">
            <a:spLocks noChangeArrowheads="1"/>
          </p:cNvSpPr>
          <p:nvPr/>
        </p:nvSpPr>
        <p:spPr bwMode="auto">
          <a:xfrm>
            <a:off x="7583864" y="3332344"/>
            <a:ext cx="14494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C00000"/>
                </a:solidFill>
              </a:rPr>
              <a:t>Gradient</a:t>
            </a:r>
            <a:endParaRPr lang="en-US" altLang="en-US" b="1" baseline="-25000" dirty="0">
              <a:solidFill>
                <a:srgbClr val="C00000"/>
              </a:solidFill>
            </a:endParaRPr>
          </a:p>
        </p:txBody>
      </p:sp>
      <p:sp>
        <p:nvSpPr>
          <p:cNvPr id="43" name="TextBox 216"/>
          <p:cNvSpPr txBox="1">
            <a:spLocks noChangeArrowheads="1"/>
          </p:cNvSpPr>
          <p:nvPr/>
        </p:nvSpPr>
        <p:spPr bwMode="auto">
          <a:xfrm>
            <a:off x="4339884" y="4488657"/>
            <a:ext cx="181011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dirty="0">
                <a:solidFill>
                  <a:srgbClr val="FF0000"/>
                </a:solidFill>
              </a:rPr>
              <a:t>Global </a:t>
            </a:r>
            <a:r>
              <a:rPr lang="en-US" altLang="en-US">
                <a:solidFill>
                  <a:srgbClr val="FF0000"/>
                </a:solidFill>
              </a:rPr>
              <a:t>cost </a:t>
            </a:r>
            <a:br>
              <a:rPr lang="en-US" altLang="en-US">
                <a:solidFill>
                  <a:srgbClr val="FF0000"/>
                </a:solidFill>
              </a:rPr>
            </a:br>
            <a:r>
              <a:rPr lang="en-US" altLang="en-US">
                <a:solidFill>
                  <a:srgbClr val="FF0000"/>
                </a:solidFill>
              </a:rPr>
              <a:t>minimum</a:t>
            </a:r>
            <a:endParaRPr lang="en-US" altLang="en-US" baseline="-25000" dirty="0">
              <a:solidFill>
                <a:srgbClr val="FF0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5316122" y="5319654"/>
            <a:ext cx="360040" cy="32079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1727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F7E6F0B-2835-984C-A8A8-66B84017790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451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825501"/>
            <a:ext cx="9144000" cy="519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40014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</p:spTree>
    <p:extLst>
      <p:ext uri="{BB962C8B-B14F-4D97-AF65-F5344CB8AC3E}">
        <p14:creationId xmlns:p14="http://schemas.microsoft.com/office/powerpoint/2010/main" val="284662669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BF337-A99C-7149-9019-1CB88F41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625" y="274638"/>
            <a:ext cx="8505172" cy="6331619"/>
          </a:xfrm>
        </p:spPr>
        <p:txBody>
          <a:bodyPr>
            <a:normAutofit/>
          </a:bodyPr>
          <a:lstStyle/>
          <a:p>
            <a:r>
              <a:rPr lang="en-US" sz="8800" dirty="0">
                <a:solidFill>
                  <a:srgbClr val="C00000"/>
                </a:solidFill>
              </a:rPr>
              <a:t>Convolutional Neural Networks (CNN)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A6621-F43A-B342-955D-CCB74AD66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200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29271</TotalTime>
  <Words>10479</Words>
  <Application>Microsoft Macintosh PowerPoint</Application>
  <PresentationFormat>Widescreen</PresentationFormat>
  <Paragraphs>1544</Paragraphs>
  <Slides>202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202</vt:i4>
      </vt:variant>
    </vt:vector>
  </HeadingPairs>
  <TitlesOfParts>
    <vt:vector size="211" baseType="lpstr">
      <vt:lpstr>Arial</vt:lpstr>
      <vt:lpstr>Calibri</vt:lpstr>
      <vt:lpstr>Cambria Math</vt:lpstr>
      <vt:lpstr>Courier</vt:lpstr>
      <vt:lpstr>Courier New</vt:lpstr>
      <vt:lpstr>Times</vt:lpstr>
      <vt:lpstr>Times New Roman</vt:lpstr>
      <vt:lpstr>Office Theme</vt:lpstr>
      <vt:lpstr>Equation</vt:lpstr>
      <vt:lpstr>Deep Learning,  Reinforcement Learning,  and Generative AI in Finance</vt:lpstr>
      <vt:lpstr>Syllabus</vt:lpstr>
      <vt:lpstr>Syllabus</vt:lpstr>
      <vt:lpstr>Syllabus</vt:lpstr>
      <vt:lpstr>Deep Learning in Finance   Reinforcement Learning in Finance  Generative AI in Finance </vt:lpstr>
      <vt:lpstr>Outline</vt:lpstr>
      <vt:lpstr>Generative AI in Finance  </vt:lpstr>
      <vt:lpstr>Applications of Generative AI in Finance</vt:lpstr>
      <vt:lpstr>Applications of Generative AI in Finance</vt:lpstr>
      <vt:lpstr>Applications of Generative AI in Finance</vt:lpstr>
      <vt:lpstr>Applications of Generative AI in Finance</vt:lpstr>
      <vt:lpstr>Applications of Generative AI in Finance</vt:lpstr>
      <vt:lpstr>Applications of Generative AI in Finance</vt:lpstr>
      <vt:lpstr>Applications of Generative AI in Finance</vt:lpstr>
      <vt:lpstr>Applications of Generative AI in Finance</vt:lpstr>
      <vt:lpstr>Applications of Generative AI in Finance</vt:lpstr>
      <vt:lpstr>Applications of Generative AI in Finance</vt:lpstr>
      <vt:lpstr>Applications of Generative AI in Finance</vt:lpstr>
      <vt:lpstr>Applications of Generative AI in Finance</vt:lpstr>
      <vt:lpstr>Generative AI for Finance</vt:lpstr>
      <vt:lpstr>Generative AI (GAI) in Fraud Detection</vt:lpstr>
      <vt:lpstr>Generative AI for Finance</vt:lpstr>
      <vt:lpstr>Bloomberg GPT</vt:lpstr>
      <vt:lpstr>Deep Learning in Finance</vt:lpstr>
      <vt:lpstr>AI, ML, DL</vt:lpstr>
      <vt:lpstr>Applications of DL in Financial Economics</vt:lpstr>
      <vt:lpstr>Machine Learning and Deep Learning in Finance</vt:lpstr>
      <vt:lpstr>Machine Learning and Deep Learning in Finance </vt:lpstr>
      <vt:lpstr>Financial Applications of Machine Learning </vt:lpstr>
      <vt:lpstr>Machine Learning in Stock Market Prediction</vt:lpstr>
      <vt:lpstr>Machine Learning in Portfolio Management </vt:lpstr>
      <vt:lpstr>Performance Metrics of Financial Applications of ML</vt:lpstr>
      <vt:lpstr>Deep Reinforcement Learning in Portfolio Management for  Environmental, Social, and Governance (DRLPMESG)</vt:lpstr>
      <vt:lpstr>Deep Reinforcement Learning in Portfolio Management</vt:lpstr>
      <vt:lpstr>Deep learning for financial applications: Topic-Model Heatmap</vt:lpstr>
      <vt:lpstr>Deep learning for financial applications: Topic-Feature Heatmap</vt:lpstr>
      <vt:lpstr>Deep learning for financial applications: Topic-Dataset Heatmap</vt:lpstr>
      <vt:lpstr>Financial time series forecasting with deep learning: Topic-model heatmap</vt:lpstr>
      <vt:lpstr>Deep learning for financial applications: Algo-trading applications embedded with time series forecasting models</vt:lpstr>
      <vt:lpstr>Deep learning for financial applications: Algo-trading applications embedded with time series forecasting models</vt:lpstr>
      <vt:lpstr>Deep learning for financial applications: Classification (buy–sell signal, or trend detection) based algo-trading models</vt:lpstr>
      <vt:lpstr>Deep learning for financial applications: Stand-alone and/or other algorithmic models</vt:lpstr>
      <vt:lpstr>Deep learning for financial applications: Credit scoring or classification studies</vt:lpstr>
      <vt:lpstr>Deep learning for financial applications: Financial distress, bankruptcy, bank risk, mortgage risk, crisis forecasting studies.</vt:lpstr>
      <vt:lpstr>Deep learning for financial applications: Fraud detection studies</vt:lpstr>
      <vt:lpstr>Deep learning for financial applications: Portfolio management studies</vt:lpstr>
      <vt:lpstr>Deep learning for financial applications: Asset pricing and derivatives market studies</vt:lpstr>
      <vt:lpstr>Deep learning for financial applications: Cryptocurrency and blockchain studies</vt:lpstr>
      <vt:lpstr>Deep learning for financial applications: Financial sentiment studies coupled with text mining for forecasting</vt:lpstr>
      <vt:lpstr>Deep learning for financial applications: Text mining studies without sentiment analysis for forecasting</vt:lpstr>
      <vt:lpstr>Deep learning for financial applications: Text mining studies without sentiment analysis for forecasting</vt:lpstr>
      <vt:lpstr>Deep learning for financial applications: Financial sentiment studies coupled with text mining without forecasting</vt:lpstr>
      <vt:lpstr>Deep learning for financial applications: Other text mining studies</vt:lpstr>
      <vt:lpstr>Deep learning for financial applications: Other financial applications</vt:lpstr>
      <vt:lpstr>Stock Market Movement Forecast: Phases of the stock market modeling</vt:lpstr>
      <vt:lpstr>Deep learning for Financial Economics</vt:lpstr>
      <vt:lpstr>Journal Articles of ML and AI in Finance </vt:lpstr>
      <vt:lpstr>Journal Articles of ML and AI in Finance </vt:lpstr>
      <vt:lpstr>Deep learning: CNN, RNN</vt:lpstr>
      <vt:lpstr>Deep learning: AE, Transformer, DRL</vt:lpstr>
      <vt:lpstr>Deep Learning  and  Neural Networks</vt:lpstr>
      <vt:lpstr>Tensor</vt:lpstr>
      <vt:lpstr>PowerPoint Presentation</vt:lpstr>
      <vt:lpstr>Deep Learning Foundations:  Neural Networks</vt:lpstr>
      <vt:lpstr>Deep Learning and  Neural Networks</vt:lpstr>
      <vt:lpstr>Deep Learning and  Neural Networks</vt:lpstr>
      <vt:lpstr>Deep Learning and  Neural Networks</vt:lpstr>
      <vt:lpstr>The Neuron</vt:lpstr>
      <vt:lpstr>The Neuron</vt:lpstr>
      <vt:lpstr>PowerPoint Presentation</vt:lpstr>
      <vt:lpstr>Neural Networks</vt:lpstr>
      <vt:lpstr>Neural Networks</vt:lpstr>
      <vt:lpstr>Neural Networks</vt:lpstr>
      <vt:lpstr>Neural Networks</vt:lpstr>
      <vt:lpstr>Neural Networks</vt:lpstr>
      <vt:lpstr>Neural Networks</vt:lpstr>
      <vt:lpstr>Linear function</vt:lpstr>
      <vt:lpstr>PowerPoint Presentation</vt:lpstr>
      <vt:lpstr>PowerPoint Presentation</vt:lpstr>
      <vt:lpstr>PowerPoint Presentation</vt:lpstr>
      <vt:lpstr>SoftMAX</vt:lpstr>
      <vt:lpstr>PowerPoint Presentation</vt:lpstr>
      <vt:lpstr>Training a Network = Minimize the Cost Function</vt:lpstr>
      <vt:lpstr>Training a Network = Minimize the Cost Function  Minimize the Loss Function</vt:lpstr>
      <vt:lpstr>Error = Predict Y - Actual Y Error : Cost : Loss</vt:lpstr>
      <vt:lpstr>Error = Predict Y - Actual Y Error : Cost : Loss</vt:lpstr>
      <vt:lpstr>Error = Predict Y - Actual Y Error : Cost : Loss</vt:lpstr>
      <vt:lpstr>Activation Functions</vt:lpstr>
      <vt:lpstr>Activation Functions</vt:lpstr>
      <vt:lpstr>Activation Functions</vt:lpstr>
      <vt:lpstr>Loss  Function</vt:lpstr>
      <vt:lpstr>Binary Classification: 2 Class  Activation Function:  Sigmoid  Loss Function:  Binary Cross-Entropy</vt:lpstr>
      <vt:lpstr>Multiple Classification: 10 Class  Activation Function:  SoftMAX  Loss Function:  Categorical Cross-Entropy</vt:lpstr>
      <vt:lpstr>Dropout</vt:lpstr>
      <vt:lpstr>PowerPoint Presentation</vt:lpstr>
      <vt:lpstr>PowerPoint Presentation</vt:lpstr>
      <vt:lpstr>Optimizer:  Stochastic Gradient Descent (SGD)</vt:lpstr>
      <vt:lpstr>PowerPoint Presentation</vt:lpstr>
      <vt:lpstr>Convolutional Neural Networks (CNN)</vt:lpstr>
      <vt:lpstr>Convolutional Neural Networks  (CNN)</vt:lpstr>
      <vt:lpstr>CNN Architecture</vt:lpstr>
      <vt:lpstr>CNN Convolution Layer</vt:lpstr>
      <vt:lpstr>CNN Convolution Layer Input x Filter --&gt; Feature Map</vt:lpstr>
      <vt:lpstr>CNN Convolution Layer Input x Filter --&gt; Feature 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Dropout</vt:lpstr>
      <vt:lpstr>Model Performance</vt:lpstr>
      <vt:lpstr>Recurrent  Neural Networks (RNN)</vt:lpstr>
      <vt:lpstr>Recurrent Neural Networks (RNN) </vt:lpstr>
      <vt:lpstr>Recurrent Neural Networks (RNN) Time Series Forecasting</vt:lpstr>
      <vt:lpstr>Recurrent Neural Networks (RNN) </vt:lpstr>
      <vt:lpstr>Recurrent Neural Networks (RNN) Sentiment Analysis</vt:lpstr>
      <vt:lpstr>Recurrent Neural Networks (RNN) Sentiment Analysis</vt:lpstr>
      <vt:lpstr>Recurrent Neural Network (RNN)</vt:lpstr>
      <vt:lpstr>RNN</vt:lpstr>
      <vt:lpstr>RNN long-term dependencies</vt:lpstr>
      <vt:lpstr>Vanishing Gradient  Exploding Gradient</vt:lpstr>
      <vt:lpstr>Recurrent Neural Networks (RNN) </vt:lpstr>
      <vt:lpstr>RNN Vanishing Gradient problem  Exploding Gradient problem</vt:lpstr>
      <vt:lpstr>RNN Vanishing Gradient problem </vt:lpstr>
      <vt:lpstr>RNN Exploding Gradient problem</vt:lpstr>
      <vt:lpstr>RNN LSTM</vt:lpstr>
      <vt:lpstr>Long Short Term Memory (LSTM)</vt:lpstr>
      <vt:lpstr>Gated Recurrent Unit  (GRU)</vt:lpstr>
      <vt:lpstr> LSTM Recurrent Neural Network</vt:lpstr>
      <vt:lpstr>Long Short Term Memory (LSTM)  for Time Series Forecasting</vt:lpstr>
      <vt:lpstr>Time Series Data</vt:lpstr>
      <vt:lpstr>Time Series Data</vt:lpstr>
      <vt:lpstr>Reinforcement Learning (RL)</vt:lpstr>
      <vt:lpstr>Branches of Machine Learning (ML) Reinforcement Learning (RL) </vt:lpstr>
      <vt:lpstr>Reinforcement Learning (RL) Taxonomy </vt:lpstr>
      <vt:lpstr>Reinforcement Learning (RL) A Taxonomy of RL Algorithms</vt:lpstr>
      <vt:lpstr>Reinforcement Learning (DL)</vt:lpstr>
      <vt:lpstr>Reinforcement Learning (DL)</vt:lpstr>
      <vt:lpstr>Reinforcement Learning (DL)</vt:lpstr>
      <vt:lpstr>Agent and Environment</vt:lpstr>
      <vt:lpstr>Reinforcement Learning (DL) The Agent-Environment Interaction in a Markov Decision Process (MDP)</vt:lpstr>
      <vt:lpstr>Model-Based RL</vt:lpstr>
      <vt:lpstr>Model-Free RL (DQN, A3C) </vt:lpstr>
      <vt:lpstr>Reinforcement Learning Algorithms</vt:lpstr>
      <vt:lpstr>Reinforcement Learning (RL) in Trading Strategies</vt:lpstr>
      <vt:lpstr>FinRL: A Deep Reinforcement Learning Library for  Automated Stock Trading in Quantitative Finance</vt:lpstr>
      <vt:lpstr>FinRL  Deep Reinforcement Learning Algorithms</vt:lpstr>
      <vt:lpstr>PowerPoint Presentation</vt:lpstr>
      <vt:lpstr>Reinforcement Learning (RL) FinRL Performance of single stock trading  using Proximal policy optimization (PPO) in the FinRL library</vt:lpstr>
      <vt:lpstr>Reinforcement Learning (RL) FinRL Performance of multiple stock trading and portfolio allocation  using the FinRL library </vt:lpstr>
      <vt:lpstr>Reinforcement Learning (RL) FinRL Performance of single stock trading  using Proximal policy optimization (PPO) in the FinRL library</vt:lpstr>
      <vt:lpstr>Reinforcement Learning (RL) FinRL Performance of multiple stock trading and portfolio allocation  over the DJIA constituents stocks using the FinRL library</vt:lpstr>
      <vt:lpstr>Deep Reinforcement Learning Library </vt:lpstr>
      <vt:lpstr>PowerPoint Presentation</vt:lpstr>
      <vt:lpstr> Mid-closing prices for EUR/USD (intraday)</vt:lpstr>
      <vt:lpstr>PowerPoint Presentation</vt:lpstr>
      <vt:lpstr>Training and validation accuracy values</vt:lpstr>
      <vt:lpstr>Training and validation accuracy values (normalized features data)</vt:lpstr>
      <vt:lpstr>Training and validation accuracy values  (with dropout)</vt:lpstr>
      <vt:lpstr>Training and validation accuracy values  (with regularization)</vt:lpstr>
      <vt:lpstr>Training and validation accuracy values  (with dropout and regularization)</vt:lpstr>
      <vt:lpstr>PowerPoint Presentation</vt:lpstr>
      <vt:lpstr>Performance metrics during RNN training</vt:lpstr>
      <vt:lpstr>Sample sequence data</vt:lpstr>
      <vt:lpstr>in-sample and out-of-sample predictions  of the RNN</vt:lpstr>
      <vt:lpstr>In-sample prediction for financial price series  by the RNN (whole data set)</vt:lpstr>
      <vt:lpstr>In-sample prediction for financial price series by the RNN (data sub-set)</vt:lpstr>
      <vt:lpstr>Financial Price Series</vt:lpstr>
      <vt:lpstr>Financial Return Series</vt:lpstr>
      <vt:lpstr>Financial Price and Return Normalization Series</vt:lpstr>
      <vt:lpstr>In-sample prediction for financial return series by the RNN (data sub-set)</vt:lpstr>
      <vt:lpstr>PowerPoint Presentation</vt:lpstr>
      <vt:lpstr>Performance metrics for the  training and validation of the CNN</vt:lpstr>
      <vt:lpstr>Gross performance of passive benchmark investment and CNN strategy  (before/after transaction costs)</vt:lpstr>
      <vt:lpstr>Reinforcement Learning in Finance</vt:lpstr>
      <vt:lpstr>Average total rewards of DQLAgent for CartPole</vt:lpstr>
      <vt:lpstr>Average total rewards of DQLAgent for Finance</vt:lpstr>
      <vt:lpstr>Training and validation performance of the FQLAgent per episode</vt:lpstr>
      <vt:lpstr>Papers with Code: Time Series Analysis</vt:lpstr>
      <vt:lpstr>The Quant Finance PyData Stack</vt:lpstr>
      <vt:lpstr>Yves Hilpisch (2020),  Artificial Intelligence in Finance:  A Python-Based Guide,  O’Reilly</vt:lpstr>
      <vt:lpstr>Yves Hilpisch (2020), Artificial Intelligence in Finance: A Python-Based Guide, O’Reilly</vt:lpstr>
      <vt:lpstr>Yves Hilpisch (2020), Artificial Intelligence in Finance: A Python-Based Guide, O’Reilly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 in Finance and Quantitative Analysis</dc:title>
  <dc:subject/>
  <dc:creator>Min-Yuh Day</dc:creator>
  <cp:keywords>Artificial Intelligence, Finance, Quantitative Analysis, AI in Finance, AIFQA</cp:keywords>
  <dc:description>Artificial Intelligence in Finance and Quantitative Analysis</dc:description>
  <cp:lastModifiedBy>MY DAY</cp:lastModifiedBy>
  <cp:revision>1344</cp:revision>
  <cp:lastPrinted>2020-12-23T14:44:17Z</cp:lastPrinted>
  <dcterms:created xsi:type="dcterms:W3CDTF">2019-09-12T03:09:52Z</dcterms:created>
  <dcterms:modified xsi:type="dcterms:W3CDTF">2025-04-28T20:47:28Z</dcterms:modified>
  <cp:category/>
</cp:coreProperties>
</file>