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3462" r:id="rId2"/>
    <p:sldId id="3786" r:id="rId3"/>
    <p:sldId id="5220" r:id="rId4"/>
    <p:sldId id="5600" r:id="rId5"/>
    <p:sldId id="4568" r:id="rId6"/>
    <p:sldId id="4569" r:id="rId7"/>
    <p:sldId id="5625" r:id="rId8"/>
    <p:sldId id="5626" r:id="rId9"/>
    <p:sldId id="5627" r:id="rId10"/>
    <p:sldId id="5628" r:id="rId11"/>
    <p:sldId id="5629" r:id="rId12"/>
    <p:sldId id="1690" r:id="rId13"/>
    <p:sldId id="1691" r:id="rId14"/>
    <p:sldId id="4945" r:id="rId15"/>
    <p:sldId id="5630" r:id="rId16"/>
    <p:sldId id="2951" r:id="rId17"/>
    <p:sldId id="1745" r:id="rId18"/>
    <p:sldId id="1742" r:id="rId19"/>
    <p:sldId id="1746" r:id="rId20"/>
    <p:sldId id="1744" r:id="rId21"/>
    <p:sldId id="2956" r:id="rId22"/>
    <p:sldId id="4931" r:id="rId23"/>
    <p:sldId id="4932" r:id="rId24"/>
    <p:sldId id="4933" r:id="rId25"/>
    <p:sldId id="4598" r:id="rId26"/>
    <p:sldId id="4599" r:id="rId27"/>
    <p:sldId id="4600" r:id="rId28"/>
    <p:sldId id="4603" r:id="rId29"/>
    <p:sldId id="4607" r:id="rId30"/>
    <p:sldId id="4608" r:id="rId31"/>
    <p:sldId id="4609" r:id="rId32"/>
    <p:sldId id="4610" r:id="rId33"/>
    <p:sldId id="4611" r:id="rId34"/>
    <p:sldId id="4612" r:id="rId35"/>
    <p:sldId id="4601" r:id="rId36"/>
    <p:sldId id="4605" r:id="rId37"/>
    <p:sldId id="4606" r:id="rId38"/>
    <p:sldId id="4934" r:id="rId39"/>
    <p:sldId id="4588" r:id="rId40"/>
    <p:sldId id="4590" r:id="rId41"/>
    <p:sldId id="4591" r:id="rId42"/>
    <p:sldId id="4592" r:id="rId43"/>
    <p:sldId id="4593" r:id="rId44"/>
    <p:sldId id="4594" r:id="rId45"/>
    <p:sldId id="4604" r:id="rId46"/>
    <p:sldId id="3600" r:id="rId47"/>
    <p:sldId id="3747" r:id="rId48"/>
    <p:sldId id="3748" r:id="rId49"/>
    <p:sldId id="3749" r:id="rId50"/>
    <p:sldId id="3750" r:id="rId51"/>
    <p:sldId id="3751" r:id="rId52"/>
    <p:sldId id="3752" r:id="rId53"/>
    <p:sldId id="4570" r:id="rId54"/>
    <p:sldId id="4935" r:id="rId55"/>
    <p:sldId id="3756" r:id="rId56"/>
    <p:sldId id="3757" r:id="rId57"/>
    <p:sldId id="3758" r:id="rId58"/>
    <p:sldId id="3759" r:id="rId59"/>
    <p:sldId id="3760" r:id="rId60"/>
    <p:sldId id="3773" r:id="rId61"/>
    <p:sldId id="3761" r:id="rId62"/>
    <p:sldId id="3772" r:id="rId63"/>
    <p:sldId id="4936" r:id="rId64"/>
    <p:sldId id="4937" r:id="rId65"/>
    <p:sldId id="3487" r:id="rId66"/>
    <p:sldId id="4938" r:id="rId67"/>
    <p:sldId id="4939" r:id="rId68"/>
    <p:sldId id="4940" r:id="rId69"/>
    <p:sldId id="4941" r:id="rId70"/>
    <p:sldId id="4576" r:id="rId71"/>
    <p:sldId id="4577" r:id="rId72"/>
    <p:sldId id="3570" r:id="rId73"/>
    <p:sldId id="4578" r:id="rId74"/>
    <p:sldId id="4942" r:id="rId75"/>
    <p:sldId id="4580" r:id="rId76"/>
    <p:sldId id="4581" r:id="rId77"/>
    <p:sldId id="4582" r:id="rId78"/>
    <p:sldId id="4583" r:id="rId79"/>
    <p:sldId id="4943" r:id="rId80"/>
    <p:sldId id="3739" r:id="rId81"/>
    <p:sldId id="3740" r:id="rId82"/>
    <p:sldId id="3741" r:id="rId83"/>
    <p:sldId id="3743" r:id="rId84"/>
    <p:sldId id="3744" r:id="rId85"/>
    <p:sldId id="3745" r:id="rId86"/>
    <p:sldId id="3742" r:id="rId87"/>
    <p:sldId id="3746" r:id="rId88"/>
    <p:sldId id="3569" r:id="rId89"/>
    <p:sldId id="4944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08"/>
    <p:restoredTop sz="95687"/>
  </p:normalViewPr>
  <p:slideViewPr>
    <p:cSldViewPr snapToGrid="0" snapToObjects="1">
      <p:cViewPr varScale="1">
        <p:scale>
          <a:sx n="80" d="100"/>
          <a:sy n="80" d="100"/>
        </p:scale>
        <p:origin x="21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5/20/25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7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5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5/20/25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5/20/25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5/20/25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qbMhXXq0vI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ernc.github.io/backtesting.py/" TargetMode="External"/><Relationship Id="rId2" Type="http://schemas.openxmlformats.org/officeDocument/2006/relationships/hyperlink" Target="https://pmorissette.github.io/ff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keh.org/" TargetMode="External"/><Relationship Id="rId4" Type="http://schemas.openxmlformats.org/officeDocument/2006/relationships/hyperlink" Target="https://plotly.com/python/plotly-express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amazon.com/Machine-Learning-Algorithmic-Trading-alternative/dp/1839217715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amazon.com/Quantitative-Finance-Python-Engineering-Mathematics/dp/1032014431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s://tinyurl.com/imtkupython101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tinyurl.com/imtkupython101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tinyurl.com/imtkupython101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tinyurl.com/imtkupython101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tinyurl.com/imtkupython101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tinyurl.com/imtkupython101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tinyurl.com/imtkupython101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tinyurl.com/imtkupython10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s://tinyurl.com/imtkupython101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tinyurl.com/imtkupython101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tinyurl.com/imtkupython10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tinyurl.com/imtkupython101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s://tinyurl.com/imtkupython101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tinyurl.com/imtkupython101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tinyurl.com/imtkupython101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tinyurl.com/aintpupython101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tinyurl.com/imtkupython101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2"/>
            <a:ext cx="11672156" cy="226467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Algorithmic Trading</a:t>
            </a:r>
            <a:r>
              <a:rPr lang="en-US" altLang="zh-TW" sz="480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; Risk </a:t>
            </a: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Management;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Trading Bot and Event-Based </a:t>
            </a:r>
            <a:r>
              <a:rPr lang="en-US" altLang="zh-TW" sz="48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Backtesting</a:t>
            </a:r>
            <a:endParaRPr lang="en-US" altLang="zh-TW" sz="48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1132AIFQA09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2025-05-20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DEE4FE-08E8-BE5C-7D79-E1E0F4210EC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4520356"/>
            <a:ext cx="1095654" cy="2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9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186487" y="1926215"/>
            <a:ext cx="11819025" cy="2865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186487" y="1426562"/>
            <a:ext cx="11819025" cy="5116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427358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Algorithmic Trading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39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063953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Algorithmic Trading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567607" y="6611989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Ernest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P. Chan (2017), Machine Trading: Deploying Computer Algorithms to Conquer the Markets, Wiley</a:t>
            </a:r>
          </a:p>
        </p:txBody>
      </p:sp>
      <p:sp>
        <p:nvSpPr>
          <p:cNvPr id="8" name="Can 7"/>
          <p:cNvSpPr/>
          <p:nvPr/>
        </p:nvSpPr>
        <p:spPr>
          <a:xfrm>
            <a:off x="2567608" y="1329846"/>
            <a:ext cx="1976643" cy="1160117"/>
          </a:xfrm>
          <a:prstGeom prst="can">
            <a:avLst>
              <a:gd name="adj" fmla="val 1591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Historical Finance Market Data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2867977" y="5012873"/>
            <a:ext cx="1728192" cy="1008112"/>
          </a:xfrm>
          <a:prstGeom prst="snip1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Backtest</a:t>
            </a:r>
            <a:r>
              <a:rPr lang="en-US" sz="2000" dirty="0">
                <a:solidFill>
                  <a:schemeClr val="bg1"/>
                </a:solidFill>
              </a:rPr>
              <a:t> Results</a:t>
            </a:r>
          </a:p>
        </p:txBody>
      </p:sp>
      <p:sp>
        <p:nvSpPr>
          <p:cNvPr id="10" name="Diamond 9"/>
          <p:cNvSpPr/>
          <p:nvPr/>
        </p:nvSpPr>
        <p:spPr>
          <a:xfrm>
            <a:off x="4647150" y="2594678"/>
            <a:ext cx="2664296" cy="1656184"/>
          </a:xfrm>
          <a:prstGeom prst="diamon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Computer Program</a:t>
            </a:r>
          </a:p>
        </p:txBody>
      </p:sp>
      <p:sp>
        <p:nvSpPr>
          <p:cNvPr id="11" name="Parallelogram 10"/>
          <p:cNvSpPr/>
          <p:nvPr/>
        </p:nvSpPr>
        <p:spPr>
          <a:xfrm>
            <a:off x="7311447" y="1365169"/>
            <a:ext cx="2310319" cy="934008"/>
          </a:xfrm>
          <a:prstGeom prst="parallelogram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Live Finance Market Data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61901" y="4195090"/>
            <a:ext cx="1728192" cy="91079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Broker API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11446" y="5700721"/>
            <a:ext cx="1515744" cy="833767"/>
          </a:xfrm>
          <a:prstGeom prst="roundRect">
            <a:avLst>
              <a:gd name="adj" fmla="val 4334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Broker’s Server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7494766" y="5296478"/>
            <a:ext cx="541816" cy="2136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099964">
            <a:off x="6764195" y="2521513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304700">
            <a:off x="3912834" y="2725896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40016" y="4468012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9477" y="5142737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83051" y="5237063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 Status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84376" y="3579541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 Status</a:t>
            </a:r>
          </a:p>
        </p:txBody>
      </p:sp>
      <p:sp>
        <p:nvSpPr>
          <p:cNvPr id="22" name="Right Arrow 21"/>
          <p:cNvSpPr/>
          <p:nvPr/>
        </p:nvSpPr>
        <p:spPr>
          <a:xfrm rot="7608238">
            <a:off x="4422709" y="4278065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469169">
            <a:off x="6604221" y="4040821"/>
            <a:ext cx="669946" cy="21422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3138071">
            <a:off x="7080680" y="3733744"/>
            <a:ext cx="669946" cy="21422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8115730" y="5288418"/>
            <a:ext cx="541816" cy="2136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116633"/>
            <a:ext cx="10986247" cy="18197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Process of Machine Learning in Predicting Cryptocurrency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440988" y="6575770"/>
            <a:ext cx="111991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Fan Fang, Carmine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Ventre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Michail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Basios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Leslie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Kanthan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David Martinez-Rego, Fan Wu,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Lingbo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Li. (2023) "Cryptocurrency trading: a comprehensive survey." Financial Innovation 8, no. 1 (2022): 1-59.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79DBB-63B0-5CDE-AA30-D04E93EC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6" y="2749389"/>
            <a:ext cx="11577918" cy="2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2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1" y="14281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37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Risk and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32" y="1675083"/>
            <a:ext cx="6601737" cy="46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39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𝐹𝑟𝑒𝑒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</m:num>
                        <m:den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blipFill>
                <a:blip r:embed="rId2"/>
                <a:stretch>
                  <a:fillRect t="-2239" r="-146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878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51608" y="316805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Where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baseline="-25000" dirty="0"/>
              <a:t> </a:t>
            </a:r>
            <a:r>
              <a:rPr lang="en-US" sz="2400" dirty="0"/>
              <a:t>=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400" dirty="0"/>
              <a:t> = risk free rate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FF0000"/>
                </a:solidFill>
              </a:rPr>
              <a:t>portfolio risk </a:t>
            </a:r>
            <a:r>
              <a:rPr lang="en-US" sz="2400" dirty="0"/>
              <a:t>(variability, standard deviation of return)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𝑆𝑅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930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Sortino</a:t>
            </a:r>
            <a:r>
              <a:rPr lang="en-US" dirty="0">
                <a:solidFill>
                  <a:schemeClr val="accent1"/>
                </a:solidFill>
              </a:rPr>
              <a:t>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405" y="2828218"/>
            <a:ext cx="5732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Where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baseline="-25000" dirty="0"/>
              <a:t> </a:t>
            </a:r>
            <a:r>
              <a:rPr lang="en-US" sz="2400" dirty="0"/>
              <a:t>=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C00000"/>
                </a:solidFill>
              </a:rPr>
              <a:t>Minimum Target Return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FF0000"/>
                </a:solidFill>
              </a:rPr>
              <a:t>Downside Risk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charset="0"/>
                          <a:ea typeface="Arial" charset="0"/>
                          <a:cs typeface="Arial" charset="0"/>
                        </a:rPr>
                        <m:t>𝐒𝐨𝐫𝐭𝐢𝐧𝐨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𝐃𝐨𝐰𝐧𝐬𝐢𝐝𝐞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𝐑𝐢𝐬𝐤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𝐷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is-I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mr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latin typeface="Cambria Math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</m:t>
                                              </m:r>
                                              <m:r>
                                                <a:rPr lang="en-US" sz="2800" i="1" baseline="-2500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𝑟𝑇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i="1">
                                              <a:latin typeface="Cambria Math" charset="0"/>
                                            </a:rPr>
                                            <m:t>,0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800" i="1" baseline="30000">
                                      <a:latin typeface="Cambria Math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blipFill>
                <a:blip r:embed="rId3"/>
                <a:stretch>
                  <a:fillRect t="-66917" b="-112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68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2025/02/18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2025/02/25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Generative AI for Financial Innovation Applications</a:t>
            </a:r>
          </a:p>
          <a:p>
            <a:pPr marL="0" indent="0">
              <a:buNone/>
            </a:pPr>
            <a:r>
              <a:rPr lang="en-US" sz="2800" dirty="0"/>
              <a:t>3 2025/03/04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2025/03/11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2025/03/18 Case Study on AI in Finance and Quantitative Analysis I</a:t>
            </a:r>
          </a:p>
          <a:p>
            <a:pPr marL="0" indent="0">
              <a:buNone/>
            </a:pPr>
            <a:r>
              <a:rPr lang="en-US" sz="2800" dirty="0"/>
              <a:t>6 2025/03/25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Max Drawdown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03" y="1509554"/>
            <a:ext cx="7943594" cy="47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08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49E5161D-AA96-D546-8831-599F3CB22E02}"/>
              </a:ext>
            </a:extLst>
          </p:cNvPr>
          <p:cNvSpPr/>
          <p:nvPr/>
        </p:nvSpPr>
        <p:spPr>
          <a:xfrm>
            <a:off x="4773827" y="2976793"/>
            <a:ext cx="3014361" cy="1220240"/>
          </a:xfrm>
          <a:custGeom>
            <a:avLst/>
            <a:gdLst>
              <a:gd name="connsiteX0" fmla="*/ 0 w 2026508"/>
              <a:gd name="connsiteY0" fmla="*/ 1223319 h 1223319"/>
              <a:gd name="connsiteX1" fmla="*/ 457200 w 2026508"/>
              <a:gd name="connsiteY1" fmla="*/ 407773 h 1223319"/>
              <a:gd name="connsiteX2" fmla="*/ 2026508 w 2026508"/>
              <a:gd name="connsiteY2" fmla="*/ 0 h 1223319"/>
              <a:gd name="connsiteX0" fmla="*/ 0 w 2026508"/>
              <a:gd name="connsiteY0" fmla="*/ 1223319 h 1223319"/>
              <a:gd name="connsiteX1" fmla="*/ 432278 w 2026508"/>
              <a:gd name="connsiteY1" fmla="*/ 262068 h 1223319"/>
              <a:gd name="connsiteX2" fmla="*/ 2026508 w 2026508"/>
              <a:gd name="connsiteY2" fmla="*/ 0 h 1223319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6508" h="1199035">
                <a:moveTo>
                  <a:pt x="0" y="1199035"/>
                </a:moveTo>
                <a:cubicBezTo>
                  <a:pt x="59724" y="893205"/>
                  <a:pt x="94527" y="437623"/>
                  <a:pt x="432278" y="237784"/>
                </a:cubicBezTo>
                <a:cubicBezTo>
                  <a:pt x="770029" y="37945"/>
                  <a:pt x="1402422" y="4807"/>
                  <a:pt x="2026508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CDEB-55E9-D348-B970-D1E2903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760D8-47C8-E146-825E-47B1E53078F6}"/>
              </a:ext>
            </a:extLst>
          </p:cNvPr>
          <p:cNvSpPr txBox="1"/>
          <p:nvPr/>
        </p:nvSpPr>
        <p:spPr>
          <a:xfrm>
            <a:off x="5375920" y="5303530"/>
            <a:ext cx="1537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956012-9924-9044-BE4A-EB9D2B0E415B}"/>
              </a:ext>
            </a:extLst>
          </p:cNvPr>
          <p:cNvCxnSpPr>
            <a:cxnSpLocks/>
          </p:cNvCxnSpPr>
          <p:nvPr/>
        </p:nvCxnSpPr>
        <p:spPr>
          <a:xfrm flipH="1" flipV="1">
            <a:off x="3935602" y="2420888"/>
            <a:ext cx="158" cy="2825398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3AF9DA-2BBD-5145-9BD9-7B77A7DEFBCC}"/>
              </a:ext>
            </a:extLst>
          </p:cNvPr>
          <p:cNvCxnSpPr>
            <a:cxnSpLocks/>
          </p:cNvCxnSpPr>
          <p:nvPr/>
        </p:nvCxnSpPr>
        <p:spPr>
          <a:xfrm>
            <a:off x="3935760" y="5229200"/>
            <a:ext cx="4824536" cy="0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E72DE7-6126-A04F-9E1A-8DDD21DE0295}"/>
              </a:ext>
            </a:extLst>
          </p:cNvPr>
          <p:cNvSpPr txBox="1"/>
          <p:nvPr/>
        </p:nvSpPr>
        <p:spPr>
          <a:xfrm rot="16200000">
            <a:off x="2233868" y="3690732"/>
            <a:ext cx="22493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1B581-ABBA-3549-A72E-0EA7D6758193}"/>
              </a:ext>
            </a:extLst>
          </p:cNvPr>
          <p:cNvSpPr/>
          <p:nvPr/>
        </p:nvSpPr>
        <p:spPr>
          <a:xfrm>
            <a:off x="7680176" y="2852936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B0B9-1460-CE47-818E-784549A00E93}"/>
              </a:ext>
            </a:extLst>
          </p:cNvPr>
          <p:cNvSpPr/>
          <p:nvPr/>
        </p:nvSpPr>
        <p:spPr>
          <a:xfrm>
            <a:off x="5087888" y="3287415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3681DB-C53E-7847-9DD9-84794FD10702}"/>
              </a:ext>
            </a:extLst>
          </p:cNvPr>
          <p:cNvSpPr/>
          <p:nvPr/>
        </p:nvSpPr>
        <p:spPr>
          <a:xfrm>
            <a:off x="4612455" y="4121619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7E9FB1-781E-B448-8717-B1EC7231E616}"/>
              </a:ext>
            </a:extLst>
          </p:cNvPr>
          <p:cNvSpPr/>
          <p:nvPr/>
        </p:nvSpPr>
        <p:spPr>
          <a:xfrm>
            <a:off x="6600056" y="326540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77B03A-6DC8-D245-82A4-364591998891}"/>
              </a:ext>
            </a:extLst>
          </p:cNvPr>
          <p:cNvSpPr/>
          <p:nvPr/>
        </p:nvSpPr>
        <p:spPr>
          <a:xfrm>
            <a:off x="7032104" y="3884768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510273-5064-5940-8181-8F952C4D3BCF}"/>
              </a:ext>
            </a:extLst>
          </p:cNvPr>
          <p:cNvSpPr/>
          <p:nvPr/>
        </p:nvSpPr>
        <p:spPr>
          <a:xfrm>
            <a:off x="7788188" y="4459386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A4D5E1-32DD-AC4B-A488-1B5A1BC1E923}"/>
              </a:ext>
            </a:extLst>
          </p:cNvPr>
          <p:cNvSpPr/>
          <p:nvPr/>
        </p:nvSpPr>
        <p:spPr>
          <a:xfrm>
            <a:off x="6787328" y="4526792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871F8-6C3E-834C-A226-F57E84847DA1}"/>
              </a:ext>
            </a:extLst>
          </p:cNvPr>
          <p:cNvSpPr/>
          <p:nvPr/>
        </p:nvSpPr>
        <p:spPr>
          <a:xfrm>
            <a:off x="6172200" y="4139289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EB82C1-A662-974D-9069-D9B1460ADBA4}"/>
              </a:ext>
            </a:extLst>
          </p:cNvPr>
          <p:cNvSpPr/>
          <p:nvPr/>
        </p:nvSpPr>
        <p:spPr>
          <a:xfrm>
            <a:off x="5424781" y="4005064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BE9E5-0675-7142-9A27-77093200D424}"/>
              </a:ext>
            </a:extLst>
          </p:cNvPr>
          <p:cNvSpPr txBox="1"/>
          <p:nvPr/>
        </p:nvSpPr>
        <p:spPr>
          <a:xfrm>
            <a:off x="4348619" y="1844824"/>
            <a:ext cx="53094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Frontier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FB9F848-56F5-7A40-902C-4C02E467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3562"/>
            <a:ext cx="8229600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5D6845-F92F-8849-B205-43D95C47A6D9}"/>
              </a:ext>
            </a:extLst>
          </p:cNvPr>
          <p:cNvSpPr txBox="1"/>
          <p:nvPr/>
        </p:nvSpPr>
        <p:spPr>
          <a:xfrm>
            <a:off x="2369332" y="636690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Tucker Balch (2012), Investment Science: Portfolio Optimization,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https://www.youtube.com/watch?v=5qbMhXXq0vI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5099DF1-D07E-6440-B75C-70068DB8F481}"/>
              </a:ext>
            </a:extLst>
          </p:cNvPr>
          <p:cNvSpPr/>
          <p:nvPr/>
        </p:nvSpPr>
        <p:spPr>
          <a:xfrm>
            <a:off x="5735960" y="3429000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8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0BD0-16EF-6A47-E29A-7523EBC9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3423"/>
          </a:xfrm>
        </p:spPr>
        <p:txBody>
          <a:bodyPr/>
          <a:lstStyle/>
          <a:p>
            <a:r>
              <a:rPr lang="en-US" dirty="0" err="1"/>
              <a:t>Backtesting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A26A2-A86D-E2F1-9AE3-810445534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7471"/>
            <a:ext cx="11222181" cy="5075829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Financial Functions (</a:t>
            </a:r>
            <a:r>
              <a:rPr lang="en-US" b="0" dirty="0" err="1"/>
              <a:t>ffn</a:t>
            </a:r>
            <a:r>
              <a:rPr lang="en-US" b="0" dirty="0"/>
              <a:t>) </a:t>
            </a:r>
          </a:p>
          <a:p>
            <a:pPr lvl="1"/>
            <a:r>
              <a:rPr lang="en-US" b="0" dirty="0">
                <a:hlinkClick r:id="rId2"/>
              </a:rPr>
              <a:t>https://pmorissette.github.io/ffn/</a:t>
            </a:r>
            <a:endParaRPr lang="en-US" b="0" dirty="0"/>
          </a:p>
          <a:p>
            <a:r>
              <a:rPr lang="en-US" b="0" dirty="0" err="1"/>
              <a:t>backtesting.py</a:t>
            </a:r>
            <a:endParaRPr lang="en-US" b="0" dirty="0"/>
          </a:p>
          <a:p>
            <a:pPr lvl="1"/>
            <a:r>
              <a:rPr lang="en-US" b="0" dirty="0">
                <a:hlinkClick r:id="rId3"/>
              </a:rPr>
              <a:t>https://kernc.github.io/backtesting.py/</a:t>
            </a:r>
            <a:endParaRPr lang="en-US" b="0" dirty="0"/>
          </a:p>
          <a:p>
            <a:r>
              <a:rPr lang="en-US" b="0" dirty="0"/>
              <a:t>Visualization</a:t>
            </a:r>
          </a:p>
          <a:p>
            <a:pPr lvl="1"/>
            <a:r>
              <a:rPr lang="en-US" b="0" dirty="0" err="1"/>
              <a:t>Plotly</a:t>
            </a:r>
            <a:r>
              <a:rPr lang="en-US" b="0" dirty="0"/>
              <a:t> Express (</a:t>
            </a:r>
            <a:r>
              <a:rPr lang="en-US" b="0" dirty="0" err="1"/>
              <a:t>px</a:t>
            </a:r>
            <a:r>
              <a:rPr lang="en-US" b="0" dirty="0"/>
              <a:t>)</a:t>
            </a:r>
          </a:p>
          <a:p>
            <a:pPr lvl="2"/>
            <a:r>
              <a:rPr lang="en-US" b="0" dirty="0">
                <a:hlinkClick r:id="rId4"/>
              </a:rPr>
              <a:t>https://plotly.com/python/plotly-express/</a:t>
            </a:r>
            <a:endParaRPr lang="en-US" b="0" dirty="0"/>
          </a:p>
          <a:p>
            <a:pPr lvl="1"/>
            <a:r>
              <a:rPr lang="en-US" b="0" dirty="0"/>
              <a:t>Bokeh </a:t>
            </a:r>
          </a:p>
          <a:p>
            <a:pPr lvl="2"/>
            <a:r>
              <a:rPr lang="en-US" b="0" dirty="0">
                <a:hlinkClick r:id="rId5"/>
              </a:rPr>
              <a:t>https://bokeh.org/</a:t>
            </a:r>
            <a:endParaRPr lang="en-US" b="0" dirty="0"/>
          </a:p>
          <a:p>
            <a:pPr marL="914400" lvl="2" indent="0">
              <a:buNone/>
            </a:pPr>
            <a:endParaRPr lang="en-US" b="0" dirty="0"/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97B29-3FF1-4392-62AB-C79AE1E3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48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84909" y="434207"/>
            <a:ext cx="11222181" cy="6247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plotly.express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10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1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#BTC-USD Bitcoin USD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btc-usd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df.to_returns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returns.head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returns.tail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returns.describe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#ax = 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=(12,9))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df.calc_stats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perf.plot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perf.display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x=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df.index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price'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'Price'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(mode='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markers+lines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')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returns.index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px.histogram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nbins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histnorm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'probability'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width=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800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height=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histogram'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px.box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y=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points = 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'all'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box'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boxmean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F518DD-930F-1C52-6A7C-22F8FB489FD8}"/>
              </a:ext>
            </a:extLst>
          </p:cNvPr>
          <p:cNvSpPr txBox="1"/>
          <p:nvPr/>
        </p:nvSpPr>
        <p:spPr>
          <a:xfrm>
            <a:off x="6146723" y="434207"/>
            <a:ext cx="5493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Financial Functions (</a:t>
            </a:r>
            <a:r>
              <a:rPr lang="en-US" sz="4000" b="1" dirty="0" err="1">
                <a:solidFill>
                  <a:schemeClr val="accent1"/>
                </a:solidFill>
              </a:rPr>
              <a:t>ffn</a:t>
            </a:r>
            <a:r>
              <a:rPr lang="en-US" sz="40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7E8-2DED-FF70-C061-EBBCEE9E61BC}"/>
              </a:ext>
            </a:extLst>
          </p:cNvPr>
          <p:cNvSpPr txBox="1"/>
          <p:nvPr/>
        </p:nvSpPr>
        <p:spPr>
          <a:xfrm>
            <a:off x="6254299" y="1057580"/>
            <a:ext cx="4644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/>
                </a:solidFill>
              </a:rPr>
              <a:t>plotly.express</a:t>
            </a:r>
            <a:r>
              <a:rPr lang="en-US" sz="4000" b="1" dirty="0">
                <a:solidFill>
                  <a:schemeClr val="accent1"/>
                </a:solidFill>
              </a:rPr>
              <a:t> (</a:t>
            </a:r>
            <a:r>
              <a:rPr lang="en-US" sz="4000" b="1" dirty="0" err="1">
                <a:solidFill>
                  <a:schemeClr val="accent1"/>
                </a:solidFill>
              </a:rPr>
              <a:t>px</a:t>
            </a:r>
            <a:r>
              <a:rPr lang="en-US" sz="4000" b="1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1194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17965" y="2812450"/>
            <a:ext cx="11222181" cy="38164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plotly.express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22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#BTC-USD Bitcoin USD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btc-usd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2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2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E07D6-4C49-9497-7C04-7A546E7A9808}"/>
              </a:ext>
            </a:extLst>
          </p:cNvPr>
          <p:cNvSpPr txBox="1"/>
          <p:nvPr/>
        </p:nvSpPr>
        <p:spPr>
          <a:xfrm>
            <a:off x="417964" y="1587941"/>
            <a:ext cx="11222181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Upgrade pandas-</a:t>
            </a:r>
            <a:r>
              <a:rPr lang="en-US" sz="2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</a:t>
            </a:r>
          </a:p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pandas-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0F0DAE-2387-1F4A-3414-3A5F5C32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0648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34187" y="1511425"/>
            <a:ext cx="11222181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df.to_returns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returns.head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returns.tail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returns.describe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#ax =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=(12,9))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A93582-B095-DA2F-C775-2FC47C66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5806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551854" y="1657889"/>
            <a:ext cx="11222181" cy="47705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 =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df.calc_stats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perf.plot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perf.display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x=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df.index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price'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'Price'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(mode='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markers+lines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')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returns.index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FD9681-262F-22DD-A5E8-BB254362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7158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17965" y="2263007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px.histogram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nbins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histnorm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'probability'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width=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800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height=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histogram'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px.box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y=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points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'all'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box'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boxmean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11B0F8-8724-9B3D-8D38-55C8F28F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7995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71718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9B626-E458-4CB1-452F-DEAB1525BE89}"/>
              </a:ext>
            </a:extLst>
          </p:cNvPr>
          <p:cNvSpPr txBox="1"/>
          <p:nvPr/>
        </p:nvSpPr>
        <p:spPr>
          <a:xfrm>
            <a:off x="1296521" y="806822"/>
            <a:ext cx="609824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btcusd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Date                  </a:t>
            </a:r>
          </a:p>
          <a:p>
            <a:r>
              <a:rPr lang="en-US" sz="1600" dirty="0">
                <a:latin typeface="Courier" pitchFamily="2" charset="0"/>
              </a:rPr>
              <a:t>2016-01-01  434.334015</a:t>
            </a:r>
          </a:p>
          <a:p>
            <a:r>
              <a:rPr lang="en-US" sz="1600" dirty="0">
                <a:latin typeface="Courier" pitchFamily="2" charset="0"/>
              </a:rPr>
              <a:t>2016-01-02  433.437988</a:t>
            </a:r>
          </a:p>
          <a:p>
            <a:r>
              <a:rPr lang="en-US" sz="1600" dirty="0">
                <a:latin typeface="Courier" pitchFamily="2" charset="0"/>
              </a:rPr>
              <a:t>2016-01-03  430.010986</a:t>
            </a:r>
          </a:p>
          <a:p>
            <a:r>
              <a:rPr lang="en-US" sz="1600" dirty="0">
                <a:latin typeface="Courier" pitchFamily="2" charset="0"/>
              </a:rPr>
              <a:t>2016-01-04  433.091003</a:t>
            </a:r>
          </a:p>
          <a:p>
            <a:r>
              <a:rPr lang="en-US" sz="1600" dirty="0">
                <a:latin typeface="Courier" pitchFamily="2" charset="0"/>
              </a:rPr>
              <a:t>2016-01-05  431.959991</a:t>
            </a:r>
          </a:p>
          <a:p>
            <a:r>
              <a:rPr lang="en-US" sz="1600" dirty="0">
                <a:latin typeface="Courier" pitchFamily="2" charset="0"/>
              </a:rPr>
              <a:t>                  </a:t>
            </a:r>
            <a:r>
              <a:rPr lang="en-US" sz="1600" dirty="0" err="1">
                <a:latin typeface="Courier" pitchFamily="2" charset="0"/>
              </a:rPr>
              <a:t>btcusd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Date                    </a:t>
            </a:r>
          </a:p>
          <a:p>
            <a:r>
              <a:rPr lang="en-US" sz="1600" dirty="0">
                <a:latin typeface="Courier" pitchFamily="2" charset="0"/>
              </a:rPr>
              <a:t>2021-12-28  47588.855469</a:t>
            </a:r>
          </a:p>
          <a:p>
            <a:r>
              <a:rPr lang="en-US" sz="1600" dirty="0">
                <a:latin typeface="Courier" pitchFamily="2" charset="0"/>
              </a:rPr>
              <a:t>2021-12-29  46444.710938</a:t>
            </a:r>
          </a:p>
          <a:p>
            <a:r>
              <a:rPr lang="en-US" sz="1600" dirty="0">
                <a:latin typeface="Courier" pitchFamily="2" charset="0"/>
              </a:rPr>
              <a:t>2021-12-30  47178.125000</a:t>
            </a:r>
          </a:p>
          <a:p>
            <a:r>
              <a:rPr lang="en-US" sz="1600" dirty="0">
                <a:latin typeface="Courier" pitchFamily="2" charset="0"/>
              </a:rPr>
              <a:t>2021-12-31  46306.445312</a:t>
            </a:r>
          </a:p>
          <a:p>
            <a:r>
              <a:rPr lang="en-US" sz="1600" dirty="0">
                <a:latin typeface="Courier" pitchFamily="2" charset="0"/>
              </a:rPr>
              <a:t>2022-01-01  47686.812500</a:t>
            </a:r>
          </a:p>
          <a:p>
            <a:r>
              <a:rPr lang="en-US" sz="1600" dirty="0">
                <a:latin typeface="Courier" pitchFamily="2" charset="0"/>
              </a:rPr>
              <a:t>             </a:t>
            </a:r>
            <a:r>
              <a:rPr lang="en-US" sz="1600" dirty="0" err="1">
                <a:latin typeface="Courier" pitchFamily="2" charset="0"/>
              </a:rPr>
              <a:t>btcusd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count   2193.000000</a:t>
            </a:r>
          </a:p>
          <a:p>
            <a:r>
              <a:rPr lang="en-US" sz="1600" dirty="0">
                <a:latin typeface="Courier" pitchFamily="2" charset="0"/>
              </a:rPr>
              <a:t>mean   13025.164562</a:t>
            </a:r>
          </a:p>
          <a:p>
            <a:r>
              <a:rPr lang="en-US" sz="1600" dirty="0">
                <a:latin typeface="Courier" pitchFamily="2" charset="0"/>
              </a:rPr>
              <a:t>std    16489.530523</a:t>
            </a:r>
          </a:p>
          <a:p>
            <a:r>
              <a:rPr lang="en-US" sz="1600" dirty="0">
                <a:latin typeface="Courier" pitchFamily="2" charset="0"/>
              </a:rPr>
              <a:t>min      364.330994</a:t>
            </a:r>
          </a:p>
          <a:p>
            <a:r>
              <a:rPr lang="en-US" sz="1600" dirty="0">
                <a:latin typeface="Courier" pitchFamily="2" charset="0"/>
              </a:rPr>
              <a:t>25%     2589.409912</a:t>
            </a:r>
          </a:p>
          <a:p>
            <a:r>
              <a:rPr lang="en-US" sz="1600" dirty="0">
                <a:latin typeface="Courier" pitchFamily="2" charset="0"/>
              </a:rPr>
              <a:t>50%     7397.796875</a:t>
            </a:r>
          </a:p>
          <a:p>
            <a:r>
              <a:rPr lang="en-US" sz="1600" dirty="0">
                <a:latin typeface="Courier" pitchFamily="2" charset="0"/>
              </a:rPr>
              <a:t>75%    11358.662109</a:t>
            </a:r>
          </a:p>
          <a:p>
            <a:r>
              <a:rPr lang="en-US" sz="1600" dirty="0">
                <a:latin typeface="Courier" pitchFamily="2" charset="0"/>
              </a:rPr>
              <a:t>max    67566.828125</a:t>
            </a:r>
          </a:p>
        </p:txBody>
      </p:sp>
    </p:spTree>
    <p:extLst>
      <p:ext uri="{BB962C8B-B14F-4D97-AF65-F5344CB8AC3E}">
        <p14:creationId xmlns:p14="http://schemas.microsoft.com/office/powerpoint/2010/main" val="4177070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84414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calc_stats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641966" y="1691275"/>
            <a:ext cx="112221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Stat                 </a:t>
            </a:r>
            <a:r>
              <a:rPr lang="en-US" sz="2400" dirty="0" err="1">
                <a:latin typeface="Courier" pitchFamily="2" charset="0"/>
              </a:rPr>
              <a:t>btcusd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-------------------  ----------</a:t>
            </a:r>
          </a:p>
          <a:p>
            <a:r>
              <a:rPr lang="en-US" sz="2400" dirty="0">
                <a:latin typeface="Courier" pitchFamily="2" charset="0"/>
              </a:rPr>
              <a:t>Start                2016-01-01</a:t>
            </a:r>
          </a:p>
          <a:p>
            <a:r>
              <a:rPr lang="en-US" sz="2400" dirty="0">
                <a:latin typeface="Courier" pitchFamily="2" charset="0"/>
              </a:rPr>
              <a:t>End                  2022-01-01</a:t>
            </a:r>
          </a:p>
          <a:p>
            <a:r>
              <a:rPr lang="en-US" sz="2400" dirty="0">
                <a:latin typeface="Courier" pitchFamily="2" charset="0"/>
              </a:rPr>
              <a:t>Risk-free rate       0.00%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Total Return         10879.29%</a:t>
            </a:r>
          </a:p>
          <a:p>
            <a:r>
              <a:rPr lang="en-US" sz="2400" dirty="0">
                <a:latin typeface="Courier" pitchFamily="2" charset="0"/>
              </a:rPr>
              <a:t>Daily Sharpe         1.18</a:t>
            </a:r>
          </a:p>
          <a:p>
            <a:r>
              <a:rPr lang="en-US" sz="2400" dirty="0">
                <a:latin typeface="Courier" pitchFamily="2" charset="0"/>
              </a:rPr>
              <a:t>Daily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  1.95</a:t>
            </a:r>
          </a:p>
          <a:p>
            <a:r>
              <a:rPr lang="en-US" sz="2400" dirty="0">
                <a:latin typeface="Courier" pitchFamily="2" charset="0"/>
              </a:rPr>
              <a:t>CAGR                 118.79%</a:t>
            </a:r>
          </a:p>
          <a:p>
            <a:r>
              <a:rPr lang="en-US" sz="2400" dirty="0">
                <a:latin typeface="Courier" pitchFamily="2" charset="0"/>
              </a:rPr>
              <a:t>Max Drawdown         -83.40%</a:t>
            </a:r>
          </a:p>
          <a:p>
            <a:r>
              <a:rPr lang="en-US" sz="2400" dirty="0">
                <a:latin typeface="Courier" pitchFamily="2" charset="0"/>
              </a:rPr>
              <a:t>Calmar Ratio         1.42</a:t>
            </a:r>
          </a:p>
        </p:txBody>
      </p:sp>
    </p:spTree>
    <p:extLst>
      <p:ext uri="{BB962C8B-B14F-4D97-AF65-F5344CB8AC3E}">
        <p14:creationId xmlns:p14="http://schemas.microsoft.com/office/powerpoint/2010/main" val="1701151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2025/04/01 Self-Study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2025/04/08 Midterm Project Report</a:t>
            </a:r>
          </a:p>
          <a:p>
            <a:pPr marL="0" indent="0">
              <a:buNone/>
            </a:pPr>
            <a:r>
              <a:rPr lang="en-US" sz="2800" dirty="0"/>
              <a:t>9 2025/04/15 Financial Econometrics and Machine Learning</a:t>
            </a:r>
          </a:p>
          <a:p>
            <a:pPr marL="0" indent="0">
              <a:buNone/>
            </a:pPr>
            <a:r>
              <a:rPr lang="en-US" sz="2800" dirty="0"/>
              <a:t>10 2025/04/22 AI-First Finance</a:t>
            </a:r>
          </a:p>
          <a:p>
            <a:pPr marL="0" indent="0">
              <a:buNone/>
            </a:pPr>
            <a:r>
              <a:rPr lang="en-US" sz="2800" dirty="0"/>
              <a:t>11 2025/04/29 Deep Learning, Reinforcement Learning, </a:t>
            </a:r>
            <a:br>
              <a:rPr lang="en-US" sz="2800" dirty="0"/>
            </a:br>
            <a:r>
              <a:rPr lang="en-US" sz="2800" dirty="0"/>
              <a:t>                            and Generative AI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2025/05/06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90" y="1720840"/>
            <a:ext cx="112221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MTD                  2.98%</a:t>
            </a:r>
          </a:p>
          <a:p>
            <a:r>
              <a:rPr lang="en-US" sz="2400" dirty="0">
                <a:latin typeface="Courier" pitchFamily="2" charset="0"/>
              </a:rPr>
              <a:t>3m                   -0.89%</a:t>
            </a:r>
          </a:p>
          <a:p>
            <a:r>
              <a:rPr lang="en-US" sz="2400" dirty="0">
                <a:latin typeface="Courier" pitchFamily="2" charset="0"/>
              </a:rPr>
              <a:t>6m                   42.04%</a:t>
            </a:r>
          </a:p>
          <a:p>
            <a:r>
              <a:rPr lang="en-US" sz="2400" dirty="0">
                <a:latin typeface="Courier" pitchFamily="2" charset="0"/>
              </a:rPr>
              <a:t>YTD                  2.98%</a:t>
            </a:r>
          </a:p>
          <a:p>
            <a:r>
              <a:rPr lang="en-US" sz="2400" dirty="0">
                <a:latin typeface="Courier" pitchFamily="2" charset="0"/>
              </a:rPr>
              <a:t>1Y                   62.34%</a:t>
            </a:r>
          </a:p>
          <a:p>
            <a:r>
              <a:rPr lang="en-US" sz="2400" dirty="0">
                <a:latin typeface="Courier" pitchFamily="2" charset="0"/>
              </a:rPr>
              <a:t>3Y (ann.)            131.46%</a:t>
            </a:r>
          </a:p>
          <a:p>
            <a:r>
              <a:rPr lang="en-US" sz="2400" dirty="0">
                <a:latin typeface="Courier" pitchFamily="2" charset="0"/>
              </a:rPr>
              <a:t>5Y (ann.)            116.71%</a:t>
            </a:r>
          </a:p>
          <a:p>
            <a:r>
              <a:rPr lang="en-US" sz="2400" dirty="0">
                <a:latin typeface="Courier" pitchFamily="2" charset="0"/>
              </a:rPr>
              <a:t>10Y (ann.)           -</a:t>
            </a:r>
          </a:p>
          <a:p>
            <a:r>
              <a:rPr lang="en-US" sz="2400" dirty="0">
                <a:latin typeface="Courier" pitchFamily="2" charset="0"/>
              </a:rPr>
              <a:t>Since </a:t>
            </a:r>
            <a:r>
              <a:rPr lang="en-US" sz="2400" dirty="0" err="1">
                <a:latin typeface="Courier" pitchFamily="2" charset="0"/>
              </a:rPr>
              <a:t>Incep</a:t>
            </a:r>
            <a:r>
              <a:rPr lang="en-US" sz="2400" dirty="0">
                <a:latin typeface="Courier" pitchFamily="2" charset="0"/>
              </a:rPr>
              <a:t>. (ann.)  118.79%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40AE6CD-F6EC-CAFC-E370-8BEED2B301E6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23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89" y="2255168"/>
            <a:ext cx="11222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Daily Sharpe         1.18</a:t>
            </a:r>
          </a:p>
          <a:p>
            <a:r>
              <a:rPr lang="en-US" sz="2400" dirty="0">
                <a:latin typeface="Courier" pitchFamily="2" charset="0"/>
              </a:rPr>
              <a:t>Daily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  1.95</a:t>
            </a:r>
          </a:p>
          <a:p>
            <a:r>
              <a:rPr lang="en-US" sz="2400" dirty="0">
                <a:latin typeface="Courier" pitchFamily="2" charset="0"/>
              </a:rPr>
              <a:t>Daily Mean (ann.)    74.04%</a:t>
            </a:r>
          </a:p>
          <a:p>
            <a:r>
              <a:rPr lang="en-US" sz="2400" dirty="0">
                <a:latin typeface="Courier" pitchFamily="2" charset="0"/>
              </a:rPr>
              <a:t>Daily Vol (ann.)     62.94%</a:t>
            </a:r>
          </a:p>
          <a:p>
            <a:r>
              <a:rPr lang="en-US" sz="2400" dirty="0">
                <a:latin typeface="Courier" pitchFamily="2" charset="0"/>
              </a:rPr>
              <a:t>Daily Skew           -0.10</a:t>
            </a:r>
          </a:p>
          <a:p>
            <a:r>
              <a:rPr lang="en-US" sz="2400" dirty="0">
                <a:latin typeface="Courier" pitchFamily="2" charset="0"/>
              </a:rPr>
              <a:t>Daily Kurt           7.30</a:t>
            </a:r>
          </a:p>
          <a:p>
            <a:r>
              <a:rPr lang="en-US" sz="2400" dirty="0">
                <a:latin typeface="Courier" pitchFamily="2" charset="0"/>
              </a:rPr>
              <a:t>Best Day             25.25%</a:t>
            </a:r>
          </a:p>
          <a:p>
            <a:r>
              <a:rPr lang="en-US" sz="2400" dirty="0">
                <a:latin typeface="Courier" pitchFamily="2" charset="0"/>
              </a:rPr>
              <a:t>Worst Day            -37.17%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B768C9B-E2F3-DAAA-C9EB-A849BA83BC4E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30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89" y="1905506"/>
            <a:ext cx="11222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Monthly Sharpe       1.38</a:t>
            </a:r>
          </a:p>
          <a:p>
            <a:r>
              <a:rPr lang="en-US" sz="2400" dirty="0">
                <a:latin typeface="Courier" pitchFamily="2" charset="0"/>
              </a:rPr>
              <a:t>Monthly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3.75</a:t>
            </a:r>
          </a:p>
          <a:p>
            <a:r>
              <a:rPr lang="en-US" sz="2400" dirty="0">
                <a:latin typeface="Courier" pitchFamily="2" charset="0"/>
              </a:rPr>
              <a:t>Monthly Mean (ann.)  114.20%</a:t>
            </a:r>
          </a:p>
          <a:p>
            <a:r>
              <a:rPr lang="en-US" sz="2400" dirty="0">
                <a:latin typeface="Courier" pitchFamily="2" charset="0"/>
              </a:rPr>
              <a:t>Monthly Vol (ann.)   82.59%</a:t>
            </a:r>
          </a:p>
          <a:p>
            <a:r>
              <a:rPr lang="en-US" sz="2400" dirty="0">
                <a:latin typeface="Courier" pitchFamily="2" charset="0"/>
              </a:rPr>
              <a:t>Monthly Skew         0.43</a:t>
            </a:r>
          </a:p>
          <a:p>
            <a:r>
              <a:rPr lang="en-US" sz="2400" dirty="0">
                <a:latin typeface="Courier" pitchFamily="2" charset="0"/>
              </a:rPr>
              <a:t>Monthly Kurt         -0.16</a:t>
            </a:r>
          </a:p>
          <a:p>
            <a:r>
              <a:rPr lang="en-US" sz="2400" dirty="0">
                <a:latin typeface="Courier" pitchFamily="2" charset="0"/>
              </a:rPr>
              <a:t>Best Month           69.63%</a:t>
            </a:r>
          </a:p>
          <a:p>
            <a:r>
              <a:rPr lang="en-US" sz="2400" dirty="0">
                <a:latin typeface="Courier" pitchFamily="2" charset="0"/>
              </a:rPr>
              <a:t>Worst Month          -36.41%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05FB6BE-A158-AE6C-405F-1B20818B9639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63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90" y="2047570"/>
            <a:ext cx="11222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Yearly Sharpe        0.54</a:t>
            </a:r>
          </a:p>
          <a:p>
            <a:r>
              <a:rPr lang="en-US" sz="2400" dirty="0">
                <a:latin typeface="Courier" pitchFamily="2" charset="0"/>
              </a:rPr>
              <a:t>Yearly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 9.73</a:t>
            </a:r>
          </a:p>
          <a:p>
            <a:r>
              <a:rPr lang="en-US" sz="2400" dirty="0">
                <a:latin typeface="Courier" pitchFamily="2" charset="0"/>
              </a:rPr>
              <a:t>Yearly Mean          292.22%</a:t>
            </a:r>
          </a:p>
          <a:p>
            <a:r>
              <a:rPr lang="en-US" sz="2400" dirty="0">
                <a:latin typeface="Courier" pitchFamily="2" charset="0"/>
              </a:rPr>
              <a:t>Yearly Vol           542.38%</a:t>
            </a:r>
          </a:p>
          <a:p>
            <a:r>
              <a:rPr lang="en-US" sz="2400" dirty="0">
                <a:latin typeface="Courier" pitchFamily="2" charset="0"/>
              </a:rPr>
              <a:t>Yearly Skew          2.17</a:t>
            </a:r>
          </a:p>
          <a:p>
            <a:r>
              <a:rPr lang="en-US" sz="2400" dirty="0">
                <a:latin typeface="Courier" pitchFamily="2" charset="0"/>
              </a:rPr>
              <a:t>Yearly Kurt          4.86</a:t>
            </a:r>
          </a:p>
          <a:p>
            <a:r>
              <a:rPr lang="en-US" sz="2400" dirty="0">
                <a:latin typeface="Courier" pitchFamily="2" charset="0"/>
              </a:rPr>
              <a:t>Best Year            1368.90%</a:t>
            </a:r>
          </a:p>
          <a:p>
            <a:r>
              <a:rPr lang="en-US" sz="2400" dirty="0">
                <a:latin typeface="Courier" pitchFamily="2" charset="0"/>
              </a:rPr>
              <a:t>Worst Year           -73.56%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FD132AD-889F-765A-54FD-BF9ACDE5AC37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68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90" y="1832417"/>
            <a:ext cx="112221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Avg. Drawdown        -10.25%</a:t>
            </a:r>
          </a:p>
          <a:p>
            <a:r>
              <a:rPr lang="en-US" sz="2400" dirty="0">
                <a:latin typeface="Courier" pitchFamily="2" charset="0"/>
              </a:rPr>
              <a:t>Avg. Drawdown Days   36.55</a:t>
            </a:r>
          </a:p>
          <a:p>
            <a:r>
              <a:rPr lang="en-US" sz="2400" dirty="0">
                <a:latin typeface="Courier" pitchFamily="2" charset="0"/>
              </a:rPr>
              <a:t>Avg. Up Month        25.13%</a:t>
            </a:r>
          </a:p>
          <a:p>
            <a:r>
              <a:rPr lang="en-US" sz="2400" dirty="0">
                <a:latin typeface="Courier" pitchFamily="2" charset="0"/>
              </a:rPr>
              <a:t>Avg. Down Month      -12.35%</a:t>
            </a:r>
          </a:p>
          <a:p>
            <a:r>
              <a:rPr lang="en-US" sz="2400" dirty="0">
                <a:latin typeface="Courier" pitchFamily="2" charset="0"/>
              </a:rPr>
              <a:t>Win Year %           83.33%</a:t>
            </a:r>
          </a:p>
          <a:p>
            <a:r>
              <a:rPr lang="en-US" sz="2400" dirty="0">
                <a:latin typeface="Courier" pitchFamily="2" charset="0"/>
              </a:rPr>
              <a:t>Win 12m %            85.48%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534B5B1-1B98-6111-3E1A-E46E3585A641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60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49878-CFA6-684D-2A31-F258E52A7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80" y="1302764"/>
            <a:ext cx="11442290" cy="51383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A1B610-607D-3888-E3BA-1108E842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Visualization 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8228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59977"/>
          </a:xfrm>
        </p:spPr>
        <p:txBody>
          <a:bodyPr>
            <a:normAutofit/>
          </a:bodyPr>
          <a:lstStyle/>
          <a:p>
            <a:r>
              <a:rPr lang="en-US" dirty="0" err="1"/>
              <a:t>Backtesting</a:t>
            </a:r>
            <a:r>
              <a:rPr lang="en-US" dirty="0"/>
              <a:t>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02579-B593-417B-EEAF-6ADA2BC2F093}"/>
              </a:ext>
            </a:extLst>
          </p:cNvPr>
          <p:cNvSpPr txBox="1"/>
          <p:nvPr/>
        </p:nvSpPr>
        <p:spPr>
          <a:xfrm>
            <a:off x="534389" y="893184"/>
            <a:ext cx="466962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Courier" pitchFamily="2" charset="0"/>
              </a:rPr>
              <a:t>backtesing</a:t>
            </a:r>
            <a:r>
              <a:rPr lang="en-US" sz="1200" dirty="0">
                <a:latin typeface="Courier" pitchFamily="2" charset="0"/>
              </a:rPr>
              <a:t> output</a:t>
            </a:r>
          </a:p>
          <a:p>
            <a:r>
              <a:rPr lang="en-US" sz="1200" dirty="0">
                <a:latin typeface="Courier" pitchFamily="2" charset="0"/>
              </a:rPr>
              <a:t>Start                     2016-01-01 00:00:00</a:t>
            </a:r>
          </a:p>
          <a:p>
            <a:r>
              <a:rPr lang="en-US" sz="1200" dirty="0">
                <a:latin typeface="Courier" pitchFamily="2" charset="0"/>
              </a:rPr>
              <a:t>End                       2022-01-01 00:00:00</a:t>
            </a:r>
          </a:p>
          <a:p>
            <a:r>
              <a:rPr lang="en-US" sz="1200" dirty="0">
                <a:latin typeface="Courier" pitchFamily="2" charset="0"/>
              </a:rPr>
              <a:t>Duration                   2192 days 00:00:00</a:t>
            </a:r>
          </a:p>
          <a:p>
            <a:r>
              <a:rPr lang="en-US" sz="1200" dirty="0">
                <a:latin typeface="Courier" pitchFamily="2" charset="0"/>
              </a:rPr>
              <a:t>Exposure Time [%]                   97.993616</a:t>
            </a:r>
          </a:p>
          <a:p>
            <a:r>
              <a:rPr lang="en-US" sz="1200" dirty="0">
                <a:latin typeface="Courier" pitchFamily="2" charset="0"/>
              </a:rPr>
              <a:t>Equity Final [$]               4237449.058157</a:t>
            </a:r>
          </a:p>
          <a:p>
            <a:r>
              <a:rPr lang="en-US" sz="1200" dirty="0">
                <a:latin typeface="Courier" pitchFamily="2" charset="0"/>
              </a:rPr>
              <a:t>Equity Peak [$]                6165339.439633</a:t>
            </a:r>
          </a:p>
          <a:p>
            <a:r>
              <a:rPr lang="en-US" sz="1200" dirty="0">
                <a:latin typeface="Courier" pitchFamily="2" charset="0"/>
              </a:rPr>
              <a:t>Return [%]                        4137.449058</a:t>
            </a:r>
          </a:p>
          <a:p>
            <a:r>
              <a:rPr lang="en-US" sz="1200" dirty="0">
                <a:latin typeface="Courier" pitchFamily="2" charset="0"/>
              </a:rPr>
              <a:t>Buy &amp; Hold Return [%]            10879.294935</a:t>
            </a:r>
          </a:p>
          <a:p>
            <a:r>
              <a:rPr lang="en-US" sz="1200" dirty="0">
                <a:latin typeface="Courier" pitchFamily="2" charset="0"/>
              </a:rPr>
              <a:t>Return (Ann.) [%]                   86.557668</a:t>
            </a:r>
          </a:p>
          <a:p>
            <a:r>
              <a:rPr lang="en-US" sz="1200" dirty="0">
                <a:latin typeface="Courier" pitchFamily="2" charset="0"/>
              </a:rPr>
              <a:t>Volatility (Ann.) [%]              144.748975</a:t>
            </a:r>
          </a:p>
          <a:p>
            <a:r>
              <a:rPr lang="en-US" sz="1200" dirty="0">
                <a:latin typeface="Courier" pitchFamily="2" charset="0"/>
              </a:rPr>
              <a:t>Sharpe Ratio                         0.597985</a:t>
            </a:r>
          </a:p>
          <a:p>
            <a:r>
              <a:rPr lang="en-US" sz="1200" dirty="0" err="1">
                <a:latin typeface="Courier" pitchFamily="2" charset="0"/>
              </a:rPr>
              <a:t>Sortino</a:t>
            </a:r>
            <a:r>
              <a:rPr lang="en-US" sz="1200" dirty="0">
                <a:latin typeface="Courier" pitchFamily="2" charset="0"/>
              </a:rPr>
              <a:t> Ratio                        1.946086</a:t>
            </a:r>
          </a:p>
          <a:p>
            <a:r>
              <a:rPr lang="en-US" sz="1200" dirty="0">
                <a:latin typeface="Courier" pitchFamily="2" charset="0"/>
              </a:rPr>
              <a:t>Calmar Ratio                         1.362652</a:t>
            </a:r>
          </a:p>
          <a:p>
            <a:r>
              <a:rPr lang="en-US" sz="1200" dirty="0">
                <a:latin typeface="Courier" pitchFamily="2" charset="0"/>
              </a:rPr>
              <a:t>Max. Drawdown [%]                  -63.521467</a:t>
            </a:r>
          </a:p>
          <a:p>
            <a:r>
              <a:rPr lang="en-US" sz="1200" dirty="0">
                <a:latin typeface="Courier" pitchFamily="2" charset="0"/>
              </a:rPr>
              <a:t>Avg. Drawdown [%]                  -12.142095</a:t>
            </a:r>
          </a:p>
          <a:p>
            <a:r>
              <a:rPr lang="en-US" sz="1200" dirty="0">
                <a:latin typeface="Courier" pitchFamily="2" charset="0"/>
              </a:rPr>
              <a:t>Max. Drawdown Duration      557 days 00:00:00</a:t>
            </a:r>
          </a:p>
          <a:p>
            <a:r>
              <a:rPr lang="en-US" sz="1200" dirty="0">
                <a:latin typeface="Courier" pitchFamily="2" charset="0"/>
              </a:rPr>
              <a:t>Avg. Drawdown Duration       44 days 00:00:00</a:t>
            </a:r>
          </a:p>
          <a:p>
            <a:r>
              <a:rPr lang="en-US" sz="1200" dirty="0">
                <a:latin typeface="Courier" pitchFamily="2" charset="0"/>
              </a:rPr>
              <a:t># Trades                                  116</a:t>
            </a:r>
          </a:p>
          <a:p>
            <a:r>
              <a:rPr lang="en-US" sz="1200" dirty="0">
                <a:latin typeface="Courier" pitchFamily="2" charset="0"/>
              </a:rPr>
              <a:t>Win Rate [%]                        35.344828</a:t>
            </a:r>
          </a:p>
          <a:p>
            <a:r>
              <a:rPr lang="en-US" sz="1200" dirty="0">
                <a:latin typeface="Courier" pitchFamily="2" charset="0"/>
              </a:rPr>
              <a:t>Best Trade [%]                     119.026467</a:t>
            </a:r>
          </a:p>
          <a:p>
            <a:r>
              <a:rPr lang="en-US" sz="1200" dirty="0">
                <a:latin typeface="Courier" pitchFamily="2" charset="0"/>
              </a:rPr>
              <a:t>Worst Trade [%]                    -23.393531</a:t>
            </a:r>
          </a:p>
          <a:p>
            <a:r>
              <a:rPr lang="en-US" sz="1200" dirty="0">
                <a:latin typeface="Courier" pitchFamily="2" charset="0"/>
              </a:rPr>
              <a:t>Avg. Trade [%]                       3.291328</a:t>
            </a:r>
          </a:p>
          <a:p>
            <a:r>
              <a:rPr lang="en-US" sz="1200" dirty="0">
                <a:latin typeface="Courier" pitchFamily="2" charset="0"/>
              </a:rPr>
              <a:t>Max. Trade Duration          74 days 00:00:00</a:t>
            </a:r>
          </a:p>
          <a:p>
            <a:r>
              <a:rPr lang="en-US" sz="1200" dirty="0">
                <a:latin typeface="Courier" pitchFamily="2" charset="0"/>
              </a:rPr>
              <a:t>Avg. Trade Duration          19 days 00:00:00</a:t>
            </a:r>
          </a:p>
          <a:p>
            <a:r>
              <a:rPr lang="en-US" sz="1200" dirty="0">
                <a:latin typeface="Courier" pitchFamily="2" charset="0"/>
              </a:rPr>
              <a:t>Profit Factor                        2.293983</a:t>
            </a:r>
          </a:p>
          <a:p>
            <a:r>
              <a:rPr lang="en-US" sz="1200" dirty="0">
                <a:latin typeface="Courier" pitchFamily="2" charset="0"/>
              </a:rPr>
              <a:t>Expectancy [%]                       5.036865</a:t>
            </a:r>
          </a:p>
          <a:p>
            <a:r>
              <a:rPr lang="en-US" sz="1200" dirty="0">
                <a:latin typeface="Courier" pitchFamily="2" charset="0"/>
              </a:rPr>
              <a:t>SQN                                  1.236071</a:t>
            </a:r>
          </a:p>
          <a:p>
            <a:r>
              <a:rPr lang="en-US" sz="1200" dirty="0">
                <a:latin typeface="Courier" pitchFamily="2" charset="0"/>
              </a:rPr>
              <a:t>_strategy                            </a:t>
            </a:r>
            <a:r>
              <a:rPr lang="en-US" sz="1200" dirty="0" err="1">
                <a:latin typeface="Courier" pitchFamily="2" charset="0"/>
              </a:rPr>
              <a:t>SmaCross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_</a:t>
            </a:r>
            <a:r>
              <a:rPr lang="en-US" sz="1200" dirty="0" err="1">
                <a:latin typeface="Courier" pitchFamily="2" charset="0"/>
              </a:rPr>
              <a:t>equity_curve</a:t>
            </a:r>
            <a:r>
              <a:rPr lang="en-US" sz="1200" dirty="0">
                <a:latin typeface="Courier" pitchFamily="2" charset="0"/>
              </a:rPr>
              <a:t>                             ...</a:t>
            </a:r>
          </a:p>
          <a:p>
            <a:r>
              <a:rPr lang="en-US" sz="1200" dirty="0">
                <a:latin typeface="Courier" pitchFamily="2" charset="0"/>
              </a:rPr>
              <a:t>_trades                        Size  Entry..</a:t>
            </a:r>
          </a:p>
        </p:txBody>
      </p:sp>
    </p:spTree>
    <p:extLst>
      <p:ext uri="{BB962C8B-B14F-4D97-AF65-F5344CB8AC3E}">
        <p14:creationId xmlns:p14="http://schemas.microsoft.com/office/powerpoint/2010/main" val="1743133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59977"/>
          </a:xfrm>
        </p:spPr>
        <p:txBody>
          <a:bodyPr>
            <a:normAutofit/>
          </a:bodyPr>
          <a:lstStyle/>
          <a:p>
            <a:r>
              <a:rPr lang="en-US" dirty="0"/>
              <a:t>describe()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9CF8CA-74DF-96B1-25F9-BD8A9F54125D}"/>
              </a:ext>
            </a:extLst>
          </p:cNvPr>
          <p:cNvSpPr txBox="1"/>
          <p:nvPr/>
        </p:nvSpPr>
        <p:spPr>
          <a:xfrm>
            <a:off x="1080247" y="2486001"/>
            <a:ext cx="100315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 High       Low      Open     Close        Volume  Adj Close</a:t>
            </a:r>
          </a:p>
          <a:p>
            <a:r>
              <a:rPr lang="en-US" dirty="0">
                <a:latin typeface="Courier" pitchFamily="2" charset="0"/>
              </a:rPr>
              <a:t>count   2193.00   2193.00   2193.00   2193.00  2.193000e+03    2193.00</a:t>
            </a:r>
          </a:p>
          <a:p>
            <a:r>
              <a:rPr lang="en-US" dirty="0">
                <a:latin typeface="Courier" pitchFamily="2" charset="0"/>
              </a:rPr>
              <a:t>mean   13363.00  12616.08  13005.79  13025.16  1.757591e+10   13025.16</a:t>
            </a:r>
          </a:p>
          <a:p>
            <a:r>
              <a:rPr lang="en-US" dirty="0">
                <a:latin typeface="Courier" pitchFamily="2" charset="0"/>
              </a:rPr>
              <a:t>std    16935.24  15960.65  16480.00  16489.53  2.085247e+10   16489.53</a:t>
            </a:r>
          </a:p>
          <a:p>
            <a:r>
              <a:rPr lang="en-US" dirty="0">
                <a:latin typeface="Courier" pitchFamily="2" charset="0"/>
              </a:rPr>
              <a:t>min      374.95    354.91    365.07    364.33  2.851400e+07     364.33</a:t>
            </a:r>
          </a:p>
          <a:p>
            <a:r>
              <a:rPr lang="en-US" dirty="0">
                <a:latin typeface="Courier" pitchFamily="2" charset="0"/>
              </a:rPr>
              <a:t>25%     2682.26   2510.48   2577.77   2589.41  1.182870e+09    2589.41</a:t>
            </a:r>
          </a:p>
          <a:p>
            <a:r>
              <a:rPr lang="en-US" dirty="0">
                <a:latin typeface="Courier" pitchFamily="2" charset="0"/>
              </a:rPr>
              <a:t>50%     7535.72   7233.40   7397.13   7397.80  9.175292e+09    7397.80</a:t>
            </a:r>
          </a:p>
          <a:p>
            <a:r>
              <a:rPr lang="en-US" dirty="0">
                <a:latin typeface="Courier" pitchFamily="2" charset="0"/>
              </a:rPr>
              <a:t>75%    11570.79  11018.13  11354.30  11358.66  2.886756e+10   11358.66</a:t>
            </a:r>
          </a:p>
          <a:p>
            <a:r>
              <a:rPr lang="en-US" dirty="0">
                <a:latin typeface="Courier" pitchFamily="2" charset="0"/>
              </a:rPr>
              <a:t>max    68789.62  66382.06  67549.73  67566.83  3.509679e+11   67566.83</a:t>
            </a:r>
          </a:p>
        </p:txBody>
      </p:sp>
    </p:spTree>
    <p:extLst>
      <p:ext uri="{BB962C8B-B14F-4D97-AF65-F5344CB8AC3E}">
        <p14:creationId xmlns:p14="http://schemas.microsoft.com/office/powerpoint/2010/main" val="2459201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D58BA-1C98-586C-793A-0F49B825CFC8}"/>
              </a:ext>
            </a:extLst>
          </p:cNvPr>
          <p:cNvSpPr txBox="1"/>
          <p:nvPr/>
        </p:nvSpPr>
        <p:spPr>
          <a:xfrm>
            <a:off x="547408" y="856727"/>
            <a:ext cx="11097183" cy="5747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Strategy</a:t>
            </a: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backtesting.lib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</a:t>
            </a: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backtesting.test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SMA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pandas_datareader.data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web</a:t>
            </a:r>
          </a:p>
          <a:p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web.DataReader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"BTC-USD"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'yahoo'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df.to_csv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'BTC-</a:t>
            </a:r>
            <a:r>
              <a:rPr lang="en-US" sz="105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USD.csv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Strategy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n1 = 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n2 = 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close =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.data.Close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2"/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 =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.n1)</a:t>
            </a:r>
          </a:p>
          <a:p>
            <a:pPr lvl="2"/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 =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.n2)</a:t>
            </a:r>
          </a:p>
          <a:p>
            <a:pPr lvl="1"/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next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.sma2):</a:t>
            </a:r>
          </a:p>
          <a:p>
            <a:pPr lvl="2"/>
            <a:r>
              <a:rPr lang="zh-TW" altLang="en-US" sz="1050" dirty="0">
                <a:solidFill>
                  <a:srgbClr val="001080"/>
                </a:solidFill>
                <a:latin typeface="Courier New" panose="02070309020205020404" pitchFamily="49" charset="0"/>
              </a:rPr>
              <a:t>   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.buy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105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.sma1):</a:t>
            </a:r>
          </a:p>
          <a:p>
            <a:pPr lvl="2"/>
            <a:r>
              <a:rPr lang="zh-TW" altLang="en-US" sz="1050" dirty="0">
                <a:solidFill>
                  <a:srgbClr val="001080"/>
                </a:solidFill>
                <a:latin typeface="Courier New" panose="02070309020205020404" pitchFamily="49" charset="0"/>
              </a:rPr>
              <a:t>   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.sell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cash=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100000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commission=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.002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exclusive_orders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output =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bt.run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5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backtesing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output'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(output)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bt.plot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3282D-4C96-7F2D-8673-95D412B5FBB2}"/>
              </a:ext>
            </a:extLst>
          </p:cNvPr>
          <p:cNvSpPr txBox="1"/>
          <p:nvPr/>
        </p:nvSpPr>
        <p:spPr>
          <a:xfrm>
            <a:off x="547408" y="118063"/>
            <a:ext cx="1109718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Upgrade pandas-</a:t>
            </a:r>
            <a:r>
              <a:rPr lang="en-US" sz="1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</a:t>
            </a: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pandas-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BE289-D9A6-EE31-310B-0D29D0C8E95F}"/>
              </a:ext>
            </a:extLst>
          </p:cNvPr>
          <p:cNvSpPr txBox="1"/>
          <p:nvPr/>
        </p:nvSpPr>
        <p:spPr>
          <a:xfrm>
            <a:off x="5015752" y="0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3ED8F-0E14-E258-EABA-2F70C51186B8}"/>
              </a:ext>
            </a:extLst>
          </p:cNvPr>
          <p:cNvSpPr txBox="1"/>
          <p:nvPr/>
        </p:nvSpPr>
        <p:spPr>
          <a:xfrm>
            <a:off x="578224" y="428178"/>
            <a:ext cx="10919011" cy="60016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#!pip install </a:t>
            </a:r>
            <a:r>
              <a:rPr lang="en-US" sz="1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backtesting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Strategy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backtesting.lib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backtesting.lib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plot_heatmaps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backtesting.test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SMA</a:t>
            </a:r>
          </a:p>
          <a:p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pandas_datareader.data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web</a:t>
            </a:r>
          </a:p>
          <a:p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time</a:t>
            </a:r>
          </a:p>
          <a:p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#BTC-USD ETH-USD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'BTC-USD'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v_to_csv_filename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'.csv'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web.DataReader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'yahoo'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df.to_csv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v_to_csv_filename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v_n1 = 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#5 #20 #60 #120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v_n2 = 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200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#20 #60 #120 #240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8C771-4084-DC6B-BEA1-144639366018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4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 2025/05/13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14 2025/05/20 Algorithmic Trading; Risk Management;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Trading Bot and Event-Based </a:t>
            </a:r>
            <a:r>
              <a:rPr lang="en-US" sz="2800" dirty="0" err="1">
                <a:solidFill>
                  <a:srgbClr val="C00000"/>
                </a:solidFill>
              </a:rPr>
              <a:t>Backtesting</a:t>
            </a: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2025/05/27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2025/06/03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8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2A44DE-7593-25C1-B17C-5C542BAB56C6}"/>
              </a:ext>
            </a:extLst>
          </p:cNvPr>
          <p:cNvSpPr txBox="1"/>
          <p:nvPr/>
        </p:nvSpPr>
        <p:spPr>
          <a:xfrm>
            <a:off x="416860" y="626292"/>
            <a:ext cx="11161058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Strategy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n1 = v_n1 </a:t>
            </a: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#5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n2 = v_n2 </a:t>
            </a: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#60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close = 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.data.Close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 = 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.n1)</a:t>
            </a: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 = 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.n2)</a:t>
            </a:r>
          </a:p>
          <a:p>
            <a:pPr lvl="1"/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next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.sma2):</a:t>
            </a: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.buy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.sma1):</a:t>
            </a: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.sell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cash=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commission=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.002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exclusive_orders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bt.run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BB98A-811F-7D2B-65E1-1AB18DC455C1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73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BC981-4220-841C-5BB9-DAA25ACD0738}"/>
              </a:ext>
            </a:extLst>
          </p:cNvPr>
          <p:cNvSpPr txBox="1"/>
          <p:nvPr/>
        </p:nvSpPr>
        <p:spPr>
          <a:xfrm>
            <a:off x="389965" y="814550"/>
            <a:ext cx="11255188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filename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'MA_'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(v_n1)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(v_n2)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'.csv'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'filename:'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filename)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stats.to_csv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stats'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(stats)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bt.plot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'filename:\t'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filename)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"# Trades:\t"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'# Trades'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"stats['Equity Final [$]']:\t"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'Equity Final [$]'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"stats['Avg. Trade [%]']:\t"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'Avg. Trade [%]'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"Sharpe Ratio:\t"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'Sharpe Ratio'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endParaRPr lang="en-US" b="0" dirty="0">
              <a:solidFill>
                <a:srgbClr val="008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#download file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 downloaded:'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filename)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DFEC6-84D7-5C88-F053-7BCE3648D7B3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69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5EF6B-7F87-A7F6-06CA-66764FD7BC18}"/>
              </a:ext>
            </a:extLst>
          </p:cNvPr>
          <p:cNvSpPr txBox="1"/>
          <p:nvPr/>
        </p:nvSpPr>
        <p:spPr>
          <a:xfrm>
            <a:off x="591671" y="1457288"/>
            <a:ext cx="10919011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'*****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bt.optimize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*****'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stats, heatmap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bt.optimize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n1 =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n2 =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205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constraint =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lambda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param: param.n1 &lt;param.n2,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maximize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'Avg. Trade [%]'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max_tries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random_state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return_heatmap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#'Equity Final [$]' 'Avg. Trade [%]'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optimize_strategy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stats._strategy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72C82-4205-BE92-7035-FFAB203B9412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66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F9B49-0E75-401F-4D66-1F625A9BCF16}"/>
              </a:ext>
            </a:extLst>
          </p:cNvPr>
          <p:cNvSpPr txBox="1"/>
          <p:nvPr/>
        </p:nvSpPr>
        <p:spPr>
          <a:xfrm>
            <a:off x="349623" y="1051261"/>
            <a:ext cx="11604811" cy="572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bt_optimize_strategy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optimize_strategy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'.csv'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:'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stats'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stats.to_csv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plot_heatmaps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(heatmap,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agg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'mean'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plot_width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1800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heatmap'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(heatmap)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heatmap Top 10'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heatmap.sort_values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iloc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-10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:])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heatmap.groupby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'n1'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'n2'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]).mean().unstack()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heatmap mean'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(hm)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hm_heatmap.csv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hm.to_csv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2BF7D-5F3F-41FB-E1C5-A09B04B1B209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64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0FBB5-925C-7D26-D09B-732DC4D95807}"/>
              </a:ext>
            </a:extLst>
          </p:cNvPr>
          <p:cNvSpPr txBox="1"/>
          <p:nvPr/>
        </p:nvSpPr>
        <p:spPr>
          <a:xfrm>
            <a:off x="242047" y="1710115"/>
            <a:ext cx="11645153" cy="4093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"filename:\t"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"# Trades:\t"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'# Trades'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"stats['Equity Final [$]']:\t"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'Equity Final [$]'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"stats['Avg. Trade [%]']:\t"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'Avg. Trade [%]'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"Sharpe Ratio:\t"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'Sharpe Ratio'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#download file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 downloaded:'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 downloaded:'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A152D-120A-259B-22F6-591EE0944E6F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27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7226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Backtesting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33B7F-6EE5-C2E2-A182-D775B9C12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45" y="672267"/>
            <a:ext cx="9349067" cy="59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81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Time series data for EUR/USD and SMAs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89279-EA68-8041-9BD0-8A4375CBC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11" y="1094845"/>
            <a:ext cx="9329135" cy="548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8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Time series data for EUR/USD, SMAs, and resulting 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49DCD5-2652-A145-B6AB-D2E4016DF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456" y="1761331"/>
            <a:ext cx="8039100" cy="4445000"/>
          </a:xfrm>
        </p:spPr>
      </p:pic>
    </p:spTree>
    <p:extLst>
      <p:ext uri="{BB962C8B-B14F-4D97-AF65-F5344CB8AC3E}">
        <p14:creationId xmlns:p14="http://schemas.microsoft.com/office/powerpoint/2010/main" val="3211387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passive benchmark investment and SMA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AC91FB-99F2-1F40-9946-E5FFBEA1C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67681"/>
            <a:ext cx="7556500" cy="4432300"/>
          </a:xfrm>
        </p:spPr>
      </p:pic>
    </p:spTree>
    <p:extLst>
      <p:ext uri="{BB962C8B-B14F-4D97-AF65-F5344CB8AC3E}">
        <p14:creationId xmlns:p14="http://schemas.microsoft.com/office/powerpoint/2010/main" val="1825528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SMA strategy before and after transaction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A2AEDD-ED91-1947-BF37-6858F9E8D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67681"/>
            <a:ext cx="7556500" cy="4432300"/>
          </a:xfrm>
        </p:spPr>
      </p:pic>
    </p:spTree>
    <p:extLst>
      <p:ext uri="{BB962C8B-B14F-4D97-AF65-F5344CB8AC3E}">
        <p14:creationId xmlns:p14="http://schemas.microsoft.com/office/powerpoint/2010/main" val="9016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274638"/>
            <a:ext cx="1091738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Algorithmic Trading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Risk Management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Trading Bot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Event-Based </a:t>
            </a:r>
            <a:r>
              <a:rPr lang="en-US" sz="7200" dirty="0" err="1">
                <a:solidFill>
                  <a:srgbClr val="C00000"/>
                </a:solidFill>
              </a:rPr>
              <a:t>Backtesting</a:t>
            </a:r>
            <a:endParaRPr lang="en-US" sz="5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098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67231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daily DNN strategy</a:t>
            </a:r>
            <a:br>
              <a:rPr lang="en-US" dirty="0"/>
            </a:br>
            <a:r>
              <a:rPr lang="en-US" dirty="0"/>
              <a:t> (in-sample)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CED408-0A96-5F4C-9659-EB11B3072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256" y="1984248"/>
            <a:ext cx="7429500" cy="4432300"/>
          </a:xfrm>
        </p:spPr>
      </p:pic>
    </p:spTree>
    <p:extLst>
      <p:ext uri="{BB962C8B-B14F-4D97-AF65-F5344CB8AC3E}">
        <p14:creationId xmlns:p14="http://schemas.microsoft.com/office/powerpoint/2010/main" val="515267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883791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daily DNN strategy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AF8C7E-7793-4E4C-8FA7-A307C58A4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981574"/>
            <a:ext cx="7556500" cy="4533900"/>
          </a:xfrm>
        </p:spPr>
      </p:pic>
    </p:spTree>
    <p:extLst>
      <p:ext uri="{BB962C8B-B14F-4D97-AF65-F5344CB8AC3E}">
        <p14:creationId xmlns:p14="http://schemas.microsoft.com/office/powerpoint/2010/main" val="4113843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23522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daily DNN strategy before and after transaction costs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364393-00EC-D74B-8184-22B877A49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2053763"/>
            <a:ext cx="7556500" cy="4533900"/>
          </a:xfrm>
        </p:spPr>
      </p:pic>
    </p:spTree>
    <p:extLst>
      <p:ext uri="{BB962C8B-B14F-4D97-AF65-F5344CB8AC3E}">
        <p14:creationId xmlns:p14="http://schemas.microsoft.com/office/powerpoint/2010/main" val="3071775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75733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DNN intraday strategy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20909A-1D96-964E-BDA9-7B1D0077C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483" y="1855118"/>
            <a:ext cx="7359046" cy="4738687"/>
          </a:xfrm>
        </p:spPr>
      </p:pic>
    </p:spTree>
    <p:extLst>
      <p:ext uri="{BB962C8B-B14F-4D97-AF65-F5344CB8AC3E}">
        <p14:creationId xmlns:p14="http://schemas.microsoft.com/office/powerpoint/2010/main" val="3720616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755080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DNN intraday strategy before and after higher/ lower transaction costs 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0EEDD7-162D-5A49-8AE5-C6463F378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956" y="1838210"/>
            <a:ext cx="7359046" cy="4738687"/>
          </a:xfrm>
        </p:spPr>
      </p:pic>
    </p:spTree>
    <p:extLst>
      <p:ext uri="{BB962C8B-B14F-4D97-AF65-F5344CB8AC3E}">
        <p14:creationId xmlns:p14="http://schemas.microsoft.com/office/powerpoint/2010/main" val="2960312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on training and </a:t>
            </a:r>
            <a:br>
              <a:rPr lang="en-US" dirty="0"/>
            </a:br>
            <a:r>
              <a:rPr lang="en-US" dirty="0"/>
              <a:t>validation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F9B308-DD5E-1847-BB5C-4B3AFCF24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856" y="1634331"/>
            <a:ext cx="7734300" cy="4699000"/>
          </a:xfrm>
        </p:spPr>
      </p:pic>
    </p:spTree>
    <p:extLst>
      <p:ext uri="{BB962C8B-B14F-4D97-AF65-F5344CB8AC3E}">
        <p14:creationId xmlns:p14="http://schemas.microsoft.com/office/powerpoint/2010/main" val="16317599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trading bot 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C53903-3092-114A-BCE2-001611A69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16881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1913470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trading bot before and after transaction costs (in-sample)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63AFA8-ECD0-8242-8A22-E7074D2DA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156" y="1716881"/>
            <a:ext cx="7759700" cy="4533900"/>
          </a:xfrm>
        </p:spPr>
      </p:pic>
    </p:spTree>
    <p:extLst>
      <p:ext uri="{BB962C8B-B14F-4D97-AF65-F5344CB8AC3E}">
        <p14:creationId xmlns:p14="http://schemas.microsoft.com/office/powerpoint/2010/main" val="3084640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1294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trading bot </a:t>
            </a:r>
            <a:br>
              <a:rPr lang="en-US" dirty="0"/>
            </a:br>
            <a:r>
              <a:rPr lang="en-US" dirty="0"/>
              <a:t>(vectorized and event-based </a:t>
            </a:r>
            <a:r>
              <a:rPr lang="en-US" dirty="0" err="1"/>
              <a:t>backtesting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9C1B63-0659-E640-B45A-4247E1ADD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2029700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2632957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true range (ATR) in absolute (price) and relative (%) terms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894697C-B082-3E48-991B-9F5FE6171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5" y="1767680"/>
            <a:ext cx="7843837" cy="4554907"/>
          </a:xfrm>
        </p:spPr>
      </p:pic>
    </p:spTree>
    <p:extLst>
      <p:ext uri="{BB962C8B-B14F-4D97-AF65-F5344CB8AC3E}">
        <p14:creationId xmlns:p14="http://schemas.microsoft.com/office/powerpoint/2010/main" val="449537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Algorithmic Trading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Risk Management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Trading Bot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Event-Based </a:t>
            </a:r>
            <a:r>
              <a:rPr lang="en-US" sz="4400" dirty="0" err="1">
                <a:solidFill>
                  <a:srgbClr val="C00000"/>
                </a:solidFill>
              </a:rPr>
              <a:t>Backtesting</a:t>
            </a:r>
            <a:endParaRPr lang="en-US" sz="4000" dirty="0">
              <a:solidFill>
                <a:srgbClr val="C00000"/>
              </a:solidFill>
            </a:endParaRPr>
          </a:p>
          <a:p>
            <a:pPr lvl="1" indent="-411480"/>
            <a:endParaRPr lang="en-US" sz="40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95335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0D1CF5-50B7-2846-BA71-E756B185F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826" y="1057745"/>
            <a:ext cx="7813550" cy="5524827"/>
          </a:xfrm>
        </p:spPr>
      </p:pic>
    </p:spTree>
    <p:extLst>
      <p:ext uri="{BB962C8B-B14F-4D97-AF65-F5344CB8AC3E}">
        <p14:creationId xmlns:p14="http://schemas.microsoft.com/office/powerpoint/2010/main" val="4249008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DD1964-3E81-0B46-AFC0-2FD233DD2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218" y="992394"/>
            <a:ext cx="9388086" cy="5590178"/>
          </a:xfrm>
        </p:spPr>
      </p:pic>
    </p:spTree>
    <p:extLst>
      <p:ext uri="{BB962C8B-B14F-4D97-AF65-F5344CB8AC3E}">
        <p14:creationId xmlns:p14="http://schemas.microsoft.com/office/powerpoint/2010/main" val="692876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 Returns 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9927046-CE90-F04C-B5DA-85C28E8ED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251" y="1318131"/>
            <a:ext cx="8770881" cy="5222660"/>
          </a:xfrm>
        </p:spPr>
      </p:pic>
    </p:spTree>
    <p:extLst>
      <p:ext uri="{BB962C8B-B14F-4D97-AF65-F5344CB8AC3E}">
        <p14:creationId xmlns:p14="http://schemas.microsoft.com/office/powerpoint/2010/main" val="30628893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4151115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90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202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Stefan Jansen (2020),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Machine Learning for Algorithmic Trading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2000" dirty="0"/>
              <a:t>Predictive models to extract signals from market and alternative data for systematic trading strategies with Python, 2nd Edition, </a:t>
            </a:r>
            <a:br>
              <a:rPr lang="en-US" sz="2000" dirty="0"/>
            </a:br>
            <a:r>
              <a:rPr lang="en-US" sz="2000" dirty="0" err="1"/>
              <a:t>Packt</a:t>
            </a:r>
            <a:r>
              <a:rPr lang="en-US" sz="20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https://www.amazon.com/Machine-Learning-Algorithmic-Trading-alternative/dp/1839217715/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1AB9-D421-2CB8-19BD-9DC60233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795" y="1904726"/>
            <a:ext cx="3695367" cy="45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63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Chris </a:t>
            </a:r>
            <a:r>
              <a:rPr lang="en-US" sz="3200" dirty="0" err="1"/>
              <a:t>Kelliher</a:t>
            </a:r>
            <a:r>
              <a:rPr lang="en-US" sz="3200" dirty="0"/>
              <a:t> (2022),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Quantitative Finance With Python: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Practical Guide to Investment Management, Trading, and Financial Engineering</a:t>
            </a:r>
            <a:r>
              <a:rPr lang="en-US" sz="2400" dirty="0"/>
              <a:t>, Chapman and Hall/CRC.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https://www.amazon.com/Quantitative-Finance-Python-Engineering-Mathematics/dp/1032014431/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9367C-BCA8-1386-F50A-1CB88D4A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99" y="1954202"/>
            <a:ext cx="3164559" cy="46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8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8851636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3151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667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2275536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927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41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4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41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072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AF512-3655-D74E-B8D4-B45878F4E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2" y="662844"/>
            <a:ext cx="11250175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01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8A779-5B88-184B-8626-4C5F4103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85" y="662844"/>
            <a:ext cx="11028218" cy="5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338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6DBD-AB0C-8341-9B13-9EE49C7F7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12" y="642062"/>
            <a:ext cx="11360727" cy="59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6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877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03FA7-7FC3-C44C-A0FA-8E63B2526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48" y="790630"/>
            <a:ext cx="10945091" cy="56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0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9076-7181-1C42-8BA7-0811A1524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12" y="877226"/>
            <a:ext cx="10861964" cy="56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2CF8C-4F8B-EC49-A53B-08BC4150C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94" y="717583"/>
            <a:ext cx="11277600" cy="58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6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1F6C-9C39-2247-8A72-D39B79B18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21" y="713214"/>
            <a:ext cx="11111345" cy="5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25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6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F138C-DA00-0443-AA24-2AA628153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37" y="662844"/>
            <a:ext cx="11425536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92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EF39C-9616-B84B-B74C-E0E238DE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94" y="654446"/>
            <a:ext cx="10820400" cy="5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2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8640A-B4E7-AD4D-B9DE-0B8392F31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492" y="1603083"/>
            <a:ext cx="7073772" cy="748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5C619-E3D1-054D-8E5F-FCCB03DAF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493" y="2338702"/>
            <a:ext cx="7073767" cy="3324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9DD7A-9B07-564A-9F09-F7C2AABE8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494" y="5663623"/>
            <a:ext cx="7073767" cy="74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69CD1-D21D-2641-88F8-3CCB25A57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492" y="655547"/>
            <a:ext cx="7073767" cy="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0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Algorithmic Trading</a:t>
            </a:r>
          </a:p>
          <a:p>
            <a:pPr indent="-411480"/>
            <a:r>
              <a:rPr lang="en-US" sz="4400" dirty="0"/>
              <a:t>Risk Management</a:t>
            </a:r>
          </a:p>
          <a:p>
            <a:pPr indent="-411480"/>
            <a:r>
              <a:rPr lang="en-US" sz="4400" dirty="0"/>
              <a:t>Trading Bot</a:t>
            </a:r>
          </a:p>
          <a:p>
            <a:pPr indent="-411480"/>
            <a:r>
              <a:rPr lang="en-US" sz="4400" dirty="0"/>
              <a:t>Event-Based </a:t>
            </a:r>
            <a:r>
              <a:rPr lang="en-US" sz="4400" dirty="0" err="1"/>
              <a:t>Backtesting</a:t>
            </a:r>
            <a:endParaRPr lang="en-US" sz="4400" dirty="0"/>
          </a:p>
          <a:p>
            <a:pPr indent="-411480"/>
            <a:endParaRPr lang="en-US" sz="4400" dirty="0"/>
          </a:p>
          <a:p>
            <a:pPr lvl="1" indent="-411480"/>
            <a:endParaRPr lang="en-US" sz="4000" dirty="0"/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Python for Algorithmic Trading: From Idea to Cloud Deployment,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Stefan Jansen (2020), Machine Learning for Algorithmic Trading: Predictive models to extract signals from market and alternative data for systematic trading strategies with Python, 2nd Edition, </a:t>
            </a: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Aurélien</a:t>
            </a:r>
            <a:r>
              <a:rPr lang="en-US" sz="2400" b="0" dirty="0"/>
              <a:t> </a:t>
            </a:r>
            <a:r>
              <a:rPr lang="en-US" sz="2400" b="0" dirty="0" err="1"/>
              <a:t>Géron</a:t>
            </a:r>
            <a:r>
              <a:rPr lang="en-US" sz="2400" b="0" dirty="0"/>
              <a:t> (2022), Hands-On Machine Learning with Scikit-Learn, </a:t>
            </a:r>
            <a:r>
              <a:rPr lang="en-US" sz="2400" b="0" dirty="0" err="1"/>
              <a:t>Keras</a:t>
            </a:r>
            <a:r>
              <a:rPr lang="en-US" sz="2400" b="0" dirty="0"/>
              <a:t>, and TensorFlow: Concepts, Tools, and Techniques to Build Intelligent Systems, 3rd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Hariom</a:t>
            </a:r>
            <a:r>
              <a:rPr lang="en-US" sz="2400" b="0" dirty="0"/>
              <a:t> </a:t>
            </a:r>
            <a:r>
              <a:rPr lang="en-US" sz="2400" b="0" dirty="0" err="1"/>
              <a:t>Tatsat</a:t>
            </a:r>
            <a:r>
              <a:rPr lang="en-US" sz="2400" b="0" dirty="0"/>
              <a:t>, Sahil Puri, Brad </a:t>
            </a:r>
            <a:r>
              <a:rPr lang="en-US" sz="2400" b="0" dirty="0" err="1"/>
              <a:t>Lookabaugh</a:t>
            </a:r>
            <a:r>
              <a:rPr lang="en-US" sz="2400" b="0" dirty="0"/>
              <a:t> (2020), Machine Learning and Data Science Blueprints for Finance: From Building Trading Strategies to Robo-Advisors Using Python, O'Reilly Media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Chris </a:t>
            </a:r>
            <a:r>
              <a:rPr lang="en-US" sz="2400" b="0" dirty="0" err="1"/>
              <a:t>Kelliher</a:t>
            </a:r>
            <a:r>
              <a:rPr lang="en-US" sz="2400" b="0" dirty="0"/>
              <a:t> (2022), Quantitative Finance With Python: A Practical Guide to Investment Management, Trading, and Financial Engineering, Chapman and Hall/CRC.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Abdullah </a:t>
            </a:r>
            <a:r>
              <a:rPr lang="en-US" sz="2400" b="0" dirty="0" err="1"/>
              <a:t>Karasan</a:t>
            </a:r>
            <a:r>
              <a:rPr lang="en-US" sz="2400" b="0" dirty="0"/>
              <a:t> (2021), Machine Learning for Financial Risk Management with Python: Algorithms for Modeling Risk,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Ahmet Murat </a:t>
            </a:r>
            <a:r>
              <a:rPr lang="en-US" sz="2400" b="0" dirty="0" err="1"/>
              <a:t>Ozbayoglu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 (2020). "Deep learning for financial applications: A survey." Applied Soft Computing (2020): 106384.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Ahmet Murat </a:t>
            </a:r>
            <a:r>
              <a:rPr lang="en-US" sz="2400" b="0" dirty="0" err="1"/>
              <a:t>Ozbayoglu</a:t>
            </a:r>
            <a:r>
              <a:rPr lang="en-US" sz="2400" b="0" dirty="0"/>
              <a:t> (2020), "Financial time series forecasting with deep learning: A systematic literature review: 2005–2019." Applied Soft Computing 90 (2020): 106181.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Yuanhang</a:t>
            </a:r>
            <a:r>
              <a:rPr lang="en-US" sz="2400" b="0" dirty="0"/>
              <a:t> Zheng, </a:t>
            </a:r>
            <a:r>
              <a:rPr lang="en-US" sz="2400" b="0" dirty="0" err="1"/>
              <a:t>Zeshui</a:t>
            </a:r>
            <a:r>
              <a:rPr lang="en-US" sz="2400" b="0" dirty="0"/>
              <a:t> Xu, and </a:t>
            </a:r>
            <a:r>
              <a:rPr lang="en-US" sz="2400" b="0" dirty="0" err="1"/>
              <a:t>Anran</a:t>
            </a:r>
            <a:r>
              <a:rPr lang="en-US" sz="2400" b="0" dirty="0"/>
              <a:t> Xiao (2023). "Deep learning in economics: a systematic and critical review." Artificial Intelligence Review (2023): 1-43.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Ajitha</a:t>
            </a:r>
            <a:r>
              <a:rPr lang="en-US" sz="2400" b="0" dirty="0"/>
              <a:t> Kumari </a:t>
            </a:r>
            <a:r>
              <a:rPr lang="en-US" sz="2400" b="0" dirty="0" err="1"/>
              <a:t>Vijayappan</a:t>
            </a:r>
            <a:r>
              <a:rPr lang="en-US" sz="2400" b="0" dirty="0"/>
              <a:t> Nair Biju, Ann Susan Thomas, and J. </a:t>
            </a:r>
            <a:r>
              <a:rPr lang="en-US" sz="2400" b="0" dirty="0" err="1"/>
              <a:t>Thasneem</a:t>
            </a:r>
            <a:r>
              <a:rPr lang="en-US" sz="2400" b="0" dirty="0"/>
              <a:t> (2023). "Examining the research taxonomy of artificial intelligence, deep learning &amp; machine learning in the financial sphere—a bibliometric analysis." Quality &amp; Quantity (2023): 1-30.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Day, Ching-Ying Yang, and </a:t>
            </a:r>
            <a:r>
              <a:rPr lang="en-US" sz="2400" b="0" dirty="0" err="1"/>
              <a:t>Yensen</a:t>
            </a:r>
            <a:r>
              <a:rPr lang="en-US" sz="2400" b="0" dirty="0"/>
              <a:t> Ni (2023), "Portfolio dynamic trading strategies using deep reinforcement learning." Soft Computing (2023): 1-16.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Ahmet Murat </a:t>
            </a:r>
            <a:r>
              <a:rPr lang="en-US" sz="2400" b="0" dirty="0" err="1"/>
              <a:t>Ozbayoglu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 (2020), "Deep learning for financial applications: A survey." Applied Soft Computing (2020): 106384.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Ahmet Murat </a:t>
            </a:r>
            <a:r>
              <a:rPr lang="en-US" sz="2400" b="0" dirty="0" err="1"/>
              <a:t>Ozbayoglu</a:t>
            </a:r>
            <a:r>
              <a:rPr lang="en-US" sz="2400" b="0" dirty="0"/>
              <a:t> (2020), "Financial time series forecasting with deep learning: A systematic literature review: 2005–2019." Applied Soft Computing 90 (2020): 106181.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Fan Fang, Carmine </a:t>
            </a:r>
            <a:r>
              <a:rPr lang="en-US" sz="2400" b="0" dirty="0" err="1"/>
              <a:t>Ventre</a:t>
            </a:r>
            <a:r>
              <a:rPr lang="en-US" sz="2400" b="0" dirty="0"/>
              <a:t>, </a:t>
            </a:r>
            <a:r>
              <a:rPr lang="en-US" sz="2400" b="0" dirty="0" err="1"/>
              <a:t>Michail</a:t>
            </a:r>
            <a:r>
              <a:rPr lang="en-US" sz="2400" b="0" dirty="0"/>
              <a:t> </a:t>
            </a:r>
            <a:r>
              <a:rPr lang="en-US" sz="2400" b="0" dirty="0" err="1"/>
              <a:t>Basios</a:t>
            </a:r>
            <a:r>
              <a:rPr lang="en-US" sz="2400" b="0" dirty="0"/>
              <a:t>, Leslie </a:t>
            </a:r>
            <a:r>
              <a:rPr lang="en-US" sz="2400" b="0" dirty="0" err="1"/>
              <a:t>Kanthan</a:t>
            </a:r>
            <a:r>
              <a:rPr lang="en-US" sz="2400" b="0" dirty="0"/>
              <a:t>, David Martinez-Rego, Fan Wu, and </a:t>
            </a:r>
            <a:r>
              <a:rPr lang="en-US" sz="2400" b="0" dirty="0" err="1"/>
              <a:t>Lingbo</a:t>
            </a:r>
            <a:r>
              <a:rPr lang="en-US" sz="2400" b="0" dirty="0"/>
              <a:t> Li. (2023) "Cryptocurrency trading: a comprehensive survey." Financial Innovation 8, no. 1 (2022): 1-59.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(2025),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97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22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29326</TotalTime>
  <Words>5160</Words>
  <Application>Microsoft Macintosh PowerPoint</Application>
  <PresentationFormat>Widescreen</PresentationFormat>
  <Paragraphs>660</Paragraphs>
  <Slides>89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6" baseType="lpstr"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Algorithmic Trading; Risk Management;  Trading Bot and Event-Based Backtesting</vt:lpstr>
      <vt:lpstr>Syllabus</vt:lpstr>
      <vt:lpstr>Syllabus</vt:lpstr>
      <vt:lpstr>Syllabus</vt:lpstr>
      <vt:lpstr>Algorithmic Trading Risk Management Trading Bot  Event-Based Backtesting</vt:lpstr>
      <vt:lpstr>Outline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Algorithmic Trading</vt:lpstr>
      <vt:lpstr>Algorithmic Trading</vt:lpstr>
      <vt:lpstr>Process of Machine Learning in Predicting Cryptocurrency</vt:lpstr>
      <vt:lpstr>Stock Market Movement Forecast: Phases of the stock market modeling</vt:lpstr>
      <vt:lpstr>Risk and Return</vt:lpstr>
      <vt:lpstr>Sharpe Ratio</vt:lpstr>
      <vt:lpstr>Sharpe Ratio</vt:lpstr>
      <vt:lpstr>Sortino Ratio</vt:lpstr>
      <vt:lpstr>Max Drawdown</vt:lpstr>
      <vt:lpstr>Portfolio Optimization Efficient Frontier</vt:lpstr>
      <vt:lpstr>Backtesting</vt:lpstr>
      <vt:lpstr>PowerPoint Presentation</vt:lpstr>
      <vt:lpstr>Financial Functions (ffn) plotly.express (px)</vt:lpstr>
      <vt:lpstr>Financial Functions (ffn) plotly.express (px)</vt:lpstr>
      <vt:lpstr>Financial Functions (ffn) plotly.express (px)</vt:lpstr>
      <vt:lpstr>Financial Functions (ffn) plotly.express (px)</vt:lpstr>
      <vt:lpstr>Financial Functions (ffn)</vt:lpstr>
      <vt:lpstr>Financial Functions (ffn) calc_stats() display()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Visualization  plotly.express (px)</vt:lpstr>
      <vt:lpstr>Backtesting Output</vt:lpstr>
      <vt:lpstr>describe()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Backtesting</vt:lpstr>
      <vt:lpstr>Time series data for EUR/USD and SMAs</vt:lpstr>
      <vt:lpstr>Time series data for EUR/USD, SMAs, and resulting positions</vt:lpstr>
      <vt:lpstr>Gross performance of passive benchmark investment and SMA strategy</vt:lpstr>
      <vt:lpstr>Gross performance of the SMA strategy before and after transaction costs</vt:lpstr>
      <vt:lpstr>Gross performance of the passive benchmark investment and the daily DNN strategy  (in-sample)</vt:lpstr>
      <vt:lpstr>Gross performance of the passive benchmark investment and the daily DNN strategy  (out-of-sample)</vt:lpstr>
      <vt:lpstr>Gross performance of the daily DNN strategy before and after transaction costs  (out-of-sample)</vt:lpstr>
      <vt:lpstr>Gross performance of the passive benchmark investment and the DNN intraday strategy  (out-of-sample)</vt:lpstr>
      <vt:lpstr>Gross performance of the DNN intraday strategy before and after higher/ lower transaction costs (out-of-sample)</vt:lpstr>
      <vt:lpstr>Gross performance on training and  validation data set</vt:lpstr>
      <vt:lpstr>Gross performance of the passive benchmark investment and the trading bot (out-of-sample)</vt:lpstr>
      <vt:lpstr>Gross performance of the trading bot before and after transaction costs (in-sample)</vt:lpstr>
      <vt:lpstr>Gross performance of the passive benchmark investment and the trading bot  (vectorized and event-based backtesting)</vt:lpstr>
      <vt:lpstr>Average true range (ATR) in absolute (price) and relative (%) terms</vt:lpstr>
      <vt:lpstr>BTC-USD</vt:lpstr>
      <vt:lpstr>BTC-USD Returns</vt:lpstr>
      <vt:lpstr>BTC-USD Returns Box</vt:lpstr>
      <vt:lpstr>The Quant Finance PyData Stack</vt:lpstr>
      <vt:lpstr>Yves Hilpisch (2020),  Artificial Intelligence in Finance:  A Python-Based Guide,  O’Reilly</vt:lpstr>
      <vt:lpstr>Yves Hilpisch (2020),  Python for Algorithmic Trading:  From Idea to Cloud Deployment,  O’Reilly</vt:lpstr>
      <vt:lpstr>Stefan Jansen (2020),  Machine Learning for Algorithmic Trading:  Predictive models to extract signals from market and alternative data for systematic trading strategies with Python, 2nd Edition,  Packt Publishing.</vt:lpstr>
      <vt:lpstr>Chris Kelliher (2022),  Quantitative Finance With Python:  A Practical Guide to Investment Management, Trading, and Financial Engineering, Chapman and Hall/CRC.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1348</cp:revision>
  <cp:lastPrinted>2020-12-23T14:44:17Z</cp:lastPrinted>
  <dcterms:created xsi:type="dcterms:W3CDTF">2019-09-12T03:09:52Z</dcterms:created>
  <dcterms:modified xsi:type="dcterms:W3CDTF">2025-05-20T02:13:48Z</dcterms:modified>
  <cp:category/>
</cp:coreProperties>
</file>