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9"/>
  </p:notesMasterIdLst>
  <p:sldIdLst>
    <p:sldId id="271" r:id="rId2"/>
    <p:sldId id="5216" r:id="rId3"/>
    <p:sldId id="5082" r:id="rId4"/>
    <p:sldId id="5212" r:id="rId5"/>
    <p:sldId id="256" r:id="rId6"/>
    <p:sldId id="2154" r:id="rId7"/>
    <p:sldId id="5823" r:id="rId8"/>
    <p:sldId id="5824" r:id="rId9"/>
    <p:sldId id="5585" r:id="rId10"/>
    <p:sldId id="5586" r:id="rId11"/>
    <p:sldId id="4874" r:id="rId12"/>
    <p:sldId id="5108" r:id="rId13"/>
    <p:sldId id="5340" r:id="rId14"/>
    <p:sldId id="1413" r:id="rId15"/>
    <p:sldId id="1414" r:id="rId16"/>
    <p:sldId id="1415" r:id="rId17"/>
    <p:sldId id="1416" r:id="rId18"/>
    <p:sldId id="5536" r:id="rId19"/>
    <p:sldId id="5537" r:id="rId20"/>
    <p:sldId id="3810" r:id="rId21"/>
    <p:sldId id="5581" r:id="rId22"/>
    <p:sldId id="5582" r:id="rId23"/>
    <p:sldId id="5588" r:id="rId24"/>
    <p:sldId id="5827" r:id="rId25"/>
    <p:sldId id="499" r:id="rId26"/>
    <p:sldId id="270" r:id="rId27"/>
    <p:sldId id="269" r:id="rId28"/>
    <p:sldId id="479" r:id="rId29"/>
    <p:sldId id="265" r:id="rId30"/>
    <p:sldId id="268" r:id="rId31"/>
    <p:sldId id="266" r:id="rId32"/>
    <p:sldId id="267" r:id="rId33"/>
    <p:sldId id="480" r:id="rId34"/>
    <p:sldId id="481" r:id="rId35"/>
    <p:sldId id="482" r:id="rId36"/>
    <p:sldId id="485" r:id="rId37"/>
    <p:sldId id="483" r:id="rId38"/>
    <p:sldId id="484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98" r:id="rId50"/>
    <p:sldId id="496" r:id="rId51"/>
    <p:sldId id="505" r:id="rId52"/>
    <p:sldId id="500" r:id="rId53"/>
    <p:sldId id="502" r:id="rId54"/>
    <p:sldId id="503" r:id="rId55"/>
    <p:sldId id="506" r:id="rId56"/>
    <p:sldId id="508" r:id="rId57"/>
    <p:sldId id="509" r:id="rId58"/>
    <p:sldId id="510" r:id="rId59"/>
    <p:sldId id="5899" r:id="rId60"/>
    <p:sldId id="5898" r:id="rId61"/>
    <p:sldId id="4863" r:id="rId62"/>
    <p:sldId id="4864" r:id="rId63"/>
    <p:sldId id="4866" r:id="rId64"/>
    <p:sldId id="4867" r:id="rId65"/>
    <p:sldId id="2147483647" r:id="rId66"/>
    <p:sldId id="258" r:id="rId67"/>
    <p:sldId id="5466" r:id="rId68"/>
    <p:sldId id="257" r:id="rId69"/>
    <p:sldId id="5598" r:id="rId70"/>
    <p:sldId id="5599" r:id="rId71"/>
    <p:sldId id="5895" r:id="rId72"/>
    <p:sldId id="5896" r:id="rId73"/>
    <p:sldId id="262" r:id="rId74"/>
    <p:sldId id="5520" r:id="rId75"/>
    <p:sldId id="5897" r:id="rId76"/>
    <p:sldId id="5892" r:id="rId77"/>
    <p:sldId id="5893" r:id="rId78"/>
    <p:sldId id="5894" r:id="rId79"/>
    <p:sldId id="5891" r:id="rId80"/>
    <p:sldId id="5244" r:id="rId81"/>
    <p:sldId id="263" r:id="rId82"/>
    <p:sldId id="5215" r:id="rId83"/>
    <p:sldId id="5221" r:id="rId84"/>
    <p:sldId id="5604" r:id="rId85"/>
    <p:sldId id="5605" r:id="rId86"/>
    <p:sldId id="5217" r:id="rId87"/>
    <p:sldId id="5222" r:id="rId88"/>
    <p:sldId id="5223" r:id="rId89"/>
    <p:sldId id="5242" r:id="rId90"/>
    <p:sldId id="5243" r:id="rId91"/>
    <p:sldId id="5241" r:id="rId92"/>
    <p:sldId id="5589" r:id="rId93"/>
    <p:sldId id="3899" r:id="rId94"/>
    <p:sldId id="3900" r:id="rId95"/>
    <p:sldId id="5252" r:id="rId96"/>
    <p:sldId id="5251" r:id="rId97"/>
    <p:sldId id="5253" r:id="rId98"/>
    <p:sldId id="5254" r:id="rId99"/>
    <p:sldId id="5255" r:id="rId100"/>
    <p:sldId id="264" r:id="rId101"/>
    <p:sldId id="5584" r:id="rId102"/>
    <p:sldId id="5247" r:id="rId103"/>
    <p:sldId id="5248" r:id="rId104"/>
    <p:sldId id="5249" r:id="rId105"/>
    <p:sldId id="5250" r:id="rId106"/>
    <p:sldId id="5313" r:id="rId107"/>
    <p:sldId id="5285" r:id="rId108"/>
    <p:sldId id="5326" r:id="rId109"/>
    <p:sldId id="5286" r:id="rId110"/>
    <p:sldId id="5327" r:id="rId111"/>
    <p:sldId id="5287" r:id="rId112"/>
    <p:sldId id="5258" r:id="rId113"/>
    <p:sldId id="5259" r:id="rId114"/>
    <p:sldId id="5260" r:id="rId115"/>
    <p:sldId id="5261" r:id="rId116"/>
    <p:sldId id="5262" r:id="rId117"/>
    <p:sldId id="5263" r:id="rId118"/>
    <p:sldId id="5265" r:id="rId119"/>
    <p:sldId id="5266" r:id="rId120"/>
    <p:sldId id="5267" r:id="rId121"/>
    <p:sldId id="5268" r:id="rId122"/>
    <p:sldId id="5269" r:id="rId123"/>
    <p:sldId id="5270" r:id="rId124"/>
    <p:sldId id="5271" r:id="rId125"/>
    <p:sldId id="5272" r:id="rId126"/>
    <p:sldId id="5273" r:id="rId127"/>
    <p:sldId id="5274" r:id="rId128"/>
    <p:sldId id="5275" r:id="rId129"/>
    <p:sldId id="5276" r:id="rId130"/>
    <p:sldId id="5277" r:id="rId131"/>
    <p:sldId id="5278" r:id="rId132"/>
    <p:sldId id="5279" r:id="rId133"/>
    <p:sldId id="5328" r:id="rId134"/>
    <p:sldId id="5329" r:id="rId135"/>
    <p:sldId id="260" r:id="rId136"/>
    <p:sldId id="5297" r:id="rId137"/>
    <p:sldId id="259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8F00"/>
    <a:srgbClr val="FF7E79"/>
    <a:srgbClr val="9437FF"/>
    <a:srgbClr val="FF40FF"/>
    <a:srgbClr val="D883FF"/>
    <a:srgbClr val="FFD579"/>
    <a:srgbClr val="A9D18E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7"/>
    <p:restoredTop sz="91933"/>
  </p:normalViewPr>
  <p:slideViewPr>
    <p:cSldViewPr snapToGrid="0" snapToObjects="1">
      <p:cViewPr varScale="1">
        <p:scale>
          <a:sx n="98" d="100"/>
          <a:sy n="98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rPr>
              <a:t>52</a:t>
            </a:fld>
            <a:endParaRPr lang="en-US" sz="1200" b="0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167628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x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1pPr>
            <a:lvl2pPr marL="1219170" lvl="1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2pPr>
            <a:lvl3pPr marL="1828754" lvl="2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3pPr>
            <a:lvl4pPr marL="2438339" lvl="3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4pPr>
            <a:lvl5pPr marL="3047924" lvl="4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ldNum" idx="12"/>
          </p:nvPr>
        </p:nvSpPr>
        <p:spPr>
          <a:xfrm>
            <a:off x="11898664" y="6449912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60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全版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3391D2-77AD-4FDF-BF38-D36139D52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847" y="6083908"/>
            <a:ext cx="1496274" cy="7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32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dli/getready" TargetMode="External"/><Relationship Id="rId2" Type="http://schemas.openxmlformats.org/officeDocument/2006/relationships/hyperlink" Target="https://learn.nvidia.com/dli-ev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" TargetMode="External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dli-even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join-nvidia-developer-program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5+V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08+V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courses/course-detail?course_id=course-v1:DLI+S-FX-14+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my-learni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ed-qOCIMQaatzU8SNUNxgw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nvidia.com/courses/course-detail?course_id=course-v1:DLI+S-FX-15+V1" TargetMode="Externa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courses/course?course_id=course-v1:DLI+S-FX-15+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.nvidia.com/courses/course?course_id=course-v1:DLI+S-FX-15+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ai.com/index/o1-and-new-tools-for-developers/" TargetMode="External"/><Relationship Id="rId13" Type="http://schemas.openxmlformats.org/officeDocument/2006/relationships/hyperlink" Target="https://www.alibabacloud.com/help/en/model-studio/developer-reference/what-is-qwen-llm" TargetMode="External"/><Relationship Id="rId3" Type="http://schemas.openxmlformats.org/officeDocument/2006/relationships/hyperlink" Target="https://aistudio.google.com/prompts/new_chat?model=gemini-2.0-flash-thinking-exp-01-21" TargetMode="External"/><Relationship Id="rId7" Type="http://schemas.openxmlformats.org/officeDocument/2006/relationships/hyperlink" Target="https://aistudio.google.com/app/prompts/new_chat?instructions=lmsys-1121&amp;model=gemini-2.0-flash-001" TargetMode="External"/><Relationship Id="rId12" Type="http://schemas.openxmlformats.org/officeDocument/2006/relationships/hyperlink" Target="https://huggingface.co/deepseek-ai/DeepSeek-V3" TargetMode="External"/><Relationship Id="rId17" Type="http://schemas.openxmlformats.org/officeDocument/2006/relationships/hyperlink" Target="https://huggingface.co/spaces/lmarena-ai/chatbot-arena-leaderboard" TargetMode="External"/><Relationship Id="rId2" Type="http://schemas.openxmlformats.org/officeDocument/2006/relationships/hyperlink" Target="https://x.com/lmarena_ai/status/1891706264800936307" TargetMode="External"/><Relationship Id="rId16" Type="http://schemas.openxmlformats.org/officeDocument/2006/relationships/hyperlink" Target="https://openai.com/index/openai-o3-min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i-docs.deepseek.com/news/news250120" TargetMode="External"/><Relationship Id="rId11" Type="http://schemas.openxmlformats.org/officeDocument/2006/relationships/hyperlink" Target="https://platform.openai.com/docs/guides/reasoning#reasoning-effort" TargetMode="External"/><Relationship Id="rId5" Type="http://schemas.openxmlformats.org/officeDocument/2006/relationships/hyperlink" Target="https://help.openai.com/en/articles/9624314-model-release-notes" TargetMode="External"/><Relationship Id="rId15" Type="http://schemas.openxmlformats.org/officeDocument/2006/relationships/hyperlink" Target="https://aistudio.google.com/prompts/new_chat?model=gemini-2.0-flash-lite-preview-02-05" TargetMode="External"/><Relationship Id="rId10" Type="http://schemas.openxmlformats.org/officeDocument/2006/relationships/hyperlink" Target="https://qwenlm.github.io/blog/qwen2.5-max/" TargetMode="External"/><Relationship Id="rId4" Type="http://schemas.openxmlformats.org/officeDocument/2006/relationships/hyperlink" Target="https://aistudio.google.com/prompts/new_chat?model=gemini-2.0-pro-exp-02-05" TargetMode="External"/><Relationship Id="rId9" Type="http://schemas.openxmlformats.org/officeDocument/2006/relationships/hyperlink" Target="https://platform.openai.com/docs/models/o1" TargetMode="External"/><Relationship Id="rId14" Type="http://schemas.openxmlformats.org/officeDocument/2006/relationships/hyperlink" Target="https://bigmodel.cn/dev/howuse/glm-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huggingface.co/spaces/lmarena-ai/chatbot-arena-leaderboard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anthropic.com/news/claude-3-7-sonnet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anthropic.com/news/claude-3-7-sonnet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youtube.com/watch?v=wjZofJX0v4M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youtube.com/watch?v=eMlx5fFNoYc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youtube.com/watch?v=9-Jl0dxWQs8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youtube.com/watch?v=LPZh9BOjkQ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eslite.com/product/10012011762682688929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langchain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blog.langchain.dev/deconstructing-rag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blog.langchain.dev/evaluating-rag-pipelines-with-ragas-langsmith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21" Type="http://schemas.openxmlformats.org/officeDocument/2006/relationships/image" Target="../media/image36.jpe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511786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ESG and </a:t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Sustainable Development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於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ESG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與永續發展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2025-03-11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18:50-21:30, Tuesday, March, 11, 2025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企業倫理與永續發展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(Business Ethics and Sustainable Development)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任課教師：陳宥杉，戴敏育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3D707-36A5-EB25-1373-17E2E8FC0261}"/>
              </a:ext>
            </a:extLst>
          </p:cNvPr>
          <p:cNvSpPr txBox="1"/>
          <p:nvPr/>
        </p:nvSpPr>
        <p:spPr>
          <a:xfrm>
            <a:off x="3043238" y="103601"/>
            <a:ext cx="6105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國立臺北大學 商學院碩士在職專班</a:t>
            </a:r>
            <a:b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企業倫理與永續發展 </a:t>
            </a:r>
          </a:p>
          <a:p>
            <a:pPr algn="ctr"/>
            <a:r>
              <a:rPr lang="en-US" altLang="zh-TW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(Business Ethics and Sustainable Development)</a:t>
            </a:r>
            <a:endParaRPr lang="zh-TW" altLang="en-US" sz="2000" b="1" dirty="0">
              <a:solidFill>
                <a:schemeClr val="accent1"/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9C473-8CED-874C-EC55-75E8E35E2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4520356"/>
            <a:ext cx="1095654" cy="2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1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Generative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Transformation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852C3-11BE-BF0F-4E29-FE4CA023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444F-8524-6A3D-C062-5E34B3D12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Sustainable Development</a:t>
            </a:r>
            <a:endParaRPr lang="zh-TW" altLang="en-US" sz="1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D41A-4A7A-4D5A-E1FB-B10C2F62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3E709-58F0-566D-9D4C-8F900E1A4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8A300-52D0-4864-92D7-E321F9FDE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C9BB5-A8D0-4DAA-44C3-051871F3CD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84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89ED8-2D36-E977-FAB3-5C5BB4031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118B7-F3D5-5056-6926-B2F34A065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47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72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99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9CD62-3C7B-69B3-BC84-2D971ACC9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8531-15D3-3865-173C-82BF87BC0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3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ESG 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Fragmented and unstructured ESG data.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Lack of standardization and transparency.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Timeliness of data availability.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Rising demand for actionable ESG insights.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Innovation in sustainable solutions and policies.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Generative AI as a tool for transformation.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80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7587D-C3A1-9AC4-15AB-08C68ECC7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59356-AF63-8E90-15DD-9A1695029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20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Generative AI for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Data Integration and Enrichment: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Synthesizing structured and unstructured ESG data.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Automated Reporting and Insight Generation: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Tailored ESG reports and insights for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Scenario Modeling and Forecasting: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Simulating potential risks and opportunities.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Addressing Bias and Ensuring Accountability: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Transparent, fair, and ethical AI deployment.</a:t>
            </a:r>
          </a:p>
        </p:txBody>
      </p:sp>
    </p:spTree>
    <p:extLst>
      <p:ext uri="{BB962C8B-B14F-4D97-AF65-F5344CB8AC3E}">
        <p14:creationId xmlns:p14="http://schemas.microsoft.com/office/powerpoint/2010/main" val="13388424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710E7-35CF-35F7-603A-A5C1A76FB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F7859-343D-0EA2-9D4D-A17E83C5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D41A-4A7A-4D5A-E1FB-B10C2F62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3E709-58F0-566D-9D4C-8F900E1A4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121096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Innovation </a:t>
            </a:r>
            <a:br>
              <a:rPr lang="en-US" sz="5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with 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480457"/>
            <a:ext cx="11310608" cy="50817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Sustainable Product Design: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Eco-friendly designs minimizing waste and energy.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Policy Formulation and Implementation: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AI-driven simulations for effective policies.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Stakeholder Engagement and Awareness: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Communicating ESG strategies with compelling AI-driven visuals.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186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6DDC7-2B61-4B8C-4CFD-2B7B07B4F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507CF-4301-A4C1-80C5-8C4FEBAB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11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3352786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68566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9A01-26E7-DA00-C231-976AA0606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60B7E-B60B-EBD0-4E22-0A36F73CC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19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4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23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536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981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46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1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24988142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231775" y="1268045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AE85-7C1F-EE25-6352-6E03394C5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080D2-7471-6F6C-14D6-2D89A1F5C3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45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200581" y="1174524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66784-CF4B-EF86-599A-FFA47C6FD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58532-9E8A-B9AF-1ED2-4DFCA4E0B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94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6123-736F-8005-4D92-6E33D490B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F83B-E711-0E17-BECB-E418DD42A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D4291-65B7-CFE7-7E5E-B33B9FC9D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AA84-B835-291E-7374-4ABC15030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9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62F9B-D8EE-81CC-F3F7-F1CDD4EFCD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8BA5F-85AD-522A-DC9B-1F6AE24DC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64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C22C8-9C02-3BA6-223C-316393240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68ABA-DF69-8E53-56D5-D4EEE15125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31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5BCAE-49C4-F6B5-3CA1-BC34F6349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FF189-B52E-6C1E-FEF8-A37846328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Integrating blockchain, IoT, and digital twins.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Democratizing AI tools for all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Promoting collaboration among experts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6853417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is transforming ESG analytics and sustainability innovation.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Collaboration among researchers, policymakers, and innovators is key.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to build a sustainable future.</a:t>
            </a:r>
          </a:p>
        </p:txBody>
      </p:sp>
    </p:spTree>
    <p:extLst>
      <p:ext uri="{BB962C8B-B14F-4D97-AF65-F5344CB8AC3E}">
        <p14:creationId xmlns:p14="http://schemas.microsoft.com/office/powerpoint/2010/main" val="21766107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Generative AI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ESG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3.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8191796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765213"/>
            <a:ext cx="11895317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Stuart Russell and Peter Norvig (2020), Artificial Intelligence: A Modern Approach, 4th Edition, Pearson.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Numa</a:t>
            </a:r>
            <a:r>
              <a:rPr lang="en-US" sz="1050" b="0" dirty="0"/>
              <a:t> </a:t>
            </a:r>
            <a:r>
              <a:rPr lang="en-US" sz="1050" b="0" dirty="0" err="1"/>
              <a:t>Dhamani</a:t>
            </a:r>
            <a:r>
              <a:rPr lang="en-US" sz="1050" b="0" dirty="0"/>
              <a:t> and Maggie Engler (2024), Introduction to Generative AI, Manning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050" b="0" dirty="0" err="1"/>
              <a:t>ChatGPT</a:t>
            </a:r>
            <a:r>
              <a:rPr lang="en-US" sz="1050" b="0" dirty="0"/>
              <a:t>, GPT-4V, and DALL-E 3, 3rd ed. Edition,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NVIDIA DLI (2024), Building RAG Agents with LLMs, https://</a:t>
            </a:r>
            <a:r>
              <a:rPr lang="en-US" sz="1050" b="0" dirty="0" err="1"/>
              <a:t>learn.nvidia.com</a:t>
            </a:r>
            <a:r>
              <a:rPr lang="en-US" sz="1050" b="0" dirty="0"/>
              <a:t>/courses/</a:t>
            </a:r>
            <a:r>
              <a:rPr lang="en-US" sz="1050" b="0" dirty="0" err="1"/>
              <a:t>course-detail?course_id</a:t>
            </a:r>
            <a:r>
              <a:rPr lang="en-US" sz="1050" b="0" dirty="0"/>
              <a:t>=course-v1:DLI+S-FX-15+V1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NVIDIA DLI (2024), Generative AI with Diffusion Models, https://</a:t>
            </a:r>
            <a:r>
              <a:rPr lang="en-US" sz="1050" b="0" dirty="0" err="1"/>
              <a:t>learn.nvidia.com</a:t>
            </a:r>
            <a:r>
              <a:rPr lang="en-US" sz="1050" b="0" dirty="0"/>
              <a:t>/courses/</a:t>
            </a:r>
            <a:r>
              <a:rPr lang="en-US" sz="1050" b="0" dirty="0" err="1"/>
              <a:t>course-detail?course_id</a:t>
            </a:r>
            <a:r>
              <a:rPr lang="en-US" sz="1050" b="0" dirty="0"/>
              <a:t>=course-v1:DLI+S-FX-14+V1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Transformers for Natural Language Processing and Computer Vision: Explore Generative AI and Large Language Models with Hugging Face, </a:t>
            </a:r>
            <a:r>
              <a:rPr lang="en-US" sz="1050" b="0" dirty="0" err="1"/>
              <a:t>ChatGPT</a:t>
            </a:r>
            <a:r>
              <a:rPr lang="en-US" sz="1050" b="0" dirty="0"/>
              <a:t>, GPT-4V, and DALL-E 3, 3rd Edition,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RAG-Driven Generative AI: Build custom retrieval augmented generation pipelines with </a:t>
            </a:r>
            <a:r>
              <a:rPr lang="en-US" sz="1050" b="0" dirty="0" err="1"/>
              <a:t>LlamaIndex</a:t>
            </a:r>
            <a:r>
              <a:rPr lang="en-US" sz="1050" b="0" dirty="0"/>
              <a:t>, Deep Lake, and Pinecone,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Jay </a:t>
            </a:r>
            <a:r>
              <a:rPr lang="en-US" sz="1050" b="0" dirty="0" err="1"/>
              <a:t>Alammar</a:t>
            </a:r>
            <a:r>
              <a:rPr lang="en-US" sz="1050" b="0" dirty="0"/>
              <a:t> and Maarten Grootendorst (2024), Hands-On Large Language Models: Language Understanding and Generation, O'Reilly Media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Chrissa</a:t>
            </a:r>
            <a:r>
              <a:rPr lang="en-US" sz="1050" b="0" dirty="0"/>
              <a:t> </a:t>
            </a:r>
            <a:r>
              <a:rPr lang="en-US" sz="1050" b="0" dirty="0" err="1"/>
              <a:t>Pagitsas</a:t>
            </a:r>
            <a:r>
              <a:rPr lang="en-US" sz="1050" b="0" dirty="0"/>
              <a:t> (2023), Chief Sustainability Officers At Work: How CSOs Build Successful Sustainability and ESG Strategies, </a:t>
            </a:r>
            <a:r>
              <a:rPr lang="en-US" sz="1050" b="0" dirty="0" err="1"/>
              <a:t>Apress</a:t>
            </a:r>
            <a:r>
              <a:rPr lang="en-US" sz="105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Yihan Cao, </a:t>
            </a:r>
            <a:r>
              <a:rPr lang="en-US" sz="1050" b="0" dirty="0" err="1"/>
              <a:t>Siyu</a:t>
            </a:r>
            <a:r>
              <a:rPr lang="en-US" sz="1050" b="0" dirty="0"/>
              <a:t> Li, </a:t>
            </a:r>
            <a:r>
              <a:rPr lang="en-US" sz="1050" b="0" dirty="0" err="1"/>
              <a:t>Yixin</a:t>
            </a:r>
            <a:r>
              <a:rPr lang="en-US" sz="1050" b="0" dirty="0"/>
              <a:t> Liu, </a:t>
            </a:r>
            <a:r>
              <a:rPr lang="en-US" sz="1050" b="0" dirty="0" err="1"/>
              <a:t>Zhiling</a:t>
            </a:r>
            <a:r>
              <a:rPr lang="en-US" sz="1050" b="0" dirty="0"/>
              <a:t> Yan, Yutong Dai, Philip S. Yu, and </a:t>
            </a:r>
            <a:r>
              <a:rPr lang="en-US" sz="1050" b="0" dirty="0" err="1"/>
              <a:t>Lichao</a:t>
            </a:r>
            <a:r>
              <a:rPr lang="en-US" sz="1050" b="0" dirty="0"/>
              <a:t> Sun (2023). "A Comprehensive Survey of AI-Generated Content (AIGC): A History of Generative AI from GAN to </a:t>
            </a:r>
            <a:r>
              <a:rPr lang="en-US" sz="1050" b="0" dirty="0" err="1"/>
              <a:t>ChatGPT</a:t>
            </a:r>
            <a:r>
              <a:rPr lang="en-US" sz="1050" b="0" dirty="0"/>
              <a:t>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Pengfei</a:t>
            </a:r>
            <a:r>
              <a:rPr lang="en-US" sz="1050" b="0" dirty="0"/>
              <a:t> Liu, </a:t>
            </a:r>
            <a:r>
              <a:rPr lang="en-US" sz="1050" b="0" dirty="0" err="1"/>
              <a:t>Weizhe</a:t>
            </a:r>
            <a:r>
              <a:rPr lang="en-US" sz="1050" b="0" dirty="0"/>
              <a:t> Yuan, </a:t>
            </a:r>
            <a:r>
              <a:rPr lang="en-US" sz="1050" b="0" dirty="0" err="1"/>
              <a:t>Jinlan</a:t>
            </a:r>
            <a:r>
              <a:rPr lang="en-US" sz="1050" b="0" dirty="0"/>
              <a:t> Fu, </a:t>
            </a:r>
            <a:r>
              <a:rPr lang="en-US" sz="1050" b="0" dirty="0" err="1"/>
              <a:t>Zhengbao</a:t>
            </a:r>
            <a:r>
              <a:rPr lang="en-US" sz="1050" b="0" dirty="0"/>
              <a:t> Jiang, Hiroaki Hayashi, and Graham </a:t>
            </a:r>
            <a:r>
              <a:rPr lang="en-US" sz="1050" b="0" dirty="0" err="1"/>
              <a:t>Neubig</a:t>
            </a:r>
            <a:r>
              <a:rPr lang="en-US" sz="105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Wayne Xin Zhao, </a:t>
            </a:r>
            <a:r>
              <a:rPr lang="en-US" sz="1050" b="0" dirty="0" err="1"/>
              <a:t>Kun</a:t>
            </a:r>
            <a:r>
              <a:rPr lang="en-US" sz="1050" b="0" dirty="0"/>
              <a:t> Zhou, </a:t>
            </a:r>
            <a:r>
              <a:rPr lang="en-US" sz="1050" b="0" dirty="0" err="1"/>
              <a:t>Junyi</a:t>
            </a:r>
            <a:r>
              <a:rPr lang="en-US" sz="1050" b="0" dirty="0"/>
              <a:t> Li, </a:t>
            </a:r>
            <a:r>
              <a:rPr lang="en-US" sz="1050" b="0" dirty="0" err="1"/>
              <a:t>Tianyi</a:t>
            </a:r>
            <a:r>
              <a:rPr lang="en-US" sz="1050" b="0" dirty="0"/>
              <a:t> Tang, </a:t>
            </a:r>
            <a:r>
              <a:rPr lang="en-US" sz="1050" b="0" dirty="0" err="1"/>
              <a:t>Xiaolei</a:t>
            </a:r>
            <a:r>
              <a:rPr lang="en-US" sz="1050" b="0" dirty="0"/>
              <a:t> Wang, </a:t>
            </a:r>
            <a:r>
              <a:rPr lang="en-US" sz="1050" b="0" dirty="0" err="1"/>
              <a:t>Yupeng</a:t>
            </a:r>
            <a:r>
              <a:rPr lang="en-US" sz="1050" b="0" dirty="0"/>
              <a:t> Hou, </a:t>
            </a:r>
            <a:r>
              <a:rPr lang="en-US" sz="1050" b="0" dirty="0" err="1"/>
              <a:t>Yingqian</a:t>
            </a:r>
            <a:r>
              <a:rPr lang="en-US" sz="1050" b="0" dirty="0"/>
              <a:t> Min et al. (2023) "A Survey of Large Language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Touvron</a:t>
            </a:r>
            <a:r>
              <a:rPr lang="en-US" sz="1050" b="0" dirty="0"/>
              <a:t>, Hugo, Louis Martin, Kevin Stone, Peter Albert, Amjad </a:t>
            </a:r>
            <a:r>
              <a:rPr lang="en-US" sz="1050" b="0" dirty="0" err="1"/>
              <a:t>Almahairi</a:t>
            </a:r>
            <a:r>
              <a:rPr lang="en-US" sz="1050" b="0" dirty="0"/>
              <a:t>, Yasmine </a:t>
            </a:r>
            <a:r>
              <a:rPr lang="en-US" sz="1050" b="0" dirty="0" err="1"/>
              <a:t>Babaei</a:t>
            </a:r>
            <a:r>
              <a:rPr lang="en-US" sz="1050" b="0" dirty="0"/>
              <a:t>, Nikolay </a:t>
            </a:r>
            <a:r>
              <a:rPr lang="en-US" sz="1050" b="0" dirty="0" err="1"/>
              <a:t>Bashlykov</a:t>
            </a:r>
            <a:r>
              <a:rPr lang="en-US" sz="1050" b="0" dirty="0"/>
              <a:t> et al. (2023) "Llama 2: Open Foundation and Fine-Tuned Chat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Gozalo-Brizuela</a:t>
            </a:r>
            <a:r>
              <a:rPr lang="en-US" sz="1050" b="0" dirty="0"/>
              <a:t>, Roberto, and Eduardo C. Garrido-</a:t>
            </a:r>
            <a:r>
              <a:rPr lang="en-US" sz="1050" b="0" dirty="0" err="1"/>
              <a:t>Merchan</a:t>
            </a:r>
            <a:r>
              <a:rPr lang="en-US" sz="1050" b="0" dirty="0"/>
              <a:t> (2023). "</a:t>
            </a:r>
            <a:r>
              <a:rPr lang="en-US" sz="1050" b="0" dirty="0" err="1"/>
              <a:t>ChatGPT</a:t>
            </a:r>
            <a:r>
              <a:rPr lang="en-US" sz="1050" b="0" dirty="0"/>
              <a:t> is not all you need. A State of the Art Review of large Generative AI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Wenliang Dai, </a:t>
            </a:r>
            <a:r>
              <a:rPr lang="en-US" sz="1050" b="0" dirty="0" err="1"/>
              <a:t>Junnan</a:t>
            </a:r>
            <a:r>
              <a:rPr lang="en-US" sz="1050" b="0" dirty="0"/>
              <a:t> Li, </a:t>
            </a:r>
            <a:r>
              <a:rPr lang="en-US" sz="1050" b="0" dirty="0" err="1"/>
              <a:t>Dongxu</a:t>
            </a:r>
            <a:r>
              <a:rPr lang="en-US" sz="1050" b="0" dirty="0"/>
              <a:t> Li, Anthony Meng </a:t>
            </a:r>
            <a:r>
              <a:rPr lang="en-US" sz="1050" b="0" dirty="0" err="1"/>
              <a:t>Huat</a:t>
            </a:r>
            <a:r>
              <a:rPr lang="en-US" sz="1050" b="0" dirty="0"/>
              <a:t> Tiong, </a:t>
            </a:r>
            <a:r>
              <a:rPr lang="en-US" sz="1050" b="0" dirty="0" err="1"/>
              <a:t>Junqi</a:t>
            </a:r>
            <a:r>
              <a:rPr lang="en-US" sz="1050" b="0" dirty="0"/>
              <a:t> Zhao, </a:t>
            </a:r>
            <a:r>
              <a:rPr lang="en-US" sz="1050" b="0" dirty="0" err="1"/>
              <a:t>Weisheng</a:t>
            </a:r>
            <a:r>
              <a:rPr lang="en-US" sz="1050" b="0" dirty="0"/>
              <a:t> Wang, </a:t>
            </a:r>
            <a:r>
              <a:rPr lang="en-US" sz="1050" b="0" dirty="0" err="1"/>
              <a:t>Boyang</a:t>
            </a:r>
            <a:r>
              <a:rPr lang="en-US" sz="1050" b="0" dirty="0"/>
              <a:t> Li, Pascale Fung, and Steven Hoi. (2023) "</a:t>
            </a:r>
            <a:r>
              <a:rPr lang="en-US" sz="1050" b="0" dirty="0" err="1"/>
              <a:t>InstructBLIP</a:t>
            </a:r>
            <a:r>
              <a:rPr lang="en-US" sz="1050" b="0" dirty="0"/>
              <a:t>: Towards General-purpose Vision-Language Models with Instruction Tuning."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Shahab </a:t>
            </a:r>
            <a:r>
              <a:rPr lang="en-US" sz="1050" b="0" dirty="0" err="1"/>
              <a:t>Saquib</a:t>
            </a:r>
            <a:r>
              <a:rPr lang="en-US" sz="1050" b="0" dirty="0"/>
              <a:t> </a:t>
            </a:r>
            <a:r>
              <a:rPr lang="en-US" sz="1050" b="0" dirty="0" err="1"/>
              <a:t>Sohail</a:t>
            </a:r>
            <a:r>
              <a:rPr lang="en-US" sz="1050" b="0" dirty="0"/>
              <a:t>, Faiza Farhat, Yassine </a:t>
            </a:r>
            <a:r>
              <a:rPr lang="en-US" sz="1050" b="0" dirty="0" err="1"/>
              <a:t>Himeur</a:t>
            </a:r>
            <a:r>
              <a:rPr lang="en-US" sz="1050" b="0" dirty="0"/>
              <a:t>, Mohammad Nadeem, Dag </a:t>
            </a:r>
            <a:r>
              <a:rPr lang="en-US" sz="1050" b="0" dirty="0" err="1"/>
              <a:t>Øivind</a:t>
            </a:r>
            <a:r>
              <a:rPr lang="en-US" sz="1050" b="0" dirty="0"/>
              <a:t> Madsen, </a:t>
            </a:r>
            <a:r>
              <a:rPr lang="en-US" sz="1050" b="0" dirty="0" err="1"/>
              <a:t>Yashbir</a:t>
            </a:r>
            <a:r>
              <a:rPr lang="en-US" sz="1050" b="0" dirty="0"/>
              <a:t> Singh, </a:t>
            </a:r>
            <a:r>
              <a:rPr lang="en-US" sz="1050" b="0" dirty="0" err="1"/>
              <a:t>Shadi</a:t>
            </a:r>
            <a:r>
              <a:rPr lang="en-US" sz="1050" b="0" dirty="0"/>
              <a:t> Atalla, and </a:t>
            </a:r>
            <a:r>
              <a:rPr lang="en-US" sz="1050" b="0" dirty="0" err="1"/>
              <a:t>Wathiq</a:t>
            </a:r>
            <a:r>
              <a:rPr lang="en-US" sz="1050" b="0" dirty="0"/>
              <a:t> Mansoor (2023). "The Future of GPT: A Taxonomy of Existing </a:t>
            </a:r>
            <a:r>
              <a:rPr lang="en-US" sz="1050" b="0" dirty="0" err="1"/>
              <a:t>ChatGPT</a:t>
            </a:r>
            <a:r>
              <a:rPr lang="en-US" sz="105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Longbing</a:t>
            </a:r>
            <a:r>
              <a:rPr lang="en-US" sz="1050" b="0" dirty="0"/>
              <a:t> Cao (2022). "Decentralized ai: Edge intelligence and smart blockchain, metaverse, web3, and </a:t>
            </a:r>
            <a:r>
              <a:rPr lang="en-US" sz="1050" b="0" dirty="0" err="1"/>
              <a:t>desci</a:t>
            </a:r>
            <a:r>
              <a:rPr lang="en-US" sz="10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Qinglin Yang, </a:t>
            </a:r>
            <a:r>
              <a:rPr lang="en-US" sz="1050" b="0" dirty="0" err="1"/>
              <a:t>Yetong</a:t>
            </a:r>
            <a:r>
              <a:rPr lang="en-US" sz="1050" b="0" dirty="0"/>
              <a:t> Zhao, Huawei Huang, </a:t>
            </a:r>
            <a:r>
              <a:rPr lang="en-US" sz="1050" b="0" dirty="0" err="1"/>
              <a:t>Zehui</a:t>
            </a:r>
            <a:r>
              <a:rPr lang="en-US" sz="1050" b="0" dirty="0"/>
              <a:t> </a:t>
            </a:r>
            <a:r>
              <a:rPr lang="en-US" sz="1050" b="0" dirty="0" err="1"/>
              <a:t>Xiong</a:t>
            </a:r>
            <a:r>
              <a:rPr lang="en-US" sz="1050" b="0" dirty="0"/>
              <a:t>, </a:t>
            </a:r>
            <a:r>
              <a:rPr lang="en-US" sz="1050" b="0" dirty="0" err="1"/>
              <a:t>Jiawen</a:t>
            </a:r>
            <a:r>
              <a:rPr lang="en-US" sz="1050" b="0" dirty="0"/>
              <a:t> Kang, and </a:t>
            </a:r>
            <a:r>
              <a:rPr lang="en-US" sz="1050" b="0" dirty="0" err="1"/>
              <a:t>Zibin</a:t>
            </a:r>
            <a:r>
              <a:rPr lang="en-US" sz="10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050" b="0" dirty="0"/>
          </a:p>
          <a:p>
            <a:pPr>
              <a:spcAft>
                <a:spcPts val="0"/>
              </a:spcAft>
            </a:pPr>
            <a:endParaRPr lang="en-US" sz="1050" b="0" dirty="0"/>
          </a:p>
          <a:p>
            <a:pPr>
              <a:spcAft>
                <a:spcPts val="0"/>
              </a:spcAft>
            </a:pPr>
            <a:endParaRPr lang="en-US" sz="10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57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511786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ESG and </a:t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Sustainable Development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於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ESG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與永續發展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2025-03-11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18:50-21:30, Tuesday, March, 11, 2025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企業倫理與永續發展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(Business Ethics and Sustainable Development)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任課教師：陳宥杉，戴敏育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3D707-36A5-EB25-1373-17E2E8FC0261}"/>
              </a:ext>
            </a:extLst>
          </p:cNvPr>
          <p:cNvSpPr txBox="1"/>
          <p:nvPr/>
        </p:nvSpPr>
        <p:spPr>
          <a:xfrm>
            <a:off x="3043238" y="103601"/>
            <a:ext cx="6105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國立臺北大學 商學院碩士在職專班</a:t>
            </a:r>
            <a:b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企業倫理與永續發展 </a:t>
            </a:r>
          </a:p>
          <a:p>
            <a:pPr algn="ctr"/>
            <a:r>
              <a:rPr lang="en-US" altLang="zh-TW" sz="20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(Business Ethics and Sustainable Development)</a:t>
            </a:r>
            <a:endParaRPr lang="zh-TW" altLang="en-US" sz="2000" b="1" dirty="0">
              <a:solidFill>
                <a:schemeClr val="accent1"/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9C473-8CED-874C-EC55-75E8E35E2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4520356"/>
            <a:ext cx="1095654" cy="239387"/>
          </a:xfrm>
          <a:prstGeom prst="rect">
            <a:avLst/>
          </a:prstGeom>
        </p:spPr>
      </p:pic>
      <p:sp>
        <p:nvSpPr>
          <p:cNvPr id="5" name="圓角矩形 30">
            <a:extLst>
              <a:ext uri="{FF2B5EF4-FFF2-40B4-BE49-F238E27FC236}">
                <a16:creationId xmlns:a16="http://schemas.microsoft.com/office/drawing/2014/main" id="{AC82F852-FBC5-5BE8-19CF-2597E6590F70}"/>
              </a:ext>
            </a:extLst>
          </p:cNvPr>
          <p:cNvSpPr/>
          <p:nvPr/>
        </p:nvSpPr>
        <p:spPr>
          <a:xfrm>
            <a:off x="4866567" y="1114565"/>
            <a:ext cx="2458866" cy="323114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75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47D6D-1A3A-9BD0-E8B2-8A344C98A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49439-85F5-A236-9954-0EE6D6A45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7851C-E62F-3D3A-3CFC-0DF1A51B1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2EDB2-F6AE-515F-F94C-08973864A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A25F5-2C57-628E-FA3B-72C678561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53A2F-7721-DB63-FCD1-54B54A552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53B16-C5F2-AB6A-2268-8196F0BC96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C4F16-BE8C-9E9B-B393-B1B32D7EDC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A2C48-6743-CD77-2031-1EE5C68F0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EEF39-6AA3-8147-5FB2-6F59B2A57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9BFAB-8E5E-07D7-FC67-FC90D2903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5F730-A2BC-F1B3-B457-7E2E18C67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6" y="2997038"/>
            <a:ext cx="1040994" cy="1262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4" y="5518797"/>
            <a:ext cx="1232245" cy="123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8" y="4271812"/>
            <a:ext cx="1232245" cy="1232245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630437"/>
            <a:ext cx="8911204" cy="34390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2000" dirty="0" err="1">
                <a:solidFill>
                  <a:schemeClr val="tx2"/>
                </a:solidFill>
              </a:rPr>
              <a:t>Sinica</a:t>
            </a:r>
            <a:endParaRPr lang="en-US" altLang="zh-TW" sz="20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Co-Chairs, International Conference on Advances in Social Networks Analysis and Mining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Program Co-Chair, IEEE International Workshop on Empirical Methods for Recognizing Inference in </a:t>
            </a:r>
            <a:r>
              <a:rPr lang="en-US" altLang="zh-TW" sz="1400" b="0" dirty="0" err="1">
                <a:solidFill>
                  <a:srgbClr val="17375E"/>
                </a:solidFill>
              </a:rPr>
              <a:t>TExt</a:t>
            </a:r>
            <a:r>
              <a:rPr lang="en-US" altLang="zh-TW" sz="1400" b="0" dirty="0">
                <a:solidFill>
                  <a:srgbClr val="17375E"/>
                </a:solidFill>
              </a:rPr>
              <a:t>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EM-RITE 2012-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Chair, The IEEE International Conference on Information Reuse and Integration for Data Science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IRI 2007- )</a:t>
            </a:r>
            <a:endParaRPr lang="zh-TW" altLang="en-US" sz="1400" b="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21" y="2192398"/>
            <a:ext cx="1575410" cy="710479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08" y="212228"/>
            <a:ext cx="1104812" cy="1367862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89CFDC-F579-36D6-1D85-2067C6F8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教授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Prof. Min-Yuh Day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B3D7B9-9C53-F3F6-855B-189AD18E1A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11406" y="55908"/>
            <a:ext cx="1628195" cy="35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DF21E-6FA2-C21E-78CD-7CEC8C2245A0}"/>
              </a:ext>
            </a:extLst>
          </p:cNvPr>
          <p:cNvSpPr txBox="1"/>
          <p:nvPr/>
        </p:nvSpPr>
        <p:spPr>
          <a:xfrm>
            <a:off x="10433057" y="413721"/>
            <a:ext cx="1697978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1200" b="1" dirty="0"/>
              <a:t>University Ambassador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D725F-DEDF-5900-1F9A-D12F608CFE34}"/>
              </a:ext>
            </a:extLst>
          </p:cNvPr>
          <p:cNvSpPr txBox="1"/>
          <p:nvPr/>
        </p:nvSpPr>
        <p:spPr>
          <a:xfrm>
            <a:off x="10492563" y="633677"/>
            <a:ext cx="1663713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8465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F5320-ADC3-D2FB-6964-7D4D2E662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F0732-B46B-B2F9-AE6F-1C0D4D4A60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508731"/>
              </p:ext>
            </p:extLst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7DEB8-7942-3538-A0EE-CD197D53B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4B975-DF92-BC4D-88B2-C7AFBC504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D7F13-6593-9D6F-4659-E7265CA2D7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4CAD2-FAA2-FE8D-82D7-620A1D418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Generative AI and 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Large Language Models (LLMs):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endParaRPr lang="zh-TW" alt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7F51F-18E9-99C0-DB7F-98A9E0E0D7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296A9-B17F-CC98-4F8E-F51848B24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Generative AI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647" y="274639"/>
            <a:ext cx="11201400" cy="6245225"/>
          </a:xfrm>
        </p:spPr>
        <p:txBody>
          <a:bodyPr>
            <a:normAutofit/>
          </a:bodyPr>
          <a:lstStyle/>
          <a:p>
            <a:r>
              <a:rPr lang="en-US" altLang="zh-TW" sz="7999" dirty="0">
                <a:solidFill>
                  <a:schemeClr val="accent6"/>
                </a:solidFill>
              </a:rPr>
              <a:t>Spring 2025</a:t>
            </a:r>
            <a:br>
              <a:rPr lang="en-US" altLang="zh-TW" sz="7999" b="0" dirty="0">
                <a:solidFill>
                  <a:schemeClr val="accent6"/>
                </a:solidFill>
              </a:rPr>
            </a:br>
            <a:br>
              <a:rPr lang="en-US" altLang="zh-TW" sz="7999" dirty="0">
                <a:solidFill>
                  <a:srgbClr val="C00000"/>
                </a:solidFill>
              </a:rPr>
            </a:br>
            <a:r>
              <a:rPr lang="en-US" altLang="zh-TW" sz="7999" dirty="0">
                <a:solidFill>
                  <a:srgbClr val="C00000"/>
                </a:solidFill>
              </a:rPr>
              <a:t>Generative AI </a:t>
            </a:r>
            <a:br>
              <a:rPr lang="en-US" altLang="zh-TW" sz="7999" dirty="0">
                <a:solidFill>
                  <a:srgbClr val="C00000"/>
                </a:solidFill>
              </a:rPr>
            </a:br>
            <a:r>
              <a:rPr lang="en-US" altLang="zh-TW" sz="7999" dirty="0">
                <a:solidFill>
                  <a:srgbClr val="C00000"/>
                </a:solidFill>
              </a:rPr>
              <a:t>Innovative Applications</a:t>
            </a:r>
            <a:br>
              <a:rPr lang="en-US" altLang="zh-TW" sz="7999" dirty="0">
                <a:solidFill>
                  <a:srgbClr val="C00000"/>
                </a:solidFill>
              </a:rPr>
            </a:br>
            <a:endParaRPr lang="zh-TW" altLang="en-US" sz="7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25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B80B9-A55B-055E-D160-C7A53A35B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F3226-FD69-EC9D-1725-C8EDE1A14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35A53-A8AA-3340-6499-55DA8680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4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26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https://learn.nvidia.com/certificates?id=cCFh1ZWWTvqKTq7dcKkEWw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AE0DD-DF15-D121-DB4E-F50777BA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7" y="251231"/>
            <a:ext cx="8230989" cy="62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2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27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https://learn.nvidia.com/certificates?id=OVmqY4cSSya0BdMQBWHxzw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B25F9-1136-7B28-6E23-714339A8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94" y="226708"/>
            <a:ext cx="8266611" cy="62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0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9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9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9" dirty="0">
                <a:solidFill>
                  <a:srgbClr val="C00000"/>
                </a:solidFill>
              </a:rPr>
            </a:b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NVIDIA </a:t>
            </a: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Deep Learning Institute (DLI)</a:t>
            </a:r>
            <a:endParaRPr lang="zh-TW" altLang="en-US" sz="6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28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3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2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67B-7C94-1632-2F72-7DE5557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NVIDIA DLI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36A1-FC54-0CD8-0838-21D12304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dirty="0"/>
              <a:t>Welcome to NVIDIA DLI "</a:t>
            </a:r>
            <a:r>
              <a:rPr lang="en-US" dirty="0">
                <a:solidFill>
                  <a:srgbClr val="C00000"/>
                </a:solidFill>
              </a:rPr>
              <a:t>Building RAG Agents with LLMs</a:t>
            </a:r>
            <a:r>
              <a:rPr lang="en-US" dirty="0"/>
              <a:t>" </a:t>
            </a:r>
            <a:r>
              <a:rPr lang="en-US" dirty="0">
                <a:solidFill>
                  <a:srgbClr val="C00000"/>
                </a:solidFill>
              </a:rPr>
              <a:t>workshop</a:t>
            </a:r>
            <a:r>
              <a:rPr lang="en-US" dirty="0"/>
              <a:t> scheduled for </a:t>
            </a:r>
            <a:r>
              <a:rPr lang="en-US" dirty="0">
                <a:solidFill>
                  <a:srgbClr val="C00000"/>
                </a:solidFill>
              </a:rPr>
              <a:t>March 11th-25th, 2025</a:t>
            </a:r>
            <a:r>
              <a:rPr lang="en-US" dirty="0"/>
              <a:t> at </a:t>
            </a:r>
            <a:r>
              <a:rPr lang="en-US" dirty="0">
                <a:solidFill>
                  <a:srgbClr val="C00000"/>
                </a:solidFill>
              </a:rPr>
              <a:t>NTPU</a:t>
            </a:r>
            <a:r>
              <a:rPr lang="en-US" dirty="0"/>
              <a:t>.</a:t>
            </a:r>
          </a:p>
          <a:p>
            <a:r>
              <a:rPr lang="en-US" dirty="0"/>
              <a:t>Step 1. Visit </a:t>
            </a:r>
            <a:r>
              <a:rPr lang="en-US" dirty="0">
                <a:hlinkClick r:id="rId2"/>
              </a:rPr>
              <a:t>https://learn.nvidia.com/dli-event</a:t>
            </a:r>
            <a:endParaRPr lang="en-US" dirty="0"/>
          </a:p>
          <a:p>
            <a:r>
              <a:rPr lang="en-US" dirty="0"/>
              <a:t>Step 2. Enter the event code: </a:t>
            </a:r>
            <a:r>
              <a:rPr lang="en-US" dirty="0">
                <a:solidFill>
                  <a:srgbClr val="C00000"/>
                </a:solidFill>
              </a:rPr>
              <a:t>NTPU_RAG_AMBASSADOR_MA25</a:t>
            </a:r>
          </a:p>
          <a:p>
            <a:r>
              <a:rPr lang="en-US" dirty="0"/>
              <a:t>Step 3. Complete the NVIDIA DLI course and review the course datasheet (on March 25, 2025) at </a:t>
            </a:r>
            <a:r>
              <a:rPr lang="en-US" dirty="0">
                <a:hlinkClick r:id="rId3"/>
              </a:rPr>
              <a:t>https://developer.nvidia.com/dli/getready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33DAB-EC02-6339-F50D-70AC18F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B84E8-FA59-A022-4905-67A891C0E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4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Generative AI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ESG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3.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67B-7C94-1632-2F72-7DE5557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 NVIDIA DLI Certificate</a:t>
            </a:r>
            <a:br>
              <a:rPr lang="en-US" dirty="0"/>
            </a:br>
            <a:r>
              <a:rPr lang="en-US" dirty="0"/>
              <a:t>Before the NVIDIA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36A1-FC54-0CD8-0838-21D12304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24296"/>
            <a:ext cx="11222181" cy="4629003"/>
          </a:xfrm>
        </p:spPr>
        <p:txBody>
          <a:bodyPr>
            <a:normAutofit/>
          </a:bodyPr>
          <a:lstStyle/>
          <a:p>
            <a:r>
              <a:rPr lang="en-US" dirty="0"/>
              <a:t>Step 1. Join NVIDIA Developer Program (Free)</a:t>
            </a:r>
            <a:br>
              <a:rPr lang="en-US" dirty="0"/>
            </a:br>
            <a:r>
              <a:rPr lang="en-US" dirty="0">
                <a:hlinkClick r:id="rId2"/>
              </a:rPr>
              <a:t>https://developer.nvidia.com/join-nvidia-developer-program</a:t>
            </a:r>
            <a:endParaRPr lang="en-US" dirty="0"/>
          </a:p>
          <a:p>
            <a:r>
              <a:rPr lang="en-US" dirty="0"/>
              <a:t>Step 2. Visit NVIDIA Deep Learning Institute (DLI)</a:t>
            </a:r>
            <a:br>
              <a:rPr lang="en-US" dirty="0"/>
            </a:br>
            <a:r>
              <a:rPr lang="en-US" dirty="0">
                <a:hlinkClick r:id="rId3"/>
              </a:rPr>
              <a:t>https://learn.nvidia.com/</a:t>
            </a:r>
            <a:endParaRPr lang="en-US" dirty="0"/>
          </a:p>
          <a:p>
            <a:r>
              <a:rPr lang="en-US" dirty="0"/>
              <a:t>Step 3. Enroll "Building RAG Agents with LLMs" Self-Paced Course (Free)</a:t>
            </a:r>
            <a:br>
              <a:rPr lang="en-US" dirty="0"/>
            </a:br>
            <a:r>
              <a:rPr lang="en-US" sz="2400" dirty="0">
                <a:hlinkClick r:id="rId4"/>
              </a:rPr>
              <a:t>https://learn.nvidia.com/courses/course-detail?course_id=course-v1:DLI+S-FX-15+V1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33DAB-EC02-6339-F50D-70AC18F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B84E8-FA59-A022-4905-67A891C0E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5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509126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https://www.nvidia.com/en-us/learn/learning-path/generative-ai-llm/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1084085" y="3332529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874257" y="3332529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A4F6DCA-6D77-5420-FBB7-E405E6B2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B2F9E-394A-B6AC-1EBF-390C3390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88E73C-C14B-85D1-1B5B-A80270C3F811}"/>
              </a:ext>
            </a:extLst>
          </p:cNvPr>
          <p:cNvSpPr/>
          <p:nvPr/>
        </p:nvSpPr>
        <p:spPr>
          <a:xfrm>
            <a:off x="997295" y="3228276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D1AF14-1F9C-785F-F14D-B5DBD66D5648}"/>
              </a:ext>
            </a:extLst>
          </p:cNvPr>
          <p:cNvSpPr/>
          <p:nvPr/>
        </p:nvSpPr>
        <p:spPr>
          <a:xfrm>
            <a:off x="3775334" y="3210857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A8CB3-D3F1-7064-7D09-2DCA7BD9FC64}"/>
              </a:ext>
            </a:extLst>
          </p:cNvPr>
          <p:cNvSpPr txBox="1"/>
          <p:nvPr/>
        </p:nvSpPr>
        <p:spPr>
          <a:xfrm>
            <a:off x="3519035" y="1055517"/>
            <a:ext cx="5908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Building RAG Agents with LLMs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workshop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1D5D03-9E62-76A8-54FD-170C66B1AA03}"/>
              </a:ext>
            </a:extLst>
          </p:cNvPr>
          <p:cNvSpPr txBox="1"/>
          <p:nvPr/>
        </p:nvSpPr>
        <p:spPr>
          <a:xfrm>
            <a:off x="6725180" y="3201372"/>
            <a:ext cx="51856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/>
              <a:t>Step 1. </a:t>
            </a:r>
          </a:p>
          <a:p>
            <a:r>
              <a:rPr lang="en-US" sz="2600" dirty="0"/>
              <a:t>Visit </a:t>
            </a:r>
          </a:p>
          <a:p>
            <a:r>
              <a:rPr lang="en-US" sz="2600" dirty="0">
                <a:hlinkClick r:id="rId4"/>
              </a:rPr>
              <a:t>https://learn.nvidia.com/dli-event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Step 2. </a:t>
            </a:r>
          </a:p>
          <a:p>
            <a:r>
              <a:rPr lang="en-US" sz="2600" dirty="0"/>
              <a:t>Enter the event code: </a:t>
            </a:r>
            <a:r>
              <a:rPr lang="en-US" sz="2600" dirty="0">
                <a:solidFill>
                  <a:srgbClr val="C00000"/>
                </a:solidFill>
              </a:rPr>
              <a:t>NTPU_RAG_AMBASSADOR_MA25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E308CB-553F-1A2C-393F-21216C63EBC6}"/>
              </a:ext>
            </a:extLst>
          </p:cNvPr>
          <p:cNvSpPr txBox="1"/>
          <p:nvPr/>
        </p:nvSpPr>
        <p:spPr>
          <a:xfrm>
            <a:off x="3519333" y="2127998"/>
            <a:ext cx="6003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March 11th-25th, 2025</a:t>
            </a:r>
            <a:r>
              <a:rPr lang="en-US" sz="3200" dirty="0"/>
              <a:t> at </a:t>
            </a:r>
            <a:r>
              <a:rPr lang="en-US" sz="3200" dirty="0">
                <a:solidFill>
                  <a:srgbClr val="C00000"/>
                </a:solidFill>
              </a:rPr>
              <a:t>NTPU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5122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https://learn.nvidia.com/certificates?id=ed-qOCIMQaatzU8SNUNxgw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9C7B2-232F-4BBD-F977-EC75C495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9" y="548640"/>
            <a:ext cx="10880517" cy="60019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A70EE8-6889-4F4D-281D-853A5E81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8804"/>
            <a:ext cx="11222181" cy="498200"/>
          </a:xfrm>
        </p:spPr>
        <p:txBody>
          <a:bodyPr>
            <a:normAutofit fontScale="90000"/>
          </a:bodyPr>
          <a:lstStyle/>
          <a:p>
            <a:r>
              <a:rPr lang="en-US" dirty="0"/>
              <a:t>Get NVIDIA Certificate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49A47-32C1-E949-D735-1E72E7382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3" y="147984"/>
            <a:ext cx="2801239" cy="6245695"/>
          </a:xfrm>
        </p:spPr>
        <p:txBody>
          <a:bodyPr>
            <a:normAutofit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dirty="0"/>
              <a:t> </a:t>
            </a:r>
            <a:r>
              <a:rPr lang="en-US" sz="2700" b="0" dirty="0"/>
              <a:t>take one of the complimentary technical self-paced courses</a:t>
            </a:r>
            <a:br>
              <a:rPr lang="en-US" sz="2700" b="0" dirty="0"/>
            </a:br>
            <a:r>
              <a:rPr lang="en-US" sz="2700" b="0" dirty="0"/>
              <a:t>(worth up to $90)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EAC30-B98D-B28D-963A-CB4D9E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986" y="316550"/>
            <a:ext cx="8149263" cy="6245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335628" y="64325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EC12-BE31-AF01-6668-7B155BA80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03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509126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https://www.nvidia.com/en-us/learn/learning-path/generative-ai-llm/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81CF47-5228-7383-474D-9C67D89C15BF}"/>
              </a:ext>
            </a:extLst>
          </p:cNvPr>
          <p:cNvGrpSpPr/>
          <p:nvPr/>
        </p:nvGrpSpPr>
        <p:grpSpPr>
          <a:xfrm>
            <a:off x="6285787" y="907418"/>
            <a:ext cx="2612118" cy="2664862"/>
            <a:chOff x="-98321" y="3949893"/>
            <a:chExt cx="2612118" cy="2664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11D61F-335C-55D3-F45C-11B39517915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BC0844-6FFE-2A48-D659-BC3B8858A71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59003A-67BF-8B75-0239-F74160A9957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2261E0-7E07-ACBC-4FEA-D6D5419D0411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Fundamentals of Deep Learning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B3E95-DF31-54A4-392B-A2233FF42E5C}"/>
              </a:ext>
            </a:extLst>
          </p:cNvPr>
          <p:cNvGrpSpPr/>
          <p:nvPr/>
        </p:nvGrpSpPr>
        <p:grpSpPr>
          <a:xfrm>
            <a:off x="3459658" y="907417"/>
            <a:ext cx="2612118" cy="2664862"/>
            <a:chOff x="-98321" y="3949893"/>
            <a:chExt cx="2612118" cy="26648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F6C9B-0656-B400-EFD2-6D9BFD81D125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D6988E-7022-542F-3404-3E0B722C6B08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E224DE-3B73-95E8-76ED-B517C35CD3A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51550-4BC3-904E-39D4-9309AD30C21B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44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Getting Started With Deep Learning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  <a:p>
              <a:pPr defTabSz="914309"/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20344F-AD26-2D3A-BF90-F99BBC55A0BE}"/>
              </a:ext>
            </a:extLst>
          </p:cNvPr>
          <p:cNvGrpSpPr/>
          <p:nvPr/>
        </p:nvGrpSpPr>
        <p:grpSpPr>
          <a:xfrm>
            <a:off x="633529" y="907417"/>
            <a:ext cx="2612118" cy="2664862"/>
            <a:chOff x="-98321" y="3949893"/>
            <a:chExt cx="2612118" cy="266486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C985C3-55E5-2D47-7A94-7985F88AC884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639CFE-E72B-7583-E000-8C6E322FC6E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923D7D9-F2A5-5103-839A-6DD287F3D985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EA3E-E59E-87CB-0015-CA191239C51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1969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Explained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hours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57A44-265A-5338-E542-1D5EF8C8A57D}"/>
              </a:ext>
            </a:extLst>
          </p:cNvPr>
          <p:cNvGrpSpPr/>
          <p:nvPr/>
        </p:nvGrpSpPr>
        <p:grpSpPr>
          <a:xfrm>
            <a:off x="9105370" y="3763604"/>
            <a:ext cx="2612118" cy="2664862"/>
            <a:chOff x="-98321" y="3949893"/>
            <a:chExt cx="2612118" cy="26648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1016D0-386E-1277-5F12-5921C896A7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0710DD5-EFC5-3B0A-F351-393760383D7E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A8734F-D5C7-A010-F415-F688F4A8856D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0C2D6A-EBC8-53DD-8E33-AAB63B42E72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639951" y="3763604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430123" y="3763604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AA06C-1BC5-8B19-80A2-1250D22CEE37}"/>
              </a:ext>
            </a:extLst>
          </p:cNvPr>
          <p:cNvGrpSpPr/>
          <p:nvPr/>
        </p:nvGrpSpPr>
        <p:grpSpPr>
          <a:xfrm>
            <a:off x="6280590" y="3763604"/>
            <a:ext cx="2612118" cy="2664862"/>
            <a:chOff x="-98321" y="3949893"/>
            <a:chExt cx="2612118" cy="26648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33F819-C041-DA61-48C7-96B162AC399F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FD936E-B89A-86BC-E4C0-74D07AF77085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8F18AA-C1B5-CF3E-71EB-92D4C3DACCE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6632F7-41E9-BAA7-AFA4-A0FA4710FF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708CF1-2646-4D03-9B19-949B69E7CC25}"/>
              </a:ext>
            </a:extLst>
          </p:cNvPr>
          <p:cNvGrpSpPr/>
          <p:nvPr/>
        </p:nvGrpSpPr>
        <p:grpSpPr>
          <a:xfrm>
            <a:off x="9111917" y="907417"/>
            <a:ext cx="2612118" cy="2664862"/>
            <a:chOff x="-98321" y="3949893"/>
            <a:chExt cx="2612118" cy="26648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EB93365-3E2F-815B-5BD2-645350E894A1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3B975F-6BB7-963F-0274-0C67512D352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709FD5-B877-9A90-2132-DB8DCFB6931C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CBB96B-B08B-69ED-FD94-65C3EDECD7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3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3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to Transformer-Based Natural Language Processing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  <a:spcBef>
                  <a:spcPts val="600"/>
                </a:spcBef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hours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A4F6DCA-6D77-5420-FBB7-E405E6B2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B2F9E-394A-B6AC-1EBF-390C3390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88E73C-C14B-85D1-1B5B-A80270C3F811}"/>
              </a:ext>
            </a:extLst>
          </p:cNvPr>
          <p:cNvSpPr/>
          <p:nvPr/>
        </p:nvSpPr>
        <p:spPr>
          <a:xfrm>
            <a:off x="553161" y="3659351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547210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1603172" y="6458325"/>
            <a:ext cx="855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https://learn.nvidia.com/en-us/training/find-training?q=Generative+AI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51D03-0557-6CF3-881D-E0DFAB14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80" y="953304"/>
            <a:ext cx="9555081" cy="550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EBC9-3BB9-2983-49B6-8BE7B10CA70C}"/>
              </a:ext>
            </a:extLst>
          </p:cNvPr>
          <p:cNvSpPr txBox="1"/>
          <p:nvPr/>
        </p:nvSpPr>
        <p:spPr>
          <a:xfrm>
            <a:off x="5149516" y="3009491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4800" b="1" dirty="0">
                <a:solidFill>
                  <a:srgbClr val="C00000"/>
                </a:solidFill>
                <a:latin typeface="Calibri" panose="020F0502020204030204"/>
              </a:rPr>
              <a:t>Generative AI </a:t>
            </a:r>
          </a:p>
        </p:txBody>
      </p:sp>
    </p:spTree>
    <p:extLst>
      <p:ext uri="{BB962C8B-B14F-4D97-AF65-F5344CB8AC3E}">
        <p14:creationId xmlns:p14="http://schemas.microsoft.com/office/powerpoint/2010/main" val="1285212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2318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Generative AI Explained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DB98E-BBCC-B9F9-FCDF-49260C79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38" y="1017839"/>
            <a:ext cx="9556923" cy="54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46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Transformer-Based </a:t>
            </a:r>
            <a:br>
              <a:rPr lang="en-US" dirty="0"/>
            </a:br>
            <a:r>
              <a:rPr lang="en-US" dirty="0"/>
              <a:t>Natural Language Processing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https://learn.nvidia.com/courses/course-detail?course_id=course-v1:DLI+S-FX-08+V1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A20C-01DB-4365-7DE5-596DD2E62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757" y="1258487"/>
            <a:ext cx="9196485" cy="52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3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1"/>
            <a:ext cx="11629623" cy="986636"/>
          </a:xfrm>
        </p:spPr>
        <p:txBody>
          <a:bodyPr>
            <a:normAutofit/>
          </a:bodyPr>
          <a:lstStyle/>
          <a:p>
            <a:r>
              <a:rPr lang="en-US" sz="4600" dirty="0"/>
              <a:t>Generative AI with Diffusion Models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850233" y="6512114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https://learn.nvidia.com/courses/course-detail?course_id=course-v1:DLI+S-FX-14+V1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88CA-593A-320F-28EA-C5544CE68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799" y="886456"/>
            <a:ext cx="9920999" cy="56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23119-24A7-72AC-E049-DD6CDF65D7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657" y="1099262"/>
            <a:ext cx="985603" cy="335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A281A-4801-C78F-C91C-3C1ACA773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31" y="1144742"/>
            <a:ext cx="8837136" cy="5365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68432-585E-0AA7-EA30-AF816F41A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26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6F269-99DF-CF07-B5A2-9FA16C6B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03" y="1315768"/>
            <a:ext cx="6098146" cy="4745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07F25B-341C-5817-1C45-155A8DDE3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6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453AE-D91C-8D6C-92F4-ADE7C6A22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403" y="1166312"/>
            <a:ext cx="7067193" cy="5244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C72B2-6F97-8038-838A-97F742767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4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75F69-F6EC-476F-99A0-06AA6477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95" y="1224480"/>
            <a:ext cx="9979903" cy="5232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C6D3F-5BEA-6702-5407-CFAD4A01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81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7B45E-A5AD-C457-4313-5138BAA4D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23" y="1207215"/>
            <a:ext cx="10124374" cy="5251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16D41-49F3-B27D-E150-AF0FA047B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86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6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86C65-2CA2-99EF-B398-9E27345C4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58" y="1118732"/>
            <a:ext cx="10356683" cy="5443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7B8E8-634D-EAB1-8BD3-C3AF99A26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46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894217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5195C-FC3C-0AD4-8FEE-B546A2EE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94" y="950318"/>
            <a:ext cx="8587810" cy="561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49C4-4B07-9A6B-3578-5B19D97C0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1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6666A-734E-2BB1-59E8-1F60934A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69" y="941295"/>
            <a:ext cx="10268061" cy="5517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43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D9FA4-A860-B243-D7A8-3B6C5770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68" y="882317"/>
            <a:ext cx="7905447" cy="4580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826215"/>
          </a:xfrm>
        </p:spPr>
        <p:txBody>
          <a:bodyPr>
            <a:normAutofit/>
          </a:bodyPr>
          <a:lstStyle/>
          <a:p>
            <a:r>
              <a:rPr lang="en-US" dirty="0"/>
              <a:t>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2605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09B14-9724-6050-C387-7471E56B6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98" y="4502109"/>
            <a:ext cx="8933784" cy="20239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761E5-34E4-1625-7210-04E0329A0587}"/>
              </a:ext>
            </a:extLst>
          </p:cNvPr>
          <p:cNvSpPr/>
          <p:nvPr/>
        </p:nvSpPr>
        <p:spPr>
          <a:xfrm>
            <a:off x="8172511" y="2355891"/>
            <a:ext cx="829733" cy="946109"/>
          </a:xfrm>
          <a:prstGeom prst="roundRect">
            <a:avLst>
              <a:gd name="adj" fmla="val 5986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646623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ACC2-B40C-8C3E-B854-ABFF1865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6" y="145152"/>
            <a:ext cx="8072429" cy="6366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https://learn.nvidia.com/certificates?id=ed-qOCIMQaatzU8SNUNxgw</a:t>
            </a:r>
          </a:p>
        </p:txBody>
      </p:sp>
    </p:spTree>
    <p:extLst>
      <p:ext uri="{BB962C8B-B14F-4D97-AF65-F5344CB8AC3E}">
        <p14:creationId xmlns:p14="http://schemas.microsoft.com/office/powerpoint/2010/main" val="54787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384;p1" descr="Google Shape;384;p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01" y="80"/>
            <a:ext cx="12227400" cy="6857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oogle Shape;385;p1"/>
          <p:cNvSpPr/>
          <p:nvPr/>
        </p:nvSpPr>
        <p:spPr>
          <a:xfrm>
            <a:off x="444616" y="4622334"/>
            <a:ext cx="10536577" cy="1912693"/>
          </a:xfrm>
          <a:prstGeom prst="rect">
            <a:avLst/>
          </a:prstGeom>
          <a:solidFill>
            <a:srgbClr val="0D3388"/>
          </a:solidFill>
          <a:ln w="25400">
            <a:solidFill>
              <a:srgbClr val="0D3388"/>
            </a:solidFill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 sz="2400"/>
            </a:pPr>
            <a:endParaRPr/>
          </a:p>
        </p:txBody>
      </p:sp>
      <p:sp>
        <p:nvSpPr>
          <p:cNvPr id="236" name="Google Shape;386;p1"/>
          <p:cNvSpPr txBox="1"/>
          <p:nvPr/>
        </p:nvSpPr>
        <p:spPr>
          <a:xfrm>
            <a:off x="321832" y="4667956"/>
            <a:ext cx="11825200" cy="13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32" tIns="60932" rIns="60932" bIns="60932">
            <a:spAutoFit/>
          </a:bodyPr>
          <a:lstStyle/>
          <a:p>
            <a:pPr>
              <a:defRPr sz="5400" b="1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 err="1">
                <a:latin typeface="微軟正黑體"/>
                <a:ea typeface="微軟正黑體"/>
                <a:cs typeface="微軟正黑體"/>
                <a:sym typeface="微軟正黑體"/>
              </a:rPr>
              <a:t>台灣永續評鑑</a:t>
            </a:r>
            <a:endParaRPr dirty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>
              <a:spcBef>
                <a:spcPts val="400"/>
              </a:spcBef>
              <a:def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國立臺北大學商學院企業永續發展研究團隊</a:t>
            </a:r>
            <a:endParaRPr dirty="0"/>
          </a:p>
        </p:txBody>
      </p:sp>
      <p:sp>
        <p:nvSpPr>
          <p:cNvPr id="238" name="Google Shape;389;p1"/>
          <p:cNvSpPr/>
          <p:nvPr/>
        </p:nvSpPr>
        <p:spPr>
          <a:xfrm>
            <a:off x="9448331" y="-4871059"/>
            <a:ext cx="104397" cy="162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7593358" y="-1"/>
            <a:ext cx="2733678" cy="1450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42" name="NTPU_College of Business.jpg" descr="NTPU_College of Busin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38" y="118524"/>
            <a:ext cx="600869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AACSB-logo-accredited-vert-color-RGB.jpg" descr="AACSB-logo-accredited-vert-color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476" y="118523"/>
            <a:ext cx="428421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148EC9-509E-4193-B28B-1F7C3FC514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382" y="719392"/>
            <a:ext cx="2627569" cy="832939"/>
          </a:xfrm>
          <a:prstGeom prst="rect">
            <a:avLst/>
          </a:prstGeom>
        </p:spPr>
      </p:pic>
      <p:pic>
        <p:nvPicPr>
          <p:cNvPr id="239" name="Google Shape;390;p1" descr="Google Shape;390;p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3014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391;p1" descr="Google Shape;391;p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31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DA9288-DBDF-4C51-BFA0-AB51E75D72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203" y="719392"/>
            <a:ext cx="1607805" cy="80443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0" y="56101"/>
            <a:ext cx="3147811" cy="6032892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https://learn.nvidia.com/en-us/training/self-paced-courses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08B33-5999-59E1-A2BE-1819D36D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12" y="56101"/>
            <a:ext cx="7933258" cy="6380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446BB-7425-DE51-0FCB-3E0F81AD6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217C92-25FE-7BD1-D458-7955EB5DBBE0}"/>
              </a:ext>
            </a:extLst>
          </p:cNvPr>
          <p:cNvSpPr/>
          <p:nvPr/>
        </p:nvSpPr>
        <p:spPr>
          <a:xfrm>
            <a:off x="6987828" y="5029200"/>
            <a:ext cx="1580439" cy="1407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8896A6-BBFC-5679-A98D-31D8E4C95837}"/>
              </a:ext>
            </a:extLst>
          </p:cNvPr>
          <p:cNvSpPr/>
          <p:nvPr/>
        </p:nvSpPr>
        <p:spPr>
          <a:xfrm>
            <a:off x="7655859" y="1667435"/>
            <a:ext cx="986118" cy="304800"/>
          </a:xfrm>
          <a:prstGeom prst="roundRect">
            <a:avLst>
              <a:gd name="adj" fmla="val 5986"/>
            </a:avLst>
          </a:prstGeom>
          <a:noFill/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132794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512114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2903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7BCC5-633B-FA28-3C51-AE7E1841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7" y="778933"/>
            <a:ext cx="11273747" cy="5825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5B58D-AD10-4E37-14CF-89B852177C27}"/>
              </a:ext>
            </a:extLst>
          </p:cNvPr>
          <p:cNvSpPr txBox="1"/>
          <p:nvPr/>
        </p:nvSpPr>
        <p:spPr>
          <a:xfrm>
            <a:off x="1308845" y="6681004"/>
            <a:ext cx="9850953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NVIDIA DLI (2024), Building RAG Agents with LLMs, </a:t>
            </a:r>
            <a:r>
              <a:rPr lang="en-US" sz="933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https://learn.nvidia.com/courses/course-detail?course_id=course-v1:DLI+S-FX-15+V1</a:t>
            </a:r>
            <a:endParaRPr lang="en-US" sz="9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78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https://learn.nvidia.com/my-learning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B9E96-3077-2F88-B84E-F0A95B07F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49" y="1889776"/>
            <a:ext cx="11913502" cy="307844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127783-4A76-C573-9499-5D12688D4DE8}"/>
              </a:ext>
            </a:extLst>
          </p:cNvPr>
          <p:cNvSpPr/>
          <p:nvPr/>
        </p:nvSpPr>
        <p:spPr>
          <a:xfrm>
            <a:off x="10312400" y="2556933"/>
            <a:ext cx="1439333" cy="338667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736767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A8BA5-8AC7-A140-E497-A83DFE6D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012" y="829733"/>
            <a:ext cx="9689976" cy="581217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9872133" y="5882027"/>
            <a:ext cx="863600" cy="563223"/>
          </a:xfrm>
          <a:prstGeom prst="roundRect">
            <a:avLst/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100811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EF01F-CCB0-064C-96EB-CBC8345E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51" y="755728"/>
            <a:ext cx="9599208" cy="5905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9180931" y="5916706"/>
            <a:ext cx="680246" cy="560670"/>
          </a:xfrm>
          <a:prstGeom prst="roundRect">
            <a:avLst/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188186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5D755-4332-B59A-968F-E75AD28E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08" y="815418"/>
            <a:ext cx="10375982" cy="584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1184413" y="3854823"/>
            <a:ext cx="2186317" cy="860612"/>
          </a:xfrm>
          <a:prstGeom prst="roundRect">
            <a:avLst>
              <a:gd name="adj" fmla="val 5079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02710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7A03F-535F-2CAA-4689-30F9B0DDC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24" y="808934"/>
            <a:ext cx="10433870" cy="5878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9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7546E-EC90-3BBA-2336-FF2945C4D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9" y="935318"/>
            <a:ext cx="11950238" cy="55044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11159798" y="1828800"/>
            <a:ext cx="807081" cy="735106"/>
          </a:xfrm>
          <a:prstGeom prst="roundRect">
            <a:avLst>
              <a:gd name="adj" fmla="val 5079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5132527" y="4999318"/>
            <a:ext cx="2093026" cy="735106"/>
          </a:xfrm>
          <a:prstGeom prst="roundRect">
            <a:avLst>
              <a:gd name="adj" fmla="val 5079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86731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4DA19-E01F-33FC-832D-155C4539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41" y="707135"/>
            <a:ext cx="9899963" cy="5954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6741459" y="4559967"/>
            <a:ext cx="4303145" cy="585774"/>
          </a:xfrm>
          <a:prstGeom prst="roundRect">
            <a:avLst>
              <a:gd name="adj" fmla="val 5079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1147397" y="5271247"/>
            <a:ext cx="1739239" cy="1111624"/>
          </a:xfrm>
          <a:prstGeom prst="roundRect">
            <a:avLst>
              <a:gd name="adj" fmla="val 2525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75114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投影片編號版面配置區 2"/>
          <p:cNvSpPr txBox="1">
            <a:spLocks noGrp="1"/>
          </p:cNvSpPr>
          <p:nvPr>
            <p:ph type="sldNum" sz="quarter" idx="4294967295"/>
          </p:nvPr>
        </p:nvSpPr>
        <p:spPr>
          <a:xfrm>
            <a:off x="11993805" y="6449912"/>
            <a:ext cx="198198" cy="277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 defTabSz="1219140">
              <a:defRPr>
                <a:solidFill>
                  <a:srgbClr val="00919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70" name="모서리가 둥근 직사각형 11"/>
          <p:cNvSpPr/>
          <p:nvPr/>
        </p:nvSpPr>
        <p:spPr>
          <a:xfrm>
            <a:off x="550373" y="939722"/>
            <a:ext cx="11317071" cy="1519631"/>
          </a:xfrm>
          <a:prstGeom prst="roundRect">
            <a:avLst>
              <a:gd name="adj" fmla="val 3764"/>
            </a:avLst>
          </a:prstGeom>
          <a:solidFill>
            <a:srgbClr val="E2E8E6"/>
          </a:solidFill>
          <a:ln w="12700">
            <a:miter lim="400000"/>
          </a:ln>
          <a:effectLst>
            <a:outerShdw blurRad="50800" dist="38100" dir="16200000" rotWithShape="0">
              <a:srgbClr val="000000">
                <a:alpha val="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73" name="모서리가 둥근 직사각형 11"/>
          <p:cNvGrpSpPr/>
          <p:nvPr/>
        </p:nvGrpSpPr>
        <p:grpSpPr>
          <a:xfrm>
            <a:off x="666370" y="939722"/>
            <a:ext cx="10859259" cy="1476303"/>
            <a:chOff x="0" y="0"/>
            <a:chExt cx="10859258" cy="1476301"/>
          </a:xfrm>
        </p:grpSpPr>
        <p:sp>
          <p:nvSpPr>
            <p:cNvPr id="271" name="Rounded Rectangle"/>
            <p:cNvSpPr/>
            <p:nvPr/>
          </p:nvSpPr>
          <p:spPr>
            <a:xfrm>
              <a:off x="0" y="61867"/>
              <a:ext cx="10859259" cy="1352568"/>
            </a:xfrm>
            <a:prstGeom prst="roundRect">
              <a:avLst>
                <a:gd name="adj" fmla="val 376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72" name="「台灣永續評鑑」模型與世界主流之永續績效評選準則趨勢同步，以ESG三大面向評估企業在面對該產業關聯ESG風險與機會之相關議題及永續發展作為之績效表現。評鑑模型藉由社會(S)、經濟(E)、環境(E)及揭露(D)四大構面(SEED)，系統性檢視企業是否設定適當永續願景、發展出相對應之策略與目標，進而以具體行動落實與提升永續發展之成效。"/>
            <p:cNvSpPr txBox="1"/>
            <p:nvPr/>
          </p:nvSpPr>
          <p:spPr>
            <a:xfrm>
              <a:off x="60630" y="0"/>
              <a:ext cx="10737999" cy="147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為使評鑑效率提升，與國立臺北大學資管所及資工所合作，開發相關程式，</a:t>
              </a:r>
              <a:b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</a:b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已有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25%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題項自動或半自動化，大幅提升評鑑效率，並持續開發機械學習，持續透過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 輔助評鑑進行。</a:t>
              </a:r>
              <a:endParaRPr lang="en-US" altLang="zh-TW" dirty="0">
                <a:latin typeface="微軟正黑體"/>
                <a:ea typeface="微軟正黑體"/>
                <a:cs typeface="微軟正黑體"/>
                <a:sym typeface="微軟正黑體"/>
              </a:endParaRPr>
            </a:p>
            <a:p>
              <a:pPr algn="just"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另也透過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 SEED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團隊持續將部分流程自動化，提升評鑑正確性，減少人力出錯可能。</a:t>
              </a:r>
              <a:endParaRPr dirty="0"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</p:grpSp>
      <p:sp>
        <p:nvSpPr>
          <p:cNvPr id="278" name="矩形 4"/>
          <p:cNvSpPr/>
          <p:nvPr/>
        </p:nvSpPr>
        <p:spPr>
          <a:xfrm>
            <a:off x="10289222" y="5409531"/>
            <a:ext cx="1090709" cy="36933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defTabSz="914377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0" name="圖片 4" descr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2" y="807104"/>
            <a:ext cx="11664002" cy="4680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EED 四大構面"/>
          <p:cNvSpPr txBox="1"/>
          <p:nvPr/>
        </p:nvSpPr>
        <p:spPr>
          <a:xfrm>
            <a:off x="453721" y="122517"/>
            <a:ext cx="63728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377"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b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透過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AI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SEED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提升評鑑效率</a:t>
            </a:r>
            <a:endParaRPr b="1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26" name="Picture 2" descr="https://lh7-us.googleusercontent.com/ZkHKHPNP9VDWvIqsBGZCsxGZj69jNtqlvPjBUjhRYZCn6SwmFIsxsZCBgvkbg76s2vi8XhMUYS7Ef4vtHzFu1ZBeU6Rp9ffJO9tuFlw2X6Acrb3dwMV9yxPcMEXQxjP3-4dJmhb6Z-l40KzNDJm7Yw=nw">
            <a:extLst>
              <a:ext uri="{FF2B5EF4-FFF2-40B4-BE49-F238E27FC236}">
                <a16:creationId xmlns:a16="http://schemas.microsoft.com/office/drawing/2014/main" id="{4067759A-E127-45CD-BFDD-6BE5916B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70" y="2638809"/>
            <a:ext cx="4443413" cy="38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3A7D458-52D3-414C-9937-91F3993C0D6A}"/>
              </a:ext>
            </a:extLst>
          </p:cNvPr>
          <p:cNvGraphicFramePr>
            <a:graphicFrameLocks noGrp="1"/>
          </p:cNvGraphicFramePr>
          <p:nvPr/>
        </p:nvGraphicFramePr>
        <p:xfrm>
          <a:off x="5524486" y="2687382"/>
          <a:ext cx="6093773" cy="3437910"/>
        </p:xfrm>
        <a:graphic>
          <a:graphicData uri="http://schemas.openxmlformats.org/drawingml/2006/table">
            <a:tbl>
              <a:tblPr/>
              <a:tblGrid>
                <a:gridCol w="1774677">
                  <a:extLst>
                    <a:ext uri="{9D8B030D-6E8A-4147-A177-3AD203B41FA5}">
                      <a16:colId xmlns:a16="http://schemas.microsoft.com/office/drawing/2014/main" val="2036565994"/>
                    </a:ext>
                  </a:extLst>
                </a:gridCol>
                <a:gridCol w="3132414">
                  <a:extLst>
                    <a:ext uri="{9D8B030D-6E8A-4147-A177-3AD203B41FA5}">
                      <a16:colId xmlns:a16="http://schemas.microsoft.com/office/drawing/2014/main" val="1296101972"/>
                    </a:ext>
                  </a:extLst>
                </a:gridCol>
                <a:gridCol w="1186682">
                  <a:extLst>
                    <a:ext uri="{9D8B030D-6E8A-4147-A177-3AD203B41FA5}">
                      <a16:colId xmlns:a16="http://schemas.microsoft.com/office/drawing/2014/main" val="656106487"/>
                    </a:ext>
                  </a:extLst>
                </a:gridCol>
              </a:tblGrid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題號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題目關鍵字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完成度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47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2-1-15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僅分派董監酬勞未分派股利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678586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獨董達董事席次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1/2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52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至少兩名獨董任期不超過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3353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2-2-14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設提名委員會且半數以上為獨董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9699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2-2-30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董事長兼任總經理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89218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2-2-31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1/3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以上董事任期超過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3639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2-3-8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破產／面臨下市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1041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資安長或資訊安全委員會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6303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2-4-7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無保留意見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88520"/>
                  </a:ext>
                </a:extLst>
              </a:tr>
            </a:tbl>
          </a:graphicData>
        </a:graphic>
      </p:graphicFrame>
      <p:pic>
        <p:nvPicPr>
          <p:cNvPr id="2" name="圖片 6">
            <a:extLst>
              <a:ext uri="{FF2B5EF4-FFF2-40B4-BE49-F238E27FC236}">
                <a16:creationId xmlns:a16="http://schemas.microsoft.com/office/drawing/2014/main" id="{C2437A5F-E7BF-31BA-048E-6CFAA0D10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082" y="14922"/>
            <a:ext cx="2627569" cy="832939"/>
          </a:xfrm>
          <a:prstGeom prst="rect">
            <a:avLst/>
          </a:prstGeom>
        </p:spPr>
      </p:pic>
      <p:pic>
        <p:nvPicPr>
          <p:cNvPr id="3" name="Google Shape;390;p1" descr="Google Shape;390;p1">
            <a:extLst>
              <a:ext uri="{FF2B5EF4-FFF2-40B4-BE49-F238E27FC236}">
                <a16:creationId xmlns:a16="http://schemas.microsoft.com/office/drawing/2014/main" id="{816A5EDD-33CB-9992-33E9-6928959DAA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9525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91;p1" descr="Google Shape;391;p1">
            <a:extLst>
              <a:ext uri="{FF2B5EF4-FFF2-40B4-BE49-F238E27FC236}">
                <a16:creationId xmlns:a16="http://schemas.microsoft.com/office/drawing/2014/main" id="{FC7B7AFA-0153-5A34-0068-DAF610681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742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FEA51-D211-EBD8-8C98-5A9EC519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698091"/>
            <a:ext cx="10320043" cy="5825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60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4728986" y="3842791"/>
            <a:ext cx="5257696" cy="585774"/>
          </a:xfrm>
          <a:prstGeom prst="roundRect">
            <a:avLst>
              <a:gd name="adj" fmla="val 5079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803896" y="2169459"/>
            <a:ext cx="3266081" cy="4456207"/>
          </a:xfrm>
          <a:prstGeom prst="roundRect">
            <a:avLst>
              <a:gd name="adj" fmla="val 1427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012821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8221033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1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45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76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ABC60-BB5E-37D3-3846-B7E2DCC6F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2D19C-3671-749F-2BE6-BDC4CA85C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0936"/>
            <a:ext cx="11109924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B3660-5397-C6D2-A6FE-0CF842EF0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77818-504D-F0B0-20FC-3299743AA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33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0937"/>
            <a:ext cx="11222181" cy="104348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Major </a:t>
            </a:r>
            <a:r>
              <a:rPr lang="en-US" sz="4000" dirty="0" err="1"/>
              <a:t>GenAI</a:t>
            </a:r>
            <a:r>
              <a:rPr lang="en-US" sz="4000" dirty="0"/>
              <a:t> LLMs Research Milestones </a:t>
            </a:r>
            <a:br>
              <a:rPr lang="en-US" sz="4000" dirty="0"/>
            </a:br>
            <a:r>
              <a:rPr lang="en-US" sz="4000" dirty="0"/>
              <a:t>(2017-2024)</a:t>
            </a:r>
            <a:endParaRPr lang="en-US" sz="24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/Hannibal046/Awesome-LLM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55754-70D2-E050-5C55-D1290769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6" y="1295346"/>
            <a:ext cx="12079071" cy="5188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7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LLM Capabilities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322460" y="6642557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Shervin, Tomas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Narjes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Meysam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Richard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Xavier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Gao. (2024) "Large language models: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arXiv:2402.06196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70CF-9F9E-5BB5-39FA-A6199F8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7" y="972768"/>
            <a:ext cx="11527045" cy="56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94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55B7E1E-186D-C238-D2C3-BFA4913FA4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6675" y="928489"/>
          <a:ext cx="11499897" cy="5586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169">
                  <a:extLst>
                    <a:ext uri="{9D8B030D-6E8A-4147-A177-3AD203B41FA5}">
                      <a16:colId xmlns:a16="http://schemas.microsoft.com/office/drawing/2014/main" val="3857471277"/>
                    </a:ext>
                  </a:extLst>
                </a:gridCol>
                <a:gridCol w="875676">
                  <a:extLst>
                    <a:ext uri="{9D8B030D-6E8A-4147-A177-3AD203B41FA5}">
                      <a16:colId xmlns:a16="http://schemas.microsoft.com/office/drawing/2014/main" val="674194504"/>
                    </a:ext>
                  </a:extLst>
                </a:gridCol>
                <a:gridCol w="4424084">
                  <a:extLst>
                    <a:ext uri="{9D8B030D-6E8A-4147-A177-3AD203B41FA5}">
                      <a16:colId xmlns:a16="http://schemas.microsoft.com/office/drawing/2014/main" val="3977196512"/>
                    </a:ext>
                  </a:extLst>
                </a:gridCol>
                <a:gridCol w="1119752">
                  <a:extLst>
                    <a:ext uri="{9D8B030D-6E8A-4147-A177-3AD203B41FA5}">
                      <a16:colId xmlns:a16="http://schemas.microsoft.com/office/drawing/2014/main" val="3259145515"/>
                    </a:ext>
                  </a:extLst>
                </a:gridCol>
                <a:gridCol w="827643">
                  <a:extLst>
                    <a:ext uri="{9D8B030D-6E8A-4147-A177-3AD203B41FA5}">
                      <a16:colId xmlns:a16="http://schemas.microsoft.com/office/drawing/2014/main" val="564049187"/>
                    </a:ext>
                  </a:extLst>
                </a:gridCol>
                <a:gridCol w="751189">
                  <a:extLst>
                    <a:ext uri="{9D8B030D-6E8A-4147-A177-3AD203B41FA5}">
                      <a16:colId xmlns:a16="http://schemas.microsoft.com/office/drawing/2014/main" val="1798755618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1900739503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2523381024"/>
                    </a:ext>
                  </a:extLst>
                </a:gridCol>
              </a:tblGrid>
              <a:tr h="613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Rank* (UB)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 </a:t>
                      </a:r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en-US" sz="1400" u="none" strike="noStrike" dirty="0" err="1">
                          <a:effectLst/>
                        </a:rPr>
                        <a:t>StyleCtrl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Model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Arena Score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95% CI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Votes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Organization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License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972621021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chocolate (Early Grok-3)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1403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+6/-6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9992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xAI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768129920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Gemini-2.0-Flash-Thinking-Exp-01-21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1385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+4/-6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15083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419889133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Gemini-2.0-Pro-Exp-02-05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1380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+5/-6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13000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84857802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ChatGPT-4o-latest (2025-01-29)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1377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13470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4169968348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DeepSeek-R1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1362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6581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MIT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51478459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7"/>
                        </a:rPr>
                        <a:t>Gemini-2.0-Flash-001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10862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721740868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8"/>
                        </a:rPr>
                        <a:t>o1-2024-12-17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17248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285777318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9"/>
                        </a:rPr>
                        <a:t>o1-preview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+3/-4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33169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48435220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0"/>
                        </a:rPr>
                        <a:t>Qwen2.5-Max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9282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592805028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1"/>
                        </a:rPr>
                        <a:t>o3-mini-high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130401549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2"/>
                        </a:rPr>
                        <a:t>DeepSeek-V3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+4/-5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19461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012367633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3"/>
                        </a:rPr>
                        <a:t>Qwen-Plus-0125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+9/-7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94877809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14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4"/>
                        </a:rPr>
                        <a:t>GLM-4-Plus-0111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+6/-9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Zhipu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4531866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5"/>
                        </a:rPr>
                        <a:t>Gemini-2.0-Flash-Lite-Preview-02-05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+6/-5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10262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168158297"/>
                  </a:ext>
                </a:extLst>
              </a:tr>
              <a:tr h="3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6"/>
                        </a:rPr>
                        <a:t>o3-mini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12179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6203367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2" y="6497406"/>
            <a:ext cx="10084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17"/>
              </a:rPr>
              <a:t>https://huggingface.co/spaces/lmarena-ai/chatbot-arena-leaderboard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974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9579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 </a:t>
            </a:r>
            <a:br>
              <a:rPr lang="en-US" dirty="0"/>
            </a:br>
            <a:r>
              <a:rPr lang="en-US" sz="2900" dirty="0"/>
              <a:t>Confidence Intervals on Model Strength (via Bootstrapping)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2" y="6497405"/>
            <a:ext cx="10084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https://huggingface.co/spaces/lmarena-ai/chatbot-arena-leaderboard</a:t>
            </a:r>
            <a:endParaRPr lang="en-U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76807A-CC2E-071D-5D2F-1875FF27C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054" y="1116940"/>
            <a:ext cx="11355517" cy="5486232"/>
          </a:xfrm>
        </p:spPr>
      </p:pic>
    </p:spTree>
    <p:extLst>
      <p:ext uri="{BB962C8B-B14F-4D97-AF65-F5344CB8AC3E}">
        <p14:creationId xmlns:p14="http://schemas.microsoft.com/office/powerpoint/2010/main" val="5850709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391201"/>
            <a:ext cx="3174296" cy="5824494"/>
          </a:xfrm>
        </p:spPr>
        <p:txBody>
          <a:bodyPr>
            <a:normAutofit/>
          </a:bodyPr>
          <a:lstStyle/>
          <a:p>
            <a:r>
              <a:rPr lang="en-US" dirty="0"/>
              <a:t>Claude 3.7 Sonnet, Claude 3.5 Sonnet, </a:t>
            </a:r>
            <a:r>
              <a:rPr lang="en-US" dirty="0" err="1"/>
              <a:t>OpenAI</a:t>
            </a:r>
            <a:r>
              <a:rPr lang="en-US" dirty="0"/>
              <a:t>, </a:t>
            </a:r>
            <a:r>
              <a:rPr lang="en-US" dirty="0" err="1"/>
              <a:t>DeepSeek</a:t>
            </a:r>
            <a:r>
              <a:rPr lang="en-US" dirty="0"/>
              <a:t>, and Grok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https://www.anthropic.com/news/claude-3-7-sonnet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6688-4532-9C0F-93F0-ABFAB0887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34"/>
          <a:stretch/>
        </p:blipFill>
        <p:spPr>
          <a:xfrm>
            <a:off x="3457325" y="168966"/>
            <a:ext cx="8204592" cy="64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85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888153"/>
          </a:xfrm>
        </p:spPr>
        <p:txBody>
          <a:bodyPr/>
          <a:lstStyle/>
          <a:p>
            <a:r>
              <a:rPr lang="en-US" dirty="0"/>
              <a:t>Claude 3.7 Sonnet and Claude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https://www.anthropic.com/news/claude-3-7-sonnet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F34F6-C88F-C3EE-159E-2FE1822C5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8" t="4957" r="3878" b="6611"/>
          <a:stretch/>
        </p:blipFill>
        <p:spPr>
          <a:xfrm>
            <a:off x="1166038" y="960392"/>
            <a:ext cx="9859924" cy="56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73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7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4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Ruifei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Xiang Wan,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"Large Multimodal Agents: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30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2022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19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09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25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4865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80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2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695429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0937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1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 (how LLMs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76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Transformers (how LLMs work) explained visually | DL5,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https://www.youtube.com/watch?v=wjZofJX0v4M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641CA-8E55-CA85-47AD-54F15F70F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08" y="1214687"/>
            <a:ext cx="9327006" cy="51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64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Attention in Transformers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77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Attention in transformers, visually explained | DL6,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https://www.youtube.com/watch?v=eMlx5fFNoYc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AE28C3-19EC-5B44-18A7-29BC5B753D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41" y="1094283"/>
            <a:ext cx="9342918" cy="52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7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10117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might LLMs store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78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How might LLMs store facts | DL7, </a:t>
            </a:r>
            <a:b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</a:b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https://www.youtube.com/watch?v=9-Jl0dxWQs8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40D8-2631-C9A0-0DF2-20DFE0F1A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60" y="1200340"/>
            <a:ext cx="9210751" cy="51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00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Large Language Models explained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79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Large Language Models explained briefly,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https://www.youtube.com/watch?v=LPZh9BOjkQs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A489-C7C1-6DEE-0F5E-E2B36CE7D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01" y="1331641"/>
            <a:ext cx="8863791" cy="49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58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雪莉．馬德拉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(Sherry Madera)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顏敏竹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譯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駕馭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ESG</a:t>
            </a: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數據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 (Navigating Sustainability Data)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財團法人中國生產力中心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https://www.eslite.com/product/10012011762682688929002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4FAE7-D478-0C37-74F6-0306E1DB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559" y="1723426"/>
            <a:ext cx="3880883" cy="492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7C2E1-C95E-6DD5-7F3B-BCCC08BD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0" y="1923234"/>
            <a:ext cx="3012421" cy="451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3D013-538F-0CA5-F8EC-A8974F78DB94}"/>
              </a:ext>
            </a:extLst>
          </p:cNvPr>
          <p:cNvSpPr txBox="1"/>
          <p:nvPr/>
        </p:nvSpPr>
        <p:spPr>
          <a:xfrm>
            <a:off x="8150427" y="2666149"/>
            <a:ext cx="3880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專業推薦：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王義方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（金全益金屬工廠有限公司董事長）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林木興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（中研院環變中心博士後研究學者）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卓靖倫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（揚秦國際企業股份有限公司董事長）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戴敏育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（國立臺北大學資訊管理研究所教授）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簡又新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（台灣永續能源研究基金會董事長）</a:t>
            </a:r>
            <a:endParaRPr lang="en-US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398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40"/>
            <a:ext cx="10291892" cy="6034087"/>
          </a:xfrm>
        </p:spPr>
        <p:txBody>
          <a:bodyPr>
            <a:normAutofit/>
          </a:bodyPr>
          <a:lstStyle/>
          <a:p>
            <a:r>
              <a:rPr lang="en-US" altLang="zh-TW" sz="7999" dirty="0">
                <a:solidFill>
                  <a:srgbClr val="C00000"/>
                </a:solidFill>
                <a:latin typeface="Calibri" charset="0"/>
                <a:ea typeface="標楷體" charset="-120"/>
              </a:rPr>
              <a:t>RAG LLM</a:t>
            </a:r>
            <a:br>
              <a:rPr lang="en-US" altLang="zh-TW" sz="7999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999" dirty="0">
                <a:solidFill>
                  <a:srgbClr val="C00000"/>
                </a:solidFill>
                <a:latin typeface="Calibri" charset="0"/>
                <a:ea typeface="標楷體" charset="-120"/>
              </a:rPr>
              <a:t>Dialogue Systems</a:t>
            </a:r>
            <a:endParaRPr lang="en-US" altLang="en-US" sz="7999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876" indent="-285721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2886" indent="-228577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040" indent="-228577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194" indent="-228577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349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503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8657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5811" indent="-22857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07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26" y="42033"/>
            <a:ext cx="11756570" cy="10111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Technology Tree of RAG Research </a:t>
            </a:r>
            <a:br>
              <a:rPr lang="en-US" sz="3600" dirty="0"/>
            </a:br>
            <a:r>
              <a:rPr lang="en-US" sz="3100" b="0" dirty="0"/>
              <a:t>Retrieval-Augmented Generation (RAG) for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Gao, Y.,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Gao, X., Jia, K., Pan, J., Bi, Y., ... &amp; Wang, H. (2023). Retrieval-augmented generation for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arXiv:2312.10997.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EF2E0-84D4-A6DA-3CAC-939EDEDFA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39" y="1060655"/>
            <a:ext cx="7631722" cy="55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2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1348744"/>
          </a:xfrm>
        </p:spPr>
        <p:txBody>
          <a:bodyPr>
            <a:normAutofit fontScale="90000"/>
          </a:bodyPr>
          <a:lstStyle/>
          <a:p>
            <a:r>
              <a:rPr lang="en-US" dirty="0"/>
              <a:t>Retrieval-Augmented Generation (RAG) </a:t>
            </a:r>
            <a:br>
              <a:rPr lang="en-US" dirty="0"/>
            </a:br>
            <a:r>
              <a:rPr lang="en-US" dirty="0"/>
              <a:t>for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Gao, Y.,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Gao, X., Jia, K., Pan, J., Bi, Y., ... &amp; Wang, H. (2023). Retrieval-augmented generation for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arXiv:2312.10997.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FBD3B-1499-E046-FAA8-64688BB2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0" y="1350498"/>
            <a:ext cx="8953123" cy="521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00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6"/>
            <a:ext cx="11222181" cy="859893"/>
          </a:xfrm>
        </p:spPr>
        <p:txBody>
          <a:bodyPr>
            <a:noAutofit/>
          </a:bodyPr>
          <a:lstStyle/>
          <a:p>
            <a:r>
              <a:rPr lang="en-US" sz="3600" dirty="0"/>
              <a:t>Retrieval-Augmented Generation (RAG)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Zhao, P., Zhang, H., Yu, Q., Wang, Z.,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Fu, F., ... &amp; Cui, B. (2024). Retrieval-augmented generation for ai-generated content: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arXiv:2402.19473.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9B729-9D2E-EC6D-246B-AD2E690B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72" y="861648"/>
            <a:ext cx="9930657" cy="57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34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1348744"/>
          </a:xfrm>
        </p:spPr>
        <p:txBody>
          <a:bodyPr>
            <a:normAutofit fontScale="90000"/>
          </a:bodyPr>
          <a:lstStyle/>
          <a:p>
            <a:r>
              <a:rPr lang="en-US" dirty="0"/>
              <a:t>Synthesizing RAG with LLMs </a:t>
            </a:r>
            <a:br>
              <a:rPr lang="en-US" dirty="0"/>
            </a:br>
            <a:r>
              <a:rPr lang="en-US" dirty="0"/>
              <a:t>for Question Answering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EADD5-E009-5522-3B63-FA51BDE01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49" y="1375285"/>
            <a:ext cx="8935135" cy="51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62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4812"/>
            <a:ext cx="11222181" cy="1008529"/>
          </a:xfrm>
        </p:spPr>
        <p:txBody>
          <a:bodyPr>
            <a:normAutofit fontScale="90000"/>
          </a:bodyPr>
          <a:lstStyle/>
          <a:p>
            <a:r>
              <a:rPr lang="en-US" dirty="0"/>
              <a:t>Synthesizing the KG as a Retriever with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449D1-4115-8447-BB82-5D5D617F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7" y="1649233"/>
            <a:ext cx="11527259" cy="4621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</p:spTree>
    <p:extLst>
      <p:ext uri="{BB962C8B-B14F-4D97-AF65-F5344CB8AC3E}">
        <p14:creationId xmlns:p14="http://schemas.microsoft.com/office/powerpoint/2010/main" val="12731301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1228350"/>
          </a:xfrm>
        </p:spPr>
        <p:txBody>
          <a:bodyPr>
            <a:noAutofit/>
          </a:bodyPr>
          <a:lstStyle/>
          <a:p>
            <a:r>
              <a:rPr lang="en-US" sz="4000" dirty="0"/>
              <a:t>A LLM-based Agent for </a:t>
            </a:r>
            <a:br>
              <a:rPr lang="en-US" sz="4000" dirty="0"/>
            </a:br>
            <a:r>
              <a:rPr lang="en-US" sz="4000" dirty="0"/>
              <a:t>Conversational Information Seeking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A8FE3-E5C6-0BA1-9CD0-42B6A1DBD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47" y="1244174"/>
            <a:ext cx="7613906" cy="53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7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921576"/>
          </a:xfrm>
        </p:spPr>
        <p:txBody>
          <a:bodyPr>
            <a:noAutofit/>
          </a:bodyPr>
          <a:lstStyle/>
          <a:p>
            <a:r>
              <a:rPr lang="en-US" dirty="0"/>
              <a:t>Direct LLM, RAG, and </a:t>
            </a:r>
            <a:r>
              <a:rPr lang="en-US" dirty="0" err="1"/>
              <a:t>GraphRAG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Peng, B., Zhu, Y., Liu, Y., Bo, X., Shi, H., Hong, C., ... &amp; Tang, S. (2024). Graph retrieval-augmented generation: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arXiv:2408.08921.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77B16-4A02-95D3-2811-72C11794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79" y="881648"/>
            <a:ext cx="10310999" cy="56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76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921576"/>
          </a:xfrm>
        </p:spPr>
        <p:txBody>
          <a:bodyPr>
            <a:noAutofit/>
          </a:bodyPr>
          <a:lstStyle/>
          <a:p>
            <a:r>
              <a:rPr lang="en-US" sz="4400" dirty="0" err="1"/>
              <a:t>GraphRAG</a:t>
            </a:r>
            <a:r>
              <a:rPr lang="en-US" sz="4400" dirty="0"/>
              <a:t> Framework for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Peng, B., Zhu, Y., Liu, Y., Bo, X., Shi, H., Hong, C., ... &amp; Tang, S. (2024). Graph retrieval-augmented generation: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arXiv:2408.08921.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A87DA-57ED-03D4-C449-A7647DC1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1" y="1182594"/>
            <a:ext cx="11413695" cy="51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98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898358"/>
          </a:xfrm>
        </p:spPr>
        <p:txBody>
          <a:bodyPr>
            <a:noAutofit/>
          </a:bodyPr>
          <a:lstStyle/>
          <a:p>
            <a:r>
              <a:rPr lang="en-US" sz="4000" dirty="0" err="1"/>
              <a:t>LangChain</a:t>
            </a:r>
            <a:r>
              <a:rPr lang="en-US" sz="4000" dirty="0"/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https://www.langchain.com/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2D965-59D2-88A7-0BC1-1CC5E1A64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343" y="900113"/>
            <a:ext cx="8629314" cy="56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2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62715"/>
            <a:ext cx="11222181" cy="1156485"/>
          </a:xfrm>
        </p:spPr>
        <p:txBody>
          <a:bodyPr>
            <a:noAutofit/>
          </a:bodyPr>
          <a:lstStyle/>
          <a:p>
            <a:r>
              <a:rPr lang="en-US" sz="4000" dirty="0"/>
              <a:t>Multimodal LLM RAG</a:t>
            </a:r>
            <a:br>
              <a:rPr lang="en-US" sz="4000" dirty="0"/>
            </a:br>
            <a:r>
              <a:rPr lang="en-US" sz="4000" dirty="0"/>
              <a:t>Multi-Vector Retriever for RAG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https://blog.langchain.dev/deconstructing-rag/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1EF0C-9978-4057-A350-36F3B73F0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28" y="1348622"/>
            <a:ext cx="10724101" cy="52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71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898358"/>
          </a:xfrm>
        </p:spPr>
        <p:txBody>
          <a:bodyPr>
            <a:noAutofit/>
          </a:bodyPr>
          <a:lstStyle/>
          <a:p>
            <a:r>
              <a:rPr lang="en-US" sz="4000" dirty="0"/>
              <a:t>Evaluating RAG with Ragas Metrics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4" y="656974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https://blog.langchain.dev/evaluating-rag-pipelines-with-ragas-langsmith/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928BE-0295-CA0D-2371-AB40F49D4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8" t="9192" r="9665" b="8331"/>
          <a:stretch/>
        </p:blipFill>
        <p:spPr>
          <a:xfrm>
            <a:off x="1282134" y="845812"/>
            <a:ext cx="9726689" cy="57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692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300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885E9-6E64-A67B-C610-ADF6CA255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BAF4C-FB49-F593-8E5A-6E1FA984E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115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C2459-D4D4-565D-B031-56C5A17D5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A2906-C1D3-6A24-0D4D-5BEA4583E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926B-A579-6357-6921-5A00CEDA4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23D25-39E3-355B-282F-805BB43CE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C1F8-DBCB-AED2-62A6-2B2C1E25F0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1A3F5-D54B-1257-4140-92C4FB9AB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86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43B61-0762-7A6D-B402-CFC21482D18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5FF8E-7DDB-6611-CDFB-D48CD07DD39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101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615"/>
            <a:ext cx="11222181" cy="1003661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</a:t>
            </a:r>
            <a:br>
              <a:rPr lang="en-US" dirty="0"/>
            </a:br>
            <a:r>
              <a:rPr lang="en-US" dirty="0"/>
              <a:t>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155794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299894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489861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679828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869795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1059762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B0965-DFBB-3AA1-A5FC-B6949D2A1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973F3-BDDB-0CDA-DA67-89692A514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55CC-18E4-5542-1343-AAF9930A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532F3-B614-84B9-7C4F-20147425F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3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97EBC-D34E-27BA-75D7-AF263FACF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920DA-20C2-D449-ABC6-007EA75EA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58255</TotalTime>
  <Words>6387</Words>
  <Application>Microsoft Macintosh PowerPoint</Application>
  <PresentationFormat>Widescreen</PresentationFormat>
  <Paragraphs>868</Paragraphs>
  <Slides>137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52" baseType="lpstr">
      <vt:lpstr>Akkurat</vt:lpstr>
      <vt:lpstr>Heiti TC Medium</vt:lpstr>
      <vt:lpstr>Heiti TC Medium</vt:lpstr>
      <vt:lpstr>Microsoft JhengHei</vt:lpstr>
      <vt:lpstr>Microsoft JhengHei</vt:lpstr>
      <vt:lpstr>Arial</vt:lpstr>
      <vt:lpstr>Barlow</vt:lpstr>
      <vt:lpstr>Calibri</vt:lpstr>
      <vt:lpstr>Calibri Light</vt:lpstr>
      <vt:lpstr>Futura</vt:lpstr>
      <vt:lpstr>Helvetica Neue LT Std 65 Medium</vt:lpstr>
      <vt:lpstr>NVIDIA Sans</vt:lpstr>
      <vt:lpstr>Source Sans Pro</vt:lpstr>
      <vt:lpstr>Times New Roman</vt:lpstr>
      <vt:lpstr>Office Theme</vt:lpstr>
      <vt:lpstr>Generative AI for ESG and  Sustainable Development (生成式 AI 於 ESG 與永續發展)</vt:lpstr>
      <vt:lpstr>戴敏育 教授 Prof. Min-Yuh Day</vt:lpstr>
      <vt:lpstr>Outline</vt:lpstr>
      <vt:lpstr>衡量企業永續關鍵指標　 臺北大學獨創ESG永續評鑑系統</vt:lpstr>
      <vt:lpstr>PowerPoint Presentation</vt:lpstr>
      <vt:lpstr>PowerPoint Presentation</vt:lpstr>
      <vt:lpstr>Sherry Madera (2024),  Navigating Sustainability Data: How Organizations can use ESG Data to Secure Their Future, Kogan Page</vt:lpstr>
      <vt:lpstr>雪莉．馬德拉 (Sherry Madera) (顏敏竹 譯) (2024),  駕馭ESG數據 (Navigating Sustainability Data),  財團法人中國生產力中心</vt:lpstr>
      <vt:lpstr>Generative AI-Driven ESG Report  Generation Technology Industrial Technology Research Institute (ITRI),  Fintech and Green Finance Center (FGFC, NTPU),  NTPU-113A513E01, 2024/03/01~2024/12/31</vt:lpstr>
      <vt:lpstr>Generative AI Powering  Digital Sustainability Transformation</vt:lpstr>
      <vt:lpstr>Generative AI (Gen AI) AI Generated Content (AIGC)</vt:lpstr>
      <vt:lpstr>Generative AI (Gen AI) AI Generated Content (AIGC)</vt:lpstr>
      <vt:lpstr>AI, ML, DL, Generative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AI Acting Humanly: The Turing Test Approach (Alan Turing, 1950)</vt:lpstr>
      <vt:lpstr>AI, ML, DL</vt:lpstr>
      <vt:lpstr>Comparison of Generative AI  and Traditional AI</vt:lpstr>
      <vt:lpstr>Generative AI</vt:lpstr>
      <vt:lpstr>Generative AI and  Large Language Models (LLMs):      Popular Generative AI Applications</vt:lpstr>
      <vt:lpstr>Generative AI Large Language Models (LLMs) Foundation Models </vt:lpstr>
      <vt:lpstr>Spring 2025  Generative AI  Innovative Applications </vt:lpstr>
      <vt:lpstr>PowerPoint Presentation</vt:lpstr>
      <vt:lpstr>PowerPoint Presentation</vt:lpstr>
      <vt:lpstr>NVIDIA Developer Program  NVIDIA  Deep Learning Institute (DLI)</vt:lpstr>
      <vt:lpstr>Get NVIDIA DLI Certificate</vt:lpstr>
      <vt:lpstr>Get NVIDIA DLI Certificate Before the NVIDIA Workshop</vt:lpstr>
      <vt:lpstr>NVIDIA Deep Learning Institute (DLI)</vt:lpstr>
      <vt:lpstr>Get NVIDIA Certificate</vt:lpstr>
      <vt:lpstr>Join the NVIDIA Developer Program  take one of the complimentary technical self-paced courses (worth up to $90)</vt:lpstr>
      <vt:lpstr>NVIDIA Deep Learning Institute (DLI)</vt:lpstr>
      <vt:lpstr>NVIDIA Deep Learning Institute (DLI)</vt:lpstr>
      <vt:lpstr>Building RAG Agents with LLMs</vt:lpstr>
      <vt:lpstr>Generative AI Explained</vt:lpstr>
      <vt:lpstr>Introduction to Transformer-Based  Natural Language Processing</vt:lpstr>
      <vt:lpstr>Generative AI with Diffusion Models</vt:lpstr>
      <vt:lpstr>Join the NVIDIA Developer Program take one of the complimentary technical self-paced courses (worth up to $90)</vt:lpstr>
      <vt:lpstr>Join the NVIDIA Developer Program take one of the complimentary technical self-paced courses (worth up to $90)</vt:lpstr>
      <vt:lpstr>Join the NVIDIA Developer Program take one of the complimentary technical self-paced courses (worth up to $90)</vt:lpstr>
      <vt:lpstr>Join the NVIDIA Developer Program take one of the complimentary technical self-paced courses (worth up to $90)</vt:lpstr>
      <vt:lpstr>Join the NVIDIA Developer Program take one of the complimentary technical self-paced courses (worth up to $90)</vt:lpstr>
      <vt:lpstr>Join the NVIDIA Developer Program take one of the complimentary technical self-paced courses (worth up to $90)</vt:lpstr>
      <vt:lpstr>NVIDIA Deep Learning Institute (DLI)</vt:lpstr>
      <vt:lpstr>NVIDIA Deep Learning Institute (DLI)</vt:lpstr>
      <vt:lpstr>Deep Learning Institute (DLI)</vt:lpstr>
      <vt:lpstr>PowerPoint Presentation</vt:lpstr>
      <vt:lpstr>NVIDIA Deep Learning Institute (DLI)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Building RAG Agents with LLMs</vt:lpstr>
      <vt:lpstr>PowerPoint Presentation</vt:lpstr>
      <vt:lpstr>The history of Generative AI  in CV, NLP and VL</vt:lpstr>
      <vt:lpstr>Categories of Vision Generative Models</vt:lpstr>
      <vt:lpstr>The General Structure of  Generative Vision Language</vt:lpstr>
      <vt:lpstr>Transformer Models</vt:lpstr>
      <vt:lpstr>The Development of LM-based Dialogue Systems 1) Early Stage (1966 - 2015)  2) The Independent Development of TOD and ODD (2015 - 2019) 3) Fusions of Dialogue Systems (2019 - 2022) 4) LLM-based DS (2022 - Now)</vt:lpstr>
      <vt:lpstr>Major GenAI LLMs Research Milestones  (2017-2024)</vt:lpstr>
      <vt:lpstr>LLM Capabilities</vt:lpstr>
      <vt:lpstr>lmarena.ai Chatbot Arena Leaderboard</vt:lpstr>
      <vt:lpstr>lmarena.ai Chatbot Arena Leaderboard  Confidence Intervals on Model Strength (via Bootstrapping)</vt:lpstr>
      <vt:lpstr>Claude 3.7 Sonnet, Claude 3.5 Sonnet, OpenAI, DeepSeek, and Grok</vt:lpstr>
      <vt:lpstr>Claude 3.7 Sonnet and Claude Code</vt:lpstr>
      <vt:lpstr> LLM-powered Multimodal Agents Large Multimodal Agents (LMAs)</vt:lpstr>
      <vt:lpstr>Four Paradigms in NLP (LM)</vt:lpstr>
      <vt:lpstr>Large Language Models (LLM) Three typical learning paradigms</vt:lpstr>
      <vt:lpstr>Transformers (how LLMs work)</vt:lpstr>
      <vt:lpstr>Attention in Transformers</vt:lpstr>
      <vt:lpstr>How might LLMs store facts</vt:lpstr>
      <vt:lpstr>Large Language Models explained briefly</vt:lpstr>
      <vt:lpstr>RAG LLM Dialogue Systems</vt:lpstr>
      <vt:lpstr>Technology Tree of RAG Research  Retrieval-Augmented Generation (RAG) for Large Language Models (LLMs)</vt:lpstr>
      <vt:lpstr>Retrieval-Augmented Generation (RAG)  for Large Language Models (LLMs)</vt:lpstr>
      <vt:lpstr>Retrieval-Augmented Generation (RAG) Architecture</vt:lpstr>
      <vt:lpstr>Synthesizing RAG with LLMs  for Question Answering Application</vt:lpstr>
      <vt:lpstr>Synthesizing the KG as a Retriever with LLMs</vt:lpstr>
      <vt:lpstr>A LLM-based Agent for  Conversational Information Seeking</vt:lpstr>
      <vt:lpstr>Direct LLM, RAG, and GraphRAG</vt:lpstr>
      <vt:lpstr>GraphRAG Framework for Question Answering</vt:lpstr>
      <vt:lpstr>LangChain Architecture</vt:lpstr>
      <vt:lpstr>Multimodal LLM RAG Multi-Vector Retriever for RAG</vt:lpstr>
      <vt:lpstr>Evaluating RAG with Ragas Metrics </vt:lpstr>
      <vt:lpstr>ESG</vt:lpstr>
      <vt:lpstr>ESG: Environmental Social Governance</vt:lpstr>
      <vt:lpstr>CSR: Corporate Social Responsibility</vt:lpstr>
      <vt:lpstr>Evolution of Sustainable Finance Research</vt:lpstr>
      <vt:lpstr>Sustainable Development Goals (SDGs)</vt:lpstr>
      <vt:lpstr>Sustainable Development Goals (SDGs)  and 5P</vt:lpstr>
      <vt:lpstr>ESG to 17 SDGs</vt:lpstr>
      <vt:lpstr>ESG to 17 SDGs</vt:lpstr>
      <vt:lpstr>Sustainable Development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ESG Challenges and Opportunities</vt:lpstr>
      <vt:lpstr>Sustainability and ESG Data Analytics</vt:lpstr>
      <vt:lpstr>Generative AI for ESG Data Analytics</vt:lpstr>
      <vt:lpstr>Generative AI and LLMs for Sustainability and  ESG Data Analytics</vt:lpstr>
      <vt:lpstr>Sustainability Innovation  with Generative AI</vt:lpstr>
      <vt:lpstr>Generative AI for ESG Rating and Reporting Generation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Future Directions</vt:lpstr>
      <vt:lpstr>Conclusion</vt:lpstr>
      <vt:lpstr>Summary</vt:lpstr>
      <vt:lpstr>References</vt:lpstr>
      <vt:lpstr>Generative AI for ESG and  Sustainable Development (生成式 AI 於 ESG 與永續發展)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for ESG and Sustainable Development</dc:title>
  <dc:subject/>
  <dc:creator>Min-Yuh Day</dc:creator>
  <cp:keywords>Generative AI, ESG, Sustainable Development</cp:keywords>
  <dc:description>Generative AI for ESG and Sustainable Development</dc:description>
  <cp:lastModifiedBy>MY DAY</cp:lastModifiedBy>
  <cp:revision>1856</cp:revision>
  <cp:lastPrinted>2020-12-23T14:44:17Z</cp:lastPrinted>
  <dcterms:created xsi:type="dcterms:W3CDTF">2019-09-12T03:09:52Z</dcterms:created>
  <dcterms:modified xsi:type="dcterms:W3CDTF">2025-03-11T09:55:31Z</dcterms:modified>
  <cp:category/>
</cp:coreProperties>
</file>