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sldIdLst>
    <p:sldId id="3462" r:id="rId2"/>
    <p:sldId id="3463" r:id="rId3"/>
    <p:sldId id="258" r:id="rId4"/>
    <p:sldId id="3464" r:id="rId5"/>
    <p:sldId id="3778" r:id="rId6"/>
    <p:sldId id="3472" r:id="rId7"/>
    <p:sldId id="4276" r:id="rId8"/>
    <p:sldId id="4277" r:id="rId9"/>
    <p:sldId id="4278" r:id="rId10"/>
    <p:sldId id="4279" r:id="rId11"/>
    <p:sldId id="3786" r:id="rId12"/>
    <p:sldId id="5523" r:id="rId13"/>
    <p:sldId id="5524" r:id="rId14"/>
    <p:sldId id="4280" r:id="rId15"/>
    <p:sldId id="4281" r:id="rId16"/>
    <p:sldId id="3797" r:id="rId17"/>
    <p:sldId id="3799" r:id="rId18"/>
    <p:sldId id="4273" r:id="rId19"/>
    <p:sldId id="4274" r:id="rId20"/>
    <p:sldId id="277" r:id="rId21"/>
    <p:sldId id="266" r:id="rId22"/>
    <p:sldId id="264" r:id="rId23"/>
    <p:sldId id="4275" r:id="rId24"/>
    <p:sldId id="256" r:id="rId25"/>
    <p:sldId id="276" r:id="rId26"/>
    <p:sldId id="4875" r:id="rId27"/>
    <p:sldId id="2147483645" r:id="rId28"/>
    <p:sldId id="5949" r:id="rId29"/>
    <p:sldId id="260" r:id="rId30"/>
    <p:sldId id="259" r:id="rId31"/>
    <p:sldId id="269" r:id="rId32"/>
    <p:sldId id="270" r:id="rId33"/>
    <p:sldId id="267" r:id="rId34"/>
    <p:sldId id="268" r:id="rId35"/>
    <p:sldId id="5950" r:id="rId36"/>
    <p:sldId id="5951" r:id="rId37"/>
    <p:sldId id="5952" r:id="rId38"/>
    <p:sldId id="5953" r:id="rId39"/>
    <p:sldId id="5954" r:id="rId40"/>
    <p:sldId id="5955" r:id="rId41"/>
    <p:sldId id="5956" r:id="rId42"/>
    <p:sldId id="5957" r:id="rId43"/>
    <p:sldId id="261" r:id="rId44"/>
    <p:sldId id="5958" r:id="rId45"/>
    <p:sldId id="262" r:id="rId46"/>
    <p:sldId id="263" r:id="rId47"/>
    <p:sldId id="2147483646" r:id="rId48"/>
    <p:sldId id="271" r:id="rId49"/>
    <p:sldId id="257" r:id="rId50"/>
    <p:sldId id="3793" r:id="rId51"/>
    <p:sldId id="5340" r:id="rId52"/>
    <p:sldId id="4353" r:id="rId53"/>
    <p:sldId id="5599" r:id="rId54"/>
    <p:sldId id="5150" r:id="rId55"/>
    <p:sldId id="5597" r:id="rId56"/>
    <p:sldId id="5598" r:id="rId57"/>
    <p:sldId id="5918" r:id="rId58"/>
    <p:sldId id="5919" r:id="rId59"/>
    <p:sldId id="5920" r:id="rId60"/>
    <p:sldId id="5592" r:id="rId61"/>
    <p:sldId id="5594" r:id="rId62"/>
    <p:sldId id="5595" r:id="rId63"/>
    <p:sldId id="5596" r:id="rId64"/>
    <p:sldId id="5115" r:id="rId65"/>
    <p:sldId id="2147483647" r:id="rId66"/>
    <p:sldId id="5466" r:id="rId67"/>
    <p:sldId id="273" r:id="rId68"/>
    <p:sldId id="272" r:id="rId69"/>
    <p:sldId id="275" r:id="rId70"/>
    <p:sldId id="308" r:id="rId71"/>
    <p:sldId id="5738" r:id="rId72"/>
    <p:sldId id="5750" r:id="rId73"/>
    <p:sldId id="5520" r:id="rId74"/>
    <p:sldId id="274" r:id="rId75"/>
    <p:sldId id="5098" r:id="rId76"/>
    <p:sldId id="5075" r:id="rId77"/>
    <p:sldId id="5077" r:id="rId78"/>
    <p:sldId id="4863" r:id="rId79"/>
    <p:sldId id="4862" r:id="rId80"/>
    <p:sldId id="4864" r:id="rId81"/>
    <p:sldId id="4865" r:id="rId82"/>
    <p:sldId id="4866" r:id="rId83"/>
    <p:sldId id="4867" r:id="rId84"/>
    <p:sldId id="5244" r:id="rId85"/>
    <p:sldId id="5216" r:id="rId86"/>
    <p:sldId id="5215" r:id="rId87"/>
    <p:sldId id="5221" r:id="rId88"/>
    <p:sldId id="5604" r:id="rId89"/>
    <p:sldId id="5605" r:id="rId90"/>
    <p:sldId id="5220" r:id="rId91"/>
    <p:sldId id="5217" r:id="rId92"/>
    <p:sldId id="5222" r:id="rId93"/>
    <p:sldId id="5223" r:id="rId94"/>
    <p:sldId id="5242" r:id="rId95"/>
    <p:sldId id="5243" r:id="rId96"/>
    <p:sldId id="5241" r:id="rId97"/>
    <p:sldId id="4282" r:id="rId98"/>
    <p:sldId id="5218" r:id="rId99"/>
    <p:sldId id="265" r:id="rId100"/>
    <p:sldId id="3466"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12"/>
    <p:restoredTop sz="95037"/>
  </p:normalViewPr>
  <p:slideViewPr>
    <p:cSldViewPr snapToGrid="0" snapToObjects="1">
      <p:cViewPr varScale="1">
        <p:scale>
          <a:sx n="87" d="100"/>
          <a:sy n="87" d="100"/>
        </p:scale>
        <p:origin x="20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rive.google.com/file/d/1EAiI03y1SczRiczpXFlVk2_mtDFiKEkC/view?usp=sharing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dirty="0">
                <a:solidFill>
                  <a:srgbClr val="000000"/>
                </a:solidFill>
                <a:latin typeface="NVIDIA Sans"/>
                <a:cs typeface="NVIDIA Sans"/>
              </a:rPr>
              <a:t>In today's fast-paced business environment</a:t>
            </a:r>
            <a:r>
              <a:rPr lang="en-US" b="0" i="0" u="none" strike="noStrike" dirty="0">
                <a:solidFill>
                  <a:srgbClr val="000000"/>
                </a:solidFill>
                <a:effectLst/>
                <a:latin typeface="NVIDIA Sans"/>
                <a:cs typeface="NVIDIA Sans"/>
              </a:rPr>
              <a:t>, </a:t>
            </a:r>
            <a:r>
              <a:rPr lang="en-US" dirty="0">
                <a:solidFill>
                  <a:srgbClr val="000000"/>
                </a:solidFill>
                <a:latin typeface="NVIDIA Sans"/>
                <a:cs typeface="NVIDIA Sans"/>
              </a:rPr>
              <a:t>providing excellent customer service is critical. </a:t>
            </a:r>
            <a:endParaRPr lang="en-US" dirty="0">
              <a:latin typeface="NVIDIA Sans"/>
              <a:cs typeface="NVIDIA Sans"/>
            </a:endParaRPr>
          </a:p>
          <a:p>
            <a:pPr>
              <a:buFont typeface="Arial"/>
              <a:buChar char="•"/>
            </a:pPr>
            <a:r>
              <a:rPr lang="en-US" dirty="0">
                <a:solidFill>
                  <a:srgbClr val="000000"/>
                </a:solidFill>
                <a:latin typeface="NVIDIA Sans"/>
                <a:cs typeface="NVIDIA Sans"/>
              </a:rPr>
              <a:t>Traditional solutions </a:t>
            </a:r>
            <a:r>
              <a:rPr lang="en-US" b="0" i="0" u="none" strike="noStrike" dirty="0">
                <a:solidFill>
                  <a:srgbClr val="000000"/>
                </a:solidFill>
                <a:effectLst/>
                <a:latin typeface="NVIDIA Sans"/>
                <a:cs typeface="NVIDIA Sans"/>
              </a:rPr>
              <a:t>often </a:t>
            </a:r>
            <a:r>
              <a:rPr lang="en-US" dirty="0">
                <a:solidFill>
                  <a:srgbClr val="000000"/>
                </a:solidFill>
                <a:latin typeface="NVIDIA Sans"/>
                <a:cs typeface="NVIDIA Sans"/>
              </a:rPr>
              <a:t>fall short in delivering responses </a:t>
            </a:r>
            <a:r>
              <a:rPr lang="en-US" b="0" i="0" u="none" strike="noStrike" dirty="0">
                <a:solidFill>
                  <a:srgbClr val="000000"/>
                </a:solidFill>
                <a:effectLst/>
                <a:latin typeface="NVIDIA Sans"/>
                <a:cs typeface="NVIDIA Sans"/>
              </a:rPr>
              <a:t>to complex customer </a:t>
            </a:r>
            <a:r>
              <a:rPr lang="en-US" dirty="0">
                <a:solidFill>
                  <a:srgbClr val="000000"/>
                </a:solidFill>
                <a:latin typeface="NVIDIA Sans"/>
                <a:cs typeface="NVIDIA Sans"/>
              </a:rPr>
              <a:t>queries in real time, leading </a:t>
            </a:r>
            <a:r>
              <a:rPr lang="en-US" b="0" i="0" u="none" strike="noStrike" dirty="0">
                <a:solidFill>
                  <a:srgbClr val="000000"/>
                </a:solidFill>
                <a:effectLst/>
                <a:latin typeface="NVIDIA Sans"/>
                <a:cs typeface="NVIDIA Sans"/>
              </a:rPr>
              <a:t>to </a:t>
            </a:r>
            <a:r>
              <a:rPr lang="en-US" dirty="0">
                <a:solidFill>
                  <a:srgbClr val="000000"/>
                </a:solidFill>
                <a:latin typeface="NVIDIA Sans"/>
                <a:cs typeface="NVIDIA Sans"/>
              </a:rPr>
              <a:t>longer resolution times and limited </a:t>
            </a:r>
            <a:r>
              <a:rPr lang="en-US" b="0" i="0" u="none" strike="noStrike" dirty="0">
                <a:solidFill>
                  <a:srgbClr val="000000"/>
                </a:solidFill>
                <a:effectLst/>
                <a:latin typeface="NVIDIA Sans"/>
                <a:cs typeface="NVIDIA Sans"/>
              </a:rPr>
              <a:t>customer satisfaction.</a:t>
            </a:r>
            <a:endParaRPr lang="en-US" dirty="0">
              <a:latin typeface="NVIDIA Sans"/>
              <a:cs typeface="NVIDIA Sans"/>
            </a:endParaRPr>
          </a:p>
          <a:p>
            <a:pPr>
              <a:buFont typeface="Arial"/>
              <a:buChar char="•"/>
            </a:pPr>
            <a:r>
              <a:rPr lang="en-US" dirty="0">
                <a:solidFill>
                  <a:srgbClr val="000000"/>
                </a:solidFill>
                <a:latin typeface="NVIDIA Sans"/>
                <a:cs typeface="NVIDIA Sans"/>
              </a:rPr>
              <a:t>AI-based assistants can revolutionize industries </a:t>
            </a:r>
            <a:r>
              <a:rPr lang="en-US" b="0" i="0" u="none" strike="noStrike" dirty="0">
                <a:solidFill>
                  <a:srgbClr val="000000"/>
                </a:solidFill>
                <a:effectLst/>
                <a:latin typeface="NVIDIA Sans"/>
                <a:cs typeface="NVIDIA Sans"/>
              </a:rPr>
              <a:t>by </a:t>
            </a:r>
            <a:r>
              <a:rPr lang="en-US" dirty="0">
                <a:solidFill>
                  <a:srgbClr val="000000"/>
                </a:solidFill>
                <a:latin typeface="NVIDIA Sans"/>
                <a:cs typeface="NVIDIA Sans"/>
              </a:rPr>
              <a:t>offering </a:t>
            </a:r>
            <a:r>
              <a:rPr lang="en-US" b="0" i="0" u="none" strike="noStrike" dirty="0">
                <a:solidFill>
                  <a:srgbClr val="000000"/>
                </a:solidFill>
                <a:effectLst/>
                <a:latin typeface="NVIDIA Sans"/>
                <a:cs typeface="NVIDIA Sans"/>
              </a:rPr>
              <a:t>a </a:t>
            </a:r>
            <a:r>
              <a:rPr lang="en-US" dirty="0">
                <a:solidFill>
                  <a:srgbClr val="000000"/>
                </a:solidFill>
                <a:latin typeface="NVIDIA Sans"/>
                <a:cs typeface="NVIDIA Sans"/>
              </a:rPr>
              <a:t>streamlined process </a:t>
            </a:r>
            <a:r>
              <a:rPr lang="en-US" b="0" i="0" u="none" strike="noStrike" dirty="0">
                <a:solidFill>
                  <a:srgbClr val="000000"/>
                </a:solidFill>
                <a:effectLst/>
                <a:latin typeface="NVIDIA Sans"/>
                <a:cs typeface="NVIDIA Sans"/>
              </a:rPr>
              <a:t>for </a:t>
            </a:r>
            <a:r>
              <a:rPr lang="en-US" dirty="0">
                <a:solidFill>
                  <a:srgbClr val="000000"/>
                </a:solidFill>
                <a:latin typeface="NVIDIA Sans"/>
                <a:cs typeface="NVIDIA Sans"/>
              </a:rPr>
              <a:t>enterprises to enhance these customer experiences, but integrating AI into existing systems can present challenges such as managing fragmented data sources </a:t>
            </a:r>
            <a:r>
              <a:rPr lang="en-US" b="0" i="0" u="none" strike="noStrike" dirty="0">
                <a:solidFill>
                  <a:srgbClr val="000000"/>
                </a:solidFill>
                <a:effectLst/>
                <a:latin typeface="NVIDIA Sans"/>
                <a:cs typeface="NVIDIA Sans"/>
              </a:rPr>
              <a:t>and </a:t>
            </a:r>
            <a:r>
              <a:rPr lang="en-US" dirty="0">
                <a:solidFill>
                  <a:srgbClr val="000000"/>
                </a:solidFill>
                <a:latin typeface="NVIDIA Sans"/>
                <a:cs typeface="NVIDIA Sans"/>
              </a:rPr>
              <a:t>mitigating potential data security risks</a:t>
            </a:r>
            <a:r>
              <a:rPr lang="en-US" b="0" i="0" u="none" strike="noStrike" dirty="0">
                <a:solidFill>
                  <a:srgbClr val="000000"/>
                </a:solidFill>
                <a:effectLst/>
                <a:latin typeface="NVIDIA Sans"/>
                <a:cs typeface="NVIDIA Sans"/>
              </a:rPr>
              <a:t>.</a:t>
            </a:r>
            <a:endParaRPr lang="en-US" dirty="0">
              <a:latin typeface="NVIDIA Sans"/>
              <a:cs typeface="NVIDIA Sans"/>
            </a:endParaRPr>
          </a:p>
          <a:p>
            <a:pPr>
              <a:buFont typeface="Arial"/>
              <a:buChar char="•"/>
            </a:pPr>
            <a:r>
              <a:rPr lang="en-US" dirty="0">
                <a:solidFill>
                  <a:srgbClr val="000000"/>
                </a:solidFill>
                <a:latin typeface="NVIDIA Sans"/>
                <a:cs typeface="NVIDIA Sans"/>
              </a:rPr>
              <a:t>NVIDIA's AI virtual assistant </a:t>
            </a:r>
            <a:r>
              <a:rPr lang="en-US" b="0" i="0" u="none" strike="noStrike" dirty="0">
                <a:solidFill>
                  <a:srgbClr val="000000"/>
                </a:solidFill>
                <a:effectLst/>
                <a:latin typeface="NVIDIA Sans"/>
                <a:cs typeface="NVIDIA Sans"/>
              </a:rPr>
              <a:t>NIM </a:t>
            </a:r>
            <a:r>
              <a:rPr lang="en-US" dirty="0">
                <a:solidFill>
                  <a:srgbClr val="000000"/>
                </a:solidFill>
                <a:latin typeface="NVIDIA Sans"/>
                <a:cs typeface="NVIDIA Sans"/>
              </a:rPr>
              <a:t>Agent </a:t>
            </a:r>
            <a:r>
              <a:rPr lang="en-US" b="0" i="0" u="none" strike="noStrike" dirty="0">
                <a:solidFill>
                  <a:srgbClr val="000000"/>
                </a:solidFill>
                <a:effectLst/>
                <a:latin typeface="NVIDIA Sans"/>
                <a:cs typeface="NVIDIA Sans"/>
              </a:rPr>
              <a:t>Blueprint </a:t>
            </a:r>
            <a:r>
              <a:rPr lang="en-US" dirty="0">
                <a:solidFill>
                  <a:srgbClr val="000000"/>
                </a:solidFill>
                <a:latin typeface="NVIDIA Sans"/>
                <a:cs typeface="NVIDIA Sans"/>
              </a:rPr>
              <a:t>provides a centralized knowledge base that enables enterprises to improve the operational efficiency of existing solutions or build new customer service-centric systems that integrate seamlessly with internal </a:t>
            </a:r>
            <a:r>
              <a:rPr lang="en-US" b="0" i="0" u="none" strike="noStrike" dirty="0">
                <a:solidFill>
                  <a:srgbClr val="000000"/>
                </a:solidFill>
                <a:effectLst/>
                <a:latin typeface="NVIDIA Sans"/>
                <a:cs typeface="NVIDIA Sans"/>
              </a:rPr>
              <a:t>applications </a:t>
            </a:r>
            <a:r>
              <a:rPr lang="en-US" dirty="0">
                <a:solidFill>
                  <a:srgbClr val="000000"/>
                </a:solidFill>
                <a:latin typeface="NVIDIA Sans"/>
                <a:cs typeface="NVIDIA Sans"/>
              </a:rPr>
              <a:t>and tools.</a:t>
            </a:r>
            <a:endParaRPr lang="en-US" dirty="0">
              <a:latin typeface="NVIDIA Sans"/>
              <a:cs typeface="NVIDIA Sans"/>
            </a:endParaRPr>
          </a:p>
          <a:p>
            <a:pPr>
              <a:buFont typeface="Arial"/>
              <a:buChar char="•"/>
            </a:pPr>
            <a:r>
              <a:rPr lang="en-US" dirty="0">
                <a:solidFill>
                  <a:srgbClr val="000000"/>
                </a:solidFill>
                <a:latin typeface="NVIDIA Sans"/>
                <a:cs typeface="NVIDIA Sans"/>
              </a:rPr>
              <a:t>It enables organizations to meet unique business needs by delivering meaningful interactions and continuously improving their human-like responses over time.</a:t>
            </a:r>
            <a:endParaRPr lang="en-US" dirty="0">
              <a:latin typeface="NVIDIA Sans"/>
              <a:cs typeface="NVIDIA Sans"/>
            </a:endParaRPr>
          </a:p>
          <a:p>
            <a:pPr>
              <a:buFont typeface="Arial"/>
              <a:buChar char="•"/>
            </a:pPr>
            <a:r>
              <a:rPr lang="en-US" dirty="0">
                <a:solidFill>
                  <a:srgbClr val="000000"/>
                </a:solidFill>
                <a:latin typeface="NVIDIA Sans"/>
                <a:cs typeface="NVIDIA Sans"/>
              </a:rPr>
              <a:t>It goes beyond automating routine tasks by analyzing customer profiles and tailoring responses </a:t>
            </a:r>
            <a:r>
              <a:rPr lang="en-US" b="0" i="0" u="none" strike="noStrike" dirty="0">
                <a:solidFill>
                  <a:srgbClr val="000000"/>
                </a:solidFill>
                <a:effectLst/>
                <a:latin typeface="NVIDIA Sans"/>
                <a:cs typeface="NVIDIA Sans"/>
              </a:rPr>
              <a:t>to </a:t>
            </a:r>
            <a:r>
              <a:rPr lang="en-US" dirty="0">
                <a:solidFill>
                  <a:srgbClr val="000000"/>
                </a:solidFill>
                <a:latin typeface="NVIDIA Sans"/>
                <a:cs typeface="NVIDIA Sans"/>
              </a:rPr>
              <a:t>their specific requests, all while ensuring alignment </a:t>
            </a:r>
            <a:r>
              <a:rPr lang="en-US" b="0" i="0" u="none" strike="noStrike" dirty="0">
                <a:solidFill>
                  <a:srgbClr val="000000"/>
                </a:solidFill>
                <a:effectLst/>
                <a:latin typeface="NVIDIA Sans"/>
                <a:cs typeface="NVIDIA Sans"/>
              </a:rPr>
              <a:t>with </a:t>
            </a:r>
            <a:r>
              <a:rPr lang="en-US" dirty="0">
                <a:solidFill>
                  <a:srgbClr val="000000"/>
                </a:solidFill>
                <a:latin typeface="NVIDIA Sans"/>
                <a:cs typeface="NVIDIA Sans"/>
              </a:rPr>
              <a:t>company goals</a:t>
            </a:r>
            <a:r>
              <a:rPr lang="en-US" b="0" i="0" u="none" strike="noStrike" dirty="0">
                <a:solidFill>
                  <a:srgbClr val="000000"/>
                </a:solidFill>
                <a:effectLst/>
                <a:latin typeface="NVIDIA Sans"/>
                <a:cs typeface="NVIDIA Sans"/>
              </a:rPr>
              <a:t>, </a:t>
            </a:r>
            <a:r>
              <a:rPr lang="en-US" dirty="0">
                <a:solidFill>
                  <a:srgbClr val="000000"/>
                </a:solidFill>
                <a:latin typeface="NVIDIA Sans"/>
                <a:cs typeface="NVIDIA Sans"/>
              </a:rPr>
              <a:t>industry standards</a:t>
            </a:r>
            <a:r>
              <a:rPr lang="en-US" b="0" i="0" u="none" strike="noStrike" dirty="0">
                <a:solidFill>
                  <a:srgbClr val="000000"/>
                </a:solidFill>
                <a:effectLst/>
                <a:latin typeface="NVIDIA Sans"/>
                <a:cs typeface="NVIDIA Sans"/>
              </a:rPr>
              <a:t>, </a:t>
            </a:r>
            <a:r>
              <a:rPr lang="en-US" dirty="0">
                <a:solidFill>
                  <a:srgbClr val="000000"/>
                </a:solidFill>
                <a:latin typeface="NVIDIA Sans"/>
                <a:cs typeface="NVIDIA Sans"/>
              </a:rPr>
              <a:t>and compliance requirements</a:t>
            </a:r>
            <a:r>
              <a:rPr lang="en-US" b="0" i="0" u="none" strike="noStrike" dirty="0">
                <a:solidFill>
                  <a:srgbClr val="000000"/>
                </a:solidFill>
                <a:effectLst/>
                <a:latin typeface="NVIDIA Sans"/>
                <a:cs typeface="NVIDIA Sans"/>
              </a:rPr>
              <a:t>.</a:t>
            </a:r>
            <a:endParaRPr lang="en-US" dirty="0">
              <a:latin typeface="NVIDIA Sans"/>
              <a:cs typeface="NVIDIA Sans"/>
            </a:endParaRPr>
          </a:p>
          <a:p>
            <a:pPr>
              <a:buFont typeface="Arial"/>
              <a:buChar char="•"/>
            </a:pPr>
            <a:r>
              <a:rPr lang="en-US" dirty="0">
                <a:solidFill>
                  <a:srgbClr val="000000"/>
                </a:solidFill>
                <a:latin typeface="NVIDIA Sans"/>
                <a:cs typeface="NVIDIA Sans"/>
              </a:rPr>
              <a:t>It </a:t>
            </a:r>
            <a:r>
              <a:rPr lang="en-US" b="0" i="0" u="none" strike="noStrike" dirty="0">
                <a:solidFill>
                  <a:srgbClr val="000000"/>
                </a:solidFill>
                <a:effectLst/>
                <a:latin typeface="NVIDIA Sans"/>
                <a:cs typeface="NVIDIA Sans"/>
              </a:rPr>
              <a:t>is built using retrieval-augmented generation (RAG</a:t>
            </a:r>
            <a:r>
              <a:rPr lang="en-US" dirty="0">
                <a:solidFill>
                  <a:srgbClr val="000000"/>
                </a:solidFill>
                <a:latin typeface="NVIDIA Sans"/>
                <a:cs typeface="NVIDIA Sans"/>
              </a:rPr>
              <a:t>) </a:t>
            </a:r>
            <a:r>
              <a:rPr lang="en-US" b="0" i="0" u="none" strike="noStrike" dirty="0">
                <a:solidFill>
                  <a:srgbClr val="000000"/>
                </a:solidFill>
                <a:effectLst/>
                <a:latin typeface="NVIDIA Sans"/>
                <a:cs typeface="NVIDIA Sans"/>
              </a:rPr>
              <a:t>and </a:t>
            </a:r>
            <a:r>
              <a:rPr lang="en-US" dirty="0">
                <a:solidFill>
                  <a:srgbClr val="000000"/>
                </a:solidFill>
                <a:latin typeface="NVIDIA Sans"/>
                <a:cs typeface="NVIDIA Sans"/>
              </a:rPr>
              <a:t>enterprise-ready </a:t>
            </a:r>
            <a:r>
              <a:rPr lang="en-US" dirty="0" err="1">
                <a:solidFill>
                  <a:srgbClr val="000000"/>
                </a:solidFill>
                <a:latin typeface="NVIDIA Sans"/>
                <a:cs typeface="NVIDIA Sans"/>
              </a:rPr>
              <a:t>NeMo</a:t>
            </a:r>
            <a:r>
              <a:rPr lang="en-US" dirty="0">
                <a:solidFill>
                  <a:srgbClr val="000000"/>
                </a:solidFill>
                <a:latin typeface="NVIDIA Sans"/>
                <a:cs typeface="NVIDIA Sans"/>
              </a:rPr>
              <a:t> Retriever </a:t>
            </a:r>
            <a:r>
              <a:rPr lang="en-US" b="0" i="0" u="none" strike="noStrike" dirty="0">
                <a:solidFill>
                  <a:srgbClr val="000000"/>
                </a:solidFill>
                <a:effectLst/>
                <a:latin typeface="NVIDIA Sans"/>
                <a:cs typeface="NVIDIA Sans"/>
              </a:rPr>
              <a:t>and </a:t>
            </a:r>
            <a:r>
              <a:rPr lang="en-US" dirty="0">
                <a:solidFill>
                  <a:srgbClr val="000000"/>
                </a:solidFill>
                <a:latin typeface="NVIDIA Sans"/>
                <a:cs typeface="NVIDIA Sans"/>
              </a:rPr>
              <a:t>NIM microservices </a:t>
            </a:r>
            <a:r>
              <a:rPr lang="en-US" b="0" i="0" u="none" strike="noStrike" dirty="0">
                <a:solidFill>
                  <a:srgbClr val="000000"/>
                </a:solidFill>
                <a:effectLst/>
                <a:latin typeface="NVIDIA Sans"/>
                <a:cs typeface="NVIDIA Sans"/>
              </a:rPr>
              <a:t>to </a:t>
            </a:r>
            <a:r>
              <a:rPr lang="en-US" dirty="0">
                <a:solidFill>
                  <a:srgbClr val="000000"/>
                </a:solidFill>
                <a:latin typeface="NVIDIA Sans"/>
                <a:cs typeface="NVIDIA Sans"/>
              </a:rPr>
              <a:t>enable </a:t>
            </a:r>
            <a:r>
              <a:rPr lang="en-US" b="0" i="0" u="none" strike="noStrike" dirty="0">
                <a:solidFill>
                  <a:srgbClr val="000000"/>
                </a:solidFill>
                <a:effectLst/>
                <a:latin typeface="NVIDIA Sans"/>
                <a:cs typeface="NVIDIA Sans"/>
              </a:rPr>
              <a:t>the </a:t>
            </a:r>
            <a:r>
              <a:rPr lang="en-US" dirty="0">
                <a:solidFill>
                  <a:srgbClr val="000000"/>
                </a:solidFill>
                <a:latin typeface="NVIDIA Sans"/>
                <a:cs typeface="NVIDIA Sans"/>
              </a:rPr>
              <a:t>AI assistant </a:t>
            </a:r>
            <a:r>
              <a:rPr lang="en-US" b="0" i="0" u="none" strike="noStrike" dirty="0">
                <a:solidFill>
                  <a:srgbClr val="000000"/>
                </a:solidFill>
                <a:effectLst/>
                <a:latin typeface="NVIDIA Sans"/>
                <a:cs typeface="NVIDIA Sans"/>
              </a:rPr>
              <a:t>to </a:t>
            </a:r>
            <a:r>
              <a:rPr lang="en-US" dirty="0">
                <a:solidFill>
                  <a:srgbClr val="000000"/>
                </a:solidFill>
                <a:latin typeface="NVIDIA Sans"/>
                <a:cs typeface="NVIDIA Sans"/>
              </a:rPr>
              <a:t>access proprietary data wherever </a:t>
            </a:r>
            <a:r>
              <a:rPr lang="en-US" b="0" i="0" u="none" strike="noStrike" dirty="0">
                <a:solidFill>
                  <a:srgbClr val="000000"/>
                </a:solidFill>
                <a:effectLst/>
                <a:latin typeface="NVIDIA Sans"/>
                <a:cs typeface="NVIDIA Sans"/>
              </a:rPr>
              <a:t>it </a:t>
            </a:r>
            <a:r>
              <a:rPr lang="en-US" dirty="0">
                <a:solidFill>
                  <a:srgbClr val="000000"/>
                </a:solidFill>
                <a:latin typeface="NVIDIA Sans"/>
                <a:cs typeface="NVIDIA Sans"/>
              </a:rPr>
              <a:t>resides for highly personalized </a:t>
            </a:r>
            <a:r>
              <a:rPr lang="en-US" b="0" i="0" u="none" strike="noStrike" dirty="0">
                <a:solidFill>
                  <a:srgbClr val="000000"/>
                </a:solidFill>
                <a:effectLst/>
                <a:latin typeface="NVIDIA Sans"/>
                <a:cs typeface="NVIDIA Sans"/>
              </a:rPr>
              <a:t>and </a:t>
            </a:r>
            <a:r>
              <a:rPr lang="en-US" dirty="0">
                <a:solidFill>
                  <a:srgbClr val="000000"/>
                </a:solidFill>
                <a:latin typeface="NVIDIA Sans"/>
                <a:cs typeface="NVIDIA Sans"/>
              </a:rPr>
              <a:t>compliant interactions</a:t>
            </a:r>
            <a:r>
              <a:rPr lang="en-US" b="0" i="0" u="none" strike="noStrike" dirty="0">
                <a:solidFill>
                  <a:srgbClr val="000000"/>
                </a:solidFill>
                <a:effectLst/>
                <a:latin typeface="NVIDIA Sans"/>
                <a:cs typeface="NVIDIA Sans"/>
              </a:rPr>
              <a:t>.</a:t>
            </a:r>
            <a:endParaRPr lang="en-US" dirty="0">
              <a:latin typeface="NVIDIA Sans"/>
              <a:cs typeface="NVIDIA Sans"/>
            </a:endParaRPr>
          </a:p>
          <a:p>
            <a:pPr>
              <a:buFont typeface="Arial"/>
              <a:buChar char="•"/>
            </a:pPr>
            <a:r>
              <a:rPr lang="en-US" dirty="0">
                <a:solidFill>
                  <a:srgbClr val="000000"/>
                </a:solidFill>
                <a:latin typeface="NVIDIA Sans"/>
                <a:cs typeface="NVIDIA Sans"/>
              </a:rPr>
              <a:t>Additional microservices</a:t>
            </a:r>
            <a:r>
              <a:rPr lang="en-US" b="0" i="0" u="none" strike="noStrike" dirty="0">
                <a:solidFill>
                  <a:srgbClr val="000000"/>
                </a:solidFill>
                <a:effectLst/>
                <a:latin typeface="NVIDIA Sans"/>
                <a:cs typeface="NVIDIA Sans"/>
              </a:rPr>
              <a:t> like </a:t>
            </a:r>
            <a:r>
              <a:rPr lang="en-US" dirty="0">
                <a:solidFill>
                  <a:srgbClr val="000000"/>
                </a:solidFill>
                <a:latin typeface="NVIDIA Sans"/>
                <a:cs typeface="NVIDIA Sans"/>
              </a:rPr>
              <a:t>Nemotron-4-Hindi 4B Instruct allow </a:t>
            </a:r>
            <a:r>
              <a:rPr lang="en-US" b="0" i="0" u="none" strike="noStrike" dirty="0">
                <a:solidFill>
                  <a:srgbClr val="000000"/>
                </a:solidFill>
                <a:effectLst/>
                <a:latin typeface="NVIDIA Sans"/>
                <a:cs typeface="NVIDIA Sans"/>
              </a:rPr>
              <a:t>for </a:t>
            </a:r>
            <a:r>
              <a:rPr lang="en-US" dirty="0">
                <a:solidFill>
                  <a:srgbClr val="000000"/>
                </a:solidFill>
                <a:latin typeface="NVIDIA Sans"/>
                <a:cs typeface="NVIDIA Sans"/>
              </a:rPr>
              <a:t>further customization and capabilities like synthetic data generation and model fine-tuning</a:t>
            </a:r>
            <a:r>
              <a:rPr lang="en-US" b="0" i="0" u="none" strike="noStrike" dirty="0">
                <a:solidFill>
                  <a:srgbClr val="000000"/>
                </a:solidFill>
                <a:effectLst/>
                <a:latin typeface="NVIDIA Sans"/>
                <a:cs typeface="NVIDIA Sans"/>
              </a:rPr>
              <a:t>.</a:t>
            </a:r>
            <a:r>
              <a:rPr lang="en-US" dirty="0">
                <a:solidFill>
                  <a:srgbClr val="000000"/>
                </a:solidFill>
                <a:latin typeface="NVIDIA Sans"/>
                <a:cs typeface="NVIDIA Sans"/>
              </a:rPr>
              <a:t> </a:t>
            </a:r>
          </a:p>
          <a:p>
            <a:pPr>
              <a:buFont typeface="Arial"/>
              <a:buChar char="•"/>
            </a:pPr>
            <a:endParaRPr lang="en-US" dirty="0">
              <a:solidFill>
                <a:srgbClr val="000000"/>
              </a:solidFill>
              <a:latin typeface="NVIDIA Sans"/>
              <a:cs typeface="NVIDIA Sans"/>
            </a:endParaRPr>
          </a:p>
          <a:p>
            <a:r>
              <a:rPr lang="en-US" sz="4000" dirty="0">
                <a:latin typeface="NVIDIA Sans"/>
                <a:cs typeface="NVIDIA Sans"/>
              </a:rPr>
              <a:t>Ingestion and Retrieval Pipeline</a:t>
            </a:r>
          </a:p>
          <a:p>
            <a:pPr marL="1028700" lvl="1" indent="-571500">
              <a:buFont typeface="Courier New" panose="02070309020205020404" pitchFamily="49" charset="0"/>
              <a:buChar char="o"/>
            </a:pPr>
            <a:r>
              <a:rPr lang="en-US" sz="4000" dirty="0">
                <a:latin typeface="NVIDIA Sans"/>
                <a:cs typeface="NVIDIA Sans"/>
              </a:rPr>
              <a:t>Retrieval Pipeline ingests and retrieves the most up-to-date, relevant/accurate information in real-time from structured and unstructured data stores</a:t>
            </a:r>
          </a:p>
          <a:p>
            <a:endParaRPr lang="en-US" sz="4000" dirty="0">
              <a:latin typeface="NVIDIA Sans"/>
              <a:cs typeface="NVIDIA Sans"/>
            </a:endParaRPr>
          </a:p>
          <a:p>
            <a:r>
              <a:rPr lang="en-US" sz="4000" dirty="0">
                <a:latin typeface="NVIDIA Sans"/>
                <a:cs typeface="NVIDIA Sans"/>
              </a:rPr>
              <a:t>AI Agent </a:t>
            </a:r>
            <a:endParaRPr lang="en-US" dirty="0"/>
          </a:p>
          <a:p>
            <a:pPr marL="1028700" lvl="1" indent="-571500">
              <a:buFont typeface="Courier New" panose="02070309020205020404" pitchFamily="49" charset="0"/>
              <a:buChar char="o"/>
            </a:pPr>
            <a:r>
              <a:rPr lang="en-US" sz="3600" dirty="0">
                <a:latin typeface="NVIDIA Sans"/>
                <a:cs typeface="NVIDIA Sans"/>
              </a:rPr>
              <a:t>provides personalized, context-aware, multi-turn human-like responses and faster resolution times </a:t>
            </a:r>
            <a:endParaRPr lang="en-US" dirty="0"/>
          </a:p>
          <a:p>
            <a:pPr marL="1028700" lvl="1" indent="-571500">
              <a:buFont typeface="Courier New" panose="02070309020205020404" pitchFamily="49" charset="0"/>
              <a:buChar char="o"/>
            </a:pPr>
            <a:r>
              <a:rPr lang="en-US" sz="3600" dirty="0">
                <a:latin typeface="NVIDIA Sans"/>
                <a:cs typeface="NVIDIA Sans"/>
              </a:rPr>
              <a:t>summarizes conversations to reduce call times and costs</a:t>
            </a:r>
          </a:p>
          <a:p>
            <a:pPr marL="1028700" lvl="1" indent="-571500">
              <a:buFont typeface="Courier New" panose="02070309020205020404" pitchFamily="49" charset="0"/>
              <a:buChar char="o"/>
            </a:pPr>
            <a:r>
              <a:rPr lang="en-US" sz="3600" dirty="0">
                <a:latin typeface="NVIDIA Sans"/>
                <a:cs typeface="NVIDIA Sans"/>
              </a:rPr>
              <a:t>sentiment analysis  for continuous improvement of responses</a:t>
            </a:r>
          </a:p>
          <a:p>
            <a:endParaRPr lang="en-US" sz="4000" dirty="0">
              <a:latin typeface="NVIDIA Sans"/>
              <a:cs typeface="NVIDIA Sans"/>
            </a:endParaRPr>
          </a:p>
          <a:p>
            <a:r>
              <a:rPr lang="en-US" sz="4000" dirty="0">
                <a:latin typeface="NVIDIA Sans"/>
                <a:cs typeface="NVIDIA Sans"/>
              </a:rPr>
              <a:t>Customer Service Operations </a:t>
            </a:r>
          </a:p>
          <a:p>
            <a:pPr marL="1028700" lvl="1" indent="-571500">
              <a:buFont typeface="Courier New" panose="02070309020205020404" pitchFamily="49" charset="0"/>
              <a:buChar char="o"/>
            </a:pPr>
            <a:r>
              <a:rPr lang="en-US" sz="1800" b="0" i="0" u="none" strike="noStrike" dirty="0">
                <a:solidFill>
                  <a:srgbClr val="000000"/>
                </a:solidFill>
                <a:effectLst/>
                <a:latin typeface="NVIDIA Sans" panose="020B0503020203020204" pitchFamily="34" charset="0"/>
              </a:rPr>
              <a:t>review chat history, user feedback, sentiment analysis data, and call summaries. This data can be used to generate analytics – such as average call time, time to resolution, and customer satisfaction – and also as user feedback to retrain the LLM models for accuracy improvement.</a:t>
            </a:r>
            <a:endParaRPr lang="en-US" sz="4000" dirty="0">
              <a:latin typeface="NVIDIA Sans"/>
              <a:cs typeface="NVIDIA Sans"/>
            </a:endParaRPr>
          </a:p>
          <a:p>
            <a:endParaRPr lang="en-US" sz="4000" dirty="0">
              <a:latin typeface="NVIDIA Sans"/>
              <a:cs typeface="NVIDIA Sans"/>
            </a:endParaRPr>
          </a:p>
          <a:p>
            <a:r>
              <a:rPr lang="en-US" sz="4000" dirty="0">
                <a:latin typeface="NVIDIA Sans"/>
                <a:cs typeface="NVIDIA Sans"/>
              </a:rPr>
              <a:t>Scalable multi-session support to handle calls from large numbers of concurrent customers</a:t>
            </a:r>
          </a:p>
          <a:p>
            <a:r>
              <a:rPr lang="en-US" sz="4000" dirty="0">
                <a:latin typeface="NVIDIA Sans"/>
                <a:cs typeface="NVIDIA Sans"/>
              </a:rPr>
              <a:t>Secure, compliant data management</a:t>
            </a:r>
            <a:endParaRPr lang="en-US" sz="4000" dirty="0"/>
          </a:p>
          <a:p>
            <a:pPr>
              <a:buFont typeface="Arial"/>
              <a:buChar char="•"/>
            </a:pPr>
            <a:endParaRPr lang="en-US" dirty="0">
              <a:latin typeface="NVIDIA Sans"/>
              <a:cs typeface="NVIDIA Sans"/>
            </a:endParaRPr>
          </a:p>
          <a:p>
            <a:pPr marL="285750" indent="-285750">
              <a:buFont typeface="Arial"/>
              <a:buChar char="•"/>
            </a:pPr>
            <a:endParaRPr lang="en-US" dirty="0">
              <a:solidFill>
                <a:srgbClr val="000000"/>
              </a:solidFill>
              <a:latin typeface="NVIDIA Sans"/>
              <a:cs typeface="NVIDIA Sans"/>
            </a:endParaRPr>
          </a:p>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47</a:t>
            </a:fld>
            <a:endParaRPr lang="en-US"/>
          </a:p>
        </p:txBody>
      </p:sp>
    </p:spTree>
    <p:extLst>
      <p:ext uri="{BB962C8B-B14F-4D97-AF65-F5344CB8AC3E}">
        <p14:creationId xmlns:p14="http://schemas.microsoft.com/office/powerpoint/2010/main" val="2942243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fontAlgn="t">
              <a:spcBef>
                <a:spcPts val="0"/>
              </a:spcBef>
              <a:spcAft>
                <a:spcPts val="0"/>
              </a:spcAft>
            </a:pPr>
            <a:r>
              <a:rPr lang="en-US" sz="1200" b="0" i="0" u="none" strike="noStrike" dirty="0">
                <a:solidFill>
                  <a:srgbClr val="000000"/>
                </a:solidFill>
                <a:effectLst/>
                <a:latin typeface="Arial" panose="020B0604020202020204" pitchFamily="34" charset="0"/>
              </a:rPr>
              <a:t>When customers need service, they often just want to speak to a helpful person who can quickly resolve their issue, versus searching through knowledge base articles or navigating complex phone trees. Which is why application development teams are looking for ways to increase engagement with customer service applications to drive higher customer satisfaction.</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Generative AI powered applications have changed the way customers are assisted by providing a more knowledgeable and responsive chat interface. But a text chat window is not always the best replacement for a knowledgeable and helpful person.</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The Digital Humans for Customer Service NIM Blueprint brings enterprise applications to life with a 3D animated digital human interface. With an approachable, human-like interface, customer service applications can provide better user experiences with faster resolutions than traditional customer service options.</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This workflow is designed to integrate within your existing generative AI applications built using retrieval-augmented generation (RAG).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effectLst/>
              </a:rPr>
            </a:br>
            <a:r>
              <a:rPr lang="en-US" sz="1200" b="0" i="0" u="none" strike="noStrike" dirty="0">
                <a:solidFill>
                  <a:srgbClr val="000000"/>
                </a:solidFill>
                <a:effectLst/>
                <a:latin typeface="Arial"/>
                <a:cs typeface="Arial"/>
              </a:rPr>
              <a:t>Walking through the workflow, audio from the user comes in through the web front end and is processed by an audio/video engine and passed on to the NVIDIA ACE Agent. The Agent uses the audio pipeline to convert audio to text and text to audio as it interacts with the RAG-powered chatbot or copilot using its API. The audio is sent to the 3D animation pipeline to animate the avatar and render its features to be lifelike. As users engage the digital human, they can provide feedback, like thumbs up / thumbs down, on the response, which is fed back into the backend RAG application for improvement.</a:t>
            </a:r>
          </a:p>
          <a:p>
            <a:endParaRPr lang="en-US" dirty="0">
              <a:solidFill>
                <a:srgbClr val="000000"/>
              </a:solidFill>
              <a:latin typeface="Arial"/>
              <a:cs typeface="Arial"/>
            </a:endParaRPr>
          </a:p>
          <a:p>
            <a:r>
              <a:rPr lang="en-US" dirty="0">
                <a:solidFill>
                  <a:srgbClr val="000000"/>
                </a:solidFill>
                <a:latin typeface="Arial"/>
                <a:cs typeface="Arial"/>
              </a:rPr>
              <a:t>Source for $125B: </a:t>
            </a:r>
            <a:r>
              <a:rPr lang="en-US" dirty="0">
                <a:solidFill>
                  <a:srgbClr val="000000"/>
                </a:solidFill>
                <a:latin typeface="NVIDIA Sans"/>
                <a:cs typeface="NVIDIA Sans"/>
                <a:hlinkClick r:id="rId3"/>
              </a:rPr>
              <a:t>https://drive.google.com/file/d/1EAiI03y1SczRiczpXFlVk2_mtDFiKEkC/view?usp=sharingn</a:t>
            </a:r>
            <a:r>
              <a:rPr lang="en-US" dirty="0">
                <a:solidFill>
                  <a:srgbClr val="000000"/>
                </a:solidFill>
                <a:latin typeface="NVIDIA Sans"/>
                <a:cs typeface="NVIDIA Sans"/>
              </a:rPr>
              <a:t> (Must keep the 2035 year in any reference to this $ projection, per Gartner. Approval from Gartner though this projection is more than 1 year old, stipulates we have to use the 2035 for clarity)</a:t>
            </a:r>
            <a:endParaRPr lang="en-US" dirty="0">
              <a:solidFill>
                <a:srgbClr val="000000"/>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48</a:t>
            </a:fld>
            <a:endParaRPr lang="en-US"/>
          </a:p>
        </p:txBody>
      </p:sp>
    </p:spTree>
    <p:extLst>
      <p:ext uri="{BB962C8B-B14F-4D97-AF65-F5344CB8AC3E}">
        <p14:creationId xmlns:p14="http://schemas.microsoft.com/office/powerpoint/2010/main" val="327975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fontAlgn="t">
              <a:spcBef>
                <a:spcPts val="0"/>
              </a:spcBef>
              <a:spcAft>
                <a:spcPts val="0"/>
              </a:spcAft>
            </a:pPr>
            <a:r>
              <a:rPr lang="en-US" sz="1200" b="0" i="0" u="none" strike="noStrike" dirty="0">
                <a:solidFill>
                  <a:srgbClr val="000000"/>
                </a:solidFill>
                <a:effectLst/>
                <a:latin typeface="Arial" panose="020B0604020202020204" pitchFamily="34" charset="0"/>
              </a:rPr>
              <a:t>Trillions of PDF files are generated every year, each file likely consisting of multiple pages, filled with various content types, including text, images, charts, and tables. This goldmine of data can only be used as quickly as humans can read and understand it.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But with generative AI and retrieval-augmented generation (RAG) this untapped data can be used to uncover business insights that can help employees work more efficiently resulting in lower costs.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The multimodal PDF data extraction blueprint enables organizations to to accurately extract the knowledge contained in massive volumes of enterprise data, effectively talking to the data, to quickly make your digital human an expert on any topic, in turn enabling your employees to make smarter decisions faster.</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Walking through the workflow, PDFs are parsed to separate out the modalities (text, images, charts, tables, plots and other diagrams). NIM microservices are leveraged to accurately extract textual metadata from charts and tables. The extracted information is filtered to avoid duplicate chunks. We leverage the </a:t>
            </a:r>
            <a:r>
              <a:rPr lang="en-US" sz="1200" b="0" i="0" u="none" strike="noStrike" dirty="0" err="1">
                <a:solidFill>
                  <a:srgbClr val="000000"/>
                </a:solidFill>
                <a:effectLst/>
                <a:latin typeface="Arial" panose="020B0604020202020204" pitchFamily="34" charset="0"/>
              </a:rPr>
              <a:t>NeMo</a:t>
            </a:r>
            <a:r>
              <a:rPr lang="en-US" sz="1200" b="0" i="0" u="none" strike="noStrike" dirty="0">
                <a:solidFill>
                  <a:srgbClr val="000000"/>
                </a:solidFill>
                <a:effectLst/>
                <a:latin typeface="Arial" panose="020B0604020202020204" pitchFamily="34" charset="0"/>
              </a:rPr>
              <a:t> Retriever embedding NIM to convert the chunks into embeddings and store them in a </a:t>
            </a:r>
            <a:r>
              <a:rPr lang="en-US" sz="1200" b="0" i="0" u="none" strike="noStrike" dirty="0" err="1">
                <a:solidFill>
                  <a:srgbClr val="000000"/>
                </a:solidFill>
                <a:effectLst/>
                <a:latin typeface="Arial" panose="020B0604020202020204" pitchFamily="34" charset="0"/>
              </a:rPr>
              <a:t>VectorStore</a:t>
            </a:r>
            <a:r>
              <a:rPr lang="en-US" sz="1200" b="0" i="0" u="none" strike="noStrike" dirty="0">
                <a:solidFill>
                  <a:srgbClr val="000000"/>
                </a:solidFill>
                <a:effectLst/>
                <a:latin typeface="Arial" panose="020B0604020202020204" pitchFamily="34" charset="0"/>
              </a:rPr>
              <a:t>.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When a user submits a query, relevant information is retrieved from the vast repository of ingested documents. </a:t>
            </a:r>
            <a:r>
              <a:rPr lang="en-US" sz="1200" b="0" i="0" u="none" strike="noStrike" dirty="0" err="1">
                <a:solidFill>
                  <a:srgbClr val="000000"/>
                </a:solidFill>
                <a:effectLst/>
                <a:latin typeface="Arial" panose="020B0604020202020204" pitchFamily="34" charset="0"/>
              </a:rPr>
              <a:t>NeMo</a:t>
            </a:r>
            <a:r>
              <a:rPr lang="en-US" sz="1200" b="0" i="0" u="none" strike="noStrike" dirty="0">
                <a:solidFill>
                  <a:srgbClr val="000000"/>
                </a:solidFill>
                <a:effectLst/>
                <a:latin typeface="Arial" panose="020B0604020202020204" pitchFamily="34" charset="0"/>
              </a:rPr>
              <a:t> Retriever embedding NIM embeds the user query, which is used to retrieve the most relevant chunks using vector similarity search from the </a:t>
            </a:r>
            <a:r>
              <a:rPr lang="en-US" sz="1200" b="0" i="0" u="none" strike="noStrike" dirty="0" err="1">
                <a:solidFill>
                  <a:srgbClr val="000000"/>
                </a:solidFill>
                <a:effectLst/>
                <a:latin typeface="Arial" panose="020B0604020202020204" pitchFamily="34" charset="0"/>
              </a:rPr>
              <a:t>VectorStore</a:t>
            </a:r>
            <a:r>
              <a:rPr lang="en-US" sz="1200" b="0" i="0" u="none" strike="noStrike" dirty="0">
                <a:solidFill>
                  <a:srgbClr val="000000"/>
                </a:solidFill>
                <a:effectLst/>
                <a:latin typeface="Arial" panose="020B0604020202020204" pitchFamily="34" charset="0"/>
              </a:rPr>
              <a:t>.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err="1">
                <a:solidFill>
                  <a:srgbClr val="000000"/>
                </a:solidFill>
                <a:effectLst/>
                <a:latin typeface="Arial" panose="020B0604020202020204" pitchFamily="34" charset="0"/>
              </a:rPr>
              <a:t>NeMo</a:t>
            </a:r>
            <a:r>
              <a:rPr lang="en-US" sz="1200" b="0" i="0" u="none" strike="noStrike" dirty="0">
                <a:solidFill>
                  <a:srgbClr val="000000"/>
                </a:solidFill>
                <a:effectLst/>
                <a:latin typeface="Arial" panose="020B0604020202020204" pitchFamily="34" charset="0"/>
              </a:rPr>
              <a:t> Retriever reranking NIM evaluates and </a:t>
            </a:r>
            <a:r>
              <a:rPr lang="en-US" sz="1200" b="0" i="0" u="none" strike="noStrike" dirty="0" err="1">
                <a:solidFill>
                  <a:srgbClr val="000000"/>
                </a:solidFill>
                <a:effectLst/>
                <a:latin typeface="Arial" panose="020B0604020202020204" pitchFamily="34" charset="0"/>
              </a:rPr>
              <a:t>reranks</a:t>
            </a:r>
            <a:r>
              <a:rPr lang="en-US" sz="1200" b="0" i="0" u="none" strike="noStrike" dirty="0">
                <a:solidFill>
                  <a:srgbClr val="000000"/>
                </a:solidFill>
                <a:effectLst/>
                <a:latin typeface="Arial" panose="020B0604020202020204" pitchFamily="34" charset="0"/>
              </a:rPr>
              <a:t> the results to ensure the most accurate and useful chunks are used to respond to the query.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With the most pertinent information at hand, the LLM NIM generates a response that is informed, accurate and contextually relevant. </a:t>
            </a:r>
            <a:endParaRPr lang="en-US" b="0" i="0" u="none" strike="noStrike" dirty="0">
              <a:solidFill>
                <a:srgbClr val="000000"/>
              </a:solidFill>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49</a:t>
            </a:fld>
            <a:endParaRPr lang="en-US"/>
          </a:p>
        </p:txBody>
      </p:sp>
    </p:spTree>
    <p:extLst>
      <p:ext uri="{BB962C8B-B14F-4D97-AF65-F5344CB8AC3E}">
        <p14:creationId xmlns:p14="http://schemas.microsoft.com/office/powerpoint/2010/main" val="2454359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105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2/27/25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2/27/25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2/27/25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2/27/25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2/27/25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2/27/25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2/27/25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2/27/25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2/27/25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2/27/25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2/27/25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2/27/25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www.ntpu.edu.tw/" TargetMode="External"/><Relationship Id="rId7" Type="http://schemas.openxmlformats.org/officeDocument/2006/relationships/image" Target="../media/image12.png"/><Relationship Id="rId12" Type="http://schemas.openxmlformats.org/officeDocument/2006/relationships/image" Target="../media/image127.jpeg"/><Relationship Id="rId2" Type="http://schemas.openxmlformats.org/officeDocument/2006/relationships/hyperlink" Target="http://www.mis.ntpu.edu.tw/en/" TargetMode="Externa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8.tiff"/><Relationship Id="rId4" Type="http://schemas.openxmlformats.org/officeDocument/2006/relationships/hyperlink" Target="http://web.ntpu.edu.tw/~myday/" TargetMode="Externa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amazon.com/Introduction-Generative-AI-Numa-Dhamani/dp/163343719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amazon.com/Transformers-Natural-Language-Processing-Computer/dp/180512872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1.png"/><Relationship Id="rId7" Type="http://schemas.openxmlformats.org/officeDocument/2006/relationships/image" Target="../media/image8.tiff"/><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17.jpg"/><Relationship Id="rId4" Type="http://schemas.openxmlformats.org/officeDocument/2006/relationships/image" Target="../media/image12.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amazon.com/RAG-Driven-Generative-retrieval-generation-LlamaIndex/dp/183620091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amazon.com/Hands-Large-Language-Models-Understanding/dp/1098150961/"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github.com/HandsOnLLM/Hands-On-Large-Language-Model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amazon.com/Generative-AI-LangChain-language-ChatGPT/dp/1835083463"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amazon.com/Generative-AWS-Context-Aware-Multimodal-Applications/dp/1098159225/"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amazon.com/Generative-Deep-Learning-Teaching-Machines/dp/109813418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learn.nvidia.com/my-learning"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meet.google.com/paj-zhhj-mya"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learn.nvidia.com/my-learning"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learn.nvidia.com/my-learning"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learn.nvidia.com/my-learning"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23.png"/><Relationship Id="rId21" Type="http://schemas.openxmlformats.org/officeDocument/2006/relationships/image" Target="../media/image68.sv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5" Type="http://schemas.openxmlformats.org/officeDocument/2006/relationships/image" Target="../media/image72.svg"/><Relationship Id="rId2" Type="http://schemas.openxmlformats.org/officeDocument/2006/relationships/notesSlide" Target="../notesSlides/notesSlide2.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svg"/><Relationship Id="rId24" Type="http://schemas.openxmlformats.org/officeDocument/2006/relationships/image" Target="../media/image71.png"/><Relationship Id="rId5" Type="http://schemas.openxmlformats.org/officeDocument/2006/relationships/image" Target="../media/image52.svg"/><Relationship Id="rId15" Type="http://schemas.openxmlformats.org/officeDocument/2006/relationships/image" Target="../media/image62.svg"/><Relationship Id="rId23" Type="http://schemas.openxmlformats.org/officeDocument/2006/relationships/image" Target="../media/image70.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 Id="rId22" Type="http://schemas.openxmlformats.org/officeDocument/2006/relationships/image" Target="../media/image69.png"/></Relationships>
</file>

<file path=ppt/slides/_rels/slide4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7.svg"/><Relationship Id="rId3" Type="http://schemas.openxmlformats.org/officeDocument/2006/relationships/image" Target="../media/image73.png"/><Relationship Id="rId21" Type="http://schemas.openxmlformats.org/officeDocument/2006/relationships/image" Target="../media/image23.pn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6.png"/><Relationship Id="rId2" Type="http://schemas.openxmlformats.org/officeDocument/2006/relationships/notesSlide" Target="../notesSlides/notesSlide3.xml"/><Relationship Id="rId16" Type="http://schemas.openxmlformats.org/officeDocument/2006/relationships/image" Target="../media/image85.svg"/><Relationship Id="rId20" Type="http://schemas.openxmlformats.org/officeDocument/2006/relationships/image" Target="../media/image89.svg"/><Relationship Id="rId1" Type="http://schemas.openxmlformats.org/officeDocument/2006/relationships/slideLayout" Target="../slideLayouts/slideLayout2.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69.png"/><Relationship Id="rId10" Type="http://schemas.openxmlformats.org/officeDocument/2006/relationships/image" Target="../media/image80.svg"/><Relationship Id="rId19" Type="http://schemas.openxmlformats.org/officeDocument/2006/relationships/image" Target="../media/image88.pn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paperswithcode.com/sota/multi-task-language-understanding-on-mml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lmarena.ai/" TargetMode="External"/><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perplexity.ai/"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langchain.com/"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blog.langchain.dev/deconstructing-rag/"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blog.langchain.dev/evaluating-rag-pipelines-with-ragas-langsmith/"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eb.ntpu.edu.tw/~myday/teaching.htm" TargetMode="Externa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eb.ntpu.edu.tw/~myday/cindex.htm#projects" TargetMode="Externa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672156" cy="1956489"/>
          </a:xfrm>
        </p:spPr>
        <p:txBody>
          <a:bodyPr>
            <a:noAutofit/>
          </a:bodyPr>
          <a:lstStyle/>
          <a:p>
            <a:pPr>
              <a:lnSpc>
                <a:spcPct val="100000"/>
              </a:lnSpc>
            </a:pPr>
            <a:r>
              <a:rPr lang="en-US" altLang="zh-TW" dirty="0">
                <a:solidFill>
                  <a:srgbClr val="C00000"/>
                </a:solidFill>
                <a:latin typeface="Calibri" panose="020F0502020204030204" pitchFamily="34" charset="0"/>
                <a:ea typeface="Heiti TC Medium" pitchFamily="2" charset="-128"/>
                <a:cs typeface="Arial" panose="020B0604020202020204" pitchFamily="34" charset="0"/>
              </a:rPr>
              <a:t>Introduction to Generative AI Innovative Applications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401867" y="64896"/>
            <a:ext cx="9293027" cy="653004"/>
          </a:xfrm>
        </p:spPr>
        <p:txBody>
          <a:bodyPr>
            <a:noAutofit/>
          </a:bodyPr>
          <a:lstStyle/>
          <a:p>
            <a:pPr>
              <a:lnSpc>
                <a:spcPct val="100000"/>
              </a:lnSpc>
              <a:spcBef>
                <a:spcPts val="0"/>
              </a:spcBef>
            </a:pPr>
            <a:r>
              <a:rPr lang="en-US" altLang="zh-TW" sz="44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Generative AI Innovative Applications</a:t>
            </a:r>
            <a:endParaRPr lang="en-US" sz="44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1132GAIIA01</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(M6031) (Spring 2025)</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2025-02-18</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12606" y="3143523"/>
            <a:ext cx="1779394" cy="1779394"/>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10471279" y="4775201"/>
            <a:ext cx="1582947" cy="400110"/>
          </a:xfrm>
          <a:prstGeom prst="rect">
            <a:avLst/>
          </a:prstGeom>
          <a:noFill/>
        </p:spPr>
        <p:txBody>
          <a:bodyPr wrap="square">
            <a:spAutoFit/>
          </a:bodyPr>
          <a:lstStyle/>
          <a:p>
            <a:pPr algn="ctr"/>
            <a:r>
              <a:rPr lang="en-US" sz="1000" b="0" dirty="0">
                <a:solidFill>
                  <a:schemeClr val="accent1"/>
                </a:solidFill>
                <a:hlinkClick r:id="rId16"/>
              </a:rPr>
              <a:t>https://meet.google.com/paj-zhhj-mya</a:t>
            </a:r>
            <a:endParaRPr lang="en-US" sz="1000" dirty="0"/>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E6A0-995E-544B-8048-4B8CA818F2EF}"/>
              </a:ext>
            </a:extLst>
          </p:cNvPr>
          <p:cNvSpPr>
            <a:spLocks noGrp="1"/>
          </p:cNvSpPr>
          <p:nvPr>
            <p:ph type="title"/>
          </p:nvPr>
        </p:nvSpPr>
        <p:spPr/>
        <p:txBody>
          <a:bodyPr>
            <a:normAutofit/>
          </a:bodyPr>
          <a:lstStyle/>
          <a:p>
            <a:r>
              <a:rPr lang="en-US" dirty="0"/>
              <a:t>Department Learning Goals</a:t>
            </a:r>
          </a:p>
        </p:txBody>
      </p:sp>
      <p:sp>
        <p:nvSpPr>
          <p:cNvPr id="3" name="Content Placeholder 2">
            <a:extLst>
              <a:ext uri="{FF2B5EF4-FFF2-40B4-BE49-F238E27FC236}">
                <a16:creationId xmlns:a16="http://schemas.microsoft.com/office/drawing/2014/main" id="{BF09362E-3F6E-8848-B119-3F9F888852CF}"/>
              </a:ext>
            </a:extLst>
          </p:cNvPr>
          <p:cNvSpPr>
            <a:spLocks noGrp="1"/>
          </p:cNvSpPr>
          <p:nvPr>
            <p:ph idx="1"/>
          </p:nvPr>
        </p:nvSpPr>
        <p:spPr/>
        <p:txBody>
          <a:bodyPr>
            <a:normAutofit/>
          </a:bodyPr>
          <a:lstStyle/>
          <a:p>
            <a:r>
              <a:rPr lang="en-US" sz="4400" dirty="0">
                <a:solidFill>
                  <a:srgbClr val="C00000"/>
                </a:solidFill>
              </a:rPr>
              <a:t>Information Technologies and </a:t>
            </a:r>
            <a:br>
              <a:rPr lang="en-US" sz="4400" dirty="0">
                <a:solidFill>
                  <a:srgbClr val="C00000"/>
                </a:solidFill>
              </a:rPr>
            </a:br>
            <a:r>
              <a:rPr lang="en-US" sz="4400" dirty="0">
                <a:solidFill>
                  <a:srgbClr val="C00000"/>
                </a:solidFill>
              </a:rPr>
              <a:t>System Development Capabilities</a:t>
            </a:r>
          </a:p>
          <a:p>
            <a:r>
              <a:rPr lang="en-US" sz="4400" dirty="0"/>
              <a:t>Internet Marketing Management Capabilities</a:t>
            </a:r>
          </a:p>
          <a:p>
            <a:r>
              <a:rPr lang="en-US" sz="4400" dirty="0">
                <a:solidFill>
                  <a:schemeClr val="accent1"/>
                </a:solidFill>
              </a:rPr>
              <a:t>Research capabilities</a:t>
            </a:r>
          </a:p>
        </p:txBody>
      </p:sp>
      <p:sp>
        <p:nvSpPr>
          <p:cNvPr id="4" name="Slide Number Placeholder 3">
            <a:extLst>
              <a:ext uri="{FF2B5EF4-FFF2-40B4-BE49-F238E27FC236}">
                <a16:creationId xmlns:a16="http://schemas.microsoft.com/office/drawing/2014/main" id="{9AB1AF02-943A-7540-9F54-FA26476D1993}"/>
              </a:ext>
            </a:extLst>
          </p:cNvPr>
          <p:cNvSpPr>
            <a:spLocks noGrp="1"/>
          </p:cNvSpPr>
          <p:nvPr>
            <p:ph type="sldNum" sz="quarter" idx="12"/>
          </p:nvPr>
        </p:nvSpPr>
        <p:spPr/>
        <p:txBody>
          <a:bodyPr/>
          <a:lstStyle/>
          <a:p>
            <a:fld id="{5D6FF71F-CF6A-4C46-8F9B-61D49EEA70E3}" type="slidenum">
              <a:rPr lang="en-US" smtClean="0"/>
              <a:t>10</a:t>
            </a:fld>
            <a:endParaRPr lang="en-US"/>
          </a:p>
        </p:txBody>
      </p:sp>
      <p:pic>
        <p:nvPicPr>
          <p:cNvPr id="5" name="Picture 4">
            <a:extLst>
              <a:ext uri="{FF2B5EF4-FFF2-40B4-BE49-F238E27FC236}">
                <a16:creationId xmlns:a16="http://schemas.microsoft.com/office/drawing/2014/main" id="{6934686A-5B9A-A74E-8FF1-56B3ECA291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0D06518B-0624-8745-8572-1FD93BD389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33857034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82B7-9F96-1347-A4FE-8244FBD0C220}"/>
              </a:ext>
            </a:extLst>
          </p:cNvPr>
          <p:cNvSpPr>
            <a:spLocks noGrp="1"/>
          </p:cNvSpPr>
          <p:nvPr>
            <p:ph type="title"/>
          </p:nvPr>
        </p:nvSpPr>
        <p:spPr>
          <a:xfrm>
            <a:off x="1963136" y="66413"/>
            <a:ext cx="8435939" cy="1502486"/>
          </a:xfrm>
        </p:spPr>
        <p:txBody>
          <a:bodyPr>
            <a:noAutofit/>
          </a:bodyPr>
          <a:lstStyle/>
          <a:p>
            <a:pPr algn="l"/>
            <a:r>
              <a:rPr lang="en-US" altLang="zh-TW" sz="5400" dirty="0">
                <a:solidFill>
                  <a:srgbClr val="C00000"/>
                </a:solidFill>
                <a:ea typeface="Heiti TC Medium" pitchFamily="2" charset="-128"/>
              </a:rPr>
              <a:t>Generative AI </a:t>
            </a:r>
            <a:br>
              <a:rPr lang="en-US" altLang="zh-TW" sz="5400" dirty="0">
                <a:solidFill>
                  <a:srgbClr val="C00000"/>
                </a:solidFill>
                <a:ea typeface="Heiti TC Medium" pitchFamily="2" charset="-128"/>
              </a:rPr>
            </a:br>
            <a:r>
              <a:rPr lang="en-US" altLang="zh-TW" sz="5400" dirty="0">
                <a:solidFill>
                  <a:srgbClr val="C00000"/>
                </a:solidFill>
                <a:ea typeface="Heiti TC Medium" pitchFamily="2" charset="-128"/>
              </a:rPr>
              <a:t>Innovative Applications</a:t>
            </a:r>
          </a:p>
        </p:txBody>
      </p:sp>
      <p:sp>
        <p:nvSpPr>
          <p:cNvPr id="3" name="Content Placeholder 2">
            <a:extLst>
              <a:ext uri="{FF2B5EF4-FFF2-40B4-BE49-F238E27FC236}">
                <a16:creationId xmlns:a16="http://schemas.microsoft.com/office/drawing/2014/main" id="{56720208-5AAF-174A-BBCF-0F64DC2BB967}"/>
              </a:ext>
            </a:extLst>
          </p:cNvPr>
          <p:cNvSpPr>
            <a:spLocks noGrp="1"/>
          </p:cNvSpPr>
          <p:nvPr>
            <p:ph idx="1"/>
          </p:nvPr>
        </p:nvSpPr>
        <p:spPr>
          <a:xfrm>
            <a:off x="1963135" y="2486061"/>
            <a:ext cx="9191163" cy="4280003"/>
          </a:xfrm>
        </p:spPr>
        <p:txBody>
          <a:bodyPr>
            <a:normAutofit fontScale="55000" lnSpcReduction="20000"/>
          </a:bodyPr>
          <a:lstStyle/>
          <a:p>
            <a:pPr>
              <a:lnSpc>
                <a:spcPct val="120000"/>
              </a:lnSpc>
              <a:spcBef>
                <a:spcPts val="0"/>
              </a:spcBef>
              <a:spcAft>
                <a:spcPts val="600"/>
              </a:spcAft>
              <a:buNone/>
              <a:defRPr/>
            </a:pPr>
            <a:r>
              <a:rPr lang="en-US" altLang="zh-TW" sz="5800" dirty="0">
                <a:latin typeface="Calibri" panose="020F0502020204030204" pitchFamily="34" charset="0"/>
                <a:ea typeface="Heiti TC Medium" pitchFamily="2" charset="-128"/>
                <a:cs typeface="Calibri" panose="020F0502020204030204" pitchFamily="34" charset="0"/>
              </a:rPr>
              <a:t>Min-</a:t>
            </a:r>
            <a:r>
              <a:rPr lang="en-US" altLang="zh-TW" sz="5800" dirty="0" err="1">
                <a:latin typeface="Calibri" panose="020F0502020204030204" pitchFamily="34" charset="0"/>
                <a:ea typeface="Heiti TC Medium" pitchFamily="2" charset="-128"/>
                <a:cs typeface="Calibri" panose="020F0502020204030204" pitchFamily="34" charset="0"/>
              </a:rPr>
              <a:t>Yuh</a:t>
            </a:r>
            <a:r>
              <a:rPr lang="en-US" altLang="zh-TW" sz="5800" dirty="0">
                <a:latin typeface="Calibri" panose="020F0502020204030204" pitchFamily="34" charset="0"/>
                <a:ea typeface="Heiti TC Medium" pitchFamily="2" charset="-128"/>
                <a:cs typeface="Calibri" panose="020F0502020204030204" pitchFamily="34" charset="0"/>
              </a:rPr>
              <a:t> Day, Ph.D.</a:t>
            </a:r>
            <a:endParaRPr lang="zh-TW" altLang="en-US" sz="5800" dirty="0">
              <a:latin typeface="Calibri" panose="020F0502020204030204" pitchFamily="34" charset="0"/>
              <a:ea typeface="Heiti TC Medium" pitchFamily="2" charset="-128"/>
              <a:cs typeface="Calibri" panose="020F0502020204030204" pitchFamily="34" charset="0"/>
            </a:endParaRPr>
          </a:p>
          <a:p>
            <a:pPr>
              <a:lnSpc>
                <a:spcPct val="120000"/>
              </a:lnSpc>
              <a:spcBef>
                <a:spcPts val="0"/>
              </a:spcBef>
              <a:spcAft>
                <a:spcPts val="600"/>
              </a:spcAft>
              <a:buNone/>
              <a:defRPr/>
            </a:pPr>
            <a:r>
              <a:rPr lang="en-US" altLang="zh-TW" sz="5800" b="0" dirty="0">
                <a:latin typeface="Calibri" panose="020F0502020204030204" pitchFamily="34" charset="0"/>
                <a:ea typeface="Heiti TC Medium" pitchFamily="2" charset="-128"/>
                <a:cs typeface="Calibri" panose="020F0502020204030204" pitchFamily="34" charset="0"/>
              </a:rPr>
              <a:t>Professor</a:t>
            </a:r>
          </a:p>
          <a:p>
            <a:pPr marL="0" indent="0">
              <a:lnSpc>
                <a:spcPct val="120000"/>
              </a:lnSpc>
              <a:spcBef>
                <a:spcPts val="0"/>
              </a:spcBef>
              <a:spcAft>
                <a:spcPts val="600"/>
              </a:spcAft>
              <a:buNone/>
            </a:pPr>
            <a:r>
              <a:rPr lang="en-US" sz="3800" dirty="0">
                <a:latin typeface="Calibri" panose="020F0502020204030204" pitchFamily="34" charset="0"/>
                <a:ea typeface="Heiti TC Medium" pitchFamily="2" charset="-128"/>
                <a:cs typeface="Calibri" panose="020F0502020204030204" pitchFamily="34" charset="0"/>
                <a:hlinkClick r:id="rId2"/>
              </a:rPr>
              <a:t>Institute of Information Management</a:t>
            </a:r>
            <a:r>
              <a:rPr lang="en-US" sz="3800" dirty="0">
                <a:latin typeface="Calibri" panose="020F0502020204030204" pitchFamily="34" charset="0"/>
                <a:ea typeface="Heiti TC Medium" pitchFamily="2" charset="-128"/>
                <a:cs typeface="Calibri" panose="020F0502020204030204" pitchFamily="34" charset="0"/>
              </a:rPr>
              <a:t>, </a:t>
            </a:r>
            <a:r>
              <a:rPr lang="en-US" sz="3800" dirty="0">
                <a:latin typeface="Calibri" panose="020F0502020204030204" pitchFamily="34" charset="0"/>
                <a:ea typeface="Heiti TC Medium" pitchFamily="2" charset="-128"/>
                <a:cs typeface="Calibri" panose="020F0502020204030204" pitchFamily="34" charset="0"/>
                <a:hlinkClick r:id="rId3"/>
              </a:rPr>
              <a:t>National Taipei University</a:t>
            </a:r>
            <a:br>
              <a:rPr lang="en-US" sz="3600" dirty="0">
                <a:latin typeface="Calibri" panose="020F0502020204030204" pitchFamily="34" charset="0"/>
                <a:ea typeface="Heiti TC Medium" pitchFamily="2" charset="-128"/>
                <a:cs typeface="Calibri" panose="020F0502020204030204" pitchFamily="34" charset="0"/>
              </a:rPr>
            </a:br>
            <a:endParaRPr lang="en-US" altLang="zh-TW" sz="1800" dirty="0">
              <a:latin typeface="Calibri" panose="020F0502020204030204" pitchFamily="34" charset="0"/>
              <a:ea typeface="Heiti TC Medium" pitchFamily="2" charset="-128"/>
              <a:cs typeface="Calibri" panose="020F0502020204030204" pitchFamily="34" charset="0"/>
            </a:endParaRPr>
          </a:p>
          <a:p>
            <a:pPr>
              <a:lnSpc>
                <a:spcPct val="120000"/>
              </a:lnSpc>
              <a:spcAft>
                <a:spcPts val="600"/>
              </a:spcAft>
              <a:buNone/>
              <a:defRPr/>
            </a:pPr>
            <a:r>
              <a:rPr lang="en-US" altLang="zh-TW" sz="4000" b="0" dirty="0">
                <a:latin typeface="Calibri" panose="020F0502020204030204" pitchFamily="34" charset="0"/>
                <a:ea typeface="Heiti TC Medium" pitchFamily="2" charset="-128"/>
                <a:cs typeface="Calibri" panose="020F0502020204030204" pitchFamily="34" charset="0"/>
              </a:rPr>
              <a:t>Tel: 02-86741111 ext. 66873</a:t>
            </a:r>
          </a:p>
          <a:p>
            <a:pPr>
              <a:lnSpc>
                <a:spcPct val="120000"/>
              </a:lnSpc>
              <a:spcAft>
                <a:spcPts val="600"/>
              </a:spcAft>
              <a:buNone/>
              <a:defRPr/>
            </a:pPr>
            <a:r>
              <a:rPr lang="en-US" altLang="zh-TW" sz="4000" b="0" dirty="0">
                <a:latin typeface="Calibri" panose="020F0502020204030204" pitchFamily="34" charset="0"/>
                <a:ea typeface="Heiti TC Medium" pitchFamily="2" charset="-128"/>
                <a:cs typeface="Calibri" panose="020F0502020204030204" pitchFamily="34" charset="0"/>
              </a:rPr>
              <a:t>Office:</a:t>
            </a:r>
            <a:r>
              <a:rPr lang="zh-TW" altLang="en-US" sz="4000" b="0" dirty="0">
                <a:latin typeface="Calibri" panose="020F0502020204030204" pitchFamily="34" charset="0"/>
                <a:ea typeface="Heiti TC Medium" pitchFamily="2" charset="-128"/>
                <a:cs typeface="Calibri" panose="020F0502020204030204" pitchFamily="34" charset="0"/>
              </a:rPr>
              <a:t> </a:t>
            </a:r>
            <a:r>
              <a:rPr lang="en-US" altLang="zh-TW" sz="4000" b="0" dirty="0">
                <a:latin typeface="Calibri" panose="020F0502020204030204" pitchFamily="34" charset="0"/>
                <a:ea typeface="Heiti TC Medium" pitchFamily="2" charset="-128"/>
                <a:cs typeface="Calibri" panose="020F0502020204030204" pitchFamily="34" charset="0"/>
              </a:rPr>
              <a:t>B8F12</a:t>
            </a:r>
          </a:p>
          <a:p>
            <a:pPr>
              <a:lnSpc>
                <a:spcPct val="120000"/>
              </a:lnSpc>
              <a:spcAft>
                <a:spcPts val="600"/>
              </a:spcAft>
              <a:buNone/>
              <a:defRPr/>
            </a:pPr>
            <a:r>
              <a:rPr lang="en-US" altLang="zh-TW" sz="4000" b="0" dirty="0">
                <a:latin typeface="Calibri" panose="020F0502020204030204" pitchFamily="34" charset="0"/>
                <a:ea typeface="Heiti TC Medium" pitchFamily="2" charset="-128"/>
                <a:cs typeface="Calibri" panose="020F0502020204030204" pitchFamily="34" charset="0"/>
              </a:rPr>
              <a:t>Address</a:t>
            </a:r>
            <a:r>
              <a:rPr lang="en-US" altLang="zh-TW" sz="4000" b="0" dirty="0"/>
              <a:t>: 151, University Rd., San Shia District, New Taipei City, 23741 Taiwan</a:t>
            </a:r>
          </a:p>
          <a:p>
            <a:pPr>
              <a:lnSpc>
                <a:spcPct val="120000"/>
              </a:lnSpc>
              <a:spcAft>
                <a:spcPts val="600"/>
              </a:spcAft>
              <a:buNone/>
              <a:defRPr/>
            </a:pPr>
            <a:r>
              <a:rPr lang="en-US" altLang="zh-TW" sz="4000" b="0" dirty="0"/>
              <a:t>Email</a:t>
            </a:r>
            <a:r>
              <a:rPr lang="en-US" altLang="zh-TW" sz="4000" b="0" dirty="0">
                <a:latin typeface="Calibri" panose="020F0502020204030204" pitchFamily="34" charset="0"/>
                <a:ea typeface="Heiti TC Medium" pitchFamily="2" charset="-128"/>
                <a:cs typeface="Calibri" panose="020F0502020204030204" pitchFamily="34" charset="0"/>
              </a:rPr>
              <a:t>: </a:t>
            </a:r>
            <a:r>
              <a:rPr lang="en-US" altLang="zh-TW" sz="4000" b="0" dirty="0" err="1">
                <a:latin typeface="Calibri" panose="020F0502020204030204" pitchFamily="34" charset="0"/>
                <a:ea typeface="Heiti TC Medium" pitchFamily="2" charset="-128"/>
                <a:cs typeface="Calibri" panose="020F0502020204030204" pitchFamily="34" charset="0"/>
              </a:rPr>
              <a:t>myday@gm.ntpu.edu.tw</a:t>
            </a:r>
            <a:endParaRPr lang="en-US" altLang="zh-TW" sz="4000" b="0" dirty="0">
              <a:latin typeface="Calibri" panose="020F0502020204030204" pitchFamily="34" charset="0"/>
              <a:ea typeface="Heiti TC Medium" pitchFamily="2" charset="-128"/>
              <a:cs typeface="Calibri" panose="020F0502020204030204" pitchFamily="34" charset="0"/>
            </a:endParaRPr>
          </a:p>
          <a:p>
            <a:pPr>
              <a:lnSpc>
                <a:spcPct val="120000"/>
              </a:lnSpc>
              <a:spcAft>
                <a:spcPts val="600"/>
              </a:spcAft>
              <a:buNone/>
              <a:defRPr/>
            </a:pPr>
            <a:r>
              <a:rPr lang="en-US" altLang="zh-TW" sz="4000" b="0" dirty="0">
                <a:latin typeface="Calibri" panose="020F0502020204030204" pitchFamily="34" charset="0"/>
                <a:ea typeface="Heiti TC Medium" pitchFamily="2" charset="-128"/>
                <a:cs typeface="Calibri" panose="020F0502020204030204" pitchFamily="34" charset="0"/>
              </a:rPr>
              <a:t>Web: </a:t>
            </a:r>
            <a:r>
              <a:rPr lang="en-US" altLang="zh-TW" sz="4000" b="0" dirty="0">
                <a:latin typeface="Calibri" panose="020F0502020204030204" pitchFamily="34" charset="0"/>
                <a:ea typeface="Heiti TC Medium" pitchFamily="2" charset="-128"/>
                <a:cs typeface="Calibri" panose="020F0502020204030204" pitchFamily="34" charset="0"/>
                <a:hlinkClick r:id="rId4"/>
              </a:rPr>
              <a:t>http://web.ntpu.edu.tw/~myday/</a:t>
            </a:r>
            <a:endParaRPr lang="en-US" sz="4000" b="0" dirty="0">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57606F8D-0162-0C4F-80D9-42457C322104}"/>
              </a:ext>
            </a:extLst>
          </p:cNvPr>
          <p:cNvSpPr>
            <a:spLocks noGrp="1"/>
          </p:cNvSpPr>
          <p:nvPr>
            <p:ph type="sldNum" sz="quarter" idx="12"/>
          </p:nvPr>
        </p:nvSpPr>
        <p:spPr>
          <a:xfrm>
            <a:off x="11159798" y="6582720"/>
            <a:ext cx="960699" cy="239655"/>
          </a:xfrm>
        </p:spPr>
        <p:txBody>
          <a:bodyPr/>
          <a:lstStyle/>
          <a:p>
            <a:fld id="{5D6FF71F-CF6A-4C46-8F9B-61D49EEA70E3}" type="slidenum">
              <a:rPr lang="en-US" smtClean="0"/>
              <a:t>100</a:t>
            </a:fld>
            <a:endParaRPr lang="en-US" dirty="0"/>
          </a:p>
        </p:txBody>
      </p:sp>
      <p:pic>
        <p:nvPicPr>
          <p:cNvPr id="5" name="Picture 4">
            <a:extLst>
              <a:ext uri="{FF2B5EF4-FFF2-40B4-BE49-F238E27FC236}">
                <a16:creationId xmlns:a16="http://schemas.microsoft.com/office/drawing/2014/main" id="{5E7DF210-999B-B543-BB08-55CA178F37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551" y="2180184"/>
            <a:ext cx="1311157" cy="1590385"/>
          </a:xfrm>
          <a:prstGeom prst="rect">
            <a:avLst/>
          </a:prstGeom>
        </p:spPr>
      </p:pic>
      <p:pic>
        <p:nvPicPr>
          <p:cNvPr id="6" name="Picture 5">
            <a:extLst>
              <a:ext uri="{FF2B5EF4-FFF2-40B4-BE49-F238E27FC236}">
                <a16:creationId xmlns:a16="http://schemas.microsoft.com/office/drawing/2014/main" id="{E5CDE749-A11A-4B4B-B93C-D23011400319}"/>
              </a:ext>
            </a:extLst>
          </p:cNvPr>
          <p:cNvPicPr>
            <a:picLocks noChangeAspect="1"/>
          </p:cNvPicPr>
          <p:nvPr/>
        </p:nvPicPr>
        <p:blipFill>
          <a:blip r:embed="rId6"/>
          <a:stretch>
            <a:fillRect/>
          </a:stretch>
        </p:blipFill>
        <p:spPr>
          <a:xfrm>
            <a:off x="224197" y="5290161"/>
            <a:ext cx="1499864" cy="1499864"/>
          </a:xfrm>
          <a:prstGeom prst="rect">
            <a:avLst/>
          </a:prstGeom>
        </p:spPr>
      </p:pic>
      <p:pic>
        <p:nvPicPr>
          <p:cNvPr id="7" name="Picture 6">
            <a:extLst>
              <a:ext uri="{FF2B5EF4-FFF2-40B4-BE49-F238E27FC236}">
                <a16:creationId xmlns:a16="http://schemas.microsoft.com/office/drawing/2014/main" id="{CF8A6C2B-5B98-E645-BB38-226FE4E9A96C}"/>
              </a:ext>
            </a:extLst>
          </p:cNvPr>
          <p:cNvPicPr>
            <a:picLocks noChangeAspect="1"/>
          </p:cNvPicPr>
          <p:nvPr/>
        </p:nvPicPr>
        <p:blipFill>
          <a:blip r:embed="rId7"/>
          <a:stretch>
            <a:fillRect/>
          </a:stretch>
        </p:blipFill>
        <p:spPr>
          <a:xfrm>
            <a:off x="224197" y="3780120"/>
            <a:ext cx="1499864" cy="1499864"/>
          </a:xfrm>
          <a:prstGeom prst="rect">
            <a:avLst/>
          </a:prstGeom>
        </p:spPr>
      </p:pic>
      <p:pic>
        <p:nvPicPr>
          <p:cNvPr id="8" name="Picture 7">
            <a:extLst>
              <a:ext uri="{FF2B5EF4-FFF2-40B4-BE49-F238E27FC236}">
                <a16:creationId xmlns:a16="http://schemas.microsoft.com/office/drawing/2014/main" id="{D7678771-3ADB-CF49-99A2-83DC529401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00620" y="88466"/>
            <a:ext cx="1314378" cy="847986"/>
          </a:xfrm>
          <a:prstGeom prst="rect">
            <a:avLst/>
          </a:prstGeom>
        </p:spPr>
      </p:pic>
      <p:pic>
        <p:nvPicPr>
          <p:cNvPr id="9" name="Picture 8">
            <a:extLst>
              <a:ext uri="{FF2B5EF4-FFF2-40B4-BE49-F238E27FC236}">
                <a16:creationId xmlns:a16="http://schemas.microsoft.com/office/drawing/2014/main" id="{8A0A6B40-66E6-5D46-92CE-45FA16B46E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99512" y="1011533"/>
            <a:ext cx="1317405" cy="321117"/>
          </a:xfrm>
          <a:prstGeom prst="rect">
            <a:avLst/>
          </a:prstGeom>
        </p:spPr>
      </p:pic>
      <p:pic>
        <p:nvPicPr>
          <p:cNvPr id="10" name="Picture 9">
            <a:extLst>
              <a:ext uri="{FF2B5EF4-FFF2-40B4-BE49-F238E27FC236}">
                <a16:creationId xmlns:a16="http://schemas.microsoft.com/office/drawing/2014/main" id="{06E94920-FFB6-4749-8B58-CBD2482335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23306" y="5974374"/>
            <a:ext cx="791692" cy="791692"/>
          </a:xfrm>
          <a:prstGeom prst="rect">
            <a:avLst/>
          </a:prstGeom>
        </p:spPr>
      </p:pic>
      <p:pic>
        <p:nvPicPr>
          <p:cNvPr id="16" name="Picture 15">
            <a:extLst>
              <a:ext uri="{FF2B5EF4-FFF2-40B4-BE49-F238E27FC236}">
                <a16:creationId xmlns:a16="http://schemas.microsoft.com/office/drawing/2014/main" id="{5B4A6350-74C3-D94B-AD70-E4FD3D7F20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5426" y="1635008"/>
            <a:ext cx="1317406" cy="594125"/>
          </a:xfrm>
          <a:prstGeom prst="rect">
            <a:avLst/>
          </a:prstGeom>
        </p:spPr>
      </p:pic>
      <p:pic>
        <p:nvPicPr>
          <p:cNvPr id="18" name="Picture 4" descr="http://mail.tku.edu.tw/myday/images/Myday_Photo.jpg">
            <a:extLst>
              <a:ext uri="{FF2B5EF4-FFF2-40B4-BE49-F238E27FC236}">
                <a16:creationId xmlns:a16="http://schemas.microsoft.com/office/drawing/2014/main" id="{22AB4522-29E3-1547-A495-77E5F754835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0091" y="106718"/>
            <a:ext cx="1075954" cy="1332133"/>
          </a:xfrm>
          <a:prstGeom prst="rect">
            <a:avLst/>
          </a:prstGeom>
          <a:noFill/>
        </p:spPr>
      </p:pic>
      <p:sp>
        <p:nvSpPr>
          <p:cNvPr id="19" name="TextBox 18">
            <a:extLst>
              <a:ext uri="{FF2B5EF4-FFF2-40B4-BE49-F238E27FC236}">
                <a16:creationId xmlns:a16="http://schemas.microsoft.com/office/drawing/2014/main" id="{91086F19-EF80-644F-8A7C-1CCA1F31F8FE}"/>
              </a:ext>
            </a:extLst>
          </p:cNvPr>
          <p:cNvSpPr txBox="1"/>
          <p:nvPr/>
        </p:nvSpPr>
        <p:spPr>
          <a:xfrm>
            <a:off x="1963135" y="1830161"/>
            <a:ext cx="8435938" cy="584775"/>
          </a:xfrm>
          <a:prstGeom prst="rect">
            <a:avLst/>
          </a:prstGeom>
          <a:noFill/>
        </p:spPr>
        <p:txBody>
          <a:bodyPr wrap="square" rtlCol="0">
            <a:spAutoFit/>
          </a:bodyPr>
          <a:lstStyle/>
          <a:p>
            <a:r>
              <a:rPr lang="en-US" altLang="zh-TW" sz="3200" b="1" dirty="0">
                <a:solidFill>
                  <a:srgbClr val="0070C0"/>
                </a:solidFill>
                <a:latin typeface="Calibri" charset="0"/>
                <a:ea typeface="標楷體" charset="-120"/>
              </a:rPr>
              <a:t>Contact Information</a:t>
            </a:r>
            <a:endParaRPr lang="en-US" sz="3200" b="1" dirty="0">
              <a:solidFill>
                <a:srgbClr val="0070C0"/>
              </a:solidFill>
            </a:endParaRPr>
          </a:p>
        </p:txBody>
      </p:sp>
    </p:spTree>
    <p:extLst>
      <p:ext uri="{BB962C8B-B14F-4D97-AF65-F5344CB8AC3E}">
        <p14:creationId xmlns:p14="http://schemas.microsoft.com/office/powerpoint/2010/main" val="4056893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rgbClr val="C00000"/>
                </a:solidFill>
              </a:rPr>
              <a:t>1 2025/02/18 Introduction to Generative AI Innovative Applications</a:t>
            </a:r>
          </a:p>
          <a:p>
            <a:pPr marL="0" indent="0">
              <a:buNone/>
            </a:pPr>
            <a:r>
              <a:rPr lang="en-US" sz="2800" dirty="0"/>
              <a:t>2 2025/02/25 Transformers for Natural Language Processing and</a:t>
            </a:r>
            <a:br>
              <a:rPr lang="en-US" sz="2800" dirty="0"/>
            </a:br>
            <a:r>
              <a:rPr lang="en-US" sz="2800" dirty="0"/>
              <a:t>                          Computer Vision</a:t>
            </a:r>
          </a:p>
          <a:p>
            <a:pPr marL="0" indent="0">
              <a:buNone/>
            </a:pPr>
            <a:r>
              <a:rPr lang="en-US" sz="2800" dirty="0"/>
              <a:t>3 2025/03/04 Large Language Models (LLMs), </a:t>
            </a:r>
            <a:br>
              <a:rPr lang="en-US" sz="2800" dirty="0"/>
            </a:br>
            <a:r>
              <a:rPr lang="en-US" sz="2800" dirty="0"/>
              <a:t>                          </a:t>
            </a:r>
            <a:r>
              <a:rPr lang="en-US" sz="2800" dirty="0">
                <a:solidFill>
                  <a:schemeClr val="accent6">
                    <a:lumMod val="75000"/>
                  </a:schemeClr>
                </a:solidFill>
              </a:rPr>
              <a:t>NVIDIA Building RAG Agents with LLMs Part I</a:t>
            </a:r>
          </a:p>
          <a:p>
            <a:pPr marL="0" indent="0">
              <a:buNone/>
            </a:pPr>
            <a:r>
              <a:rPr lang="en-US" sz="2800" dirty="0">
                <a:solidFill>
                  <a:srgbClr val="7030A0"/>
                </a:solidFill>
              </a:rPr>
              <a:t>4 2025/03/11 Case Study on Generative AI Innovative Applications I</a:t>
            </a:r>
          </a:p>
          <a:p>
            <a:pPr marL="0" indent="0">
              <a:buNone/>
            </a:pPr>
            <a:r>
              <a:rPr lang="en-US" sz="2800" dirty="0">
                <a:solidFill>
                  <a:schemeClr val="accent6">
                    <a:lumMod val="75000"/>
                  </a:schemeClr>
                </a:solidFill>
              </a:rPr>
              <a:t>5 2025/03/18 NVIDIA Building RAG Agents with LLMs Part II</a:t>
            </a:r>
          </a:p>
          <a:p>
            <a:pPr marL="0" indent="0">
              <a:buNone/>
            </a:pPr>
            <a:r>
              <a:rPr lang="en-US" sz="2800" dirty="0">
                <a:solidFill>
                  <a:schemeClr val="accent6">
                    <a:lumMod val="75000"/>
                  </a:schemeClr>
                </a:solidFill>
              </a:rPr>
              <a:t>6 2025/03/25 NVIDIA Building RAG Agents with LLMs Part III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11</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chemeClr val="bg1">
                    <a:lumMod val="65000"/>
                  </a:schemeClr>
                </a:solidFill>
              </a:rPr>
              <a:t>7 2025/04/01 Self-Learning</a:t>
            </a:r>
          </a:p>
          <a:p>
            <a:pPr marL="0" indent="0">
              <a:buNone/>
            </a:pPr>
            <a:r>
              <a:rPr lang="en-US" sz="2800" dirty="0">
                <a:solidFill>
                  <a:schemeClr val="accent2">
                    <a:lumMod val="75000"/>
                  </a:schemeClr>
                </a:solidFill>
              </a:rPr>
              <a:t>8 2025/04/08 Midterm Project Report</a:t>
            </a:r>
          </a:p>
          <a:p>
            <a:pPr marL="0" indent="0">
              <a:buNone/>
            </a:pPr>
            <a:r>
              <a:rPr lang="en-US" sz="2800" dirty="0"/>
              <a:t>9 2025/04/15 Generative AI for Multimodal Information Generation</a:t>
            </a:r>
          </a:p>
          <a:p>
            <a:pPr marL="0" indent="0">
              <a:buNone/>
            </a:pPr>
            <a:r>
              <a:rPr lang="en-US" sz="2800" dirty="0">
                <a:solidFill>
                  <a:schemeClr val="accent6">
                    <a:lumMod val="75000"/>
                  </a:schemeClr>
                </a:solidFill>
              </a:rPr>
              <a:t>10 2025/04/22 NVIDIA Generative AI with Diffusion Models Part I</a:t>
            </a:r>
          </a:p>
          <a:p>
            <a:pPr marL="0" indent="0">
              <a:buNone/>
            </a:pPr>
            <a:r>
              <a:rPr lang="en-US" sz="2800" dirty="0">
                <a:solidFill>
                  <a:schemeClr val="accent6">
                    <a:lumMod val="75000"/>
                  </a:schemeClr>
                </a:solidFill>
              </a:rPr>
              <a:t>11 2025/04/29 NVIDIA Generative AI with Diffusion Models Part II</a:t>
            </a:r>
          </a:p>
          <a:p>
            <a:pPr marL="0" indent="0">
              <a:buNone/>
            </a:pPr>
            <a:r>
              <a:rPr lang="en-US" sz="2800" dirty="0">
                <a:solidFill>
                  <a:srgbClr val="7030A0"/>
                </a:solidFill>
              </a:rPr>
              <a:t>12 2025/05/06 Case Study on Generative AI Innovative Applications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12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2305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chemeClr val="accent6">
                    <a:lumMod val="75000"/>
                  </a:schemeClr>
                </a:solidFill>
              </a:rPr>
              <a:t>13 2025/05/13 NVIDIA Generative AI with Diffusion Models Part III</a:t>
            </a:r>
          </a:p>
          <a:p>
            <a:pPr marL="0" indent="0">
              <a:buNone/>
            </a:pPr>
            <a:r>
              <a:rPr lang="en-US" sz="2800" dirty="0"/>
              <a:t>14 2025/05/20 AI Agents and Large Multimodal Agents (LMAs)</a:t>
            </a:r>
          </a:p>
          <a:p>
            <a:pPr marL="0" indent="0">
              <a:buNone/>
            </a:pPr>
            <a:r>
              <a:rPr lang="en-US" sz="2800" dirty="0">
                <a:solidFill>
                  <a:schemeClr val="accent2">
                    <a:lumMod val="75000"/>
                  </a:schemeClr>
                </a:solidFill>
              </a:rPr>
              <a:t>15 2025/05/27 Final Project Report I</a:t>
            </a:r>
          </a:p>
          <a:p>
            <a:pPr marL="0" indent="0">
              <a:buNone/>
            </a:pPr>
            <a:r>
              <a:rPr lang="en-US" sz="2800" dirty="0">
                <a:solidFill>
                  <a:schemeClr val="accent2">
                    <a:lumMod val="75000"/>
                  </a:schemeClr>
                </a:solidFill>
              </a:rPr>
              <a:t>16 2025/06/03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13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96885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E6A0-995E-544B-8048-4B8CA818F2EF}"/>
              </a:ext>
            </a:extLst>
          </p:cNvPr>
          <p:cNvSpPr>
            <a:spLocks noGrp="1"/>
          </p:cNvSpPr>
          <p:nvPr>
            <p:ph type="title"/>
          </p:nvPr>
        </p:nvSpPr>
        <p:spPr/>
        <p:txBody>
          <a:bodyPr>
            <a:normAutofit/>
          </a:bodyPr>
          <a:lstStyle/>
          <a:p>
            <a:r>
              <a:rPr lang="en-US" dirty="0"/>
              <a:t>Teaching Methods and Activities</a:t>
            </a:r>
          </a:p>
        </p:txBody>
      </p:sp>
      <p:sp>
        <p:nvSpPr>
          <p:cNvPr id="3" name="Content Placeholder 2">
            <a:extLst>
              <a:ext uri="{FF2B5EF4-FFF2-40B4-BE49-F238E27FC236}">
                <a16:creationId xmlns:a16="http://schemas.microsoft.com/office/drawing/2014/main" id="{BF09362E-3F6E-8848-B119-3F9F888852CF}"/>
              </a:ext>
            </a:extLst>
          </p:cNvPr>
          <p:cNvSpPr>
            <a:spLocks noGrp="1"/>
          </p:cNvSpPr>
          <p:nvPr>
            <p:ph idx="1"/>
          </p:nvPr>
        </p:nvSpPr>
        <p:spPr/>
        <p:txBody>
          <a:bodyPr>
            <a:normAutofit/>
          </a:bodyPr>
          <a:lstStyle/>
          <a:p>
            <a:pPr marL="320040" indent="-320040">
              <a:lnSpc>
                <a:spcPct val="120000"/>
              </a:lnSpc>
              <a:spcAft>
                <a:spcPts val="600"/>
              </a:spcAft>
            </a:pPr>
            <a:r>
              <a:rPr lang="en-US" sz="4400" dirty="0"/>
              <a:t>Lecture</a:t>
            </a:r>
          </a:p>
          <a:p>
            <a:pPr marL="320040" indent="-320040">
              <a:lnSpc>
                <a:spcPct val="120000"/>
              </a:lnSpc>
              <a:spcAft>
                <a:spcPts val="600"/>
              </a:spcAft>
            </a:pPr>
            <a:r>
              <a:rPr lang="en-US" sz="4400" dirty="0"/>
              <a:t>Discussion</a:t>
            </a:r>
          </a:p>
          <a:p>
            <a:pPr marL="320040" indent="-320040">
              <a:lnSpc>
                <a:spcPct val="120000"/>
              </a:lnSpc>
              <a:spcAft>
                <a:spcPts val="600"/>
              </a:spcAft>
            </a:pPr>
            <a:r>
              <a:rPr lang="en-US" sz="4400" dirty="0"/>
              <a:t>Practicum</a:t>
            </a:r>
          </a:p>
        </p:txBody>
      </p:sp>
      <p:sp>
        <p:nvSpPr>
          <p:cNvPr id="4" name="Slide Number Placeholder 3">
            <a:extLst>
              <a:ext uri="{FF2B5EF4-FFF2-40B4-BE49-F238E27FC236}">
                <a16:creationId xmlns:a16="http://schemas.microsoft.com/office/drawing/2014/main" id="{9AB1AF02-943A-7540-9F54-FA26476D1993}"/>
              </a:ext>
            </a:extLst>
          </p:cNvPr>
          <p:cNvSpPr>
            <a:spLocks noGrp="1"/>
          </p:cNvSpPr>
          <p:nvPr>
            <p:ph type="sldNum" sz="quarter" idx="12"/>
          </p:nvPr>
        </p:nvSpPr>
        <p:spPr/>
        <p:txBody>
          <a:bodyPr/>
          <a:lstStyle/>
          <a:p>
            <a:fld id="{5D6FF71F-CF6A-4C46-8F9B-61D49EEA70E3}" type="slidenum">
              <a:rPr lang="en-US" smtClean="0"/>
              <a:t>14</a:t>
            </a:fld>
            <a:endParaRPr lang="en-US"/>
          </a:p>
        </p:txBody>
      </p:sp>
      <p:pic>
        <p:nvPicPr>
          <p:cNvPr id="5" name="Picture 4">
            <a:extLst>
              <a:ext uri="{FF2B5EF4-FFF2-40B4-BE49-F238E27FC236}">
                <a16:creationId xmlns:a16="http://schemas.microsoft.com/office/drawing/2014/main" id="{6934686A-5B9A-A74E-8FF1-56B3ECA291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0D06518B-0624-8745-8572-1FD93BD389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281742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E6A0-995E-544B-8048-4B8CA818F2EF}"/>
              </a:ext>
            </a:extLst>
          </p:cNvPr>
          <p:cNvSpPr>
            <a:spLocks noGrp="1"/>
          </p:cNvSpPr>
          <p:nvPr>
            <p:ph type="title"/>
          </p:nvPr>
        </p:nvSpPr>
        <p:spPr/>
        <p:txBody>
          <a:bodyPr>
            <a:normAutofit/>
          </a:bodyPr>
          <a:lstStyle/>
          <a:p>
            <a:r>
              <a:rPr lang="en-US" dirty="0"/>
              <a:t>Evaluation Methods</a:t>
            </a:r>
          </a:p>
        </p:txBody>
      </p:sp>
      <p:sp>
        <p:nvSpPr>
          <p:cNvPr id="3" name="Content Placeholder 2">
            <a:extLst>
              <a:ext uri="{FF2B5EF4-FFF2-40B4-BE49-F238E27FC236}">
                <a16:creationId xmlns:a16="http://schemas.microsoft.com/office/drawing/2014/main" id="{BF09362E-3F6E-8848-B119-3F9F888852CF}"/>
              </a:ext>
            </a:extLst>
          </p:cNvPr>
          <p:cNvSpPr>
            <a:spLocks noGrp="1"/>
          </p:cNvSpPr>
          <p:nvPr>
            <p:ph idx="1"/>
          </p:nvPr>
        </p:nvSpPr>
        <p:spPr/>
        <p:txBody>
          <a:bodyPr>
            <a:normAutofit/>
          </a:bodyPr>
          <a:lstStyle/>
          <a:p>
            <a:pPr marL="320040" indent="-320040">
              <a:lnSpc>
                <a:spcPct val="120000"/>
              </a:lnSpc>
              <a:spcAft>
                <a:spcPts val="600"/>
              </a:spcAft>
            </a:pPr>
            <a:r>
              <a:rPr lang="en-US" altLang="zh-TW" sz="4400" dirty="0"/>
              <a:t>Individual Presentation 60 %</a:t>
            </a:r>
          </a:p>
          <a:p>
            <a:pPr marL="320040" indent="-320040">
              <a:lnSpc>
                <a:spcPct val="120000"/>
              </a:lnSpc>
              <a:spcAft>
                <a:spcPts val="600"/>
              </a:spcAft>
            </a:pPr>
            <a:r>
              <a:rPr lang="en-US" altLang="zh-TW" sz="4400" dirty="0"/>
              <a:t>Group Presentation 10 %</a:t>
            </a:r>
            <a:endParaRPr lang="zh-TW" altLang="en-US" sz="4400" dirty="0"/>
          </a:p>
          <a:p>
            <a:pPr marL="320040" indent="-320040">
              <a:lnSpc>
                <a:spcPct val="120000"/>
              </a:lnSpc>
              <a:spcAft>
                <a:spcPts val="600"/>
              </a:spcAft>
            </a:pPr>
            <a:r>
              <a:rPr lang="en-US" altLang="zh-TW" sz="4400" dirty="0"/>
              <a:t>Case Report 10 %</a:t>
            </a:r>
          </a:p>
          <a:p>
            <a:pPr marL="320040" indent="-320040">
              <a:lnSpc>
                <a:spcPct val="120000"/>
              </a:lnSpc>
              <a:spcAft>
                <a:spcPts val="600"/>
              </a:spcAft>
            </a:pPr>
            <a:r>
              <a:rPr lang="en-US" altLang="zh-TW" sz="4400" dirty="0"/>
              <a:t>Class Participation 10 %</a:t>
            </a:r>
          </a:p>
          <a:p>
            <a:pPr marL="320040" indent="-320040">
              <a:lnSpc>
                <a:spcPct val="120000"/>
              </a:lnSpc>
              <a:spcAft>
                <a:spcPts val="600"/>
              </a:spcAft>
            </a:pPr>
            <a:r>
              <a:rPr lang="en-US" altLang="zh-TW" sz="4400" dirty="0"/>
              <a:t>Assignment 10 %</a:t>
            </a:r>
            <a:endParaRPr lang="en-US" sz="4400" dirty="0"/>
          </a:p>
        </p:txBody>
      </p:sp>
      <p:sp>
        <p:nvSpPr>
          <p:cNvPr id="4" name="Slide Number Placeholder 3">
            <a:extLst>
              <a:ext uri="{FF2B5EF4-FFF2-40B4-BE49-F238E27FC236}">
                <a16:creationId xmlns:a16="http://schemas.microsoft.com/office/drawing/2014/main" id="{9AB1AF02-943A-7540-9F54-FA26476D1993}"/>
              </a:ext>
            </a:extLst>
          </p:cNvPr>
          <p:cNvSpPr>
            <a:spLocks noGrp="1"/>
          </p:cNvSpPr>
          <p:nvPr>
            <p:ph type="sldNum" sz="quarter" idx="12"/>
          </p:nvPr>
        </p:nvSpPr>
        <p:spPr/>
        <p:txBody>
          <a:bodyPr/>
          <a:lstStyle/>
          <a:p>
            <a:fld id="{5D6FF71F-CF6A-4C46-8F9B-61D49EEA70E3}" type="slidenum">
              <a:rPr lang="en-US" smtClean="0"/>
              <a:t>15</a:t>
            </a:fld>
            <a:endParaRPr lang="en-US"/>
          </a:p>
        </p:txBody>
      </p:sp>
      <p:pic>
        <p:nvPicPr>
          <p:cNvPr id="5" name="Picture 4">
            <a:extLst>
              <a:ext uri="{FF2B5EF4-FFF2-40B4-BE49-F238E27FC236}">
                <a16:creationId xmlns:a16="http://schemas.microsoft.com/office/drawing/2014/main" id="{6934686A-5B9A-A74E-8FF1-56B3ECA291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0D06518B-0624-8745-8572-1FD93BD389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219203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534389" y="135105"/>
            <a:ext cx="11222181" cy="1116180"/>
          </a:xfrm>
        </p:spPr>
        <p:txBody>
          <a:bodyPr/>
          <a:lstStyle/>
          <a:p>
            <a:r>
              <a:rPr lang="en-US" dirty="0"/>
              <a:t>Required Texts</a:t>
            </a:r>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534389" y="1251284"/>
            <a:ext cx="11222181" cy="5102015"/>
          </a:xfrm>
        </p:spPr>
        <p:txBody>
          <a:bodyPr>
            <a:normAutofit/>
          </a:bodyPr>
          <a:lstStyle/>
          <a:p>
            <a:pPr marL="742950" indent="-742950">
              <a:buFont typeface="+mj-lt"/>
              <a:buAutoNum type="arabicPeriod"/>
            </a:pPr>
            <a:r>
              <a:rPr lang="en-US" sz="3600" dirty="0" err="1"/>
              <a:t>Numa</a:t>
            </a:r>
            <a:r>
              <a:rPr lang="en-US" sz="3600" dirty="0"/>
              <a:t> </a:t>
            </a:r>
            <a:r>
              <a:rPr lang="en-US" sz="3600" dirty="0" err="1"/>
              <a:t>Dhamani</a:t>
            </a:r>
            <a:r>
              <a:rPr lang="en-US" sz="3600" dirty="0"/>
              <a:t> and Maggie Engler (2024), </a:t>
            </a:r>
            <a:br>
              <a:rPr lang="en-US" sz="3600" dirty="0"/>
            </a:br>
            <a:r>
              <a:rPr lang="en-US" sz="3600" dirty="0"/>
              <a:t>Introduction to Generative AI, Manning</a:t>
            </a:r>
          </a:p>
          <a:p>
            <a:pPr marL="742950" indent="-742950">
              <a:buFont typeface="+mj-lt"/>
              <a:buAutoNum type="arabicPeriod"/>
            </a:pPr>
            <a:r>
              <a:rPr lang="en-US" sz="3600" dirty="0"/>
              <a:t>Denis Rothman (2024), Transformers for Natural Language Processing and Computer Vision: Explore Generative AI and Large Language Models with Hugging Face, </a:t>
            </a:r>
            <a:r>
              <a:rPr lang="en-US" sz="3600" dirty="0" err="1"/>
              <a:t>ChatGPT</a:t>
            </a:r>
            <a:r>
              <a:rPr lang="en-US" sz="3600" dirty="0"/>
              <a:t>, GPT-4V, and DALL-E 3, 3</a:t>
            </a:r>
            <a:r>
              <a:rPr lang="en-US" sz="3600" baseline="30000" dirty="0"/>
              <a:t>rd</a:t>
            </a:r>
            <a:r>
              <a:rPr lang="en-US" sz="3600" dirty="0"/>
              <a:t> Edition, </a:t>
            </a:r>
            <a:r>
              <a:rPr lang="en-US" sz="3600" dirty="0" err="1"/>
              <a:t>Packt</a:t>
            </a:r>
            <a:r>
              <a:rPr lang="en-US" sz="3600" dirty="0"/>
              <a:t> Publishing</a:t>
            </a:r>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fld id="{5D6FF71F-CF6A-4C46-8F9B-61D49EEA70E3}" type="slidenum">
              <a:rPr lang="en-US" smtClean="0"/>
              <a:t>16</a:t>
            </a:fld>
            <a:endParaRPr lang="en-US"/>
          </a:p>
        </p:txBody>
      </p:sp>
    </p:spTree>
    <p:extLst>
      <p:ext uri="{BB962C8B-B14F-4D97-AF65-F5344CB8AC3E}">
        <p14:creationId xmlns:p14="http://schemas.microsoft.com/office/powerpoint/2010/main" val="1159044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534389" y="135105"/>
            <a:ext cx="11222181" cy="714732"/>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534389" y="971550"/>
            <a:ext cx="11467111" cy="5590694"/>
          </a:xfrm>
        </p:spPr>
        <p:txBody>
          <a:bodyPr>
            <a:noAutofit/>
          </a:bodyPr>
          <a:lstStyle/>
          <a:p>
            <a:r>
              <a:rPr lang="en-US" sz="2200" b="0" dirty="0"/>
              <a:t>NVIDIA DLI (2024), Building RAG Agents with LLMs, </a:t>
            </a:r>
            <a:r>
              <a:rPr lang="en-US" sz="2200" b="0" dirty="0">
                <a:hlinkClick r:id="rId2"/>
              </a:rPr>
              <a:t>https://learn.nvidia.com/courses/course-detail?course_id=course-v1:DLI+S-FX-15+V1</a:t>
            </a:r>
            <a:endParaRPr lang="en-US" sz="2200" b="0" dirty="0"/>
          </a:p>
          <a:p>
            <a:r>
              <a:rPr lang="en-US" sz="2200" b="0" dirty="0"/>
              <a:t>NVIDIA DLI (2024), Generative AI with Diffusion Models, </a:t>
            </a:r>
            <a:r>
              <a:rPr lang="en-US" sz="2200" b="0" dirty="0">
                <a:hlinkClick r:id="rId3"/>
              </a:rPr>
              <a:t>https://learn.nvidia.com/courses/course-detail?course_id=course-v1:DLI+S-FX-14+V1</a:t>
            </a:r>
            <a:endParaRPr lang="en-US" sz="2200" b="0" dirty="0"/>
          </a:p>
          <a:p>
            <a:r>
              <a:rPr lang="en-US" sz="2200" b="0" dirty="0"/>
              <a:t>Denis Rothman (2024), RAG-Driven Generative AI: Build custom retrieval augmented generation pipelines with </a:t>
            </a:r>
            <a:r>
              <a:rPr lang="en-US" sz="2200" b="0" dirty="0" err="1"/>
              <a:t>LlamaIndex</a:t>
            </a:r>
            <a:r>
              <a:rPr lang="en-US" sz="2200" b="0" dirty="0"/>
              <a:t>, Deep Lake, and Pinecone, </a:t>
            </a:r>
            <a:r>
              <a:rPr lang="en-US" sz="2200" b="0" dirty="0" err="1"/>
              <a:t>Packt</a:t>
            </a:r>
            <a:r>
              <a:rPr lang="en-US" sz="2200" b="0" dirty="0"/>
              <a:t> Publishing</a:t>
            </a:r>
          </a:p>
          <a:p>
            <a:r>
              <a:rPr lang="en-US" sz="2200" b="0" dirty="0" err="1"/>
              <a:t>Alammar</a:t>
            </a:r>
            <a:r>
              <a:rPr lang="en-US" sz="2200" b="0" dirty="0"/>
              <a:t> and Maarten Grootendorst (2024), Hands-On Large Language Models: Language Understanding and Generation, O'Reilly Media</a:t>
            </a:r>
          </a:p>
          <a:p>
            <a:r>
              <a:rPr lang="en-US" sz="2200" b="0" dirty="0"/>
              <a:t>Ben </a:t>
            </a:r>
            <a:r>
              <a:rPr lang="en-US" sz="2200" b="0" dirty="0" err="1"/>
              <a:t>Auffarth</a:t>
            </a:r>
            <a:r>
              <a:rPr lang="en-US" sz="2200" b="0" dirty="0"/>
              <a:t> (2023), Generative AI with </a:t>
            </a:r>
            <a:r>
              <a:rPr lang="en-US" sz="2200" b="0" dirty="0" err="1"/>
              <a:t>LangChain</a:t>
            </a:r>
            <a:r>
              <a:rPr lang="en-US" sz="2200" b="0" dirty="0"/>
              <a:t>: Build large language model (LLM) apps with Python, </a:t>
            </a:r>
            <a:r>
              <a:rPr lang="en-US" sz="2200" b="0" dirty="0" err="1"/>
              <a:t>ChatGPT</a:t>
            </a:r>
            <a:r>
              <a:rPr lang="en-US" sz="2200" b="0" dirty="0"/>
              <a:t> and other LLMs, </a:t>
            </a:r>
            <a:r>
              <a:rPr lang="en-US" sz="2200" b="0" dirty="0" err="1"/>
              <a:t>Packt</a:t>
            </a:r>
            <a:r>
              <a:rPr lang="en-US" sz="2200" b="0" dirty="0"/>
              <a:t> Publishing</a:t>
            </a:r>
          </a:p>
          <a:p>
            <a:r>
              <a:rPr lang="en-US" sz="2200" b="0" dirty="0"/>
              <a:t>Chris </a:t>
            </a:r>
            <a:r>
              <a:rPr lang="en-US" sz="2200" b="0" dirty="0" err="1"/>
              <a:t>Fregly</a:t>
            </a:r>
            <a:r>
              <a:rPr lang="en-US" sz="2200" b="0" dirty="0"/>
              <a:t>, Antje Barth, and </a:t>
            </a:r>
            <a:r>
              <a:rPr lang="en-US" sz="2200" b="0" dirty="0" err="1"/>
              <a:t>Shelbee</a:t>
            </a:r>
            <a:r>
              <a:rPr lang="en-US" sz="2200" b="0" dirty="0"/>
              <a:t> </a:t>
            </a:r>
            <a:r>
              <a:rPr lang="en-US" sz="2200" b="0" dirty="0" err="1"/>
              <a:t>Eigenbrode</a:t>
            </a:r>
            <a:r>
              <a:rPr lang="en-US" sz="2200" b="0" dirty="0"/>
              <a:t> (2023), Generative AI on AWS: Building Context-Aware Multimodal Reasoning Applications, O'Reilly Media</a:t>
            </a:r>
          </a:p>
          <a:p>
            <a:r>
              <a:rPr lang="en-US" sz="2200" b="0" dirty="0"/>
              <a:t>David Foster (2023), Generative Deep Learning: Teaching Machines to Paint, Write, Compose, and Play, 2nd Edition, </a:t>
            </a:r>
            <a:r>
              <a:rPr lang="en-US" sz="2200" b="0" dirty="0" err="1"/>
              <a:t>Oreilly</a:t>
            </a:r>
            <a:r>
              <a:rPr lang="en-US" sz="2200" b="0" dirty="0"/>
              <a:t> &amp; Associates Inc</a:t>
            </a:r>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fld id="{5D6FF71F-CF6A-4C46-8F9B-61D49EEA70E3}" type="slidenum">
              <a:rPr lang="en-US" smtClean="0"/>
              <a:t>17</a:t>
            </a:fld>
            <a:endParaRPr lang="en-US"/>
          </a:p>
        </p:txBody>
      </p:sp>
    </p:spTree>
    <p:extLst>
      <p:ext uri="{BB962C8B-B14F-4D97-AF65-F5344CB8AC3E}">
        <p14:creationId xmlns:p14="http://schemas.microsoft.com/office/powerpoint/2010/main" val="2166621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938463" y="125192"/>
            <a:ext cx="10467474" cy="1143000"/>
          </a:xfrm>
        </p:spPr>
        <p:txBody>
          <a:bodyPr>
            <a:normAutofit fontScale="90000"/>
          </a:bodyPr>
          <a:lstStyle/>
          <a:p>
            <a:r>
              <a:rPr lang="en-US" sz="2400" dirty="0" err="1">
                <a:solidFill>
                  <a:schemeClr val="accent1"/>
                </a:solidFill>
              </a:rPr>
              <a:t>Numa</a:t>
            </a:r>
            <a:r>
              <a:rPr lang="en-US" sz="2400" dirty="0">
                <a:solidFill>
                  <a:schemeClr val="accent1"/>
                </a:solidFill>
              </a:rPr>
              <a:t> </a:t>
            </a:r>
            <a:r>
              <a:rPr lang="en-US" sz="2400" dirty="0" err="1">
                <a:solidFill>
                  <a:schemeClr val="accent1"/>
                </a:solidFill>
              </a:rPr>
              <a:t>Dhamani</a:t>
            </a:r>
            <a:r>
              <a:rPr lang="en-US" sz="2400" dirty="0">
                <a:solidFill>
                  <a:schemeClr val="accent1"/>
                </a:solidFill>
              </a:rPr>
              <a:t> and Maggie Engler (2024), </a:t>
            </a:r>
            <a:br>
              <a:rPr lang="en-US" sz="2400" dirty="0">
                <a:solidFill>
                  <a:schemeClr val="accent1"/>
                </a:solidFill>
              </a:rPr>
            </a:br>
            <a:r>
              <a:rPr lang="en-US" sz="4000" dirty="0">
                <a:solidFill>
                  <a:srgbClr val="C00000"/>
                </a:solidFill>
              </a:rPr>
              <a:t>Introduction to Generative AI</a:t>
            </a:r>
            <a:r>
              <a:rPr lang="en-US" sz="2400" dirty="0">
                <a:solidFill>
                  <a:schemeClr val="accent1"/>
                </a:solidFill>
              </a:rPr>
              <a:t>,</a:t>
            </a:r>
            <a:r>
              <a:rPr lang="en-US" sz="2400" dirty="0">
                <a:solidFill>
                  <a:srgbClr val="C00000"/>
                </a:solidFill>
              </a:rPr>
              <a:t> </a:t>
            </a:r>
            <a:br>
              <a:rPr lang="en-US" sz="2400" dirty="0">
                <a:solidFill>
                  <a:srgbClr val="C00000"/>
                </a:solidFill>
              </a:rPr>
            </a:br>
            <a:r>
              <a:rPr lang="en-US" sz="2400" dirty="0">
                <a:solidFill>
                  <a:schemeClr val="accent1"/>
                </a:solidFill>
              </a:rPr>
              <a:t>Manning</a:t>
            </a:r>
            <a:endParaRPr lang="en-US" sz="1800" dirty="0">
              <a:solidFill>
                <a:schemeClr val="accent1"/>
              </a:solidFill>
            </a:endParaRP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18</a:t>
            </a:fld>
            <a:endParaRPr lang="zh-TW" altLang="en-US"/>
          </a:p>
        </p:txBody>
      </p:sp>
      <p:sp>
        <p:nvSpPr>
          <p:cNvPr id="7" name="Rectangle 6">
            <a:extLst>
              <a:ext uri="{FF2B5EF4-FFF2-40B4-BE49-F238E27FC236}">
                <a16:creationId xmlns:a16="http://schemas.microsoft.com/office/drawing/2014/main" id="{CC309EB6-A6EB-E24E-8D4D-E0E9E2E25228}"/>
              </a:ext>
            </a:extLst>
          </p:cNvPr>
          <p:cNvSpPr/>
          <p:nvPr/>
        </p:nvSpPr>
        <p:spPr>
          <a:xfrm>
            <a:off x="2603612" y="6443602"/>
            <a:ext cx="6984775" cy="400110"/>
          </a:xfrm>
          <a:prstGeom prst="rect">
            <a:avLst/>
          </a:prstGeom>
        </p:spPr>
        <p:txBody>
          <a:bodyPr wrap="square">
            <a:spAutoFit/>
          </a:bodyPr>
          <a:lstStyle/>
          <a:p>
            <a:pPr algn="ctr"/>
            <a:r>
              <a:rPr lang="en-US" sz="1000" dirty="0">
                <a:solidFill>
                  <a:schemeClr val="bg1">
                    <a:lumMod val="65000"/>
                  </a:schemeClr>
                </a:solidFill>
              </a:rPr>
              <a:t>Source: </a:t>
            </a:r>
            <a:r>
              <a:rPr lang="en-US" sz="1000" dirty="0" err="1">
                <a:solidFill>
                  <a:schemeClr val="bg1">
                    <a:lumMod val="65000"/>
                  </a:schemeClr>
                </a:solidFill>
              </a:rPr>
              <a:t>Numa</a:t>
            </a:r>
            <a:r>
              <a:rPr lang="en-US" sz="1000" dirty="0">
                <a:solidFill>
                  <a:schemeClr val="bg1">
                    <a:lumMod val="65000"/>
                  </a:schemeClr>
                </a:solidFill>
              </a:rPr>
              <a:t> </a:t>
            </a:r>
            <a:r>
              <a:rPr lang="en-US" sz="1000" dirty="0" err="1">
                <a:solidFill>
                  <a:schemeClr val="bg1">
                    <a:lumMod val="65000"/>
                  </a:schemeClr>
                </a:solidFill>
              </a:rPr>
              <a:t>Dhamani</a:t>
            </a:r>
            <a:r>
              <a:rPr lang="en-US" sz="1000" dirty="0">
                <a:solidFill>
                  <a:schemeClr val="bg1">
                    <a:lumMod val="65000"/>
                  </a:schemeClr>
                </a:solidFill>
              </a:rPr>
              <a:t> and Maggie Engler (2024), Introduction to Generative AI, Manning</a:t>
            </a:r>
            <a:br>
              <a:rPr lang="en-US" sz="1000" dirty="0">
                <a:solidFill>
                  <a:schemeClr val="bg1">
                    <a:lumMod val="65000"/>
                  </a:schemeClr>
                </a:solidFill>
              </a:rPr>
            </a:br>
            <a:r>
              <a:rPr lang="en-US" sz="1000" dirty="0">
                <a:solidFill>
                  <a:schemeClr val="bg1">
                    <a:lumMod val="65000"/>
                  </a:schemeClr>
                </a:solidFill>
                <a:hlinkClick r:id="rId2"/>
              </a:rPr>
              <a:t>https://www.amazon.com/Introduction-Generative-AI-Numa-Dhamani/dp/1633437191/</a:t>
            </a:r>
            <a:endParaRPr lang="en-US" sz="1000" dirty="0">
              <a:solidFill>
                <a:schemeClr val="bg1">
                  <a:lumMod val="65000"/>
                </a:schemeClr>
              </a:solidFill>
            </a:endParaRPr>
          </a:p>
        </p:txBody>
      </p:sp>
      <p:pic>
        <p:nvPicPr>
          <p:cNvPr id="5" name="Picture 4">
            <a:extLst>
              <a:ext uri="{FF2B5EF4-FFF2-40B4-BE49-F238E27FC236}">
                <a16:creationId xmlns:a16="http://schemas.microsoft.com/office/drawing/2014/main" id="{D0C33F78-F0A6-87BF-BA44-F90B0D9A1D35}"/>
              </a:ext>
            </a:extLst>
          </p:cNvPr>
          <p:cNvPicPr>
            <a:picLocks noChangeAspect="1"/>
          </p:cNvPicPr>
          <p:nvPr/>
        </p:nvPicPr>
        <p:blipFill>
          <a:blip r:embed="rId3"/>
          <a:stretch>
            <a:fillRect/>
          </a:stretch>
        </p:blipFill>
        <p:spPr>
          <a:xfrm>
            <a:off x="4219884" y="1406115"/>
            <a:ext cx="3904632" cy="4899563"/>
          </a:xfrm>
          <a:prstGeom prst="rect">
            <a:avLst/>
          </a:prstGeom>
        </p:spPr>
      </p:pic>
    </p:spTree>
    <p:extLst>
      <p:ext uri="{BB962C8B-B14F-4D97-AF65-F5344CB8AC3E}">
        <p14:creationId xmlns:p14="http://schemas.microsoft.com/office/powerpoint/2010/main" val="3067916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3"/>
            <a:ext cx="11222181" cy="1550821"/>
          </a:xfrm>
        </p:spPr>
        <p:txBody>
          <a:bodyPr>
            <a:noAutofit/>
          </a:bodyPr>
          <a:lstStyle/>
          <a:p>
            <a:r>
              <a:rPr lang="en-US" sz="2400" dirty="0"/>
              <a:t>Denis Rothman (2024), </a:t>
            </a:r>
            <a:br>
              <a:rPr lang="en-US" sz="2400" dirty="0"/>
            </a:br>
            <a:r>
              <a:rPr lang="en-US" sz="3000" dirty="0">
                <a:solidFill>
                  <a:srgbClr val="C00000"/>
                </a:solidFill>
              </a:rPr>
              <a:t>Transformers for Natural Language Processing and Computer Vision</a:t>
            </a:r>
            <a:r>
              <a:rPr lang="en-US" sz="2400" dirty="0">
                <a:solidFill>
                  <a:srgbClr val="C00000"/>
                </a:solidFill>
              </a:rPr>
              <a:t>: </a:t>
            </a:r>
            <a:br>
              <a:rPr lang="en-US" sz="2400" dirty="0">
                <a:solidFill>
                  <a:srgbClr val="C00000"/>
                </a:solidFill>
              </a:rPr>
            </a:br>
            <a:r>
              <a:rPr lang="en-US" sz="2000" dirty="0">
                <a:solidFill>
                  <a:srgbClr val="C00000"/>
                </a:solidFill>
              </a:rPr>
              <a:t>Explore Generative AI and Large Language Models with Hugging Face, </a:t>
            </a:r>
            <a:r>
              <a:rPr lang="en-US" sz="2000" dirty="0" err="1">
                <a:solidFill>
                  <a:srgbClr val="C00000"/>
                </a:solidFill>
              </a:rPr>
              <a:t>ChatGPT</a:t>
            </a:r>
            <a:r>
              <a:rPr lang="en-US" sz="2000" dirty="0">
                <a:solidFill>
                  <a:srgbClr val="C00000"/>
                </a:solidFill>
              </a:rPr>
              <a:t>, GPT-4V, and DALL-E 3</a:t>
            </a:r>
            <a:r>
              <a:rPr lang="en-US" sz="2000" dirty="0"/>
              <a:t>, </a:t>
            </a:r>
            <a:br>
              <a:rPr lang="en-US" sz="2000" dirty="0"/>
            </a:br>
            <a:r>
              <a:rPr lang="en-US" sz="2000" dirty="0"/>
              <a:t>3rd Edition, </a:t>
            </a:r>
            <a:r>
              <a:rPr lang="en-US" sz="2000" dirty="0" err="1"/>
              <a:t>Packt</a:t>
            </a:r>
            <a:r>
              <a:rPr lang="en-US" sz="200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https://www.amazon.com/Transformers-Natural-Language-Processing-Computer/dp/1805128728</a:t>
            </a:r>
            <a:endParaRPr lang="en-US" altLang="zh-TW" sz="1000" dirty="0">
              <a:solidFill>
                <a:srgbClr val="BFBFBF"/>
              </a:solidFill>
            </a:endParaRPr>
          </a:p>
        </p:txBody>
      </p:sp>
      <p:pic>
        <p:nvPicPr>
          <p:cNvPr id="6" name="Picture 5">
            <a:extLst>
              <a:ext uri="{FF2B5EF4-FFF2-40B4-BE49-F238E27FC236}">
                <a16:creationId xmlns:a16="http://schemas.microsoft.com/office/drawing/2014/main" id="{9BB1BD5C-4054-67E8-8EB3-0473E08389B6}"/>
              </a:ext>
            </a:extLst>
          </p:cNvPr>
          <p:cNvPicPr>
            <a:picLocks noChangeAspect="1"/>
          </p:cNvPicPr>
          <p:nvPr/>
        </p:nvPicPr>
        <p:blipFill>
          <a:blip r:embed="rId3"/>
          <a:stretch>
            <a:fillRect/>
          </a:stretch>
        </p:blipFill>
        <p:spPr>
          <a:xfrm>
            <a:off x="4168112" y="1786590"/>
            <a:ext cx="3855776" cy="4724683"/>
          </a:xfrm>
          <a:prstGeom prst="rect">
            <a:avLst/>
          </a:prstGeom>
        </p:spPr>
      </p:pic>
    </p:spTree>
    <p:extLst>
      <p:ext uri="{BB962C8B-B14F-4D97-AF65-F5344CB8AC3E}">
        <p14:creationId xmlns:p14="http://schemas.microsoft.com/office/powerpoint/2010/main" val="3363319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82B7-9F96-1347-A4FE-8244FBD0C220}"/>
              </a:ext>
            </a:extLst>
          </p:cNvPr>
          <p:cNvSpPr>
            <a:spLocks noGrp="1"/>
          </p:cNvSpPr>
          <p:nvPr>
            <p:ph type="title"/>
          </p:nvPr>
        </p:nvSpPr>
        <p:spPr>
          <a:xfrm>
            <a:off x="3157322" y="88992"/>
            <a:ext cx="5877356" cy="1367336"/>
          </a:xfrm>
        </p:spPr>
        <p:txBody>
          <a:bodyPr>
            <a:normAutofit/>
          </a:bodyPr>
          <a:lstStyle/>
          <a:p>
            <a:r>
              <a:rPr lang="en-US" altLang="zh-TW" sz="5400" dirty="0">
                <a:latin typeface="Calibri" pitchFamily="34" charset="0"/>
                <a:ea typeface="標楷體" pitchFamily="65" charset="-120"/>
              </a:rPr>
              <a:t>Min-</a:t>
            </a:r>
            <a:r>
              <a:rPr lang="en-US" altLang="zh-TW" sz="5400" dirty="0" err="1">
                <a:latin typeface="Calibri" pitchFamily="34" charset="0"/>
                <a:ea typeface="標楷體" pitchFamily="65" charset="-120"/>
              </a:rPr>
              <a:t>Yuh</a:t>
            </a:r>
            <a:r>
              <a:rPr lang="en-US" altLang="zh-TW" sz="5400" dirty="0">
                <a:latin typeface="Calibri" pitchFamily="34" charset="0"/>
                <a:ea typeface="標楷體" pitchFamily="65" charset="-120"/>
              </a:rPr>
              <a:t> Day, Ph.D.</a:t>
            </a:r>
            <a:endParaRPr lang="en-US" sz="5400" dirty="0"/>
          </a:p>
        </p:txBody>
      </p:sp>
      <p:sp>
        <p:nvSpPr>
          <p:cNvPr id="3" name="Content Placeholder 2">
            <a:extLst>
              <a:ext uri="{FF2B5EF4-FFF2-40B4-BE49-F238E27FC236}">
                <a16:creationId xmlns:a16="http://schemas.microsoft.com/office/drawing/2014/main" id="{56720208-5AAF-174A-BBCF-0F64DC2BB967}"/>
              </a:ext>
            </a:extLst>
          </p:cNvPr>
          <p:cNvSpPr>
            <a:spLocks noGrp="1"/>
          </p:cNvSpPr>
          <p:nvPr>
            <p:ph idx="1"/>
          </p:nvPr>
        </p:nvSpPr>
        <p:spPr>
          <a:xfrm>
            <a:off x="1873770" y="1557891"/>
            <a:ext cx="9070455" cy="3561446"/>
          </a:xfrm>
        </p:spPr>
        <p:txBody>
          <a:bodyPr>
            <a:normAutofit fontScale="92500" lnSpcReduction="10000"/>
          </a:bodyPr>
          <a:lstStyle/>
          <a:p>
            <a:pPr marL="0" indent="0" algn="ctr">
              <a:lnSpc>
                <a:spcPct val="110000"/>
              </a:lnSpc>
              <a:spcAft>
                <a:spcPts val="600"/>
              </a:spcAft>
              <a:buNone/>
            </a:pPr>
            <a:r>
              <a:rPr lang="en-US" altLang="zh-TW" sz="3500" dirty="0">
                <a:solidFill>
                  <a:srgbClr val="C00000"/>
                </a:solidFill>
              </a:rPr>
              <a:t>Professor, Information Management, NTPU</a:t>
            </a:r>
          </a:p>
          <a:p>
            <a:pPr marL="0" indent="0" algn="ctr">
              <a:lnSpc>
                <a:spcPct val="110000"/>
              </a:lnSpc>
              <a:spcAft>
                <a:spcPts val="600"/>
              </a:spcAft>
              <a:buNone/>
            </a:pPr>
            <a:r>
              <a:rPr lang="en-US" altLang="zh-TW" sz="3500" dirty="0">
                <a:solidFill>
                  <a:schemeClr val="tx2"/>
                </a:solidFill>
              </a:rPr>
              <a:t>Visiting Scholar, IIS, Academia </a:t>
            </a:r>
            <a:r>
              <a:rPr lang="en-US" altLang="zh-TW" sz="3500" dirty="0" err="1">
                <a:solidFill>
                  <a:schemeClr val="tx2"/>
                </a:solidFill>
              </a:rPr>
              <a:t>Sinica</a:t>
            </a:r>
            <a:endParaRPr lang="en-US" altLang="zh-TW" sz="3500" dirty="0">
              <a:solidFill>
                <a:schemeClr val="tx2"/>
              </a:solidFill>
            </a:endParaRPr>
          </a:p>
          <a:p>
            <a:pPr marL="0" indent="0" algn="ctr">
              <a:lnSpc>
                <a:spcPct val="110000"/>
              </a:lnSpc>
              <a:spcAft>
                <a:spcPts val="600"/>
              </a:spcAft>
              <a:buNone/>
            </a:pPr>
            <a:r>
              <a:rPr lang="en-US" altLang="zh-TW" sz="3500" dirty="0">
                <a:solidFill>
                  <a:srgbClr val="984807"/>
                </a:solidFill>
              </a:rPr>
              <a:t>Ph.D., Information Management, NTU</a:t>
            </a:r>
          </a:p>
          <a:p>
            <a:pPr marL="0" indent="0" algn="ctr">
              <a:lnSpc>
                <a:spcPct val="110000"/>
              </a:lnSpc>
              <a:spcAft>
                <a:spcPts val="600"/>
              </a:spcAft>
              <a:buNone/>
            </a:pPr>
            <a:r>
              <a:rPr lang="en-US" altLang="zh-TW" sz="2000" dirty="0">
                <a:solidFill>
                  <a:schemeClr val="accent2"/>
                </a:solidFill>
              </a:rPr>
              <a:t>Director, Intelligent Financial Innovation Technology, IFIT Lab, IM, NTPU</a:t>
            </a:r>
          </a:p>
          <a:p>
            <a:pPr marL="0" indent="0" algn="ctr">
              <a:lnSpc>
                <a:spcPct val="110000"/>
              </a:lnSpc>
              <a:spcAft>
                <a:spcPts val="600"/>
              </a:spcAft>
              <a:buNone/>
            </a:pPr>
            <a:r>
              <a:rPr lang="en-US" altLang="zh-TW" sz="2000" dirty="0">
                <a:solidFill>
                  <a:schemeClr val="accent6">
                    <a:lumMod val="75000"/>
                  </a:schemeClr>
                </a:solidFill>
              </a:rPr>
              <a:t>Director, Fintech and Green Finance Research Center, NTPU</a:t>
            </a:r>
            <a:br>
              <a:rPr lang="en-US" altLang="zh-TW" sz="2000" dirty="0">
                <a:solidFill>
                  <a:schemeClr val="accent6">
                    <a:lumMod val="75000"/>
                  </a:schemeClr>
                </a:solidFill>
              </a:rPr>
            </a:br>
            <a:r>
              <a:rPr lang="en-US" altLang="zh-TW" sz="2000" dirty="0">
                <a:solidFill>
                  <a:schemeClr val="accent6">
                    <a:lumMod val="50000"/>
                  </a:schemeClr>
                </a:solidFill>
              </a:rPr>
              <a:t>Division Director, Sustainable Development, Sustainability Office, NTPU</a:t>
            </a:r>
            <a:endParaRPr lang="en-US" altLang="zh-TW" sz="2000" dirty="0">
              <a:solidFill>
                <a:schemeClr val="accent6">
                  <a:lumMod val="50000"/>
                </a:schemeClr>
              </a:solidFill>
              <a:latin typeface="Calibri" panose="020F0502020204030204" pitchFamily="34" charset="0"/>
              <a:ea typeface="Heiti TC Medium" pitchFamily="2" charset="-128"/>
              <a:cs typeface="Calibri" panose="020F0502020204030204" pitchFamily="34" charset="0"/>
            </a:endParaRPr>
          </a:p>
          <a:p>
            <a:pPr marL="0" indent="0" algn="ctr">
              <a:lnSpc>
                <a:spcPct val="110000"/>
              </a:lnSpc>
              <a:spcBef>
                <a:spcPts val="1200"/>
              </a:spcBef>
              <a:spcAft>
                <a:spcPts val="600"/>
              </a:spcAft>
              <a:buNone/>
            </a:pPr>
            <a:r>
              <a:rPr lang="en-US" altLang="zh-TW" sz="1900" dirty="0">
                <a:solidFill>
                  <a:srgbClr val="17375E"/>
                </a:solidFill>
                <a:latin typeface="Calibri" panose="020F0502020204030204" pitchFamily="34" charset="0"/>
                <a:ea typeface="Heiti TC Medium" pitchFamily="2" charset="-128"/>
                <a:cs typeface="Calibri" panose="020F0502020204030204" pitchFamily="34" charset="0"/>
              </a:rPr>
              <a:t>Artificial Intelligence, Generative AI, ESG and Green Financial Technology, </a:t>
            </a:r>
            <a:br>
              <a:rPr lang="en-US" altLang="zh-TW" sz="1900" dirty="0">
                <a:solidFill>
                  <a:srgbClr val="17375E"/>
                </a:solidFill>
                <a:latin typeface="Calibri" panose="020F0502020204030204" pitchFamily="34" charset="0"/>
                <a:ea typeface="Heiti TC Medium" pitchFamily="2" charset="-128"/>
                <a:cs typeface="Calibri" panose="020F0502020204030204" pitchFamily="34" charset="0"/>
              </a:rPr>
            </a:br>
            <a:r>
              <a:rPr lang="en-US" altLang="zh-TW" sz="1900" dirty="0">
                <a:solidFill>
                  <a:srgbClr val="17375E"/>
                </a:solidFill>
                <a:latin typeface="Calibri" panose="020F0502020204030204" pitchFamily="34" charset="0"/>
                <a:ea typeface="Heiti TC Medium" pitchFamily="2" charset="-128"/>
                <a:cs typeface="Calibri" panose="020F0502020204030204" pitchFamily="34" charset="0"/>
              </a:rPr>
              <a:t>Big Data Analytics, Electronic Commerce, Biomedical Informatics</a:t>
            </a:r>
            <a:endParaRPr lang="zh-TW" altLang="en-US" sz="1900" dirty="0">
              <a:solidFill>
                <a:srgbClr val="17375E"/>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57606F8D-0162-0C4F-80D9-42457C322104}"/>
              </a:ext>
            </a:extLst>
          </p:cNvPr>
          <p:cNvSpPr>
            <a:spLocks noGrp="1"/>
          </p:cNvSpPr>
          <p:nvPr>
            <p:ph type="sldNum" sz="quarter" idx="12"/>
          </p:nvPr>
        </p:nvSpPr>
        <p:spPr>
          <a:xfrm>
            <a:off x="11159798" y="6582720"/>
            <a:ext cx="960699" cy="239655"/>
          </a:xfrm>
        </p:spPr>
        <p:txBody>
          <a:bodyPr/>
          <a:lstStyle/>
          <a:p>
            <a:fld id="{5D6FF71F-CF6A-4C46-8F9B-61D49EEA70E3}" type="slidenum">
              <a:rPr lang="en-US" smtClean="0"/>
              <a:t>2</a:t>
            </a:fld>
            <a:endParaRPr lang="en-US" dirty="0"/>
          </a:p>
        </p:txBody>
      </p:sp>
      <p:pic>
        <p:nvPicPr>
          <p:cNvPr id="5" name="Picture 4">
            <a:extLst>
              <a:ext uri="{FF2B5EF4-FFF2-40B4-BE49-F238E27FC236}">
                <a16:creationId xmlns:a16="http://schemas.microsoft.com/office/drawing/2014/main" id="{5E7DF210-999B-B543-BB08-55CA178F37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551" y="2180184"/>
            <a:ext cx="1311157" cy="1590385"/>
          </a:xfrm>
          <a:prstGeom prst="rect">
            <a:avLst/>
          </a:prstGeom>
        </p:spPr>
      </p:pic>
      <p:pic>
        <p:nvPicPr>
          <p:cNvPr id="6" name="Picture 5">
            <a:extLst>
              <a:ext uri="{FF2B5EF4-FFF2-40B4-BE49-F238E27FC236}">
                <a16:creationId xmlns:a16="http://schemas.microsoft.com/office/drawing/2014/main" id="{E5CDE749-A11A-4B4B-B93C-D23011400319}"/>
              </a:ext>
            </a:extLst>
          </p:cNvPr>
          <p:cNvPicPr>
            <a:picLocks noChangeAspect="1"/>
          </p:cNvPicPr>
          <p:nvPr/>
        </p:nvPicPr>
        <p:blipFill>
          <a:blip r:embed="rId3"/>
          <a:stretch>
            <a:fillRect/>
          </a:stretch>
        </p:blipFill>
        <p:spPr>
          <a:xfrm>
            <a:off x="224197" y="5290161"/>
            <a:ext cx="1499864" cy="1499864"/>
          </a:xfrm>
          <a:prstGeom prst="rect">
            <a:avLst/>
          </a:prstGeom>
        </p:spPr>
      </p:pic>
      <p:pic>
        <p:nvPicPr>
          <p:cNvPr id="7" name="Picture 6">
            <a:extLst>
              <a:ext uri="{FF2B5EF4-FFF2-40B4-BE49-F238E27FC236}">
                <a16:creationId xmlns:a16="http://schemas.microsoft.com/office/drawing/2014/main" id="{CF8A6C2B-5B98-E645-BB38-226FE4E9A96C}"/>
              </a:ext>
            </a:extLst>
          </p:cNvPr>
          <p:cNvPicPr>
            <a:picLocks noChangeAspect="1"/>
          </p:cNvPicPr>
          <p:nvPr/>
        </p:nvPicPr>
        <p:blipFill>
          <a:blip r:embed="rId4"/>
          <a:stretch>
            <a:fillRect/>
          </a:stretch>
        </p:blipFill>
        <p:spPr>
          <a:xfrm>
            <a:off x="224197" y="3780120"/>
            <a:ext cx="1499864" cy="1499864"/>
          </a:xfrm>
          <a:prstGeom prst="rect">
            <a:avLst/>
          </a:prstGeom>
        </p:spPr>
      </p:pic>
      <p:pic>
        <p:nvPicPr>
          <p:cNvPr id="8" name="Picture 7">
            <a:extLst>
              <a:ext uri="{FF2B5EF4-FFF2-40B4-BE49-F238E27FC236}">
                <a16:creationId xmlns:a16="http://schemas.microsoft.com/office/drawing/2014/main" id="{D7678771-3ADB-CF49-99A2-83DC529401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732" y="221752"/>
            <a:ext cx="1314378" cy="847986"/>
          </a:xfrm>
          <a:prstGeom prst="rect">
            <a:avLst/>
          </a:prstGeom>
        </p:spPr>
      </p:pic>
      <p:pic>
        <p:nvPicPr>
          <p:cNvPr id="9" name="Picture 8">
            <a:extLst>
              <a:ext uri="{FF2B5EF4-FFF2-40B4-BE49-F238E27FC236}">
                <a16:creationId xmlns:a16="http://schemas.microsoft.com/office/drawing/2014/main" id="{8A0A6B40-66E6-5D46-92CE-45FA16B46E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624" y="1144819"/>
            <a:ext cx="1317405" cy="321117"/>
          </a:xfrm>
          <a:prstGeom prst="rect">
            <a:avLst/>
          </a:prstGeom>
        </p:spPr>
      </p:pic>
      <p:pic>
        <p:nvPicPr>
          <p:cNvPr id="10" name="Picture 9">
            <a:extLst>
              <a:ext uri="{FF2B5EF4-FFF2-40B4-BE49-F238E27FC236}">
                <a16:creationId xmlns:a16="http://schemas.microsoft.com/office/drawing/2014/main" id="{06E94920-FFB6-4749-8B58-CBD2482335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23306" y="5974374"/>
            <a:ext cx="791692" cy="791692"/>
          </a:xfrm>
          <a:prstGeom prst="rect">
            <a:avLst/>
          </a:prstGeom>
        </p:spPr>
      </p:pic>
      <p:pic>
        <p:nvPicPr>
          <p:cNvPr id="11" name="Picture 2" descr="http://mail.tku.edu.tw/myday/images/AS_Logo1.gif">
            <a:extLst>
              <a:ext uri="{FF2B5EF4-FFF2-40B4-BE49-F238E27FC236}">
                <a16:creationId xmlns:a16="http://schemas.microsoft.com/office/drawing/2014/main" id="{21A7643E-D757-6C4E-BA60-6DD316B11F1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mail.tku.edu.tw/myday/images/NTU_logo.jpg">
            <a:extLst>
              <a:ext uri="{FF2B5EF4-FFF2-40B4-BE49-F238E27FC236}">
                <a16:creationId xmlns:a16="http://schemas.microsoft.com/office/drawing/2014/main" id="{DD4095AA-1C8D-4D40-BE13-12AE2C2A269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DD298B8C-812E-4242-B99C-1FE21191A3C4}"/>
              </a:ext>
            </a:extLst>
          </p:cNvPr>
          <p:cNvGrpSpPr/>
          <p:nvPr/>
        </p:nvGrpSpPr>
        <p:grpSpPr>
          <a:xfrm>
            <a:off x="3220823" y="5178296"/>
            <a:ext cx="1563618" cy="1491064"/>
            <a:chOff x="1940523" y="5229200"/>
            <a:chExt cx="1563618" cy="1491064"/>
          </a:xfrm>
        </p:grpSpPr>
        <p:pic>
          <p:nvPicPr>
            <p:cNvPr id="14" name="Picture 13">
              <a:extLst>
                <a:ext uri="{FF2B5EF4-FFF2-40B4-BE49-F238E27FC236}">
                  <a16:creationId xmlns:a16="http://schemas.microsoft.com/office/drawing/2014/main" id="{5E5E5D47-46B4-3746-AE25-62ED375E0BA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0523" y="5229200"/>
              <a:ext cx="1563618" cy="1008786"/>
            </a:xfrm>
            <a:prstGeom prst="rect">
              <a:avLst/>
            </a:prstGeom>
          </p:spPr>
        </p:pic>
        <p:pic>
          <p:nvPicPr>
            <p:cNvPr id="15" name="Picture 14">
              <a:extLst>
                <a:ext uri="{FF2B5EF4-FFF2-40B4-BE49-F238E27FC236}">
                  <a16:creationId xmlns:a16="http://schemas.microsoft.com/office/drawing/2014/main" id="{68B756A3-2536-5946-A56A-4994F9B6B6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0523" y="6339133"/>
              <a:ext cx="1563618" cy="381131"/>
            </a:xfrm>
            <a:prstGeom prst="rect">
              <a:avLst/>
            </a:prstGeom>
          </p:spPr>
        </p:pic>
      </p:grpSp>
      <p:pic>
        <p:nvPicPr>
          <p:cNvPr id="16" name="Picture 15">
            <a:extLst>
              <a:ext uri="{FF2B5EF4-FFF2-40B4-BE49-F238E27FC236}">
                <a16:creationId xmlns:a16="http://schemas.microsoft.com/office/drawing/2014/main" id="{5B4A6350-74C3-D94B-AD70-E4FD3D7F20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5426" y="1635008"/>
            <a:ext cx="1317406" cy="594125"/>
          </a:xfrm>
          <a:prstGeom prst="rect">
            <a:avLst/>
          </a:prstGeom>
        </p:spPr>
      </p:pic>
      <p:pic>
        <p:nvPicPr>
          <p:cNvPr id="17" name="Picture 16">
            <a:extLst>
              <a:ext uri="{FF2B5EF4-FFF2-40B4-BE49-F238E27FC236}">
                <a16:creationId xmlns:a16="http://schemas.microsoft.com/office/drawing/2014/main" id="{0D4E4C50-8BEC-6840-B59B-579F85F628CD}"/>
              </a:ext>
            </a:extLst>
          </p:cNvPr>
          <p:cNvPicPr>
            <a:picLocks noChangeAspect="1"/>
          </p:cNvPicPr>
          <p:nvPr/>
        </p:nvPicPr>
        <p:blipFill>
          <a:blip r:embed="rId12"/>
          <a:stretch>
            <a:fillRect/>
          </a:stretch>
        </p:blipFill>
        <p:spPr>
          <a:xfrm>
            <a:off x="9836099" y="364819"/>
            <a:ext cx="2253148" cy="1016127"/>
          </a:xfrm>
          <a:prstGeom prst="rect">
            <a:avLst/>
          </a:prstGeom>
        </p:spPr>
      </p:pic>
      <p:pic>
        <p:nvPicPr>
          <p:cNvPr id="18" name="Picture 4" descr="http://mail.tku.edu.tw/myday/images/Myday_Photo.jpg">
            <a:extLst>
              <a:ext uri="{FF2B5EF4-FFF2-40B4-BE49-F238E27FC236}">
                <a16:creationId xmlns:a16="http://schemas.microsoft.com/office/drawing/2014/main" id="{22AB4522-29E3-1547-A495-77E5F754835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054431" y="88466"/>
            <a:ext cx="1104812" cy="1367862"/>
          </a:xfrm>
          <a:prstGeom prst="rect">
            <a:avLst/>
          </a:prstGeom>
          <a:noFill/>
        </p:spPr>
      </p:pic>
    </p:spTree>
    <p:extLst>
      <p:ext uri="{BB962C8B-B14F-4D97-AF65-F5344CB8AC3E}">
        <p14:creationId xmlns:p14="http://schemas.microsoft.com/office/powerpoint/2010/main" val="2098184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3"/>
            <a:ext cx="11222181" cy="1550821"/>
          </a:xfrm>
        </p:spPr>
        <p:txBody>
          <a:bodyPr>
            <a:noAutofit/>
          </a:bodyPr>
          <a:lstStyle/>
          <a:p>
            <a:r>
              <a:rPr lang="en-US" sz="2400" dirty="0"/>
              <a:t>Denis Rothman (2024), </a:t>
            </a:r>
            <a:br>
              <a:rPr lang="en-US" sz="2400" dirty="0"/>
            </a:br>
            <a:r>
              <a:rPr lang="en-US" sz="3600" dirty="0">
                <a:solidFill>
                  <a:srgbClr val="C00000"/>
                </a:solidFill>
              </a:rPr>
              <a:t>RAG-Driven Generative AI: </a:t>
            </a:r>
            <a:br>
              <a:rPr lang="en-US" sz="3600" dirty="0">
                <a:solidFill>
                  <a:srgbClr val="C00000"/>
                </a:solidFill>
              </a:rPr>
            </a:br>
            <a:r>
              <a:rPr lang="en-US" sz="2000" dirty="0">
                <a:solidFill>
                  <a:srgbClr val="C00000"/>
                </a:solidFill>
              </a:rPr>
              <a:t>Build custom retrieval augmented generation pipelines with </a:t>
            </a:r>
            <a:r>
              <a:rPr lang="en-US" sz="2000" dirty="0" err="1">
                <a:solidFill>
                  <a:srgbClr val="C00000"/>
                </a:solidFill>
              </a:rPr>
              <a:t>LlamaIndex</a:t>
            </a:r>
            <a:r>
              <a:rPr lang="en-US" sz="2000" dirty="0">
                <a:solidFill>
                  <a:srgbClr val="C00000"/>
                </a:solidFill>
              </a:rPr>
              <a:t>, Deep Lake, and Pinecone,</a:t>
            </a:r>
            <a:r>
              <a:rPr lang="en-US" sz="2000" dirty="0"/>
              <a:t> </a:t>
            </a:r>
            <a:r>
              <a:rPr lang="en-US" sz="2400" dirty="0" err="1"/>
              <a:t>Packt</a:t>
            </a:r>
            <a:r>
              <a:rPr lang="en-US" sz="2400" dirty="0"/>
              <a:t> Publishing</a:t>
            </a:r>
            <a:endParaRPr lang="en-US" sz="2000" dirty="0"/>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https://www.amazon.com/RAG-Driven-Generative-retrieval-generation-LlamaIndex/dp/1836200919/</a:t>
            </a:r>
            <a:endParaRPr lang="en-US" altLang="zh-TW" sz="1000" dirty="0">
              <a:solidFill>
                <a:srgbClr val="BFBFBF"/>
              </a:solidFill>
            </a:endParaRPr>
          </a:p>
        </p:txBody>
      </p:sp>
      <p:pic>
        <p:nvPicPr>
          <p:cNvPr id="5" name="Picture 4">
            <a:extLst>
              <a:ext uri="{FF2B5EF4-FFF2-40B4-BE49-F238E27FC236}">
                <a16:creationId xmlns:a16="http://schemas.microsoft.com/office/drawing/2014/main" id="{2EA37E0E-4155-B2F3-B7AA-6A25F9B1EE66}"/>
              </a:ext>
            </a:extLst>
          </p:cNvPr>
          <p:cNvPicPr>
            <a:picLocks noChangeAspect="1"/>
          </p:cNvPicPr>
          <p:nvPr/>
        </p:nvPicPr>
        <p:blipFill>
          <a:blip r:embed="rId3"/>
          <a:stretch>
            <a:fillRect/>
          </a:stretch>
        </p:blipFill>
        <p:spPr>
          <a:xfrm>
            <a:off x="4277242" y="1848885"/>
            <a:ext cx="3736474" cy="4600093"/>
          </a:xfrm>
          <a:prstGeom prst="rect">
            <a:avLst/>
          </a:prstGeom>
        </p:spPr>
      </p:pic>
    </p:spTree>
    <p:extLst>
      <p:ext uri="{BB962C8B-B14F-4D97-AF65-F5344CB8AC3E}">
        <p14:creationId xmlns:p14="http://schemas.microsoft.com/office/powerpoint/2010/main" val="556678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18774"/>
            <a:ext cx="11222181" cy="1876692"/>
          </a:xfrm>
        </p:spPr>
        <p:txBody>
          <a:bodyPr>
            <a:noAutofit/>
          </a:bodyPr>
          <a:lstStyle/>
          <a:p>
            <a:r>
              <a:rPr lang="en-US" sz="2400" dirty="0"/>
              <a:t>Jay </a:t>
            </a:r>
            <a:r>
              <a:rPr lang="en-US" sz="2400" dirty="0" err="1"/>
              <a:t>Alammar</a:t>
            </a:r>
            <a:r>
              <a:rPr lang="en-US" sz="2400" dirty="0"/>
              <a:t> and Maarten Grootendorst (2024), </a:t>
            </a:r>
            <a:br>
              <a:rPr lang="en-US" sz="2400" dirty="0"/>
            </a:br>
            <a:r>
              <a:rPr lang="en-US" sz="3600" dirty="0">
                <a:solidFill>
                  <a:srgbClr val="C00000"/>
                </a:solidFill>
              </a:rPr>
              <a:t>Hands-On Large Language Models: </a:t>
            </a:r>
            <a:br>
              <a:rPr lang="en-US" sz="3600" dirty="0">
                <a:solidFill>
                  <a:srgbClr val="C00000"/>
                </a:solidFill>
              </a:rPr>
            </a:br>
            <a:r>
              <a:rPr lang="en-US" sz="3600" dirty="0">
                <a:solidFill>
                  <a:srgbClr val="C00000"/>
                </a:solidFill>
              </a:rPr>
              <a:t>Language Understanding and Generation, </a:t>
            </a:r>
            <a:br>
              <a:rPr lang="en-US" sz="3200" dirty="0">
                <a:solidFill>
                  <a:srgbClr val="C00000"/>
                </a:solidFill>
              </a:rPr>
            </a:br>
            <a:r>
              <a:rPr lang="en-US" sz="2400" dirty="0"/>
              <a:t>O'Reilly Media</a:t>
            </a:r>
            <a:endParaRPr lang="en-US" sz="2000" dirty="0"/>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546624"/>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https://www.amazon.com/Hands-Large-Language-Models-Understanding/dp/1098150961/</a:t>
            </a:r>
            <a:endParaRPr lang="en-US" altLang="zh-TW" sz="1000" dirty="0">
              <a:solidFill>
                <a:srgbClr val="BFBFBF"/>
              </a:solidFill>
            </a:endParaRPr>
          </a:p>
        </p:txBody>
      </p:sp>
      <p:pic>
        <p:nvPicPr>
          <p:cNvPr id="5" name="Picture 4">
            <a:extLst>
              <a:ext uri="{FF2B5EF4-FFF2-40B4-BE49-F238E27FC236}">
                <a16:creationId xmlns:a16="http://schemas.microsoft.com/office/drawing/2014/main" id="{957C0DC8-25D9-AF5A-17E7-FB6E0C4C60FF}"/>
              </a:ext>
            </a:extLst>
          </p:cNvPr>
          <p:cNvPicPr>
            <a:picLocks noChangeAspect="1"/>
          </p:cNvPicPr>
          <p:nvPr/>
        </p:nvPicPr>
        <p:blipFill>
          <a:blip r:embed="rId3"/>
          <a:stretch>
            <a:fillRect/>
          </a:stretch>
        </p:blipFill>
        <p:spPr>
          <a:xfrm>
            <a:off x="4443115" y="2038296"/>
            <a:ext cx="3404728" cy="4465498"/>
          </a:xfrm>
          <a:prstGeom prst="rect">
            <a:avLst/>
          </a:prstGeom>
        </p:spPr>
      </p:pic>
    </p:spTree>
    <p:extLst>
      <p:ext uri="{BB962C8B-B14F-4D97-AF65-F5344CB8AC3E}">
        <p14:creationId xmlns:p14="http://schemas.microsoft.com/office/powerpoint/2010/main" val="3738048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18774"/>
            <a:ext cx="11222181" cy="1876692"/>
          </a:xfrm>
        </p:spPr>
        <p:txBody>
          <a:bodyPr>
            <a:noAutofit/>
          </a:bodyPr>
          <a:lstStyle/>
          <a:p>
            <a:r>
              <a:rPr lang="en-US" sz="2400" dirty="0"/>
              <a:t>Jay </a:t>
            </a:r>
            <a:r>
              <a:rPr lang="en-US" sz="2400" dirty="0" err="1"/>
              <a:t>Alammar</a:t>
            </a:r>
            <a:r>
              <a:rPr lang="en-US" sz="2400" dirty="0"/>
              <a:t> and Maarten Grootendorst (2024), </a:t>
            </a:r>
            <a:br>
              <a:rPr lang="en-US" sz="2400" dirty="0"/>
            </a:br>
            <a:r>
              <a:rPr lang="en-US" sz="3600" dirty="0">
                <a:solidFill>
                  <a:srgbClr val="C00000"/>
                </a:solidFill>
              </a:rPr>
              <a:t>Hands-On Large Language Models: </a:t>
            </a:r>
            <a:br>
              <a:rPr lang="en-US" sz="3600" dirty="0">
                <a:solidFill>
                  <a:srgbClr val="C00000"/>
                </a:solidFill>
              </a:rPr>
            </a:br>
            <a:r>
              <a:rPr lang="en-US" sz="3600" dirty="0">
                <a:solidFill>
                  <a:srgbClr val="C00000"/>
                </a:solidFill>
              </a:rPr>
              <a:t>Language Understanding and Generation, </a:t>
            </a:r>
            <a:br>
              <a:rPr lang="en-US" sz="3200" dirty="0">
                <a:solidFill>
                  <a:srgbClr val="C00000"/>
                </a:solidFill>
              </a:rPr>
            </a:br>
            <a:r>
              <a:rPr lang="en-US" sz="2400" dirty="0"/>
              <a:t>O'Reilly Media</a:t>
            </a:r>
            <a:endParaRPr lang="en-US" sz="2000" dirty="0"/>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522354"/>
            <a:ext cx="8132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400" dirty="0">
                <a:solidFill>
                  <a:srgbClr val="BFBFBF"/>
                </a:solidFill>
              </a:rPr>
              <a:t>Source: </a:t>
            </a:r>
            <a:r>
              <a:rPr lang="en-US" altLang="zh-TW" sz="1400" dirty="0">
                <a:solidFill>
                  <a:srgbClr val="BFBFBF"/>
                </a:solidFill>
                <a:hlinkClick r:id="rId2"/>
              </a:rPr>
              <a:t>https://github.com/HandsOnLLM/Hands-On-Large-Language-Models</a:t>
            </a:r>
            <a:endParaRPr lang="en-US" altLang="zh-TW" sz="1400" dirty="0">
              <a:solidFill>
                <a:srgbClr val="BFBFBF"/>
              </a:solidFill>
            </a:endParaRPr>
          </a:p>
        </p:txBody>
      </p:sp>
      <p:pic>
        <p:nvPicPr>
          <p:cNvPr id="5" name="Picture 4">
            <a:extLst>
              <a:ext uri="{FF2B5EF4-FFF2-40B4-BE49-F238E27FC236}">
                <a16:creationId xmlns:a16="http://schemas.microsoft.com/office/drawing/2014/main" id="{957C0DC8-25D9-AF5A-17E7-FB6E0C4C60FF}"/>
              </a:ext>
            </a:extLst>
          </p:cNvPr>
          <p:cNvPicPr>
            <a:picLocks noChangeAspect="1"/>
          </p:cNvPicPr>
          <p:nvPr/>
        </p:nvPicPr>
        <p:blipFill>
          <a:blip r:embed="rId3"/>
          <a:stretch>
            <a:fillRect/>
          </a:stretch>
        </p:blipFill>
        <p:spPr>
          <a:xfrm>
            <a:off x="9291743" y="2386599"/>
            <a:ext cx="2828753" cy="3710074"/>
          </a:xfrm>
          <a:prstGeom prst="rect">
            <a:avLst/>
          </a:prstGeom>
        </p:spPr>
      </p:pic>
      <p:sp>
        <p:nvSpPr>
          <p:cNvPr id="6" name="TextBox 5">
            <a:extLst>
              <a:ext uri="{FF2B5EF4-FFF2-40B4-BE49-F238E27FC236}">
                <a16:creationId xmlns:a16="http://schemas.microsoft.com/office/drawing/2014/main" id="{0934305C-F732-5528-CC6F-E096973A8A8F}"/>
              </a:ext>
            </a:extLst>
          </p:cNvPr>
          <p:cNvSpPr txBox="1"/>
          <p:nvPr/>
        </p:nvSpPr>
        <p:spPr>
          <a:xfrm>
            <a:off x="435430" y="1979479"/>
            <a:ext cx="8680861" cy="4524315"/>
          </a:xfrm>
          <a:prstGeom prst="rect">
            <a:avLst/>
          </a:prstGeom>
          <a:noFill/>
        </p:spPr>
        <p:txBody>
          <a:bodyPr wrap="square">
            <a:spAutoFit/>
          </a:bodyPr>
          <a:lstStyle/>
          <a:p>
            <a:r>
              <a:rPr lang="en-US" sz="2400" dirty="0"/>
              <a:t>Chapter 1: Introduction to Language Models</a:t>
            </a:r>
          </a:p>
          <a:p>
            <a:r>
              <a:rPr lang="en-US" sz="2400" dirty="0"/>
              <a:t>Chapter 2: Tokens and Embeddings</a:t>
            </a:r>
          </a:p>
          <a:p>
            <a:r>
              <a:rPr lang="en-US" sz="2400" dirty="0"/>
              <a:t>Chapter 3: Looking Inside Transformer LLMs</a:t>
            </a:r>
          </a:p>
          <a:p>
            <a:r>
              <a:rPr lang="en-US" sz="2400" dirty="0"/>
              <a:t>Chapter 4: Text Classification</a:t>
            </a:r>
          </a:p>
          <a:p>
            <a:r>
              <a:rPr lang="en-US" sz="2400" dirty="0"/>
              <a:t>Chapter 5: Text Clustering and Topic Modeling</a:t>
            </a:r>
          </a:p>
          <a:p>
            <a:r>
              <a:rPr lang="en-US" sz="2400" dirty="0"/>
              <a:t>Chapter 6: Prompt Engineering</a:t>
            </a:r>
          </a:p>
          <a:p>
            <a:r>
              <a:rPr lang="en-US" sz="2400" dirty="0"/>
              <a:t>Chapter 7: Advanced Text Generation Techniques and Tools</a:t>
            </a:r>
          </a:p>
          <a:p>
            <a:r>
              <a:rPr lang="en-US" sz="2400" dirty="0"/>
              <a:t>Chapter 8: Semantic Search and Retrieval-Augmented Generation</a:t>
            </a:r>
          </a:p>
          <a:p>
            <a:r>
              <a:rPr lang="en-US" sz="2400" dirty="0"/>
              <a:t>Chapter 9: Multimodal Large Language Models</a:t>
            </a:r>
          </a:p>
          <a:p>
            <a:r>
              <a:rPr lang="en-US" sz="2400" dirty="0"/>
              <a:t>Chapter 10: Creating Text Embedding Models</a:t>
            </a:r>
          </a:p>
          <a:p>
            <a:r>
              <a:rPr lang="en-US" sz="2400" dirty="0"/>
              <a:t>Chapter 11: Fine-tuning Representation Models for Classification</a:t>
            </a:r>
          </a:p>
          <a:p>
            <a:r>
              <a:rPr lang="en-US" sz="2400" dirty="0"/>
              <a:t>Chapter 12: Fine-tuning Generation Models</a:t>
            </a:r>
          </a:p>
        </p:txBody>
      </p:sp>
    </p:spTree>
    <p:extLst>
      <p:ext uri="{BB962C8B-B14F-4D97-AF65-F5344CB8AC3E}">
        <p14:creationId xmlns:p14="http://schemas.microsoft.com/office/powerpoint/2010/main" val="613093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663050"/>
          </a:xfrm>
        </p:spPr>
        <p:txBody>
          <a:bodyPr>
            <a:noAutofit/>
          </a:bodyPr>
          <a:lstStyle/>
          <a:p>
            <a:r>
              <a:rPr lang="en-US" sz="2400" dirty="0"/>
              <a:t>Ben </a:t>
            </a:r>
            <a:r>
              <a:rPr lang="en-US" sz="2400" dirty="0" err="1"/>
              <a:t>Auffarth</a:t>
            </a:r>
            <a:r>
              <a:rPr lang="en-US" sz="2400" dirty="0"/>
              <a:t> (2023), </a:t>
            </a:r>
            <a:br>
              <a:rPr lang="en-US" sz="2400" dirty="0"/>
            </a:br>
            <a:r>
              <a:rPr lang="en-US" sz="3600" dirty="0">
                <a:solidFill>
                  <a:srgbClr val="C00000"/>
                </a:solidFill>
              </a:rPr>
              <a:t>Generative AI with </a:t>
            </a:r>
            <a:r>
              <a:rPr lang="en-US" sz="3600" dirty="0" err="1">
                <a:solidFill>
                  <a:srgbClr val="C00000"/>
                </a:solidFill>
              </a:rPr>
              <a:t>LangChain</a:t>
            </a:r>
            <a:r>
              <a:rPr lang="en-US" sz="3600" dirty="0">
                <a:solidFill>
                  <a:srgbClr val="C00000"/>
                </a:solidFill>
              </a:rPr>
              <a:t>: </a:t>
            </a:r>
            <a:br>
              <a:rPr lang="en-US" sz="2400" dirty="0">
                <a:solidFill>
                  <a:srgbClr val="C00000"/>
                </a:solidFill>
              </a:rPr>
            </a:br>
            <a:r>
              <a:rPr lang="en-US" sz="2400" dirty="0">
                <a:solidFill>
                  <a:srgbClr val="C00000"/>
                </a:solidFill>
              </a:rPr>
              <a:t>Build large language model (LLM) apps with Python, </a:t>
            </a:r>
            <a:r>
              <a:rPr lang="en-US" sz="2400" dirty="0" err="1">
                <a:solidFill>
                  <a:srgbClr val="C00000"/>
                </a:solidFill>
              </a:rPr>
              <a:t>ChatGPT</a:t>
            </a:r>
            <a:r>
              <a:rPr lang="en-US" sz="2400" dirty="0">
                <a:solidFill>
                  <a:srgbClr val="C00000"/>
                </a:solidFill>
              </a:rPr>
              <a:t> and other LLMs</a:t>
            </a:r>
            <a:r>
              <a:rPr lang="en-US" sz="2400" dirty="0"/>
              <a:t>, </a:t>
            </a:r>
            <a:br>
              <a:rPr lang="en-US" sz="2400" dirty="0"/>
            </a:br>
            <a:r>
              <a:rPr lang="en-US" sz="2400" dirty="0" err="1"/>
              <a:t>Packt</a:t>
            </a:r>
            <a:r>
              <a:rPr lang="en-US" sz="240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https://www.amazon.com/Generative-AI-LangChain-language-ChatGPT/dp/1835083463</a:t>
            </a:r>
            <a:endParaRPr lang="en-US" altLang="zh-TW" sz="1000" dirty="0">
              <a:solidFill>
                <a:srgbClr val="BFBFBF"/>
              </a:solidFill>
            </a:endParaRPr>
          </a:p>
        </p:txBody>
      </p:sp>
      <p:pic>
        <p:nvPicPr>
          <p:cNvPr id="5" name="Picture 4">
            <a:extLst>
              <a:ext uri="{FF2B5EF4-FFF2-40B4-BE49-F238E27FC236}">
                <a16:creationId xmlns:a16="http://schemas.microsoft.com/office/drawing/2014/main" id="{EAEDED75-2458-AF11-08EF-C249882D60F5}"/>
              </a:ext>
            </a:extLst>
          </p:cNvPr>
          <p:cNvPicPr>
            <a:picLocks noChangeAspect="1"/>
          </p:cNvPicPr>
          <p:nvPr/>
        </p:nvPicPr>
        <p:blipFill>
          <a:blip r:embed="rId3"/>
          <a:stretch>
            <a:fillRect/>
          </a:stretch>
        </p:blipFill>
        <p:spPr>
          <a:xfrm>
            <a:off x="4238098" y="1843510"/>
            <a:ext cx="3814762" cy="4718734"/>
          </a:xfrm>
          <a:prstGeom prst="rect">
            <a:avLst/>
          </a:prstGeom>
        </p:spPr>
      </p:pic>
    </p:spTree>
    <p:extLst>
      <p:ext uri="{BB962C8B-B14F-4D97-AF65-F5344CB8AC3E}">
        <p14:creationId xmlns:p14="http://schemas.microsoft.com/office/powerpoint/2010/main" val="428690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18774"/>
            <a:ext cx="11222181" cy="1876692"/>
          </a:xfrm>
        </p:spPr>
        <p:txBody>
          <a:bodyPr>
            <a:noAutofit/>
          </a:bodyPr>
          <a:lstStyle/>
          <a:p>
            <a:r>
              <a:rPr lang="en-US" sz="2400" dirty="0"/>
              <a:t>Chris </a:t>
            </a:r>
            <a:r>
              <a:rPr lang="en-US" sz="2400" dirty="0" err="1"/>
              <a:t>Fregly</a:t>
            </a:r>
            <a:r>
              <a:rPr lang="en-US" sz="2400" dirty="0"/>
              <a:t>, Antje Barth, and </a:t>
            </a:r>
            <a:r>
              <a:rPr lang="en-US" sz="2400" dirty="0" err="1"/>
              <a:t>Shelbee</a:t>
            </a:r>
            <a:r>
              <a:rPr lang="en-US" sz="2400" dirty="0"/>
              <a:t> </a:t>
            </a:r>
            <a:r>
              <a:rPr lang="en-US" sz="2400" dirty="0" err="1"/>
              <a:t>Eigenbrode</a:t>
            </a:r>
            <a:r>
              <a:rPr lang="en-US" sz="2400" dirty="0"/>
              <a:t> (2023), </a:t>
            </a:r>
            <a:br>
              <a:rPr lang="en-US" sz="2400" dirty="0"/>
            </a:br>
            <a:r>
              <a:rPr lang="en-US" sz="3600" dirty="0">
                <a:solidFill>
                  <a:srgbClr val="C00000"/>
                </a:solidFill>
              </a:rPr>
              <a:t>Generative AI on AWS: </a:t>
            </a:r>
            <a:br>
              <a:rPr lang="en-US" sz="2400" dirty="0">
                <a:solidFill>
                  <a:srgbClr val="C00000"/>
                </a:solidFill>
              </a:rPr>
            </a:br>
            <a:r>
              <a:rPr lang="en-US" sz="2800" dirty="0">
                <a:solidFill>
                  <a:srgbClr val="C00000"/>
                </a:solidFill>
              </a:rPr>
              <a:t>Building Context-Aware Multimodal Reasoning Applications, </a:t>
            </a:r>
            <a:br>
              <a:rPr lang="en-US" sz="2800" dirty="0">
                <a:solidFill>
                  <a:srgbClr val="C00000"/>
                </a:solidFill>
              </a:rPr>
            </a:br>
            <a:r>
              <a:rPr lang="en-US" sz="240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546624"/>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err="1">
                <a:solidFill>
                  <a:srgbClr val="BFBFBF"/>
                </a:solidFill>
              </a:rPr>
              <a:t>Source:</a:t>
            </a:r>
            <a:r>
              <a:rPr lang="en-US" altLang="zh-TW" sz="1000" dirty="0" err="1">
                <a:solidFill>
                  <a:srgbClr val="BFBFBF"/>
                </a:solidFill>
                <a:hlinkClick r:id="rId2"/>
              </a:rPr>
              <a:t>https</a:t>
            </a:r>
            <a:r>
              <a:rPr lang="en-US" altLang="zh-TW" sz="1000" dirty="0">
                <a:solidFill>
                  <a:srgbClr val="BFBFBF"/>
                </a:solidFill>
                <a:hlinkClick r:id="rId2"/>
              </a:rPr>
              <a:t>://www.amazon.com/Generative-AWS-Context-Aware-Multimodal-Applications/dp/1098159225/</a:t>
            </a:r>
            <a:endParaRPr lang="en-US" altLang="zh-TW" sz="1000" dirty="0">
              <a:solidFill>
                <a:srgbClr val="BFBFBF"/>
              </a:solidFill>
            </a:endParaRPr>
          </a:p>
        </p:txBody>
      </p:sp>
      <p:pic>
        <p:nvPicPr>
          <p:cNvPr id="6" name="Picture 5">
            <a:extLst>
              <a:ext uri="{FF2B5EF4-FFF2-40B4-BE49-F238E27FC236}">
                <a16:creationId xmlns:a16="http://schemas.microsoft.com/office/drawing/2014/main" id="{CBB77C2A-8BC5-B664-E25E-04A714284F2A}"/>
              </a:ext>
            </a:extLst>
          </p:cNvPr>
          <p:cNvPicPr>
            <a:picLocks noChangeAspect="1"/>
          </p:cNvPicPr>
          <p:nvPr/>
        </p:nvPicPr>
        <p:blipFill>
          <a:blip r:embed="rId3"/>
          <a:stretch>
            <a:fillRect/>
          </a:stretch>
        </p:blipFill>
        <p:spPr>
          <a:xfrm>
            <a:off x="4340225" y="1976055"/>
            <a:ext cx="3511550" cy="4605601"/>
          </a:xfrm>
          <a:prstGeom prst="rect">
            <a:avLst/>
          </a:prstGeom>
        </p:spPr>
      </p:pic>
    </p:spTree>
    <p:extLst>
      <p:ext uri="{BB962C8B-B14F-4D97-AF65-F5344CB8AC3E}">
        <p14:creationId xmlns:p14="http://schemas.microsoft.com/office/powerpoint/2010/main" val="308559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18774"/>
            <a:ext cx="11222181" cy="1876692"/>
          </a:xfrm>
        </p:spPr>
        <p:txBody>
          <a:bodyPr>
            <a:noAutofit/>
          </a:bodyPr>
          <a:lstStyle/>
          <a:p>
            <a:r>
              <a:rPr lang="en-US" sz="2400" dirty="0"/>
              <a:t>David Foster (2023), </a:t>
            </a:r>
            <a:br>
              <a:rPr lang="en-US" sz="2400" dirty="0"/>
            </a:br>
            <a:r>
              <a:rPr lang="en-US" sz="3600" dirty="0">
                <a:solidFill>
                  <a:srgbClr val="C00000"/>
                </a:solidFill>
              </a:rPr>
              <a:t>Generative Deep Learning: </a:t>
            </a:r>
            <a:br>
              <a:rPr lang="en-US" sz="3600" dirty="0">
                <a:solidFill>
                  <a:srgbClr val="C00000"/>
                </a:solidFill>
              </a:rPr>
            </a:br>
            <a:r>
              <a:rPr lang="en-US" sz="3600" dirty="0">
                <a:solidFill>
                  <a:srgbClr val="C00000"/>
                </a:solidFill>
              </a:rPr>
              <a:t>Teaching Machines to Paint, Write, Compose, and Play, </a:t>
            </a:r>
            <a:br>
              <a:rPr lang="en-US" sz="2400" dirty="0"/>
            </a:br>
            <a:r>
              <a:rPr lang="en-US" sz="2400" dirty="0"/>
              <a:t>2nd Edition, </a:t>
            </a:r>
            <a:r>
              <a:rPr lang="en-US" sz="2400" dirty="0" err="1"/>
              <a:t>Oreilly</a:t>
            </a:r>
            <a:r>
              <a:rPr lang="en-US" sz="2400" dirty="0"/>
              <a:t> &amp; Associates Inc</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546624"/>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https://www.amazon.com/Generative-Deep-Learning-Teaching-Machines/dp/1098134184/</a:t>
            </a:r>
            <a:endParaRPr lang="en-US" altLang="zh-TW" sz="1000" dirty="0">
              <a:solidFill>
                <a:srgbClr val="BFBFBF"/>
              </a:solidFill>
            </a:endParaRPr>
          </a:p>
        </p:txBody>
      </p:sp>
      <p:pic>
        <p:nvPicPr>
          <p:cNvPr id="6" name="Picture 5">
            <a:extLst>
              <a:ext uri="{FF2B5EF4-FFF2-40B4-BE49-F238E27FC236}">
                <a16:creationId xmlns:a16="http://schemas.microsoft.com/office/drawing/2014/main" id="{BA84CE57-123B-204B-649B-E60F81AE1E78}"/>
              </a:ext>
            </a:extLst>
          </p:cNvPr>
          <p:cNvPicPr>
            <a:picLocks noChangeAspect="1"/>
          </p:cNvPicPr>
          <p:nvPr/>
        </p:nvPicPr>
        <p:blipFill>
          <a:blip r:embed="rId3"/>
          <a:stretch>
            <a:fillRect/>
          </a:stretch>
        </p:blipFill>
        <p:spPr>
          <a:xfrm>
            <a:off x="4441471" y="2101035"/>
            <a:ext cx="3309057" cy="4340020"/>
          </a:xfrm>
          <a:prstGeom prst="rect">
            <a:avLst/>
          </a:prstGeom>
        </p:spPr>
      </p:pic>
    </p:spTree>
    <p:extLst>
      <p:ext uri="{BB962C8B-B14F-4D97-AF65-F5344CB8AC3E}">
        <p14:creationId xmlns:p14="http://schemas.microsoft.com/office/powerpoint/2010/main" val="410844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Generative AI</a:t>
            </a:r>
            <a:br>
              <a:rPr lang="en-US" altLang="zh-TW" sz="8000" dirty="0">
                <a:solidFill>
                  <a:srgbClr val="C00000"/>
                </a:solidFill>
              </a:rPr>
            </a:br>
            <a:r>
              <a:rPr lang="en-US" altLang="zh-TW" sz="8000" dirty="0">
                <a:solidFill>
                  <a:srgbClr val="C00000"/>
                </a:solidFill>
              </a:rPr>
              <a:t>Large Language Models (LLMs)</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26</a:t>
            </a:fld>
            <a:endParaRPr lang="zh-TW" altLang="en-US"/>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9919292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7000" dirty="0">
                <a:solidFill>
                  <a:srgbClr val="C00000"/>
                </a:solidFill>
              </a:rPr>
              <a:t>NVIDIA Developer Program</a:t>
            </a:r>
            <a:br>
              <a:rPr lang="en-US" altLang="zh-TW" sz="7000" dirty="0">
                <a:solidFill>
                  <a:srgbClr val="C00000"/>
                </a:solidFill>
              </a:rPr>
            </a:br>
            <a:br>
              <a:rPr lang="en-US" altLang="zh-TW" sz="7000" dirty="0">
                <a:solidFill>
                  <a:srgbClr val="C00000"/>
                </a:solidFill>
              </a:rPr>
            </a:br>
            <a:r>
              <a:rPr lang="en-US" altLang="zh-TW" sz="7000" dirty="0">
                <a:solidFill>
                  <a:srgbClr val="C00000"/>
                </a:solidFill>
              </a:rPr>
              <a:t>NVIDIA </a:t>
            </a:r>
            <a:br>
              <a:rPr lang="en-US" altLang="zh-TW" sz="7000" dirty="0">
                <a:solidFill>
                  <a:srgbClr val="C00000"/>
                </a:solidFill>
              </a:rPr>
            </a:br>
            <a:r>
              <a:rPr lang="en-US" altLang="zh-TW" sz="7000" dirty="0">
                <a:solidFill>
                  <a:srgbClr val="C00000"/>
                </a:solidFill>
              </a:rPr>
              <a:t>Deep Learning Institute (DLI)</a:t>
            </a:r>
            <a:endParaRPr lang="zh-TW" altLang="en-US" sz="7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27</a:t>
            </a:fld>
            <a:endParaRPr lang="zh-TW" altLang="en-US"/>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616226" y="2290872"/>
            <a:ext cx="10833652" cy="584775"/>
          </a:xfrm>
          <a:prstGeom prst="rect">
            <a:avLst/>
          </a:prstGeom>
          <a:noFill/>
        </p:spPr>
        <p:txBody>
          <a:bodyPr wrap="square">
            <a:spAutoFit/>
          </a:bodyPr>
          <a:lstStyle/>
          <a:p>
            <a:pPr algn="ctr"/>
            <a:r>
              <a:rPr lang="en-US" sz="3200" dirty="0">
                <a:hlinkClick r:id="rId4"/>
              </a:rPr>
              <a:t>https://developer.nvidia.com/join-nvidia-developer-program</a:t>
            </a:r>
            <a:endParaRPr lang="en-US" sz="3200" dirty="0"/>
          </a:p>
        </p:txBody>
      </p:sp>
      <p:sp>
        <p:nvSpPr>
          <p:cNvPr id="8" name="TextBox 7">
            <a:extLst>
              <a:ext uri="{FF2B5EF4-FFF2-40B4-BE49-F238E27FC236}">
                <a16:creationId xmlns:a16="http://schemas.microsoft.com/office/drawing/2014/main" id="{032D27E1-686B-20B4-119C-3C9CB7D9394C}"/>
              </a:ext>
            </a:extLst>
          </p:cNvPr>
          <p:cNvSpPr txBox="1"/>
          <p:nvPr/>
        </p:nvSpPr>
        <p:spPr>
          <a:xfrm>
            <a:off x="2983932" y="5663891"/>
            <a:ext cx="6098240" cy="584775"/>
          </a:xfrm>
          <a:prstGeom prst="rect">
            <a:avLst/>
          </a:prstGeom>
          <a:noFill/>
        </p:spPr>
        <p:txBody>
          <a:bodyPr wrap="square">
            <a:spAutoFit/>
          </a:bodyPr>
          <a:lstStyle/>
          <a:p>
            <a:pPr algn="ctr"/>
            <a:r>
              <a:rPr lang="en-US" sz="3200" dirty="0">
                <a:hlinkClick r:id="rId5"/>
              </a:rPr>
              <a:t>https://learn.nvidia.com/</a:t>
            </a:r>
            <a:endParaRPr lang="en-US" sz="3200" dirty="0"/>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100740" y="137553"/>
            <a:ext cx="2676470" cy="584775"/>
          </a:xfrm>
          <a:prstGeom prst="rect">
            <a:avLst/>
          </a:prstGeom>
        </p:spPr>
      </p:pic>
    </p:spTree>
    <p:extLst>
      <p:ext uri="{BB962C8B-B14F-4D97-AF65-F5344CB8AC3E}">
        <p14:creationId xmlns:p14="http://schemas.microsoft.com/office/powerpoint/2010/main" val="32222861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495752" y="147983"/>
            <a:ext cx="2801239" cy="6245695"/>
          </a:xfrm>
        </p:spPr>
        <p:txBody>
          <a:bodyPr>
            <a:normAutofit/>
          </a:bodyPr>
          <a:lstStyle/>
          <a:p>
            <a:r>
              <a:rPr lang="en-US" dirty="0"/>
              <a:t>Join the NVIDIA Developer Program</a:t>
            </a:r>
            <a:br>
              <a:rPr lang="en-US" dirty="0"/>
            </a:br>
            <a:r>
              <a:rPr lang="en-US" dirty="0"/>
              <a:t> </a:t>
            </a:r>
            <a:r>
              <a:rPr lang="en-US" sz="2700" b="0" dirty="0"/>
              <a:t>take one of the complimentary technical self-paced courses</a:t>
            </a:r>
            <a:br>
              <a:rPr lang="en-US" sz="2700" b="0" dirty="0"/>
            </a:br>
            <a:r>
              <a:rPr lang="en-US" sz="27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3607307" y="135104"/>
            <a:ext cx="8149263" cy="624569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335628" y="6432567"/>
            <a:ext cx="6098146" cy="369332"/>
          </a:xfrm>
          <a:prstGeom prst="rect">
            <a:avLst/>
          </a:prstGeom>
          <a:noFill/>
        </p:spPr>
        <p:txBody>
          <a:bodyPr wrap="square">
            <a:spAutoFit/>
          </a:bodyPr>
          <a:lstStyle/>
          <a:p>
            <a:pPr algn="ctr"/>
            <a:r>
              <a:rPr lang="en-US" dirty="0">
                <a:hlinkClick r:id="rId3"/>
              </a:rPr>
              <a:t>https://developer.nvidia.com/join-nvidia-developer-program</a:t>
            </a:r>
            <a:endParaRPr lang="en-US" dirty="0"/>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611382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9" y="56100"/>
            <a:ext cx="11552223" cy="777617"/>
          </a:xfrm>
        </p:spPr>
        <p:txBody>
          <a:bodyPr>
            <a:normAutofit fontScale="90000"/>
          </a:bodyPr>
          <a:lstStyle/>
          <a:p>
            <a:r>
              <a:rPr lang="en-US" dirty="0"/>
              <a:t>NVIDIA 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29</a:t>
            </a:fld>
            <a:endParaRPr lang="en-US" dirty="0"/>
          </a:p>
        </p:txBody>
      </p:sp>
      <p:sp>
        <p:nvSpPr>
          <p:cNvPr id="8" name="TextBox 7">
            <a:extLst>
              <a:ext uri="{FF2B5EF4-FFF2-40B4-BE49-F238E27FC236}">
                <a16:creationId xmlns:a16="http://schemas.microsoft.com/office/drawing/2014/main" id="{A55477CA-48CD-C5E2-FF99-517BC66DDF6C}"/>
              </a:ext>
            </a:extLst>
          </p:cNvPr>
          <p:cNvSpPr txBox="1"/>
          <p:nvPr/>
        </p:nvSpPr>
        <p:spPr>
          <a:xfrm>
            <a:off x="2197768" y="6458325"/>
            <a:ext cx="7523748" cy="369332"/>
          </a:xfrm>
          <a:prstGeom prst="rect">
            <a:avLst/>
          </a:prstGeom>
          <a:noFill/>
        </p:spPr>
        <p:txBody>
          <a:bodyPr wrap="square">
            <a:spAutoFit/>
          </a:bodyPr>
          <a:lstStyle/>
          <a:p>
            <a:pPr algn="ctr"/>
            <a:r>
              <a:rPr lang="en-US" dirty="0">
                <a:hlinkClick r:id="rId2"/>
              </a:rPr>
              <a:t>https://www.nvidia.com/en-us/learn/learning-path/generative-ai-llm/</a:t>
            </a:r>
          </a:p>
        </p:txBody>
      </p:sp>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3"/>
          <a:stretch>
            <a:fillRect/>
          </a:stretch>
        </p:blipFill>
        <p:spPr>
          <a:xfrm>
            <a:off x="107576" y="94763"/>
            <a:ext cx="1495596" cy="326769"/>
          </a:xfrm>
          <a:prstGeom prst="rect">
            <a:avLst/>
          </a:prstGeom>
        </p:spPr>
      </p:pic>
      <p:grpSp>
        <p:nvGrpSpPr>
          <p:cNvPr id="32" name="Group 31">
            <a:extLst>
              <a:ext uri="{FF2B5EF4-FFF2-40B4-BE49-F238E27FC236}">
                <a16:creationId xmlns:a16="http://schemas.microsoft.com/office/drawing/2014/main" id="{5081CF47-5228-7383-474D-9C67D89C15BF}"/>
              </a:ext>
            </a:extLst>
          </p:cNvPr>
          <p:cNvGrpSpPr/>
          <p:nvPr/>
        </p:nvGrpSpPr>
        <p:grpSpPr>
          <a:xfrm>
            <a:off x="6285787" y="907417"/>
            <a:ext cx="2612118" cy="2664862"/>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rgbClr val="7030A0"/>
                  </a:solidFill>
                  <a:latin typeface="Arial" panose="020B0604020202020204" pitchFamily="34" charset="0"/>
                  <a:cs typeface="Arial" panose="020B0604020202020204" pitchFamily="34" charset="0"/>
                </a:rPr>
                <a:t>Instructor-Led Workshop</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Fundamentals of Deep Learning</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$500</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3459658" y="907417"/>
            <a:ext cx="2612118" cy="2664862"/>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440668"/>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endParaRPr lang="en-US" sz="1400" dirty="0">
                <a:latin typeface="Arial" panose="020B0604020202020204" pitchFamily="34" charset="0"/>
                <a:cs typeface="Arial" panose="020B0604020202020204" pitchFamily="34" charset="0"/>
              </a:endParaRP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Getting Started With Deep Learning</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$90</a:t>
              </a:r>
            </a:p>
            <a:p>
              <a:pPr>
                <a:lnSpc>
                  <a:spcPct val="110000"/>
                </a:lnSpc>
              </a:pPr>
              <a:r>
                <a:rPr lang="en-US" sz="1400" dirty="0">
                  <a:latin typeface="Arial" panose="020B0604020202020204" pitchFamily="34" charset="0"/>
                  <a:cs typeface="Arial" panose="020B0604020202020204" pitchFamily="34" charset="0"/>
                </a:rPr>
                <a:t>8 hours</a:t>
              </a:r>
            </a:p>
            <a:p>
              <a:endParaRPr lang="en-US" sz="1400" dirty="0">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633529" y="907417"/>
            <a:ext cx="2612118" cy="2664862"/>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69835"/>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Generative AI Explained</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Free</a:t>
              </a:r>
            </a:p>
            <a:p>
              <a:pPr>
                <a:lnSpc>
                  <a:spcPct val="110000"/>
                </a:lnSpc>
              </a:pPr>
              <a:r>
                <a:rPr lang="en-US" sz="1400" dirty="0">
                  <a:latin typeface="Arial" panose="020B0604020202020204" pitchFamily="34" charset="0"/>
                  <a:cs typeface="Arial" panose="020B0604020202020204" pitchFamily="34" charset="0"/>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9105370" y="3763603"/>
            <a:ext cx="2612118" cy="2664862"/>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rgbClr val="7030A0"/>
                  </a:solidFill>
                  <a:latin typeface="Arial" panose="020B0604020202020204" pitchFamily="34" charset="0"/>
                  <a:cs typeface="Arial" panose="020B0604020202020204" pitchFamily="34" charset="0"/>
                </a:rPr>
                <a:t>Instructor-Led Workshop</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Generative AI with Diffusion Models</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$500</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639951" y="3763603"/>
            <a:ext cx="2612118" cy="2664862"/>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Building RAG Agents With LLMs</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Free</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3430123" y="3763603"/>
            <a:ext cx="2612118" cy="2664862"/>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rgbClr val="7030A0"/>
                  </a:solidFill>
                  <a:latin typeface="Arial" panose="020B0604020202020204" pitchFamily="34" charset="0"/>
                  <a:cs typeface="Arial" panose="020B0604020202020204" pitchFamily="34" charset="0"/>
                </a:rPr>
                <a:t>Instructor-Led Workshop</a:t>
              </a:r>
              <a:endParaRPr lang="en-US" sz="1400" dirty="0">
                <a:latin typeface="Arial" panose="020B0604020202020204" pitchFamily="34" charset="0"/>
                <a:cs typeface="Arial" panose="020B0604020202020204" pitchFamily="34" charset="0"/>
              </a:endParaRP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Building RAG Agents With LLMs</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$500</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6280590" y="3763603"/>
            <a:ext cx="2612118" cy="2664862"/>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Generative AI with Diffusion Models</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$90</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9111917" y="907417"/>
            <a:ext cx="2612118" cy="2664862"/>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232984"/>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300" b="1" dirty="0">
                  <a:latin typeface="Arial" panose="020B0604020202020204" pitchFamily="34" charset="0"/>
                  <a:cs typeface="Arial" panose="020B0604020202020204" pitchFamily="34" charset="0"/>
                </a:rPr>
                <a:t>Introduction to Transformer-Based Natural Language Processing</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spcBef>
                  <a:spcPts val="600"/>
                </a:spcBef>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$30</a:t>
              </a:r>
            </a:p>
            <a:p>
              <a:pPr>
                <a:lnSpc>
                  <a:spcPct val="110000"/>
                </a:lnSpc>
              </a:pPr>
              <a:r>
                <a:rPr lang="en-US" sz="1400" dirty="0">
                  <a:latin typeface="Arial" panose="020B0604020202020204" pitchFamily="34" charset="0"/>
                  <a:cs typeface="Arial" panose="020B0604020202020204" pitchFamily="34" charset="0"/>
                </a:rPr>
                <a:t>6 hours</a:t>
              </a:r>
            </a:p>
          </p:txBody>
        </p:sp>
      </p:grpSp>
    </p:spTree>
    <p:extLst>
      <p:ext uri="{BB962C8B-B14F-4D97-AF65-F5344CB8AC3E}">
        <p14:creationId xmlns:p14="http://schemas.microsoft.com/office/powerpoint/2010/main" val="130333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0647" y="274638"/>
            <a:ext cx="11201400" cy="6245225"/>
          </a:xfrm>
        </p:spPr>
        <p:txBody>
          <a:bodyPr>
            <a:normAutofit/>
          </a:bodyPr>
          <a:lstStyle/>
          <a:p>
            <a:r>
              <a:rPr lang="en-US" altLang="zh-TW" sz="8000" dirty="0">
                <a:solidFill>
                  <a:schemeClr val="accent6"/>
                </a:solidFill>
              </a:rPr>
              <a:t>Spring 2025</a:t>
            </a:r>
            <a:br>
              <a:rPr lang="en-US" altLang="zh-TW" sz="8000" b="0" dirty="0">
                <a:solidFill>
                  <a:schemeClr val="accent6"/>
                </a:solidFill>
              </a:rPr>
            </a:br>
            <a:br>
              <a:rPr lang="en-US" altLang="zh-TW" sz="8000" dirty="0">
                <a:solidFill>
                  <a:srgbClr val="C00000"/>
                </a:solidFill>
              </a:rPr>
            </a:br>
            <a:r>
              <a:rPr lang="en-US" altLang="zh-TW" sz="8000" dirty="0">
                <a:solidFill>
                  <a:srgbClr val="C00000"/>
                </a:solidFill>
              </a:rPr>
              <a:t>Generative AI </a:t>
            </a:r>
            <a:br>
              <a:rPr lang="en-US" altLang="zh-TW" sz="8000" dirty="0">
                <a:solidFill>
                  <a:srgbClr val="C00000"/>
                </a:solidFill>
              </a:rPr>
            </a:br>
            <a:r>
              <a:rPr lang="en-US" altLang="zh-TW" sz="8000" dirty="0">
                <a:solidFill>
                  <a:srgbClr val="C00000"/>
                </a:solidFill>
              </a:rPr>
              <a:t>Innovative Applications</a:t>
            </a:r>
            <a:br>
              <a:rPr lang="en-US" altLang="zh-TW" sz="8000" dirty="0">
                <a:solidFill>
                  <a:srgbClr val="C00000"/>
                </a:solidFill>
              </a:rPr>
            </a:br>
            <a:endParaRPr lang="zh-TW" altLang="en-US" sz="8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3</a:t>
            </a:fld>
            <a:endParaRPr lang="zh-TW" altLang="en-US"/>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100740" y="137553"/>
            <a:ext cx="2676470" cy="584775"/>
          </a:xfrm>
          <a:prstGeom prst="rect">
            <a:avLst/>
          </a:prstGeom>
        </p:spPr>
      </p:pic>
    </p:spTree>
    <p:extLst>
      <p:ext uri="{BB962C8B-B14F-4D97-AF65-F5344CB8AC3E}">
        <p14:creationId xmlns:p14="http://schemas.microsoft.com/office/powerpoint/2010/main" val="4158352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897203"/>
          </a:xfrm>
        </p:spPr>
        <p:txBody>
          <a:bodyPr>
            <a:normAutofit/>
          </a:bodyPr>
          <a:lstStyle/>
          <a:p>
            <a:r>
              <a:rPr lang="en-US" sz="4600" dirty="0"/>
              <a:t>NVIDIA Deep Learning Institute (DLI)</a:t>
            </a:r>
            <a:endParaRPr lang="en-US" sz="46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1603171" y="6458324"/>
            <a:ext cx="8551481" cy="369332"/>
          </a:xfrm>
          <a:prstGeom prst="rect">
            <a:avLst/>
          </a:prstGeom>
          <a:noFill/>
        </p:spPr>
        <p:txBody>
          <a:bodyPr wrap="square">
            <a:spAutoFit/>
          </a:bodyPr>
          <a:lstStyle/>
          <a:p>
            <a:pPr algn="ctr"/>
            <a:r>
              <a:rPr lang="en-US" dirty="0">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07576" y="94763"/>
            <a:ext cx="1495596" cy="326769"/>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1363579" y="953304"/>
            <a:ext cx="9555081" cy="550502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5149516" y="3009490"/>
            <a:ext cx="5181600" cy="830997"/>
          </a:xfrm>
          <a:prstGeom prst="rect">
            <a:avLst/>
          </a:prstGeom>
          <a:noFill/>
        </p:spPr>
        <p:txBody>
          <a:bodyPr wrap="square">
            <a:spAutoFit/>
          </a:bodyPr>
          <a:lstStyle/>
          <a:p>
            <a:r>
              <a:rPr lang="en-US" sz="4800" b="1" dirty="0">
                <a:solidFill>
                  <a:srgbClr val="C00000"/>
                </a:solidFill>
              </a:rPr>
              <a:t>Generative AI </a:t>
            </a:r>
          </a:p>
        </p:txBody>
      </p:sp>
    </p:spTree>
    <p:extLst>
      <p:ext uri="{BB962C8B-B14F-4D97-AF65-F5344CB8AC3E}">
        <p14:creationId xmlns:p14="http://schemas.microsoft.com/office/powerpoint/2010/main" val="1098204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a:bodyPr>
          <a:lstStyle/>
          <a:p>
            <a:r>
              <a:rPr lang="en-US" dirty="0"/>
              <a:t>Generative AI Explained</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31</a:t>
            </a:fld>
            <a:endParaRPr lang="en-US"/>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107576" y="94763"/>
            <a:ext cx="1495596" cy="326769"/>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850233" y="6458325"/>
            <a:ext cx="10309564" cy="369332"/>
          </a:xfrm>
          <a:prstGeom prst="rect">
            <a:avLst/>
          </a:prstGeom>
          <a:noFill/>
        </p:spPr>
        <p:txBody>
          <a:bodyPr wrap="square">
            <a:spAutoFit/>
          </a:bodyPr>
          <a:lstStyle/>
          <a:p>
            <a:pPr algn="ctr"/>
            <a:r>
              <a:rPr lang="en-US" dirty="0">
                <a:hlinkClick r:id="rId3"/>
              </a:rPr>
              <a:t>https://learn.nvidia.com/courses/course-detail?course_id=course-v1:DLI+S-FX-15+V1</a:t>
            </a:r>
            <a:endParaRPr lang="en-US" dirty="0"/>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1317537" y="1017839"/>
            <a:ext cx="9556923" cy="5440486"/>
          </a:xfrm>
          <a:prstGeom prst="rect">
            <a:avLst/>
          </a:prstGeom>
        </p:spPr>
      </p:pic>
    </p:spTree>
    <p:extLst>
      <p:ext uri="{BB962C8B-B14F-4D97-AF65-F5344CB8AC3E}">
        <p14:creationId xmlns:p14="http://schemas.microsoft.com/office/powerpoint/2010/main" val="1324628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Introduction to Transformer-Based </a:t>
            </a:r>
            <a:br>
              <a:rPr lang="en-US" dirty="0"/>
            </a:br>
            <a:r>
              <a:rPr lang="en-US" dirty="0"/>
              <a:t>Natural Language Processing</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32</a:t>
            </a:fld>
            <a:endParaRPr lang="en-US"/>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107576" y="94763"/>
            <a:ext cx="1495596" cy="326769"/>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850233" y="6458325"/>
            <a:ext cx="10309564" cy="369332"/>
          </a:xfrm>
          <a:prstGeom prst="rect">
            <a:avLst/>
          </a:prstGeom>
          <a:noFill/>
        </p:spPr>
        <p:txBody>
          <a:bodyPr wrap="square">
            <a:spAutoFit/>
          </a:bodyPr>
          <a:lstStyle/>
          <a:p>
            <a:pPr algn="ctr"/>
            <a:r>
              <a:rPr lang="en-US" dirty="0">
                <a:hlinkClick r:id="rId3"/>
              </a:rPr>
              <a:t>https://learn.nvidia.com/courses/course-detail?course_id=course-v1:DLI+S-FX-08+V1</a:t>
            </a:r>
            <a:endParaRPr lang="en-US" dirty="0"/>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1497756" y="1258487"/>
            <a:ext cx="9196485" cy="5231922"/>
          </a:xfrm>
          <a:prstGeom prst="rect">
            <a:avLst/>
          </a:prstGeom>
        </p:spPr>
      </p:pic>
    </p:spTree>
    <p:extLst>
      <p:ext uri="{BB962C8B-B14F-4D97-AF65-F5344CB8AC3E}">
        <p14:creationId xmlns:p14="http://schemas.microsoft.com/office/powerpoint/2010/main" val="3873984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a:bodyPr>
          <a:lstStyle/>
          <a:p>
            <a:r>
              <a:rPr lang="en-US" dirty="0"/>
              <a:t>Building RAG Agents with LLMs</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33</a:t>
            </a:fld>
            <a:endParaRPr lang="en-US"/>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107576" y="94763"/>
            <a:ext cx="1495596" cy="326769"/>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1289872" y="985287"/>
            <a:ext cx="9612254" cy="548908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850233" y="6458325"/>
            <a:ext cx="10309564" cy="369332"/>
          </a:xfrm>
          <a:prstGeom prst="rect">
            <a:avLst/>
          </a:prstGeom>
          <a:noFill/>
        </p:spPr>
        <p:txBody>
          <a:bodyPr wrap="square">
            <a:spAutoFit/>
          </a:bodyPr>
          <a:lstStyle/>
          <a:p>
            <a:pPr algn="ctr"/>
            <a:r>
              <a:rPr lang="en-US" dirty="0">
                <a:hlinkClick r:id="rId4"/>
              </a:rPr>
              <a:t>https://learn.nvidia.com/courses/course-detail?course_id=course-v1:DLI+S-FX-15+V1</a:t>
            </a:r>
            <a:endParaRPr lang="en-US" dirty="0"/>
          </a:p>
        </p:txBody>
      </p:sp>
    </p:spTree>
    <p:extLst>
      <p:ext uri="{BB962C8B-B14F-4D97-AF65-F5344CB8AC3E}">
        <p14:creationId xmlns:p14="http://schemas.microsoft.com/office/powerpoint/2010/main" val="3765078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986636"/>
          </a:xfrm>
        </p:spPr>
        <p:txBody>
          <a:bodyPr>
            <a:normAutofit/>
          </a:bodyPr>
          <a:lstStyle/>
          <a:p>
            <a:r>
              <a:rPr lang="en-US" sz="4600" dirty="0"/>
              <a:t>Generative AI with Diffusion Models</a:t>
            </a:r>
            <a:endParaRPr lang="en-US" sz="46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850233" y="6458325"/>
            <a:ext cx="10309564" cy="369332"/>
          </a:xfrm>
          <a:prstGeom prst="rect">
            <a:avLst/>
          </a:prstGeom>
          <a:noFill/>
        </p:spPr>
        <p:txBody>
          <a:bodyPr wrap="square">
            <a:spAutoFit/>
          </a:bodyPr>
          <a:lstStyle/>
          <a:p>
            <a:pPr algn="ctr"/>
            <a:r>
              <a:rPr lang="en-US" dirty="0">
                <a:hlinkClick r:id="rId2"/>
              </a:rPr>
              <a:t>https://learn.nvidia.com/courses/course-detail?course_id=course-v1:DLI+S-FX-14+V1</a:t>
            </a:r>
            <a:endParaRPr lang="en-US" dirty="0"/>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07576" y="94763"/>
            <a:ext cx="1495596" cy="326769"/>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1238798" y="868527"/>
            <a:ext cx="9920999" cy="5637924"/>
          </a:xfrm>
          <a:prstGeom prst="rect">
            <a:avLst/>
          </a:prstGeom>
        </p:spPr>
      </p:pic>
    </p:spTree>
    <p:extLst>
      <p:ext uri="{BB962C8B-B14F-4D97-AF65-F5344CB8AC3E}">
        <p14:creationId xmlns:p14="http://schemas.microsoft.com/office/powerpoint/2010/main" val="3379519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1677431" y="1144741"/>
            <a:ext cx="8837136" cy="5365987"/>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328210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2861603" y="1315767"/>
            <a:ext cx="6098146" cy="4745521"/>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1658467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2562402" y="1166312"/>
            <a:ext cx="7067193" cy="5244432"/>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2732615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1179894" y="1224479"/>
            <a:ext cx="9979903" cy="5232017"/>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1589100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1035423" y="1207214"/>
            <a:ext cx="10124374" cy="5251111"/>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1185189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BE8F-8E77-634C-8332-BB199982B6F2}"/>
              </a:ext>
            </a:extLst>
          </p:cNvPr>
          <p:cNvSpPr>
            <a:spLocks noGrp="1"/>
          </p:cNvSpPr>
          <p:nvPr>
            <p:ph type="title"/>
          </p:nvPr>
        </p:nvSpPr>
        <p:spPr>
          <a:xfrm>
            <a:off x="534389" y="135104"/>
            <a:ext cx="11222181" cy="1769757"/>
          </a:xfrm>
        </p:spPr>
        <p:txBody>
          <a:bodyPr>
            <a:normAutofit fontScale="90000"/>
          </a:bodyPr>
          <a:lstStyle/>
          <a:p>
            <a:r>
              <a:rPr lang="en-US" altLang="zh-TW" dirty="0">
                <a:ea typeface="Heiti TC Medium" pitchFamily="2" charset="-128"/>
              </a:rPr>
              <a:t>Course Syllabus</a:t>
            </a:r>
            <a:br>
              <a:rPr lang="en-US" altLang="zh-TW" dirty="0">
                <a:ea typeface="Heiti TC Medium" pitchFamily="2" charset="-128"/>
              </a:rPr>
            </a:br>
            <a:r>
              <a:rPr lang="en-US" altLang="zh-TW" dirty="0">
                <a:ea typeface="Heiti TC Medium" pitchFamily="2" charset="-128"/>
              </a:rPr>
              <a:t>National Taipei University</a:t>
            </a:r>
            <a:br>
              <a:rPr lang="en-US" altLang="zh-TW" dirty="0">
                <a:ea typeface="Heiti TC Medium" pitchFamily="2" charset="-128"/>
              </a:rPr>
            </a:br>
            <a:r>
              <a:rPr lang="en-US" altLang="zh-TW" dirty="0">
                <a:ea typeface="Heiti TC Medium" pitchFamily="2" charset="-128"/>
              </a:rPr>
              <a:t>Academic Year 113, 2</a:t>
            </a:r>
            <a:r>
              <a:rPr lang="en-US" altLang="zh-TW" baseline="30000" dirty="0">
                <a:ea typeface="Heiti TC Medium" pitchFamily="2" charset="-128"/>
              </a:rPr>
              <a:t>nd</a:t>
            </a:r>
            <a:r>
              <a:rPr lang="en-US" altLang="zh-TW" dirty="0">
                <a:ea typeface="Heiti TC Medium" pitchFamily="2" charset="-128"/>
              </a:rPr>
              <a:t> Semester (Spring 2025)</a:t>
            </a:r>
            <a:endParaRPr lang="en-US" dirty="0">
              <a:latin typeface="Calibri" panose="020F0502020204030204" pitchFamily="34" charset="0"/>
              <a:ea typeface="Heiti TC Medium" pitchFamily="2" charset="-128"/>
              <a:cs typeface="Calibri" panose="020F0502020204030204" pitchFamily="34" charset="0"/>
            </a:endParaRPr>
          </a:p>
        </p:txBody>
      </p:sp>
      <p:sp>
        <p:nvSpPr>
          <p:cNvPr id="3" name="Content Placeholder 2">
            <a:extLst>
              <a:ext uri="{FF2B5EF4-FFF2-40B4-BE49-F238E27FC236}">
                <a16:creationId xmlns:a16="http://schemas.microsoft.com/office/drawing/2014/main" id="{31B8585B-1D8F-6C47-AA13-A968D1CE3048}"/>
              </a:ext>
            </a:extLst>
          </p:cNvPr>
          <p:cNvSpPr>
            <a:spLocks noGrp="1"/>
          </p:cNvSpPr>
          <p:nvPr>
            <p:ph idx="1"/>
          </p:nvPr>
        </p:nvSpPr>
        <p:spPr>
          <a:xfrm>
            <a:off x="534389" y="2078182"/>
            <a:ext cx="11222181" cy="4358244"/>
          </a:xfrm>
        </p:spPr>
        <p:txBody>
          <a:bodyPr>
            <a:noAutofit/>
          </a:bodyPr>
          <a:lstStyle/>
          <a:p>
            <a:pPr>
              <a:spcAft>
                <a:spcPts val="600"/>
              </a:spcAft>
            </a:pPr>
            <a:r>
              <a:rPr lang="en-US" altLang="zh-TW" dirty="0"/>
              <a:t>Course Title: </a:t>
            </a:r>
            <a:r>
              <a:rPr lang="en-US" altLang="zh-TW" dirty="0">
                <a:solidFill>
                  <a:srgbClr val="C00000"/>
                </a:solidFill>
              </a:rPr>
              <a:t>Generative AI Innovative Applications </a:t>
            </a:r>
          </a:p>
          <a:p>
            <a:pPr>
              <a:spcAft>
                <a:spcPts val="600"/>
              </a:spcAft>
            </a:pPr>
            <a:r>
              <a:rPr lang="en-US" altLang="zh-TW" dirty="0"/>
              <a:t>Instructor: Min-Yuh Day</a:t>
            </a:r>
          </a:p>
          <a:p>
            <a:pPr>
              <a:spcAft>
                <a:spcPts val="600"/>
              </a:spcAft>
            </a:pPr>
            <a:r>
              <a:rPr lang="en-US" altLang="zh-TW" dirty="0"/>
              <a:t>Course Class: MBA, IM, NTPU (3 Credits, Elective) </a:t>
            </a:r>
          </a:p>
          <a:p>
            <a:pPr>
              <a:spcAft>
                <a:spcPts val="600"/>
              </a:spcAft>
            </a:pPr>
            <a:r>
              <a:rPr lang="en-US" altLang="zh-TW" dirty="0"/>
              <a:t>Details</a:t>
            </a:r>
          </a:p>
          <a:p>
            <a:pPr lvl="1">
              <a:spcAft>
                <a:spcPts val="600"/>
              </a:spcAft>
            </a:pPr>
            <a:r>
              <a:rPr lang="en-US" altLang="zh-TW" dirty="0"/>
              <a:t>In-Class and Distance Learning EMI Course </a:t>
            </a:r>
            <a:br>
              <a:rPr lang="en-US" altLang="zh-TW" dirty="0"/>
            </a:br>
            <a:r>
              <a:rPr lang="en-US" altLang="zh-TW" dirty="0"/>
              <a:t>(3 </a:t>
            </a:r>
            <a:r>
              <a:rPr lang="en-US" dirty="0"/>
              <a:t>Credits, Elective, </a:t>
            </a:r>
            <a:r>
              <a:rPr lang="en-US" altLang="zh-TW" dirty="0"/>
              <a:t>One Semester</a:t>
            </a:r>
            <a:r>
              <a:rPr lang="en-US" dirty="0"/>
              <a:t>) (M6031)</a:t>
            </a:r>
            <a:endParaRPr lang="en-US" altLang="zh-TW" dirty="0"/>
          </a:p>
          <a:p>
            <a:pPr>
              <a:spcAft>
                <a:spcPts val="600"/>
              </a:spcAft>
            </a:pPr>
            <a:r>
              <a:rPr lang="en-US" altLang="zh-TW" dirty="0"/>
              <a:t>Time &amp; Place: Tue, 2, 3, 4, (9:10-12:00) (B3F17)</a:t>
            </a:r>
          </a:p>
          <a:p>
            <a:pPr>
              <a:spcAft>
                <a:spcPts val="600"/>
              </a:spcAft>
            </a:pPr>
            <a:r>
              <a:rPr lang="en-US" sz="2400" dirty="0">
                <a:solidFill>
                  <a:schemeClr val="accent1"/>
                </a:solidFill>
                <a:latin typeface="Calibri" panose="020F0502020204030204" pitchFamily="34" charset="0"/>
                <a:ea typeface="Heiti TC Medium" pitchFamily="2" charset="-128"/>
                <a:cs typeface="Calibri" panose="020F0502020204030204" pitchFamily="34" charset="0"/>
              </a:rPr>
              <a:t>Google Meet</a:t>
            </a:r>
            <a:r>
              <a:rPr lang="en-US" sz="2400" dirty="0">
                <a:solidFill>
                  <a:schemeClr val="accent1"/>
                </a:solidFill>
              </a:rPr>
              <a:t>: </a:t>
            </a:r>
            <a:r>
              <a:rPr lang="en-US" sz="2400" b="0" dirty="0">
                <a:solidFill>
                  <a:schemeClr val="accent1"/>
                </a:solidFill>
                <a:hlinkClick r:id="rId2"/>
              </a:rPr>
              <a:t>https://meet.google.com/paj-zhhj-mya</a:t>
            </a:r>
            <a:endParaRPr lang="en-US" sz="2400" b="0" dirty="0">
              <a:solidFill>
                <a:schemeClr val="accent1"/>
              </a:solidFill>
            </a:endParaRPr>
          </a:p>
          <a:p>
            <a:pPr marL="0" indent="0">
              <a:lnSpc>
                <a:spcPct val="100000"/>
              </a:lnSpc>
              <a:spcBef>
                <a:spcPts val="0"/>
              </a:spcBef>
              <a:spcAft>
                <a:spcPts val="600"/>
              </a:spcAft>
              <a:buNone/>
            </a:pPr>
            <a:endParaRPr lang="en-US" sz="2400" b="0" dirty="0">
              <a:solidFill>
                <a:schemeClr val="accent1"/>
              </a:solidFill>
              <a:latin typeface="Calibri" panose="020F0502020204030204" pitchFamily="34" charset="0"/>
              <a:ea typeface="Heiti TC Medium" pitchFamily="2" charset="-128"/>
              <a:cs typeface="Calibri" panose="020F0502020204030204" pitchFamily="34" charset="0"/>
            </a:endParaRP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1619933-A934-BD47-AD81-7D08DAF68AED}"/>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6" name="Picture 5">
            <a:extLst>
              <a:ext uri="{FF2B5EF4-FFF2-40B4-BE49-F238E27FC236}">
                <a16:creationId xmlns:a16="http://schemas.microsoft.com/office/drawing/2014/main" id="{702E2DD3-DD0E-B549-9C9F-47B1F513AC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7" name="Picture 6">
            <a:extLst>
              <a:ext uri="{FF2B5EF4-FFF2-40B4-BE49-F238E27FC236}">
                <a16:creationId xmlns:a16="http://schemas.microsoft.com/office/drawing/2014/main" id="{93FFE905-387B-D749-8B47-4EEFCCBD81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1" name="Picture 10">
            <a:extLst>
              <a:ext uri="{FF2B5EF4-FFF2-40B4-BE49-F238E27FC236}">
                <a16:creationId xmlns:a16="http://schemas.microsoft.com/office/drawing/2014/main" id="{52702077-207D-0C46-90C5-453A00FA9D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3306" y="5974374"/>
            <a:ext cx="791692" cy="791692"/>
          </a:xfrm>
          <a:prstGeom prst="rect">
            <a:avLst/>
          </a:prstGeom>
        </p:spPr>
      </p:pic>
      <p:pic>
        <p:nvPicPr>
          <p:cNvPr id="5" name="Picture 4">
            <a:extLst>
              <a:ext uri="{FF2B5EF4-FFF2-40B4-BE49-F238E27FC236}">
                <a16:creationId xmlns:a16="http://schemas.microsoft.com/office/drawing/2014/main" id="{7C1AE0D3-6F36-63B4-54D1-0EE15187F2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12606" y="3143523"/>
            <a:ext cx="1779394" cy="1779394"/>
          </a:xfrm>
          <a:prstGeom prst="rect">
            <a:avLst/>
          </a:prstGeom>
        </p:spPr>
      </p:pic>
      <p:sp>
        <p:nvSpPr>
          <p:cNvPr id="8" name="TextBox 7">
            <a:extLst>
              <a:ext uri="{FF2B5EF4-FFF2-40B4-BE49-F238E27FC236}">
                <a16:creationId xmlns:a16="http://schemas.microsoft.com/office/drawing/2014/main" id="{57F0A506-A06A-9686-F09D-4F3D925AE734}"/>
              </a:ext>
            </a:extLst>
          </p:cNvPr>
          <p:cNvSpPr txBox="1"/>
          <p:nvPr/>
        </p:nvSpPr>
        <p:spPr>
          <a:xfrm>
            <a:off x="10471279" y="4775201"/>
            <a:ext cx="1582947" cy="400110"/>
          </a:xfrm>
          <a:prstGeom prst="rect">
            <a:avLst/>
          </a:prstGeom>
          <a:noFill/>
        </p:spPr>
        <p:txBody>
          <a:bodyPr wrap="square">
            <a:spAutoFit/>
          </a:bodyPr>
          <a:lstStyle/>
          <a:p>
            <a:pPr algn="ctr"/>
            <a:r>
              <a:rPr lang="en-US" sz="1000" b="0" dirty="0">
                <a:solidFill>
                  <a:schemeClr val="accent1"/>
                </a:solidFill>
                <a:hlinkClick r:id="rId2"/>
              </a:rPr>
              <a:t>https://meet.google.com/paj-zhhj-mya</a:t>
            </a:r>
            <a:endParaRPr lang="en-US" sz="1000" dirty="0"/>
          </a:p>
        </p:txBody>
      </p:sp>
    </p:spTree>
    <p:extLst>
      <p:ext uri="{BB962C8B-B14F-4D97-AF65-F5344CB8AC3E}">
        <p14:creationId xmlns:p14="http://schemas.microsoft.com/office/powerpoint/2010/main" val="394333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3" name="Picture 2">
            <a:extLst>
              <a:ext uri="{FF2B5EF4-FFF2-40B4-BE49-F238E27FC236}">
                <a16:creationId xmlns:a16="http://schemas.microsoft.com/office/drawing/2014/main" id="{15A86C65-2CA2-99EF-B398-9E27345C4DD7}"/>
              </a:ext>
            </a:extLst>
          </p:cNvPr>
          <p:cNvPicPr>
            <a:picLocks noChangeAspect="1"/>
          </p:cNvPicPr>
          <p:nvPr/>
        </p:nvPicPr>
        <p:blipFill>
          <a:blip r:embed="rId3"/>
          <a:stretch>
            <a:fillRect/>
          </a:stretch>
        </p:blipFill>
        <p:spPr>
          <a:xfrm>
            <a:off x="917657" y="1118732"/>
            <a:ext cx="10356683" cy="5443512"/>
          </a:xfrm>
          <a:prstGeom prst="rect">
            <a:avLst/>
          </a:prstGeom>
        </p:spPr>
      </p:pic>
      <p:pic>
        <p:nvPicPr>
          <p:cNvPr id="5" name="Picture 4">
            <a:extLst>
              <a:ext uri="{FF2B5EF4-FFF2-40B4-BE49-F238E27FC236}">
                <a16:creationId xmlns:a16="http://schemas.microsoft.com/office/drawing/2014/main" id="{4FC7B8E8-634D-EAB1-8BD3-C3AF99A2668E}"/>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2086734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894217"/>
          </a:xfrm>
        </p:spPr>
        <p:txBody>
          <a:bodyPr>
            <a:normAutofit/>
          </a:bodyPr>
          <a:lstStyle/>
          <a:p>
            <a:r>
              <a:rPr lang="en-US" dirty="0"/>
              <a:t>NVIDIA 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https://learn.nvidia.com/my-learning</a:t>
            </a:r>
            <a:endParaRPr lang="en-US" dirty="0"/>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1802094" y="950318"/>
            <a:ext cx="8587810" cy="5611926"/>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3787506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a:bodyPr>
          <a:lstStyle/>
          <a:p>
            <a:r>
              <a:rPr lang="en-US" dirty="0"/>
              <a:t>NVIDIA 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https://learn.nvidia.com/my-learning</a:t>
            </a:r>
            <a:endParaRPr lang="en-US" dirty="0"/>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961968" y="941294"/>
            <a:ext cx="10268061" cy="5517031"/>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1340628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826215"/>
          </a:xfrm>
        </p:spPr>
        <p:txBody>
          <a:bodyPr>
            <a:normAutofit/>
          </a:bodyPr>
          <a:lstStyle/>
          <a:p>
            <a:r>
              <a:rPr lang="en-US" dirty="0"/>
              <a:t>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https://learn.nvidia.com/my-learning</a:t>
            </a:r>
            <a:endParaRPr lang="en-US" dirty="0"/>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07576" y="94763"/>
            <a:ext cx="1495596" cy="326769"/>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4"/>
          <a:stretch>
            <a:fillRect/>
          </a:stretch>
        </p:blipFill>
        <p:spPr>
          <a:xfrm>
            <a:off x="1070079" y="4203032"/>
            <a:ext cx="10348714" cy="2344502"/>
          </a:xfrm>
          <a:prstGeom prst="rect">
            <a:avLst/>
          </a:prstGeom>
        </p:spPr>
      </p:pic>
      <p:pic>
        <p:nvPicPr>
          <p:cNvPr id="15" name="Picture 14">
            <a:extLst>
              <a:ext uri="{FF2B5EF4-FFF2-40B4-BE49-F238E27FC236}">
                <a16:creationId xmlns:a16="http://schemas.microsoft.com/office/drawing/2014/main" id="{2A2CFC39-EB97-3D31-9368-FC5027F35FD5}"/>
              </a:ext>
            </a:extLst>
          </p:cNvPr>
          <p:cNvPicPr>
            <a:picLocks noChangeAspect="1"/>
          </p:cNvPicPr>
          <p:nvPr/>
        </p:nvPicPr>
        <p:blipFill>
          <a:blip r:embed="rId5"/>
          <a:stretch>
            <a:fillRect/>
          </a:stretch>
        </p:blipFill>
        <p:spPr>
          <a:xfrm>
            <a:off x="1009410" y="920978"/>
            <a:ext cx="10515973" cy="3282054"/>
          </a:xfrm>
          <a:prstGeom prst="rect">
            <a:avLst/>
          </a:prstGeom>
        </p:spPr>
      </p:pic>
    </p:spTree>
    <p:extLst>
      <p:ext uri="{BB962C8B-B14F-4D97-AF65-F5344CB8AC3E}">
        <p14:creationId xmlns:p14="http://schemas.microsoft.com/office/powerpoint/2010/main" val="1111498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9" y="56101"/>
            <a:ext cx="3147811" cy="6032892"/>
          </a:xfrm>
        </p:spPr>
        <p:txBody>
          <a:bodyPr>
            <a:normAutofit/>
          </a:bodyPr>
          <a:lstStyle/>
          <a:p>
            <a:r>
              <a:rPr lang="en-US" dirty="0"/>
              <a:t>NVIDIA 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44</a:t>
            </a:fld>
            <a:endParaRPr lang="en-US" dirty="0"/>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https://learn.nvidia.com/en-us/training/self-paced-courses</a:t>
            </a:r>
            <a:endParaRPr lang="en-US" dirty="0"/>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3832412" y="56101"/>
            <a:ext cx="7933258" cy="6380126"/>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2758948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45</a:t>
            </a:fld>
            <a:endParaRPr lang="en-US" dirty="0"/>
          </a:p>
        </p:txBody>
      </p:sp>
      <p:sp>
        <p:nvSpPr>
          <p:cNvPr id="11" name="TextBox 10">
            <a:extLst>
              <a:ext uri="{FF2B5EF4-FFF2-40B4-BE49-F238E27FC236}">
                <a16:creationId xmlns:a16="http://schemas.microsoft.com/office/drawing/2014/main" id="{CF409973-5849-9887-0E40-BE0B17E94ACB}"/>
              </a:ext>
            </a:extLst>
          </p:cNvPr>
          <p:cNvSpPr txBox="1"/>
          <p:nvPr/>
        </p:nvSpPr>
        <p:spPr>
          <a:xfrm>
            <a:off x="3048000" y="6511418"/>
            <a:ext cx="6096000" cy="307777"/>
          </a:xfrm>
          <a:prstGeom prst="rect">
            <a:avLst/>
          </a:prstGeom>
          <a:noFill/>
        </p:spPr>
        <p:txBody>
          <a:bodyPr wrap="square">
            <a:spAutoFit/>
          </a:bodyPr>
          <a:lstStyle/>
          <a:p>
            <a:pPr algn="ctr"/>
            <a:r>
              <a:rPr lang="en-US" sz="1400" dirty="0">
                <a:hlinkClick r:id="rId2"/>
              </a:rPr>
              <a:t>https://learn.nvidia.com/certificates?id=twpWsrB4TDCQ0ErgAoEt6w</a:t>
            </a:r>
          </a:p>
        </p:txBody>
      </p:sp>
      <p:pic>
        <p:nvPicPr>
          <p:cNvPr id="12" name="Picture 11">
            <a:extLst>
              <a:ext uri="{FF2B5EF4-FFF2-40B4-BE49-F238E27FC236}">
                <a16:creationId xmlns:a16="http://schemas.microsoft.com/office/drawing/2014/main" id="{FD8B5F19-6B9B-807F-32DE-CED9639C6D3D}"/>
              </a:ext>
            </a:extLst>
          </p:cNvPr>
          <p:cNvPicPr>
            <a:picLocks noChangeAspect="1"/>
          </p:cNvPicPr>
          <p:nvPr/>
        </p:nvPicPr>
        <p:blipFill>
          <a:blip r:embed="rId3"/>
          <a:stretch>
            <a:fillRect/>
          </a:stretch>
        </p:blipFill>
        <p:spPr>
          <a:xfrm>
            <a:off x="2209800" y="268627"/>
            <a:ext cx="7772400" cy="6242791"/>
          </a:xfrm>
          <a:prstGeom prst="rect">
            <a:avLst/>
          </a:prstGeom>
        </p:spPr>
      </p:pic>
    </p:spTree>
    <p:extLst>
      <p:ext uri="{BB962C8B-B14F-4D97-AF65-F5344CB8AC3E}">
        <p14:creationId xmlns:p14="http://schemas.microsoft.com/office/powerpoint/2010/main" val="3679442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46</a:t>
            </a:fld>
            <a:endParaRPr lang="en-US" dirty="0"/>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2059785" y="145151"/>
            <a:ext cx="8072429" cy="6366267"/>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3048000" y="6511418"/>
            <a:ext cx="6096000" cy="307777"/>
          </a:xfrm>
          <a:prstGeom prst="rect">
            <a:avLst/>
          </a:prstGeom>
          <a:noFill/>
        </p:spPr>
        <p:txBody>
          <a:bodyPr wrap="square">
            <a:spAutoFit/>
          </a:bodyPr>
          <a:lstStyle/>
          <a:p>
            <a:pPr algn="ctr"/>
            <a:r>
              <a:rPr lang="en-US" sz="1400" dirty="0">
                <a:hlinkClick r:id="rId3"/>
              </a:rPr>
              <a:t>https://learn.nvidia.com/certificates?id=ed-qOCIMQaatzU8SNUNxgw</a:t>
            </a:r>
          </a:p>
        </p:txBody>
      </p:sp>
    </p:spTree>
    <p:extLst>
      <p:ext uri="{BB962C8B-B14F-4D97-AF65-F5344CB8AC3E}">
        <p14:creationId xmlns:p14="http://schemas.microsoft.com/office/powerpoint/2010/main" val="1123126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A997C-8089-5A35-E782-6AC093BCA025}"/>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201" name="TextBox 200">
            <a:extLst>
              <a:ext uri="{FF2B5EF4-FFF2-40B4-BE49-F238E27FC236}">
                <a16:creationId xmlns:a16="http://schemas.microsoft.com/office/drawing/2014/main" id="{AE1D6452-FF8F-6778-81C9-C20D712A0A58}"/>
              </a:ext>
            </a:extLst>
          </p:cNvPr>
          <p:cNvSpPr txBox="1"/>
          <p:nvPr/>
        </p:nvSpPr>
        <p:spPr>
          <a:xfrm>
            <a:off x="1124679" y="6586692"/>
            <a:ext cx="9942642" cy="246221"/>
          </a:xfrm>
          <a:prstGeom prst="rect">
            <a:avLst/>
          </a:prstGeom>
          <a:noFill/>
        </p:spPr>
        <p:txBody>
          <a:bodyPr wrap="square">
            <a:spAutoFit/>
          </a:bodyPr>
          <a:lstStyle/>
          <a:p>
            <a:pPr algn="ctr"/>
            <a:r>
              <a:rPr lang="en-US" sz="1000" dirty="0">
                <a:solidFill>
                  <a:schemeClr val="bg1">
                    <a:lumMod val="75000"/>
                  </a:schemeClr>
                </a:solidFill>
              </a:rPr>
              <a:t>Source: NVIDIA DLI (2024), Introduction to NVIDIA NIM™ Microservices, https://</a:t>
            </a:r>
            <a:r>
              <a:rPr lang="en-US" sz="1000" dirty="0" err="1">
                <a:solidFill>
                  <a:schemeClr val="bg1">
                    <a:lumMod val="75000"/>
                  </a:schemeClr>
                </a:solidFill>
              </a:rPr>
              <a:t>learn.nvidia.com</a:t>
            </a:r>
            <a:r>
              <a:rPr lang="en-US" sz="1000" dirty="0">
                <a:solidFill>
                  <a:schemeClr val="bg1">
                    <a:lumMod val="75000"/>
                  </a:schemeClr>
                </a:solidFill>
              </a:rPr>
              <a:t>/courses/</a:t>
            </a:r>
            <a:r>
              <a:rPr lang="en-US" sz="1000" dirty="0" err="1">
                <a:solidFill>
                  <a:schemeClr val="bg1">
                    <a:lumMod val="75000"/>
                  </a:schemeClr>
                </a:solidFill>
              </a:rPr>
              <a:t>course-detail?course_id</a:t>
            </a:r>
            <a:r>
              <a:rPr lang="en-US" sz="1000" dirty="0">
                <a:solidFill>
                  <a:schemeClr val="bg1">
                    <a:lumMod val="75000"/>
                  </a:schemeClr>
                </a:solidFill>
              </a:rPr>
              <a:t>=course-v1:DLI+S-FX-23+V1</a:t>
            </a:r>
          </a:p>
        </p:txBody>
      </p:sp>
      <p:pic>
        <p:nvPicPr>
          <p:cNvPr id="2" name="Picture 1">
            <a:extLst>
              <a:ext uri="{FF2B5EF4-FFF2-40B4-BE49-F238E27FC236}">
                <a16:creationId xmlns:a16="http://schemas.microsoft.com/office/drawing/2014/main" id="{0C5997D7-88C7-A067-308C-6D832070D7D3}"/>
              </a:ext>
            </a:extLst>
          </p:cNvPr>
          <p:cNvPicPr>
            <a:picLocks noChangeAspect="1"/>
          </p:cNvPicPr>
          <p:nvPr/>
        </p:nvPicPr>
        <p:blipFill>
          <a:blip r:embed="rId3"/>
          <a:stretch>
            <a:fillRect/>
          </a:stretch>
        </p:blipFill>
        <p:spPr>
          <a:xfrm>
            <a:off x="107576" y="94763"/>
            <a:ext cx="766181" cy="167401"/>
          </a:xfrm>
          <a:prstGeom prst="rect">
            <a:avLst/>
          </a:prstGeom>
        </p:spPr>
      </p:pic>
      <p:sp>
        <p:nvSpPr>
          <p:cNvPr id="3" name="Title 15">
            <a:extLst>
              <a:ext uri="{FF2B5EF4-FFF2-40B4-BE49-F238E27FC236}">
                <a16:creationId xmlns:a16="http://schemas.microsoft.com/office/drawing/2014/main" id="{343904B8-9DA1-028A-F603-3D9FDD68DEDA}"/>
              </a:ext>
            </a:extLst>
          </p:cNvPr>
          <p:cNvSpPr>
            <a:spLocks noGrp="1"/>
          </p:cNvSpPr>
          <p:nvPr>
            <p:ph type="title"/>
          </p:nvPr>
        </p:nvSpPr>
        <p:spPr>
          <a:xfrm>
            <a:off x="990600" y="58271"/>
            <a:ext cx="10515600" cy="731556"/>
          </a:xfrm>
        </p:spPr>
        <p:txBody>
          <a:bodyPr anchor="b">
            <a:noAutofit/>
          </a:bodyPr>
          <a:lstStyle/>
          <a:p>
            <a:pPr algn="ctr"/>
            <a:r>
              <a:rPr lang="en-US" sz="4400" dirty="0">
                <a:solidFill>
                  <a:schemeClr val="accent1"/>
                </a:solidFill>
                <a:latin typeface="NVIDIA Sans"/>
                <a:cs typeface="NVIDIA Sans"/>
              </a:rPr>
              <a:t>AI Virtual Assistant for Customer Service</a:t>
            </a:r>
          </a:p>
        </p:txBody>
      </p:sp>
      <p:sp>
        <p:nvSpPr>
          <p:cNvPr id="5" name="Text Placeholder 17">
            <a:extLst>
              <a:ext uri="{FF2B5EF4-FFF2-40B4-BE49-F238E27FC236}">
                <a16:creationId xmlns:a16="http://schemas.microsoft.com/office/drawing/2014/main" id="{B2E5F7FF-9AE9-783C-B539-26C585DC9C22}"/>
              </a:ext>
            </a:extLst>
          </p:cNvPr>
          <p:cNvSpPr txBox="1">
            <a:spLocks/>
          </p:cNvSpPr>
          <p:nvPr/>
        </p:nvSpPr>
        <p:spPr>
          <a:xfrm>
            <a:off x="1003745" y="656387"/>
            <a:ext cx="10515600" cy="469392"/>
          </a:xfrm>
          <a:prstGeom prst="rect">
            <a:avLst/>
          </a:prstGeom>
        </p:spPr>
        <p:txBody>
          <a:bodyPr vert="horz" lIns="30480" tIns="15240" rIns="30480" bIns="1524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200"/>
              </a:spcAft>
            </a:pPr>
            <a:r>
              <a:rPr lang="en-US" sz="2400" dirty="0">
                <a:solidFill>
                  <a:schemeClr val="accent1"/>
                </a:solidFill>
                <a:latin typeface="NVIDIA Sans"/>
                <a:cs typeface="NVIDIA Sans"/>
              </a:rPr>
              <a:t>AI Virtual Assistant to reduce handling time, boost customer satisfaction </a:t>
            </a:r>
            <a:endParaRPr lang="en-US" sz="2400" dirty="0">
              <a:solidFill>
                <a:schemeClr val="accent1"/>
              </a:solidFill>
            </a:endParaRPr>
          </a:p>
        </p:txBody>
      </p:sp>
      <p:sp>
        <p:nvSpPr>
          <p:cNvPr id="6" name="Content Placeholder 2">
            <a:extLst>
              <a:ext uri="{FF2B5EF4-FFF2-40B4-BE49-F238E27FC236}">
                <a16:creationId xmlns:a16="http://schemas.microsoft.com/office/drawing/2014/main" id="{910DFE0F-CACC-BA5E-6FA2-7E1E565825BA}"/>
              </a:ext>
            </a:extLst>
          </p:cNvPr>
          <p:cNvSpPr txBox="1">
            <a:spLocks/>
          </p:cNvSpPr>
          <p:nvPr/>
        </p:nvSpPr>
        <p:spPr>
          <a:xfrm>
            <a:off x="421341" y="1479787"/>
            <a:ext cx="6143252" cy="4988593"/>
          </a:xfrm>
          <a:prstGeom prst="rect">
            <a:avLst/>
          </a:prstGeom>
        </p:spPr>
        <p:txBody>
          <a:bodyPr lIns="30480" tIns="15240" rIns="30480" bIns="15240" anchor="t"/>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tx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tx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tx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tx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tx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152385" indent="-152385" defTabSz="914309">
              <a:spcBef>
                <a:spcPts val="800"/>
              </a:spcBef>
              <a:buClr>
                <a:srgbClr val="76B900"/>
              </a:buClr>
              <a:buNone/>
            </a:pPr>
            <a:r>
              <a:rPr lang="en-US" sz="2000" b="1" dirty="0">
                <a:solidFill>
                  <a:srgbClr val="000000"/>
                </a:solidFill>
                <a:latin typeface="NVIDIA Sans"/>
                <a:ea typeface="NVIDIA Sans"/>
                <a:cs typeface="NVIDIA Sans"/>
                <a:sym typeface="NVIDIA Sans"/>
              </a:rPr>
              <a:t>Benefits</a:t>
            </a:r>
            <a:endParaRPr lang="en-US" sz="2000" dirty="0">
              <a:solidFill>
                <a:srgbClr val="000000"/>
              </a:solidFill>
            </a:endParaRPr>
          </a:p>
          <a:p>
            <a:pPr marL="152385" indent="-152385" defTabSz="914309">
              <a:spcBef>
                <a:spcPts val="1000"/>
              </a:spcBef>
              <a:buClr>
                <a:srgbClr val="76B900"/>
              </a:buClr>
              <a:buSzPct val="100000"/>
            </a:pPr>
            <a:r>
              <a:rPr lang="en-US" sz="2000" dirty="0">
                <a:solidFill>
                  <a:srgbClr val="000000"/>
                </a:solidFill>
                <a:latin typeface="NVIDIA Sans"/>
                <a:ea typeface="NVIDIA Sans"/>
                <a:cs typeface="NVIDIA Sans"/>
                <a:sym typeface="NVIDIA Sans"/>
              </a:rPr>
              <a:t>Personalized Responses: Handles structured and unstructured customer queries (e.g., order details, spending history).</a:t>
            </a:r>
            <a:endParaRPr lang="en-US" sz="2000" dirty="0">
              <a:solidFill>
                <a:srgbClr val="000000"/>
              </a:solidFill>
              <a:latin typeface="NVIDIA Sans"/>
              <a:ea typeface="NVIDIA Sans"/>
              <a:cs typeface="NVIDIA Sans"/>
            </a:endParaRPr>
          </a:p>
          <a:p>
            <a:pPr marL="152385" indent="-152385" defTabSz="914309">
              <a:spcBef>
                <a:spcPts val="1000"/>
              </a:spcBef>
              <a:buClr>
                <a:srgbClr val="76B900"/>
              </a:buClr>
              <a:buSzPct val="100000"/>
            </a:pPr>
            <a:r>
              <a:rPr lang="en-US" sz="2000" dirty="0">
                <a:solidFill>
                  <a:srgbClr val="000000"/>
                </a:solidFill>
                <a:latin typeface="NVIDIA Sans"/>
                <a:ea typeface="NVIDIA Sans"/>
                <a:cs typeface="NVIDIA Sans"/>
                <a:sym typeface="NVIDIA Sans"/>
              </a:rPr>
              <a:t>Multi-Turn Dialogue: Offers context-aware, seamless interactions across multiple questions.</a:t>
            </a:r>
            <a:endParaRPr lang="en-US" sz="2000" dirty="0">
              <a:solidFill>
                <a:srgbClr val="000000"/>
              </a:solidFill>
              <a:sym typeface="NVIDIA Sans"/>
            </a:endParaRPr>
          </a:p>
          <a:p>
            <a:pPr marL="152385" indent="-152385" defTabSz="914309">
              <a:spcBef>
                <a:spcPts val="1000"/>
              </a:spcBef>
              <a:buClr>
                <a:srgbClr val="76B900"/>
              </a:buClr>
              <a:buSzPct val="100000"/>
            </a:pPr>
            <a:r>
              <a:rPr lang="en-US" sz="2000" dirty="0">
                <a:solidFill>
                  <a:srgbClr val="000000"/>
                </a:solidFill>
                <a:latin typeface="NVIDIA Sans"/>
                <a:ea typeface="NVIDIA Sans"/>
                <a:cs typeface="NVIDIA Sans"/>
                <a:sym typeface="NVIDIA Sans"/>
              </a:rPr>
              <a:t>Custom Conversation Style: Adapts text responses to reflect corporate branding and tone.</a:t>
            </a:r>
            <a:endParaRPr lang="en-US" sz="2000" dirty="0">
              <a:solidFill>
                <a:srgbClr val="000000"/>
              </a:solidFill>
              <a:sym typeface="NVIDIA Sans"/>
            </a:endParaRPr>
          </a:p>
          <a:p>
            <a:pPr marL="152385" indent="-152385" defTabSz="914309">
              <a:spcBef>
                <a:spcPts val="1000"/>
              </a:spcBef>
              <a:buClr>
                <a:srgbClr val="76B900"/>
              </a:buClr>
              <a:buSzPct val="100000"/>
            </a:pPr>
            <a:r>
              <a:rPr lang="en-US" sz="2000" dirty="0">
                <a:solidFill>
                  <a:srgbClr val="000000"/>
                </a:solidFill>
                <a:latin typeface="NVIDIA Sans"/>
                <a:ea typeface="NVIDIA Sans"/>
                <a:cs typeface="NVIDIA Sans"/>
                <a:sym typeface="NVIDIA Sans"/>
              </a:rPr>
              <a:t>Sentiment Analysis: Analyzes real-time customer interactions to gauge sentiment and adjust responses.</a:t>
            </a:r>
            <a:endParaRPr lang="en-US" sz="2000" dirty="0">
              <a:solidFill>
                <a:srgbClr val="000000"/>
              </a:solidFill>
            </a:endParaRPr>
          </a:p>
          <a:p>
            <a:pPr marL="152385" indent="-152385" defTabSz="304770">
              <a:spcBef>
                <a:spcPts val="1000"/>
              </a:spcBef>
              <a:buClr>
                <a:srgbClr val="76B900"/>
              </a:buClr>
              <a:buSzPct val="100000"/>
              <a:defRPr/>
            </a:pPr>
            <a:r>
              <a:rPr lang="en-US" sz="2000" dirty="0">
                <a:solidFill>
                  <a:srgbClr val="000000"/>
                </a:solidFill>
                <a:latin typeface="NVIDIA Sans"/>
                <a:ea typeface="NVIDIA Sans"/>
                <a:cs typeface="NVIDIA Sans"/>
                <a:sym typeface="NVIDIA Sans"/>
              </a:rPr>
              <a:t>Multi-Session Support: Allows for multiple user sessions with conversation history and summaries.</a:t>
            </a:r>
            <a:endParaRPr lang="en-US" sz="2000" dirty="0">
              <a:solidFill>
                <a:srgbClr val="FFFFFF"/>
              </a:solidFill>
              <a:sym typeface="NVIDIA Sans"/>
            </a:endParaRPr>
          </a:p>
          <a:p>
            <a:pPr marL="152385" indent="-152385" defTabSz="304770">
              <a:spcBef>
                <a:spcPts val="800"/>
              </a:spcBef>
              <a:buClr>
                <a:srgbClr val="76B900"/>
              </a:buClr>
              <a:buSzPct val="100000"/>
              <a:defRPr/>
            </a:pPr>
            <a:r>
              <a:rPr lang="en-US" sz="2000" dirty="0">
                <a:solidFill>
                  <a:srgbClr val="000000"/>
                </a:solidFill>
                <a:latin typeface="NVIDIA Sans"/>
                <a:ea typeface="NVIDIA Sans"/>
                <a:cs typeface="NVIDIA Sans"/>
                <a:sym typeface="NVIDIA Sans"/>
              </a:rPr>
              <a:t>Data Privacy: Integrates with on-premises or cloud-hosted knowledge bases to protect sensitive data.</a:t>
            </a:r>
            <a:endParaRPr lang="en-US" sz="2000" dirty="0">
              <a:solidFill>
                <a:srgbClr val="FFFFFF"/>
              </a:solidFill>
            </a:endParaRPr>
          </a:p>
          <a:p>
            <a:pPr marL="152385" indent="-152385" defTabSz="914309">
              <a:spcBef>
                <a:spcPts val="1000"/>
              </a:spcBef>
              <a:buClr>
                <a:srgbClr val="76B900"/>
              </a:buClr>
            </a:pPr>
            <a:endParaRPr lang="en-US" sz="2000" dirty="0">
              <a:solidFill>
                <a:srgbClr val="000000"/>
              </a:solidFill>
            </a:endParaRPr>
          </a:p>
        </p:txBody>
      </p:sp>
      <p:pic>
        <p:nvPicPr>
          <p:cNvPr id="7" name="Picture 6">
            <a:extLst>
              <a:ext uri="{FF2B5EF4-FFF2-40B4-BE49-F238E27FC236}">
                <a16:creationId xmlns:a16="http://schemas.microsoft.com/office/drawing/2014/main" id="{944B4362-353E-37A2-535E-FBC7051074F2}"/>
              </a:ext>
            </a:extLst>
          </p:cNvPr>
          <p:cNvPicPr>
            <a:picLocks noChangeAspect="1"/>
          </p:cNvPicPr>
          <p:nvPr/>
        </p:nvPicPr>
        <p:blipFill>
          <a:blip r:embed="rId4"/>
          <a:stretch>
            <a:fillRect/>
          </a:stretch>
        </p:blipFill>
        <p:spPr>
          <a:xfrm>
            <a:off x="6790765" y="1126309"/>
            <a:ext cx="4715435" cy="5434874"/>
          </a:xfrm>
          <a:prstGeom prst="rect">
            <a:avLst/>
          </a:prstGeom>
        </p:spPr>
      </p:pic>
    </p:spTree>
    <p:extLst>
      <p:ext uri="{BB962C8B-B14F-4D97-AF65-F5344CB8AC3E}">
        <p14:creationId xmlns:p14="http://schemas.microsoft.com/office/powerpoint/2010/main" val="93269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A997C-8089-5A35-E782-6AC093BCA025}"/>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201" name="TextBox 200">
            <a:extLst>
              <a:ext uri="{FF2B5EF4-FFF2-40B4-BE49-F238E27FC236}">
                <a16:creationId xmlns:a16="http://schemas.microsoft.com/office/drawing/2014/main" id="{AE1D6452-FF8F-6778-81C9-C20D712A0A58}"/>
              </a:ext>
            </a:extLst>
          </p:cNvPr>
          <p:cNvSpPr txBox="1"/>
          <p:nvPr/>
        </p:nvSpPr>
        <p:spPr>
          <a:xfrm>
            <a:off x="1124679" y="6586692"/>
            <a:ext cx="9942642" cy="246221"/>
          </a:xfrm>
          <a:prstGeom prst="rect">
            <a:avLst/>
          </a:prstGeom>
          <a:noFill/>
        </p:spPr>
        <p:txBody>
          <a:bodyPr wrap="square">
            <a:spAutoFit/>
          </a:bodyPr>
          <a:lstStyle/>
          <a:p>
            <a:pPr algn="ctr"/>
            <a:r>
              <a:rPr lang="en-US" sz="1000" dirty="0">
                <a:solidFill>
                  <a:schemeClr val="bg1">
                    <a:lumMod val="75000"/>
                  </a:schemeClr>
                </a:solidFill>
              </a:rPr>
              <a:t>Source: NVIDIA DLI (2024), Introduction to NVIDIA NIM™ Microservices, https://</a:t>
            </a:r>
            <a:r>
              <a:rPr lang="en-US" sz="1000" dirty="0" err="1">
                <a:solidFill>
                  <a:schemeClr val="bg1">
                    <a:lumMod val="75000"/>
                  </a:schemeClr>
                </a:solidFill>
              </a:rPr>
              <a:t>learn.nvidia.com</a:t>
            </a:r>
            <a:r>
              <a:rPr lang="en-US" sz="1000" dirty="0">
                <a:solidFill>
                  <a:schemeClr val="bg1">
                    <a:lumMod val="75000"/>
                  </a:schemeClr>
                </a:solidFill>
              </a:rPr>
              <a:t>/courses/</a:t>
            </a:r>
            <a:r>
              <a:rPr lang="en-US" sz="1000" dirty="0" err="1">
                <a:solidFill>
                  <a:schemeClr val="bg1">
                    <a:lumMod val="75000"/>
                  </a:schemeClr>
                </a:solidFill>
              </a:rPr>
              <a:t>course-detail?course_id</a:t>
            </a:r>
            <a:r>
              <a:rPr lang="en-US" sz="1000" dirty="0">
                <a:solidFill>
                  <a:schemeClr val="bg1">
                    <a:lumMod val="75000"/>
                  </a:schemeClr>
                </a:solidFill>
              </a:rPr>
              <a:t>=course-v1:DLI+S-FX-23+V1</a:t>
            </a:r>
          </a:p>
        </p:txBody>
      </p:sp>
      <p:pic>
        <p:nvPicPr>
          <p:cNvPr id="2" name="Picture 1">
            <a:extLst>
              <a:ext uri="{FF2B5EF4-FFF2-40B4-BE49-F238E27FC236}">
                <a16:creationId xmlns:a16="http://schemas.microsoft.com/office/drawing/2014/main" id="{0C5997D7-88C7-A067-308C-6D832070D7D3}"/>
              </a:ext>
            </a:extLst>
          </p:cNvPr>
          <p:cNvPicPr>
            <a:picLocks noChangeAspect="1"/>
          </p:cNvPicPr>
          <p:nvPr/>
        </p:nvPicPr>
        <p:blipFill>
          <a:blip r:embed="rId3"/>
          <a:stretch>
            <a:fillRect/>
          </a:stretch>
        </p:blipFill>
        <p:spPr>
          <a:xfrm>
            <a:off x="107576" y="94763"/>
            <a:ext cx="766181" cy="167401"/>
          </a:xfrm>
          <a:prstGeom prst="rect">
            <a:avLst/>
          </a:prstGeom>
        </p:spPr>
      </p:pic>
      <p:sp>
        <p:nvSpPr>
          <p:cNvPr id="3" name="Rounded Rectangle 11">
            <a:extLst>
              <a:ext uri="{FF2B5EF4-FFF2-40B4-BE49-F238E27FC236}">
                <a16:creationId xmlns:a16="http://schemas.microsoft.com/office/drawing/2014/main" id="{3F0DA215-2CC9-F65F-A805-B3EB7FA761A7}"/>
              </a:ext>
            </a:extLst>
          </p:cNvPr>
          <p:cNvSpPr/>
          <p:nvPr/>
        </p:nvSpPr>
        <p:spPr>
          <a:xfrm>
            <a:off x="4600032" y="3522070"/>
            <a:ext cx="2895600" cy="1828800"/>
          </a:xfrm>
          <a:prstGeom prst="roundRect">
            <a:avLst>
              <a:gd name="adj" fmla="val 0"/>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0" bIns="0" rtlCol="0" anchor="t"/>
          <a:lstStyle/>
          <a:p>
            <a:pPr defTabSz="152385"/>
            <a:r>
              <a:rPr lang="en-US" sz="667" b="1">
                <a:solidFill>
                  <a:srgbClr val="000000"/>
                </a:solidFill>
                <a:latin typeface="NVIDIA Sans"/>
                <a:cs typeface="NVIDIA Sans Medium" panose="020B0603020203020204" pitchFamily="34" charset="0"/>
              </a:rPr>
              <a:t>3D Animation Pipeline</a:t>
            </a:r>
          </a:p>
        </p:txBody>
      </p:sp>
      <p:pic>
        <p:nvPicPr>
          <p:cNvPr id="5" name="Graphic 4">
            <a:extLst>
              <a:ext uri="{FF2B5EF4-FFF2-40B4-BE49-F238E27FC236}">
                <a16:creationId xmlns:a16="http://schemas.microsoft.com/office/drawing/2014/main" id="{46DA861C-8BB0-BF98-8089-9F019AE5F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64224" y="5426212"/>
            <a:ext cx="426720" cy="426720"/>
          </a:xfrm>
          <a:prstGeom prst="rect">
            <a:avLst/>
          </a:prstGeom>
        </p:spPr>
      </p:pic>
      <p:pic>
        <p:nvPicPr>
          <p:cNvPr id="6" name="Graphic 17">
            <a:extLst>
              <a:ext uri="{FF2B5EF4-FFF2-40B4-BE49-F238E27FC236}">
                <a16:creationId xmlns:a16="http://schemas.microsoft.com/office/drawing/2014/main" id="{0BE6FDA9-E6E1-9AC5-3F8E-448AC431F9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2000" y="2032207"/>
            <a:ext cx="426720" cy="426720"/>
          </a:xfrm>
          <a:prstGeom prst="rect">
            <a:avLst/>
          </a:prstGeom>
        </p:spPr>
      </p:pic>
      <p:sp>
        <p:nvSpPr>
          <p:cNvPr id="7" name="Rounded Rectangle 11">
            <a:extLst>
              <a:ext uri="{FF2B5EF4-FFF2-40B4-BE49-F238E27FC236}">
                <a16:creationId xmlns:a16="http://schemas.microsoft.com/office/drawing/2014/main" id="{E99B3288-5CAB-5C04-20B4-11BC3A4F799C}"/>
              </a:ext>
            </a:extLst>
          </p:cNvPr>
          <p:cNvSpPr/>
          <p:nvPr/>
        </p:nvSpPr>
        <p:spPr>
          <a:xfrm>
            <a:off x="3573459" y="1724116"/>
            <a:ext cx="1656354" cy="1066800"/>
          </a:xfrm>
          <a:prstGeom prst="roundRect">
            <a:avLst>
              <a:gd name="adj" fmla="val 0"/>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0" bIns="0" rtlCol="0" anchor="t"/>
          <a:lstStyle/>
          <a:p>
            <a:pPr defTabSz="152385"/>
            <a:r>
              <a:rPr lang="en-US" sz="1200" b="1">
                <a:solidFill>
                  <a:srgbClr val="000000"/>
                </a:solidFill>
                <a:latin typeface="NVIDIA Sans"/>
                <a:cs typeface="NVIDIA Sans Medium" panose="020B0603020203020204" pitchFamily="34" charset="0"/>
              </a:rPr>
              <a:t>Web Front End</a:t>
            </a:r>
          </a:p>
        </p:txBody>
      </p:sp>
      <p:pic>
        <p:nvPicPr>
          <p:cNvPr id="8" name="Graphic 7">
            <a:extLst>
              <a:ext uri="{FF2B5EF4-FFF2-40B4-BE49-F238E27FC236}">
                <a16:creationId xmlns:a16="http://schemas.microsoft.com/office/drawing/2014/main" id="{0FEBD44D-584B-D2BF-5FB8-1486A1FF6D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25481" y="2032207"/>
            <a:ext cx="426720" cy="426720"/>
          </a:xfrm>
          <a:prstGeom prst="rect">
            <a:avLst/>
          </a:prstGeom>
        </p:spPr>
      </p:pic>
      <p:pic>
        <p:nvPicPr>
          <p:cNvPr id="9" name="Graphic 8">
            <a:extLst>
              <a:ext uri="{FF2B5EF4-FFF2-40B4-BE49-F238E27FC236}">
                <a16:creationId xmlns:a16="http://schemas.microsoft.com/office/drawing/2014/main" id="{75E09E3A-69C0-8BA8-6F36-D7486BA924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48462" y="2032207"/>
            <a:ext cx="426720" cy="426720"/>
          </a:xfrm>
          <a:prstGeom prst="rect">
            <a:avLst/>
          </a:prstGeom>
        </p:spPr>
      </p:pic>
      <p:pic>
        <p:nvPicPr>
          <p:cNvPr id="10" name="Graphic 9">
            <a:extLst>
              <a:ext uri="{FF2B5EF4-FFF2-40B4-BE49-F238E27FC236}">
                <a16:creationId xmlns:a16="http://schemas.microsoft.com/office/drawing/2014/main" id="{F7CCE795-3474-8958-3519-373DE01AC5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710672" y="2032207"/>
            <a:ext cx="426720" cy="426720"/>
          </a:xfrm>
          <a:prstGeom prst="rect">
            <a:avLst/>
          </a:prstGeom>
        </p:spPr>
      </p:pic>
      <p:pic>
        <p:nvPicPr>
          <p:cNvPr id="11" name="Graphic 481">
            <a:extLst>
              <a:ext uri="{FF2B5EF4-FFF2-40B4-BE49-F238E27FC236}">
                <a16:creationId xmlns:a16="http://schemas.microsoft.com/office/drawing/2014/main" id="{B2CA81B8-2EE3-6D0A-FA20-624D1CE91F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992904" y="2032207"/>
            <a:ext cx="426720" cy="426720"/>
          </a:xfrm>
          <a:prstGeom prst="rect">
            <a:avLst/>
          </a:prstGeom>
        </p:spPr>
      </p:pic>
      <p:sp>
        <p:nvSpPr>
          <p:cNvPr id="12" name="Rounded Rectangle 11">
            <a:extLst>
              <a:ext uri="{FF2B5EF4-FFF2-40B4-BE49-F238E27FC236}">
                <a16:creationId xmlns:a16="http://schemas.microsoft.com/office/drawing/2014/main" id="{15BD94C2-562E-E27D-D116-A08B3A2F2929}"/>
              </a:ext>
            </a:extLst>
          </p:cNvPr>
          <p:cNvSpPr/>
          <p:nvPr/>
        </p:nvSpPr>
        <p:spPr>
          <a:xfrm>
            <a:off x="7784542" y="3520742"/>
            <a:ext cx="2895600" cy="1828800"/>
          </a:xfrm>
          <a:prstGeom prst="roundRect">
            <a:avLst>
              <a:gd name="adj" fmla="val 0"/>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0" bIns="0" rtlCol="0" anchor="t"/>
          <a:lstStyle/>
          <a:p>
            <a:pPr defTabSz="152385"/>
            <a:r>
              <a:rPr lang="en-US" sz="667" b="1">
                <a:solidFill>
                  <a:srgbClr val="000000"/>
                </a:solidFill>
                <a:latin typeface="NVIDIA Sans"/>
                <a:cs typeface="NVIDIA Sans Medium" panose="020B0603020203020204" pitchFamily="34" charset="0"/>
              </a:rPr>
              <a:t>Audio Pipeline</a:t>
            </a:r>
          </a:p>
        </p:txBody>
      </p:sp>
      <p:sp>
        <p:nvSpPr>
          <p:cNvPr id="13" name="Rectangle 12">
            <a:extLst>
              <a:ext uri="{FF2B5EF4-FFF2-40B4-BE49-F238E27FC236}">
                <a16:creationId xmlns:a16="http://schemas.microsoft.com/office/drawing/2014/main" id="{D178AC59-2CC4-D987-0156-9EF97FD93D81}"/>
              </a:ext>
            </a:extLst>
          </p:cNvPr>
          <p:cNvSpPr/>
          <p:nvPr/>
        </p:nvSpPr>
        <p:spPr>
          <a:xfrm>
            <a:off x="5316581" y="2507963"/>
            <a:ext cx="1459992" cy="27699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spAutoFit/>
          </a:bodyPr>
          <a:lstStyle/>
          <a:p>
            <a:pPr algn="ctr" defTabSz="152385"/>
            <a:r>
              <a:rPr lang="en-US" sz="800">
                <a:solidFill>
                  <a:srgbClr val="000000"/>
                </a:solidFill>
                <a:latin typeface="NVIDIA Sans"/>
                <a:cs typeface="NVIDIA Sans" panose="020B0503020203020204" pitchFamily="34" charset="0"/>
              </a:rPr>
              <a:t>Audio/Video </a:t>
            </a:r>
            <a:br>
              <a:rPr lang="en-US" sz="800">
                <a:solidFill>
                  <a:srgbClr val="000000"/>
                </a:solidFill>
                <a:latin typeface="NVIDIA Sans"/>
                <a:cs typeface="NVIDIA Sans" panose="020B0503020203020204" pitchFamily="34" charset="0"/>
              </a:rPr>
            </a:br>
            <a:r>
              <a:rPr lang="en-US" sz="800">
                <a:solidFill>
                  <a:srgbClr val="000000"/>
                </a:solidFill>
                <a:latin typeface="NVIDIA Sans"/>
                <a:cs typeface="NVIDIA Sans" panose="020B0503020203020204" pitchFamily="34" charset="0"/>
              </a:rPr>
              <a:t>Streaming</a:t>
            </a:r>
          </a:p>
        </p:txBody>
      </p:sp>
      <p:sp>
        <p:nvSpPr>
          <p:cNvPr id="14" name="Rectangle 13">
            <a:extLst>
              <a:ext uri="{FF2B5EF4-FFF2-40B4-BE49-F238E27FC236}">
                <a16:creationId xmlns:a16="http://schemas.microsoft.com/office/drawing/2014/main" id="{295AF20D-C4FC-83F1-FCDD-15105253642F}"/>
              </a:ext>
            </a:extLst>
          </p:cNvPr>
          <p:cNvSpPr/>
          <p:nvPr/>
        </p:nvSpPr>
        <p:spPr>
          <a:xfrm>
            <a:off x="4404436" y="2507963"/>
            <a:ext cx="655704" cy="1538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Video</a:t>
            </a:r>
          </a:p>
        </p:txBody>
      </p:sp>
      <p:sp>
        <p:nvSpPr>
          <p:cNvPr id="15" name="Rectangle 14">
            <a:extLst>
              <a:ext uri="{FF2B5EF4-FFF2-40B4-BE49-F238E27FC236}">
                <a16:creationId xmlns:a16="http://schemas.microsoft.com/office/drawing/2014/main" id="{CB5D6F27-DB7E-474B-0C53-060DE4AB34AD}"/>
              </a:ext>
            </a:extLst>
          </p:cNvPr>
          <p:cNvSpPr/>
          <p:nvPr/>
        </p:nvSpPr>
        <p:spPr>
          <a:xfrm>
            <a:off x="3791312" y="2507963"/>
            <a:ext cx="541020" cy="1538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Audio</a:t>
            </a:r>
          </a:p>
        </p:txBody>
      </p:sp>
      <p:sp>
        <p:nvSpPr>
          <p:cNvPr id="16" name="Rectangle 15">
            <a:extLst>
              <a:ext uri="{FF2B5EF4-FFF2-40B4-BE49-F238E27FC236}">
                <a16:creationId xmlns:a16="http://schemas.microsoft.com/office/drawing/2014/main" id="{1328F5E0-6B83-6366-413D-63A08F2FAE8E}"/>
              </a:ext>
            </a:extLst>
          </p:cNvPr>
          <p:cNvSpPr/>
          <p:nvPr/>
        </p:nvSpPr>
        <p:spPr>
          <a:xfrm>
            <a:off x="3762441" y="5908226"/>
            <a:ext cx="1036320" cy="20360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800">
                <a:solidFill>
                  <a:srgbClr val="000000"/>
                </a:solidFill>
                <a:latin typeface="NVIDIA Sans"/>
                <a:cs typeface="NVIDIA Sans" panose="020B0503020203020204" pitchFamily="34" charset="0"/>
              </a:rPr>
              <a:t>Feedback Data</a:t>
            </a:r>
          </a:p>
        </p:txBody>
      </p:sp>
      <p:sp>
        <p:nvSpPr>
          <p:cNvPr id="17" name="Rectangle 16">
            <a:extLst>
              <a:ext uri="{FF2B5EF4-FFF2-40B4-BE49-F238E27FC236}">
                <a16:creationId xmlns:a16="http://schemas.microsoft.com/office/drawing/2014/main" id="{D30C8302-8B7A-039D-B363-63F0CA5E8DDE}"/>
              </a:ext>
            </a:extLst>
          </p:cNvPr>
          <p:cNvSpPr/>
          <p:nvPr/>
        </p:nvSpPr>
        <p:spPr>
          <a:xfrm>
            <a:off x="5527495" y="4196700"/>
            <a:ext cx="1036320" cy="276999"/>
          </a:xfrm>
          <a:prstGeom prst="rect">
            <a:avLst/>
          </a:prstGeom>
          <a:solidFill>
            <a:schemeClr val="bg1"/>
          </a:solidFill>
          <a:ln w="12700">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Omniverse </a:t>
            </a:r>
          </a:p>
          <a:p>
            <a:pPr algn="ctr" defTabSz="152385"/>
            <a:r>
              <a:rPr lang="en-US" sz="800">
                <a:solidFill>
                  <a:srgbClr val="000000"/>
                </a:solidFill>
                <a:latin typeface="NVIDIA Sans"/>
                <a:cs typeface="NVIDIA Sans" panose="020B0503020203020204" pitchFamily="34" charset="0"/>
              </a:rPr>
              <a:t>Renderer</a:t>
            </a:r>
          </a:p>
        </p:txBody>
      </p:sp>
      <p:sp>
        <p:nvSpPr>
          <p:cNvPr id="18" name="Rectangle 17">
            <a:extLst>
              <a:ext uri="{FF2B5EF4-FFF2-40B4-BE49-F238E27FC236}">
                <a16:creationId xmlns:a16="http://schemas.microsoft.com/office/drawing/2014/main" id="{FF445D60-5B32-66C6-EECD-25463BE3BC92}"/>
              </a:ext>
            </a:extLst>
          </p:cNvPr>
          <p:cNvSpPr/>
          <p:nvPr/>
        </p:nvSpPr>
        <p:spPr>
          <a:xfrm>
            <a:off x="4706972" y="5053195"/>
            <a:ext cx="1036320"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Animation Graph</a:t>
            </a:r>
          </a:p>
        </p:txBody>
      </p:sp>
      <p:sp>
        <p:nvSpPr>
          <p:cNvPr id="19" name="Rectangle 18">
            <a:extLst>
              <a:ext uri="{FF2B5EF4-FFF2-40B4-BE49-F238E27FC236}">
                <a16:creationId xmlns:a16="http://schemas.microsoft.com/office/drawing/2014/main" id="{3D0B723A-ACC0-0327-7779-90C1107E191C}"/>
              </a:ext>
            </a:extLst>
          </p:cNvPr>
          <p:cNvSpPr/>
          <p:nvPr/>
        </p:nvSpPr>
        <p:spPr>
          <a:xfrm>
            <a:off x="6331198" y="5053195"/>
            <a:ext cx="1036320"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Audio2Face</a:t>
            </a:r>
          </a:p>
        </p:txBody>
      </p:sp>
      <p:sp>
        <p:nvSpPr>
          <p:cNvPr id="20" name="Rectangle 19">
            <a:extLst>
              <a:ext uri="{FF2B5EF4-FFF2-40B4-BE49-F238E27FC236}">
                <a16:creationId xmlns:a16="http://schemas.microsoft.com/office/drawing/2014/main" id="{DC5534AB-F300-9C11-0A6F-54644E79DEE5}"/>
              </a:ext>
            </a:extLst>
          </p:cNvPr>
          <p:cNvSpPr/>
          <p:nvPr/>
        </p:nvSpPr>
        <p:spPr>
          <a:xfrm>
            <a:off x="7903531" y="5053195"/>
            <a:ext cx="1036320"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Riva ASR</a:t>
            </a:r>
          </a:p>
        </p:txBody>
      </p:sp>
      <p:sp>
        <p:nvSpPr>
          <p:cNvPr id="21" name="Rectangle 20">
            <a:extLst>
              <a:ext uri="{FF2B5EF4-FFF2-40B4-BE49-F238E27FC236}">
                <a16:creationId xmlns:a16="http://schemas.microsoft.com/office/drawing/2014/main" id="{A9DE59D2-AD96-CBAF-453C-E40E17F1E83A}"/>
              </a:ext>
            </a:extLst>
          </p:cNvPr>
          <p:cNvSpPr/>
          <p:nvPr/>
        </p:nvSpPr>
        <p:spPr>
          <a:xfrm>
            <a:off x="9522277" y="5053195"/>
            <a:ext cx="1036320"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err="1">
                <a:solidFill>
                  <a:srgbClr val="000000"/>
                </a:solidFill>
                <a:latin typeface="NVIDIA Sans"/>
                <a:cs typeface="NVIDIA Sans" panose="020B0503020203020204" pitchFamily="34" charset="0"/>
              </a:rPr>
              <a:t>ElevenLabs</a:t>
            </a:r>
            <a:r>
              <a:rPr lang="en-US" sz="800">
                <a:solidFill>
                  <a:srgbClr val="000000"/>
                </a:solidFill>
                <a:latin typeface="NVIDIA Sans"/>
                <a:cs typeface="NVIDIA Sans" panose="020B0503020203020204" pitchFamily="34" charset="0"/>
              </a:rPr>
              <a:t> TTS</a:t>
            </a:r>
          </a:p>
        </p:txBody>
      </p:sp>
      <p:sp>
        <p:nvSpPr>
          <p:cNvPr id="22" name="Rectangle 21">
            <a:extLst>
              <a:ext uri="{FF2B5EF4-FFF2-40B4-BE49-F238E27FC236}">
                <a16:creationId xmlns:a16="http://schemas.microsoft.com/office/drawing/2014/main" id="{FDF4864B-259E-0FED-6A23-1198009DCEAC}"/>
              </a:ext>
            </a:extLst>
          </p:cNvPr>
          <p:cNvSpPr/>
          <p:nvPr/>
        </p:nvSpPr>
        <p:spPr>
          <a:xfrm>
            <a:off x="10500473" y="2507963"/>
            <a:ext cx="840793"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RAG </a:t>
            </a:r>
            <a:br>
              <a:rPr lang="en-US" sz="800">
                <a:solidFill>
                  <a:srgbClr val="000000"/>
                </a:solidFill>
                <a:latin typeface="NVIDIA Sans"/>
                <a:cs typeface="NVIDIA Sans" panose="020B0503020203020204" pitchFamily="34" charset="0"/>
              </a:rPr>
            </a:br>
            <a:r>
              <a:rPr lang="en-US" sz="800">
                <a:solidFill>
                  <a:srgbClr val="000000"/>
                </a:solidFill>
                <a:latin typeface="NVIDIA Sans"/>
                <a:cs typeface="NVIDIA Sans" panose="020B0503020203020204" pitchFamily="34" charset="0"/>
              </a:rPr>
              <a:t>Application</a:t>
            </a:r>
          </a:p>
        </p:txBody>
      </p:sp>
      <p:sp>
        <p:nvSpPr>
          <p:cNvPr id="23" name="Rectangle 22">
            <a:extLst>
              <a:ext uri="{FF2B5EF4-FFF2-40B4-BE49-F238E27FC236}">
                <a16:creationId xmlns:a16="http://schemas.microsoft.com/office/drawing/2014/main" id="{F1C9CCCE-84D8-CD08-D4FB-574B85E01C4C}"/>
              </a:ext>
            </a:extLst>
          </p:cNvPr>
          <p:cNvSpPr/>
          <p:nvPr/>
        </p:nvSpPr>
        <p:spPr>
          <a:xfrm>
            <a:off x="8864122" y="2507963"/>
            <a:ext cx="655704"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dirty="0">
                <a:solidFill>
                  <a:srgbClr val="000000"/>
                </a:solidFill>
                <a:latin typeface="NVIDIA Sans"/>
                <a:cs typeface="NVIDIA Sans" panose="020B0503020203020204" pitchFamily="34" charset="0"/>
              </a:rPr>
              <a:t>ACE Agent</a:t>
            </a:r>
          </a:p>
        </p:txBody>
      </p:sp>
      <p:sp>
        <p:nvSpPr>
          <p:cNvPr id="24" name="Freeform 97">
            <a:extLst>
              <a:ext uri="{FF2B5EF4-FFF2-40B4-BE49-F238E27FC236}">
                <a16:creationId xmlns:a16="http://schemas.microsoft.com/office/drawing/2014/main" id="{8BB95A80-A835-684B-9E3F-BD3C9E6D0D7E}"/>
              </a:ext>
            </a:extLst>
          </p:cNvPr>
          <p:cNvSpPr/>
          <p:nvPr/>
        </p:nvSpPr>
        <p:spPr>
          <a:xfrm>
            <a:off x="5318328" y="2223310"/>
            <a:ext cx="4572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25" name="Freeform 97">
            <a:extLst>
              <a:ext uri="{FF2B5EF4-FFF2-40B4-BE49-F238E27FC236}">
                <a16:creationId xmlns:a16="http://schemas.microsoft.com/office/drawing/2014/main" id="{9059168B-10AF-891D-9131-822C639F4D55}"/>
              </a:ext>
            </a:extLst>
          </p:cNvPr>
          <p:cNvSpPr/>
          <p:nvPr/>
        </p:nvSpPr>
        <p:spPr>
          <a:xfrm>
            <a:off x="5513549" y="4793758"/>
            <a:ext cx="1055525" cy="20360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26" name="Rectangle 25">
            <a:extLst>
              <a:ext uri="{FF2B5EF4-FFF2-40B4-BE49-F238E27FC236}">
                <a16:creationId xmlns:a16="http://schemas.microsoft.com/office/drawing/2014/main" id="{8B96A853-AE47-5759-F7C7-4480374E62F6}"/>
              </a:ext>
            </a:extLst>
          </p:cNvPr>
          <p:cNvSpPr/>
          <p:nvPr/>
        </p:nvSpPr>
        <p:spPr>
          <a:xfrm>
            <a:off x="5809037" y="4696122"/>
            <a:ext cx="468402" cy="20360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52385"/>
            <a:r>
              <a:rPr lang="en-US" sz="600">
                <a:solidFill>
                  <a:srgbClr val="000000"/>
                </a:solidFill>
                <a:latin typeface="NVIDIA Sans Medium" panose="020B0603020203020204" pitchFamily="34" charset="0"/>
                <a:cs typeface="NVIDIA Sans Medium" panose="020B0603020203020204" pitchFamily="34" charset="0"/>
              </a:rPr>
              <a:t>Animation Data</a:t>
            </a:r>
          </a:p>
        </p:txBody>
      </p:sp>
      <p:sp>
        <p:nvSpPr>
          <p:cNvPr id="27" name="Freeform 26">
            <a:extLst>
              <a:ext uri="{FF2B5EF4-FFF2-40B4-BE49-F238E27FC236}">
                <a16:creationId xmlns:a16="http://schemas.microsoft.com/office/drawing/2014/main" id="{C4645248-1DDB-5F3D-EEC3-CDC526D749EC}"/>
              </a:ext>
            </a:extLst>
          </p:cNvPr>
          <p:cNvSpPr/>
          <p:nvPr/>
        </p:nvSpPr>
        <p:spPr>
          <a:xfrm rot="5400000">
            <a:off x="4931679" y="4182799"/>
            <a:ext cx="471541" cy="10583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28" name="Arc 27">
            <a:extLst>
              <a:ext uri="{FF2B5EF4-FFF2-40B4-BE49-F238E27FC236}">
                <a16:creationId xmlns:a16="http://schemas.microsoft.com/office/drawing/2014/main" id="{DF71DB15-A703-824D-5C67-19A5A5CE2556}"/>
              </a:ext>
            </a:extLst>
          </p:cNvPr>
          <p:cNvSpPr/>
          <p:nvPr/>
        </p:nvSpPr>
        <p:spPr>
          <a:xfrm rot="10800000" flipV="1">
            <a:off x="5220089" y="3929061"/>
            <a:ext cx="152400" cy="152400"/>
          </a:xfrm>
          <a:prstGeom prst="arc">
            <a:avLst/>
          </a:prstGeom>
          <a:ln w="25400">
            <a:solidFill>
              <a:schemeClr val="tx1"/>
            </a:solidFill>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152385"/>
            <a:endParaRPr lang="en-US" sz="600">
              <a:solidFill>
                <a:srgbClr val="000000"/>
              </a:solidFill>
              <a:latin typeface="NVIDIA Sans"/>
            </a:endParaRPr>
          </a:p>
        </p:txBody>
      </p:sp>
      <p:sp>
        <p:nvSpPr>
          <p:cNvPr id="29" name="Freeform 148">
            <a:extLst>
              <a:ext uri="{FF2B5EF4-FFF2-40B4-BE49-F238E27FC236}">
                <a16:creationId xmlns:a16="http://schemas.microsoft.com/office/drawing/2014/main" id="{76BE8175-0BAB-D120-2D5A-C5027D452041}"/>
              </a:ext>
            </a:extLst>
          </p:cNvPr>
          <p:cNvSpPr/>
          <p:nvPr/>
        </p:nvSpPr>
        <p:spPr>
          <a:xfrm rot="10800000">
            <a:off x="5292145" y="3823229"/>
            <a:ext cx="460926" cy="10583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30" name="Freeform 97">
            <a:extLst>
              <a:ext uri="{FF2B5EF4-FFF2-40B4-BE49-F238E27FC236}">
                <a16:creationId xmlns:a16="http://schemas.microsoft.com/office/drawing/2014/main" id="{E67BCB67-DC3B-AD9B-D307-1494AE01C651}"/>
              </a:ext>
            </a:extLst>
          </p:cNvPr>
          <p:cNvSpPr/>
          <p:nvPr/>
        </p:nvSpPr>
        <p:spPr>
          <a:xfrm rot="5400000">
            <a:off x="5544950" y="3130859"/>
            <a:ext cx="795452" cy="20360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cxnSp>
        <p:nvCxnSpPr>
          <p:cNvPr id="31" name="Google Shape;3232;p319">
            <a:extLst>
              <a:ext uri="{FF2B5EF4-FFF2-40B4-BE49-F238E27FC236}">
                <a16:creationId xmlns:a16="http://schemas.microsoft.com/office/drawing/2014/main" id="{E17405DE-FC12-A992-176A-B53A273ED91F}"/>
              </a:ext>
            </a:extLst>
          </p:cNvPr>
          <p:cNvCxnSpPr>
            <a:cxnSpLocks/>
            <a:stCxn id="34" idx="2"/>
          </p:cNvCxnSpPr>
          <p:nvPr/>
        </p:nvCxnSpPr>
        <p:spPr>
          <a:xfrm flipV="1">
            <a:off x="9001240" y="2841797"/>
            <a:ext cx="0" cy="990600"/>
          </a:xfrm>
          <a:prstGeom prst="straightConnector1">
            <a:avLst/>
          </a:prstGeom>
          <a:noFill/>
          <a:ln w="25400" cap="flat" cmpd="sng">
            <a:solidFill>
              <a:schemeClr val="tx1"/>
            </a:solidFill>
            <a:prstDash val="solid"/>
            <a:round/>
            <a:headEnd type="none" w="sm" len="sm"/>
            <a:tailEnd type="none" w="lg" len="lg"/>
          </a:ln>
        </p:spPr>
      </p:cxnSp>
      <p:cxnSp>
        <p:nvCxnSpPr>
          <p:cNvPr id="32" name="Google Shape;3233;p319">
            <a:extLst>
              <a:ext uri="{FF2B5EF4-FFF2-40B4-BE49-F238E27FC236}">
                <a16:creationId xmlns:a16="http://schemas.microsoft.com/office/drawing/2014/main" id="{4756E097-FADE-FF41-80EC-80551C997AE0}"/>
              </a:ext>
            </a:extLst>
          </p:cNvPr>
          <p:cNvCxnSpPr>
            <a:cxnSpLocks/>
            <a:stCxn id="33" idx="2"/>
          </p:cNvCxnSpPr>
          <p:nvPr/>
        </p:nvCxnSpPr>
        <p:spPr>
          <a:xfrm>
            <a:off x="8423444" y="3984093"/>
            <a:ext cx="0" cy="533400"/>
          </a:xfrm>
          <a:prstGeom prst="straightConnector1">
            <a:avLst/>
          </a:prstGeom>
          <a:noFill/>
          <a:ln w="25400" cap="flat" cmpd="sng">
            <a:solidFill>
              <a:schemeClr val="tx1"/>
            </a:solidFill>
            <a:prstDash val="solid"/>
            <a:round/>
            <a:headEnd type="none" w="sm" len="sm"/>
            <a:tailEnd type="triangle" w="lg" len="lg"/>
          </a:ln>
        </p:spPr>
      </p:cxnSp>
      <p:sp>
        <p:nvSpPr>
          <p:cNvPr id="33" name="Google Shape;3234;p319">
            <a:extLst>
              <a:ext uri="{FF2B5EF4-FFF2-40B4-BE49-F238E27FC236}">
                <a16:creationId xmlns:a16="http://schemas.microsoft.com/office/drawing/2014/main" id="{8C16A2FB-D9E4-17A8-B330-8561A37ADA57}"/>
              </a:ext>
            </a:extLst>
          </p:cNvPr>
          <p:cNvSpPr/>
          <p:nvPr/>
        </p:nvSpPr>
        <p:spPr>
          <a:xfrm rot="10800000" flipV="1">
            <a:off x="8423445" y="3907893"/>
            <a:ext cx="152400" cy="152400"/>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sp>
        <p:nvSpPr>
          <p:cNvPr id="34" name="Google Shape;3235;p319">
            <a:extLst>
              <a:ext uri="{FF2B5EF4-FFF2-40B4-BE49-F238E27FC236}">
                <a16:creationId xmlns:a16="http://schemas.microsoft.com/office/drawing/2014/main" id="{DCD3EB26-2453-53D8-D072-4158A073F10B}"/>
              </a:ext>
            </a:extLst>
          </p:cNvPr>
          <p:cNvSpPr/>
          <p:nvPr/>
        </p:nvSpPr>
        <p:spPr>
          <a:xfrm flipV="1">
            <a:off x="8848840" y="3754334"/>
            <a:ext cx="152400" cy="152400"/>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cxnSp>
        <p:nvCxnSpPr>
          <p:cNvPr id="35" name="Google Shape;3236;p319">
            <a:extLst>
              <a:ext uri="{FF2B5EF4-FFF2-40B4-BE49-F238E27FC236}">
                <a16:creationId xmlns:a16="http://schemas.microsoft.com/office/drawing/2014/main" id="{681A1E01-131E-D612-7465-2D0097600B78}"/>
              </a:ext>
            </a:extLst>
          </p:cNvPr>
          <p:cNvCxnSpPr>
            <a:cxnSpLocks/>
          </p:cNvCxnSpPr>
          <p:nvPr/>
        </p:nvCxnSpPr>
        <p:spPr>
          <a:xfrm flipH="1">
            <a:off x="8498319" y="3906734"/>
            <a:ext cx="426720" cy="1159"/>
          </a:xfrm>
          <a:prstGeom prst="straightConnector1">
            <a:avLst/>
          </a:prstGeom>
          <a:noFill/>
          <a:ln w="25400" cap="flat" cmpd="sng">
            <a:solidFill>
              <a:schemeClr val="tx1"/>
            </a:solidFill>
            <a:prstDash val="solid"/>
            <a:round/>
            <a:headEnd type="none" w="sm" len="sm"/>
            <a:tailEnd type="none" w="lg" len="lg"/>
          </a:ln>
        </p:spPr>
      </p:cxnSp>
      <p:cxnSp>
        <p:nvCxnSpPr>
          <p:cNvPr id="36" name="Google Shape;3232;p319">
            <a:extLst>
              <a:ext uri="{FF2B5EF4-FFF2-40B4-BE49-F238E27FC236}">
                <a16:creationId xmlns:a16="http://schemas.microsoft.com/office/drawing/2014/main" id="{2E66779E-03CB-47B6-6C5B-A2CE2D2EA898}"/>
              </a:ext>
            </a:extLst>
          </p:cNvPr>
          <p:cNvCxnSpPr>
            <a:cxnSpLocks/>
            <a:stCxn id="39" idx="2"/>
          </p:cNvCxnSpPr>
          <p:nvPr/>
        </p:nvCxnSpPr>
        <p:spPr>
          <a:xfrm flipV="1">
            <a:off x="9464319" y="2841797"/>
            <a:ext cx="0" cy="990600"/>
          </a:xfrm>
          <a:prstGeom prst="straightConnector1">
            <a:avLst/>
          </a:prstGeom>
          <a:noFill/>
          <a:ln w="25400" cap="flat" cmpd="sng">
            <a:solidFill>
              <a:schemeClr val="tx1"/>
            </a:solidFill>
            <a:prstDash val="solid"/>
            <a:round/>
            <a:headEnd type="none" w="sm" len="sm"/>
            <a:tailEnd type="none" w="lg" len="lg"/>
          </a:ln>
        </p:spPr>
      </p:cxnSp>
      <p:cxnSp>
        <p:nvCxnSpPr>
          <p:cNvPr id="37" name="Google Shape;3233;p319">
            <a:extLst>
              <a:ext uri="{FF2B5EF4-FFF2-40B4-BE49-F238E27FC236}">
                <a16:creationId xmlns:a16="http://schemas.microsoft.com/office/drawing/2014/main" id="{7AF632FF-DAC3-2281-F888-9218A273584B}"/>
              </a:ext>
            </a:extLst>
          </p:cNvPr>
          <p:cNvCxnSpPr>
            <a:cxnSpLocks/>
            <a:stCxn id="38" idx="2"/>
          </p:cNvCxnSpPr>
          <p:nvPr/>
        </p:nvCxnSpPr>
        <p:spPr>
          <a:xfrm>
            <a:off x="10040399" y="3984093"/>
            <a:ext cx="0" cy="543125"/>
          </a:xfrm>
          <a:prstGeom prst="straightConnector1">
            <a:avLst/>
          </a:prstGeom>
          <a:noFill/>
          <a:ln w="25400" cap="flat" cmpd="sng">
            <a:solidFill>
              <a:schemeClr val="tx1"/>
            </a:solidFill>
            <a:prstDash val="solid"/>
            <a:round/>
            <a:headEnd type="none" w="sm" len="sm"/>
            <a:tailEnd type="triangle" w="lg" len="lg"/>
          </a:ln>
        </p:spPr>
      </p:cxnSp>
      <p:sp>
        <p:nvSpPr>
          <p:cNvPr id="38" name="Google Shape;3234;p319">
            <a:extLst>
              <a:ext uri="{FF2B5EF4-FFF2-40B4-BE49-F238E27FC236}">
                <a16:creationId xmlns:a16="http://schemas.microsoft.com/office/drawing/2014/main" id="{DE5BA1A8-99A5-472B-7A1B-048D1F5EC97D}"/>
              </a:ext>
            </a:extLst>
          </p:cNvPr>
          <p:cNvSpPr/>
          <p:nvPr/>
        </p:nvSpPr>
        <p:spPr>
          <a:xfrm rot="10800000" flipH="1" flipV="1">
            <a:off x="9887999" y="3907893"/>
            <a:ext cx="152400" cy="152400"/>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sp>
        <p:nvSpPr>
          <p:cNvPr id="39" name="Google Shape;3235;p319">
            <a:extLst>
              <a:ext uri="{FF2B5EF4-FFF2-40B4-BE49-F238E27FC236}">
                <a16:creationId xmlns:a16="http://schemas.microsoft.com/office/drawing/2014/main" id="{A1FFC189-AD13-18CC-0E7E-E4AA4895E452}"/>
              </a:ext>
            </a:extLst>
          </p:cNvPr>
          <p:cNvSpPr/>
          <p:nvPr/>
        </p:nvSpPr>
        <p:spPr>
          <a:xfrm flipH="1" flipV="1">
            <a:off x="9464320" y="3754334"/>
            <a:ext cx="152400" cy="152400"/>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cxnSp>
        <p:nvCxnSpPr>
          <p:cNvPr id="40" name="Google Shape;3236;p319">
            <a:extLst>
              <a:ext uri="{FF2B5EF4-FFF2-40B4-BE49-F238E27FC236}">
                <a16:creationId xmlns:a16="http://schemas.microsoft.com/office/drawing/2014/main" id="{004D82F0-1976-98BB-6B85-E4F82FA0AAF3}"/>
              </a:ext>
            </a:extLst>
          </p:cNvPr>
          <p:cNvCxnSpPr>
            <a:cxnSpLocks/>
          </p:cNvCxnSpPr>
          <p:nvPr/>
        </p:nvCxnSpPr>
        <p:spPr>
          <a:xfrm>
            <a:off x="9539194" y="3906734"/>
            <a:ext cx="426720" cy="1159"/>
          </a:xfrm>
          <a:prstGeom prst="straightConnector1">
            <a:avLst/>
          </a:prstGeom>
          <a:noFill/>
          <a:ln w="25400" cap="flat" cmpd="sng">
            <a:solidFill>
              <a:schemeClr val="tx1"/>
            </a:solidFill>
            <a:prstDash val="solid"/>
            <a:round/>
            <a:headEnd type="none" w="sm" len="sm"/>
            <a:tailEnd type="none" w="lg" len="lg"/>
          </a:ln>
        </p:spPr>
      </p:cxnSp>
      <p:cxnSp>
        <p:nvCxnSpPr>
          <p:cNvPr id="41" name="Google Shape;3232;p319">
            <a:extLst>
              <a:ext uri="{FF2B5EF4-FFF2-40B4-BE49-F238E27FC236}">
                <a16:creationId xmlns:a16="http://schemas.microsoft.com/office/drawing/2014/main" id="{8F84D1B6-FB2A-2B18-FC89-1936EC861319}"/>
              </a:ext>
            </a:extLst>
          </p:cNvPr>
          <p:cNvCxnSpPr>
            <a:cxnSpLocks/>
            <a:stCxn id="42" idx="2"/>
          </p:cNvCxnSpPr>
          <p:nvPr/>
        </p:nvCxnSpPr>
        <p:spPr>
          <a:xfrm flipV="1">
            <a:off x="9139644" y="2831759"/>
            <a:ext cx="0" cy="1905000"/>
          </a:xfrm>
          <a:prstGeom prst="straightConnector1">
            <a:avLst/>
          </a:prstGeom>
          <a:noFill/>
          <a:ln w="25400" cap="flat" cmpd="sng">
            <a:solidFill>
              <a:schemeClr val="tx1"/>
            </a:solidFill>
            <a:prstDash val="solid"/>
            <a:round/>
            <a:headEnd type="none" w="sm" len="sm"/>
            <a:tailEnd type="triangle" w="lg" len="lg"/>
          </a:ln>
        </p:spPr>
      </p:cxnSp>
      <p:sp>
        <p:nvSpPr>
          <p:cNvPr id="42" name="Google Shape;3235;p319">
            <a:extLst>
              <a:ext uri="{FF2B5EF4-FFF2-40B4-BE49-F238E27FC236}">
                <a16:creationId xmlns:a16="http://schemas.microsoft.com/office/drawing/2014/main" id="{4C03D7D1-B42F-DD28-B1D9-CEFE34381FFB}"/>
              </a:ext>
            </a:extLst>
          </p:cNvPr>
          <p:cNvSpPr/>
          <p:nvPr/>
        </p:nvSpPr>
        <p:spPr>
          <a:xfrm flipV="1">
            <a:off x="9002234" y="4662201"/>
            <a:ext cx="137410" cy="142695"/>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cxnSp>
        <p:nvCxnSpPr>
          <p:cNvPr id="43" name="Google Shape;3236;p319">
            <a:extLst>
              <a:ext uri="{FF2B5EF4-FFF2-40B4-BE49-F238E27FC236}">
                <a16:creationId xmlns:a16="http://schemas.microsoft.com/office/drawing/2014/main" id="{90D0BB9E-D748-0610-5231-F573AD1AAAF1}"/>
              </a:ext>
            </a:extLst>
          </p:cNvPr>
          <p:cNvCxnSpPr>
            <a:cxnSpLocks/>
          </p:cNvCxnSpPr>
          <p:nvPr/>
        </p:nvCxnSpPr>
        <p:spPr>
          <a:xfrm>
            <a:off x="8704910" y="4804896"/>
            <a:ext cx="366028" cy="0"/>
          </a:xfrm>
          <a:prstGeom prst="straightConnector1">
            <a:avLst/>
          </a:prstGeom>
          <a:noFill/>
          <a:ln w="25400" cap="flat" cmpd="sng">
            <a:solidFill>
              <a:schemeClr val="tx1"/>
            </a:solidFill>
            <a:prstDash val="solid"/>
            <a:round/>
            <a:headEnd type="none" w="sm" len="sm"/>
            <a:tailEnd type="none" w="lg" len="lg"/>
          </a:ln>
        </p:spPr>
      </p:cxnSp>
      <p:cxnSp>
        <p:nvCxnSpPr>
          <p:cNvPr id="44" name="Google Shape;3232;p319">
            <a:extLst>
              <a:ext uri="{FF2B5EF4-FFF2-40B4-BE49-F238E27FC236}">
                <a16:creationId xmlns:a16="http://schemas.microsoft.com/office/drawing/2014/main" id="{E2E84416-7BDC-8BB6-0E16-BD9342DE2149}"/>
              </a:ext>
            </a:extLst>
          </p:cNvPr>
          <p:cNvCxnSpPr>
            <a:cxnSpLocks/>
            <a:stCxn id="45" idx="2"/>
          </p:cNvCxnSpPr>
          <p:nvPr/>
        </p:nvCxnSpPr>
        <p:spPr>
          <a:xfrm flipV="1">
            <a:off x="9319139" y="2834934"/>
            <a:ext cx="0" cy="1905000"/>
          </a:xfrm>
          <a:prstGeom prst="straightConnector1">
            <a:avLst/>
          </a:prstGeom>
          <a:noFill/>
          <a:ln w="25400" cap="flat" cmpd="sng">
            <a:solidFill>
              <a:schemeClr val="tx1"/>
            </a:solidFill>
            <a:prstDash val="solid"/>
            <a:round/>
            <a:headEnd type="none" w="sm" len="sm"/>
            <a:tailEnd type="triangle" w="lg" len="lg"/>
          </a:ln>
        </p:spPr>
      </p:cxnSp>
      <p:sp>
        <p:nvSpPr>
          <p:cNvPr id="45" name="Google Shape;3235;p319">
            <a:extLst>
              <a:ext uri="{FF2B5EF4-FFF2-40B4-BE49-F238E27FC236}">
                <a16:creationId xmlns:a16="http://schemas.microsoft.com/office/drawing/2014/main" id="{FA237DEF-0FE2-DDFF-BB13-FA29290BE59D}"/>
              </a:ext>
            </a:extLst>
          </p:cNvPr>
          <p:cNvSpPr/>
          <p:nvPr/>
        </p:nvSpPr>
        <p:spPr>
          <a:xfrm flipH="1" flipV="1">
            <a:off x="9319139" y="4662201"/>
            <a:ext cx="137410" cy="142695"/>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cxnSp>
        <p:nvCxnSpPr>
          <p:cNvPr id="46" name="Google Shape;3236;p319">
            <a:extLst>
              <a:ext uri="{FF2B5EF4-FFF2-40B4-BE49-F238E27FC236}">
                <a16:creationId xmlns:a16="http://schemas.microsoft.com/office/drawing/2014/main" id="{A2BA70E5-80F3-4899-BAA8-07E8A4EA1A3A}"/>
              </a:ext>
            </a:extLst>
          </p:cNvPr>
          <p:cNvCxnSpPr>
            <a:cxnSpLocks/>
          </p:cNvCxnSpPr>
          <p:nvPr/>
        </p:nvCxnSpPr>
        <p:spPr>
          <a:xfrm flipH="1">
            <a:off x="9387843" y="4804896"/>
            <a:ext cx="366028" cy="0"/>
          </a:xfrm>
          <a:prstGeom prst="straightConnector1">
            <a:avLst/>
          </a:prstGeom>
          <a:noFill/>
          <a:ln w="25400" cap="flat" cmpd="sng">
            <a:solidFill>
              <a:schemeClr val="tx1"/>
            </a:solidFill>
            <a:prstDash val="solid"/>
            <a:round/>
            <a:headEnd type="none" w="sm" len="sm"/>
            <a:tailEnd type="none" w="lg" len="lg"/>
          </a:ln>
        </p:spPr>
      </p:cxnSp>
      <p:sp>
        <p:nvSpPr>
          <p:cNvPr id="47" name="Freeform 97">
            <a:extLst>
              <a:ext uri="{FF2B5EF4-FFF2-40B4-BE49-F238E27FC236}">
                <a16:creationId xmlns:a16="http://schemas.microsoft.com/office/drawing/2014/main" id="{3746E524-17CE-A73B-4834-53656FD54827}"/>
              </a:ext>
            </a:extLst>
          </p:cNvPr>
          <p:cNvSpPr/>
          <p:nvPr/>
        </p:nvSpPr>
        <p:spPr>
          <a:xfrm>
            <a:off x="6323546" y="2194277"/>
            <a:ext cx="2605748" cy="143444"/>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48" name="Freeform 97">
            <a:extLst>
              <a:ext uri="{FF2B5EF4-FFF2-40B4-BE49-F238E27FC236}">
                <a16:creationId xmlns:a16="http://schemas.microsoft.com/office/drawing/2014/main" id="{4153392D-FCE2-C1B0-7449-055F1AF44BFC}"/>
              </a:ext>
            </a:extLst>
          </p:cNvPr>
          <p:cNvSpPr/>
          <p:nvPr/>
        </p:nvSpPr>
        <p:spPr>
          <a:xfrm flipV="1">
            <a:off x="9497007" y="2009153"/>
            <a:ext cx="1148794" cy="180964"/>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49" name="Freeform 97">
            <a:extLst>
              <a:ext uri="{FF2B5EF4-FFF2-40B4-BE49-F238E27FC236}">
                <a16:creationId xmlns:a16="http://schemas.microsoft.com/office/drawing/2014/main" id="{44B4A0DF-5A60-3622-FE0F-BF676A9F77AD}"/>
              </a:ext>
            </a:extLst>
          </p:cNvPr>
          <p:cNvSpPr/>
          <p:nvPr/>
        </p:nvSpPr>
        <p:spPr>
          <a:xfrm>
            <a:off x="9492169" y="2352882"/>
            <a:ext cx="1148794" cy="20360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grpSp>
        <p:nvGrpSpPr>
          <p:cNvPr id="50" name="Group 49">
            <a:extLst>
              <a:ext uri="{FF2B5EF4-FFF2-40B4-BE49-F238E27FC236}">
                <a16:creationId xmlns:a16="http://schemas.microsoft.com/office/drawing/2014/main" id="{1F79244E-52A4-63F8-3BBA-E553F2B35D3E}"/>
              </a:ext>
            </a:extLst>
          </p:cNvPr>
          <p:cNvGrpSpPr/>
          <p:nvPr/>
        </p:nvGrpSpPr>
        <p:grpSpPr>
          <a:xfrm rot="16200000" flipH="1">
            <a:off x="6693090" y="2284413"/>
            <a:ext cx="2277611" cy="2194124"/>
            <a:chOff x="14496395" y="7833444"/>
            <a:chExt cx="7307955" cy="6582372"/>
          </a:xfrm>
        </p:grpSpPr>
        <p:sp>
          <p:nvSpPr>
            <p:cNvPr id="51" name="Freeform 148">
              <a:extLst>
                <a:ext uri="{FF2B5EF4-FFF2-40B4-BE49-F238E27FC236}">
                  <a16:creationId xmlns:a16="http://schemas.microsoft.com/office/drawing/2014/main" id="{EBFE8399-69D7-8E2E-D272-ED05FB2D8CB8}"/>
                </a:ext>
              </a:extLst>
            </p:cNvPr>
            <p:cNvSpPr/>
            <p:nvPr/>
          </p:nvSpPr>
          <p:spPr>
            <a:xfrm rot="5400000">
              <a:off x="11626365" y="11228291"/>
              <a:ext cx="6057555" cy="31749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52" name="Arc 51">
              <a:extLst>
                <a:ext uri="{FF2B5EF4-FFF2-40B4-BE49-F238E27FC236}">
                  <a16:creationId xmlns:a16="http://schemas.microsoft.com/office/drawing/2014/main" id="{A6D4FAE5-D68B-9D83-DE1C-67D1ABDA672E}"/>
                </a:ext>
              </a:extLst>
            </p:cNvPr>
            <p:cNvSpPr/>
            <p:nvPr/>
          </p:nvSpPr>
          <p:spPr>
            <a:xfrm rot="10800000" flipV="1">
              <a:off x="14813898" y="8159060"/>
              <a:ext cx="488992" cy="457200"/>
            </a:xfrm>
            <a:prstGeom prst="arc">
              <a:avLst/>
            </a:prstGeom>
            <a:ln w="25400">
              <a:solidFill>
                <a:schemeClr val="tx1"/>
              </a:solidFill>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152385"/>
              <a:endParaRPr lang="en-US" sz="600">
                <a:solidFill>
                  <a:srgbClr val="000000"/>
                </a:solidFill>
                <a:latin typeface="NVIDIA Sans"/>
              </a:endParaRPr>
            </a:p>
          </p:txBody>
        </p:sp>
        <p:sp>
          <p:nvSpPr>
            <p:cNvPr id="53" name="Freeform 148">
              <a:extLst>
                <a:ext uri="{FF2B5EF4-FFF2-40B4-BE49-F238E27FC236}">
                  <a16:creationId xmlns:a16="http://schemas.microsoft.com/office/drawing/2014/main" id="{6DB876E3-A866-E7B0-366C-EC64239C17F3}"/>
                </a:ext>
              </a:extLst>
            </p:cNvPr>
            <p:cNvSpPr/>
            <p:nvPr/>
          </p:nvSpPr>
          <p:spPr>
            <a:xfrm rot="10800000">
              <a:off x="15024391" y="7833444"/>
              <a:ext cx="6779959" cy="31749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grpSp>
      <p:sp>
        <p:nvSpPr>
          <p:cNvPr id="54" name="Rectangle 53">
            <a:extLst>
              <a:ext uri="{FF2B5EF4-FFF2-40B4-BE49-F238E27FC236}">
                <a16:creationId xmlns:a16="http://schemas.microsoft.com/office/drawing/2014/main" id="{B6AA13D7-6D42-29E9-F4AD-74EB495CC1BB}"/>
              </a:ext>
            </a:extLst>
          </p:cNvPr>
          <p:cNvSpPr/>
          <p:nvPr/>
        </p:nvSpPr>
        <p:spPr>
          <a:xfrm>
            <a:off x="7358353" y="2118665"/>
            <a:ext cx="468402"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600" dirty="0">
                <a:solidFill>
                  <a:srgbClr val="000000"/>
                </a:solidFill>
                <a:latin typeface="NVIDIA Sans Medium" panose="020B0603020203020204" pitchFamily="34" charset="0"/>
                <a:cs typeface="NVIDIA Sans Medium" panose="020B0603020203020204" pitchFamily="34" charset="0"/>
              </a:rPr>
              <a:t>Audio In</a:t>
            </a:r>
          </a:p>
        </p:txBody>
      </p:sp>
      <p:sp>
        <p:nvSpPr>
          <p:cNvPr id="55" name="Rectangle 54">
            <a:extLst>
              <a:ext uri="{FF2B5EF4-FFF2-40B4-BE49-F238E27FC236}">
                <a16:creationId xmlns:a16="http://schemas.microsoft.com/office/drawing/2014/main" id="{AB76E59D-DE8B-43D6-9CFD-EC45F292493A}"/>
              </a:ext>
            </a:extLst>
          </p:cNvPr>
          <p:cNvSpPr/>
          <p:nvPr/>
        </p:nvSpPr>
        <p:spPr>
          <a:xfrm>
            <a:off x="7363577" y="2296887"/>
            <a:ext cx="468402"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600">
                <a:solidFill>
                  <a:srgbClr val="000000"/>
                </a:solidFill>
                <a:latin typeface="NVIDIA Sans Medium" panose="020B0603020203020204" pitchFamily="34" charset="0"/>
                <a:cs typeface="NVIDIA Sans Medium" panose="020B0603020203020204" pitchFamily="34" charset="0"/>
              </a:rPr>
              <a:t>Audio Out</a:t>
            </a:r>
          </a:p>
        </p:txBody>
      </p:sp>
      <p:sp>
        <p:nvSpPr>
          <p:cNvPr id="56" name="Freeform 97">
            <a:extLst>
              <a:ext uri="{FF2B5EF4-FFF2-40B4-BE49-F238E27FC236}">
                <a16:creationId xmlns:a16="http://schemas.microsoft.com/office/drawing/2014/main" id="{873951EE-7DDB-22B6-E437-4FD63B238F8E}"/>
              </a:ext>
            </a:extLst>
          </p:cNvPr>
          <p:cNvSpPr/>
          <p:nvPr/>
        </p:nvSpPr>
        <p:spPr>
          <a:xfrm rot="16200000">
            <a:off x="3175175" y="3979102"/>
            <a:ext cx="2491311" cy="280459"/>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grpSp>
        <p:nvGrpSpPr>
          <p:cNvPr id="57" name="Group 56">
            <a:extLst>
              <a:ext uri="{FF2B5EF4-FFF2-40B4-BE49-F238E27FC236}">
                <a16:creationId xmlns:a16="http://schemas.microsoft.com/office/drawing/2014/main" id="{8EAC72BF-53A8-D127-E368-FFE47D3FEA04}"/>
              </a:ext>
            </a:extLst>
          </p:cNvPr>
          <p:cNvGrpSpPr/>
          <p:nvPr/>
        </p:nvGrpSpPr>
        <p:grpSpPr>
          <a:xfrm rot="10800000">
            <a:off x="4633601" y="2843021"/>
            <a:ext cx="6537396" cy="3032623"/>
            <a:chOff x="15785113" y="13514016"/>
            <a:chExt cx="19612188" cy="9097868"/>
          </a:xfrm>
        </p:grpSpPr>
        <p:sp>
          <p:nvSpPr>
            <p:cNvPr id="58" name="Freeform 148">
              <a:extLst>
                <a:ext uri="{FF2B5EF4-FFF2-40B4-BE49-F238E27FC236}">
                  <a16:creationId xmlns:a16="http://schemas.microsoft.com/office/drawing/2014/main" id="{58783A2C-B765-FD35-5E7E-240E44A97BD7}"/>
                </a:ext>
              </a:extLst>
            </p:cNvPr>
            <p:cNvSpPr/>
            <p:nvPr/>
          </p:nvSpPr>
          <p:spPr>
            <a:xfrm rot="5400000">
              <a:off x="12032052" y="18172417"/>
              <a:ext cx="8192528" cy="68640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59" name="Arc 58">
              <a:extLst>
                <a:ext uri="{FF2B5EF4-FFF2-40B4-BE49-F238E27FC236}">
                  <a16:creationId xmlns:a16="http://schemas.microsoft.com/office/drawing/2014/main" id="{C6606ABC-C419-D6FC-6FD5-A8F023019F29}"/>
                </a:ext>
              </a:extLst>
            </p:cNvPr>
            <p:cNvSpPr/>
            <p:nvPr/>
          </p:nvSpPr>
          <p:spPr>
            <a:xfrm rot="10800000" flipV="1">
              <a:off x="16473820" y="14206331"/>
              <a:ext cx="457200" cy="457200"/>
            </a:xfrm>
            <a:prstGeom prst="arc">
              <a:avLst/>
            </a:prstGeom>
            <a:ln w="25400">
              <a:solidFill>
                <a:schemeClr val="tx1"/>
              </a:solidFill>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152385"/>
              <a:endParaRPr lang="en-US" sz="600">
                <a:solidFill>
                  <a:srgbClr val="000000"/>
                </a:solidFill>
                <a:latin typeface="NVIDIA Sans"/>
              </a:endParaRPr>
            </a:p>
          </p:txBody>
        </p:sp>
        <p:sp>
          <p:nvSpPr>
            <p:cNvPr id="60" name="Freeform 148">
              <a:extLst>
                <a:ext uri="{FF2B5EF4-FFF2-40B4-BE49-F238E27FC236}">
                  <a16:creationId xmlns:a16="http://schemas.microsoft.com/office/drawing/2014/main" id="{2A3DF5BE-A768-09F4-273B-9B876E452AD1}"/>
                </a:ext>
              </a:extLst>
            </p:cNvPr>
            <p:cNvSpPr/>
            <p:nvPr/>
          </p:nvSpPr>
          <p:spPr>
            <a:xfrm rot="10800000">
              <a:off x="16686536" y="13514016"/>
              <a:ext cx="18710765" cy="69231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grpSp>
      <p:sp>
        <p:nvSpPr>
          <p:cNvPr id="61" name="Freeform 97">
            <a:extLst>
              <a:ext uri="{FF2B5EF4-FFF2-40B4-BE49-F238E27FC236}">
                <a16:creationId xmlns:a16="http://schemas.microsoft.com/office/drawing/2014/main" id="{AFF5B06A-4620-E4E3-C3A3-F0E4E19198CB}"/>
              </a:ext>
            </a:extLst>
          </p:cNvPr>
          <p:cNvSpPr/>
          <p:nvPr/>
        </p:nvSpPr>
        <p:spPr>
          <a:xfrm>
            <a:off x="3030066" y="2225926"/>
            <a:ext cx="4572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62" name="Rectangle 61">
            <a:extLst>
              <a:ext uri="{FF2B5EF4-FFF2-40B4-BE49-F238E27FC236}">
                <a16:creationId xmlns:a16="http://schemas.microsoft.com/office/drawing/2014/main" id="{4ECF2917-C796-5E7E-B4E2-5DA59CCBA952}"/>
              </a:ext>
            </a:extLst>
          </p:cNvPr>
          <p:cNvSpPr/>
          <p:nvPr/>
        </p:nvSpPr>
        <p:spPr>
          <a:xfrm>
            <a:off x="3944482" y="3048771"/>
            <a:ext cx="666205" cy="21544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152385"/>
            <a:r>
              <a:rPr lang="en-US" sz="600" dirty="0">
                <a:solidFill>
                  <a:srgbClr val="000000"/>
                </a:solidFill>
                <a:latin typeface="NVIDIA Sans Medium" panose="020B0603020203020204" pitchFamily="34" charset="0"/>
                <a:cs typeface="NVIDIA Sans Medium" panose="020B0603020203020204" pitchFamily="34" charset="0"/>
              </a:rPr>
              <a:t>User Feedback</a:t>
            </a:r>
          </a:p>
          <a:p>
            <a:pPr algn="ctr" defTabSz="152385"/>
            <a:r>
              <a:rPr lang="en-US" sz="600" dirty="0">
                <a:solidFill>
                  <a:srgbClr val="000000"/>
                </a:solidFill>
                <a:latin typeface="NVIDIA Sans Medium" panose="020B0603020203020204" pitchFamily="34" charset="0"/>
                <a:cs typeface="NVIDIA Sans Medium" panose="020B0603020203020204" pitchFamily="34" charset="0"/>
              </a:rPr>
              <a:t>On Response</a:t>
            </a:r>
          </a:p>
        </p:txBody>
      </p:sp>
      <p:sp>
        <p:nvSpPr>
          <p:cNvPr id="63" name="Rectangle 62">
            <a:extLst>
              <a:ext uri="{FF2B5EF4-FFF2-40B4-BE49-F238E27FC236}">
                <a16:creationId xmlns:a16="http://schemas.microsoft.com/office/drawing/2014/main" id="{9A3E0424-5CE5-8F66-8C8F-34F8471C555C}"/>
              </a:ext>
            </a:extLst>
          </p:cNvPr>
          <p:cNvSpPr/>
          <p:nvPr/>
        </p:nvSpPr>
        <p:spPr>
          <a:xfrm>
            <a:off x="5713475" y="3048771"/>
            <a:ext cx="666205" cy="215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152385"/>
            <a:r>
              <a:rPr lang="en-US" sz="600">
                <a:solidFill>
                  <a:srgbClr val="000000"/>
                </a:solidFill>
                <a:latin typeface="NVIDIA Sans Medium" panose="020B0603020203020204" pitchFamily="34" charset="0"/>
                <a:cs typeface="NVIDIA Sans Medium" panose="020B0603020203020204" pitchFamily="34" charset="0"/>
              </a:rPr>
              <a:t>Digital Human </a:t>
            </a:r>
            <a:br>
              <a:rPr lang="en-US" sz="600">
                <a:solidFill>
                  <a:srgbClr val="000000"/>
                </a:solidFill>
                <a:latin typeface="NVIDIA Sans Medium" panose="020B0603020203020204" pitchFamily="34" charset="0"/>
                <a:cs typeface="NVIDIA Sans Medium" panose="020B0603020203020204" pitchFamily="34" charset="0"/>
              </a:rPr>
            </a:br>
            <a:r>
              <a:rPr lang="en-US" sz="600">
                <a:solidFill>
                  <a:srgbClr val="000000"/>
                </a:solidFill>
                <a:latin typeface="NVIDIA Sans Medium" panose="020B0603020203020204" pitchFamily="34" charset="0"/>
                <a:cs typeface="NVIDIA Sans Medium" panose="020B0603020203020204" pitchFamily="34" charset="0"/>
              </a:rPr>
              <a:t>AV Out</a:t>
            </a:r>
          </a:p>
        </p:txBody>
      </p:sp>
      <p:sp>
        <p:nvSpPr>
          <p:cNvPr id="64" name="Rectangle 63">
            <a:extLst>
              <a:ext uri="{FF2B5EF4-FFF2-40B4-BE49-F238E27FC236}">
                <a16:creationId xmlns:a16="http://schemas.microsoft.com/office/drawing/2014/main" id="{49A262BF-F5AF-E074-F24A-DD5500E6A9E8}"/>
              </a:ext>
            </a:extLst>
          </p:cNvPr>
          <p:cNvSpPr/>
          <p:nvPr/>
        </p:nvSpPr>
        <p:spPr>
          <a:xfrm>
            <a:off x="9799868" y="1975749"/>
            <a:ext cx="543071"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600">
                <a:solidFill>
                  <a:srgbClr val="000000"/>
                </a:solidFill>
                <a:latin typeface="NVIDIA Sans Medium" panose="020B0603020203020204" pitchFamily="34" charset="0"/>
                <a:cs typeface="NVIDIA Sans Medium" panose="020B0603020203020204" pitchFamily="34" charset="0"/>
              </a:rPr>
              <a:t>Text Prompt</a:t>
            </a:r>
          </a:p>
        </p:txBody>
      </p:sp>
      <p:sp>
        <p:nvSpPr>
          <p:cNvPr id="65" name="Rectangle 64">
            <a:extLst>
              <a:ext uri="{FF2B5EF4-FFF2-40B4-BE49-F238E27FC236}">
                <a16:creationId xmlns:a16="http://schemas.microsoft.com/office/drawing/2014/main" id="{5F4F2293-8CFE-268F-F28F-42E971A1CED5}"/>
              </a:ext>
            </a:extLst>
          </p:cNvPr>
          <p:cNvSpPr/>
          <p:nvPr/>
        </p:nvSpPr>
        <p:spPr>
          <a:xfrm>
            <a:off x="9743552" y="2435380"/>
            <a:ext cx="655704"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600" dirty="0">
                <a:solidFill>
                  <a:srgbClr val="000000"/>
                </a:solidFill>
                <a:latin typeface="NVIDIA Sans Medium" panose="020B0603020203020204" pitchFamily="34" charset="0"/>
                <a:cs typeface="NVIDIA Sans Medium" panose="020B0603020203020204" pitchFamily="34" charset="0"/>
              </a:rPr>
              <a:t>Text Response</a:t>
            </a:r>
          </a:p>
        </p:txBody>
      </p:sp>
      <p:sp>
        <p:nvSpPr>
          <p:cNvPr id="66" name="Rectangle 65">
            <a:extLst>
              <a:ext uri="{FF2B5EF4-FFF2-40B4-BE49-F238E27FC236}">
                <a16:creationId xmlns:a16="http://schemas.microsoft.com/office/drawing/2014/main" id="{D69F0CEA-839F-F9F4-F649-8274F98064C7}"/>
              </a:ext>
            </a:extLst>
          </p:cNvPr>
          <p:cNvSpPr/>
          <p:nvPr/>
        </p:nvSpPr>
        <p:spPr>
          <a:xfrm>
            <a:off x="8517608" y="3838779"/>
            <a:ext cx="379327"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52385"/>
            <a:r>
              <a:rPr lang="en-US" sz="600" dirty="0">
                <a:solidFill>
                  <a:srgbClr val="000000"/>
                </a:solidFill>
                <a:latin typeface="NVIDIA Sans Medium" panose="020B0603020203020204" pitchFamily="34" charset="0"/>
                <a:cs typeface="NVIDIA Sans Medium" panose="020B0603020203020204" pitchFamily="34" charset="0"/>
              </a:rPr>
              <a:t>Audio In</a:t>
            </a:r>
          </a:p>
        </p:txBody>
      </p:sp>
      <p:sp>
        <p:nvSpPr>
          <p:cNvPr id="67" name="Rectangle 66">
            <a:extLst>
              <a:ext uri="{FF2B5EF4-FFF2-40B4-BE49-F238E27FC236}">
                <a16:creationId xmlns:a16="http://schemas.microsoft.com/office/drawing/2014/main" id="{D1DAC8B9-EF17-3E27-5C1C-B36CFDC5A1C6}"/>
              </a:ext>
            </a:extLst>
          </p:cNvPr>
          <p:cNvSpPr/>
          <p:nvPr/>
        </p:nvSpPr>
        <p:spPr>
          <a:xfrm>
            <a:off x="9554071" y="3815278"/>
            <a:ext cx="396240" cy="18466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152385"/>
            <a:r>
              <a:rPr lang="en-US" sz="600">
                <a:solidFill>
                  <a:srgbClr val="000000"/>
                </a:solidFill>
                <a:latin typeface="NVIDIA Sans Medium" panose="020B0603020203020204" pitchFamily="34" charset="0"/>
                <a:cs typeface="NVIDIA Sans Medium" panose="020B0603020203020204" pitchFamily="34" charset="0"/>
              </a:rPr>
              <a:t>Text Response</a:t>
            </a:r>
          </a:p>
        </p:txBody>
      </p:sp>
      <p:sp>
        <p:nvSpPr>
          <p:cNvPr id="68" name="Rectangle 67">
            <a:extLst>
              <a:ext uri="{FF2B5EF4-FFF2-40B4-BE49-F238E27FC236}">
                <a16:creationId xmlns:a16="http://schemas.microsoft.com/office/drawing/2014/main" id="{EC1EC8DE-DF52-3AAB-1A2C-BAEC36ABCCF7}"/>
              </a:ext>
            </a:extLst>
          </p:cNvPr>
          <p:cNvSpPr/>
          <p:nvPr/>
        </p:nvSpPr>
        <p:spPr>
          <a:xfrm>
            <a:off x="8783493" y="4726203"/>
            <a:ext cx="219528"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52385"/>
            <a:r>
              <a:rPr lang="en-US" sz="600">
                <a:solidFill>
                  <a:srgbClr val="000000"/>
                </a:solidFill>
                <a:latin typeface="NVIDIA Sans Medium" panose="020B0603020203020204" pitchFamily="34" charset="0"/>
                <a:cs typeface="NVIDIA Sans Medium" panose="020B0603020203020204" pitchFamily="34" charset="0"/>
              </a:rPr>
              <a:t>Text</a:t>
            </a:r>
          </a:p>
        </p:txBody>
      </p:sp>
      <p:sp>
        <p:nvSpPr>
          <p:cNvPr id="69" name="Rectangle 68">
            <a:extLst>
              <a:ext uri="{FF2B5EF4-FFF2-40B4-BE49-F238E27FC236}">
                <a16:creationId xmlns:a16="http://schemas.microsoft.com/office/drawing/2014/main" id="{248F24E4-4A21-F8A9-318A-EDDE27BE9671}"/>
              </a:ext>
            </a:extLst>
          </p:cNvPr>
          <p:cNvSpPr/>
          <p:nvPr/>
        </p:nvSpPr>
        <p:spPr>
          <a:xfrm>
            <a:off x="9438541" y="4726203"/>
            <a:ext cx="243840"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52385"/>
            <a:r>
              <a:rPr lang="en-US" sz="600">
                <a:solidFill>
                  <a:srgbClr val="000000"/>
                </a:solidFill>
                <a:latin typeface="NVIDIA Sans Medium" panose="020B0603020203020204" pitchFamily="34" charset="0"/>
                <a:cs typeface="NVIDIA Sans Medium" panose="020B0603020203020204" pitchFamily="34" charset="0"/>
              </a:rPr>
              <a:t>Audio</a:t>
            </a:r>
          </a:p>
        </p:txBody>
      </p:sp>
      <p:cxnSp>
        <p:nvCxnSpPr>
          <p:cNvPr id="70" name="Google Shape;3290;p319">
            <a:extLst>
              <a:ext uri="{FF2B5EF4-FFF2-40B4-BE49-F238E27FC236}">
                <a16:creationId xmlns:a16="http://schemas.microsoft.com/office/drawing/2014/main" id="{C8911DC0-0BB8-A974-7FED-F49B5E629E44}"/>
              </a:ext>
            </a:extLst>
          </p:cNvPr>
          <p:cNvCxnSpPr>
            <a:cxnSpLocks/>
          </p:cNvCxnSpPr>
          <p:nvPr/>
        </p:nvCxnSpPr>
        <p:spPr>
          <a:xfrm>
            <a:off x="11201754" y="2245567"/>
            <a:ext cx="457200" cy="0"/>
          </a:xfrm>
          <a:prstGeom prst="straightConnector1">
            <a:avLst/>
          </a:prstGeom>
          <a:noFill/>
          <a:ln w="25400" cap="flat" cmpd="sng">
            <a:solidFill>
              <a:schemeClr val="tx1"/>
            </a:solidFill>
            <a:prstDash val="lgDash"/>
            <a:round/>
            <a:headEnd type="none" w="sm" len="sm"/>
            <a:tailEnd type="triangle" w="lg" len="lg"/>
          </a:ln>
        </p:spPr>
      </p:cxnSp>
      <p:sp>
        <p:nvSpPr>
          <p:cNvPr id="71" name="Rectangle 70">
            <a:extLst>
              <a:ext uri="{FF2B5EF4-FFF2-40B4-BE49-F238E27FC236}">
                <a16:creationId xmlns:a16="http://schemas.microsoft.com/office/drawing/2014/main" id="{4D33BE33-894F-AFB7-5A38-DC0569C2DE8B}"/>
              </a:ext>
            </a:extLst>
          </p:cNvPr>
          <p:cNvSpPr/>
          <p:nvPr/>
        </p:nvSpPr>
        <p:spPr>
          <a:xfrm>
            <a:off x="2335909" y="2507963"/>
            <a:ext cx="793001" cy="1538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1200" dirty="0">
                <a:solidFill>
                  <a:srgbClr val="000000"/>
                </a:solidFill>
                <a:latin typeface="NVIDIA Sans" panose="020B0503020203020204" pitchFamily="34" charset="0"/>
                <a:cs typeface="NVIDIA Sans" panose="020B0503020203020204" pitchFamily="34" charset="0"/>
              </a:rPr>
              <a:t>User</a:t>
            </a:r>
          </a:p>
        </p:txBody>
      </p:sp>
      <p:pic>
        <p:nvPicPr>
          <p:cNvPr id="72" name="Graphic 71">
            <a:extLst>
              <a:ext uri="{FF2B5EF4-FFF2-40B4-BE49-F238E27FC236}">
                <a16:creationId xmlns:a16="http://schemas.microsoft.com/office/drawing/2014/main" id="{CBBD15D2-2925-8AF0-EC8B-CE3D15A42D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95203" y="2278602"/>
            <a:ext cx="152400" cy="152400"/>
          </a:xfrm>
          <a:prstGeom prst="rect">
            <a:avLst/>
          </a:prstGeom>
        </p:spPr>
      </p:pic>
      <p:pic>
        <p:nvPicPr>
          <p:cNvPr id="73" name="Graphic 72">
            <a:extLst>
              <a:ext uri="{FF2B5EF4-FFF2-40B4-BE49-F238E27FC236}">
                <a16:creationId xmlns:a16="http://schemas.microsoft.com/office/drawing/2014/main" id="{A5F9C061-5FE5-DFE9-6FBC-401094037C4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9995203" y="2113284"/>
            <a:ext cx="152400" cy="152400"/>
          </a:xfrm>
          <a:prstGeom prst="rect">
            <a:avLst/>
          </a:prstGeom>
        </p:spPr>
      </p:pic>
      <p:pic>
        <p:nvPicPr>
          <p:cNvPr id="74" name="Graphic 5">
            <a:extLst>
              <a:ext uri="{FF2B5EF4-FFF2-40B4-BE49-F238E27FC236}">
                <a16:creationId xmlns:a16="http://schemas.microsoft.com/office/drawing/2014/main" id="{93112E85-F46C-EB77-2974-D6ECD57666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9827433" y="4578825"/>
            <a:ext cx="426720" cy="426720"/>
          </a:xfrm>
          <a:prstGeom prst="rect">
            <a:avLst/>
          </a:prstGeom>
        </p:spPr>
      </p:pic>
      <p:pic>
        <p:nvPicPr>
          <p:cNvPr id="75" name="Graphic 74">
            <a:extLst>
              <a:ext uri="{FF2B5EF4-FFF2-40B4-BE49-F238E27FC236}">
                <a16:creationId xmlns:a16="http://schemas.microsoft.com/office/drawing/2014/main" id="{82D127B7-DD1B-6EA1-4431-B752DFCF56F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6636333" y="4557845"/>
            <a:ext cx="427817" cy="499119"/>
          </a:xfrm>
          <a:prstGeom prst="rect">
            <a:avLst/>
          </a:prstGeom>
        </p:spPr>
      </p:pic>
      <p:pic>
        <p:nvPicPr>
          <p:cNvPr id="76" name="Graphic 75">
            <a:extLst>
              <a:ext uri="{FF2B5EF4-FFF2-40B4-BE49-F238E27FC236}">
                <a16:creationId xmlns:a16="http://schemas.microsoft.com/office/drawing/2014/main" id="{B27ABFE6-BADB-E1F9-A06A-3E859C4E9FA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234523" y="4561935"/>
            <a:ext cx="427817" cy="499119"/>
          </a:xfrm>
          <a:prstGeom prst="rect">
            <a:avLst/>
          </a:prstGeom>
        </p:spPr>
      </p:pic>
      <p:pic>
        <p:nvPicPr>
          <p:cNvPr id="77" name="Graphic 76">
            <a:extLst>
              <a:ext uri="{FF2B5EF4-FFF2-40B4-BE49-F238E27FC236}">
                <a16:creationId xmlns:a16="http://schemas.microsoft.com/office/drawing/2014/main" id="{E599626B-8FEF-6794-346C-A6E6BD37680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841891" y="1988418"/>
            <a:ext cx="427817" cy="427817"/>
          </a:xfrm>
          <a:prstGeom prst="rect">
            <a:avLst/>
          </a:prstGeom>
        </p:spPr>
      </p:pic>
      <p:pic>
        <p:nvPicPr>
          <p:cNvPr id="78" name="Graphic 77">
            <a:extLst>
              <a:ext uri="{FF2B5EF4-FFF2-40B4-BE49-F238E27FC236}">
                <a16:creationId xmlns:a16="http://schemas.microsoft.com/office/drawing/2014/main" id="{1F82088F-99E9-672B-5843-77CADA3B1C5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826651" y="3695298"/>
            <a:ext cx="427817" cy="427817"/>
          </a:xfrm>
          <a:prstGeom prst="rect">
            <a:avLst/>
          </a:prstGeom>
        </p:spPr>
      </p:pic>
      <p:pic>
        <p:nvPicPr>
          <p:cNvPr id="79" name="Graphic 78">
            <a:extLst>
              <a:ext uri="{FF2B5EF4-FFF2-40B4-BE49-F238E27FC236}">
                <a16:creationId xmlns:a16="http://schemas.microsoft.com/office/drawing/2014/main" id="{74B7F94A-FF30-64C4-C0E8-7E3BBD0D624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003691" y="4563978"/>
            <a:ext cx="427817" cy="427817"/>
          </a:xfrm>
          <a:prstGeom prst="rect">
            <a:avLst/>
          </a:prstGeom>
        </p:spPr>
      </p:pic>
      <p:sp>
        <p:nvSpPr>
          <p:cNvPr id="80" name="Title 15">
            <a:extLst>
              <a:ext uri="{FF2B5EF4-FFF2-40B4-BE49-F238E27FC236}">
                <a16:creationId xmlns:a16="http://schemas.microsoft.com/office/drawing/2014/main" id="{759B4ECF-E2FF-FFBD-192A-E1E83989ACAB}"/>
              </a:ext>
            </a:extLst>
          </p:cNvPr>
          <p:cNvSpPr>
            <a:spLocks noGrp="1"/>
          </p:cNvSpPr>
          <p:nvPr>
            <p:ph type="title"/>
          </p:nvPr>
        </p:nvSpPr>
        <p:spPr>
          <a:xfrm>
            <a:off x="838200" y="0"/>
            <a:ext cx="10515600" cy="838200"/>
          </a:xfrm>
        </p:spPr>
        <p:txBody>
          <a:bodyPr anchor="b">
            <a:normAutofit/>
          </a:bodyPr>
          <a:lstStyle/>
          <a:p>
            <a:r>
              <a:rPr lang="en-US" dirty="0"/>
              <a:t>Digital Humans for Customer Service</a:t>
            </a:r>
          </a:p>
        </p:txBody>
      </p:sp>
      <p:sp>
        <p:nvSpPr>
          <p:cNvPr id="81" name="Text Placeholder 17">
            <a:extLst>
              <a:ext uri="{FF2B5EF4-FFF2-40B4-BE49-F238E27FC236}">
                <a16:creationId xmlns:a16="http://schemas.microsoft.com/office/drawing/2014/main" id="{9C82B97E-21C1-4043-D56C-B1C20F9796AC}"/>
              </a:ext>
            </a:extLst>
          </p:cNvPr>
          <p:cNvSpPr txBox="1">
            <a:spLocks/>
          </p:cNvSpPr>
          <p:nvPr/>
        </p:nvSpPr>
        <p:spPr>
          <a:xfrm>
            <a:off x="838200" y="829056"/>
            <a:ext cx="10515600" cy="469392"/>
          </a:xfrm>
          <a:prstGeom prst="rect">
            <a:avLst/>
          </a:prstGeom>
        </p:spPr>
        <p:txBody>
          <a:bodyPr vert="horz" lIns="30480" tIns="15240" rIns="30480" bIns="1524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200"/>
              </a:spcAft>
            </a:pPr>
            <a:r>
              <a:rPr lang="en-US" sz="2800" dirty="0">
                <a:solidFill>
                  <a:schemeClr val="accent6">
                    <a:lumMod val="75000"/>
                  </a:schemeClr>
                </a:solidFill>
                <a:latin typeface="NVIDIA Sans"/>
                <a:cs typeface="NVIDIA Sans"/>
              </a:rPr>
              <a:t>$125B market for digital human economy by 2035</a:t>
            </a:r>
            <a:endParaRPr lang="en-US" sz="2800" dirty="0">
              <a:solidFill>
                <a:schemeClr val="accent6">
                  <a:lumMod val="75000"/>
                </a:schemeClr>
              </a:solidFill>
            </a:endParaRPr>
          </a:p>
        </p:txBody>
      </p:sp>
      <p:sp>
        <p:nvSpPr>
          <p:cNvPr id="82" name="Content Placeholder 2">
            <a:extLst>
              <a:ext uri="{FF2B5EF4-FFF2-40B4-BE49-F238E27FC236}">
                <a16:creationId xmlns:a16="http://schemas.microsoft.com/office/drawing/2014/main" id="{12E1AC80-2BCE-CDC5-41EB-1313BD30E47E}"/>
              </a:ext>
            </a:extLst>
          </p:cNvPr>
          <p:cNvSpPr txBox="1">
            <a:spLocks/>
          </p:cNvSpPr>
          <p:nvPr/>
        </p:nvSpPr>
        <p:spPr>
          <a:xfrm>
            <a:off x="208536" y="2986385"/>
            <a:ext cx="3577045" cy="3220269"/>
          </a:xfrm>
          <a:prstGeom prst="rect">
            <a:avLst/>
          </a:prstGeom>
          <a:solidFill>
            <a:schemeClr val="accent4">
              <a:lumMod val="20000"/>
              <a:lumOff val="80000"/>
            </a:schemeClr>
          </a:solidFill>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tx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tx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tx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tx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tx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152385" indent="-152385" defTabSz="914309">
              <a:spcBef>
                <a:spcPts val="800"/>
              </a:spcBef>
              <a:buClr>
                <a:srgbClr val="76B900"/>
              </a:buClr>
              <a:buNone/>
            </a:pPr>
            <a:r>
              <a:rPr lang="en-US" sz="2000" b="1" dirty="0">
                <a:solidFill>
                  <a:srgbClr val="000000"/>
                </a:solidFill>
                <a:latin typeface="NVIDIA Sans"/>
                <a:ea typeface="NVIDIA Sans"/>
                <a:cs typeface="NVIDIA Sans"/>
                <a:sym typeface="NVIDIA Sans"/>
              </a:rPr>
              <a:t>Benefits</a:t>
            </a:r>
            <a:endParaRPr lang="en-US" sz="2000" dirty="0">
              <a:solidFill>
                <a:srgbClr val="000000"/>
              </a:solidFill>
            </a:endParaRPr>
          </a:p>
          <a:p>
            <a:pPr marL="152385" indent="-152385" defTabSz="914309">
              <a:spcBef>
                <a:spcPts val="800"/>
              </a:spcBef>
              <a:buClr>
                <a:srgbClr val="76B900"/>
              </a:buClr>
              <a:buSzPct val="100000"/>
            </a:pPr>
            <a:r>
              <a:rPr lang="en-US" sz="2000" dirty="0">
                <a:solidFill>
                  <a:srgbClr val="000000"/>
                </a:solidFill>
                <a:latin typeface="NVIDIA Sans"/>
                <a:ea typeface="NVIDIA Sans"/>
                <a:cs typeface="NVIDIA Sans"/>
                <a:sym typeface="NVIDIA Sans"/>
              </a:rPr>
              <a:t>Increases engagement and satisfaction for user-facing applications</a:t>
            </a:r>
          </a:p>
          <a:p>
            <a:pPr marL="152385" indent="-152385" defTabSz="914309">
              <a:spcBef>
                <a:spcPts val="800"/>
              </a:spcBef>
              <a:buClr>
                <a:srgbClr val="76B900"/>
              </a:buClr>
              <a:buSzPct val="100000"/>
            </a:pPr>
            <a:r>
              <a:rPr lang="en-US" sz="2000" dirty="0">
                <a:solidFill>
                  <a:srgbClr val="000000"/>
                </a:solidFill>
                <a:latin typeface="NVIDIA Sans"/>
                <a:ea typeface="NVIDIA Sans"/>
                <a:cs typeface="NVIDIA Sans"/>
                <a:sym typeface="NVIDIA Sans"/>
              </a:rPr>
              <a:t>Creates a lifelike 3D digital human with accurate skin, hair, animation, and speech</a:t>
            </a:r>
          </a:p>
          <a:p>
            <a:pPr marL="152385" indent="-152385" defTabSz="304770">
              <a:spcBef>
                <a:spcPts val="800"/>
              </a:spcBef>
              <a:buClr>
                <a:srgbClr val="76B900"/>
              </a:buClr>
              <a:buSzPct val="100000"/>
              <a:defRPr/>
            </a:pPr>
            <a:r>
              <a:rPr lang="en-US" sz="2000" kern="0" dirty="0">
                <a:solidFill>
                  <a:srgbClr val="000000"/>
                </a:solidFill>
                <a:latin typeface="NVIDIA Sans"/>
                <a:ea typeface="NVIDIA Sans"/>
                <a:cs typeface="NVIDIA Sans"/>
                <a:sym typeface="NVIDIA Sans"/>
              </a:rPr>
              <a:t>Enables natural conversations with enterprise applications </a:t>
            </a:r>
            <a:br>
              <a:rPr lang="en-US" sz="2000" kern="0" dirty="0">
                <a:solidFill>
                  <a:srgbClr val="000000"/>
                </a:solidFill>
                <a:latin typeface="NVIDIA Sans"/>
                <a:ea typeface="NVIDIA Sans"/>
                <a:cs typeface="NVIDIA Sans"/>
                <a:sym typeface="NVIDIA Sans"/>
              </a:rPr>
            </a:br>
            <a:r>
              <a:rPr lang="en-US" sz="2000" kern="0" dirty="0">
                <a:solidFill>
                  <a:srgbClr val="000000"/>
                </a:solidFill>
                <a:latin typeface="NVIDIA Sans"/>
                <a:ea typeface="NVIDIA Sans"/>
                <a:cs typeface="NVIDIA Sans"/>
                <a:sym typeface="NVIDIA Sans"/>
              </a:rPr>
              <a:t>and data</a:t>
            </a:r>
          </a:p>
          <a:p>
            <a:pPr marL="152385" indent="-152385" defTabSz="914309">
              <a:spcBef>
                <a:spcPts val="1000"/>
              </a:spcBef>
              <a:buClr>
                <a:srgbClr val="76B900"/>
              </a:buClr>
            </a:pPr>
            <a:endParaRPr lang="en-US" sz="2000" dirty="0">
              <a:solidFill>
                <a:srgbClr val="000000"/>
              </a:solidFill>
            </a:endParaRPr>
          </a:p>
        </p:txBody>
      </p:sp>
    </p:spTree>
    <p:extLst>
      <p:ext uri="{BB962C8B-B14F-4D97-AF65-F5344CB8AC3E}">
        <p14:creationId xmlns:p14="http://schemas.microsoft.com/office/powerpoint/2010/main" val="649367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A997C-8089-5A35-E782-6AC093BCA025}"/>
              </a:ext>
            </a:extLst>
          </p:cNvPr>
          <p:cNvSpPr>
            <a:spLocks noGrp="1"/>
          </p:cNvSpPr>
          <p:nvPr>
            <p:ph type="sldNum" sz="quarter" idx="12"/>
          </p:nvPr>
        </p:nvSpPr>
        <p:spPr/>
        <p:txBody>
          <a:bodyPr/>
          <a:lstStyle/>
          <a:p>
            <a:fld id="{5D6FF71F-CF6A-4C46-8F9B-61D49EEA70E3}" type="slidenum">
              <a:rPr lang="en-US" smtClean="0"/>
              <a:t>49</a:t>
            </a:fld>
            <a:endParaRPr lang="en-US"/>
          </a:p>
        </p:txBody>
      </p:sp>
      <p:pic>
        <p:nvPicPr>
          <p:cNvPr id="103" name="Graphic 13">
            <a:extLst>
              <a:ext uri="{FF2B5EF4-FFF2-40B4-BE49-F238E27FC236}">
                <a16:creationId xmlns:a16="http://schemas.microsoft.com/office/drawing/2014/main" id="{62BD01EC-0D09-D365-701F-AE2355DE68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46921" y="5426512"/>
            <a:ext cx="426720" cy="426720"/>
          </a:xfrm>
          <a:prstGeom prst="rect">
            <a:avLst/>
          </a:prstGeom>
        </p:spPr>
      </p:pic>
      <p:sp>
        <p:nvSpPr>
          <p:cNvPr id="105" name="Text Placeholder 2">
            <a:extLst>
              <a:ext uri="{FF2B5EF4-FFF2-40B4-BE49-F238E27FC236}">
                <a16:creationId xmlns:a16="http://schemas.microsoft.com/office/drawing/2014/main" id="{C662BD54-0D94-B226-AE4E-D09B769EC2A7}"/>
              </a:ext>
            </a:extLst>
          </p:cNvPr>
          <p:cNvSpPr txBox="1">
            <a:spLocks/>
          </p:cNvSpPr>
          <p:nvPr/>
        </p:nvSpPr>
        <p:spPr>
          <a:xfrm>
            <a:off x="875804" y="718582"/>
            <a:ext cx="10515600" cy="469392"/>
          </a:xfrm>
          <a:prstGeom prst="rect">
            <a:avLst/>
          </a:prstGeom>
        </p:spPr>
        <p:txBody>
          <a:bodyPr lIns="30480" tIns="15240" rIns="30480" bIns="15240" anchor="t">
            <a:normAutofit/>
          </a:bodyPr>
          <a:lstStyle>
            <a:lvl1pPr marL="0" indent="0" algn="ctr" defTabSz="914309" rtl="0" eaLnBrk="1" latinLnBrk="0" hangingPunct="1">
              <a:lnSpc>
                <a:spcPct val="90000"/>
              </a:lnSpc>
              <a:spcBef>
                <a:spcPts val="0"/>
              </a:spcBef>
              <a:buFontTx/>
              <a:buNone/>
              <a:defRPr sz="1600" kern="1200">
                <a:solidFill>
                  <a:schemeClr val="tx2"/>
                </a:solidFill>
                <a:latin typeface="NVIDIA Sans" panose="020B0503020203020204" pitchFamily="34" charset="0"/>
                <a:ea typeface="+mn-ea"/>
                <a:cs typeface="NVIDIA Sans" panose="020B0503020203020204" pitchFamily="34" charset="0"/>
              </a:defRPr>
            </a:lvl1pPr>
            <a:lvl2pPr marL="457154" indent="0" algn="ctr" defTabSz="914309" rtl="0" eaLnBrk="1" latinLnBrk="0" hangingPunct="1">
              <a:lnSpc>
                <a:spcPct val="90000"/>
              </a:lnSpc>
              <a:spcBef>
                <a:spcPts val="500"/>
              </a:spcBef>
              <a:buFontTx/>
              <a:buNone/>
              <a:defRPr sz="1467" kern="1200">
                <a:solidFill>
                  <a:schemeClr val="tx1"/>
                </a:solidFill>
                <a:latin typeface="NVIDIA Sans" panose="020B0503020203020204" pitchFamily="34" charset="0"/>
                <a:ea typeface="+mn-ea"/>
                <a:cs typeface="+mn-cs"/>
              </a:defRPr>
            </a:lvl2pPr>
            <a:lvl3pPr marL="914309" indent="0" algn="ctr" defTabSz="914309" rtl="0" eaLnBrk="1" latinLnBrk="0" hangingPunct="1">
              <a:lnSpc>
                <a:spcPct val="90000"/>
              </a:lnSpc>
              <a:spcBef>
                <a:spcPts val="500"/>
              </a:spcBef>
              <a:buFontTx/>
              <a:buNone/>
              <a:defRPr sz="1467" kern="1200">
                <a:solidFill>
                  <a:schemeClr val="tx1"/>
                </a:solidFill>
                <a:latin typeface="NVIDIA Sans" panose="020B0503020203020204" pitchFamily="34" charset="0"/>
                <a:ea typeface="+mn-ea"/>
                <a:cs typeface="+mn-cs"/>
              </a:defRPr>
            </a:lvl3pPr>
            <a:lvl4pPr marL="1371463" indent="0" algn="ctr" defTabSz="914309" rtl="0" eaLnBrk="1" latinLnBrk="0" hangingPunct="1">
              <a:lnSpc>
                <a:spcPct val="90000"/>
              </a:lnSpc>
              <a:spcBef>
                <a:spcPts val="500"/>
              </a:spcBef>
              <a:buFontTx/>
              <a:buNone/>
              <a:defRPr sz="1467" kern="1200">
                <a:solidFill>
                  <a:schemeClr val="tx1"/>
                </a:solidFill>
                <a:latin typeface="NVIDIA Sans" panose="020B0503020203020204" pitchFamily="34" charset="0"/>
                <a:ea typeface="+mn-ea"/>
                <a:cs typeface="+mn-cs"/>
              </a:defRPr>
            </a:lvl4pPr>
            <a:lvl5pPr marL="1828617" indent="0" algn="ctr" defTabSz="914309" rtl="0" eaLnBrk="1" latinLnBrk="0" hangingPunct="1">
              <a:lnSpc>
                <a:spcPct val="90000"/>
              </a:lnSpc>
              <a:spcBef>
                <a:spcPts val="500"/>
              </a:spcBef>
              <a:buFontTx/>
              <a:buNone/>
              <a:defRPr sz="1467" kern="1200">
                <a:solidFill>
                  <a:schemeClr val="tx1"/>
                </a:solidFill>
                <a:latin typeface="NVIDIA Sans" panose="020B0503020203020204" pitchFamily="34" charset="0"/>
                <a:ea typeface="+mn-ea"/>
                <a:cs typeface="+mn-cs"/>
              </a:defRPr>
            </a:lvl5pPr>
            <a:lvl6pPr marL="2514349" indent="-228577" algn="l" defTabSz="914309" rtl="0" eaLnBrk="1" latinLnBrk="0" hangingPunct="1">
              <a:lnSpc>
                <a:spcPct val="90000"/>
              </a:lnSpc>
              <a:spcBef>
                <a:spcPts val="500"/>
              </a:spcBef>
              <a:buFont typeface="NVIDIA Sans" panose="020B0503020203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NVIDIA Sans" panose="020B0503020203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NVIDIA Sans" panose="020B0503020203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NVIDIA Sans" panose="020B0503020203020204" pitchFamily="34" charset="0"/>
              <a:buChar char="•"/>
              <a:defRPr sz="1800" kern="1200">
                <a:solidFill>
                  <a:schemeClr val="tx1"/>
                </a:solidFill>
                <a:latin typeface="+mn-lt"/>
                <a:ea typeface="+mn-ea"/>
                <a:cs typeface="+mn-cs"/>
              </a:defRPr>
            </a:lvl9pPr>
          </a:lstStyle>
          <a:p>
            <a:pPr>
              <a:spcAft>
                <a:spcPts val="200"/>
              </a:spcAft>
            </a:pPr>
            <a:r>
              <a:rPr lang="en-US" sz="2800" dirty="0">
                <a:solidFill>
                  <a:schemeClr val="accent1"/>
                </a:solidFill>
                <a:latin typeface="NVIDIA Sans"/>
                <a:cs typeface="NVIDIA Sans"/>
              </a:rPr>
              <a:t>Unlocks Knowledge from trillions of PDFs</a:t>
            </a:r>
          </a:p>
        </p:txBody>
      </p:sp>
      <p:sp>
        <p:nvSpPr>
          <p:cNvPr id="106" name="Content Placeholder 2">
            <a:extLst>
              <a:ext uri="{FF2B5EF4-FFF2-40B4-BE49-F238E27FC236}">
                <a16:creationId xmlns:a16="http://schemas.microsoft.com/office/drawing/2014/main" id="{FD06CA47-7B24-7D7C-3219-8A12805AC709}"/>
              </a:ext>
            </a:extLst>
          </p:cNvPr>
          <p:cNvSpPr txBox="1">
            <a:spLocks/>
          </p:cNvSpPr>
          <p:nvPr/>
        </p:nvSpPr>
        <p:spPr>
          <a:xfrm>
            <a:off x="609600" y="3810000"/>
            <a:ext cx="1758421" cy="2073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85" marR="0" lvl="0" indent="-152385"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NVIDIA Sans"/>
                <a:ea typeface="NVIDIA Sans"/>
                <a:cs typeface="NVIDIA Sans"/>
                <a:sym typeface="NVIDIA Sans"/>
              </a:rPr>
              <a:t>Benefits</a:t>
            </a:r>
            <a:endParaRPr kumimoji="0" lang="en-US" sz="1200" b="1" i="0" u="none" strike="noStrike" kern="1200" cap="none" spc="0" normalizeH="0" baseline="0" noProof="0">
              <a:ln>
                <a:noFill/>
              </a:ln>
              <a:solidFill>
                <a:srgbClr val="000000"/>
              </a:solidFill>
              <a:effectLst/>
              <a:uLnTx/>
              <a:uFillTx/>
              <a:latin typeface="NVIDIA Sans"/>
              <a:ea typeface="+mn-ea"/>
              <a:cs typeface="+mn-cs"/>
            </a:endParaRPr>
          </a:p>
          <a:p>
            <a:pPr marL="152385" marR="0" lvl="0" indent="-152385" algn="l" defTabSz="914400" rtl="0" eaLnBrk="1" fontAlgn="auto" latinLnBrk="0" hangingPunct="1">
              <a:lnSpc>
                <a:spcPct val="90000"/>
              </a:lnSpc>
              <a:spcBef>
                <a:spcPts val="800"/>
              </a:spcBef>
              <a:spcAft>
                <a:spcPts val="0"/>
              </a:spcAft>
              <a:buClr>
                <a:srgbClr val="76B900"/>
              </a:buClr>
              <a:buSzPct val="100000"/>
              <a:buFont typeface="Arial" panose="020B0604020202020204" pitchFamily="34" charset="0"/>
              <a:buChar char="•"/>
              <a:tabLst/>
              <a:defRPr/>
            </a:pPr>
            <a: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t>Unlocks the next level </a:t>
            </a:r>
            <a:b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br>
            <a: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t>of indexable enterprise data from text to images and charts</a:t>
            </a:r>
          </a:p>
          <a:p>
            <a:pPr marL="152385" marR="0" lvl="0" indent="-152385" algn="l" defTabSz="914400" rtl="0" eaLnBrk="1" fontAlgn="auto" latinLnBrk="0" hangingPunct="1">
              <a:lnSpc>
                <a:spcPct val="90000"/>
              </a:lnSpc>
              <a:spcBef>
                <a:spcPts val="800"/>
              </a:spcBef>
              <a:spcAft>
                <a:spcPts val="0"/>
              </a:spcAft>
              <a:buClr>
                <a:srgbClr val="76B900"/>
              </a:buClr>
              <a:buSzPct val="100000"/>
              <a:buFont typeface="Arial" panose="020B0604020202020204" pitchFamily="34" charset="0"/>
              <a:buChar char="•"/>
              <a:tabLst/>
              <a:defRPr/>
            </a:pPr>
            <a:r>
              <a:rPr kumimoji="0" lang="en-US" sz="933" b="1" i="0" u="none" strike="noStrike" kern="0" cap="none" spc="0" normalizeH="0" baseline="0" noProof="0">
                <a:ln>
                  <a:noFill/>
                </a:ln>
                <a:solidFill>
                  <a:srgbClr val="000000"/>
                </a:solidFill>
                <a:effectLst/>
                <a:uLnTx/>
                <a:uFillTx/>
                <a:latin typeface="NVIDIA Sans"/>
                <a:ea typeface="NVIDIA Sans"/>
                <a:cs typeface="NVIDIA Sans"/>
                <a:sym typeface="NVIDIA Sans"/>
              </a:rPr>
              <a:t>High-accuracy extraction and responses</a:t>
            </a:r>
          </a:p>
          <a:p>
            <a:pPr marL="152385" marR="0" lvl="0" indent="-152385" algn="l" defTabSz="914400" rtl="0" eaLnBrk="1" fontAlgn="auto" latinLnBrk="0" hangingPunct="1">
              <a:lnSpc>
                <a:spcPct val="90000"/>
              </a:lnSpc>
              <a:spcBef>
                <a:spcPts val="800"/>
              </a:spcBef>
              <a:spcAft>
                <a:spcPts val="0"/>
              </a:spcAft>
              <a:buClr>
                <a:srgbClr val="76B900"/>
              </a:buClr>
              <a:buSzPct val="100000"/>
              <a:buFontTx/>
              <a:buChar char="•"/>
              <a:tabLst/>
              <a:defRPr/>
            </a:pPr>
            <a: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t>Enterprise-scale </a:t>
            </a:r>
            <a:b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br>
            <a: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t>PDF ingestion</a:t>
            </a:r>
          </a:p>
          <a:p>
            <a:pPr marL="152385" marR="0" lvl="0" indent="-1523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NVIDIA Sans"/>
              <a:ea typeface="+mn-ea"/>
              <a:cs typeface="+mn-cs"/>
            </a:endParaRPr>
          </a:p>
        </p:txBody>
      </p:sp>
      <p:sp>
        <p:nvSpPr>
          <p:cNvPr id="107" name="Rectangle 106">
            <a:extLst>
              <a:ext uri="{FF2B5EF4-FFF2-40B4-BE49-F238E27FC236}">
                <a16:creationId xmlns:a16="http://schemas.microsoft.com/office/drawing/2014/main" id="{D583C7B3-07DC-3703-678C-41E1FC9EFDFC}"/>
              </a:ext>
            </a:extLst>
          </p:cNvPr>
          <p:cNvSpPr/>
          <p:nvPr/>
        </p:nvSpPr>
        <p:spPr>
          <a:xfrm>
            <a:off x="4757455" y="2507963"/>
            <a:ext cx="1036320"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NeMo Retriever</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Embedding</a:t>
            </a:r>
          </a:p>
        </p:txBody>
      </p:sp>
      <p:sp>
        <p:nvSpPr>
          <p:cNvPr id="108" name="Rectangle 107">
            <a:extLst>
              <a:ext uri="{FF2B5EF4-FFF2-40B4-BE49-F238E27FC236}">
                <a16:creationId xmlns:a16="http://schemas.microsoft.com/office/drawing/2014/main" id="{70CDA10D-BDB7-1992-44FD-699B8CB801BC}"/>
              </a:ext>
            </a:extLst>
          </p:cNvPr>
          <p:cNvSpPr/>
          <p:nvPr/>
        </p:nvSpPr>
        <p:spPr>
          <a:xfrm>
            <a:off x="7304336" y="2517431"/>
            <a:ext cx="1036320"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NeMo Retriever </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Reranking</a:t>
            </a:r>
          </a:p>
        </p:txBody>
      </p:sp>
      <p:sp>
        <p:nvSpPr>
          <p:cNvPr id="109" name="Rectangle 108">
            <a:extLst>
              <a:ext uri="{FF2B5EF4-FFF2-40B4-BE49-F238E27FC236}">
                <a16:creationId xmlns:a16="http://schemas.microsoft.com/office/drawing/2014/main" id="{79D2F9D6-F6E6-38C8-809F-6288ECB3AF24}"/>
              </a:ext>
            </a:extLst>
          </p:cNvPr>
          <p:cNvSpPr/>
          <p:nvPr/>
        </p:nvSpPr>
        <p:spPr>
          <a:xfrm>
            <a:off x="8789617" y="2517431"/>
            <a:ext cx="609600" cy="153888"/>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LLM</a:t>
            </a:r>
          </a:p>
        </p:txBody>
      </p:sp>
      <p:sp>
        <p:nvSpPr>
          <p:cNvPr id="110" name="Rectangle 109">
            <a:extLst>
              <a:ext uri="{FF2B5EF4-FFF2-40B4-BE49-F238E27FC236}">
                <a16:creationId xmlns:a16="http://schemas.microsoft.com/office/drawing/2014/main" id="{DE73BE5D-46CB-AE9D-4385-AEC950C180FC}"/>
              </a:ext>
            </a:extLst>
          </p:cNvPr>
          <p:cNvSpPr/>
          <p:nvPr/>
        </p:nvSpPr>
        <p:spPr>
          <a:xfrm>
            <a:off x="6031867" y="3532985"/>
            <a:ext cx="1036320"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NeMo Retriever</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Embedding</a:t>
            </a:r>
          </a:p>
        </p:txBody>
      </p:sp>
      <p:sp>
        <p:nvSpPr>
          <p:cNvPr id="111" name="Rectangle 110">
            <a:extLst>
              <a:ext uri="{FF2B5EF4-FFF2-40B4-BE49-F238E27FC236}">
                <a16:creationId xmlns:a16="http://schemas.microsoft.com/office/drawing/2014/main" id="{272F1E58-D25C-2203-4C05-7C35719D96D2}"/>
              </a:ext>
            </a:extLst>
          </p:cNvPr>
          <p:cNvSpPr/>
          <p:nvPr/>
        </p:nvSpPr>
        <p:spPr>
          <a:xfrm>
            <a:off x="6106202" y="2507963"/>
            <a:ext cx="888746" cy="276999"/>
          </a:xfrm>
          <a:prstGeom prst="rect">
            <a:avLst/>
          </a:prstGeom>
          <a:no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Vector </a:t>
            </a:r>
            <a:b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b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Database</a:t>
            </a:r>
          </a:p>
        </p:txBody>
      </p:sp>
      <p:sp>
        <p:nvSpPr>
          <p:cNvPr id="112" name="Rectangle 111">
            <a:extLst>
              <a:ext uri="{FF2B5EF4-FFF2-40B4-BE49-F238E27FC236}">
                <a16:creationId xmlns:a16="http://schemas.microsoft.com/office/drawing/2014/main" id="{87A5B782-0E11-AD93-3C58-3124381CB1AE}"/>
              </a:ext>
            </a:extLst>
          </p:cNvPr>
          <p:cNvSpPr/>
          <p:nvPr/>
        </p:nvSpPr>
        <p:spPr>
          <a:xfrm>
            <a:off x="3586337" y="2507963"/>
            <a:ext cx="840793" cy="153888"/>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Front End</a:t>
            </a:r>
          </a:p>
        </p:txBody>
      </p:sp>
      <p:sp>
        <p:nvSpPr>
          <p:cNvPr id="113" name="Rounded Rectangle 11">
            <a:extLst>
              <a:ext uri="{FF2B5EF4-FFF2-40B4-BE49-F238E27FC236}">
                <a16:creationId xmlns:a16="http://schemas.microsoft.com/office/drawing/2014/main" id="{3B8A2AB6-B3CB-B001-510B-014E001613F9}"/>
              </a:ext>
            </a:extLst>
          </p:cNvPr>
          <p:cNvSpPr/>
          <p:nvPr/>
        </p:nvSpPr>
        <p:spPr>
          <a:xfrm>
            <a:off x="6493803" y="4080626"/>
            <a:ext cx="2804160" cy="1158240"/>
          </a:xfrm>
          <a:prstGeom prst="roundRect">
            <a:avLst>
              <a:gd name="adj" fmla="val 0"/>
            </a:avLst>
          </a:prstGeom>
          <a:solidFill>
            <a:srgbClr val="FFFFFF"/>
          </a:solidFill>
          <a:ln w="25400" cap="flat" cmpd="sng" algn="ctr">
            <a:solidFill>
              <a:srgbClr val="CDCDCD"/>
            </a:solidFill>
            <a:prstDash val="solid"/>
          </a:ln>
          <a:effectLst/>
        </p:spPr>
        <p:txBody>
          <a:bodyPr lIns="60960" tIns="60960" rIns="0" bIns="0" rtlCol="0" anchor="t"/>
          <a:lstStyle/>
          <a:p>
            <a:pPr marL="0" marR="0" lvl="0" indent="0" defTabSz="152385" eaLnBrk="1" fontAlgn="auto" latinLnBrk="0" hangingPunct="1">
              <a:lnSpc>
                <a:spcPct val="100000"/>
              </a:lnSpc>
              <a:spcBef>
                <a:spcPts val="0"/>
              </a:spcBef>
              <a:spcAft>
                <a:spcPts val="0"/>
              </a:spcAft>
              <a:buClrTx/>
              <a:buSzTx/>
              <a:buFontTx/>
              <a:buNone/>
              <a:tabLst/>
              <a:defRPr/>
            </a:pPr>
            <a:r>
              <a:rPr kumimoji="0" lang="en-US" sz="667" b="1" i="0" u="none" strike="noStrike" kern="0" cap="none" spc="0" normalizeH="0" baseline="0" noProof="0">
                <a:ln>
                  <a:noFill/>
                </a:ln>
                <a:solidFill>
                  <a:srgbClr val="000000"/>
                </a:solidFill>
                <a:effectLst/>
                <a:uLnTx/>
                <a:uFillTx/>
                <a:latin typeface="NVIDIA Sans"/>
                <a:ea typeface="+mn-ea"/>
                <a:cs typeface="NVIDIA Sans Medium" panose="020B0603020203020204" pitchFamily="34" charset="0"/>
              </a:rPr>
              <a:t>Chart Extraction</a:t>
            </a:r>
          </a:p>
        </p:txBody>
      </p:sp>
      <p:sp>
        <p:nvSpPr>
          <p:cNvPr id="114" name="Rectangle 113">
            <a:extLst>
              <a:ext uri="{FF2B5EF4-FFF2-40B4-BE49-F238E27FC236}">
                <a16:creationId xmlns:a16="http://schemas.microsoft.com/office/drawing/2014/main" id="{904886BE-A93B-6784-1826-1BFB3A3A44D0}"/>
              </a:ext>
            </a:extLst>
          </p:cNvPr>
          <p:cNvSpPr/>
          <p:nvPr/>
        </p:nvSpPr>
        <p:spPr>
          <a:xfrm>
            <a:off x="8524143" y="4844054"/>
            <a:ext cx="609600" cy="256480"/>
          </a:xfrm>
          <a:prstGeom prst="rect">
            <a:avLst/>
          </a:prstGeom>
          <a:solidFill>
            <a:srgbClr val="FFFFFF"/>
          </a:solid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OCR</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err="1">
                <a:ln>
                  <a:noFill/>
                </a:ln>
                <a:solidFill>
                  <a:srgbClr val="000000"/>
                </a:solidFill>
                <a:effectLst/>
                <a:uLnTx/>
                <a:uFillTx/>
                <a:latin typeface="NVIDIA Sans Medium"/>
                <a:ea typeface="+mn-ea"/>
                <a:cs typeface="NVIDIA Sans" panose="020B0503020203020204" pitchFamily="34" charset="0"/>
              </a:rPr>
              <a:t>PaddleOCR</a:t>
            </a:r>
            <a:endPar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endParaRPr>
          </a:p>
        </p:txBody>
      </p:sp>
      <p:sp>
        <p:nvSpPr>
          <p:cNvPr id="115" name="Rectangle 114">
            <a:extLst>
              <a:ext uri="{FF2B5EF4-FFF2-40B4-BE49-F238E27FC236}">
                <a16:creationId xmlns:a16="http://schemas.microsoft.com/office/drawing/2014/main" id="{7C352D7D-930D-E732-2D2D-BB404D03B475}"/>
              </a:ext>
            </a:extLst>
          </p:cNvPr>
          <p:cNvSpPr/>
          <p:nvPr/>
        </p:nvSpPr>
        <p:spPr>
          <a:xfrm>
            <a:off x="7299022" y="4844054"/>
            <a:ext cx="1219200" cy="256480"/>
          </a:xfrm>
          <a:prstGeom prst="rect">
            <a:avLst/>
          </a:prstGeom>
          <a:solidFill>
            <a:srgbClr val="FFFFFF"/>
          </a:solid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Chart Element Detector</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rPr>
              <a:t>CACHED</a:t>
            </a:r>
          </a:p>
        </p:txBody>
      </p:sp>
      <p:sp>
        <p:nvSpPr>
          <p:cNvPr id="116" name="Rectangle 115">
            <a:extLst>
              <a:ext uri="{FF2B5EF4-FFF2-40B4-BE49-F238E27FC236}">
                <a16:creationId xmlns:a16="http://schemas.microsoft.com/office/drawing/2014/main" id="{DD94AC47-8299-F035-613D-453989F93DA9}"/>
              </a:ext>
            </a:extLst>
          </p:cNvPr>
          <p:cNvSpPr/>
          <p:nvPr/>
        </p:nvSpPr>
        <p:spPr>
          <a:xfrm>
            <a:off x="6683502" y="4844054"/>
            <a:ext cx="609600" cy="256480"/>
          </a:xfrm>
          <a:prstGeom prst="rect">
            <a:avLst/>
          </a:prstGeom>
          <a:solidFill>
            <a:srgbClr val="FFFFFF"/>
          </a:solid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VLM</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err="1">
                <a:ln>
                  <a:noFill/>
                </a:ln>
                <a:solidFill>
                  <a:srgbClr val="000000"/>
                </a:solidFill>
                <a:effectLst/>
                <a:uLnTx/>
                <a:uFillTx/>
                <a:latin typeface="NVIDIA Sans Medium"/>
                <a:ea typeface="+mn-ea"/>
                <a:cs typeface="NVIDIA Sans" panose="020B0503020203020204" pitchFamily="34" charset="0"/>
              </a:rPr>
              <a:t>DePlot</a:t>
            </a:r>
            <a:endPar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endParaRPr>
          </a:p>
        </p:txBody>
      </p:sp>
      <p:sp>
        <p:nvSpPr>
          <p:cNvPr id="117" name="Rectangle 116">
            <a:extLst>
              <a:ext uri="{FF2B5EF4-FFF2-40B4-BE49-F238E27FC236}">
                <a16:creationId xmlns:a16="http://schemas.microsoft.com/office/drawing/2014/main" id="{E92FABEB-43D9-7707-A307-2C7B22B36241}"/>
              </a:ext>
            </a:extLst>
          </p:cNvPr>
          <p:cNvSpPr/>
          <p:nvPr/>
        </p:nvSpPr>
        <p:spPr>
          <a:xfrm>
            <a:off x="3080140" y="5911829"/>
            <a:ext cx="1036320" cy="203605"/>
          </a:xfrm>
          <a:prstGeom prst="rect">
            <a:avLst/>
          </a:prstGeom>
          <a:noFill/>
          <a:ln w="12700" cap="flat" cmpd="sng" algn="ctr">
            <a:noFill/>
            <a:prstDash val="solid"/>
          </a:ln>
          <a:effectLst/>
        </p:spPr>
        <p:txBody>
          <a:bodyPr lIns="30480" tIns="15240" rIns="30480" bIns="15240" rtlCol="0" anchor="t"/>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PDF Parser</a:t>
            </a:r>
          </a:p>
        </p:txBody>
      </p:sp>
      <p:sp>
        <p:nvSpPr>
          <p:cNvPr id="118" name="Rectangle 117">
            <a:extLst>
              <a:ext uri="{FF2B5EF4-FFF2-40B4-BE49-F238E27FC236}">
                <a16:creationId xmlns:a16="http://schemas.microsoft.com/office/drawing/2014/main" id="{16222114-DE32-208E-361B-5581E3A41BBF}"/>
              </a:ext>
            </a:extLst>
          </p:cNvPr>
          <p:cNvSpPr/>
          <p:nvPr/>
        </p:nvSpPr>
        <p:spPr>
          <a:xfrm>
            <a:off x="9063904" y="5923707"/>
            <a:ext cx="888746"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Post-Process Filtering</a:t>
            </a:r>
          </a:p>
        </p:txBody>
      </p:sp>
      <p:sp>
        <p:nvSpPr>
          <p:cNvPr id="119" name="Rectangle 118">
            <a:extLst>
              <a:ext uri="{FF2B5EF4-FFF2-40B4-BE49-F238E27FC236}">
                <a16:creationId xmlns:a16="http://schemas.microsoft.com/office/drawing/2014/main" id="{82780943-E1B2-29DC-1B58-2DD0A526A78E}"/>
              </a:ext>
            </a:extLst>
          </p:cNvPr>
          <p:cNvSpPr/>
          <p:nvPr/>
        </p:nvSpPr>
        <p:spPr>
          <a:xfrm>
            <a:off x="2290987" y="5911829"/>
            <a:ext cx="888746" cy="203605"/>
          </a:xfrm>
          <a:prstGeom prst="rect">
            <a:avLst/>
          </a:prstGeom>
          <a:noFill/>
          <a:ln w="12700" cap="flat" cmpd="sng" algn="ctr">
            <a:noFill/>
            <a:prstDash val="solid"/>
          </a:ln>
          <a:effectLst/>
        </p:spPr>
        <p:txBody>
          <a:bodyPr lIns="30480" tIns="15240" rIns="30480" bIns="15240" rtlCol="0" anchor="t"/>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Documents</a:t>
            </a:r>
          </a:p>
        </p:txBody>
      </p:sp>
      <p:sp>
        <p:nvSpPr>
          <p:cNvPr id="120" name="Rectangle 119">
            <a:extLst>
              <a:ext uri="{FF2B5EF4-FFF2-40B4-BE49-F238E27FC236}">
                <a16:creationId xmlns:a16="http://schemas.microsoft.com/office/drawing/2014/main" id="{6EFB270D-F94F-85C2-1635-E8B3BA2385DE}"/>
              </a:ext>
            </a:extLst>
          </p:cNvPr>
          <p:cNvSpPr/>
          <p:nvPr/>
        </p:nvSpPr>
        <p:spPr>
          <a:xfrm>
            <a:off x="9942121" y="5923707"/>
            <a:ext cx="1036320"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Chunking/Ingestion</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Logic</a:t>
            </a:r>
          </a:p>
        </p:txBody>
      </p:sp>
      <p:sp>
        <p:nvSpPr>
          <p:cNvPr id="121" name="Rectangle 120">
            <a:extLst>
              <a:ext uri="{FF2B5EF4-FFF2-40B4-BE49-F238E27FC236}">
                <a16:creationId xmlns:a16="http://schemas.microsoft.com/office/drawing/2014/main" id="{D63EC1BF-6C57-FBCF-9725-12A73AE99BB2}"/>
              </a:ext>
            </a:extLst>
          </p:cNvPr>
          <p:cNvSpPr/>
          <p:nvPr/>
        </p:nvSpPr>
        <p:spPr>
          <a:xfrm>
            <a:off x="4619842" y="5449379"/>
            <a:ext cx="1036320" cy="256545"/>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Object Detection</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rPr>
              <a:t>YOLOX</a:t>
            </a:r>
          </a:p>
        </p:txBody>
      </p:sp>
      <p:sp>
        <p:nvSpPr>
          <p:cNvPr id="122" name="Rectangle 121">
            <a:extLst>
              <a:ext uri="{FF2B5EF4-FFF2-40B4-BE49-F238E27FC236}">
                <a16:creationId xmlns:a16="http://schemas.microsoft.com/office/drawing/2014/main" id="{24DEDB16-5676-02F4-E844-0907A617C000}"/>
              </a:ext>
            </a:extLst>
          </p:cNvPr>
          <p:cNvSpPr/>
          <p:nvPr/>
        </p:nvSpPr>
        <p:spPr>
          <a:xfrm>
            <a:off x="7390462" y="5923707"/>
            <a:ext cx="1036320" cy="256545"/>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Table Extraction</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err="1">
                <a:ln>
                  <a:noFill/>
                </a:ln>
                <a:solidFill>
                  <a:srgbClr val="000000"/>
                </a:solidFill>
                <a:effectLst/>
                <a:uLnTx/>
                <a:uFillTx/>
                <a:latin typeface="NVIDIA Sans Medium"/>
                <a:ea typeface="+mn-ea"/>
                <a:cs typeface="NVIDIA Sans" panose="020B0503020203020204" pitchFamily="34" charset="0"/>
              </a:rPr>
              <a:t>PaddleOCR</a:t>
            </a:r>
            <a:endPar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endParaRPr>
          </a:p>
        </p:txBody>
      </p:sp>
      <p:grpSp>
        <p:nvGrpSpPr>
          <p:cNvPr id="123" name="Group 122">
            <a:extLst>
              <a:ext uri="{FF2B5EF4-FFF2-40B4-BE49-F238E27FC236}">
                <a16:creationId xmlns:a16="http://schemas.microsoft.com/office/drawing/2014/main" id="{589D6D6C-52C5-8B75-2F59-B80469320D0A}"/>
              </a:ext>
            </a:extLst>
          </p:cNvPr>
          <p:cNvGrpSpPr/>
          <p:nvPr/>
        </p:nvGrpSpPr>
        <p:grpSpPr>
          <a:xfrm>
            <a:off x="2693616" y="1574211"/>
            <a:ext cx="6398149" cy="388173"/>
            <a:chOff x="11360587" y="5065322"/>
            <a:chExt cx="19194446" cy="1164520"/>
          </a:xfrm>
        </p:grpSpPr>
        <p:sp>
          <p:nvSpPr>
            <p:cNvPr id="124" name="Freeform 116">
              <a:extLst>
                <a:ext uri="{FF2B5EF4-FFF2-40B4-BE49-F238E27FC236}">
                  <a16:creationId xmlns:a16="http://schemas.microsoft.com/office/drawing/2014/main" id="{D75C9ACA-009C-7CEC-DF58-4A071FF1D506}"/>
                </a:ext>
              </a:extLst>
            </p:cNvPr>
            <p:cNvSpPr/>
            <p:nvPr/>
          </p:nvSpPr>
          <p:spPr>
            <a:xfrm rot="5400000">
              <a:off x="29667658" y="5342469"/>
              <a:ext cx="965265" cy="809481"/>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25" name="Freeform 117">
              <a:extLst>
                <a:ext uri="{FF2B5EF4-FFF2-40B4-BE49-F238E27FC236}">
                  <a16:creationId xmlns:a16="http://schemas.microsoft.com/office/drawing/2014/main" id="{1AA7BD3B-A9B1-F63D-CF8B-26AEDA9957E5}"/>
                </a:ext>
              </a:extLst>
            </p:cNvPr>
            <p:cNvSpPr/>
            <p:nvPr/>
          </p:nvSpPr>
          <p:spPr>
            <a:xfrm>
              <a:off x="11661715" y="5065322"/>
              <a:ext cx="18664715" cy="701198"/>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26" name="Arc 125">
              <a:extLst>
                <a:ext uri="{FF2B5EF4-FFF2-40B4-BE49-F238E27FC236}">
                  <a16:creationId xmlns:a16="http://schemas.microsoft.com/office/drawing/2014/main" id="{ED555963-C891-6BE4-15E7-3973AD779B62}"/>
                </a:ext>
              </a:extLst>
            </p:cNvPr>
            <p:cNvSpPr/>
            <p:nvPr/>
          </p:nvSpPr>
          <p:spPr>
            <a:xfrm rot="5400000" flipH="1">
              <a:off x="30097833" y="5068549"/>
              <a:ext cx="457200" cy="457200"/>
            </a:xfrm>
            <a:prstGeom prst="arc">
              <a:avLst/>
            </a:prstGeom>
            <a:noFill/>
            <a:ln w="25400" cap="flat" cmpd="sng" algn="ctr">
              <a:solidFill>
                <a:srgbClr val="000000"/>
              </a:solidFill>
              <a:prstDash val="solid"/>
              <a:head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grpSp>
          <p:nvGrpSpPr>
            <p:cNvPr id="127" name="Group 126">
              <a:extLst>
                <a:ext uri="{FF2B5EF4-FFF2-40B4-BE49-F238E27FC236}">
                  <a16:creationId xmlns:a16="http://schemas.microsoft.com/office/drawing/2014/main" id="{76AFF9AE-6853-752B-FE21-60C84BD9956A}"/>
                </a:ext>
              </a:extLst>
            </p:cNvPr>
            <p:cNvGrpSpPr/>
            <p:nvPr/>
          </p:nvGrpSpPr>
          <p:grpSpPr>
            <a:xfrm flipV="1">
              <a:off x="11360587" y="5066651"/>
              <a:ext cx="535799" cy="1138785"/>
              <a:chOff x="1658353" y="7067116"/>
              <a:chExt cx="535799" cy="1138785"/>
            </a:xfrm>
          </p:grpSpPr>
          <p:sp>
            <p:nvSpPr>
              <p:cNvPr id="128" name="Arc 127">
                <a:extLst>
                  <a:ext uri="{FF2B5EF4-FFF2-40B4-BE49-F238E27FC236}">
                    <a16:creationId xmlns:a16="http://schemas.microsoft.com/office/drawing/2014/main" id="{E84A181B-08A2-DB56-183F-8ADE0971124A}"/>
                  </a:ext>
                </a:extLst>
              </p:cNvPr>
              <p:cNvSpPr/>
              <p:nvPr/>
            </p:nvSpPr>
            <p:spPr>
              <a:xfrm rot="10800000">
                <a:off x="1736952" y="7748701"/>
                <a:ext cx="457200" cy="457200"/>
              </a:xfrm>
              <a:prstGeom prst="arc">
                <a:avLst/>
              </a:prstGeom>
              <a:noFill/>
              <a:ln w="25400" cap="flat" cmpd="sng" algn="ctr">
                <a:solidFill>
                  <a:srgbClr val="000000"/>
                </a:solidFill>
                <a:prstDash val="solid"/>
                <a:head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29" name="Freeform 120">
                <a:extLst>
                  <a:ext uri="{FF2B5EF4-FFF2-40B4-BE49-F238E27FC236}">
                    <a16:creationId xmlns:a16="http://schemas.microsoft.com/office/drawing/2014/main" id="{AAB705F4-78D8-41BA-FB37-60AFBD73B5EF}"/>
                  </a:ext>
                </a:extLst>
              </p:cNvPr>
              <p:cNvSpPr/>
              <p:nvPr/>
            </p:nvSpPr>
            <p:spPr>
              <a:xfrm rot="5400000">
                <a:off x="1224020" y="7501449"/>
                <a:ext cx="914386" cy="45719"/>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grpSp>
      </p:grpSp>
      <p:sp>
        <p:nvSpPr>
          <p:cNvPr id="130" name="Freeform 97">
            <a:extLst>
              <a:ext uri="{FF2B5EF4-FFF2-40B4-BE49-F238E27FC236}">
                <a16:creationId xmlns:a16="http://schemas.microsoft.com/office/drawing/2014/main" id="{3123061F-5530-DD38-A690-26CF564812A7}"/>
              </a:ext>
            </a:extLst>
          </p:cNvPr>
          <p:cNvSpPr/>
          <p:nvPr/>
        </p:nvSpPr>
        <p:spPr>
          <a:xfrm>
            <a:off x="3036137" y="2240985"/>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1" name="Rectangle 130">
            <a:extLst>
              <a:ext uri="{FF2B5EF4-FFF2-40B4-BE49-F238E27FC236}">
                <a16:creationId xmlns:a16="http://schemas.microsoft.com/office/drawing/2014/main" id="{940F616C-0087-137D-B12E-5A502BA3FB8F}"/>
              </a:ext>
            </a:extLst>
          </p:cNvPr>
          <p:cNvSpPr/>
          <p:nvPr/>
        </p:nvSpPr>
        <p:spPr>
          <a:xfrm>
            <a:off x="2988344" y="1938610"/>
            <a:ext cx="631967" cy="218735"/>
          </a:xfrm>
          <a:prstGeom prst="rect">
            <a:avLst/>
          </a:prstGeom>
          <a:solidFill>
            <a:srgbClr val="FFFFFF"/>
          </a:solidFill>
          <a:ln w="12700" cap="flat" cmpd="sng" algn="ctr">
            <a:noFill/>
            <a:prstDash val="solid"/>
          </a:ln>
          <a:effectLst/>
        </p:spPr>
        <p:txBody>
          <a:bodyPr lIns="0" tIns="0" rIns="0" bIns="0"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NVIDIA Sans Medium" panose="020B0603020203020204" pitchFamily="34" charset="0"/>
                <a:ea typeface="+mn-ea"/>
                <a:cs typeface="NVIDIA Sans Medium" panose="020B0603020203020204" pitchFamily="34" charset="0"/>
              </a:rPr>
              <a:t>Query</a:t>
            </a:r>
          </a:p>
        </p:txBody>
      </p:sp>
      <p:sp>
        <p:nvSpPr>
          <p:cNvPr id="132" name="Freeform 97">
            <a:extLst>
              <a:ext uri="{FF2B5EF4-FFF2-40B4-BE49-F238E27FC236}">
                <a16:creationId xmlns:a16="http://schemas.microsoft.com/office/drawing/2014/main" id="{DE35CD6C-A42D-6981-C0F5-DC7C5C4F6DB0}"/>
              </a:ext>
            </a:extLst>
          </p:cNvPr>
          <p:cNvSpPr/>
          <p:nvPr/>
        </p:nvSpPr>
        <p:spPr>
          <a:xfrm>
            <a:off x="6843361" y="2240985"/>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3" name="Freeform 97">
            <a:extLst>
              <a:ext uri="{FF2B5EF4-FFF2-40B4-BE49-F238E27FC236}">
                <a16:creationId xmlns:a16="http://schemas.microsoft.com/office/drawing/2014/main" id="{60C16CBA-B112-AD22-ECA6-2497A00818E4}"/>
              </a:ext>
            </a:extLst>
          </p:cNvPr>
          <p:cNvSpPr/>
          <p:nvPr/>
        </p:nvSpPr>
        <p:spPr>
          <a:xfrm>
            <a:off x="4299519" y="2240985"/>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4" name="Freeform 97">
            <a:extLst>
              <a:ext uri="{FF2B5EF4-FFF2-40B4-BE49-F238E27FC236}">
                <a16:creationId xmlns:a16="http://schemas.microsoft.com/office/drawing/2014/main" id="{4B37714E-C090-8E0D-70A7-6D0F2B632B84}"/>
              </a:ext>
            </a:extLst>
          </p:cNvPr>
          <p:cNvSpPr/>
          <p:nvPr/>
        </p:nvSpPr>
        <p:spPr>
          <a:xfrm>
            <a:off x="5571989" y="2240985"/>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5" name="Freeform 97">
            <a:extLst>
              <a:ext uri="{FF2B5EF4-FFF2-40B4-BE49-F238E27FC236}">
                <a16:creationId xmlns:a16="http://schemas.microsoft.com/office/drawing/2014/main" id="{97A729AF-B350-F148-5FA5-0D549C9674A1}"/>
              </a:ext>
            </a:extLst>
          </p:cNvPr>
          <p:cNvSpPr/>
          <p:nvPr/>
        </p:nvSpPr>
        <p:spPr>
          <a:xfrm>
            <a:off x="8115831" y="2225926"/>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6" name="TextBox 135">
            <a:extLst>
              <a:ext uri="{FF2B5EF4-FFF2-40B4-BE49-F238E27FC236}">
                <a16:creationId xmlns:a16="http://schemas.microsoft.com/office/drawing/2014/main" id="{B31EFA2A-94DA-0CCA-C76E-DDD1516570B4}"/>
              </a:ext>
            </a:extLst>
          </p:cNvPr>
          <p:cNvSpPr txBox="1"/>
          <p:nvPr/>
        </p:nvSpPr>
        <p:spPr>
          <a:xfrm>
            <a:off x="5475969" y="1288848"/>
            <a:ext cx="1111521" cy="276999"/>
          </a:xfrm>
          <a:prstGeom prst="rect">
            <a:avLst/>
          </a:prstGeom>
          <a:solidFill>
            <a:srgbClr val="FFFFFF"/>
          </a:solidFill>
        </p:spPr>
        <p:txBody>
          <a:bodyPr wrap="square"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NVIDIA Sans Medium" panose="020B0503020203020204" pitchFamily="34" charset="0"/>
                <a:cs typeface="NVIDIA Sans Medium" panose="020B0503020203020204" pitchFamily="34" charset="0"/>
              </a:rPr>
              <a:t>Response</a:t>
            </a:r>
          </a:p>
        </p:txBody>
      </p:sp>
      <p:cxnSp>
        <p:nvCxnSpPr>
          <p:cNvPr id="137" name="Google Shape;3232;p319">
            <a:extLst>
              <a:ext uri="{FF2B5EF4-FFF2-40B4-BE49-F238E27FC236}">
                <a16:creationId xmlns:a16="http://schemas.microsoft.com/office/drawing/2014/main" id="{90D7B309-C0A0-4CE1-493F-565D8CFE32A0}"/>
              </a:ext>
            </a:extLst>
          </p:cNvPr>
          <p:cNvCxnSpPr>
            <a:cxnSpLocks/>
          </p:cNvCxnSpPr>
          <p:nvPr/>
        </p:nvCxnSpPr>
        <p:spPr>
          <a:xfrm flipH="1" flipV="1">
            <a:off x="3875198" y="5646195"/>
            <a:ext cx="228600" cy="4"/>
          </a:xfrm>
          <a:prstGeom prst="straightConnector1">
            <a:avLst/>
          </a:prstGeom>
          <a:noFill/>
          <a:ln w="25400" cap="flat" cmpd="sng">
            <a:solidFill>
              <a:srgbClr val="000000"/>
            </a:solidFill>
            <a:prstDash val="solid"/>
            <a:round/>
            <a:headEnd type="none" w="sm" len="sm"/>
            <a:tailEnd type="none" w="lg" len="lg"/>
          </a:ln>
        </p:spPr>
      </p:cxnSp>
      <p:cxnSp>
        <p:nvCxnSpPr>
          <p:cNvPr id="138" name="Google Shape;3233;p319">
            <a:extLst>
              <a:ext uri="{FF2B5EF4-FFF2-40B4-BE49-F238E27FC236}">
                <a16:creationId xmlns:a16="http://schemas.microsoft.com/office/drawing/2014/main" id="{44F51448-BA45-2942-FA23-C09C13DFEBDE}"/>
              </a:ext>
            </a:extLst>
          </p:cNvPr>
          <p:cNvCxnSpPr>
            <a:cxnSpLocks/>
          </p:cNvCxnSpPr>
          <p:nvPr/>
        </p:nvCxnSpPr>
        <p:spPr>
          <a:xfrm flipV="1">
            <a:off x="4245140" y="5196739"/>
            <a:ext cx="609600" cy="1"/>
          </a:xfrm>
          <a:prstGeom prst="straightConnector1">
            <a:avLst/>
          </a:prstGeom>
          <a:noFill/>
          <a:ln w="25400" cap="flat" cmpd="sng">
            <a:solidFill>
              <a:srgbClr val="000000"/>
            </a:solidFill>
            <a:prstDash val="solid"/>
            <a:round/>
            <a:headEnd type="none" w="sm" len="sm"/>
            <a:tailEnd type="triangle" w="lg" len="lg"/>
          </a:ln>
        </p:spPr>
      </p:cxnSp>
      <p:sp>
        <p:nvSpPr>
          <p:cNvPr id="139" name="Google Shape;3234;p319">
            <a:extLst>
              <a:ext uri="{FF2B5EF4-FFF2-40B4-BE49-F238E27FC236}">
                <a16:creationId xmlns:a16="http://schemas.microsoft.com/office/drawing/2014/main" id="{05C01775-DD4B-9441-BBE7-CC40EC82EE7D}"/>
              </a:ext>
            </a:extLst>
          </p:cNvPr>
          <p:cNvSpPr/>
          <p:nvPr/>
        </p:nvSpPr>
        <p:spPr>
          <a:xfrm rot="16200000">
            <a:off x="4174643" y="5199435"/>
            <a:ext cx="148084" cy="142695"/>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40" name="Google Shape;3235;p319">
            <a:extLst>
              <a:ext uri="{FF2B5EF4-FFF2-40B4-BE49-F238E27FC236}">
                <a16:creationId xmlns:a16="http://schemas.microsoft.com/office/drawing/2014/main" id="{377D4193-25FD-9775-AEDC-39A62E4BA35E}"/>
              </a:ext>
            </a:extLst>
          </p:cNvPr>
          <p:cNvSpPr/>
          <p:nvPr/>
        </p:nvSpPr>
        <p:spPr>
          <a:xfrm rot="5400000">
            <a:off x="4024640" y="5492824"/>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41" name="Google Shape;3236;p319">
            <a:extLst>
              <a:ext uri="{FF2B5EF4-FFF2-40B4-BE49-F238E27FC236}">
                <a16:creationId xmlns:a16="http://schemas.microsoft.com/office/drawing/2014/main" id="{195FE06F-A0BB-FB33-A433-9400560B4462}"/>
              </a:ext>
            </a:extLst>
          </p:cNvPr>
          <p:cNvCxnSpPr>
            <a:cxnSpLocks/>
          </p:cNvCxnSpPr>
          <p:nvPr/>
        </p:nvCxnSpPr>
        <p:spPr>
          <a:xfrm flipV="1">
            <a:off x="4177863" y="5270782"/>
            <a:ext cx="297" cy="304800"/>
          </a:xfrm>
          <a:prstGeom prst="straightConnector1">
            <a:avLst/>
          </a:prstGeom>
          <a:noFill/>
          <a:ln w="25400" cap="flat" cmpd="sng">
            <a:solidFill>
              <a:srgbClr val="000000"/>
            </a:solidFill>
            <a:prstDash val="solid"/>
            <a:round/>
            <a:headEnd type="none" w="sm" len="sm"/>
            <a:tailEnd type="none" w="lg" len="lg"/>
          </a:ln>
        </p:spPr>
      </p:cxnSp>
      <p:sp>
        <p:nvSpPr>
          <p:cNvPr id="142" name="Freeform 97">
            <a:extLst>
              <a:ext uri="{FF2B5EF4-FFF2-40B4-BE49-F238E27FC236}">
                <a16:creationId xmlns:a16="http://schemas.microsoft.com/office/drawing/2014/main" id="{ADB5E7FE-E9BD-2889-1ECE-0C6548A28D07}"/>
              </a:ext>
            </a:extLst>
          </p:cNvPr>
          <p:cNvSpPr/>
          <p:nvPr/>
        </p:nvSpPr>
        <p:spPr>
          <a:xfrm rot="16200000">
            <a:off x="6560596" y="2838895"/>
            <a:ext cx="152400" cy="15240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cxnSp>
        <p:nvCxnSpPr>
          <p:cNvPr id="143" name="Straight Connector 142">
            <a:extLst>
              <a:ext uri="{FF2B5EF4-FFF2-40B4-BE49-F238E27FC236}">
                <a16:creationId xmlns:a16="http://schemas.microsoft.com/office/drawing/2014/main" id="{38F96CB0-79EF-ED23-AF15-CC41AC599E65}"/>
              </a:ext>
            </a:extLst>
          </p:cNvPr>
          <p:cNvCxnSpPr>
            <a:cxnSpLocks/>
          </p:cNvCxnSpPr>
          <p:nvPr/>
        </p:nvCxnSpPr>
        <p:spPr>
          <a:xfrm>
            <a:off x="2716301" y="3922747"/>
            <a:ext cx="8351520" cy="0"/>
          </a:xfrm>
          <a:prstGeom prst="line">
            <a:avLst/>
          </a:prstGeom>
          <a:noFill/>
          <a:ln w="25400" cap="flat" cmpd="sng" algn="ctr">
            <a:solidFill>
              <a:srgbClr val="CDCDCD"/>
            </a:solidFill>
            <a:prstDash val="lgDash"/>
          </a:ln>
          <a:effectLst/>
        </p:spPr>
      </p:cxnSp>
      <p:sp>
        <p:nvSpPr>
          <p:cNvPr id="144" name="TextBox 143">
            <a:extLst>
              <a:ext uri="{FF2B5EF4-FFF2-40B4-BE49-F238E27FC236}">
                <a16:creationId xmlns:a16="http://schemas.microsoft.com/office/drawing/2014/main" id="{8FB79FCD-AA49-CC2A-34D6-C8FE91359442}"/>
              </a:ext>
            </a:extLst>
          </p:cNvPr>
          <p:cNvSpPr txBox="1"/>
          <p:nvPr/>
        </p:nvSpPr>
        <p:spPr>
          <a:xfrm>
            <a:off x="2614803" y="3657114"/>
            <a:ext cx="1021434" cy="215444"/>
          </a:xfrm>
          <a:prstGeom prst="rect">
            <a:avLst/>
          </a:prstGeom>
          <a:noFill/>
        </p:spPr>
        <p:txBody>
          <a:bodyPr wrap="none" rtlCol="0">
            <a:spAutoFit/>
          </a:bodyPr>
          <a:lstStyle/>
          <a:p>
            <a:pPr algn="ctr" defTabSz="152385"/>
            <a:r>
              <a:rPr lang="en-US" sz="800">
                <a:solidFill>
                  <a:srgbClr val="000000"/>
                </a:solidFill>
                <a:latin typeface="NVIDIA Sans Medium"/>
                <a:cs typeface="NVIDIA Sans" panose="020B0503020203020204" pitchFamily="34" charset="0"/>
              </a:rPr>
              <a:t>Retrieval Pipeline</a:t>
            </a:r>
          </a:p>
        </p:txBody>
      </p:sp>
      <p:sp>
        <p:nvSpPr>
          <p:cNvPr id="145" name="TextBox 144">
            <a:extLst>
              <a:ext uri="{FF2B5EF4-FFF2-40B4-BE49-F238E27FC236}">
                <a16:creationId xmlns:a16="http://schemas.microsoft.com/office/drawing/2014/main" id="{170D9753-886C-6D22-771A-FE863109DB90}"/>
              </a:ext>
            </a:extLst>
          </p:cNvPr>
          <p:cNvSpPr txBox="1"/>
          <p:nvPr/>
        </p:nvSpPr>
        <p:spPr>
          <a:xfrm>
            <a:off x="2615712" y="4034491"/>
            <a:ext cx="1048685" cy="215444"/>
          </a:xfrm>
          <a:prstGeom prst="rect">
            <a:avLst/>
          </a:prstGeom>
          <a:noFill/>
        </p:spPr>
        <p:txBody>
          <a:bodyPr wrap="none" rtlCol="0">
            <a:spAutoFit/>
          </a:bodyPr>
          <a:lstStyle/>
          <a:p>
            <a:pPr algn="ctr" defTabSz="152385"/>
            <a:r>
              <a:rPr lang="en-US" sz="800">
                <a:solidFill>
                  <a:srgbClr val="000000"/>
                </a:solidFill>
                <a:latin typeface="NVIDIA Sans Medium"/>
                <a:cs typeface="NVIDIA Sans" panose="020B0503020203020204" pitchFamily="34" charset="0"/>
              </a:rPr>
              <a:t>Ingestion Pipeline</a:t>
            </a:r>
          </a:p>
        </p:txBody>
      </p:sp>
      <p:sp>
        <p:nvSpPr>
          <p:cNvPr id="146" name="Freeform 148">
            <a:extLst>
              <a:ext uri="{FF2B5EF4-FFF2-40B4-BE49-F238E27FC236}">
                <a16:creationId xmlns:a16="http://schemas.microsoft.com/office/drawing/2014/main" id="{246C3A2B-C7F5-26BE-F7AA-A53C5F1A6425}"/>
              </a:ext>
            </a:extLst>
          </p:cNvPr>
          <p:cNvSpPr/>
          <p:nvPr/>
        </p:nvSpPr>
        <p:spPr>
          <a:xfrm rot="10800000">
            <a:off x="9389634" y="4449427"/>
            <a:ext cx="54873" cy="206359"/>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47" name="Arc 146">
            <a:extLst>
              <a:ext uri="{FF2B5EF4-FFF2-40B4-BE49-F238E27FC236}">
                <a16:creationId xmlns:a16="http://schemas.microsoft.com/office/drawing/2014/main" id="{A0CA4056-A74E-C6DA-D430-9BE15A4B4C0A}"/>
              </a:ext>
            </a:extLst>
          </p:cNvPr>
          <p:cNvSpPr/>
          <p:nvPr/>
        </p:nvSpPr>
        <p:spPr>
          <a:xfrm rot="16200000" flipV="1">
            <a:off x="9367195" y="4656367"/>
            <a:ext cx="152400" cy="152400"/>
          </a:xfrm>
          <a:prstGeom prst="arc">
            <a:avLst/>
          </a:prstGeom>
          <a:noFill/>
          <a:ln w="25400" cap="flat" cmpd="sng" algn="ctr">
            <a:solidFill>
              <a:srgbClr val="000000"/>
            </a:solidFill>
            <a:prstDash val="solid"/>
            <a:tail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48" name="Freeform 148">
            <a:extLst>
              <a:ext uri="{FF2B5EF4-FFF2-40B4-BE49-F238E27FC236}">
                <a16:creationId xmlns:a16="http://schemas.microsoft.com/office/drawing/2014/main" id="{C72155CC-954B-C961-6E87-A8950A157180}"/>
              </a:ext>
            </a:extLst>
          </p:cNvPr>
          <p:cNvSpPr/>
          <p:nvPr/>
        </p:nvSpPr>
        <p:spPr>
          <a:xfrm rot="16200000">
            <a:off x="9254162" y="4989073"/>
            <a:ext cx="635177" cy="10583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cxnSp>
        <p:nvCxnSpPr>
          <p:cNvPr id="149" name="Google Shape;3233;p319">
            <a:extLst>
              <a:ext uri="{FF2B5EF4-FFF2-40B4-BE49-F238E27FC236}">
                <a16:creationId xmlns:a16="http://schemas.microsoft.com/office/drawing/2014/main" id="{3014C0C4-607B-B0F5-99B1-3E044FFD7E16}"/>
              </a:ext>
            </a:extLst>
          </p:cNvPr>
          <p:cNvCxnSpPr>
            <a:cxnSpLocks/>
          </p:cNvCxnSpPr>
          <p:nvPr/>
        </p:nvCxnSpPr>
        <p:spPr>
          <a:xfrm flipV="1">
            <a:off x="4254359" y="6234999"/>
            <a:ext cx="4617720" cy="0"/>
          </a:xfrm>
          <a:prstGeom prst="straightConnector1">
            <a:avLst/>
          </a:prstGeom>
          <a:noFill/>
          <a:ln w="25400" cap="flat" cmpd="sng">
            <a:solidFill>
              <a:srgbClr val="000000"/>
            </a:solidFill>
            <a:prstDash val="solid"/>
            <a:round/>
            <a:headEnd type="none" w="sm" len="sm"/>
            <a:tailEnd type="none" w="lg" len="lg"/>
          </a:ln>
        </p:spPr>
      </p:cxnSp>
      <p:sp>
        <p:nvSpPr>
          <p:cNvPr id="150" name="Google Shape;3234;p319">
            <a:extLst>
              <a:ext uri="{FF2B5EF4-FFF2-40B4-BE49-F238E27FC236}">
                <a16:creationId xmlns:a16="http://schemas.microsoft.com/office/drawing/2014/main" id="{AFE2C141-01FE-7B66-1E7B-28690643FFF5}"/>
              </a:ext>
            </a:extLst>
          </p:cNvPr>
          <p:cNvSpPr/>
          <p:nvPr/>
        </p:nvSpPr>
        <p:spPr>
          <a:xfrm rot="5400000" flipV="1">
            <a:off x="4181192" y="6082599"/>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51" name="Google Shape;3235;p319">
            <a:extLst>
              <a:ext uri="{FF2B5EF4-FFF2-40B4-BE49-F238E27FC236}">
                <a16:creationId xmlns:a16="http://schemas.microsoft.com/office/drawing/2014/main" id="{57967C42-1A43-1B4F-998A-93E738E39698}"/>
              </a:ext>
            </a:extLst>
          </p:cNvPr>
          <p:cNvSpPr/>
          <p:nvPr/>
        </p:nvSpPr>
        <p:spPr>
          <a:xfrm rot="16200000" flipV="1">
            <a:off x="4024640" y="5645791"/>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52" name="Google Shape;3236;p319">
            <a:extLst>
              <a:ext uri="{FF2B5EF4-FFF2-40B4-BE49-F238E27FC236}">
                <a16:creationId xmlns:a16="http://schemas.microsoft.com/office/drawing/2014/main" id="{2640B913-59CD-E507-0B62-D2FDB1AF109A}"/>
              </a:ext>
            </a:extLst>
          </p:cNvPr>
          <p:cNvCxnSpPr>
            <a:cxnSpLocks/>
          </p:cNvCxnSpPr>
          <p:nvPr/>
        </p:nvCxnSpPr>
        <p:spPr>
          <a:xfrm>
            <a:off x="4177316" y="5720829"/>
            <a:ext cx="2360" cy="441960"/>
          </a:xfrm>
          <a:prstGeom prst="straightConnector1">
            <a:avLst/>
          </a:prstGeom>
          <a:noFill/>
          <a:ln w="25400" cap="flat" cmpd="sng">
            <a:solidFill>
              <a:srgbClr val="000000"/>
            </a:solidFill>
            <a:prstDash val="solid"/>
            <a:round/>
            <a:headEnd type="none" w="sm" len="sm"/>
            <a:tailEnd type="none" w="lg" len="lg"/>
          </a:ln>
        </p:spPr>
      </p:cxnSp>
      <p:cxnSp>
        <p:nvCxnSpPr>
          <p:cNvPr id="153" name="Google Shape;3232;p319">
            <a:extLst>
              <a:ext uri="{FF2B5EF4-FFF2-40B4-BE49-F238E27FC236}">
                <a16:creationId xmlns:a16="http://schemas.microsoft.com/office/drawing/2014/main" id="{1D7F029F-75EA-D746-BB52-406B3F4C1F87}"/>
              </a:ext>
            </a:extLst>
          </p:cNvPr>
          <p:cNvCxnSpPr>
            <a:cxnSpLocks/>
          </p:cNvCxnSpPr>
          <p:nvPr/>
        </p:nvCxnSpPr>
        <p:spPr>
          <a:xfrm flipH="1">
            <a:off x="5415105" y="5196740"/>
            <a:ext cx="228600" cy="0"/>
          </a:xfrm>
          <a:prstGeom prst="straightConnector1">
            <a:avLst/>
          </a:prstGeom>
          <a:noFill/>
          <a:ln w="25400" cap="flat" cmpd="sng">
            <a:solidFill>
              <a:srgbClr val="000000"/>
            </a:solidFill>
            <a:prstDash val="solid"/>
            <a:round/>
            <a:headEnd type="none" w="sm" len="sm"/>
            <a:tailEnd type="none" w="lg" len="lg"/>
          </a:ln>
        </p:spPr>
      </p:cxnSp>
      <p:cxnSp>
        <p:nvCxnSpPr>
          <p:cNvPr id="154" name="Google Shape;3233;p319">
            <a:extLst>
              <a:ext uri="{FF2B5EF4-FFF2-40B4-BE49-F238E27FC236}">
                <a16:creationId xmlns:a16="http://schemas.microsoft.com/office/drawing/2014/main" id="{4B50D972-3053-9023-B46A-016687BFF027}"/>
              </a:ext>
            </a:extLst>
          </p:cNvPr>
          <p:cNvCxnSpPr>
            <a:cxnSpLocks/>
          </p:cNvCxnSpPr>
          <p:nvPr/>
        </p:nvCxnSpPr>
        <p:spPr>
          <a:xfrm>
            <a:off x="5791200" y="4655342"/>
            <a:ext cx="609600" cy="0"/>
          </a:xfrm>
          <a:prstGeom prst="straightConnector1">
            <a:avLst/>
          </a:prstGeom>
          <a:noFill/>
          <a:ln w="25400" cap="flat" cmpd="sng">
            <a:solidFill>
              <a:srgbClr val="000000"/>
            </a:solidFill>
            <a:prstDash val="solid"/>
            <a:round/>
            <a:headEnd type="none" w="sm" len="sm"/>
            <a:tailEnd type="triangle" w="lg" len="lg"/>
          </a:ln>
        </p:spPr>
      </p:cxnSp>
      <p:sp>
        <p:nvSpPr>
          <p:cNvPr id="155" name="Google Shape;3234;p319">
            <a:extLst>
              <a:ext uri="{FF2B5EF4-FFF2-40B4-BE49-F238E27FC236}">
                <a16:creationId xmlns:a16="http://schemas.microsoft.com/office/drawing/2014/main" id="{3C338502-8ACD-5B69-DE15-4BC4B90F8CB7}"/>
              </a:ext>
            </a:extLst>
          </p:cNvPr>
          <p:cNvSpPr/>
          <p:nvPr/>
        </p:nvSpPr>
        <p:spPr>
          <a:xfrm rot="16200000">
            <a:off x="5720726" y="4655486"/>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56" name="Google Shape;3235;p319">
            <a:extLst>
              <a:ext uri="{FF2B5EF4-FFF2-40B4-BE49-F238E27FC236}">
                <a16:creationId xmlns:a16="http://schemas.microsoft.com/office/drawing/2014/main" id="{9CC5BB96-37DC-BB6C-F44F-ECE8B74E93B3}"/>
              </a:ext>
            </a:extLst>
          </p:cNvPr>
          <p:cNvSpPr/>
          <p:nvPr/>
        </p:nvSpPr>
        <p:spPr>
          <a:xfrm rot="5400000">
            <a:off x="5567642" y="5045031"/>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57" name="Google Shape;3236;p319">
            <a:extLst>
              <a:ext uri="{FF2B5EF4-FFF2-40B4-BE49-F238E27FC236}">
                <a16:creationId xmlns:a16="http://schemas.microsoft.com/office/drawing/2014/main" id="{44A949EF-619E-19FA-738B-9FABDF669270}"/>
              </a:ext>
            </a:extLst>
          </p:cNvPr>
          <p:cNvCxnSpPr>
            <a:cxnSpLocks/>
            <a:endCxn id="155" idx="0"/>
          </p:cNvCxnSpPr>
          <p:nvPr/>
        </p:nvCxnSpPr>
        <p:spPr>
          <a:xfrm flipV="1">
            <a:off x="5720279" y="4731686"/>
            <a:ext cx="447" cy="389545"/>
          </a:xfrm>
          <a:prstGeom prst="straightConnector1">
            <a:avLst/>
          </a:prstGeom>
          <a:noFill/>
          <a:ln w="25400" cap="flat" cmpd="sng">
            <a:solidFill>
              <a:srgbClr val="000000"/>
            </a:solidFill>
            <a:prstDash val="solid"/>
            <a:round/>
            <a:headEnd type="none" w="sm" len="sm"/>
            <a:tailEnd type="none" w="lg" len="lg"/>
          </a:ln>
        </p:spPr>
      </p:cxnSp>
      <p:sp>
        <p:nvSpPr>
          <p:cNvPr id="158" name="Rectangle 157">
            <a:extLst>
              <a:ext uri="{FF2B5EF4-FFF2-40B4-BE49-F238E27FC236}">
                <a16:creationId xmlns:a16="http://schemas.microsoft.com/office/drawing/2014/main" id="{319138E0-8D39-69F1-7FD2-B8EFEBE8284F}"/>
              </a:ext>
            </a:extLst>
          </p:cNvPr>
          <p:cNvSpPr/>
          <p:nvPr/>
        </p:nvSpPr>
        <p:spPr>
          <a:xfrm>
            <a:off x="5838212" y="4550363"/>
            <a:ext cx="426720" cy="215444"/>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Charts as Images</a:t>
            </a:r>
          </a:p>
        </p:txBody>
      </p:sp>
      <p:sp>
        <p:nvSpPr>
          <p:cNvPr id="159" name="Rectangle 158">
            <a:extLst>
              <a:ext uri="{FF2B5EF4-FFF2-40B4-BE49-F238E27FC236}">
                <a16:creationId xmlns:a16="http://schemas.microsoft.com/office/drawing/2014/main" id="{5AB99ABC-A9DD-31D3-184A-D6AA4661E6F9}"/>
              </a:ext>
            </a:extLst>
          </p:cNvPr>
          <p:cNvSpPr/>
          <p:nvPr/>
        </p:nvSpPr>
        <p:spPr>
          <a:xfrm>
            <a:off x="4296539" y="5132000"/>
            <a:ext cx="396240" cy="215444"/>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Pages as Images</a:t>
            </a:r>
          </a:p>
        </p:txBody>
      </p:sp>
      <p:sp>
        <p:nvSpPr>
          <p:cNvPr id="160" name="Freeform 97">
            <a:extLst>
              <a:ext uri="{FF2B5EF4-FFF2-40B4-BE49-F238E27FC236}">
                <a16:creationId xmlns:a16="http://schemas.microsoft.com/office/drawing/2014/main" id="{851784E4-D291-F3A2-504C-040F46EAB56F}"/>
              </a:ext>
            </a:extLst>
          </p:cNvPr>
          <p:cNvSpPr/>
          <p:nvPr/>
        </p:nvSpPr>
        <p:spPr>
          <a:xfrm>
            <a:off x="3012151" y="5645101"/>
            <a:ext cx="304800" cy="30480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cxnSp>
        <p:nvCxnSpPr>
          <p:cNvPr id="161" name="Google Shape;3232;p319">
            <a:extLst>
              <a:ext uri="{FF2B5EF4-FFF2-40B4-BE49-F238E27FC236}">
                <a16:creationId xmlns:a16="http://schemas.microsoft.com/office/drawing/2014/main" id="{EDB2207B-0FD8-CF59-0EE1-525310D8227A}"/>
              </a:ext>
            </a:extLst>
          </p:cNvPr>
          <p:cNvCxnSpPr>
            <a:cxnSpLocks/>
            <a:stCxn id="163" idx="2"/>
          </p:cNvCxnSpPr>
          <p:nvPr/>
        </p:nvCxnSpPr>
        <p:spPr>
          <a:xfrm>
            <a:off x="9014538" y="5647662"/>
            <a:ext cx="213360" cy="0"/>
          </a:xfrm>
          <a:prstGeom prst="straightConnector1">
            <a:avLst/>
          </a:prstGeom>
          <a:noFill/>
          <a:ln w="25400" cap="flat" cmpd="sng">
            <a:solidFill>
              <a:srgbClr val="000000"/>
            </a:solidFill>
            <a:prstDash val="solid"/>
            <a:round/>
            <a:headEnd type="none" w="sm" len="sm"/>
            <a:tailEnd type="triangle" w="lg" len="lg"/>
          </a:ln>
        </p:spPr>
      </p:cxnSp>
      <p:sp>
        <p:nvSpPr>
          <p:cNvPr id="162" name="Google Shape;3234;p319">
            <a:extLst>
              <a:ext uri="{FF2B5EF4-FFF2-40B4-BE49-F238E27FC236}">
                <a16:creationId xmlns:a16="http://schemas.microsoft.com/office/drawing/2014/main" id="{5D57EC83-534A-9A03-902A-B4F8D6C5F3C2}"/>
              </a:ext>
            </a:extLst>
          </p:cNvPr>
          <p:cNvSpPr/>
          <p:nvPr/>
        </p:nvSpPr>
        <p:spPr>
          <a:xfrm rot="16200000" flipH="1" flipV="1">
            <a:off x="8786709" y="6082599"/>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63" name="Google Shape;3235;p319">
            <a:extLst>
              <a:ext uri="{FF2B5EF4-FFF2-40B4-BE49-F238E27FC236}">
                <a16:creationId xmlns:a16="http://schemas.microsoft.com/office/drawing/2014/main" id="{BD921962-9410-2CBB-61A9-D52A7ABBBB1A}"/>
              </a:ext>
            </a:extLst>
          </p:cNvPr>
          <p:cNvSpPr/>
          <p:nvPr/>
        </p:nvSpPr>
        <p:spPr>
          <a:xfrm rot="5400000" flipH="1" flipV="1">
            <a:off x="8938338" y="5647662"/>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64" name="Google Shape;3236;p319">
            <a:extLst>
              <a:ext uri="{FF2B5EF4-FFF2-40B4-BE49-F238E27FC236}">
                <a16:creationId xmlns:a16="http://schemas.microsoft.com/office/drawing/2014/main" id="{E21C5841-7CED-04DE-C775-7E9783E36449}"/>
              </a:ext>
            </a:extLst>
          </p:cNvPr>
          <p:cNvCxnSpPr>
            <a:cxnSpLocks/>
          </p:cNvCxnSpPr>
          <p:nvPr/>
        </p:nvCxnSpPr>
        <p:spPr>
          <a:xfrm>
            <a:off x="8938338" y="5723862"/>
            <a:ext cx="0" cy="441960"/>
          </a:xfrm>
          <a:prstGeom prst="straightConnector1">
            <a:avLst/>
          </a:prstGeom>
          <a:noFill/>
          <a:ln w="25400" cap="flat" cmpd="sng">
            <a:solidFill>
              <a:srgbClr val="000000"/>
            </a:solidFill>
            <a:prstDash val="solid"/>
            <a:round/>
            <a:headEnd type="none" w="sm" len="sm"/>
            <a:tailEnd type="none" w="lg" len="lg"/>
          </a:ln>
        </p:spPr>
      </p:cxnSp>
      <p:sp>
        <p:nvSpPr>
          <p:cNvPr id="165" name="Rectangle 164">
            <a:extLst>
              <a:ext uri="{FF2B5EF4-FFF2-40B4-BE49-F238E27FC236}">
                <a16:creationId xmlns:a16="http://schemas.microsoft.com/office/drawing/2014/main" id="{FA332998-C121-AC3E-3C64-7AC70A95C647}"/>
              </a:ext>
            </a:extLst>
          </p:cNvPr>
          <p:cNvSpPr/>
          <p:nvPr/>
        </p:nvSpPr>
        <p:spPr>
          <a:xfrm>
            <a:off x="5518172" y="6171089"/>
            <a:ext cx="1066800" cy="123111"/>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Text Content and Metadata</a:t>
            </a:r>
          </a:p>
        </p:txBody>
      </p:sp>
      <p:cxnSp>
        <p:nvCxnSpPr>
          <p:cNvPr id="166" name="Google Shape;3233;p319">
            <a:extLst>
              <a:ext uri="{FF2B5EF4-FFF2-40B4-BE49-F238E27FC236}">
                <a16:creationId xmlns:a16="http://schemas.microsoft.com/office/drawing/2014/main" id="{4F2D2A3D-3DF7-C768-C8FB-69FD81C2F914}"/>
              </a:ext>
            </a:extLst>
          </p:cNvPr>
          <p:cNvCxnSpPr>
            <a:cxnSpLocks/>
          </p:cNvCxnSpPr>
          <p:nvPr/>
        </p:nvCxnSpPr>
        <p:spPr>
          <a:xfrm>
            <a:off x="8189079" y="5647613"/>
            <a:ext cx="826485" cy="49"/>
          </a:xfrm>
          <a:prstGeom prst="straightConnector1">
            <a:avLst/>
          </a:prstGeom>
          <a:noFill/>
          <a:ln w="25400" cap="flat" cmpd="sng">
            <a:solidFill>
              <a:srgbClr val="000000"/>
            </a:solidFill>
            <a:prstDash val="solid"/>
            <a:round/>
            <a:headEnd type="none" w="sm" len="sm"/>
            <a:tailEnd type="none" w="lg" len="lg"/>
          </a:ln>
        </p:spPr>
      </p:cxnSp>
      <p:sp>
        <p:nvSpPr>
          <p:cNvPr id="167" name="Freeform 97">
            <a:extLst>
              <a:ext uri="{FF2B5EF4-FFF2-40B4-BE49-F238E27FC236}">
                <a16:creationId xmlns:a16="http://schemas.microsoft.com/office/drawing/2014/main" id="{988A7353-2C65-3594-0954-AD0A7C4747DD}"/>
              </a:ext>
            </a:extLst>
          </p:cNvPr>
          <p:cNvSpPr/>
          <p:nvPr/>
        </p:nvSpPr>
        <p:spPr>
          <a:xfrm>
            <a:off x="9787723" y="5647612"/>
            <a:ext cx="392662" cy="30480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68" name="Freeform 148">
            <a:extLst>
              <a:ext uri="{FF2B5EF4-FFF2-40B4-BE49-F238E27FC236}">
                <a16:creationId xmlns:a16="http://schemas.microsoft.com/office/drawing/2014/main" id="{AE11603C-92FD-492F-CF42-BEE04331F6E2}"/>
              </a:ext>
            </a:extLst>
          </p:cNvPr>
          <p:cNvSpPr/>
          <p:nvPr/>
        </p:nvSpPr>
        <p:spPr>
          <a:xfrm rot="5400000" flipV="1">
            <a:off x="9577895" y="4241363"/>
            <a:ext cx="2010068" cy="22880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69" name="Arc 168">
            <a:extLst>
              <a:ext uri="{FF2B5EF4-FFF2-40B4-BE49-F238E27FC236}">
                <a16:creationId xmlns:a16="http://schemas.microsoft.com/office/drawing/2014/main" id="{3A1C3EA5-FF6A-754A-71C8-CF60BA61CC1C}"/>
              </a:ext>
            </a:extLst>
          </p:cNvPr>
          <p:cNvSpPr/>
          <p:nvPr/>
        </p:nvSpPr>
        <p:spPr>
          <a:xfrm>
            <a:off x="10316455" y="3274528"/>
            <a:ext cx="152400" cy="152400"/>
          </a:xfrm>
          <a:prstGeom prst="arc">
            <a:avLst/>
          </a:prstGeom>
          <a:noFill/>
          <a:ln w="25400" cap="flat" cmpd="sng" algn="ctr">
            <a:solidFill>
              <a:srgbClr val="000000"/>
            </a:solidFill>
            <a:prstDash val="solid"/>
            <a:tail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70" name="Freeform 148">
            <a:extLst>
              <a:ext uri="{FF2B5EF4-FFF2-40B4-BE49-F238E27FC236}">
                <a16:creationId xmlns:a16="http://schemas.microsoft.com/office/drawing/2014/main" id="{6866555B-CDAA-A844-FF3C-A1A90972E878}"/>
              </a:ext>
            </a:extLst>
          </p:cNvPr>
          <p:cNvSpPr/>
          <p:nvPr/>
        </p:nvSpPr>
        <p:spPr>
          <a:xfrm flipV="1">
            <a:off x="6826781" y="3043708"/>
            <a:ext cx="3573851" cy="23077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cxnSp>
        <p:nvCxnSpPr>
          <p:cNvPr id="171" name="Google Shape;3233;p319">
            <a:extLst>
              <a:ext uri="{FF2B5EF4-FFF2-40B4-BE49-F238E27FC236}">
                <a16:creationId xmlns:a16="http://schemas.microsoft.com/office/drawing/2014/main" id="{EFB7FF85-B196-15C9-6364-15BDBE836EB8}"/>
              </a:ext>
            </a:extLst>
          </p:cNvPr>
          <p:cNvCxnSpPr>
            <a:cxnSpLocks/>
            <a:stCxn id="172" idx="2"/>
          </p:cNvCxnSpPr>
          <p:nvPr/>
        </p:nvCxnSpPr>
        <p:spPr>
          <a:xfrm>
            <a:off x="5792074" y="5649330"/>
            <a:ext cx="1837719" cy="0"/>
          </a:xfrm>
          <a:prstGeom prst="straightConnector1">
            <a:avLst/>
          </a:prstGeom>
          <a:noFill/>
          <a:ln w="25400" cap="flat" cmpd="sng">
            <a:solidFill>
              <a:srgbClr val="000000"/>
            </a:solidFill>
            <a:prstDash val="solid"/>
            <a:round/>
            <a:headEnd type="none" w="sm" len="sm"/>
            <a:tailEnd type="triangle" w="lg" len="lg"/>
          </a:ln>
        </p:spPr>
      </p:cxnSp>
      <p:sp>
        <p:nvSpPr>
          <p:cNvPr id="172" name="Google Shape;3234;p319">
            <a:extLst>
              <a:ext uri="{FF2B5EF4-FFF2-40B4-BE49-F238E27FC236}">
                <a16:creationId xmlns:a16="http://schemas.microsoft.com/office/drawing/2014/main" id="{066B7027-D6DD-9C5E-A04D-4708F58D6EB5}"/>
              </a:ext>
            </a:extLst>
          </p:cNvPr>
          <p:cNvSpPr/>
          <p:nvPr/>
        </p:nvSpPr>
        <p:spPr>
          <a:xfrm rot="5400000" flipV="1">
            <a:off x="5718032" y="5503940"/>
            <a:ext cx="148084" cy="142695"/>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73" name="Google Shape;3235;p319">
            <a:extLst>
              <a:ext uri="{FF2B5EF4-FFF2-40B4-BE49-F238E27FC236}">
                <a16:creationId xmlns:a16="http://schemas.microsoft.com/office/drawing/2014/main" id="{4FEB7C6A-07E0-D380-DEB9-5B686BED70B5}"/>
              </a:ext>
            </a:extLst>
          </p:cNvPr>
          <p:cNvSpPr/>
          <p:nvPr/>
        </p:nvSpPr>
        <p:spPr>
          <a:xfrm rot="16200000" flipV="1">
            <a:off x="5567642" y="5198093"/>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74" name="Google Shape;3236;p319">
            <a:extLst>
              <a:ext uri="{FF2B5EF4-FFF2-40B4-BE49-F238E27FC236}">
                <a16:creationId xmlns:a16="http://schemas.microsoft.com/office/drawing/2014/main" id="{FD5BF646-9FA4-4F8A-FDE4-C827AA2F1F18}"/>
              </a:ext>
            </a:extLst>
          </p:cNvPr>
          <p:cNvCxnSpPr>
            <a:cxnSpLocks/>
            <a:stCxn id="173" idx="0"/>
          </p:cNvCxnSpPr>
          <p:nvPr/>
        </p:nvCxnSpPr>
        <p:spPr>
          <a:xfrm>
            <a:off x="5720042" y="5274293"/>
            <a:ext cx="0" cy="304800"/>
          </a:xfrm>
          <a:prstGeom prst="straightConnector1">
            <a:avLst/>
          </a:prstGeom>
          <a:noFill/>
          <a:ln w="25400" cap="flat" cmpd="sng">
            <a:solidFill>
              <a:srgbClr val="000000"/>
            </a:solidFill>
            <a:prstDash val="solid"/>
            <a:round/>
            <a:headEnd type="none" w="sm" len="sm"/>
            <a:tailEnd type="none" w="lg" len="lg"/>
          </a:ln>
        </p:spPr>
      </p:cxnSp>
      <p:sp>
        <p:nvSpPr>
          <p:cNvPr id="175" name="Rectangle 174">
            <a:extLst>
              <a:ext uri="{FF2B5EF4-FFF2-40B4-BE49-F238E27FC236}">
                <a16:creationId xmlns:a16="http://schemas.microsoft.com/office/drawing/2014/main" id="{8DE1A4FC-5DEB-3812-746B-46C6E3699402}"/>
              </a:ext>
            </a:extLst>
          </p:cNvPr>
          <p:cNvSpPr/>
          <p:nvPr/>
        </p:nvSpPr>
        <p:spPr>
          <a:xfrm>
            <a:off x="5838212" y="5530509"/>
            <a:ext cx="426720" cy="215444"/>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Tables as</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Images</a:t>
            </a:r>
          </a:p>
        </p:txBody>
      </p:sp>
      <p:sp>
        <p:nvSpPr>
          <p:cNvPr id="176" name="Rectangle 175">
            <a:extLst>
              <a:ext uri="{FF2B5EF4-FFF2-40B4-BE49-F238E27FC236}">
                <a16:creationId xmlns:a16="http://schemas.microsoft.com/office/drawing/2014/main" id="{84F1282C-2778-9017-9C92-9AB28D014124}"/>
              </a:ext>
            </a:extLst>
          </p:cNvPr>
          <p:cNvSpPr/>
          <p:nvPr/>
        </p:nvSpPr>
        <p:spPr>
          <a:xfrm>
            <a:off x="8480401" y="5574361"/>
            <a:ext cx="243840" cy="123111"/>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Text</a:t>
            </a:r>
          </a:p>
        </p:txBody>
      </p:sp>
      <p:sp>
        <p:nvSpPr>
          <p:cNvPr id="177" name="Rectangle 176">
            <a:extLst>
              <a:ext uri="{FF2B5EF4-FFF2-40B4-BE49-F238E27FC236}">
                <a16:creationId xmlns:a16="http://schemas.microsoft.com/office/drawing/2014/main" id="{C31CCEA3-BD6A-238D-8E16-C5D23A63537A}"/>
              </a:ext>
            </a:extLst>
          </p:cNvPr>
          <p:cNvSpPr/>
          <p:nvPr/>
        </p:nvSpPr>
        <p:spPr>
          <a:xfrm>
            <a:off x="9399467" y="4980433"/>
            <a:ext cx="243840" cy="123111"/>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Text</a:t>
            </a:r>
          </a:p>
        </p:txBody>
      </p:sp>
      <p:sp>
        <p:nvSpPr>
          <p:cNvPr id="178" name="Freeform 148">
            <a:extLst>
              <a:ext uri="{FF2B5EF4-FFF2-40B4-BE49-F238E27FC236}">
                <a16:creationId xmlns:a16="http://schemas.microsoft.com/office/drawing/2014/main" id="{0E2F0236-F3A3-EFA0-8387-481AE9C24D38}"/>
              </a:ext>
            </a:extLst>
          </p:cNvPr>
          <p:cNvSpPr/>
          <p:nvPr/>
        </p:nvSpPr>
        <p:spPr>
          <a:xfrm rot="16200000" flipV="1">
            <a:off x="2425374" y="2900566"/>
            <a:ext cx="450128" cy="150511"/>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79" name="Arc 178">
            <a:extLst>
              <a:ext uri="{FF2B5EF4-FFF2-40B4-BE49-F238E27FC236}">
                <a16:creationId xmlns:a16="http://schemas.microsoft.com/office/drawing/2014/main" id="{6DCB0656-91D9-D82A-9432-A4619C1C6673}"/>
              </a:ext>
            </a:extLst>
          </p:cNvPr>
          <p:cNvSpPr/>
          <p:nvPr/>
        </p:nvSpPr>
        <p:spPr>
          <a:xfrm rot="10800000">
            <a:off x="2724694" y="3123079"/>
            <a:ext cx="152400" cy="152400"/>
          </a:xfrm>
          <a:prstGeom prst="arc">
            <a:avLst/>
          </a:prstGeom>
          <a:noFill/>
          <a:ln w="25400" cap="flat" cmpd="sng" algn="ctr">
            <a:solidFill>
              <a:srgbClr val="000000"/>
            </a:solidFill>
            <a:prstDash val="solid"/>
            <a:tail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80" name="Freeform 148">
            <a:extLst>
              <a:ext uri="{FF2B5EF4-FFF2-40B4-BE49-F238E27FC236}">
                <a16:creationId xmlns:a16="http://schemas.microsoft.com/office/drawing/2014/main" id="{4320857D-D9BF-48C0-85BD-79B7FD7851F5}"/>
              </a:ext>
            </a:extLst>
          </p:cNvPr>
          <p:cNvSpPr/>
          <p:nvPr/>
        </p:nvSpPr>
        <p:spPr>
          <a:xfrm rot="10800000" flipV="1">
            <a:off x="2800894" y="3275468"/>
            <a:ext cx="2184425" cy="240788"/>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81" name="Rectangle 180">
            <a:extLst>
              <a:ext uri="{FF2B5EF4-FFF2-40B4-BE49-F238E27FC236}">
                <a16:creationId xmlns:a16="http://schemas.microsoft.com/office/drawing/2014/main" id="{1614D4FC-A277-D728-703C-4E774C7037D5}"/>
              </a:ext>
            </a:extLst>
          </p:cNvPr>
          <p:cNvSpPr/>
          <p:nvPr/>
        </p:nvSpPr>
        <p:spPr>
          <a:xfrm>
            <a:off x="4757455" y="3532984"/>
            <a:ext cx="1036320" cy="153888"/>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Feedback Data</a:t>
            </a:r>
          </a:p>
        </p:txBody>
      </p:sp>
      <p:sp>
        <p:nvSpPr>
          <p:cNvPr id="182" name="Freeform 148">
            <a:extLst>
              <a:ext uri="{FF2B5EF4-FFF2-40B4-BE49-F238E27FC236}">
                <a16:creationId xmlns:a16="http://schemas.microsoft.com/office/drawing/2014/main" id="{C4801B9F-6CCC-DF34-1FF1-86E9C322EDE3}"/>
              </a:ext>
            </a:extLst>
          </p:cNvPr>
          <p:cNvSpPr/>
          <p:nvPr/>
        </p:nvSpPr>
        <p:spPr>
          <a:xfrm rot="10800000" flipV="1">
            <a:off x="5571440" y="3272249"/>
            <a:ext cx="685800" cy="233529"/>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83" name="Rectangle 182">
            <a:extLst>
              <a:ext uri="{FF2B5EF4-FFF2-40B4-BE49-F238E27FC236}">
                <a16:creationId xmlns:a16="http://schemas.microsoft.com/office/drawing/2014/main" id="{ADB6617C-5B26-9312-3580-15DA02B12633}"/>
              </a:ext>
            </a:extLst>
          </p:cNvPr>
          <p:cNvSpPr/>
          <p:nvPr/>
        </p:nvSpPr>
        <p:spPr>
          <a:xfrm>
            <a:off x="3666041" y="3182028"/>
            <a:ext cx="646915" cy="215444"/>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User Feedback</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On Response</a:t>
            </a:r>
          </a:p>
        </p:txBody>
      </p:sp>
      <p:pic>
        <p:nvPicPr>
          <p:cNvPr id="184" name="Graphic 17">
            <a:extLst>
              <a:ext uri="{FF2B5EF4-FFF2-40B4-BE49-F238E27FC236}">
                <a16:creationId xmlns:a16="http://schemas.microsoft.com/office/drawing/2014/main" id="{3B72D007-B6D0-37F6-180B-559197E5C7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2000" y="2032207"/>
            <a:ext cx="426720" cy="426720"/>
          </a:xfrm>
          <a:prstGeom prst="rect">
            <a:avLst/>
          </a:prstGeom>
        </p:spPr>
      </p:pic>
      <p:sp>
        <p:nvSpPr>
          <p:cNvPr id="185" name="Rectangle 184">
            <a:extLst>
              <a:ext uri="{FF2B5EF4-FFF2-40B4-BE49-F238E27FC236}">
                <a16:creationId xmlns:a16="http://schemas.microsoft.com/office/drawing/2014/main" id="{B24F2B3C-1BED-27A9-4EA2-6C4193A07F83}"/>
              </a:ext>
            </a:extLst>
          </p:cNvPr>
          <p:cNvSpPr/>
          <p:nvPr/>
        </p:nvSpPr>
        <p:spPr>
          <a:xfrm>
            <a:off x="2309015" y="2481069"/>
            <a:ext cx="793001" cy="289722"/>
          </a:xfrm>
          <a:prstGeom prst="rect">
            <a:avLst/>
          </a:prstGeom>
          <a:no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User</a:t>
            </a:r>
          </a:p>
        </p:txBody>
      </p:sp>
      <p:pic>
        <p:nvPicPr>
          <p:cNvPr id="186" name="Graphic 185">
            <a:extLst>
              <a:ext uri="{FF2B5EF4-FFF2-40B4-BE49-F238E27FC236}">
                <a16:creationId xmlns:a16="http://schemas.microsoft.com/office/drawing/2014/main" id="{1B58DE41-9765-3CBD-BEDE-DB613D31FE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337215" y="2027350"/>
            <a:ext cx="426720" cy="426720"/>
          </a:xfrm>
          <a:prstGeom prst="rect">
            <a:avLst/>
          </a:prstGeom>
        </p:spPr>
      </p:pic>
      <p:pic>
        <p:nvPicPr>
          <p:cNvPr id="187" name="Graphic 186">
            <a:extLst>
              <a:ext uri="{FF2B5EF4-FFF2-40B4-BE49-F238E27FC236}">
                <a16:creationId xmlns:a16="http://schemas.microsoft.com/office/drawing/2014/main" id="{50BE8FF9-5CA7-9C81-8800-C0FC5A368E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65842" y="3059764"/>
            <a:ext cx="426720" cy="426720"/>
          </a:xfrm>
          <a:prstGeom prst="rect">
            <a:avLst/>
          </a:prstGeom>
        </p:spPr>
      </p:pic>
      <p:pic>
        <p:nvPicPr>
          <p:cNvPr id="188" name="Graphic 19">
            <a:extLst>
              <a:ext uri="{FF2B5EF4-FFF2-40B4-BE49-F238E27FC236}">
                <a16:creationId xmlns:a16="http://schemas.microsoft.com/office/drawing/2014/main" id="{9C44A2D1-433C-242E-242C-B2EC6FCC4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384940" y="5432837"/>
            <a:ext cx="426720" cy="426720"/>
          </a:xfrm>
          <a:prstGeom prst="rect">
            <a:avLst/>
          </a:prstGeom>
        </p:spPr>
      </p:pic>
      <p:pic>
        <p:nvPicPr>
          <p:cNvPr id="189" name="Graphic 10">
            <a:extLst>
              <a:ext uri="{FF2B5EF4-FFF2-40B4-BE49-F238E27FC236}">
                <a16:creationId xmlns:a16="http://schemas.microsoft.com/office/drawing/2014/main" id="{711C3D2B-8493-5E29-1DD0-3196C9C4BF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94917" y="5426512"/>
            <a:ext cx="426720" cy="426720"/>
          </a:xfrm>
          <a:prstGeom prst="rect">
            <a:avLst/>
          </a:prstGeom>
        </p:spPr>
      </p:pic>
      <p:pic>
        <p:nvPicPr>
          <p:cNvPr id="190" name="Graphic 189">
            <a:extLst>
              <a:ext uri="{FF2B5EF4-FFF2-40B4-BE49-F238E27FC236}">
                <a16:creationId xmlns:a16="http://schemas.microsoft.com/office/drawing/2014/main" id="{D0004110-136A-EDB9-0387-BB94E2533C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065294" y="2012892"/>
            <a:ext cx="427817" cy="499119"/>
          </a:xfrm>
          <a:prstGeom prst="rect">
            <a:avLst/>
          </a:prstGeom>
        </p:spPr>
      </p:pic>
      <p:pic>
        <p:nvPicPr>
          <p:cNvPr id="191" name="Graphic 190">
            <a:extLst>
              <a:ext uri="{FF2B5EF4-FFF2-40B4-BE49-F238E27FC236}">
                <a16:creationId xmlns:a16="http://schemas.microsoft.com/office/drawing/2014/main" id="{B6B291D5-3417-FCE4-E4E9-43DDDC05B3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608039" y="2038531"/>
            <a:ext cx="427817" cy="499119"/>
          </a:xfrm>
          <a:prstGeom prst="rect">
            <a:avLst/>
          </a:prstGeom>
        </p:spPr>
      </p:pic>
      <p:pic>
        <p:nvPicPr>
          <p:cNvPr id="192" name="Graphic 191">
            <a:extLst>
              <a:ext uri="{FF2B5EF4-FFF2-40B4-BE49-F238E27FC236}">
                <a16:creationId xmlns:a16="http://schemas.microsoft.com/office/drawing/2014/main" id="{78C31182-7846-B1EF-8233-1BAEF55F14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78864" y="2015915"/>
            <a:ext cx="427817" cy="499119"/>
          </a:xfrm>
          <a:prstGeom prst="rect">
            <a:avLst/>
          </a:prstGeom>
        </p:spPr>
      </p:pic>
      <p:pic>
        <p:nvPicPr>
          <p:cNvPr id="193" name="Graphic 192">
            <a:extLst>
              <a:ext uri="{FF2B5EF4-FFF2-40B4-BE49-F238E27FC236}">
                <a16:creationId xmlns:a16="http://schemas.microsoft.com/office/drawing/2014/main" id="{29A2CECA-5F11-4C36-20B2-95DFC4CDCD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346688" y="3025031"/>
            <a:ext cx="427817" cy="499119"/>
          </a:xfrm>
          <a:prstGeom prst="rect">
            <a:avLst/>
          </a:prstGeom>
        </p:spPr>
      </p:pic>
      <p:pic>
        <p:nvPicPr>
          <p:cNvPr id="194" name="Graphic 193">
            <a:extLst>
              <a:ext uri="{FF2B5EF4-FFF2-40B4-BE49-F238E27FC236}">
                <a16:creationId xmlns:a16="http://schemas.microsoft.com/office/drawing/2014/main" id="{736A0679-736C-153E-24C1-7EDEEDA7A73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781040" y="4326702"/>
            <a:ext cx="427817" cy="499119"/>
          </a:xfrm>
          <a:prstGeom prst="rect">
            <a:avLst/>
          </a:prstGeom>
        </p:spPr>
      </p:pic>
      <p:pic>
        <p:nvPicPr>
          <p:cNvPr id="195" name="Graphic 194">
            <a:extLst>
              <a:ext uri="{FF2B5EF4-FFF2-40B4-BE49-F238E27FC236}">
                <a16:creationId xmlns:a16="http://schemas.microsoft.com/office/drawing/2014/main" id="{D5A58355-1AA6-95E9-812F-6462AEEB78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712751" y="4326633"/>
            <a:ext cx="427817" cy="499119"/>
          </a:xfrm>
          <a:prstGeom prst="rect">
            <a:avLst/>
          </a:prstGeom>
        </p:spPr>
      </p:pic>
      <p:pic>
        <p:nvPicPr>
          <p:cNvPr id="196" name="Graphic 195">
            <a:extLst>
              <a:ext uri="{FF2B5EF4-FFF2-40B4-BE49-F238E27FC236}">
                <a16:creationId xmlns:a16="http://schemas.microsoft.com/office/drawing/2014/main" id="{E74088A3-F29C-95F0-E7E3-D6AA01C8A38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615265" y="4326633"/>
            <a:ext cx="427817" cy="499119"/>
          </a:xfrm>
          <a:prstGeom prst="rect">
            <a:avLst/>
          </a:prstGeom>
        </p:spPr>
      </p:pic>
      <p:pic>
        <p:nvPicPr>
          <p:cNvPr id="197" name="Graphic 196">
            <a:extLst>
              <a:ext uri="{FF2B5EF4-FFF2-40B4-BE49-F238E27FC236}">
                <a16:creationId xmlns:a16="http://schemas.microsoft.com/office/drawing/2014/main" id="{75C80235-AA6F-5D00-0975-520E1F2A4A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40710" y="4947724"/>
            <a:ext cx="427817" cy="499119"/>
          </a:xfrm>
          <a:prstGeom prst="rect">
            <a:avLst/>
          </a:prstGeom>
        </p:spPr>
      </p:pic>
      <p:pic>
        <p:nvPicPr>
          <p:cNvPr id="198" name="Graphic 197">
            <a:extLst>
              <a:ext uri="{FF2B5EF4-FFF2-40B4-BE49-F238E27FC236}">
                <a16:creationId xmlns:a16="http://schemas.microsoft.com/office/drawing/2014/main" id="{4999004B-112E-F40B-F08F-2B09D6135F7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695176" y="5404157"/>
            <a:ext cx="427817" cy="499119"/>
          </a:xfrm>
          <a:prstGeom prst="rect">
            <a:avLst/>
          </a:prstGeom>
        </p:spPr>
      </p:pic>
      <p:pic>
        <p:nvPicPr>
          <p:cNvPr id="199" name="Graphic 198">
            <a:extLst>
              <a:ext uri="{FF2B5EF4-FFF2-40B4-BE49-F238E27FC236}">
                <a16:creationId xmlns:a16="http://schemas.microsoft.com/office/drawing/2014/main" id="{9BCF8F82-33A9-DEB1-F7F4-0FE065EA234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2508494" y="5426512"/>
            <a:ext cx="426720" cy="426720"/>
          </a:xfrm>
          <a:prstGeom prst="rect">
            <a:avLst/>
          </a:prstGeom>
        </p:spPr>
      </p:pic>
      <p:pic>
        <p:nvPicPr>
          <p:cNvPr id="200" name="Graphic 199">
            <a:extLst>
              <a:ext uri="{FF2B5EF4-FFF2-40B4-BE49-F238E27FC236}">
                <a16:creationId xmlns:a16="http://schemas.microsoft.com/office/drawing/2014/main" id="{FADFBFA9-E85D-EE11-3203-0DD168A35AA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3774231" y="2032207"/>
            <a:ext cx="426720" cy="426720"/>
          </a:xfrm>
          <a:prstGeom prst="rect">
            <a:avLst/>
          </a:prstGeom>
        </p:spPr>
      </p:pic>
      <p:sp>
        <p:nvSpPr>
          <p:cNvPr id="201" name="TextBox 200">
            <a:extLst>
              <a:ext uri="{FF2B5EF4-FFF2-40B4-BE49-F238E27FC236}">
                <a16:creationId xmlns:a16="http://schemas.microsoft.com/office/drawing/2014/main" id="{AE1D6452-FF8F-6778-81C9-C20D712A0A58}"/>
              </a:ext>
            </a:extLst>
          </p:cNvPr>
          <p:cNvSpPr txBox="1"/>
          <p:nvPr/>
        </p:nvSpPr>
        <p:spPr>
          <a:xfrm>
            <a:off x="1124679" y="6586692"/>
            <a:ext cx="9942642" cy="246221"/>
          </a:xfrm>
          <a:prstGeom prst="rect">
            <a:avLst/>
          </a:prstGeom>
          <a:noFill/>
        </p:spPr>
        <p:txBody>
          <a:bodyPr wrap="square">
            <a:spAutoFit/>
          </a:bodyPr>
          <a:lstStyle/>
          <a:p>
            <a:pPr algn="ctr"/>
            <a:r>
              <a:rPr lang="en-US" sz="1000" dirty="0">
                <a:solidFill>
                  <a:schemeClr val="bg1">
                    <a:lumMod val="75000"/>
                  </a:schemeClr>
                </a:solidFill>
              </a:rPr>
              <a:t>Source: NVIDIA DLI (2024), Introduction to NVIDIA NIM™ Microservices, https://</a:t>
            </a:r>
            <a:r>
              <a:rPr lang="en-US" sz="1000" dirty="0" err="1">
                <a:solidFill>
                  <a:schemeClr val="bg1">
                    <a:lumMod val="75000"/>
                  </a:schemeClr>
                </a:solidFill>
              </a:rPr>
              <a:t>learn.nvidia.com</a:t>
            </a:r>
            <a:r>
              <a:rPr lang="en-US" sz="1000" dirty="0">
                <a:solidFill>
                  <a:schemeClr val="bg1">
                    <a:lumMod val="75000"/>
                  </a:schemeClr>
                </a:solidFill>
              </a:rPr>
              <a:t>/courses/</a:t>
            </a:r>
            <a:r>
              <a:rPr lang="en-US" sz="1000" dirty="0" err="1">
                <a:solidFill>
                  <a:schemeClr val="bg1">
                    <a:lumMod val="75000"/>
                  </a:schemeClr>
                </a:solidFill>
              </a:rPr>
              <a:t>course-detail?course_id</a:t>
            </a:r>
            <a:r>
              <a:rPr lang="en-US" sz="1000" dirty="0">
                <a:solidFill>
                  <a:schemeClr val="bg1">
                    <a:lumMod val="75000"/>
                  </a:schemeClr>
                </a:solidFill>
              </a:rPr>
              <a:t>=course-v1:DLI+S-FX-23+V1</a:t>
            </a:r>
          </a:p>
        </p:txBody>
      </p:sp>
      <p:sp>
        <p:nvSpPr>
          <p:cNvPr id="202" name="Title 1">
            <a:extLst>
              <a:ext uri="{FF2B5EF4-FFF2-40B4-BE49-F238E27FC236}">
                <a16:creationId xmlns:a16="http://schemas.microsoft.com/office/drawing/2014/main" id="{5BD00FB4-804D-BDE7-E626-DDE8C6A71A60}"/>
              </a:ext>
            </a:extLst>
          </p:cNvPr>
          <p:cNvSpPr txBox="1">
            <a:spLocks/>
          </p:cNvSpPr>
          <p:nvPr/>
        </p:nvSpPr>
        <p:spPr>
          <a:xfrm>
            <a:off x="403412" y="-15826"/>
            <a:ext cx="11236734" cy="838200"/>
          </a:xfrm>
          <a:prstGeom prst="rect">
            <a:avLst/>
          </a:prstGeom>
        </p:spPr>
        <p:txBody>
          <a:bodyPr vert="horz" lIns="91440" tIns="45720" rIns="91440" bIns="45720" rtlCol="0" anchor="b">
            <a:noAutofit/>
          </a:bodyPr>
          <a:lstStyle>
            <a:lvl1pPr algn="ctr" defTabSz="914309" rtl="0" eaLnBrk="1" latinLnBrk="0" hangingPunct="1">
              <a:lnSpc>
                <a:spcPct val="90000"/>
              </a:lnSpc>
              <a:spcBef>
                <a:spcPct val="0"/>
              </a:spcBef>
              <a:buNone/>
              <a:defRPr sz="24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4000" dirty="0">
                <a:solidFill>
                  <a:schemeClr val="accent1"/>
                </a:solidFill>
                <a:latin typeface="NVIDIA Sans"/>
                <a:cs typeface="NVIDIA Sans"/>
              </a:rPr>
              <a:t>Multimodal PDF Data Extraction for Enterprise RAG</a:t>
            </a:r>
          </a:p>
        </p:txBody>
      </p:sp>
      <p:pic>
        <p:nvPicPr>
          <p:cNvPr id="2" name="Picture 1">
            <a:extLst>
              <a:ext uri="{FF2B5EF4-FFF2-40B4-BE49-F238E27FC236}">
                <a16:creationId xmlns:a16="http://schemas.microsoft.com/office/drawing/2014/main" id="{0C5997D7-88C7-A067-308C-6D832070D7D3}"/>
              </a:ext>
            </a:extLst>
          </p:cNvPr>
          <p:cNvPicPr>
            <a:picLocks noChangeAspect="1"/>
          </p:cNvPicPr>
          <p:nvPr/>
        </p:nvPicPr>
        <p:blipFill>
          <a:blip r:embed="rId21"/>
          <a:stretch>
            <a:fillRect/>
          </a:stretch>
        </p:blipFill>
        <p:spPr>
          <a:xfrm>
            <a:off x="107576" y="94763"/>
            <a:ext cx="766181" cy="167401"/>
          </a:xfrm>
          <a:prstGeom prst="rect">
            <a:avLst/>
          </a:prstGeom>
        </p:spPr>
      </p:pic>
    </p:spTree>
    <p:extLst>
      <p:ext uri="{BB962C8B-B14F-4D97-AF65-F5344CB8AC3E}">
        <p14:creationId xmlns:p14="http://schemas.microsoft.com/office/powerpoint/2010/main" val="4157769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861F-CEA4-6E4C-A3B3-ED608C05DEE0}"/>
              </a:ext>
            </a:extLst>
          </p:cNvPr>
          <p:cNvSpPr>
            <a:spLocks noGrp="1"/>
          </p:cNvSpPr>
          <p:nvPr>
            <p:ph type="title"/>
          </p:nvPr>
        </p:nvSpPr>
        <p:spPr/>
        <p:txBody>
          <a:bodyPr/>
          <a:lstStyle/>
          <a:p>
            <a:r>
              <a:rPr lang="en-US" dirty="0"/>
              <a:t>Course Objectives</a:t>
            </a:r>
          </a:p>
        </p:txBody>
      </p:sp>
      <p:sp>
        <p:nvSpPr>
          <p:cNvPr id="3" name="Content Placeholder 2">
            <a:extLst>
              <a:ext uri="{FF2B5EF4-FFF2-40B4-BE49-F238E27FC236}">
                <a16:creationId xmlns:a16="http://schemas.microsoft.com/office/drawing/2014/main" id="{C60D7EB9-AC82-9844-9538-EA95F8E73729}"/>
              </a:ext>
            </a:extLst>
          </p:cNvPr>
          <p:cNvSpPr>
            <a:spLocks noGrp="1"/>
          </p:cNvSpPr>
          <p:nvPr>
            <p:ph idx="1"/>
          </p:nvPr>
        </p:nvSpPr>
        <p:spPr/>
        <p:txBody>
          <a:bodyPr>
            <a:normAutofit/>
          </a:bodyPr>
          <a:lstStyle/>
          <a:p>
            <a:pPr marL="457200" indent="-457200">
              <a:buFont typeface="+mj-lt"/>
              <a:buAutoNum type="arabicPeriod"/>
            </a:pPr>
            <a:r>
              <a:rPr lang="en-US" altLang="zh-TW" sz="3600" dirty="0"/>
              <a:t>Understand the </a:t>
            </a:r>
            <a:r>
              <a:rPr lang="en-US" altLang="zh-TW" sz="3600" dirty="0">
                <a:solidFill>
                  <a:srgbClr val="C00000"/>
                </a:solidFill>
              </a:rPr>
              <a:t>fundamental concepts </a:t>
            </a:r>
            <a:r>
              <a:rPr lang="en-US" altLang="zh-TW" sz="3600" dirty="0"/>
              <a:t>and </a:t>
            </a:r>
            <a:r>
              <a:rPr lang="en-US" altLang="zh-TW" sz="3600" dirty="0">
                <a:solidFill>
                  <a:srgbClr val="C00000"/>
                </a:solidFill>
              </a:rPr>
              <a:t>research issues </a:t>
            </a:r>
            <a:r>
              <a:rPr lang="en-US" altLang="zh-TW" sz="3600" dirty="0"/>
              <a:t>of </a:t>
            </a:r>
            <a:r>
              <a:rPr lang="en-US" altLang="zh-TW" sz="3600" u="sng" dirty="0">
                <a:solidFill>
                  <a:srgbClr val="FF0000"/>
                </a:solidFill>
              </a:rPr>
              <a:t>Generative AI Innovative Applications.</a:t>
            </a:r>
            <a:r>
              <a:rPr lang="en-US" altLang="zh-TW" sz="3600" dirty="0"/>
              <a:t>.</a:t>
            </a:r>
          </a:p>
          <a:p>
            <a:pPr marL="457200" indent="-457200">
              <a:buFont typeface="+mj-lt"/>
              <a:buAutoNum type="arabicPeriod"/>
            </a:pPr>
            <a:r>
              <a:rPr lang="en-US" altLang="zh-TW" sz="3600" dirty="0"/>
              <a:t>Equip with </a:t>
            </a:r>
            <a:r>
              <a:rPr lang="en-US" altLang="zh-TW" sz="3600" dirty="0">
                <a:solidFill>
                  <a:srgbClr val="C00000"/>
                </a:solidFill>
              </a:rPr>
              <a:t>Hands-on practices </a:t>
            </a:r>
            <a:r>
              <a:rPr lang="en-US" altLang="zh-TW" sz="3600" dirty="0"/>
              <a:t>of </a:t>
            </a:r>
            <a:r>
              <a:rPr lang="en-US" altLang="zh-TW" sz="3600" u="sng" dirty="0">
                <a:solidFill>
                  <a:srgbClr val="FF0000"/>
                </a:solidFill>
              </a:rPr>
              <a:t>Generative AI Innovative Applications.</a:t>
            </a:r>
            <a:r>
              <a:rPr lang="en-US" altLang="zh-TW" sz="3600" dirty="0"/>
              <a:t>.</a:t>
            </a:r>
          </a:p>
          <a:p>
            <a:pPr marL="457200" indent="-457200">
              <a:buFont typeface="+mj-lt"/>
              <a:buAutoNum type="arabicPeriod"/>
            </a:pPr>
            <a:r>
              <a:rPr lang="en-US" altLang="zh-TW" sz="3600" dirty="0"/>
              <a:t>Conduct </a:t>
            </a:r>
            <a:r>
              <a:rPr lang="en-US" altLang="zh-TW" sz="3600" dirty="0">
                <a:solidFill>
                  <a:srgbClr val="C00000"/>
                </a:solidFill>
              </a:rPr>
              <a:t>information systems research </a:t>
            </a:r>
            <a:r>
              <a:rPr lang="en-US" altLang="zh-TW" sz="3600" dirty="0"/>
              <a:t>in the context of </a:t>
            </a:r>
            <a:r>
              <a:rPr lang="en-US" altLang="zh-TW" sz="3600" u="sng" dirty="0">
                <a:solidFill>
                  <a:srgbClr val="FF0000"/>
                </a:solidFill>
              </a:rPr>
              <a:t>Generative AI Innovative Applications</a:t>
            </a:r>
            <a:r>
              <a:rPr lang="en-US" altLang="zh-TW" sz="3600" dirty="0"/>
              <a:t>.</a:t>
            </a:r>
          </a:p>
          <a:p>
            <a:pPr marL="0" indent="0">
              <a:buNone/>
            </a:pPr>
            <a:endParaRPr lang="en-US" dirty="0"/>
          </a:p>
        </p:txBody>
      </p:sp>
      <p:sp>
        <p:nvSpPr>
          <p:cNvPr id="4" name="Slide Number Placeholder 3">
            <a:extLst>
              <a:ext uri="{FF2B5EF4-FFF2-40B4-BE49-F238E27FC236}">
                <a16:creationId xmlns:a16="http://schemas.microsoft.com/office/drawing/2014/main" id="{11D06C39-4AD8-3E4B-A788-509A89E67A12}"/>
              </a:ext>
            </a:extLst>
          </p:cNvPr>
          <p:cNvSpPr>
            <a:spLocks noGrp="1"/>
          </p:cNvSpPr>
          <p:nvPr>
            <p:ph type="sldNum" sz="quarter" idx="12"/>
          </p:nvPr>
        </p:nvSpPr>
        <p:spPr/>
        <p:txBody>
          <a:bodyPr/>
          <a:lstStyle/>
          <a:p>
            <a:fld id="{5D6FF71F-CF6A-4C46-8F9B-61D49EEA70E3}" type="slidenum">
              <a:rPr lang="en-US" smtClean="0"/>
              <a:t>5</a:t>
            </a:fld>
            <a:endParaRPr lang="en-US"/>
          </a:p>
        </p:txBody>
      </p:sp>
      <p:pic>
        <p:nvPicPr>
          <p:cNvPr id="5" name="Picture 4">
            <a:extLst>
              <a:ext uri="{FF2B5EF4-FFF2-40B4-BE49-F238E27FC236}">
                <a16:creationId xmlns:a16="http://schemas.microsoft.com/office/drawing/2014/main" id="{08D64BEE-D3D0-A340-8ECE-3B2751A0B4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6ADC5F19-2912-1F4E-B2FE-75B5EAC558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734346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lstStyle/>
          <a:p>
            <a:r>
              <a:rPr lang="en-US" sz="8800" dirty="0">
                <a:solidFill>
                  <a:srgbClr val="C00000"/>
                </a:solidFill>
              </a:rPr>
              <a:t>Artificial Intelligence </a:t>
            </a:r>
            <a:br>
              <a:rPr lang="en-US" sz="7200" dirty="0">
                <a:solidFill>
                  <a:srgbClr val="C00000"/>
                </a:solidFill>
              </a:rPr>
            </a:br>
            <a:r>
              <a:rPr lang="en-US" sz="12000" dirty="0">
                <a:solidFill>
                  <a:srgbClr val="C00000"/>
                </a:solidFill>
              </a:rPr>
              <a:t>(AI)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50</a:t>
            </a:fld>
            <a:endParaRPr lang="zh-TW" altLang="en-US"/>
          </a:p>
        </p:txBody>
      </p:sp>
    </p:spTree>
    <p:extLst>
      <p:ext uri="{BB962C8B-B14F-4D97-AF65-F5344CB8AC3E}">
        <p14:creationId xmlns:p14="http://schemas.microsoft.com/office/powerpoint/2010/main" val="2846826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AI, ML, DL, Generative AI</a:t>
            </a:r>
            <a:endParaRPr lang="en-US" sz="2700" dirty="0"/>
          </a:p>
        </p:txBody>
      </p:sp>
      <p:pic>
        <p:nvPicPr>
          <p:cNvPr id="2" name="Picture 1">
            <a:extLst>
              <a:ext uri="{FF2B5EF4-FFF2-40B4-BE49-F238E27FC236}">
                <a16:creationId xmlns:a16="http://schemas.microsoft.com/office/drawing/2014/main" id="{A5614AFB-37FD-B060-DE8D-B5D4C65E1F5C}"/>
              </a:ext>
            </a:extLst>
          </p:cNvPr>
          <p:cNvPicPr>
            <a:picLocks noChangeAspect="1"/>
          </p:cNvPicPr>
          <p:nvPr/>
        </p:nvPicPr>
        <p:blipFill>
          <a:blip r:embed="rId2"/>
          <a:stretch>
            <a:fillRect/>
          </a:stretch>
        </p:blipFill>
        <p:spPr>
          <a:xfrm>
            <a:off x="1459825" y="1140812"/>
            <a:ext cx="9371308" cy="5288921"/>
          </a:xfrm>
          <a:prstGeom prst="rect">
            <a:avLst/>
          </a:prstGeom>
        </p:spPr>
      </p:pic>
      <p:sp>
        <p:nvSpPr>
          <p:cNvPr id="7" name="TextBox 6">
            <a:extLst>
              <a:ext uri="{FF2B5EF4-FFF2-40B4-BE49-F238E27FC236}">
                <a16:creationId xmlns:a16="http://schemas.microsoft.com/office/drawing/2014/main" id="{28F72D27-A595-2AD4-5866-626C9A83738A}"/>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Jeong</a:t>
            </a:r>
            <a:r>
              <a:rPr lang="en-US" sz="1000" dirty="0">
                <a:solidFill>
                  <a:schemeClr val="bg1">
                    <a:lumMod val="75000"/>
                  </a:schemeClr>
                </a:solidFill>
              </a:rPr>
              <a:t>, </a:t>
            </a:r>
            <a:r>
              <a:rPr lang="en-US" sz="1000" dirty="0" err="1">
                <a:solidFill>
                  <a:schemeClr val="bg1">
                    <a:lumMod val="75000"/>
                  </a:schemeClr>
                </a:solidFill>
              </a:rPr>
              <a:t>Cheonsu</a:t>
            </a:r>
            <a:r>
              <a:rPr lang="en-US" sz="1000" dirty="0">
                <a:solidFill>
                  <a:schemeClr val="bg1">
                    <a:lumMod val="75000"/>
                  </a:schemeClr>
                </a:solidFill>
              </a:rPr>
              <a:t>. "A Study on the Implementation of Generative AI Services Using an Enterprise Data-Based LLM Application Architecture." </a:t>
            </a:r>
            <a:r>
              <a:rPr lang="en-US" sz="1000" dirty="0" err="1">
                <a:solidFill>
                  <a:schemeClr val="bg1">
                    <a:lumMod val="75000"/>
                  </a:schemeClr>
                </a:solidFill>
              </a:rPr>
              <a:t>arXiv</a:t>
            </a:r>
            <a:r>
              <a:rPr lang="en-US" sz="1000" dirty="0">
                <a:solidFill>
                  <a:schemeClr val="bg1">
                    <a:lumMod val="75000"/>
                  </a:schemeClr>
                </a:solidFill>
              </a:rPr>
              <a:t> preprint arXiv:2309.01105 (2023).</a:t>
            </a:r>
          </a:p>
        </p:txBody>
      </p:sp>
    </p:spTree>
    <p:extLst>
      <p:ext uri="{BB962C8B-B14F-4D97-AF65-F5344CB8AC3E}">
        <p14:creationId xmlns:p14="http://schemas.microsoft.com/office/powerpoint/2010/main" val="2639599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867905" y="274639"/>
            <a:ext cx="10291892" cy="6403747"/>
          </a:xfrm>
        </p:spPr>
        <p:txBody>
          <a:bodyPr>
            <a:normAutofit fontScale="90000"/>
          </a:bodyPr>
          <a:lstStyle/>
          <a:p>
            <a:r>
              <a:rPr lang="en-US" altLang="zh-TW" sz="8000" dirty="0">
                <a:solidFill>
                  <a:srgbClr val="C00000"/>
                </a:solidFill>
                <a:latin typeface="Calibri" charset="0"/>
                <a:ea typeface="標楷體" charset="-120"/>
              </a:rPr>
              <a:t>Generative AI,</a:t>
            </a:r>
            <a:br>
              <a:rPr lang="en-US" altLang="zh-TW" sz="8000" dirty="0">
                <a:solidFill>
                  <a:srgbClr val="C00000"/>
                </a:solidFill>
                <a:latin typeface="Calibri" charset="0"/>
                <a:ea typeface="標楷體" charset="-120"/>
              </a:rPr>
            </a:br>
            <a:r>
              <a:rPr lang="en-US" altLang="zh-TW" sz="8000" dirty="0">
                <a:solidFill>
                  <a:srgbClr val="C00000"/>
                </a:solidFill>
                <a:latin typeface="Calibri" charset="0"/>
                <a:ea typeface="標楷體" charset="-120"/>
              </a:rPr>
              <a:t>Agentic AI,</a:t>
            </a:r>
            <a:br>
              <a:rPr lang="en-US" altLang="zh-TW" sz="8000" dirty="0">
                <a:solidFill>
                  <a:srgbClr val="C00000"/>
                </a:solidFill>
                <a:latin typeface="Calibri" charset="0"/>
                <a:ea typeface="標楷體" charset="-120"/>
              </a:rPr>
            </a:br>
            <a:r>
              <a:rPr lang="en-US" altLang="zh-TW" sz="8000" dirty="0">
                <a:solidFill>
                  <a:srgbClr val="C00000"/>
                </a:solidFill>
                <a:latin typeface="Calibri" charset="0"/>
                <a:ea typeface="標楷體" charset="-120"/>
              </a:rPr>
              <a:t>AI Agent,</a:t>
            </a:r>
            <a:br>
              <a:rPr lang="en-US" altLang="zh-TW" sz="8000" dirty="0">
                <a:solidFill>
                  <a:srgbClr val="C00000"/>
                </a:solidFill>
                <a:latin typeface="Calibri" charset="0"/>
                <a:ea typeface="標楷體" charset="-120"/>
              </a:rPr>
            </a:br>
            <a:r>
              <a:rPr lang="en-US" altLang="zh-TW" sz="8000" dirty="0">
                <a:solidFill>
                  <a:srgbClr val="C00000"/>
                </a:solidFill>
                <a:latin typeface="Calibri" charset="0"/>
                <a:ea typeface="標楷體" charset="-120"/>
              </a:rPr>
              <a:t>RAG LLM</a:t>
            </a:r>
            <a:br>
              <a:rPr lang="en-US" altLang="zh-TW" sz="8000" dirty="0">
                <a:solidFill>
                  <a:srgbClr val="C00000"/>
                </a:solidFill>
                <a:latin typeface="Calibri" charset="0"/>
                <a:ea typeface="標楷體" charset="-120"/>
              </a:rPr>
            </a:br>
            <a:r>
              <a:rPr lang="en-US" altLang="zh-TW" sz="8000" dirty="0">
                <a:solidFill>
                  <a:srgbClr val="C00000"/>
                </a:solidFill>
                <a:latin typeface="Calibri" charset="0"/>
                <a:ea typeface="標楷體" charset="-120"/>
              </a:rPr>
              <a:t>for </a:t>
            </a:r>
            <a:br>
              <a:rPr lang="en-US" altLang="zh-TW" sz="8000" dirty="0">
                <a:solidFill>
                  <a:srgbClr val="C00000"/>
                </a:solidFill>
                <a:latin typeface="Calibri" charset="0"/>
                <a:ea typeface="標楷體" charset="-120"/>
              </a:rPr>
            </a:br>
            <a:r>
              <a:rPr lang="en-US" altLang="zh-TW" sz="8000" dirty="0">
                <a:solidFill>
                  <a:srgbClr val="C00000"/>
                </a:solidFill>
                <a:latin typeface="Calibri" charset="0"/>
                <a:ea typeface="標楷體" charset="-120"/>
              </a:rPr>
              <a:t>QA and  Dialogue Systems</a:t>
            </a:r>
            <a:endParaRPr lang="en-US" altLang="en-US" sz="8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08EAB8C-93D2-2144-9253-06580194A94E}" type="slidenum">
              <a:rPr kumimoji="0" lang="zh-TW" altLang="en-US" sz="1200">
                <a:solidFill>
                  <a:srgbClr val="898989"/>
                </a:solidFill>
                <a:latin typeface="Calibri" charset="0"/>
              </a:rPr>
              <a:pPr eaLnBrk="1" hangingPunct="1"/>
              <a:t>52</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288096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0559" y="188641"/>
            <a:ext cx="10489237" cy="6245225"/>
          </a:xfrm>
        </p:spPr>
        <p:txBody>
          <a:bodyPr/>
          <a:lstStyle/>
          <a:p>
            <a:r>
              <a:rPr lang="en-US" altLang="zh-TW" sz="13000" dirty="0">
                <a:solidFill>
                  <a:srgbClr val="C00000"/>
                </a:solidFill>
              </a:rPr>
              <a:t>Chatbot</a:t>
            </a:r>
            <a:br>
              <a:rPr lang="en-US" altLang="zh-TW" sz="9600" dirty="0">
                <a:solidFill>
                  <a:srgbClr val="C00000"/>
                </a:solidFill>
              </a:rPr>
            </a:br>
            <a:r>
              <a:rPr lang="en-US" altLang="zh-TW" sz="8800" dirty="0">
                <a:solidFill>
                  <a:srgbClr val="C00000"/>
                </a:solidFill>
              </a:rPr>
              <a:t>Dialogue System</a:t>
            </a:r>
            <a:br>
              <a:rPr lang="en-US" altLang="zh-TW" sz="8800" dirty="0">
                <a:solidFill>
                  <a:srgbClr val="C00000"/>
                </a:solidFill>
              </a:rPr>
            </a:br>
            <a:r>
              <a:rPr lang="en-US" altLang="zh-TW" sz="8800" dirty="0">
                <a:solidFill>
                  <a:srgbClr val="C00000"/>
                </a:solidFill>
              </a:rPr>
              <a:t>Intelligent Agent</a:t>
            </a:r>
            <a:br>
              <a:rPr lang="en-US" altLang="zh-TW" sz="8800" dirty="0">
                <a:solidFill>
                  <a:srgbClr val="C00000"/>
                </a:solidFill>
              </a:rPr>
            </a:br>
            <a:r>
              <a:rPr lang="en-US" altLang="zh-TW" sz="8800" dirty="0">
                <a:solidFill>
                  <a:srgbClr val="C00000"/>
                </a:solidFill>
              </a:rPr>
              <a:t>Conversational AI</a:t>
            </a:r>
            <a:endParaRPr lang="zh-TW" altLang="en-US" sz="8800" dirty="0">
              <a:solidFill>
                <a:srgbClr val="C0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53</a:t>
            </a:fld>
            <a:endParaRPr lang="zh-TW" altLang="en-US"/>
          </a:p>
        </p:txBody>
      </p:sp>
    </p:spTree>
    <p:extLst>
      <p:ext uri="{BB962C8B-B14F-4D97-AF65-F5344CB8AC3E}">
        <p14:creationId xmlns:p14="http://schemas.microsoft.com/office/powerpoint/2010/main" val="1555011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2257927"/>
          </a:xfrm>
        </p:spPr>
        <p:txBody>
          <a:bodyPr>
            <a:normAutofit/>
          </a:bodyPr>
          <a:lstStyle/>
          <a:p>
            <a:r>
              <a:rPr lang="en-US" sz="4000" dirty="0"/>
              <a:t>The Development of LM-based Dialogue Systems</a:t>
            </a:r>
            <a:br>
              <a:rPr lang="en-US" sz="2400" dirty="0"/>
            </a:br>
            <a:r>
              <a:rPr lang="en-US" sz="2400" b="0" dirty="0"/>
              <a:t>1) Early Stage (1966 - 2015) </a:t>
            </a:r>
            <a:br>
              <a:rPr lang="en-US" sz="2400" b="0" dirty="0"/>
            </a:br>
            <a:r>
              <a:rPr lang="en-US" sz="2400" b="0" dirty="0"/>
              <a:t>2) The Independent Development of TOD and ODD (2015 - 2019)</a:t>
            </a:r>
            <a:br>
              <a:rPr lang="en-US" sz="2400" b="0" dirty="0"/>
            </a:br>
            <a:r>
              <a:rPr lang="en-US" sz="2400" b="0" dirty="0"/>
              <a:t>3) Fusions of Dialogue Systems (2019 - 2022)</a:t>
            </a:r>
            <a:br>
              <a:rPr lang="en-US" sz="2400" b="0" dirty="0"/>
            </a:br>
            <a:r>
              <a:rPr lang="en-US" sz="2400" b="0" dirty="0"/>
              <a:t>4) LLM-based DS (2022 - Now)</a:t>
            </a:r>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pic>
        <p:nvPicPr>
          <p:cNvPr id="7" name="Picture 6">
            <a:extLst>
              <a:ext uri="{FF2B5EF4-FFF2-40B4-BE49-F238E27FC236}">
                <a16:creationId xmlns:a16="http://schemas.microsoft.com/office/drawing/2014/main" id="{4EB0D9FF-21B5-FCC5-6135-6726D7F35DE8}"/>
              </a:ext>
            </a:extLst>
          </p:cNvPr>
          <p:cNvPicPr>
            <a:picLocks noChangeAspect="1"/>
          </p:cNvPicPr>
          <p:nvPr/>
        </p:nvPicPr>
        <p:blipFill>
          <a:blip r:embed="rId2"/>
          <a:stretch>
            <a:fillRect/>
          </a:stretch>
        </p:blipFill>
        <p:spPr>
          <a:xfrm>
            <a:off x="296128" y="2379723"/>
            <a:ext cx="11599744" cy="3825004"/>
          </a:xfrm>
          <a:prstGeom prst="rect">
            <a:avLst/>
          </a:prstGeom>
        </p:spPr>
      </p:pic>
      <p:sp>
        <p:nvSpPr>
          <p:cNvPr id="3" name="TextBox 2">
            <a:extLst>
              <a:ext uri="{FF2B5EF4-FFF2-40B4-BE49-F238E27FC236}">
                <a16:creationId xmlns:a16="http://schemas.microsoft.com/office/drawing/2014/main" id="{CA317DCB-0C08-89EA-D172-F18B9E2B32D0}"/>
              </a:ext>
            </a:extLst>
          </p:cNvPr>
          <p:cNvSpPr txBox="1"/>
          <p:nvPr/>
        </p:nvSpPr>
        <p:spPr>
          <a:xfrm>
            <a:off x="296128" y="6210123"/>
            <a:ext cx="6100762" cy="369332"/>
          </a:xfrm>
          <a:prstGeom prst="rect">
            <a:avLst/>
          </a:prstGeom>
          <a:noFill/>
        </p:spPr>
        <p:txBody>
          <a:bodyPr wrap="square">
            <a:spAutoFit/>
          </a:bodyPr>
          <a:lstStyle/>
          <a:p>
            <a:r>
              <a:rPr lang="en-US" dirty="0">
                <a:solidFill>
                  <a:schemeClr val="accent2">
                    <a:lumMod val="75000"/>
                  </a:schemeClr>
                </a:solidFill>
              </a:rPr>
              <a:t>Task-oriented DS (TOD), Open-domain DS (ODD)</a:t>
            </a:r>
          </a:p>
        </p:txBody>
      </p:sp>
    </p:spTree>
    <p:extLst>
      <p:ext uri="{BB962C8B-B14F-4D97-AF65-F5344CB8AC3E}">
        <p14:creationId xmlns:p14="http://schemas.microsoft.com/office/powerpoint/2010/main" val="364645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D4F6-6DE6-AEE4-D8C4-102D056D3ABE}"/>
              </a:ext>
            </a:extLst>
          </p:cNvPr>
          <p:cNvSpPr>
            <a:spLocks noGrp="1"/>
          </p:cNvSpPr>
          <p:nvPr>
            <p:ph type="title"/>
          </p:nvPr>
        </p:nvSpPr>
        <p:spPr>
          <a:xfrm>
            <a:off x="534389" y="101238"/>
            <a:ext cx="11222181" cy="914763"/>
          </a:xfrm>
        </p:spPr>
        <p:txBody>
          <a:bodyPr>
            <a:noAutofit/>
          </a:bodyPr>
          <a:lstStyle/>
          <a:p>
            <a:r>
              <a:rPr lang="en-US" sz="5600" dirty="0"/>
              <a:t>Intelligent Agents Roadmap</a:t>
            </a:r>
          </a:p>
        </p:txBody>
      </p:sp>
      <p:sp>
        <p:nvSpPr>
          <p:cNvPr id="4" name="Slide Number Placeholder 3">
            <a:extLst>
              <a:ext uri="{FF2B5EF4-FFF2-40B4-BE49-F238E27FC236}">
                <a16:creationId xmlns:a16="http://schemas.microsoft.com/office/drawing/2014/main" id="{CBCD7A06-8E6D-F25A-B408-9D68AE16036D}"/>
              </a:ext>
            </a:extLst>
          </p:cNvPr>
          <p:cNvSpPr>
            <a:spLocks noGrp="1"/>
          </p:cNvSpPr>
          <p:nvPr>
            <p:ph type="sldNum" sz="quarter" idx="12"/>
          </p:nvPr>
        </p:nvSpPr>
        <p:spPr/>
        <p:txBody>
          <a:bodyPr/>
          <a:lstStyle/>
          <a:p>
            <a:fld id="{5D6FF71F-CF6A-4C46-8F9B-61D49EEA70E3}" type="slidenum">
              <a:rPr lang="en-US" smtClean="0"/>
              <a:t>55</a:t>
            </a:fld>
            <a:endParaRPr lang="en-US"/>
          </a:p>
        </p:txBody>
      </p:sp>
      <p:pic>
        <p:nvPicPr>
          <p:cNvPr id="10" name="Picture 9">
            <a:extLst>
              <a:ext uri="{FF2B5EF4-FFF2-40B4-BE49-F238E27FC236}">
                <a16:creationId xmlns:a16="http://schemas.microsoft.com/office/drawing/2014/main" id="{AEEEDE3A-2044-6660-08A5-91ADAE8F9FF5}"/>
              </a:ext>
            </a:extLst>
          </p:cNvPr>
          <p:cNvPicPr>
            <a:picLocks noChangeAspect="1"/>
          </p:cNvPicPr>
          <p:nvPr/>
        </p:nvPicPr>
        <p:blipFill>
          <a:blip r:embed="rId2"/>
          <a:stretch>
            <a:fillRect/>
          </a:stretch>
        </p:blipFill>
        <p:spPr>
          <a:xfrm>
            <a:off x="887678" y="1016001"/>
            <a:ext cx="10583333" cy="5512377"/>
          </a:xfrm>
          <a:prstGeom prst="rect">
            <a:avLst/>
          </a:prstGeom>
        </p:spPr>
      </p:pic>
      <p:sp>
        <p:nvSpPr>
          <p:cNvPr id="11" name="Rectangle 10">
            <a:extLst>
              <a:ext uri="{FF2B5EF4-FFF2-40B4-BE49-F238E27FC236}">
                <a16:creationId xmlns:a16="http://schemas.microsoft.com/office/drawing/2014/main" id="{030317BE-56FD-C038-FC94-ADCAAFCBBB1A}"/>
              </a:ext>
            </a:extLst>
          </p:cNvPr>
          <p:cNvSpPr/>
          <p:nvPr/>
        </p:nvSpPr>
        <p:spPr>
          <a:xfrm>
            <a:off x="534389" y="6562245"/>
            <a:ext cx="10760143" cy="215444"/>
          </a:xfrm>
          <a:prstGeom prst="rect">
            <a:avLst/>
          </a:prstGeom>
        </p:spPr>
        <p:txBody>
          <a:bodyPr wrap="square">
            <a:spAutoFit/>
          </a:bodyPr>
          <a:lstStyle/>
          <a:p>
            <a:pPr algn="ctr"/>
            <a:r>
              <a:rPr lang="en-US" sz="800" dirty="0">
                <a:solidFill>
                  <a:schemeClr val="bg1">
                    <a:lumMod val="65000"/>
                  </a:schemeClr>
                </a:solidFill>
              </a:rPr>
              <a:t>Source: Cheng, </a:t>
            </a:r>
            <a:r>
              <a:rPr lang="en-US" sz="800" dirty="0" err="1">
                <a:solidFill>
                  <a:schemeClr val="bg1">
                    <a:lumMod val="65000"/>
                  </a:schemeClr>
                </a:solidFill>
              </a:rPr>
              <a:t>Yuheng</a:t>
            </a:r>
            <a:r>
              <a:rPr lang="en-US" sz="800" dirty="0">
                <a:solidFill>
                  <a:schemeClr val="bg1">
                    <a:lumMod val="65000"/>
                  </a:schemeClr>
                </a:solidFill>
              </a:rPr>
              <a:t>, </a:t>
            </a:r>
            <a:r>
              <a:rPr lang="en-US" sz="800" dirty="0" err="1">
                <a:solidFill>
                  <a:schemeClr val="bg1">
                    <a:lumMod val="65000"/>
                  </a:schemeClr>
                </a:solidFill>
              </a:rPr>
              <a:t>Ceyao</a:t>
            </a:r>
            <a:r>
              <a:rPr lang="en-US" sz="800" dirty="0">
                <a:solidFill>
                  <a:schemeClr val="bg1">
                    <a:lumMod val="65000"/>
                  </a:schemeClr>
                </a:solidFill>
              </a:rPr>
              <a:t> Zhang, </a:t>
            </a:r>
            <a:r>
              <a:rPr lang="en-US" sz="800" dirty="0" err="1">
                <a:solidFill>
                  <a:schemeClr val="bg1">
                    <a:lumMod val="65000"/>
                  </a:schemeClr>
                </a:solidFill>
              </a:rPr>
              <a:t>Zhengwen</a:t>
            </a:r>
            <a:r>
              <a:rPr lang="en-US" sz="800" dirty="0">
                <a:solidFill>
                  <a:schemeClr val="bg1">
                    <a:lumMod val="65000"/>
                  </a:schemeClr>
                </a:solidFill>
              </a:rPr>
              <a:t> Zhang, </a:t>
            </a:r>
            <a:r>
              <a:rPr lang="en-US" sz="800" dirty="0" err="1">
                <a:solidFill>
                  <a:schemeClr val="bg1">
                    <a:lumMod val="65000"/>
                  </a:schemeClr>
                </a:solidFill>
              </a:rPr>
              <a:t>Xiangrui</a:t>
            </a:r>
            <a:r>
              <a:rPr lang="en-US" sz="800" dirty="0">
                <a:solidFill>
                  <a:schemeClr val="bg1">
                    <a:lumMod val="65000"/>
                  </a:schemeClr>
                </a:solidFill>
              </a:rPr>
              <a:t> Meng, </a:t>
            </a:r>
            <a:r>
              <a:rPr lang="en-US" sz="800" dirty="0" err="1">
                <a:solidFill>
                  <a:schemeClr val="bg1">
                    <a:lumMod val="65000"/>
                  </a:schemeClr>
                </a:solidFill>
              </a:rPr>
              <a:t>Sirui</a:t>
            </a:r>
            <a:r>
              <a:rPr lang="en-US" sz="800" dirty="0">
                <a:solidFill>
                  <a:schemeClr val="bg1">
                    <a:lumMod val="65000"/>
                  </a:schemeClr>
                </a:solidFill>
              </a:rPr>
              <a:t> Hong, </a:t>
            </a:r>
            <a:r>
              <a:rPr lang="en-US" sz="800" dirty="0" err="1">
                <a:solidFill>
                  <a:schemeClr val="bg1">
                    <a:lumMod val="65000"/>
                  </a:schemeClr>
                </a:solidFill>
              </a:rPr>
              <a:t>Wenhao</a:t>
            </a:r>
            <a:r>
              <a:rPr lang="en-US" sz="800" dirty="0">
                <a:solidFill>
                  <a:schemeClr val="bg1">
                    <a:lumMod val="65000"/>
                  </a:schemeClr>
                </a:solidFill>
              </a:rPr>
              <a:t> Li, </a:t>
            </a:r>
            <a:r>
              <a:rPr lang="en-US" sz="800" dirty="0" err="1">
                <a:solidFill>
                  <a:schemeClr val="bg1">
                    <a:lumMod val="65000"/>
                  </a:schemeClr>
                </a:solidFill>
              </a:rPr>
              <a:t>Zihao</a:t>
            </a:r>
            <a:r>
              <a:rPr lang="en-US" sz="800" dirty="0">
                <a:solidFill>
                  <a:schemeClr val="bg1">
                    <a:lumMod val="65000"/>
                  </a:schemeClr>
                </a:solidFill>
              </a:rPr>
              <a:t> Wang et al. "Exploring large language model based intelligent agents: Definitions, methods, and prospects." </a:t>
            </a:r>
            <a:r>
              <a:rPr lang="en-US" sz="800" dirty="0" err="1">
                <a:solidFill>
                  <a:schemeClr val="bg1">
                    <a:lumMod val="65000"/>
                  </a:schemeClr>
                </a:solidFill>
              </a:rPr>
              <a:t>arXiv</a:t>
            </a:r>
            <a:r>
              <a:rPr lang="en-US" sz="800" dirty="0">
                <a:solidFill>
                  <a:schemeClr val="bg1">
                    <a:lumMod val="65000"/>
                  </a:schemeClr>
                </a:solidFill>
              </a:rPr>
              <a:t> preprint arXiv:2401.03428 (2024).</a:t>
            </a:r>
          </a:p>
        </p:txBody>
      </p:sp>
    </p:spTree>
    <p:extLst>
      <p:ext uri="{BB962C8B-B14F-4D97-AF65-F5344CB8AC3E}">
        <p14:creationId xmlns:p14="http://schemas.microsoft.com/office/powerpoint/2010/main" val="3751377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49DF6A2-6AC1-0E6F-6017-D87C05C96EFF}"/>
              </a:ext>
            </a:extLst>
          </p:cNvPr>
          <p:cNvSpPr/>
          <p:nvPr/>
        </p:nvSpPr>
        <p:spPr>
          <a:xfrm>
            <a:off x="314257" y="1264704"/>
            <a:ext cx="5612409" cy="4913220"/>
          </a:xfrm>
          <a:prstGeom prst="roundRect">
            <a:avLst>
              <a:gd name="adj" fmla="val 4009"/>
            </a:avLst>
          </a:prstGeom>
          <a:solidFill>
            <a:schemeClr val="accent6">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933D8EDE-AC67-B5A4-84D0-09622C87185D}"/>
              </a:ext>
            </a:extLst>
          </p:cNvPr>
          <p:cNvSpPr/>
          <p:nvPr/>
        </p:nvSpPr>
        <p:spPr>
          <a:xfrm>
            <a:off x="6079877" y="1262113"/>
            <a:ext cx="5612409" cy="4913220"/>
          </a:xfrm>
          <a:prstGeom prst="roundRect">
            <a:avLst>
              <a:gd name="adj" fmla="val 4009"/>
            </a:avLst>
          </a:prstGeom>
          <a:solidFill>
            <a:schemeClr val="accent5">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0FD4F6-6DE6-AEE4-D8C4-102D056D3ABE}"/>
              </a:ext>
            </a:extLst>
          </p:cNvPr>
          <p:cNvSpPr>
            <a:spLocks noGrp="1"/>
          </p:cNvSpPr>
          <p:nvPr>
            <p:ph type="title"/>
          </p:nvPr>
        </p:nvSpPr>
        <p:spPr>
          <a:xfrm>
            <a:off x="534389" y="135104"/>
            <a:ext cx="11222181" cy="914763"/>
          </a:xfrm>
        </p:spPr>
        <p:txBody>
          <a:bodyPr>
            <a:noAutofit/>
          </a:bodyPr>
          <a:lstStyle/>
          <a:p>
            <a:r>
              <a:rPr lang="en-US" sz="5600" dirty="0"/>
              <a:t>AI Agents</a:t>
            </a:r>
          </a:p>
        </p:txBody>
      </p:sp>
      <p:sp>
        <p:nvSpPr>
          <p:cNvPr id="3" name="Content Placeholder 2">
            <a:extLst>
              <a:ext uri="{FF2B5EF4-FFF2-40B4-BE49-F238E27FC236}">
                <a16:creationId xmlns:a16="http://schemas.microsoft.com/office/drawing/2014/main" id="{25EFE336-50C4-6772-462C-5B42DB291557}"/>
              </a:ext>
            </a:extLst>
          </p:cNvPr>
          <p:cNvSpPr>
            <a:spLocks noGrp="1"/>
          </p:cNvSpPr>
          <p:nvPr>
            <p:ph idx="1"/>
          </p:nvPr>
        </p:nvSpPr>
        <p:spPr>
          <a:xfrm>
            <a:off x="314258" y="1262112"/>
            <a:ext cx="5491236" cy="5087888"/>
          </a:xfrm>
        </p:spPr>
        <p:txBody>
          <a:bodyPr>
            <a:noAutofit/>
          </a:bodyPr>
          <a:lstStyle/>
          <a:p>
            <a:pPr marL="320040" indent="-274320">
              <a:lnSpc>
                <a:spcPct val="110000"/>
              </a:lnSpc>
              <a:spcAft>
                <a:spcPts val="600"/>
              </a:spcAft>
            </a:pPr>
            <a:r>
              <a:rPr lang="en-US" dirty="0"/>
              <a:t>Traditional AI Agents </a:t>
            </a:r>
          </a:p>
          <a:p>
            <a:pPr marL="777240" lvl="2" indent="-274320">
              <a:lnSpc>
                <a:spcPct val="110000"/>
              </a:lnSpc>
              <a:spcAft>
                <a:spcPts val="600"/>
              </a:spcAft>
            </a:pPr>
            <a:r>
              <a:rPr lang="en-US" sz="3200" b="1" dirty="0"/>
              <a:t>Simple reflex agents</a:t>
            </a:r>
          </a:p>
          <a:p>
            <a:pPr marL="777240" lvl="2" indent="-274320">
              <a:lnSpc>
                <a:spcPct val="110000"/>
              </a:lnSpc>
              <a:spcAft>
                <a:spcPts val="600"/>
              </a:spcAft>
            </a:pPr>
            <a:r>
              <a:rPr lang="en-US" sz="3200" b="1" dirty="0"/>
              <a:t>Model-based reflex agents</a:t>
            </a:r>
          </a:p>
          <a:p>
            <a:pPr marL="777240" lvl="2" indent="-274320">
              <a:lnSpc>
                <a:spcPct val="110000"/>
              </a:lnSpc>
              <a:spcAft>
                <a:spcPts val="600"/>
              </a:spcAft>
            </a:pPr>
            <a:r>
              <a:rPr lang="en-US" sz="3200" b="1" dirty="0"/>
              <a:t>Goal-based agents</a:t>
            </a:r>
          </a:p>
          <a:p>
            <a:pPr marL="777240" lvl="2" indent="-274320">
              <a:lnSpc>
                <a:spcPct val="110000"/>
              </a:lnSpc>
              <a:spcAft>
                <a:spcPts val="600"/>
              </a:spcAft>
            </a:pPr>
            <a:r>
              <a:rPr lang="en-US" sz="3200" b="1" dirty="0"/>
              <a:t>Utility-based agents</a:t>
            </a:r>
          </a:p>
          <a:p>
            <a:pPr marL="777240" lvl="2" indent="-274320">
              <a:lnSpc>
                <a:spcPct val="110000"/>
              </a:lnSpc>
              <a:spcAft>
                <a:spcPts val="600"/>
              </a:spcAft>
            </a:pPr>
            <a:r>
              <a:rPr lang="en-US" sz="3200" b="1" dirty="0"/>
              <a:t>Learning agents</a:t>
            </a:r>
          </a:p>
        </p:txBody>
      </p:sp>
      <p:sp>
        <p:nvSpPr>
          <p:cNvPr id="4" name="Slide Number Placeholder 3">
            <a:extLst>
              <a:ext uri="{FF2B5EF4-FFF2-40B4-BE49-F238E27FC236}">
                <a16:creationId xmlns:a16="http://schemas.microsoft.com/office/drawing/2014/main" id="{CBCD7A06-8E6D-F25A-B408-9D68AE16036D}"/>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5" name="Content Placeholder 2">
            <a:extLst>
              <a:ext uri="{FF2B5EF4-FFF2-40B4-BE49-F238E27FC236}">
                <a16:creationId xmlns:a16="http://schemas.microsoft.com/office/drawing/2014/main" id="{DE7B77BE-C64E-75E9-093C-36D2AB0DFDA9}"/>
              </a:ext>
            </a:extLst>
          </p:cNvPr>
          <p:cNvSpPr txBox="1">
            <a:spLocks/>
          </p:cNvSpPr>
          <p:nvPr/>
        </p:nvSpPr>
        <p:spPr>
          <a:xfrm>
            <a:off x="6079877" y="1262112"/>
            <a:ext cx="5612409" cy="491322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3200" b="1" kern="1200">
                <a:solidFill>
                  <a:schemeClr val="tx1"/>
                </a:solidFill>
                <a:latin typeface="Calibri" panose="020F0502020204030204" pitchFamily="34" charset="0"/>
                <a:ea typeface="Heiti TC Medium" pitchFamily="2" charset="-128"/>
                <a:cs typeface="Calibri" panose="020F0502020204030204" pitchFamily="34" charset="0"/>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800" b="1" kern="1200">
                <a:solidFill>
                  <a:schemeClr val="tx1"/>
                </a:solidFill>
                <a:latin typeface="Calibri" panose="020F0502020204030204" pitchFamily="34" charset="0"/>
                <a:ea typeface="Heiti TC Medium" pitchFamily="2" charset="-128"/>
                <a:cs typeface="Calibri" panose="020F0502020204030204" pitchFamily="34" charset="0"/>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Calibri" panose="020F0502020204030204" pitchFamily="34" charset="0"/>
                <a:ea typeface="Heiti TC Medium" pitchFamily="2" charset="-128"/>
                <a:cs typeface="Calibri" panose="020F0502020204030204" pitchFamily="34" charset="0"/>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Calibri" panose="020F0502020204030204" pitchFamily="34" charset="0"/>
                <a:ea typeface="Heiti TC Medium" pitchFamily="2" charset="-128"/>
                <a:cs typeface="Calibri" panose="020F0502020204030204" pitchFamily="34" charset="0"/>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Calibri" panose="020F0502020204030204" pitchFamily="34" charset="0"/>
                <a:ea typeface="Heiti TC Medium" pitchFamily="2" charset="-128"/>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274320">
              <a:lnSpc>
                <a:spcPct val="110000"/>
              </a:lnSpc>
              <a:spcAft>
                <a:spcPts val="600"/>
              </a:spcAft>
            </a:pPr>
            <a:r>
              <a:rPr lang="en-US" dirty="0"/>
              <a:t>Evolution of AI Agents</a:t>
            </a:r>
          </a:p>
          <a:p>
            <a:pPr marL="777240" lvl="1" indent="-274320">
              <a:lnSpc>
                <a:spcPct val="110000"/>
              </a:lnSpc>
              <a:spcAft>
                <a:spcPts val="600"/>
              </a:spcAft>
            </a:pPr>
            <a:r>
              <a:rPr lang="en-US" dirty="0"/>
              <a:t>LLM-based Agents</a:t>
            </a:r>
          </a:p>
          <a:p>
            <a:pPr marL="777240" lvl="2" indent="-274320">
              <a:lnSpc>
                <a:spcPct val="110000"/>
              </a:lnSpc>
              <a:spcAft>
                <a:spcPts val="600"/>
              </a:spcAft>
            </a:pPr>
            <a:r>
              <a:rPr lang="en-US" sz="3200" b="1" dirty="0"/>
              <a:t>Multi-modal agents</a:t>
            </a:r>
          </a:p>
          <a:p>
            <a:pPr marL="777240" lvl="2" indent="-274320">
              <a:lnSpc>
                <a:spcPct val="110000"/>
              </a:lnSpc>
              <a:spcAft>
                <a:spcPts val="600"/>
              </a:spcAft>
            </a:pPr>
            <a:r>
              <a:rPr lang="en-US" sz="3200" b="1" dirty="0"/>
              <a:t>Embodied AI agents in virtual environments</a:t>
            </a:r>
          </a:p>
          <a:p>
            <a:pPr marL="777240" lvl="2" indent="-274320">
              <a:lnSpc>
                <a:spcPct val="110000"/>
              </a:lnSpc>
              <a:spcAft>
                <a:spcPts val="600"/>
              </a:spcAft>
            </a:pPr>
            <a:r>
              <a:rPr lang="en-US" sz="3200" b="1" dirty="0"/>
              <a:t>Collaborative AI agents</a:t>
            </a:r>
          </a:p>
        </p:txBody>
      </p:sp>
    </p:spTree>
    <p:extLst>
      <p:ext uri="{BB962C8B-B14F-4D97-AF65-F5344CB8AC3E}">
        <p14:creationId xmlns:p14="http://schemas.microsoft.com/office/powerpoint/2010/main" val="377861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57</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6">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spTree>
    <p:extLst>
      <p:ext uri="{BB962C8B-B14F-4D97-AF65-F5344CB8AC3E}">
        <p14:creationId xmlns:p14="http://schemas.microsoft.com/office/powerpoint/2010/main" val="2936682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58</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6">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Tree>
    <p:extLst>
      <p:ext uri="{BB962C8B-B14F-4D97-AF65-F5344CB8AC3E}">
        <p14:creationId xmlns:p14="http://schemas.microsoft.com/office/powerpoint/2010/main" val="173363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59</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6">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
        <p:nvSpPr>
          <p:cNvPr id="16" name="TextBox 15">
            <a:extLst>
              <a:ext uri="{FF2B5EF4-FFF2-40B4-BE49-F238E27FC236}">
                <a16:creationId xmlns:a16="http://schemas.microsoft.com/office/drawing/2014/main" id="{B4715622-5053-BF40-B11A-3DA984043056}"/>
              </a:ext>
            </a:extLst>
          </p:cNvPr>
          <p:cNvSpPr txBox="1"/>
          <p:nvPr/>
        </p:nvSpPr>
        <p:spPr>
          <a:xfrm>
            <a:off x="7739189" y="2877562"/>
            <a:ext cx="410690" cy="430887"/>
          </a:xfrm>
          <a:prstGeom prst="rect">
            <a:avLst/>
          </a:prstGeom>
          <a:noFill/>
        </p:spPr>
        <p:txBody>
          <a:bodyPr wrap="none" rtlCol="0">
            <a:spAutoFit/>
          </a:bodyPr>
          <a:lstStyle/>
          <a:p>
            <a:r>
              <a:rPr lang="en-US" sz="2200" i="1" dirty="0">
                <a:latin typeface="Times New Roman" panose="02020603050405020304" pitchFamily="18" charset="0"/>
                <a:cs typeface="Times New Roman" panose="02020603050405020304" pitchFamily="18" charset="0"/>
              </a:rPr>
              <a:t>A</a:t>
            </a:r>
            <a:r>
              <a:rPr lang="en-US" sz="2200" i="1" baseline="-25000" dirty="0">
                <a:latin typeface="Times New Roman" panose="02020603050405020304" pitchFamily="18" charset="0"/>
                <a:cs typeface="Times New Roman" panose="02020603050405020304" pitchFamily="18" charset="0"/>
              </a:rPr>
              <a:t>t</a:t>
            </a:r>
          </a:p>
        </p:txBody>
      </p:sp>
      <p:sp>
        <p:nvSpPr>
          <p:cNvPr id="17" name="TextBox 16">
            <a:extLst>
              <a:ext uri="{FF2B5EF4-FFF2-40B4-BE49-F238E27FC236}">
                <a16:creationId xmlns:a16="http://schemas.microsoft.com/office/drawing/2014/main" id="{3B5C4674-299C-B541-BC55-05642B5CAE2E}"/>
              </a:ext>
            </a:extLst>
          </p:cNvPr>
          <p:cNvSpPr txBox="1"/>
          <p:nvPr/>
        </p:nvSpPr>
        <p:spPr>
          <a:xfrm>
            <a:off x="6193816" y="3550327"/>
            <a:ext cx="410690"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R</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2427619-DA6F-0142-8581-B969445AED83}"/>
              </a:ext>
            </a:extLst>
          </p:cNvPr>
          <p:cNvSpPr txBox="1"/>
          <p:nvPr/>
        </p:nvSpPr>
        <p:spPr>
          <a:xfrm>
            <a:off x="4274486" y="2877563"/>
            <a:ext cx="441146"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O</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19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335B-D133-054C-9D2A-3D5B6F4957D5}"/>
              </a:ext>
            </a:extLst>
          </p:cNvPr>
          <p:cNvSpPr>
            <a:spLocks noGrp="1"/>
          </p:cNvSpPr>
          <p:nvPr>
            <p:ph type="title"/>
          </p:nvPr>
        </p:nvSpPr>
        <p:spPr>
          <a:xfrm>
            <a:off x="534389" y="42864"/>
            <a:ext cx="11222181" cy="971550"/>
          </a:xfrm>
        </p:spPr>
        <p:txBody>
          <a:bodyPr>
            <a:noAutofit/>
          </a:bodyPr>
          <a:lstStyle/>
          <a:p>
            <a:r>
              <a:rPr lang="en-US" dirty="0"/>
              <a:t>Course Outline</a:t>
            </a:r>
          </a:p>
        </p:txBody>
      </p:sp>
      <p:sp>
        <p:nvSpPr>
          <p:cNvPr id="3" name="Content Placeholder 2">
            <a:extLst>
              <a:ext uri="{FF2B5EF4-FFF2-40B4-BE49-F238E27FC236}">
                <a16:creationId xmlns:a16="http://schemas.microsoft.com/office/drawing/2014/main" id="{D78F7E46-0ED1-0C4E-AE3E-A101A75A3E5C}"/>
              </a:ext>
            </a:extLst>
          </p:cNvPr>
          <p:cNvSpPr>
            <a:spLocks noGrp="1"/>
          </p:cNvSpPr>
          <p:nvPr>
            <p:ph idx="1"/>
          </p:nvPr>
        </p:nvSpPr>
        <p:spPr>
          <a:xfrm>
            <a:off x="534389" y="1157294"/>
            <a:ext cx="11222181" cy="5590694"/>
          </a:xfrm>
        </p:spPr>
        <p:txBody>
          <a:bodyPr>
            <a:noAutofit/>
          </a:bodyPr>
          <a:lstStyle/>
          <a:p>
            <a:pPr>
              <a:spcAft>
                <a:spcPts val="300"/>
              </a:spcAft>
            </a:pPr>
            <a:r>
              <a:rPr lang="en-US" sz="2800" dirty="0"/>
              <a:t>This course introduces the </a:t>
            </a:r>
            <a:r>
              <a:rPr lang="en-US" sz="2800" dirty="0">
                <a:solidFill>
                  <a:srgbClr val="C00000"/>
                </a:solidFill>
              </a:rPr>
              <a:t>fundamental concepts, research issues, and hands-on practices</a:t>
            </a:r>
            <a:r>
              <a:rPr lang="en-US" sz="2800" dirty="0"/>
              <a:t> of </a:t>
            </a:r>
            <a:r>
              <a:rPr lang="en-US" sz="2800" dirty="0">
                <a:solidFill>
                  <a:srgbClr val="FF0000"/>
                </a:solidFill>
              </a:rPr>
              <a:t>Generative AI Innovative Applications</a:t>
            </a:r>
            <a:r>
              <a:rPr lang="en-US" sz="2800" dirty="0"/>
              <a:t>. </a:t>
            </a:r>
          </a:p>
          <a:p>
            <a:pPr>
              <a:spcAft>
                <a:spcPts val="300"/>
              </a:spcAft>
            </a:pPr>
            <a:r>
              <a:rPr lang="en-US" sz="2800" dirty="0"/>
              <a:t>Topics include:</a:t>
            </a:r>
          </a:p>
          <a:p>
            <a:pPr marL="971550" lvl="1" indent="-514350">
              <a:spcAft>
                <a:spcPts val="300"/>
              </a:spcAft>
              <a:buFont typeface="+mj-lt"/>
              <a:buAutoNum type="arabicPeriod"/>
            </a:pPr>
            <a:r>
              <a:rPr lang="en-US" dirty="0"/>
              <a:t>Introduction to Generative AI Innovative Applications</a:t>
            </a:r>
          </a:p>
          <a:p>
            <a:pPr marL="971550" lvl="1" indent="-514350">
              <a:spcAft>
                <a:spcPts val="300"/>
              </a:spcAft>
              <a:buFont typeface="+mj-lt"/>
              <a:buAutoNum type="arabicPeriod"/>
            </a:pPr>
            <a:r>
              <a:rPr lang="en-US" dirty="0"/>
              <a:t>Transformers for Natural Language Processing and Computer Vision</a:t>
            </a:r>
          </a:p>
          <a:p>
            <a:pPr marL="971550" lvl="1" indent="-514350">
              <a:spcAft>
                <a:spcPts val="300"/>
              </a:spcAft>
              <a:buFont typeface="+mj-lt"/>
              <a:buAutoNum type="arabicPeriod"/>
            </a:pPr>
            <a:r>
              <a:rPr lang="en-US" dirty="0"/>
              <a:t>Large Language Models (LLMs) </a:t>
            </a:r>
          </a:p>
          <a:p>
            <a:pPr marL="971550" lvl="1" indent="-514350">
              <a:spcAft>
                <a:spcPts val="300"/>
              </a:spcAft>
              <a:buFont typeface="+mj-lt"/>
              <a:buAutoNum type="arabicPeriod"/>
            </a:pPr>
            <a:r>
              <a:rPr lang="en-US" dirty="0">
                <a:solidFill>
                  <a:schemeClr val="accent6">
                    <a:lumMod val="75000"/>
                  </a:schemeClr>
                </a:solidFill>
              </a:rPr>
              <a:t>NVIDIA Building RAG Agents with LLMs</a:t>
            </a:r>
          </a:p>
          <a:p>
            <a:pPr marL="971550" lvl="1" indent="-514350">
              <a:spcAft>
                <a:spcPts val="300"/>
              </a:spcAft>
              <a:buFont typeface="+mj-lt"/>
              <a:buAutoNum type="arabicPeriod"/>
            </a:pPr>
            <a:r>
              <a:rPr lang="en-US" dirty="0"/>
              <a:t>Generative AI for Multimodal Information Generation</a:t>
            </a:r>
          </a:p>
          <a:p>
            <a:pPr marL="971550" lvl="1" indent="-514350">
              <a:spcAft>
                <a:spcPts val="300"/>
              </a:spcAft>
              <a:buFont typeface="+mj-lt"/>
              <a:buAutoNum type="arabicPeriod"/>
            </a:pPr>
            <a:r>
              <a:rPr lang="en-US" dirty="0">
                <a:solidFill>
                  <a:schemeClr val="accent6">
                    <a:lumMod val="75000"/>
                  </a:schemeClr>
                </a:solidFill>
              </a:rPr>
              <a:t>NVIDIA Generative AI with Diffusion Models</a:t>
            </a:r>
          </a:p>
          <a:p>
            <a:pPr marL="971550" lvl="1" indent="-514350">
              <a:spcAft>
                <a:spcPts val="300"/>
              </a:spcAft>
              <a:buFont typeface="+mj-lt"/>
              <a:buAutoNum type="arabicPeriod"/>
            </a:pPr>
            <a:r>
              <a:rPr lang="en-US" dirty="0"/>
              <a:t>AI Agents and Large Multimodal Agents (LMAs)</a:t>
            </a:r>
          </a:p>
          <a:p>
            <a:pPr marL="971550" lvl="1" indent="-514350">
              <a:spcAft>
                <a:spcPts val="300"/>
              </a:spcAft>
              <a:buFont typeface="+mj-lt"/>
              <a:buAutoNum type="arabicPeriod"/>
            </a:pPr>
            <a:r>
              <a:rPr lang="en-US" dirty="0">
                <a:solidFill>
                  <a:srgbClr val="7030A0"/>
                </a:solidFill>
              </a:rPr>
              <a:t>Case Study on Generative AI Innovative Applications</a:t>
            </a:r>
          </a:p>
        </p:txBody>
      </p:sp>
      <p:sp>
        <p:nvSpPr>
          <p:cNvPr id="4" name="Slide Number Placeholder 3">
            <a:extLst>
              <a:ext uri="{FF2B5EF4-FFF2-40B4-BE49-F238E27FC236}">
                <a16:creationId xmlns:a16="http://schemas.microsoft.com/office/drawing/2014/main" id="{A30BA82B-040A-2147-9093-B00AF360AA41}"/>
              </a:ext>
            </a:extLst>
          </p:cNvPr>
          <p:cNvSpPr>
            <a:spLocks noGrp="1"/>
          </p:cNvSpPr>
          <p:nvPr>
            <p:ph type="sldNum" sz="quarter" idx="12"/>
          </p:nvPr>
        </p:nvSpPr>
        <p:spPr/>
        <p:txBody>
          <a:bodyPr/>
          <a:lstStyle/>
          <a:p>
            <a:fld id="{5D6FF71F-CF6A-4C46-8F9B-61D49EEA70E3}" type="slidenum">
              <a:rPr lang="en-US" smtClean="0"/>
              <a:t>6</a:t>
            </a:fld>
            <a:endParaRPr lang="en-US"/>
          </a:p>
        </p:txBody>
      </p:sp>
      <p:pic>
        <p:nvPicPr>
          <p:cNvPr id="5" name="Picture 4">
            <a:extLst>
              <a:ext uri="{FF2B5EF4-FFF2-40B4-BE49-F238E27FC236}">
                <a16:creationId xmlns:a16="http://schemas.microsoft.com/office/drawing/2014/main" id="{6B0F6C06-F73B-AB42-8F44-80848BEB42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CE44B99A-FA19-F644-9DF7-6F0C9E85B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915579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5"/>
            <a:ext cx="11222181" cy="893596"/>
          </a:xfrm>
        </p:spPr>
        <p:txBody>
          <a:bodyPr>
            <a:normAutofit/>
          </a:bodyPr>
          <a:lstStyle/>
          <a:p>
            <a:r>
              <a:rPr lang="en-US" dirty="0"/>
              <a:t>Large Language Model (LLM) based Agents</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957264" y="6584254"/>
            <a:ext cx="10202533" cy="246221"/>
          </a:xfrm>
          <a:prstGeom prst="rect">
            <a:avLst/>
          </a:prstGeom>
          <a:noFill/>
        </p:spPr>
        <p:txBody>
          <a:bodyPr wrap="square">
            <a:spAutoFit/>
          </a:bodyPr>
          <a:lstStyle/>
          <a:p>
            <a:pPr algn="ctr"/>
            <a:r>
              <a:rPr lang="en-US" sz="1000" dirty="0">
                <a:solidFill>
                  <a:schemeClr val="bg1">
                    <a:lumMod val="75000"/>
                  </a:schemeClr>
                </a:solidFill>
                <a:latin typeface="Calibri" panose="020F0502020204030204" pitchFamily="34" charset="0"/>
                <a:ea typeface="Roboto" panose="02000000000000000000" pitchFamily="2" charset="0"/>
                <a:cs typeface="Calibri" panose="020F0502020204030204" pitchFamily="34" charset="0"/>
              </a:rPr>
              <a:t>Source: </a:t>
            </a:r>
            <a:r>
              <a:rPr lang="en-US" altLang="zh-TW" sz="1000" b="0" i="0" dirty="0">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Xi, Z., Chen, W., Guo, X., He, W., Ding, Y., Hong, B., ... &amp; </a:t>
            </a:r>
            <a:r>
              <a:rPr lang="en-US" altLang="zh-TW" sz="1000" b="0" i="0" dirty="0" err="1">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Gui</a:t>
            </a:r>
            <a:r>
              <a:rPr lang="en-US" altLang="zh-TW" sz="1000" b="0" i="0" dirty="0">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 T. (2023). The rise and potential of large language model based agents: A survey. </a:t>
            </a:r>
            <a:r>
              <a:rPr lang="en-US" altLang="zh-TW" sz="1000" b="0" i="0" dirty="0" err="1">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arXiv</a:t>
            </a:r>
            <a:r>
              <a:rPr lang="en-US" altLang="zh-TW" sz="1000" b="0" i="0" dirty="0">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 preprint arXiv:2309.07864.</a:t>
            </a:r>
            <a:endParaRPr lang="en-US" sz="1000" dirty="0">
              <a:solidFill>
                <a:schemeClr val="bg1">
                  <a:lumMod val="75000"/>
                </a:schemeClr>
              </a:solidFill>
              <a:latin typeface="Calibri" panose="020F0502020204030204" pitchFamily="34" charset="0"/>
              <a:ea typeface="Roboto" panose="02000000000000000000" pitchFamily="2" charset="0"/>
              <a:cs typeface="Calibri" panose="020F0502020204030204" pitchFamily="34" charset="0"/>
            </a:endParaRPr>
          </a:p>
        </p:txBody>
      </p:sp>
      <p:pic>
        <p:nvPicPr>
          <p:cNvPr id="7" name="Picture 9">
            <a:extLst>
              <a:ext uri="{FF2B5EF4-FFF2-40B4-BE49-F238E27FC236}">
                <a16:creationId xmlns:a16="http://schemas.microsoft.com/office/drawing/2014/main" id="{60E3DEFC-CB99-83EB-5B53-2271173E5A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7264" y="1017981"/>
            <a:ext cx="10202533" cy="5454743"/>
          </a:xfrm>
          <a:prstGeom prst="rect">
            <a:avLst/>
          </a:prstGeom>
        </p:spPr>
      </p:pic>
    </p:spTree>
    <p:extLst>
      <p:ext uri="{BB962C8B-B14F-4D97-AF65-F5344CB8AC3E}">
        <p14:creationId xmlns:p14="http://schemas.microsoft.com/office/powerpoint/2010/main" val="2482532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D4F6-6DE6-AEE4-D8C4-102D056D3ABE}"/>
              </a:ext>
            </a:extLst>
          </p:cNvPr>
          <p:cNvSpPr>
            <a:spLocks noGrp="1"/>
          </p:cNvSpPr>
          <p:nvPr>
            <p:ph type="title"/>
          </p:nvPr>
        </p:nvSpPr>
        <p:spPr>
          <a:xfrm>
            <a:off x="534389" y="101238"/>
            <a:ext cx="11222181" cy="914763"/>
          </a:xfrm>
        </p:spPr>
        <p:txBody>
          <a:bodyPr>
            <a:noAutofit/>
          </a:bodyPr>
          <a:lstStyle/>
          <a:p>
            <a:r>
              <a:rPr lang="en-US" sz="5600" dirty="0"/>
              <a:t>LLM-based Agents</a:t>
            </a:r>
          </a:p>
        </p:txBody>
      </p:sp>
      <p:sp>
        <p:nvSpPr>
          <p:cNvPr id="4" name="Slide Number Placeholder 3">
            <a:extLst>
              <a:ext uri="{FF2B5EF4-FFF2-40B4-BE49-F238E27FC236}">
                <a16:creationId xmlns:a16="http://schemas.microsoft.com/office/drawing/2014/main" id="{CBCD7A06-8E6D-F25A-B408-9D68AE16036D}"/>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11" name="Rectangle 10">
            <a:extLst>
              <a:ext uri="{FF2B5EF4-FFF2-40B4-BE49-F238E27FC236}">
                <a16:creationId xmlns:a16="http://schemas.microsoft.com/office/drawing/2014/main" id="{030317BE-56FD-C038-FC94-ADCAAFCBBB1A}"/>
              </a:ext>
            </a:extLst>
          </p:cNvPr>
          <p:cNvSpPr/>
          <p:nvPr/>
        </p:nvSpPr>
        <p:spPr>
          <a:xfrm>
            <a:off x="534389" y="6562245"/>
            <a:ext cx="10760143" cy="215444"/>
          </a:xfrm>
          <a:prstGeom prst="rect">
            <a:avLst/>
          </a:prstGeom>
        </p:spPr>
        <p:txBody>
          <a:bodyPr wrap="square">
            <a:spAutoFit/>
          </a:bodyPr>
          <a:lstStyle/>
          <a:p>
            <a:pPr algn="ctr"/>
            <a:r>
              <a:rPr lang="en-US" sz="800" dirty="0">
                <a:solidFill>
                  <a:schemeClr val="bg1">
                    <a:lumMod val="65000"/>
                  </a:schemeClr>
                </a:solidFill>
              </a:rPr>
              <a:t>Source: Cheng, </a:t>
            </a:r>
            <a:r>
              <a:rPr lang="en-US" sz="800" dirty="0" err="1">
                <a:solidFill>
                  <a:schemeClr val="bg1">
                    <a:lumMod val="65000"/>
                  </a:schemeClr>
                </a:solidFill>
              </a:rPr>
              <a:t>Yuheng</a:t>
            </a:r>
            <a:r>
              <a:rPr lang="en-US" sz="800" dirty="0">
                <a:solidFill>
                  <a:schemeClr val="bg1">
                    <a:lumMod val="65000"/>
                  </a:schemeClr>
                </a:solidFill>
              </a:rPr>
              <a:t>, </a:t>
            </a:r>
            <a:r>
              <a:rPr lang="en-US" sz="800" dirty="0" err="1">
                <a:solidFill>
                  <a:schemeClr val="bg1">
                    <a:lumMod val="65000"/>
                  </a:schemeClr>
                </a:solidFill>
              </a:rPr>
              <a:t>Ceyao</a:t>
            </a:r>
            <a:r>
              <a:rPr lang="en-US" sz="800" dirty="0">
                <a:solidFill>
                  <a:schemeClr val="bg1">
                    <a:lumMod val="65000"/>
                  </a:schemeClr>
                </a:solidFill>
              </a:rPr>
              <a:t> Zhang, </a:t>
            </a:r>
            <a:r>
              <a:rPr lang="en-US" sz="800" dirty="0" err="1">
                <a:solidFill>
                  <a:schemeClr val="bg1">
                    <a:lumMod val="65000"/>
                  </a:schemeClr>
                </a:solidFill>
              </a:rPr>
              <a:t>Zhengwen</a:t>
            </a:r>
            <a:r>
              <a:rPr lang="en-US" sz="800" dirty="0">
                <a:solidFill>
                  <a:schemeClr val="bg1">
                    <a:lumMod val="65000"/>
                  </a:schemeClr>
                </a:solidFill>
              </a:rPr>
              <a:t> Zhang, </a:t>
            </a:r>
            <a:r>
              <a:rPr lang="en-US" sz="800" dirty="0" err="1">
                <a:solidFill>
                  <a:schemeClr val="bg1">
                    <a:lumMod val="65000"/>
                  </a:schemeClr>
                </a:solidFill>
              </a:rPr>
              <a:t>Xiangrui</a:t>
            </a:r>
            <a:r>
              <a:rPr lang="en-US" sz="800" dirty="0">
                <a:solidFill>
                  <a:schemeClr val="bg1">
                    <a:lumMod val="65000"/>
                  </a:schemeClr>
                </a:solidFill>
              </a:rPr>
              <a:t> Meng, </a:t>
            </a:r>
            <a:r>
              <a:rPr lang="en-US" sz="800" dirty="0" err="1">
                <a:solidFill>
                  <a:schemeClr val="bg1">
                    <a:lumMod val="65000"/>
                  </a:schemeClr>
                </a:solidFill>
              </a:rPr>
              <a:t>Sirui</a:t>
            </a:r>
            <a:r>
              <a:rPr lang="en-US" sz="800" dirty="0">
                <a:solidFill>
                  <a:schemeClr val="bg1">
                    <a:lumMod val="65000"/>
                  </a:schemeClr>
                </a:solidFill>
              </a:rPr>
              <a:t> Hong, </a:t>
            </a:r>
            <a:r>
              <a:rPr lang="en-US" sz="800" dirty="0" err="1">
                <a:solidFill>
                  <a:schemeClr val="bg1">
                    <a:lumMod val="65000"/>
                  </a:schemeClr>
                </a:solidFill>
              </a:rPr>
              <a:t>Wenhao</a:t>
            </a:r>
            <a:r>
              <a:rPr lang="en-US" sz="800" dirty="0">
                <a:solidFill>
                  <a:schemeClr val="bg1">
                    <a:lumMod val="65000"/>
                  </a:schemeClr>
                </a:solidFill>
              </a:rPr>
              <a:t> Li, </a:t>
            </a:r>
            <a:r>
              <a:rPr lang="en-US" sz="800" dirty="0" err="1">
                <a:solidFill>
                  <a:schemeClr val="bg1">
                    <a:lumMod val="65000"/>
                  </a:schemeClr>
                </a:solidFill>
              </a:rPr>
              <a:t>Zihao</a:t>
            </a:r>
            <a:r>
              <a:rPr lang="en-US" sz="800" dirty="0">
                <a:solidFill>
                  <a:schemeClr val="bg1">
                    <a:lumMod val="65000"/>
                  </a:schemeClr>
                </a:solidFill>
              </a:rPr>
              <a:t> Wang et al. "Exploring large language model based intelligent agents: Definitions, methods, and prospects." </a:t>
            </a:r>
            <a:r>
              <a:rPr lang="en-US" sz="800" dirty="0" err="1">
                <a:solidFill>
                  <a:schemeClr val="bg1">
                    <a:lumMod val="65000"/>
                  </a:schemeClr>
                </a:solidFill>
              </a:rPr>
              <a:t>arXiv</a:t>
            </a:r>
            <a:r>
              <a:rPr lang="en-US" sz="800" dirty="0">
                <a:solidFill>
                  <a:schemeClr val="bg1">
                    <a:lumMod val="65000"/>
                  </a:schemeClr>
                </a:solidFill>
              </a:rPr>
              <a:t> preprint arXiv:2401.03428 (2024).</a:t>
            </a:r>
          </a:p>
        </p:txBody>
      </p:sp>
      <p:pic>
        <p:nvPicPr>
          <p:cNvPr id="5" name="Picture 4">
            <a:extLst>
              <a:ext uri="{FF2B5EF4-FFF2-40B4-BE49-F238E27FC236}">
                <a16:creationId xmlns:a16="http://schemas.microsoft.com/office/drawing/2014/main" id="{6C66641A-F638-95CC-29A4-21947C4224E0}"/>
              </a:ext>
            </a:extLst>
          </p:cNvPr>
          <p:cNvPicPr>
            <a:picLocks noChangeAspect="1"/>
          </p:cNvPicPr>
          <p:nvPr/>
        </p:nvPicPr>
        <p:blipFill>
          <a:blip r:embed="rId2"/>
          <a:stretch>
            <a:fillRect/>
          </a:stretch>
        </p:blipFill>
        <p:spPr>
          <a:xfrm>
            <a:off x="534390" y="957349"/>
            <a:ext cx="10895610" cy="5604895"/>
          </a:xfrm>
          <a:prstGeom prst="rect">
            <a:avLst/>
          </a:prstGeom>
        </p:spPr>
      </p:pic>
    </p:spTree>
    <p:extLst>
      <p:ext uri="{BB962C8B-B14F-4D97-AF65-F5344CB8AC3E}">
        <p14:creationId xmlns:p14="http://schemas.microsoft.com/office/powerpoint/2010/main" val="3368201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06528"/>
            <a:ext cx="11222181" cy="836446"/>
          </a:xfrm>
        </p:spPr>
        <p:txBody>
          <a:bodyPr>
            <a:normAutofit/>
          </a:bodyPr>
          <a:lstStyle/>
          <a:p>
            <a:r>
              <a:rPr lang="en-US" dirty="0"/>
              <a:t>Large Multimodal Agents (LMA) </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539215"/>
            <a:ext cx="8432639"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Xie</a:t>
            </a:r>
            <a:r>
              <a:rPr lang="en-US" sz="1200" dirty="0">
                <a:solidFill>
                  <a:schemeClr val="bg1">
                    <a:lumMod val="75000"/>
                  </a:schemeClr>
                </a:solidFill>
              </a:rPr>
              <a:t>, J., Chen, Z., Zhang, R., Wan, X., &amp; Li, G. (2024). Large Multimodal Agents: A Survey. </a:t>
            </a:r>
            <a:r>
              <a:rPr lang="en-US" sz="1200" dirty="0" err="1">
                <a:solidFill>
                  <a:schemeClr val="bg1">
                    <a:lumMod val="75000"/>
                  </a:schemeClr>
                </a:solidFill>
              </a:rPr>
              <a:t>ArXiv</a:t>
            </a:r>
            <a:r>
              <a:rPr lang="en-US" sz="1200" dirty="0">
                <a:solidFill>
                  <a:schemeClr val="bg1">
                    <a:lumMod val="75000"/>
                  </a:schemeClr>
                </a:solidFill>
              </a:rPr>
              <a:t>, abs/2402.15116.</a:t>
            </a:r>
          </a:p>
        </p:txBody>
      </p:sp>
      <p:pic>
        <p:nvPicPr>
          <p:cNvPr id="3" name="Picture 2" descr="參見標題">
            <a:extLst>
              <a:ext uri="{FF2B5EF4-FFF2-40B4-BE49-F238E27FC236}">
                <a16:creationId xmlns:a16="http://schemas.microsoft.com/office/drawing/2014/main" id="{ED7BA131-A712-29F6-7386-C0A1415C4B4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9386" y="1108268"/>
            <a:ext cx="8912268" cy="541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548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06528"/>
            <a:ext cx="11222181" cy="836446"/>
          </a:xfrm>
        </p:spPr>
        <p:txBody>
          <a:bodyPr>
            <a:normAutofit/>
          </a:bodyPr>
          <a:lstStyle/>
          <a:p>
            <a:r>
              <a:rPr lang="en-US" dirty="0"/>
              <a:t>Large Multimodal Agents (LMA) </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539215"/>
            <a:ext cx="8432639"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Xie</a:t>
            </a:r>
            <a:r>
              <a:rPr lang="en-US" sz="1200" dirty="0">
                <a:solidFill>
                  <a:schemeClr val="bg1">
                    <a:lumMod val="75000"/>
                  </a:schemeClr>
                </a:solidFill>
              </a:rPr>
              <a:t>, J., Chen, Z., Zhang, R., Wan, X., &amp; Li, G. (2024). Large Multimodal Agents: A Survey. </a:t>
            </a:r>
            <a:r>
              <a:rPr lang="en-US" sz="1200" dirty="0" err="1">
                <a:solidFill>
                  <a:schemeClr val="bg1">
                    <a:lumMod val="75000"/>
                  </a:schemeClr>
                </a:solidFill>
              </a:rPr>
              <a:t>ArXiv</a:t>
            </a:r>
            <a:r>
              <a:rPr lang="en-US" sz="1200" dirty="0">
                <a:solidFill>
                  <a:schemeClr val="bg1">
                    <a:lumMod val="75000"/>
                  </a:schemeClr>
                </a:solidFill>
              </a:rPr>
              <a:t>, abs/2402.15116.</a:t>
            </a:r>
          </a:p>
        </p:txBody>
      </p:sp>
      <p:pic>
        <p:nvPicPr>
          <p:cNvPr id="6" name="Picture 2">
            <a:extLst>
              <a:ext uri="{FF2B5EF4-FFF2-40B4-BE49-F238E27FC236}">
                <a16:creationId xmlns:a16="http://schemas.microsoft.com/office/drawing/2014/main" id="{323942A8-5E00-2527-EED8-77A578FB4B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481" y="1715387"/>
            <a:ext cx="11543038" cy="425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1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5" idx="0"/>
          </p:cNvCxnSpPr>
          <p:nvPr/>
        </p:nvCxnSpPr>
        <p:spPr>
          <a:xfrm>
            <a:off x="8837492" y="2892679"/>
            <a:ext cx="0" cy="301015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9" idx="0"/>
          </p:cNvCxnSpPr>
          <p:nvPr/>
        </p:nvCxnSpPr>
        <p:spPr>
          <a:xfrm flipH="1">
            <a:off x="6201726" y="2904584"/>
            <a:ext cx="3250" cy="232171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
        <p:nvSpPr>
          <p:cNvPr id="5" name="Rounded Rectangle 4">
            <a:extLst>
              <a:ext uri="{FF2B5EF4-FFF2-40B4-BE49-F238E27FC236}">
                <a16:creationId xmlns:a16="http://schemas.microsoft.com/office/drawing/2014/main" id="{23BD9867-4F27-9782-DE7B-10FC4D298573}"/>
              </a:ext>
            </a:extLst>
          </p:cNvPr>
          <p:cNvSpPr/>
          <p:nvPr/>
        </p:nvSpPr>
        <p:spPr>
          <a:xfrm>
            <a:off x="7957820" y="5902837"/>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ChatGPT</a:t>
            </a:r>
            <a:endParaRPr lang="en-US" sz="2400" b="1" dirty="0">
              <a:solidFill>
                <a:schemeClr val="bg1"/>
              </a:solidFill>
            </a:endParaRPr>
          </a:p>
        </p:txBody>
      </p:sp>
      <p:sp>
        <p:nvSpPr>
          <p:cNvPr id="6" name="Rounded Rectangle 5">
            <a:extLst>
              <a:ext uri="{FF2B5EF4-FFF2-40B4-BE49-F238E27FC236}">
                <a16:creationId xmlns:a16="http://schemas.microsoft.com/office/drawing/2014/main" id="{34BB75C6-C372-D275-A662-B668449DE68B}"/>
              </a:ext>
            </a:extLst>
          </p:cNvPr>
          <p:cNvSpPr/>
          <p:nvPr/>
        </p:nvSpPr>
        <p:spPr>
          <a:xfrm>
            <a:off x="9892521" y="515654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BLOOMZ</a:t>
            </a:r>
          </a:p>
        </p:txBody>
      </p:sp>
      <p:cxnSp>
        <p:nvCxnSpPr>
          <p:cNvPr id="7" name="Straight Arrow Connector 6">
            <a:extLst>
              <a:ext uri="{FF2B5EF4-FFF2-40B4-BE49-F238E27FC236}">
                <a16:creationId xmlns:a16="http://schemas.microsoft.com/office/drawing/2014/main" id="{7F9D4322-021C-F5EE-94D0-F1E28B66F76D}"/>
              </a:ext>
            </a:extLst>
          </p:cNvPr>
          <p:cNvCxnSpPr>
            <a:cxnSpLocks/>
          </p:cNvCxnSpPr>
          <p:nvPr/>
        </p:nvCxnSpPr>
        <p:spPr>
          <a:xfrm flipH="1">
            <a:off x="9714584" y="5446581"/>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AD565AE-46C3-F2CC-2734-A513E6B0F420}"/>
              </a:ext>
            </a:extLst>
          </p:cNvPr>
          <p:cNvSpPr/>
          <p:nvPr/>
        </p:nvSpPr>
        <p:spPr>
          <a:xfrm>
            <a:off x="5322054" y="522629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mT0</a:t>
            </a:r>
          </a:p>
        </p:txBody>
      </p:sp>
      <p:sp>
        <p:nvSpPr>
          <p:cNvPr id="10" name="Rounded Rectangle 9">
            <a:extLst>
              <a:ext uri="{FF2B5EF4-FFF2-40B4-BE49-F238E27FC236}">
                <a16:creationId xmlns:a16="http://schemas.microsoft.com/office/drawing/2014/main" id="{FCEAC651-5297-FE85-D621-976514AFF84D}"/>
              </a:ext>
            </a:extLst>
          </p:cNvPr>
          <p:cNvSpPr/>
          <p:nvPr/>
        </p:nvSpPr>
        <p:spPr>
          <a:xfrm>
            <a:off x="9887873" y="590066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GPT-4</a:t>
            </a:r>
          </a:p>
        </p:txBody>
      </p:sp>
      <p:cxnSp>
        <p:nvCxnSpPr>
          <p:cNvPr id="12" name="Straight Arrow Connector 11">
            <a:extLst>
              <a:ext uri="{FF2B5EF4-FFF2-40B4-BE49-F238E27FC236}">
                <a16:creationId xmlns:a16="http://schemas.microsoft.com/office/drawing/2014/main" id="{C6A6CE02-2E95-13D2-44FF-327F838AE523}"/>
              </a:ext>
            </a:extLst>
          </p:cNvPr>
          <p:cNvCxnSpPr>
            <a:cxnSpLocks/>
            <a:stCxn id="10" idx="1"/>
            <a:endCxn id="5" idx="3"/>
          </p:cNvCxnSpPr>
          <p:nvPr/>
        </p:nvCxnSpPr>
        <p:spPr>
          <a:xfrm flipH="1">
            <a:off x="9717164" y="6188322"/>
            <a:ext cx="170709" cy="217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7ABC60-BB5E-37D3-3846-B7E2DCC6FC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14" name="Picture 13">
            <a:extLst>
              <a:ext uri="{FF2B5EF4-FFF2-40B4-BE49-F238E27FC236}">
                <a16:creationId xmlns:a16="http://schemas.microsoft.com/office/drawing/2014/main" id="{A6C2D19C-3671-749F-2BE6-BDC4CA85C2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7879373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90" y="70936"/>
            <a:ext cx="11109924" cy="2257927"/>
          </a:xfrm>
        </p:spPr>
        <p:txBody>
          <a:bodyPr>
            <a:normAutofit/>
          </a:bodyPr>
          <a:lstStyle/>
          <a:p>
            <a:r>
              <a:rPr lang="en-US" sz="4000" dirty="0"/>
              <a:t>The Development of LM-based Dialogue Systems</a:t>
            </a:r>
            <a:br>
              <a:rPr lang="en-US" sz="2400" dirty="0"/>
            </a:br>
            <a:r>
              <a:rPr lang="en-US" sz="2400" b="0" dirty="0"/>
              <a:t>1) Early Stage (1966 - 2015) </a:t>
            </a:r>
            <a:br>
              <a:rPr lang="en-US" sz="2400" b="0" dirty="0"/>
            </a:br>
            <a:r>
              <a:rPr lang="en-US" sz="2400" b="0" dirty="0"/>
              <a:t>2) The Independent Development of TOD and ODD (2015 - 2019)</a:t>
            </a:r>
            <a:br>
              <a:rPr lang="en-US" sz="2400" b="0" dirty="0"/>
            </a:br>
            <a:r>
              <a:rPr lang="en-US" sz="2400" b="0" dirty="0"/>
              <a:t>3) Fusions of Dialogue Systems (2019 - 2022)</a:t>
            </a:r>
            <a:br>
              <a:rPr lang="en-US" sz="2400" b="0" dirty="0"/>
            </a:br>
            <a:r>
              <a:rPr lang="en-US" sz="2400" b="0" dirty="0"/>
              <a:t>4) LLM-based DS (2022 - Now)</a:t>
            </a:r>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pic>
        <p:nvPicPr>
          <p:cNvPr id="7" name="Picture 6">
            <a:extLst>
              <a:ext uri="{FF2B5EF4-FFF2-40B4-BE49-F238E27FC236}">
                <a16:creationId xmlns:a16="http://schemas.microsoft.com/office/drawing/2014/main" id="{4EB0D9FF-21B5-FCC5-6135-6726D7F35DE8}"/>
              </a:ext>
            </a:extLst>
          </p:cNvPr>
          <p:cNvPicPr>
            <a:picLocks noChangeAspect="1"/>
          </p:cNvPicPr>
          <p:nvPr/>
        </p:nvPicPr>
        <p:blipFill>
          <a:blip r:embed="rId2"/>
          <a:stretch>
            <a:fillRect/>
          </a:stretch>
        </p:blipFill>
        <p:spPr>
          <a:xfrm>
            <a:off x="296128" y="2379723"/>
            <a:ext cx="11599744" cy="3825004"/>
          </a:xfrm>
          <a:prstGeom prst="rect">
            <a:avLst/>
          </a:prstGeom>
        </p:spPr>
      </p:pic>
      <p:sp>
        <p:nvSpPr>
          <p:cNvPr id="3" name="TextBox 2">
            <a:extLst>
              <a:ext uri="{FF2B5EF4-FFF2-40B4-BE49-F238E27FC236}">
                <a16:creationId xmlns:a16="http://schemas.microsoft.com/office/drawing/2014/main" id="{CA317DCB-0C08-89EA-D172-F18B9E2B32D0}"/>
              </a:ext>
            </a:extLst>
          </p:cNvPr>
          <p:cNvSpPr txBox="1"/>
          <p:nvPr/>
        </p:nvSpPr>
        <p:spPr>
          <a:xfrm>
            <a:off x="296128" y="6210123"/>
            <a:ext cx="6100762" cy="369332"/>
          </a:xfrm>
          <a:prstGeom prst="rect">
            <a:avLst/>
          </a:prstGeom>
          <a:noFill/>
        </p:spPr>
        <p:txBody>
          <a:bodyPr wrap="square">
            <a:spAutoFit/>
          </a:bodyPr>
          <a:lstStyle/>
          <a:p>
            <a:r>
              <a:rPr lang="en-US" dirty="0">
                <a:solidFill>
                  <a:schemeClr val="accent2">
                    <a:lumMod val="75000"/>
                  </a:schemeClr>
                </a:solidFill>
              </a:rPr>
              <a:t>Task-oriented DS (TOD), Open-domain DS (ODD)</a:t>
            </a:r>
          </a:p>
        </p:txBody>
      </p:sp>
      <p:pic>
        <p:nvPicPr>
          <p:cNvPr id="2" name="Picture 1">
            <a:extLst>
              <a:ext uri="{FF2B5EF4-FFF2-40B4-BE49-F238E27FC236}">
                <a16:creationId xmlns:a16="http://schemas.microsoft.com/office/drawing/2014/main" id="{A51B3660-5397-C6D2-A6FE-0CF842EF08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95377818-504D-F0B0-20FC-3299743AA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859806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1043489"/>
          </a:xfrm>
        </p:spPr>
        <p:txBody>
          <a:bodyPr>
            <a:normAutofit fontScale="90000"/>
          </a:bodyPr>
          <a:lstStyle/>
          <a:p>
            <a:r>
              <a:rPr lang="en-US" sz="4000" dirty="0"/>
              <a:t>Major </a:t>
            </a:r>
            <a:r>
              <a:rPr lang="en-US" sz="4000" dirty="0" err="1"/>
              <a:t>GenAI</a:t>
            </a:r>
            <a:r>
              <a:rPr lang="en-US" sz="4000" dirty="0"/>
              <a:t> LLMs Research Milestones </a:t>
            </a:r>
            <a:br>
              <a:rPr lang="en-US" sz="4000" dirty="0"/>
            </a:br>
            <a:r>
              <a:rPr lang="en-US" sz="4000" dirty="0"/>
              <a:t>(2017-2024)</a:t>
            </a:r>
            <a:endParaRPr lang="en-US" sz="2400" b="0" dirty="0"/>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github.com</a:t>
            </a:r>
            <a:r>
              <a:rPr lang="en-US" sz="1000" dirty="0">
                <a:solidFill>
                  <a:schemeClr val="bg1">
                    <a:lumMod val="75000"/>
                  </a:schemeClr>
                </a:solidFill>
              </a:rPr>
              <a:t>/Hannibal046/Awesome-LLM</a:t>
            </a:r>
            <a:endParaRPr lang="en-US" altLang="zh-TW" sz="1000" dirty="0">
              <a:solidFill>
                <a:schemeClr val="bg1">
                  <a:lumMod val="75000"/>
                </a:schemeClr>
              </a:solidFill>
            </a:endParaRPr>
          </a:p>
        </p:txBody>
      </p:sp>
      <p:pic>
        <p:nvPicPr>
          <p:cNvPr id="2" name="Picture 1">
            <a:extLst>
              <a:ext uri="{FF2B5EF4-FFF2-40B4-BE49-F238E27FC236}">
                <a16:creationId xmlns:a16="http://schemas.microsoft.com/office/drawing/2014/main" id="{DAF55754-70D2-E050-5C55-D1290769E8B0}"/>
              </a:ext>
            </a:extLst>
          </p:cNvPr>
          <p:cNvPicPr>
            <a:picLocks noChangeAspect="1"/>
          </p:cNvPicPr>
          <p:nvPr/>
        </p:nvPicPr>
        <p:blipFill>
          <a:blip r:embed="rId2"/>
          <a:stretch>
            <a:fillRect/>
          </a:stretch>
        </p:blipFill>
        <p:spPr>
          <a:xfrm>
            <a:off x="40765" y="1295346"/>
            <a:ext cx="12079071" cy="5188952"/>
          </a:xfrm>
          <a:prstGeom prst="rect">
            <a:avLst/>
          </a:prstGeom>
        </p:spPr>
      </p:pic>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9373279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810711"/>
          </a:xfrm>
        </p:spPr>
        <p:txBody>
          <a:bodyPr>
            <a:normAutofit/>
          </a:bodyPr>
          <a:lstStyle/>
          <a:p>
            <a:r>
              <a:rPr lang="en-US" sz="4000" dirty="0"/>
              <a:t>Multimodal Large Language Models (MLLM)</a:t>
            </a:r>
            <a:endParaRPr lang="en-US" sz="2400" b="0" dirty="0"/>
          </a:p>
        </p:txBody>
      </p:sp>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7" name="Picture 6">
            <a:extLst>
              <a:ext uri="{FF2B5EF4-FFF2-40B4-BE49-F238E27FC236}">
                <a16:creationId xmlns:a16="http://schemas.microsoft.com/office/drawing/2014/main" id="{F8377E78-C62D-7CC3-4120-07862795276A}"/>
              </a:ext>
            </a:extLst>
          </p:cNvPr>
          <p:cNvPicPr>
            <a:picLocks noChangeAspect="1"/>
          </p:cNvPicPr>
          <p:nvPr/>
        </p:nvPicPr>
        <p:blipFill rotWithShape="1">
          <a:blip r:embed="rId4"/>
          <a:srcRect b="888"/>
          <a:stretch/>
        </p:blipFill>
        <p:spPr>
          <a:xfrm>
            <a:off x="413015" y="976516"/>
            <a:ext cx="11145189" cy="5447434"/>
          </a:xfrm>
          <a:prstGeom prst="rect">
            <a:avLst/>
          </a:prstGeom>
        </p:spPr>
      </p:pic>
      <p:sp>
        <p:nvSpPr>
          <p:cNvPr id="2" name="Rectangle 1">
            <a:extLst>
              <a:ext uri="{FF2B5EF4-FFF2-40B4-BE49-F238E27FC236}">
                <a16:creationId xmlns:a16="http://schemas.microsoft.com/office/drawing/2014/main" id="{F0E256EC-F869-80A7-F829-C84F010DFE8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Shukang</a:t>
            </a:r>
            <a:r>
              <a:rPr lang="en-US" sz="1000" dirty="0">
                <a:solidFill>
                  <a:schemeClr val="bg1">
                    <a:lumMod val="75000"/>
                  </a:schemeClr>
                </a:solidFill>
              </a:rPr>
              <a:t> Yin, </a:t>
            </a:r>
            <a:r>
              <a:rPr lang="en-US" sz="1000" dirty="0" err="1">
                <a:solidFill>
                  <a:schemeClr val="bg1">
                    <a:lumMod val="75000"/>
                  </a:schemeClr>
                </a:solidFill>
              </a:rPr>
              <a:t>Chaoyou</a:t>
            </a:r>
            <a:r>
              <a:rPr lang="en-US" sz="1000" dirty="0">
                <a:solidFill>
                  <a:schemeClr val="bg1">
                    <a:lumMod val="75000"/>
                  </a:schemeClr>
                </a:solidFill>
              </a:rPr>
              <a:t> Fu, </a:t>
            </a:r>
            <a:r>
              <a:rPr lang="en-US" sz="1000" dirty="0" err="1">
                <a:solidFill>
                  <a:schemeClr val="bg1">
                    <a:lumMod val="75000"/>
                  </a:schemeClr>
                </a:solidFill>
              </a:rPr>
              <a:t>Sirui</a:t>
            </a:r>
            <a:r>
              <a:rPr lang="en-US" sz="1000" dirty="0">
                <a:solidFill>
                  <a:schemeClr val="bg1">
                    <a:lumMod val="75000"/>
                  </a:schemeClr>
                </a:solidFill>
              </a:rPr>
              <a:t> Zhao, </a:t>
            </a:r>
            <a:r>
              <a:rPr lang="en-US" sz="1000" dirty="0" err="1">
                <a:solidFill>
                  <a:schemeClr val="bg1">
                    <a:lumMod val="75000"/>
                  </a:schemeClr>
                </a:solidFill>
              </a:rPr>
              <a:t>Ke</a:t>
            </a:r>
            <a:r>
              <a:rPr lang="en-US" sz="1000" dirty="0">
                <a:solidFill>
                  <a:schemeClr val="bg1">
                    <a:lumMod val="75000"/>
                  </a:schemeClr>
                </a:solidFill>
              </a:rPr>
              <a:t> Li, Xing Sun, Tong Xu, and </a:t>
            </a:r>
            <a:r>
              <a:rPr lang="en-US" sz="1000" dirty="0" err="1">
                <a:solidFill>
                  <a:schemeClr val="bg1">
                    <a:lumMod val="75000"/>
                  </a:schemeClr>
                </a:solidFill>
              </a:rPr>
              <a:t>Enhong</a:t>
            </a:r>
            <a:r>
              <a:rPr lang="en-US" sz="1000" dirty="0">
                <a:solidFill>
                  <a:schemeClr val="bg1">
                    <a:lumMod val="75000"/>
                  </a:schemeClr>
                </a:solidFill>
              </a:rPr>
              <a:t> Chen. (2024) "A survey on multimodal large language models." National Science Review (2024): nwae403.</a:t>
            </a:r>
          </a:p>
        </p:txBody>
      </p:sp>
    </p:spTree>
    <p:extLst>
      <p:ext uri="{BB962C8B-B14F-4D97-AF65-F5344CB8AC3E}">
        <p14:creationId xmlns:p14="http://schemas.microsoft.com/office/powerpoint/2010/main" val="41419186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829971"/>
          </a:xfrm>
        </p:spPr>
        <p:txBody>
          <a:bodyPr>
            <a:normAutofit/>
          </a:bodyPr>
          <a:lstStyle/>
          <a:p>
            <a:r>
              <a:rPr lang="en-US" sz="4000" dirty="0"/>
              <a:t>Multimodal Large Language Models (MLLM)</a:t>
            </a:r>
            <a:endParaRPr lang="en-US" sz="2400" b="0" dirty="0"/>
          </a:p>
        </p:txBody>
      </p:sp>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9" name="Picture 8">
            <a:extLst>
              <a:ext uri="{FF2B5EF4-FFF2-40B4-BE49-F238E27FC236}">
                <a16:creationId xmlns:a16="http://schemas.microsoft.com/office/drawing/2014/main" id="{B234B141-86EA-5D40-F209-B2AC1AB36DA4}"/>
              </a:ext>
            </a:extLst>
          </p:cNvPr>
          <p:cNvPicPr>
            <a:picLocks noChangeAspect="1"/>
          </p:cNvPicPr>
          <p:nvPr/>
        </p:nvPicPr>
        <p:blipFill>
          <a:blip r:embed="rId4"/>
          <a:stretch>
            <a:fillRect/>
          </a:stretch>
        </p:blipFill>
        <p:spPr>
          <a:xfrm>
            <a:off x="3882686" y="803714"/>
            <a:ext cx="7087937" cy="5806656"/>
          </a:xfrm>
          <a:prstGeom prst="rect">
            <a:avLst/>
          </a:prstGeom>
        </p:spPr>
      </p:pic>
      <p:sp>
        <p:nvSpPr>
          <p:cNvPr id="11" name="TextBox 10">
            <a:extLst>
              <a:ext uri="{FF2B5EF4-FFF2-40B4-BE49-F238E27FC236}">
                <a16:creationId xmlns:a16="http://schemas.microsoft.com/office/drawing/2014/main" id="{FD816C5D-B1DB-0504-E04B-1B2DC97D28D5}"/>
              </a:ext>
            </a:extLst>
          </p:cNvPr>
          <p:cNvSpPr txBox="1"/>
          <p:nvPr/>
        </p:nvSpPr>
        <p:spPr>
          <a:xfrm>
            <a:off x="185738" y="4114353"/>
            <a:ext cx="3680906" cy="1938992"/>
          </a:xfrm>
          <a:prstGeom prst="rect">
            <a:avLst/>
          </a:prstGeom>
          <a:noFill/>
        </p:spPr>
        <p:txBody>
          <a:bodyPr wrap="square">
            <a:spAutoFit/>
          </a:bodyPr>
          <a:lstStyle/>
          <a:p>
            <a:r>
              <a:rPr lang="en-US" sz="2400" dirty="0" err="1">
                <a:solidFill>
                  <a:schemeClr val="accent1"/>
                </a:solidFill>
              </a:rPr>
              <a:t>Multimodall</a:t>
            </a:r>
            <a:r>
              <a:rPr lang="en-US" sz="2400" dirty="0">
                <a:solidFill>
                  <a:schemeClr val="accent1"/>
                </a:solidFill>
              </a:rPr>
              <a:t> LLM </a:t>
            </a:r>
            <a:br>
              <a:rPr lang="en-US" sz="2400" dirty="0">
                <a:solidFill>
                  <a:schemeClr val="accent1"/>
                </a:solidFill>
              </a:rPr>
            </a:br>
            <a:r>
              <a:rPr lang="en-US" sz="2400" dirty="0">
                <a:solidFill>
                  <a:schemeClr val="accent1"/>
                </a:solidFill>
              </a:rPr>
              <a:t>Three types of connectors: </a:t>
            </a:r>
          </a:p>
          <a:p>
            <a:r>
              <a:rPr lang="en-US" sz="2400" dirty="0">
                <a:solidFill>
                  <a:schemeClr val="accent1"/>
                </a:solidFill>
              </a:rPr>
              <a:t>1. projection-based </a:t>
            </a:r>
          </a:p>
          <a:p>
            <a:r>
              <a:rPr lang="en-US" sz="2400" dirty="0">
                <a:solidFill>
                  <a:schemeClr val="accent1"/>
                </a:solidFill>
              </a:rPr>
              <a:t>2. query-based</a:t>
            </a:r>
          </a:p>
          <a:p>
            <a:r>
              <a:rPr lang="en-US" sz="2400" dirty="0">
                <a:solidFill>
                  <a:schemeClr val="accent1"/>
                </a:solidFill>
              </a:rPr>
              <a:t>3. fusion-based connectors</a:t>
            </a:r>
          </a:p>
        </p:txBody>
      </p:sp>
      <p:sp>
        <p:nvSpPr>
          <p:cNvPr id="13" name="Rectangle 12">
            <a:extLst>
              <a:ext uri="{FF2B5EF4-FFF2-40B4-BE49-F238E27FC236}">
                <a16:creationId xmlns:a16="http://schemas.microsoft.com/office/drawing/2014/main" id="{AAD005E0-1FF2-B0BD-7E38-421A032E45B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Shukang</a:t>
            </a:r>
            <a:r>
              <a:rPr lang="en-US" sz="1000" dirty="0">
                <a:solidFill>
                  <a:schemeClr val="bg1">
                    <a:lumMod val="75000"/>
                  </a:schemeClr>
                </a:solidFill>
              </a:rPr>
              <a:t> Yin, </a:t>
            </a:r>
            <a:r>
              <a:rPr lang="en-US" sz="1000" dirty="0" err="1">
                <a:solidFill>
                  <a:schemeClr val="bg1">
                    <a:lumMod val="75000"/>
                  </a:schemeClr>
                </a:solidFill>
              </a:rPr>
              <a:t>Chaoyou</a:t>
            </a:r>
            <a:r>
              <a:rPr lang="en-US" sz="1000" dirty="0">
                <a:solidFill>
                  <a:schemeClr val="bg1">
                    <a:lumMod val="75000"/>
                  </a:schemeClr>
                </a:solidFill>
              </a:rPr>
              <a:t> Fu, </a:t>
            </a:r>
            <a:r>
              <a:rPr lang="en-US" sz="1000" dirty="0" err="1">
                <a:solidFill>
                  <a:schemeClr val="bg1">
                    <a:lumMod val="75000"/>
                  </a:schemeClr>
                </a:solidFill>
              </a:rPr>
              <a:t>Sirui</a:t>
            </a:r>
            <a:r>
              <a:rPr lang="en-US" sz="1000" dirty="0">
                <a:solidFill>
                  <a:schemeClr val="bg1">
                    <a:lumMod val="75000"/>
                  </a:schemeClr>
                </a:solidFill>
              </a:rPr>
              <a:t> Zhao, </a:t>
            </a:r>
            <a:r>
              <a:rPr lang="en-US" sz="1000" dirty="0" err="1">
                <a:solidFill>
                  <a:schemeClr val="bg1">
                    <a:lumMod val="75000"/>
                  </a:schemeClr>
                </a:solidFill>
              </a:rPr>
              <a:t>Ke</a:t>
            </a:r>
            <a:r>
              <a:rPr lang="en-US" sz="1000" dirty="0">
                <a:solidFill>
                  <a:schemeClr val="bg1">
                    <a:lumMod val="75000"/>
                  </a:schemeClr>
                </a:solidFill>
              </a:rPr>
              <a:t> Li, Xing Sun, Tong Xu, and </a:t>
            </a:r>
            <a:r>
              <a:rPr lang="en-US" sz="1000" dirty="0" err="1">
                <a:solidFill>
                  <a:schemeClr val="bg1">
                    <a:lumMod val="75000"/>
                  </a:schemeClr>
                </a:solidFill>
              </a:rPr>
              <a:t>Enhong</a:t>
            </a:r>
            <a:r>
              <a:rPr lang="en-US" sz="1000" dirty="0">
                <a:solidFill>
                  <a:schemeClr val="bg1">
                    <a:lumMod val="75000"/>
                  </a:schemeClr>
                </a:solidFill>
              </a:rPr>
              <a:t> Chen. (2024) "A survey on multimodal large language models." National Science Review (2024): nwae403.</a:t>
            </a:r>
          </a:p>
        </p:txBody>
      </p:sp>
    </p:spTree>
    <p:extLst>
      <p:ext uri="{BB962C8B-B14F-4D97-AF65-F5344CB8AC3E}">
        <p14:creationId xmlns:p14="http://schemas.microsoft.com/office/powerpoint/2010/main" val="10848071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1006028"/>
          </a:xfrm>
        </p:spPr>
        <p:txBody>
          <a:bodyPr>
            <a:noAutofit/>
          </a:bodyPr>
          <a:lstStyle/>
          <a:p>
            <a:r>
              <a:rPr lang="en-US" sz="3600" dirty="0"/>
              <a:t>Multimodal Large Language Model (MLLM) </a:t>
            </a:r>
            <a:br>
              <a:rPr lang="en-US" sz="3600" dirty="0"/>
            </a:br>
            <a:r>
              <a:rPr lang="en-US" sz="3600" dirty="0"/>
              <a:t>for Vision Question Answering</a:t>
            </a:r>
            <a:endParaRPr lang="en-US" sz="3600" b="0" dirty="0"/>
          </a:p>
        </p:txBody>
      </p:sp>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2" name="Rectangle 1">
            <a:extLst>
              <a:ext uri="{FF2B5EF4-FFF2-40B4-BE49-F238E27FC236}">
                <a16:creationId xmlns:a16="http://schemas.microsoft.com/office/drawing/2014/main" id="{F0E256EC-F869-80A7-F829-C84F010DFE80}"/>
              </a:ext>
            </a:extLst>
          </p:cNvPr>
          <p:cNvSpPr/>
          <p:nvPr/>
        </p:nvSpPr>
        <p:spPr>
          <a:xfrm>
            <a:off x="185738" y="6595350"/>
            <a:ext cx="11599744" cy="21544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Jiayi</a:t>
            </a:r>
            <a:r>
              <a:rPr lang="en-US" sz="800" dirty="0">
                <a:solidFill>
                  <a:schemeClr val="bg1">
                    <a:lumMod val="75000"/>
                  </a:schemeClr>
                </a:solidFill>
              </a:rPr>
              <a:t> </a:t>
            </a:r>
            <a:r>
              <a:rPr lang="en-US" sz="800" dirty="0" err="1">
                <a:solidFill>
                  <a:schemeClr val="bg1">
                    <a:lumMod val="75000"/>
                  </a:schemeClr>
                </a:solidFill>
              </a:rPr>
              <a:t>Kuang</a:t>
            </a:r>
            <a:r>
              <a:rPr lang="en-US" sz="800" dirty="0">
                <a:solidFill>
                  <a:schemeClr val="bg1">
                    <a:lumMod val="75000"/>
                  </a:schemeClr>
                </a:solidFill>
              </a:rPr>
              <a:t>, </a:t>
            </a:r>
            <a:r>
              <a:rPr lang="en-US" sz="800" dirty="0" err="1">
                <a:solidFill>
                  <a:schemeClr val="bg1">
                    <a:lumMod val="75000"/>
                  </a:schemeClr>
                </a:solidFill>
              </a:rPr>
              <a:t>Jingyou</a:t>
            </a:r>
            <a:r>
              <a:rPr lang="en-US" sz="800" dirty="0">
                <a:solidFill>
                  <a:schemeClr val="bg1">
                    <a:lumMod val="75000"/>
                  </a:schemeClr>
                </a:solidFill>
              </a:rPr>
              <a:t> </a:t>
            </a:r>
            <a:r>
              <a:rPr lang="en-US" sz="800" dirty="0" err="1">
                <a:solidFill>
                  <a:schemeClr val="bg1">
                    <a:lumMod val="75000"/>
                  </a:schemeClr>
                </a:solidFill>
              </a:rPr>
              <a:t>Xie</a:t>
            </a:r>
            <a:r>
              <a:rPr lang="en-US" sz="800" dirty="0">
                <a:solidFill>
                  <a:schemeClr val="bg1">
                    <a:lumMod val="75000"/>
                  </a:schemeClr>
                </a:solidFill>
              </a:rPr>
              <a:t>, </a:t>
            </a:r>
            <a:r>
              <a:rPr lang="en-US" sz="800" dirty="0" err="1">
                <a:solidFill>
                  <a:schemeClr val="bg1">
                    <a:lumMod val="75000"/>
                  </a:schemeClr>
                </a:solidFill>
              </a:rPr>
              <a:t>Haohao</a:t>
            </a:r>
            <a:r>
              <a:rPr lang="en-US" sz="800" dirty="0">
                <a:solidFill>
                  <a:schemeClr val="bg1">
                    <a:lumMod val="75000"/>
                  </a:schemeClr>
                </a:solidFill>
              </a:rPr>
              <a:t> Luo, </a:t>
            </a:r>
            <a:r>
              <a:rPr lang="en-US" sz="800" dirty="0" err="1">
                <a:solidFill>
                  <a:schemeClr val="bg1">
                    <a:lumMod val="75000"/>
                  </a:schemeClr>
                </a:solidFill>
              </a:rPr>
              <a:t>Ronghao</a:t>
            </a:r>
            <a:r>
              <a:rPr lang="en-US" sz="800" dirty="0">
                <a:solidFill>
                  <a:schemeClr val="bg1">
                    <a:lumMod val="75000"/>
                  </a:schemeClr>
                </a:solidFill>
              </a:rPr>
              <a:t> Li, </a:t>
            </a:r>
            <a:r>
              <a:rPr lang="en-US" sz="800" dirty="0" err="1">
                <a:solidFill>
                  <a:schemeClr val="bg1">
                    <a:lumMod val="75000"/>
                  </a:schemeClr>
                </a:solidFill>
              </a:rPr>
              <a:t>Zhe</a:t>
            </a:r>
            <a:r>
              <a:rPr lang="en-US" sz="800" dirty="0">
                <a:solidFill>
                  <a:schemeClr val="bg1">
                    <a:lumMod val="75000"/>
                  </a:schemeClr>
                </a:solidFill>
              </a:rPr>
              <a:t> Xu, </a:t>
            </a:r>
            <a:r>
              <a:rPr lang="en-US" sz="800" dirty="0" err="1">
                <a:solidFill>
                  <a:schemeClr val="bg1">
                    <a:lumMod val="75000"/>
                  </a:schemeClr>
                </a:solidFill>
              </a:rPr>
              <a:t>Xianfeng</a:t>
            </a:r>
            <a:r>
              <a:rPr lang="en-US" sz="800" dirty="0">
                <a:solidFill>
                  <a:schemeClr val="bg1">
                    <a:lumMod val="75000"/>
                  </a:schemeClr>
                </a:solidFill>
              </a:rPr>
              <a:t> Cheng, </a:t>
            </a:r>
            <a:r>
              <a:rPr lang="en-US" sz="800" dirty="0" err="1">
                <a:solidFill>
                  <a:schemeClr val="bg1">
                    <a:lumMod val="75000"/>
                  </a:schemeClr>
                </a:solidFill>
              </a:rPr>
              <a:t>Yinghui</a:t>
            </a:r>
            <a:r>
              <a:rPr lang="en-US" sz="800" dirty="0">
                <a:solidFill>
                  <a:schemeClr val="bg1">
                    <a:lumMod val="75000"/>
                  </a:schemeClr>
                </a:solidFill>
              </a:rPr>
              <a:t> Li, </a:t>
            </a:r>
            <a:r>
              <a:rPr lang="en-US" sz="800" dirty="0" err="1">
                <a:solidFill>
                  <a:schemeClr val="bg1">
                    <a:lumMod val="75000"/>
                  </a:schemeClr>
                </a:solidFill>
              </a:rPr>
              <a:t>Xika</a:t>
            </a:r>
            <a:r>
              <a:rPr lang="en-US" sz="800" dirty="0">
                <a:solidFill>
                  <a:schemeClr val="bg1">
                    <a:lumMod val="75000"/>
                  </a:schemeClr>
                </a:solidFill>
              </a:rPr>
              <a:t> Lin, and Ying Shen. (2024) "Natural Language Understanding and Inference with MLLM in Visual Question Answering: A Survey." </a:t>
            </a:r>
            <a:r>
              <a:rPr lang="en-US" sz="800" dirty="0" err="1">
                <a:solidFill>
                  <a:schemeClr val="bg1">
                    <a:lumMod val="75000"/>
                  </a:schemeClr>
                </a:solidFill>
              </a:rPr>
              <a:t>arXiv</a:t>
            </a:r>
            <a:r>
              <a:rPr lang="en-US" sz="800" dirty="0">
                <a:solidFill>
                  <a:schemeClr val="bg1">
                    <a:lumMod val="75000"/>
                  </a:schemeClr>
                </a:solidFill>
              </a:rPr>
              <a:t> preprint arXiv:2411.17558.</a:t>
            </a:r>
          </a:p>
        </p:txBody>
      </p:sp>
      <p:pic>
        <p:nvPicPr>
          <p:cNvPr id="5" name="Picture 4">
            <a:extLst>
              <a:ext uri="{FF2B5EF4-FFF2-40B4-BE49-F238E27FC236}">
                <a16:creationId xmlns:a16="http://schemas.microsoft.com/office/drawing/2014/main" id="{4043BDFB-5A47-E7CF-86F4-0DD59284CC7D}"/>
              </a:ext>
            </a:extLst>
          </p:cNvPr>
          <p:cNvPicPr>
            <a:picLocks noChangeAspect="1"/>
          </p:cNvPicPr>
          <p:nvPr/>
        </p:nvPicPr>
        <p:blipFill>
          <a:blip r:embed="rId4"/>
          <a:stretch>
            <a:fillRect/>
          </a:stretch>
        </p:blipFill>
        <p:spPr>
          <a:xfrm>
            <a:off x="578280" y="1076964"/>
            <a:ext cx="11061866" cy="5381732"/>
          </a:xfrm>
          <a:prstGeom prst="rect">
            <a:avLst/>
          </a:prstGeom>
        </p:spPr>
      </p:pic>
    </p:spTree>
    <p:extLst>
      <p:ext uri="{BB962C8B-B14F-4D97-AF65-F5344CB8AC3E}">
        <p14:creationId xmlns:p14="http://schemas.microsoft.com/office/powerpoint/2010/main" val="2886244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861F-CEA4-6E4C-A3B3-ED608C05DEE0}"/>
              </a:ext>
            </a:extLst>
          </p:cNvPr>
          <p:cNvSpPr>
            <a:spLocks noGrp="1"/>
          </p:cNvSpPr>
          <p:nvPr>
            <p:ph type="title"/>
          </p:nvPr>
        </p:nvSpPr>
        <p:spPr/>
        <p:txBody>
          <a:bodyPr/>
          <a:lstStyle/>
          <a:p>
            <a:r>
              <a:rPr lang="en-US" dirty="0"/>
              <a:t>Core Competence</a:t>
            </a:r>
          </a:p>
        </p:txBody>
      </p:sp>
      <p:sp>
        <p:nvSpPr>
          <p:cNvPr id="3" name="Content Placeholder 2">
            <a:extLst>
              <a:ext uri="{FF2B5EF4-FFF2-40B4-BE49-F238E27FC236}">
                <a16:creationId xmlns:a16="http://schemas.microsoft.com/office/drawing/2014/main" id="{C60D7EB9-AC82-9844-9538-EA95F8E73729}"/>
              </a:ext>
            </a:extLst>
          </p:cNvPr>
          <p:cNvSpPr>
            <a:spLocks noGrp="1"/>
          </p:cNvSpPr>
          <p:nvPr>
            <p:ph idx="1"/>
          </p:nvPr>
        </p:nvSpPr>
        <p:spPr/>
        <p:txBody>
          <a:bodyPr>
            <a:normAutofit/>
          </a:bodyPr>
          <a:lstStyle/>
          <a:p>
            <a:r>
              <a:rPr lang="en-US" altLang="zh-TW" sz="3600" dirty="0">
                <a:solidFill>
                  <a:srgbClr val="C00000"/>
                </a:solidFill>
              </a:rPr>
              <a:t>Exploring new knowledge in information technology, system development and application  </a:t>
            </a:r>
            <a:r>
              <a:rPr lang="en-US" altLang="zh-TW" sz="3600" dirty="0"/>
              <a:t>80 %</a:t>
            </a:r>
          </a:p>
          <a:p>
            <a:endParaRPr lang="en-US" altLang="zh-TW" sz="3600" dirty="0"/>
          </a:p>
          <a:p>
            <a:r>
              <a:rPr lang="en-US" altLang="zh-TW" sz="3600" dirty="0"/>
              <a:t>Internet marketing planning ability  10 %</a:t>
            </a:r>
          </a:p>
          <a:p>
            <a:endParaRPr lang="en-US" altLang="zh-TW" sz="3600" dirty="0"/>
          </a:p>
          <a:p>
            <a:r>
              <a:rPr lang="en-US" altLang="zh-TW" sz="3600" dirty="0"/>
              <a:t>Thesis writing and independent research skills  10 %</a:t>
            </a:r>
          </a:p>
        </p:txBody>
      </p:sp>
      <p:sp>
        <p:nvSpPr>
          <p:cNvPr id="4" name="Slide Number Placeholder 3">
            <a:extLst>
              <a:ext uri="{FF2B5EF4-FFF2-40B4-BE49-F238E27FC236}">
                <a16:creationId xmlns:a16="http://schemas.microsoft.com/office/drawing/2014/main" id="{11D06C39-4AD8-3E4B-A788-509A89E67A12}"/>
              </a:ext>
            </a:extLst>
          </p:cNvPr>
          <p:cNvSpPr>
            <a:spLocks noGrp="1"/>
          </p:cNvSpPr>
          <p:nvPr>
            <p:ph type="sldNum" sz="quarter" idx="12"/>
          </p:nvPr>
        </p:nvSpPr>
        <p:spPr/>
        <p:txBody>
          <a:bodyPr/>
          <a:lstStyle/>
          <a:p>
            <a:fld id="{5D6FF71F-CF6A-4C46-8F9B-61D49EEA70E3}" type="slidenum">
              <a:rPr lang="en-US" smtClean="0"/>
              <a:t>7</a:t>
            </a:fld>
            <a:endParaRPr lang="en-US"/>
          </a:p>
        </p:txBody>
      </p:sp>
      <p:pic>
        <p:nvPicPr>
          <p:cNvPr id="5" name="Picture 4">
            <a:extLst>
              <a:ext uri="{FF2B5EF4-FFF2-40B4-BE49-F238E27FC236}">
                <a16:creationId xmlns:a16="http://schemas.microsoft.com/office/drawing/2014/main" id="{08D64BEE-D3D0-A340-8ECE-3B2751A0B4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6ADC5F19-2912-1F4E-B2FE-75B5EAC558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3142555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a:bodyPr>
          <a:lstStyle/>
          <a:p>
            <a:pPr marL="457200" lvl="0" indent="0" algn="ctr" rtl="0">
              <a:spcBef>
                <a:spcPts val="0"/>
              </a:spcBef>
              <a:spcAft>
                <a:spcPts val="0"/>
              </a:spcAft>
              <a:buNone/>
            </a:pPr>
            <a:r>
              <a:rPr lang="en-US" sz="3200" dirty="0"/>
              <a:t>Multi-task Language Understanding on MMLU</a:t>
            </a:r>
            <a:br>
              <a:rPr lang="en-US" sz="3200" dirty="0"/>
            </a:br>
            <a:r>
              <a:rPr lang="en-US" sz="3200" dirty="0"/>
              <a:t>GPT-4, Claude 3</a:t>
            </a:r>
            <a:r>
              <a:rPr lang="en-US" altLang="zh-TW" sz="3200" dirty="0"/>
              <a:t>.5</a:t>
            </a:r>
            <a:r>
              <a:rPr lang="zh-TW" altLang="en-US" sz="3200" dirty="0"/>
              <a:t> </a:t>
            </a:r>
            <a:r>
              <a:rPr lang="en-US" altLang="zh-TW" sz="3200" dirty="0"/>
              <a:t>Sonnet</a:t>
            </a:r>
            <a:endParaRPr sz="32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70</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 name="Google Shape;300;g2d1c7a87fdf_0_49">
            <a:extLst>
              <a:ext uri="{FF2B5EF4-FFF2-40B4-BE49-F238E27FC236}">
                <a16:creationId xmlns:a16="http://schemas.microsoft.com/office/drawing/2014/main" id="{99F0D9F2-E4DF-FA76-08CF-4AE6C6AA1CE2}"/>
              </a:ext>
            </a:extLst>
          </p:cNvPr>
          <p:cNvSpPr txBox="1"/>
          <p:nvPr/>
        </p:nvSpPr>
        <p:spPr>
          <a:xfrm>
            <a:off x="1828800" y="6625796"/>
            <a:ext cx="9299286"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800" b="0" i="0" u="none" strike="noStrike" cap="none" dirty="0">
                <a:solidFill>
                  <a:srgbClr val="BFBFBF"/>
                </a:solidFill>
                <a:latin typeface="Calibri"/>
                <a:ea typeface="Calibri"/>
                <a:cs typeface="Calibri"/>
                <a:sym typeface="Calibri"/>
              </a:rPr>
              <a:t>Source: </a:t>
            </a:r>
            <a:r>
              <a:rPr lang="en-US" sz="800" b="0" i="0" u="none" strike="noStrike" cap="none" dirty="0">
                <a:solidFill>
                  <a:srgbClr val="BFBFBF"/>
                </a:solidFill>
                <a:latin typeface="Calibri"/>
                <a:ea typeface="Calibri"/>
                <a:cs typeface="Calibri"/>
                <a:sym typeface="Calibri"/>
                <a:hlinkClick r:id="rId3"/>
              </a:rPr>
              <a:t>https://paperswithcode.com/sota/multi-task-language-understanding-on-mmlu</a:t>
            </a:r>
            <a:endParaRPr lang="en-US" sz="800" b="0" i="0" u="none" strike="noStrike" cap="none" dirty="0">
              <a:solidFill>
                <a:srgbClr val="BFBFBF"/>
              </a:solidFill>
              <a:latin typeface="Calibri"/>
              <a:ea typeface="Calibri"/>
              <a:cs typeface="Calibri"/>
              <a:sym typeface="Calibri"/>
            </a:endParaRPr>
          </a:p>
        </p:txBody>
      </p:sp>
      <p:sp>
        <p:nvSpPr>
          <p:cNvPr id="7" name="TextBox 6">
            <a:extLst>
              <a:ext uri="{FF2B5EF4-FFF2-40B4-BE49-F238E27FC236}">
                <a16:creationId xmlns:a16="http://schemas.microsoft.com/office/drawing/2014/main" id="{E2258037-819A-6F0E-1E9F-FE25612ABC18}"/>
              </a:ext>
            </a:extLst>
          </p:cNvPr>
          <p:cNvSpPr txBox="1"/>
          <p:nvPr/>
        </p:nvSpPr>
        <p:spPr>
          <a:xfrm>
            <a:off x="2101036" y="1185436"/>
            <a:ext cx="8189875" cy="461665"/>
          </a:xfrm>
          <a:prstGeom prst="rect">
            <a:avLst/>
          </a:prstGeom>
          <a:noFill/>
        </p:spPr>
        <p:txBody>
          <a:bodyPr wrap="square">
            <a:spAutoFit/>
          </a:bodyPr>
          <a:lstStyle/>
          <a:p>
            <a:pPr algn="ctr"/>
            <a:r>
              <a:rPr lang="en-US" sz="2400" dirty="0"/>
              <a:t>Massive Multitask Language Understanding (MMLU)</a:t>
            </a:r>
          </a:p>
        </p:txBody>
      </p:sp>
      <p:pic>
        <p:nvPicPr>
          <p:cNvPr id="3" name="Picture 2">
            <a:extLst>
              <a:ext uri="{FF2B5EF4-FFF2-40B4-BE49-F238E27FC236}">
                <a16:creationId xmlns:a16="http://schemas.microsoft.com/office/drawing/2014/main" id="{BECFE19C-5BDB-7BFE-DCC1-5C736FFDF1D6}"/>
              </a:ext>
            </a:extLst>
          </p:cNvPr>
          <p:cNvPicPr>
            <a:picLocks noChangeAspect="1"/>
          </p:cNvPicPr>
          <p:nvPr/>
        </p:nvPicPr>
        <p:blipFill>
          <a:blip r:embed="rId4"/>
          <a:stretch>
            <a:fillRect/>
          </a:stretch>
        </p:blipFill>
        <p:spPr>
          <a:xfrm>
            <a:off x="285750" y="1647102"/>
            <a:ext cx="11325516" cy="4915142"/>
          </a:xfrm>
          <a:prstGeom prst="rect">
            <a:avLst/>
          </a:prstGeom>
        </p:spPr>
      </p:pic>
    </p:spTree>
    <p:extLst>
      <p:ext uri="{BB962C8B-B14F-4D97-AF65-F5344CB8AC3E}">
        <p14:creationId xmlns:p14="http://schemas.microsoft.com/office/powerpoint/2010/main" val="22406433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LLM Capabilities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5" name="Picture 4">
            <a:extLst>
              <a:ext uri="{FF2B5EF4-FFF2-40B4-BE49-F238E27FC236}">
                <a16:creationId xmlns:a16="http://schemas.microsoft.com/office/drawing/2014/main" id="{695070CF-9F9E-5BB5-39FA-A6199F89137E}"/>
              </a:ext>
            </a:extLst>
          </p:cNvPr>
          <p:cNvPicPr>
            <a:picLocks noChangeAspect="1"/>
          </p:cNvPicPr>
          <p:nvPr/>
        </p:nvPicPr>
        <p:blipFill>
          <a:blip r:embed="rId2"/>
          <a:stretch>
            <a:fillRect/>
          </a:stretch>
        </p:blipFill>
        <p:spPr>
          <a:xfrm>
            <a:off x="381956" y="972767"/>
            <a:ext cx="11527045" cy="5629633"/>
          </a:xfrm>
          <a:prstGeom prst="rect">
            <a:avLst/>
          </a:prstGeom>
        </p:spPr>
      </p:pic>
    </p:spTree>
    <p:extLst>
      <p:ext uri="{BB962C8B-B14F-4D97-AF65-F5344CB8AC3E}">
        <p14:creationId xmlns:p14="http://schemas.microsoft.com/office/powerpoint/2010/main" val="37016810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4"/>
            <a:ext cx="11222181" cy="1577841"/>
          </a:xfrm>
        </p:spPr>
        <p:txBody>
          <a:bodyPr>
            <a:normAutofit/>
          </a:bodyPr>
          <a:lstStyle/>
          <a:p>
            <a:r>
              <a:rPr lang="en-US" dirty="0"/>
              <a:t> LLM-powered Multimodal Agents</a:t>
            </a:r>
            <a:br>
              <a:rPr lang="en-US" dirty="0"/>
            </a:br>
            <a:r>
              <a:rPr lang="en-US" dirty="0">
                <a:solidFill>
                  <a:srgbClr val="C00000"/>
                </a:solidFill>
              </a:rPr>
              <a:t>Large Multimodal Agents (LMAs)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72</a:t>
            </a:fld>
            <a:endParaRPr lang="en-US"/>
          </a:p>
        </p:txBody>
      </p:sp>
      <p:pic>
        <p:nvPicPr>
          <p:cNvPr id="5" name="Picture 4">
            <a:extLst>
              <a:ext uri="{FF2B5EF4-FFF2-40B4-BE49-F238E27FC236}">
                <a16:creationId xmlns:a16="http://schemas.microsoft.com/office/drawing/2014/main" id="{2AAF6158-454E-6100-4081-450DAA3237CC}"/>
              </a:ext>
            </a:extLst>
          </p:cNvPr>
          <p:cNvPicPr>
            <a:picLocks noChangeAspect="1"/>
          </p:cNvPicPr>
          <p:nvPr/>
        </p:nvPicPr>
        <p:blipFill>
          <a:blip r:embed="rId2"/>
          <a:stretch>
            <a:fillRect/>
          </a:stretch>
        </p:blipFill>
        <p:spPr>
          <a:xfrm>
            <a:off x="543866" y="2186692"/>
            <a:ext cx="11104267" cy="3091712"/>
          </a:xfrm>
          <a:prstGeom prst="rect">
            <a:avLst/>
          </a:prstGeom>
        </p:spPr>
      </p:pic>
      <p:sp>
        <p:nvSpPr>
          <p:cNvPr id="6" name="TextBox 5">
            <a:extLst>
              <a:ext uri="{FF2B5EF4-FFF2-40B4-BE49-F238E27FC236}">
                <a16:creationId xmlns:a16="http://schemas.microsoft.com/office/drawing/2014/main" id="{3CAD7E86-DF69-CE18-539B-C064DD3A2BEA}"/>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
        <p:nvSpPr>
          <p:cNvPr id="7" name="TextBox 6">
            <a:extLst>
              <a:ext uri="{FF2B5EF4-FFF2-40B4-BE49-F238E27FC236}">
                <a16:creationId xmlns:a16="http://schemas.microsoft.com/office/drawing/2014/main" id="{7FAEFC12-1203-D769-5E98-B6E925319F36}"/>
              </a:ext>
            </a:extLst>
          </p:cNvPr>
          <p:cNvSpPr txBox="1"/>
          <p:nvPr/>
        </p:nvSpPr>
        <p:spPr>
          <a:xfrm>
            <a:off x="361029" y="5267500"/>
            <a:ext cx="1065989" cy="523220"/>
          </a:xfrm>
          <a:prstGeom prst="rect">
            <a:avLst/>
          </a:prstGeom>
          <a:noFill/>
        </p:spPr>
        <p:txBody>
          <a:bodyPr wrap="square">
            <a:spAutoFit/>
          </a:bodyPr>
          <a:lstStyle/>
          <a:p>
            <a:r>
              <a:rPr lang="en-US" sz="2800" dirty="0">
                <a:solidFill>
                  <a:schemeClr val="accent1"/>
                </a:solidFill>
              </a:rPr>
              <a:t>2022</a:t>
            </a:r>
            <a:endParaRPr lang="en-US" sz="2800" dirty="0"/>
          </a:p>
        </p:txBody>
      </p:sp>
      <p:sp>
        <p:nvSpPr>
          <p:cNvPr id="8" name="TextBox 7">
            <a:extLst>
              <a:ext uri="{FF2B5EF4-FFF2-40B4-BE49-F238E27FC236}">
                <a16:creationId xmlns:a16="http://schemas.microsoft.com/office/drawing/2014/main" id="{9FC8254E-17B2-8B92-2B26-94147E6579D6}"/>
              </a:ext>
            </a:extLst>
          </p:cNvPr>
          <p:cNvSpPr txBox="1"/>
          <p:nvPr/>
        </p:nvSpPr>
        <p:spPr>
          <a:xfrm>
            <a:off x="5227418" y="5267500"/>
            <a:ext cx="1065989" cy="523220"/>
          </a:xfrm>
          <a:prstGeom prst="rect">
            <a:avLst/>
          </a:prstGeom>
          <a:noFill/>
        </p:spPr>
        <p:txBody>
          <a:bodyPr wrap="square">
            <a:spAutoFit/>
          </a:bodyPr>
          <a:lstStyle/>
          <a:p>
            <a:r>
              <a:rPr lang="en-US" sz="2800" dirty="0">
                <a:solidFill>
                  <a:schemeClr val="accent1"/>
                </a:solidFill>
              </a:rPr>
              <a:t>2023</a:t>
            </a:r>
            <a:endParaRPr lang="en-US" sz="2800" dirty="0"/>
          </a:p>
        </p:txBody>
      </p:sp>
      <p:sp>
        <p:nvSpPr>
          <p:cNvPr id="9" name="TextBox 8">
            <a:extLst>
              <a:ext uri="{FF2B5EF4-FFF2-40B4-BE49-F238E27FC236}">
                <a16:creationId xmlns:a16="http://schemas.microsoft.com/office/drawing/2014/main" id="{47EAA74F-CCD0-EFE1-18F9-1A732E221C19}"/>
              </a:ext>
            </a:extLst>
          </p:cNvPr>
          <p:cNvSpPr txBox="1"/>
          <p:nvPr/>
        </p:nvSpPr>
        <p:spPr>
          <a:xfrm>
            <a:off x="10093808" y="5267500"/>
            <a:ext cx="1065989" cy="523220"/>
          </a:xfrm>
          <a:prstGeom prst="rect">
            <a:avLst/>
          </a:prstGeom>
          <a:noFill/>
        </p:spPr>
        <p:txBody>
          <a:bodyPr wrap="square">
            <a:spAutoFit/>
          </a:bodyPr>
          <a:lstStyle/>
          <a:p>
            <a:r>
              <a:rPr lang="en-US" sz="2800" dirty="0">
                <a:solidFill>
                  <a:schemeClr val="accent1"/>
                </a:solidFill>
              </a:rPr>
              <a:t>2024</a:t>
            </a:r>
            <a:endParaRPr lang="en-US" sz="2800" dirty="0"/>
          </a:p>
        </p:txBody>
      </p:sp>
    </p:spTree>
    <p:extLst>
      <p:ext uri="{BB962C8B-B14F-4D97-AF65-F5344CB8AC3E}">
        <p14:creationId xmlns:p14="http://schemas.microsoft.com/office/powerpoint/2010/main" val="40419752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 (LM)</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
        <p:nvSpPr>
          <p:cNvPr id="9" name="TextBox 8">
            <a:extLst>
              <a:ext uri="{FF2B5EF4-FFF2-40B4-BE49-F238E27FC236}">
                <a16:creationId xmlns:a16="http://schemas.microsoft.com/office/drawing/2014/main" id="{4755BC0B-BCE1-A888-6F73-A66485D3E03B}"/>
              </a:ext>
            </a:extLst>
          </p:cNvPr>
          <p:cNvSpPr txBox="1"/>
          <p:nvPr/>
        </p:nvSpPr>
        <p:spPr>
          <a:xfrm>
            <a:off x="1590261" y="5123479"/>
            <a:ext cx="7460974" cy="461665"/>
          </a:xfrm>
          <a:prstGeom prst="rect">
            <a:avLst/>
          </a:prstGeom>
          <a:noFill/>
        </p:spPr>
        <p:txBody>
          <a:bodyPr wrap="square">
            <a:spAutoFit/>
          </a:bodyPr>
          <a:lstStyle/>
          <a:p>
            <a:r>
              <a:rPr lang="en-US" sz="2400" b="1" dirty="0">
                <a:solidFill>
                  <a:srgbClr val="C00000"/>
                </a:solidFill>
              </a:rPr>
              <a:t>GAI: Pre-train, Prompt, and Predict (Prompting)</a:t>
            </a:r>
          </a:p>
        </p:txBody>
      </p:sp>
      <p:sp>
        <p:nvSpPr>
          <p:cNvPr id="10" name="TextBox 9">
            <a:extLst>
              <a:ext uri="{FF2B5EF4-FFF2-40B4-BE49-F238E27FC236}">
                <a16:creationId xmlns:a16="http://schemas.microsoft.com/office/drawing/2014/main" id="{B5DF5268-E178-FDA2-861E-D5B31BA13446}"/>
              </a:ext>
            </a:extLst>
          </p:cNvPr>
          <p:cNvSpPr txBox="1"/>
          <p:nvPr/>
        </p:nvSpPr>
        <p:spPr>
          <a:xfrm>
            <a:off x="1550505" y="3765131"/>
            <a:ext cx="7460974" cy="461665"/>
          </a:xfrm>
          <a:prstGeom prst="rect">
            <a:avLst/>
          </a:prstGeom>
          <a:noFill/>
        </p:spPr>
        <p:txBody>
          <a:bodyPr wrap="square">
            <a:spAutoFit/>
          </a:bodyPr>
          <a:lstStyle/>
          <a:p>
            <a:r>
              <a:rPr lang="en-US" sz="2400" b="1" dirty="0">
                <a:solidFill>
                  <a:srgbClr val="C00000"/>
                </a:solidFill>
              </a:rPr>
              <a:t>Transfer Learning: Pre-training, Fine-Tuning (FT)</a:t>
            </a:r>
          </a:p>
        </p:txBody>
      </p:sp>
      <p:pic>
        <p:nvPicPr>
          <p:cNvPr id="3" name="Picture 2">
            <a:extLst>
              <a:ext uri="{FF2B5EF4-FFF2-40B4-BE49-F238E27FC236}">
                <a16:creationId xmlns:a16="http://schemas.microsoft.com/office/drawing/2014/main" id="{FAE09A3B-2127-D595-4C93-801D434BE6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7020D1C7-B873-77DE-D352-D278BD740D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4017639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1134409"/>
          </a:xfrm>
        </p:spPr>
        <p:txBody>
          <a:bodyPr>
            <a:normAutofit fontScale="90000"/>
          </a:bodyPr>
          <a:lstStyle/>
          <a:p>
            <a:r>
              <a:rPr lang="en-US" sz="4000" dirty="0"/>
              <a:t>Large Language Models (LLM)</a:t>
            </a:r>
            <a:br>
              <a:rPr lang="en-US" sz="4000" dirty="0"/>
            </a:br>
            <a:r>
              <a:rPr lang="en-US" sz="4000" dirty="0"/>
              <a:t>Three typical learning paradigms</a:t>
            </a:r>
            <a:endParaRPr lang="en-US" sz="2400" b="0" dirty="0"/>
          </a:p>
        </p:txBody>
      </p:sp>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13" name="Rectangle 12">
            <a:extLst>
              <a:ext uri="{FF2B5EF4-FFF2-40B4-BE49-F238E27FC236}">
                <a16:creationId xmlns:a16="http://schemas.microsoft.com/office/drawing/2014/main" id="{AAD005E0-1FF2-B0BD-7E38-421A032E45B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Shukang</a:t>
            </a:r>
            <a:r>
              <a:rPr lang="en-US" sz="1000" dirty="0">
                <a:solidFill>
                  <a:schemeClr val="bg1">
                    <a:lumMod val="75000"/>
                  </a:schemeClr>
                </a:solidFill>
              </a:rPr>
              <a:t> Yin, </a:t>
            </a:r>
            <a:r>
              <a:rPr lang="en-US" sz="1000" dirty="0" err="1">
                <a:solidFill>
                  <a:schemeClr val="bg1">
                    <a:lumMod val="75000"/>
                  </a:schemeClr>
                </a:solidFill>
              </a:rPr>
              <a:t>Chaoyou</a:t>
            </a:r>
            <a:r>
              <a:rPr lang="en-US" sz="1000" dirty="0">
                <a:solidFill>
                  <a:schemeClr val="bg1">
                    <a:lumMod val="75000"/>
                  </a:schemeClr>
                </a:solidFill>
              </a:rPr>
              <a:t> Fu, </a:t>
            </a:r>
            <a:r>
              <a:rPr lang="en-US" sz="1000" dirty="0" err="1">
                <a:solidFill>
                  <a:schemeClr val="bg1">
                    <a:lumMod val="75000"/>
                  </a:schemeClr>
                </a:solidFill>
              </a:rPr>
              <a:t>Sirui</a:t>
            </a:r>
            <a:r>
              <a:rPr lang="en-US" sz="1000" dirty="0">
                <a:solidFill>
                  <a:schemeClr val="bg1">
                    <a:lumMod val="75000"/>
                  </a:schemeClr>
                </a:solidFill>
              </a:rPr>
              <a:t> Zhao, </a:t>
            </a:r>
            <a:r>
              <a:rPr lang="en-US" sz="1000" dirty="0" err="1">
                <a:solidFill>
                  <a:schemeClr val="bg1">
                    <a:lumMod val="75000"/>
                  </a:schemeClr>
                </a:solidFill>
              </a:rPr>
              <a:t>Ke</a:t>
            </a:r>
            <a:r>
              <a:rPr lang="en-US" sz="1000" dirty="0">
                <a:solidFill>
                  <a:schemeClr val="bg1">
                    <a:lumMod val="75000"/>
                  </a:schemeClr>
                </a:solidFill>
              </a:rPr>
              <a:t> Li, Xing Sun, Tong Xu, and </a:t>
            </a:r>
            <a:r>
              <a:rPr lang="en-US" sz="1000" dirty="0" err="1">
                <a:solidFill>
                  <a:schemeClr val="bg1">
                    <a:lumMod val="75000"/>
                  </a:schemeClr>
                </a:solidFill>
              </a:rPr>
              <a:t>Enhong</a:t>
            </a:r>
            <a:r>
              <a:rPr lang="en-US" sz="1000" dirty="0">
                <a:solidFill>
                  <a:schemeClr val="bg1">
                    <a:lumMod val="75000"/>
                  </a:schemeClr>
                </a:solidFill>
              </a:rPr>
              <a:t> Chen. (2024) "A survey on multimodal large language models." National Science Review (2024): nwae403.</a:t>
            </a:r>
          </a:p>
        </p:txBody>
      </p:sp>
      <p:pic>
        <p:nvPicPr>
          <p:cNvPr id="5" name="Picture 4">
            <a:extLst>
              <a:ext uri="{FF2B5EF4-FFF2-40B4-BE49-F238E27FC236}">
                <a16:creationId xmlns:a16="http://schemas.microsoft.com/office/drawing/2014/main" id="{93A83E79-2D01-55CF-1AC4-15063B395F5B}"/>
              </a:ext>
            </a:extLst>
          </p:cNvPr>
          <p:cNvPicPr>
            <a:picLocks noChangeAspect="1"/>
          </p:cNvPicPr>
          <p:nvPr/>
        </p:nvPicPr>
        <p:blipFill>
          <a:blip r:embed="rId4"/>
          <a:stretch>
            <a:fillRect/>
          </a:stretch>
        </p:blipFill>
        <p:spPr>
          <a:xfrm>
            <a:off x="342098" y="1207338"/>
            <a:ext cx="11414472" cy="5342944"/>
          </a:xfrm>
          <a:prstGeom prst="rect">
            <a:avLst/>
          </a:prstGeom>
        </p:spPr>
      </p:pic>
    </p:spTree>
    <p:extLst>
      <p:ext uri="{BB962C8B-B14F-4D97-AF65-F5344CB8AC3E}">
        <p14:creationId xmlns:p14="http://schemas.microsoft.com/office/powerpoint/2010/main" val="483511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56102"/>
            <a:ext cx="11222181" cy="929736"/>
          </a:xfrm>
        </p:spPr>
        <p:txBody>
          <a:bodyPr>
            <a:normAutofit/>
          </a:bodyPr>
          <a:lstStyle/>
          <a:p>
            <a:pPr marL="320040" indent="-320040">
              <a:spcAft>
                <a:spcPts val="600"/>
              </a:spcAft>
            </a:pPr>
            <a:r>
              <a:rPr lang="en-US" altLang="zh-TW" sz="4800" dirty="0"/>
              <a:t>Popular Generative AI</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985838"/>
            <a:ext cx="11222181" cy="5576407"/>
          </a:xfrm>
        </p:spPr>
        <p:txBody>
          <a:bodyPr>
            <a:noAutofit/>
          </a:bodyPr>
          <a:lstStyle/>
          <a:p>
            <a:pPr marL="320040" indent="-320040">
              <a:spcAft>
                <a:spcPts val="600"/>
              </a:spcAft>
            </a:pPr>
            <a:r>
              <a:rPr lang="en-US" altLang="zh-TW" sz="2800" dirty="0" err="1"/>
              <a:t>OpenAI</a:t>
            </a:r>
            <a:r>
              <a:rPr lang="en-US" altLang="zh-TW" sz="2800" dirty="0"/>
              <a:t> </a:t>
            </a:r>
            <a:r>
              <a:rPr lang="en-US" altLang="zh-TW" sz="2800" dirty="0" err="1"/>
              <a:t>ChatGPT</a:t>
            </a:r>
            <a:r>
              <a:rPr lang="en-US" altLang="zh-TW" sz="2800" dirty="0"/>
              <a:t> (GPT-o1, GPT-4o, GPT-4)</a:t>
            </a:r>
          </a:p>
          <a:p>
            <a:pPr marL="320040" indent="-320040">
              <a:spcAft>
                <a:spcPts val="600"/>
              </a:spcAft>
            </a:pPr>
            <a:r>
              <a:rPr lang="en-US" altLang="zh-TW" sz="2800" dirty="0" err="1"/>
              <a:t>Claude.ai</a:t>
            </a:r>
            <a:r>
              <a:rPr lang="en-US" altLang="zh-TW" sz="2800" dirty="0"/>
              <a:t> (Claude 3.5)</a:t>
            </a:r>
          </a:p>
          <a:p>
            <a:pPr marL="320040" indent="-320040">
              <a:spcAft>
                <a:spcPts val="600"/>
              </a:spcAft>
            </a:pPr>
            <a:r>
              <a:rPr lang="en-US" altLang="zh-TW" sz="2800" dirty="0"/>
              <a:t>Google Gemini</a:t>
            </a:r>
          </a:p>
          <a:p>
            <a:pPr marL="320040" indent="-320040">
              <a:spcAft>
                <a:spcPts val="600"/>
              </a:spcAft>
            </a:pPr>
            <a:r>
              <a:rPr lang="en-US" altLang="zh-TW" sz="2800" dirty="0"/>
              <a:t>Meta Llama 3.3, Llama 3.2 Vision</a:t>
            </a:r>
          </a:p>
          <a:p>
            <a:pPr marL="320040" indent="-320040">
              <a:spcAft>
                <a:spcPts val="600"/>
              </a:spcAft>
            </a:pPr>
            <a:r>
              <a:rPr lang="en-US" altLang="zh-TW" sz="2800" dirty="0" err="1"/>
              <a:t>Mixtral</a:t>
            </a:r>
            <a:r>
              <a:rPr lang="en-US" altLang="zh-TW" sz="2800" dirty="0"/>
              <a:t> </a:t>
            </a:r>
            <a:r>
              <a:rPr lang="en-US" altLang="zh-TW" sz="2800" dirty="0" err="1"/>
              <a:t>Pixtral</a:t>
            </a:r>
            <a:r>
              <a:rPr lang="en-US" altLang="zh-TW" sz="2800" dirty="0"/>
              <a:t> (</a:t>
            </a:r>
            <a:r>
              <a:rPr lang="en-US" altLang="zh-TW" sz="2800" dirty="0" err="1"/>
              <a:t>mistral.ai</a:t>
            </a:r>
            <a:r>
              <a:rPr lang="en-US" altLang="zh-TW" sz="2800" dirty="0"/>
              <a:t>)</a:t>
            </a:r>
          </a:p>
          <a:p>
            <a:pPr marL="320040" indent="-320040">
              <a:spcAft>
                <a:spcPts val="600"/>
              </a:spcAft>
            </a:pPr>
            <a:r>
              <a:rPr lang="en-US" altLang="zh-TW" sz="2800" dirty="0" err="1"/>
              <a:t>DeepSeek</a:t>
            </a:r>
            <a:endParaRPr lang="en-US" altLang="zh-TW" sz="2800" dirty="0"/>
          </a:p>
          <a:p>
            <a:pPr marL="320040" indent="-320040">
              <a:spcAft>
                <a:spcPts val="600"/>
              </a:spcAft>
            </a:pPr>
            <a:r>
              <a:rPr lang="en-US" altLang="zh-TW" sz="2800" dirty="0" err="1"/>
              <a:t>Chat.LMSys.org</a:t>
            </a:r>
            <a:r>
              <a:rPr lang="en-US" altLang="zh-TW" sz="2800" dirty="0"/>
              <a:t> (</a:t>
            </a:r>
            <a:r>
              <a:rPr lang="en-US" altLang="zh-TW" sz="2800" dirty="0" err="1"/>
              <a:t>lmarena.ai</a:t>
            </a:r>
            <a:r>
              <a:rPr lang="en-US" altLang="zh-TW" sz="2800" dirty="0"/>
              <a:t>)</a:t>
            </a:r>
          </a:p>
          <a:p>
            <a:pPr marL="320040" indent="-320040">
              <a:spcAft>
                <a:spcPts val="600"/>
              </a:spcAft>
            </a:pPr>
            <a:r>
              <a:rPr lang="en-US" altLang="zh-TW" sz="2800" dirty="0" err="1"/>
              <a:t>Perplexity.ai</a:t>
            </a:r>
            <a:endParaRPr lang="en-US" altLang="zh-TW" sz="2800" dirty="0"/>
          </a:p>
          <a:p>
            <a:pPr marL="320040" indent="-320040">
              <a:spcAft>
                <a:spcPts val="600"/>
              </a:spcAft>
            </a:pPr>
            <a:r>
              <a:rPr lang="en-US" altLang="zh-TW" sz="2800" dirty="0"/>
              <a:t>Stable Diffusion</a:t>
            </a:r>
          </a:p>
          <a:p>
            <a:pPr marL="320040" indent="-320040">
              <a:spcAft>
                <a:spcPts val="600"/>
              </a:spcAft>
            </a:pPr>
            <a:r>
              <a:rPr lang="en-US" altLang="zh-TW" sz="2800" dirty="0"/>
              <a:t>Video: D-ID, </a:t>
            </a:r>
            <a:r>
              <a:rPr lang="en-US" altLang="zh-TW" sz="2800" dirty="0" err="1"/>
              <a:t>Synthesia</a:t>
            </a:r>
            <a:endParaRPr lang="en-US" altLang="zh-TW" sz="2800" dirty="0"/>
          </a:p>
          <a:p>
            <a:pPr marL="320040" indent="-320040">
              <a:spcAft>
                <a:spcPts val="600"/>
              </a:spcAft>
            </a:pPr>
            <a:r>
              <a:rPr lang="en-US" altLang="zh-TW" sz="2800" dirty="0"/>
              <a:t>Audio: Speechify</a:t>
            </a:r>
          </a:p>
          <a:p>
            <a:pPr marL="320040" indent="-320040">
              <a:spcAft>
                <a:spcPts val="600"/>
              </a:spcAft>
            </a:pPr>
            <a:endParaRPr lang="en-US" altLang="zh-TW" sz="2800" dirty="0"/>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75</a:t>
            </a:fld>
            <a:endParaRPr lang="en-US"/>
          </a:p>
        </p:txBody>
      </p:sp>
      <p:pic>
        <p:nvPicPr>
          <p:cNvPr id="5" name="Picture 4">
            <a:extLst>
              <a:ext uri="{FF2B5EF4-FFF2-40B4-BE49-F238E27FC236}">
                <a16:creationId xmlns:a16="http://schemas.microsoft.com/office/drawing/2014/main" id="{23FAC261-24D5-F061-B10C-0089F3C60F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D3763B17-8593-A91B-B476-2CC422B2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491420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248721-7266-C41F-3A97-CD9653E07A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3818" y="944193"/>
            <a:ext cx="8515350" cy="5583391"/>
          </a:xfrm>
          <a:prstGeom prst="rect">
            <a:avLst/>
          </a:prstGeom>
        </p:spPr>
      </p:pic>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148884" y="52432"/>
            <a:ext cx="3034460" cy="6509812"/>
          </a:xfrm>
        </p:spPr>
        <p:txBody>
          <a:bodyPr>
            <a:noAutofit/>
          </a:bodyPr>
          <a:lstStyle/>
          <a:p>
            <a:r>
              <a:rPr lang="en-US" dirty="0"/>
              <a:t>Chat </a:t>
            </a:r>
            <a:br>
              <a:rPr lang="en-US" dirty="0"/>
            </a:br>
            <a:r>
              <a:rPr lang="en-US" dirty="0"/>
              <a:t>with </a:t>
            </a:r>
            <a:br>
              <a:rPr lang="en-US" dirty="0"/>
            </a:br>
            <a:r>
              <a:rPr lang="en-US" dirty="0"/>
              <a:t>Open </a:t>
            </a:r>
            <a:br>
              <a:rPr lang="en-US" dirty="0"/>
            </a:br>
            <a:r>
              <a:rPr lang="en-US" dirty="0"/>
              <a:t>Large Language Models:</a:t>
            </a:r>
            <a:br>
              <a:rPr lang="en-US" dirty="0"/>
            </a:br>
            <a:r>
              <a:rPr lang="en-US" dirty="0">
                <a:solidFill>
                  <a:srgbClr val="C00000"/>
                </a:solidFill>
              </a:rPr>
              <a:t>Chatbot Arena</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3"/>
              </a:rPr>
              <a:t>https://lmarena.ai/</a:t>
            </a:r>
            <a:endParaRPr lang="en-US" dirty="0">
              <a:solidFill>
                <a:schemeClr val="bg1">
                  <a:lumMod val="75000"/>
                </a:schemeClr>
              </a:solidFill>
            </a:endParaRPr>
          </a:p>
        </p:txBody>
      </p:sp>
      <p:sp>
        <p:nvSpPr>
          <p:cNvPr id="9" name="TextBox 8">
            <a:extLst>
              <a:ext uri="{FF2B5EF4-FFF2-40B4-BE49-F238E27FC236}">
                <a16:creationId xmlns:a16="http://schemas.microsoft.com/office/drawing/2014/main" id="{21490AB9-5C35-3202-C57E-2A04D933626C}"/>
              </a:ext>
            </a:extLst>
          </p:cNvPr>
          <p:cNvSpPr txBox="1"/>
          <p:nvPr/>
        </p:nvSpPr>
        <p:spPr>
          <a:xfrm>
            <a:off x="3937393" y="56354"/>
            <a:ext cx="6096000" cy="461665"/>
          </a:xfrm>
          <a:prstGeom prst="rect">
            <a:avLst/>
          </a:prstGeom>
          <a:noFill/>
        </p:spPr>
        <p:txBody>
          <a:bodyPr wrap="square">
            <a:spAutoFit/>
          </a:bodyPr>
          <a:lstStyle/>
          <a:p>
            <a:pPr algn="ctr"/>
            <a:r>
              <a:rPr lang="en-US" sz="2400" b="1" i="0" dirty="0">
                <a:solidFill>
                  <a:schemeClr val="accent1"/>
                </a:solidFill>
                <a:effectLst/>
                <a:latin typeface="Source Sans Pro" panose="020B0503030403020204" pitchFamily="34" charset="0"/>
              </a:rPr>
              <a:t>Large Language Models for Data Science</a:t>
            </a:r>
            <a:endParaRPr lang="en-US" sz="2400" b="1" dirty="0">
              <a:solidFill>
                <a:schemeClr val="accent1"/>
              </a:solidFill>
            </a:endParaRPr>
          </a:p>
        </p:txBody>
      </p:sp>
      <p:sp>
        <p:nvSpPr>
          <p:cNvPr id="11" name="TextBox 10">
            <a:extLst>
              <a:ext uri="{FF2B5EF4-FFF2-40B4-BE49-F238E27FC236}">
                <a16:creationId xmlns:a16="http://schemas.microsoft.com/office/drawing/2014/main" id="{53C87F7E-240F-7556-210F-99082F6D33A9}"/>
              </a:ext>
            </a:extLst>
          </p:cNvPr>
          <p:cNvSpPr txBox="1"/>
          <p:nvPr/>
        </p:nvSpPr>
        <p:spPr>
          <a:xfrm>
            <a:off x="3816884" y="1401328"/>
            <a:ext cx="3206357" cy="461665"/>
          </a:xfrm>
          <a:prstGeom prst="rect">
            <a:avLst/>
          </a:prstGeom>
          <a:noFill/>
        </p:spPr>
        <p:txBody>
          <a:bodyPr wrap="square">
            <a:spAutoFit/>
          </a:bodyPr>
          <a:lstStyle/>
          <a:p>
            <a:r>
              <a:rPr lang="en-US" sz="2400" b="1" dirty="0">
                <a:solidFill>
                  <a:srgbClr val="C00000"/>
                </a:solidFill>
              </a:rPr>
              <a:t>llama 3.2</a:t>
            </a:r>
          </a:p>
        </p:txBody>
      </p:sp>
      <p:sp>
        <p:nvSpPr>
          <p:cNvPr id="13" name="TextBox 12">
            <a:extLst>
              <a:ext uri="{FF2B5EF4-FFF2-40B4-BE49-F238E27FC236}">
                <a16:creationId xmlns:a16="http://schemas.microsoft.com/office/drawing/2014/main" id="{29C18F00-826A-2E8F-C12A-FAEE3644B4CD}"/>
              </a:ext>
            </a:extLst>
          </p:cNvPr>
          <p:cNvSpPr txBox="1"/>
          <p:nvPr/>
        </p:nvSpPr>
        <p:spPr>
          <a:xfrm>
            <a:off x="8100173" y="1401329"/>
            <a:ext cx="3401265" cy="461665"/>
          </a:xfrm>
          <a:prstGeom prst="rect">
            <a:avLst/>
          </a:prstGeom>
          <a:noFill/>
        </p:spPr>
        <p:txBody>
          <a:bodyPr wrap="square">
            <a:spAutoFit/>
          </a:bodyPr>
          <a:lstStyle/>
          <a:p>
            <a:r>
              <a:rPr lang="en-US" sz="2400" b="1" dirty="0" err="1">
                <a:solidFill>
                  <a:srgbClr val="C00000"/>
                </a:solidFill>
              </a:rPr>
              <a:t>claude</a:t>
            </a:r>
            <a:r>
              <a:rPr lang="en-US" sz="2400" b="1" dirty="0">
                <a:solidFill>
                  <a:srgbClr val="C00000"/>
                </a:solidFill>
              </a:rPr>
              <a:t> 3.5 sonnet</a:t>
            </a:r>
          </a:p>
        </p:txBody>
      </p:sp>
      <p:pic>
        <p:nvPicPr>
          <p:cNvPr id="3" name="Picture 2">
            <a:extLst>
              <a:ext uri="{FF2B5EF4-FFF2-40B4-BE49-F238E27FC236}">
                <a16:creationId xmlns:a16="http://schemas.microsoft.com/office/drawing/2014/main" id="{8EE6074D-54A7-2E06-BB74-89A41AEDEC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2B93354F-78FE-8747-4339-BFF2FA445D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765993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785768"/>
          </a:xfrm>
        </p:spPr>
        <p:txBody>
          <a:bodyPr>
            <a:noAutofit/>
          </a:bodyPr>
          <a:lstStyle/>
          <a:p>
            <a:r>
              <a:rPr lang="en-US" dirty="0" err="1"/>
              <a:t>Perplexity.ai</a:t>
            </a:r>
            <a:endParaRPr lang="en-US"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2"/>
              </a:rPr>
              <a:t>https://www.perplexity.ai/</a:t>
            </a:r>
            <a:endParaRPr lang="en-US" dirty="0">
              <a:solidFill>
                <a:schemeClr val="bg1">
                  <a:lumMod val="75000"/>
                </a:schemeClr>
              </a:solidFill>
            </a:endParaRPr>
          </a:p>
        </p:txBody>
      </p:sp>
      <p:pic>
        <p:nvPicPr>
          <p:cNvPr id="6" name="Picture 5">
            <a:extLst>
              <a:ext uri="{FF2B5EF4-FFF2-40B4-BE49-F238E27FC236}">
                <a16:creationId xmlns:a16="http://schemas.microsoft.com/office/drawing/2014/main" id="{B0BD18C1-08C5-37EF-90C0-5E9AD418BA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215" y="779566"/>
            <a:ext cx="10087311" cy="5724044"/>
          </a:xfrm>
          <a:prstGeom prst="rect">
            <a:avLst/>
          </a:prstGeom>
        </p:spPr>
      </p:pic>
      <p:pic>
        <p:nvPicPr>
          <p:cNvPr id="3" name="Picture 2">
            <a:extLst>
              <a:ext uri="{FF2B5EF4-FFF2-40B4-BE49-F238E27FC236}">
                <a16:creationId xmlns:a16="http://schemas.microsoft.com/office/drawing/2014/main" id="{CA1F8618-CBC1-3CC0-8637-60EEF47C19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7" name="Picture 6">
            <a:extLst>
              <a:ext uri="{FF2B5EF4-FFF2-40B4-BE49-F238E27FC236}">
                <a16:creationId xmlns:a16="http://schemas.microsoft.com/office/drawing/2014/main" id="{7CD5C41A-0DB4-ECB2-AE91-F89BC04457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9100093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3" name="Picture 2">
            <a:extLst>
              <a:ext uri="{FF2B5EF4-FFF2-40B4-BE49-F238E27FC236}">
                <a16:creationId xmlns:a16="http://schemas.microsoft.com/office/drawing/2014/main" id="{84EA1DEC-4783-B3DC-5E1C-F38E9F194F15}"/>
              </a:ext>
            </a:extLst>
          </p:cNvPr>
          <p:cNvPicPr>
            <a:picLocks noChangeAspect="1"/>
          </p:cNvPicPr>
          <p:nvPr/>
        </p:nvPicPr>
        <p:blipFill>
          <a:blip r:embed="rId2"/>
          <a:stretch>
            <a:fillRect/>
          </a:stretch>
        </p:blipFill>
        <p:spPr>
          <a:xfrm>
            <a:off x="264346" y="2862470"/>
            <a:ext cx="11663307" cy="3118367"/>
          </a:xfrm>
          <a:prstGeom prst="rect">
            <a:avLst/>
          </a:prstGeom>
        </p:spPr>
      </p:pic>
      <p:sp>
        <p:nvSpPr>
          <p:cNvPr id="9" name="Title 1">
            <a:extLst>
              <a:ext uri="{FF2B5EF4-FFF2-40B4-BE49-F238E27FC236}">
                <a16:creationId xmlns:a16="http://schemas.microsoft.com/office/drawing/2014/main" id="{15A3DC31-5293-EECE-05C8-82D2679C2CC8}"/>
              </a:ext>
            </a:extLst>
          </p:cNvPr>
          <p:cNvSpPr txBox="1">
            <a:spLocks/>
          </p:cNvSpPr>
          <p:nvPr/>
        </p:nvSpPr>
        <p:spPr>
          <a:xfrm>
            <a:off x="466234" y="75979"/>
            <a:ext cx="11222181" cy="2475004"/>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6000" dirty="0">
                <a:solidFill>
                  <a:srgbClr val="C00000"/>
                </a:solidFill>
              </a:rPr>
              <a:t>Generative AI (Gen AI)</a:t>
            </a:r>
            <a:br>
              <a:rPr lang="en-US" sz="6000" dirty="0">
                <a:solidFill>
                  <a:srgbClr val="C00000"/>
                </a:solidFill>
              </a:rPr>
            </a:br>
            <a:r>
              <a:rPr lang="en-US" dirty="0"/>
              <a:t>AI Generated Content (AIGC)</a:t>
            </a:r>
          </a:p>
          <a:p>
            <a:r>
              <a:rPr lang="en-US" dirty="0"/>
              <a:t>Image Generation</a:t>
            </a:r>
          </a:p>
        </p:txBody>
      </p:sp>
    </p:spTree>
    <p:extLst>
      <p:ext uri="{BB962C8B-B14F-4D97-AF65-F5344CB8AC3E}">
        <p14:creationId xmlns:p14="http://schemas.microsoft.com/office/powerpoint/2010/main" val="2923344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4"/>
            <a:ext cx="11222181" cy="1464709"/>
          </a:xfrm>
        </p:spPr>
        <p:txBody>
          <a:bodyPr>
            <a:normAutofit fontScale="90000"/>
          </a:bodyPr>
          <a:lstStyle/>
          <a:p>
            <a:r>
              <a:rPr lang="en-US" sz="6000" dirty="0">
                <a:solidFill>
                  <a:srgbClr val="C00000"/>
                </a:solidFill>
              </a:rPr>
              <a:t>Generative AI (Gen AI)</a:t>
            </a:r>
            <a:br>
              <a:rPr lang="en-US" sz="6000" dirty="0">
                <a:solidFill>
                  <a:srgbClr val="C00000"/>
                </a:solidFill>
              </a:rPr>
            </a:br>
            <a:r>
              <a:rPr lang="en-US" dirty="0"/>
              <a:t>AI Generated Content (AIGC)</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79</a:t>
            </a:fld>
            <a:endParaRPr lang="en-US"/>
          </a:p>
        </p:txBody>
      </p:sp>
      <p:pic>
        <p:nvPicPr>
          <p:cNvPr id="5" name="Picture 4">
            <a:extLst>
              <a:ext uri="{FF2B5EF4-FFF2-40B4-BE49-F238E27FC236}">
                <a16:creationId xmlns:a16="http://schemas.microsoft.com/office/drawing/2014/main" id="{011CD1F7-1AB6-6BEE-6FD8-326AAD8CD368}"/>
              </a:ext>
            </a:extLst>
          </p:cNvPr>
          <p:cNvPicPr>
            <a:picLocks noChangeAspect="1"/>
          </p:cNvPicPr>
          <p:nvPr/>
        </p:nvPicPr>
        <p:blipFill>
          <a:blip r:embed="rId2"/>
          <a:stretch>
            <a:fillRect/>
          </a:stretch>
        </p:blipFill>
        <p:spPr>
          <a:xfrm>
            <a:off x="145082" y="1639570"/>
            <a:ext cx="11981348" cy="4654518"/>
          </a:xfrm>
          <a:prstGeom prst="rect">
            <a:avLst/>
          </a:prstGeom>
        </p:spPr>
      </p:pic>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spTree>
    <p:extLst>
      <p:ext uri="{BB962C8B-B14F-4D97-AF65-F5344CB8AC3E}">
        <p14:creationId xmlns:p14="http://schemas.microsoft.com/office/powerpoint/2010/main" val="365184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82DA-B006-D842-865A-A805B868BCD7}"/>
              </a:ext>
            </a:extLst>
          </p:cNvPr>
          <p:cNvSpPr>
            <a:spLocks noGrp="1"/>
          </p:cNvSpPr>
          <p:nvPr>
            <p:ph type="title"/>
          </p:nvPr>
        </p:nvSpPr>
        <p:spPr>
          <a:xfrm>
            <a:off x="534389" y="56101"/>
            <a:ext cx="11222181" cy="1086900"/>
          </a:xfrm>
        </p:spPr>
        <p:txBody>
          <a:bodyPr>
            <a:normAutofit/>
          </a:bodyPr>
          <a:lstStyle/>
          <a:p>
            <a:r>
              <a:rPr lang="en-US" dirty="0"/>
              <a:t>Four Fundamental Qualities</a:t>
            </a:r>
          </a:p>
        </p:txBody>
      </p:sp>
      <p:sp>
        <p:nvSpPr>
          <p:cNvPr id="3" name="Content Placeholder 2">
            <a:extLst>
              <a:ext uri="{FF2B5EF4-FFF2-40B4-BE49-F238E27FC236}">
                <a16:creationId xmlns:a16="http://schemas.microsoft.com/office/drawing/2014/main" id="{38FCB672-3C34-354D-B5BE-45EC3902EDC9}"/>
              </a:ext>
            </a:extLst>
          </p:cNvPr>
          <p:cNvSpPr>
            <a:spLocks noGrp="1"/>
          </p:cNvSpPr>
          <p:nvPr>
            <p:ph idx="1"/>
          </p:nvPr>
        </p:nvSpPr>
        <p:spPr>
          <a:xfrm>
            <a:off x="534389" y="1143000"/>
            <a:ext cx="11222181" cy="5419244"/>
          </a:xfrm>
        </p:spPr>
        <p:txBody>
          <a:bodyPr>
            <a:noAutofit/>
          </a:bodyPr>
          <a:lstStyle/>
          <a:p>
            <a:pPr>
              <a:spcAft>
                <a:spcPts val="600"/>
              </a:spcAft>
            </a:pPr>
            <a:r>
              <a:rPr lang="en-US" altLang="zh-TW" sz="2400" dirty="0">
                <a:solidFill>
                  <a:srgbClr val="C00000"/>
                </a:solidFill>
              </a:rPr>
              <a:t>Professionalism</a:t>
            </a:r>
          </a:p>
          <a:p>
            <a:pPr lvl="1">
              <a:spcAft>
                <a:spcPts val="600"/>
              </a:spcAft>
            </a:pPr>
            <a:r>
              <a:rPr lang="en-US" altLang="zh-TW" sz="2400" dirty="0">
                <a:solidFill>
                  <a:srgbClr val="C00000"/>
                </a:solidFill>
              </a:rPr>
              <a:t>Creative thinking and Problem-solving 40 %</a:t>
            </a:r>
          </a:p>
          <a:p>
            <a:pPr lvl="1">
              <a:spcAft>
                <a:spcPts val="600"/>
              </a:spcAft>
            </a:pPr>
            <a:r>
              <a:rPr lang="en-US" altLang="zh-TW" sz="2400" dirty="0">
                <a:solidFill>
                  <a:srgbClr val="C00000"/>
                </a:solidFill>
              </a:rPr>
              <a:t>Comprehensive Integration 40 %</a:t>
            </a:r>
          </a:p>
          <a:p>
            <a:pPr>
              <a:spcAft>
                <a:spcPts val="600"/>
              </a:spcAft>
            </a:pPr>
            <a:r>
              <a:rPr lang="en-US" sz="2400" dirty="0">
                <a:solidFill>
                  <a:schemeClr val="accent1"/>
                </a:solidFill>
              </a:rPr>
              <a:t>Interpersonal Relationship</a:t>
            </a:r>
          </a:p>
          <a:p>
            <a:pPr lvl="1">
              <a:spcAft>
                <a:spcPts val="600"/>
              </a:spcAft>
            </a:pPr>
            <a:r>
              <a:rPr lang="en-US" sz="2400" dirty="0">
                <a:solidFill>
                  <a:schemeClr val="accent1"/>
                </a:solidFill>
              </a:rPr>
              <a:t>Communication and Coordination 10 %</a:t>
            </a:r>
          </a:p>
          <a:p>
            <a:pPr lvl="1">
              <a:spcAft>
                <a:spcPts val="600"/>
              </a:spcAft>
            </a:pPr>
            <a:r>
              <a:rPr lang="en-US" sz="2400" dirty="0">
                <a:solidFill>
                  <a:schemeClr val="accent1"/>
                </a:solidFill>
              </a:rPr>
              <a:t>Teamwork 5 %</a:t>
            </a:r>
          </a:p>
          <a:p>
            <a:pPr>
              <a:spcAft>
                <a:spcPts val="600"/>
              </a:spcAft>
            </a:pPr>
            <a:r>
              <a:rPr lang="en-US" altLang="zh-TW" sz="2400" dirty="0"/>
              <a:t>Ethics</a:t>
            </a:r>
          </a:p>
          <a:p>
            <a:pPr lvl="1">
              <a:spcAft>
                <a:spcPts val="600"/>
              </a:spcAft>
            </a:pPr>
            <a:r>
              <a:rPr lang="en-US" altLang="zh-TW" sz="2400" dirty="0"/>
              <a:t>Honesty and Integrity 0 %</a:t>
            </a:r>
          </a:p>
          <a:p>
            <a:pPr lvl="1">
              <a:spcAft>
                <a:spcPts val="600"/>
              </a:spcAft>
            </a:pPr>
            <a:r>
              <a:rPr lang="en-US" altLang="zh-TW" sz="2400" dirty="0"/>
              <a:t>Self-Esteem and Self-reflection 0 %</a:t>
            </a:r>
          </a:p>
          <a:p>
            <a:pPr>
              <a:spcAft>
                <a:spcPts val="600"/>
              </a:spcAft>
            </a:pPr>
            <a:r>
              <a:rPr lang="en-US" altLang="zh-TW" sz="2400" dirty="0"/>
              <a:t>International Vision</a:t>
            </a:r>
          </a:p>
          <a:p>
            <a:pPr lvl="1">
              <a:spcAft>
                <a:spcPts val="600"/>
              </a:spcAft>
            </a:pPr>
            <a:r>
              <a:rPr lang="en-US" altLang="zh-TW" sz="2400" dirty="0"/>
              <a:t>Caring for Diversity 0 %</a:t>
            </a:r>
          </a:p>
          <a:p>
            <a:pPr lvl="1">
              <a:spcAft>
                <a:spcPts val="600"/>
              </a:spcAft>
            </a:pPr>
            <a:r>
              <a:rPr lang="en-US" altLang="zh-TW" sz="2400" dirty="0">
                <a:solidFill>
                  <a:schemeClr val="accent6">
                    <a:lumMod val="50000"/>
                  </a:schemeClr>
                </a:solidFill>
              </a:rPr>
              <a:t>Interdisciplinary Vision 5 %</a:t>
            </a:r>
          </a:p>
        </p:txBody>
      </p:sp>
      <p:sp>
        <p:nvSpPr>
          <p:cNvPr id="4" name="Slide Number Placeholder 3">
            <a:extLst>
              <a:ext uri="{FF2B5EF4-FFF2-40B4-BE49-F238E27FC236}">
                <a16:creationId xmlns:a16="http://schemas.microsoft.com/office/drawing/2014/main" id="{05416157-D163-B749-B193-990891144A61}"/>
              </a:ext>
            </a:extLst>
          </p:cNvPr>
          <p:cNvSpPr>
            <a:spLocks noGrp="1"/>
          </p:cNvSpPr>
          <p:nvPr>
            <p:ph type="sldNum" sz="quarter" idx="12"/>
          </p:nvPr>
        </p:nvSpPr>
        <p:spPr/>
        <p:txBody>
          <a:bodyPr/>
          <a:lstStyle/>
          <a:p>
            <a:fld id="{5D6FF71F-CF6A-4C46-8F9B-61D49EEA70E3}" type="slidenum">
              <a:rPr lang="en-US" smtClean="0"/>
              <a:t>8</a:t>
            </a:fld>
            <a:endParaRPr lang="en-US"/>
          </a:p>
        </p:txBody>
      </p:sp>
      <p:pic>
        <p:nvPicPr>
          <p:cNvPr id="5" name="Picture 4">
            <a:extLst>
              <a:ext uri="{FF2B5EF4-FFF2-40B4-BE49-F238E27FC236}">
                <a16:creationId xmlns:a16="http://schemas.microsoft.com/office/drawing/2014/main" id="{877F3460-C118-C349-846D-D4B1E4428C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13B20EB9-8CFE-5A4B-956B-B4ACCBF842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3042403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5"/>
            <a:ext cx="11222181" cy="1558184"/>
          </a:xfrm>
        </p:spPr>
        <p:txBody>
          <a:bodyPr>
            <a:normAutofit/>
          </a:bodyPr>
          <a:lstStyle/>
          <a:p>
            <a:r>
              <a:rPr lang="en-US" dirty="0"/>
              <a:t>The history of Generative AI </a:t>
            </a:r>
            <a:br>
              <a:rPr lang="en-US" dirty="0"/>
            </a:br>
            <a:r>
              <a:rPr lang="en-US" dirty="0"/>
              <a:t>in CV, NLP and VL</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6EEBF675-AEEE-F770-691A-840B8CEC6C34}"/>
              </a:ext>
            </a:extLst>
          </p:cNvPr>
          <p:cNvPicPr>
            <a:picLocks noChangeAspect="1"/>
          </p:cNvPicPr>
          <p:nvPr/>
        </p:nvPicPr>
        <p:blipFill>
          <a:blip r:embed="rId2"/>
          <a:stretch>
            <a:fillRect/>
          </a:stretch>
        </p:blipFill>
        <p:spPr>
          <a:xfrm>
            <a:off x="143207" y="1827684"/>
            <a:ext cx="11905585" cy="4255064"/>
          </a:xfrm>
          <a:prstGeom prst="rect">
            <a:avLst/>
          </a:prstGeom>
        </p:spPr>
      </p:pic>
    </p:spTree>
    <p:extLst>
      <p:ext uri="{BB962C8B-B14F-4D97-AF65-F5344CB8AC3E}">
        <p14:creationId xmlns:p14="http://schemas.microsoft.com/office/powerpoint/2010/main" val="35946722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1"/>
            <a:ext cx="11222181" cy="1764857"/>
          </a:xfrm>
        </p:spPr>
        <p:txBody>
          <a:bodyPr>
            <a:normAutofit/>
          </a:bodyPr>
          <a:lstStyle/>
          <a:p>
            <a:r>
              <a:rPr lang="en-US" dirty="0"/>
              <a:t>Generative AI </a:t>
            </a:r>
            <a:br>
              <a:rPr lang="en-US" dirty="0"/>
            </a:br>
            <a:r>
              <a:rPr lang="en-US" dirty="0"/>
              <a:t>Foundation Models </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9FDFE21F-BCF9-326B-9959-AF9A11BA03CF}"/>
              </a:ext>
            </a:extLst>
          </p:cNvPr>
          <p:cNvPicPr>
            <a:picLocks noChangeAspect="1"/>
          </p:cNvPicPr>
          <p:nvPr/>
        </p:nvPicPr>
        <p:blipFill>
          <a:blip r:embed="rId2"/>
          <a:stretch>
            <a:fillRect/>
          </a:stretch>
        </p:blipFill>
        <p:spPr>
          <a:xfrm>
            <a:off x="112994" y="1920348"/>
            <a:ext cx="11966009" cy="4401930"/>
          </a:xfrm>
          <a:prstGeom prst="rect">
            <a:avLst/>
          </a:prstGeom>
        </p:spPr>
      </p:pic>
    </p:spTree>
    <p:extLst>
      <p:ext uri="{BB962C8B-B14F-4D97-AF65-F5344CB8AC3E}">
        <p14:creationId xmlns:p14="http://schemas.microsoft.com/office/powerpoint/2010/main" val="4141876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833470"/>
          </a:xfrm>
        </p:spPr>
        <p:txBody>
          <a:bodyPr>
            <a:normAutofit/>
          </a:bodyPr>
          <a:lstStyle/>
          <a:p>
            <a:r>
              <a:rPr lang="en-US" dirty="0"/>
              <a:t>Categories of Vision Generative Models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9" name="Picture 8">
            <a:extLst>
              <a:ext uri="{FF2B5EF4-FFF2-40B4-BE49-F238E27FC236}">
                <a16:creationId xmlns:a16="http://schemas.microsoft.com/office/drawing/2014/main" id="{B4036D6D-9DB9-845E-E9A4-4B79EE8D73CD}"/>
              </a:ext>
            </a:extLst>
          </p:cNvPr>
          <p:cNvPicPr>
            <a:picLocks noChangeAspect="1"/>
          </p:cNvPicPr>
          <p:nvPr/>
        </p:nvPicPr>
        <p:blipFill>
          <a:blip r:embed="rId2"/>
          <a:stretch>
            <a:fillRect/>
          </a:stretch>
        </p:blipFill>
        <p:spPr>
          <a:xfrm>
            <a:off x="1102140" y="910880"/>
            <a:ext cx="10057657" cy="5590299"/>
          </a:xfrm>
          <a:prstGeom prst="rect">
            <a:avLst/>
          </a:prstGeom>
        </p:spPr>
      </p:pic>
    </p:spTree>
    <p:extLst>
      <p:ext uri="{BB962C8B-B14F-4D97-AF65-F5344CB8AC3E}">
        <p14:creationId xmlns:p14="http://schemas.microsoft.com/office/powerpoint/2010/main" val="31956985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The General Structure of </a:t>
            </a:r>
            <a:br>
              <a:rPr lang="en-US" dirty="0"/>
            </a:br>
            <a:r>
              <a:rPr lang="en-US" dirty="0"/>
              <a:t>Generative Vision Language</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6" name="Picture 5">
            <a:extLst>
              <a:ext uri="{FF2B5EF4-FFF2-40B4-BE49-F238E27FC236}">
                <a16:creationId xmlns:a16="http://schemas.microsoft.com/office/drawing/2014/main" id="{02C6A425-EB3A-975B-9588-F80B9FBA6D82}"/>
              </a:ext>
            </a:extLst>
          </p:cNvPr>
          <p:cNvPicPr>
            <a:picLocks noChangeAspect="1"/>
          </p:cNvPicPr>
          <p:nvPr/>
        </p:nvPicPr>
        <p:blipFill>
          <a:blip r:embed="rId2"/>
          <a:stretch>
            <a:fillRect/>
          </a:stretch>
        </p:blipFill>
        <p:spPr>
          <a:xfrm>
            <a:off x="161455" y="1982592"/>
            <a:ext cx="11867176" cy="3604315"/>
          </a:xfrm>
          <a:prstGeom prst="rect">
            <a:avLst/>
          </a:prstGeom>
        </p:spPr>
      </p:pic>
    </p:spTree>
    <p:extLst>
      <p:ext uri="{BB962C8B-B14F-4D97-AF65-F5344CB8AC3E}">
        <p14:creationId xmlns:p14="http://schemas.microsoft.com/office/powerpoint/2010/main" val="14424585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867905" y="274639"/>
            <a:ext cx="10291892" cy="6034087"/>
          </a:xfrm>
        </p:spPr>
        <p:txBody>
          <a:bodyPr>
            <a:normAutofit/>
          </a:bodyPr>
          <a:lstStyle/>
          <a:p>
            <a:r>
              <a:rPr lang="en-US" altLang="zh-TW" sz="8000" dirty="0">
                <a:solidFill>
                  <a:srgbClr val="C00000"/>
                </a:solidFill>
                <a:latin typeface="Calibri" charset="0"/>
                <a:ea typeface="標楷體" charset="-120"/>
              </a:rPr>
              <a:t>RAG LLM</a:t>
            </a:r>
            <a:br>
              <a:rPr lang="en-US" altLang="zh-TW" sz="8000" dirty="0">
                <a:solidFill>
                  <a:srgbClr val="C00000"/>
                </a:solidFill>
                <a:latin typeface="Calibri" charset="0"/>
                <a:ea typeface="標楷體" charset="-120"/>
              </a:rPr>
            </a:br>
            <a:r>
              <a:rPr lang="en-US" altLang="zh-TW" sz="8000" dirty="0">
                <a:solidFill>
                  <a:srgbClr val="C00000"/>
                </a:solidFill>
                <a:latin typeface="Calibri" charset="0"/>
                <a:ea typeface="標楷體" charset="-120"/>
              </a:rPr>
              <a:t>Dialogue Systems</a:t>
            </a:r>
            <a:endParaRPr lang="en-US" altLang="en-US" sz="8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08EAB8C-93D2-2144-9253-06580194A94E}" type="slidenum">
              <a:rPr kumimoji="0" lang="zh-TW" altLang="en-US" sz="1200">
                <a:solidFill>
                  <a:srgbClr val="898989"/>
                </a:solidFill>
                <a:latin typeface="Calibri" charset="0"/>
              </a:rPr>
              <a:pPr eaLnBrk="1" hangingPunct="1"/>
              <a:t>84</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7728607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363926" y="42033"/>
            <a:ext cx="11756570" cy="1011120"/>
          </a:xfrm>
        </p:spPr>
        <p:txBody>
          <a:bodyPr>
            <a:normAutofit fontScale="90000"/>
          </a:bodyPr>
          <a:lstStyle/>
          <a:p>
            <a:r>
              <a:rPr lang="en-US" sz="3600" dirty="0"/>
              <a:t>Technology Tree of RAG Research </a:t>
            </a:r>
            <a:br>
              <a:rPr lang="en-US" sz="3600" dirty="0"/>
            </a:br>
            <a:r>
              <a:rPr lang="en-US" sz="3100" b="0" dirty="0"/>
              <a:t>Retrieval-Augmented Generation (RAG) for Large Language Models (LLMs)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Gao, Y., </a:t>
            </a:r>
            <a:r>
              <a:rPr lang="en-US" sz="1000" dirty="0" err="1">
                <a:solidFill>
                  <a:schemeClr val="bg1">
                    <a:lumMod val="75000"/>
                  </a:schemeClr>
                </a:solidFill>
              </a:rPr>
              <a:t>Xiong</a:t>
            </a:r>
            <a:r>
              <a:rPr lang="en-US" sz="1000" dirty="0">
                <a:solidFill>
                  <a:schemeClr val="bg1">
                    <a:lumMod val="75000"/>
                  </a:schemeClr>
                </a:solidFill>
              </a:rPr>
              <a:t>, Y., Gao, X., Jia, K., Pan, J., Bi, Y., ... &amp; Wang, H. (2023). Retrieval-augmented generation for large language models: A survey. </a:t>
            </a:r>
            <a:r>
              <a:rPr lang="en-US" sz="1000" dirty="0" err="1">
                <a:solidFill>
                  <a:schemeClr val="bg1">
                    <a:lumMod val="75000"/>
                  </a:schemeClr>
                </a:solidFill>
              </a:rPr>
              <a:t>arXiv</a:t>
            </a:r>
            <a:r>
              <a:rPr lang="en-US" sz="1000" dirty="0">
                <a:solidFill>
                  <a:schemeClr val="bg1">
                    <a:lumMod val="75000"/>
                  </a:schemeClr>
                </a:solidFill>
              </a:rPr>
              <a:t> preprint arXiv:2312.10997.</a:t>
            </a:r>
          </a:p>
        </p:txBody>
      </p:sp>
      <p:pic>
        <p:nvPicPr>
          <p:cNvPr id="6" name="Picture 5">
            <a:extLst>
              <a:ext uri="{FF2B5EF4-FFF2-40B4-BE49-F238E27FC236}">
                <a16:creationId xmlns:a16="http://schemas.microsoft.com/office/drawing/2014/main" id="{754EF2E0-84D4-A6DA-3CAC-939EDEDFA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0139" y="1060655"/>
            <a:ext cx="7631722" cy="5519370"/>
          </a:xfrm>
          <a:prstGeom prst="rect">
            <a:avLst/>
          </a:prstGeom>
        </p:spPr>
      </p:pic>
    </p:spTree>
    <p:extLst>
      <p:ext uri="{BB962C8B-B14F-4D97-AF65-F5344CB8AC3E}">
        <p14:creationId xmlns:p14="http://schemas.microsoft.com/office/powerpoint/2010/main" val="23949223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48744"/>
          </a:xfrm>
        </p:spPr>
        <p:txBody>
          <a:bodyPr>
            <a:normAutofit fontScale="90000"/>
          </a:bodyPr>
          <a:lstStyle/>
          <a:p>
            <a:r>
              <a:rPr lang="en-US" dirty="0"/>
              <a:t>Retrieval-Augmented Generation (RAG) </a:t>
            </a:r>
            <a:br>
              <a:rPr lang="en-US" dirty="0"/>
            </a:br>
            <a:r>
              <a:rPr lang="en-US" dirty="0"/>
              <a:t>for Large Language Models (LLMs)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Gao, Y., </a:t>
            </a:r>
            <a:r>
              <a:rPr lang="en-US" sz="1000" dirty="0" err="1">
                <a:solidFill>
                  <a:schemeClr val="bg1">
                    <a:lumMod val="75000"/>
                  </a:schemeClr>
                </a:solidFill>
              </a:rPr>
              <a:t>Xiong</a:t>
            </a:r>
            <a:r>
              <a:rPr lang="en-US" sz="1000" dirty="0">
                <a:solidFill>
                  <a:schemeClr val="bg1">
                    <a:lumMod val="75000"/>
                  </a:schemeClr>
                </a:solidFill>
              </a:rPr>
              <a:t>, Y., Gao, X., Jia, K., Pan, J., Bi, Y., ... &amp; Wang, H. (2023). Retrieval-augmented generation for large language models: A survey. </a:t>
            </a:r>
            <a:r>
              <a:rPr lang="en-US" sz="1000" dirty="0" err="1">
                <a:solidFill>
                  <a:schemeClr val="bg1">
                    <a:lumMod val="75000"/>
                  </a:schemeClr>
                </a:solidFill>
              </a:rPr>
              <a:t>arXiv</a:t>
            </a:r>
            <a:r>
              <a:rPr lang="en-US" sz="1000" dirty="0">
                <a:solidFill>
                  <a:schemeClr val="bg1">
                    <a:lumMod val="75000"/>
                  </a:schemeClr>
                </a:solidFill>
              </a:rPr>
              <a:t> preprint arXiv:2312.10997.</a:t>
            </a:r>
          </a:p>
        </p:txBody>
      </p:sp>
      <p:pic>
        <p:nvPicPr>
          <p:cNvPr id="8" name="Picture 7">
            <a:extLst>
              <a:ext uri="{FF2B5EF4-FFF2-40B4-BE49-F238E27FC236}">
                <a16:creationId xmlns:a16="http://schemas.microsoft.com/office/drawing/2014/main" id="{962FBD3B-1499-E046-FAA8-64688BB2935E}"/>
              </a:ext>
            </a:extLst>
          </p:cNvPr>
          <p:cNvPicPr>
            <a:picLocks noChangeAspect="1"/>
          </p:cNvPicPr>
          <p:nvPr/>
        </p:nvPicPr>
        <p:blipFill>
          <a:blip r:embed="rId2"/>
          <a:stretch>
            <a:fillRect/>
          </a:stretch>
        </p:blipFill>
        <p:spPr>
          <a:xfrm>
            <a:off x="1741169" y="1350498"/>
            <a:ext cx="8953123" cy="5219248"/>
          </a:xfrm>
          <a:prstGeom prst="rect">
            <a:avLst/>
          </a:prstGeom>
        </p:spPr>
      </p:pic>
    </p:spTree>
    <p:extLst>
      <p:ext uri="{BB962C8B-B14F-4D97-AF65-F5344CB8AC3E}">
        <p14:creationId xmlns:p14="http://schemas.microsoft.com/office/powerpoint/2010/main" val="17670200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59893"/>
          </a:xfrm>
        </p:spPr>
        <p:txBody>
          <a:bodyPr>
            <a:noAutofit/>
          </a:bodyPr>
          <a:lstStyle/>
          <a:p>
            <a:r>
              <a:rPr lang="en-US" sz="3600" dirty="0"/>
              <a:t>Retrieval-Augmented Generation (RAG) Architecture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Zhao, P., Zhang, H., Yu, Q., Wang, Z., </a:t>
            </a:r>
            <a:r>
              <a:rPr lang="en-US" sz="1000" dirty="0" err="1">
                <a:solidFill>
                  <a:schemeClr val="bg1">
                    <a:lumMod val="75000"/>
                  </a:schemeClr>
                </a:solidFill>
              </a:rPr>
              <a:t>Geng</a:t>
            </a:r>
            <a:r>
              <a:rPr lang="en-US" sz="1000" dirty="0">
                <a:solidFill>
                  <a:schemeClr val="bg1">
                    <a:lumMod val="75000"/>
                  </a:schemeClr>
                </a:solidFill>
              </a:rPr>
              <a:t>, Y., Fu, F., ... &amp; Cui, B. (2024). Retrieval-augmented generation for ai-generated content: A survey. </a:t>
            </a:r>
            <a:r>
              <a:rPr lang="en-US" sz="1000" dirty="0" err="1">
                <a:solidFill>
                  <a:schemeClr val="bg1">
                    <a:lumMod val="75000"/>
                  </a:schemeClr>
                </a:solidFill>
              </a:rPr>
              <a:t>arXiv</a:t>
            </a:r>
            <a:r>
              <a:rPr lang="en-US" sz="1000" dirty="0">
                <a:solidFill>
                  <a:schemeClr val="bg1">
                    <a:lumMod val="75000"/>
                  </a:schemeClr>
                </a:solidFill>
              </a:rPr>
              <a:t> preprint arXiv:2402.19473.</a:t>
            </a:r>
          </a:p>
        </p:txBody>
      </p:sp>
      <p:pic>
        <p:nvPicPr>
          <p:cNvPr id="5" name="Picture 4">
            <a:extLst>
              <a:ext uri="{FF2B5EF4-FFF2-40B4-BE49-F238E27FC236}">
                <a16:creationId xmlns:a16="http://schemas.microsoft.com/office/drawing/2014/main" id="{E699B729-9D2E-EC6D-246B-AD2E690B7607}"/>
              </a:ext>
            </a:extLst>
          </p:cNvPr>
          <p:cNvPicPr>
            <a:picLocks noChangeAspect="1"/>
          </p:cNvPicPr>
          <p:nvPr/>
        </p:nvPicPr>
        <p:blipFill>
          <a:blip r:embed="rId2"/>
          <a:stretch>
            <a:fillRect/>
          </a:stretch>
        </p:blipFill>
        <p:spPr>
          <a:xfrm>
            <a:off x="1130671" y="861648"/>
            <a:ext cx="9930657" cy="5700596"/>
          </a:xfrm>
          <a:prstGeom prst="rect">
            <a:avLst/>
          </a:prstGeom>
        </p:spPr>
      </p:pic>
    </p:spTree>
    <p:extLst>
      <p:ext uri="{BB962C8B-B14F-4D97-AF65-F5344CB8AC3E}">
        <p14:creationId xmlns:p14="http://schemas.microsoft.com/office/powerpoint/2010/main" val="1655203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48744"/>
          </a:xfrm>
        </p:spPr>
        <p:txBody>
          <a:bodyPr>
            <a:normAutofit fontScale="90000"/>
          </a:bodyPr>
          <a:lstStyle/>
          <a:p>
            <a:r>
              <a:rPr lang="en-US" dirty="0"/>
              <a:t>Synthesizing RAG with LLMs </a:t>
            </a:r>
            <a:br>
              <a:rPr lang="en-US" dirty="0"/>
            </a:br>
            <a:r>
              <a:rPr lang="en-US" dirty="0"/>
              <a:t>for Question Answering Application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Minaee</a:t>
            </a:r>
            <a:r>
              <a:rPr lang="en-US" sz="1000" dirty="0">
                <a:solidFill>
                  <a:schemeClr val="bg1">
                    <a:lumMod val="75000"/>
                  </a:schemeClr>
                </a:solidFill>
              </a:rPr>
              <a:t>, S., </a:t>
            </a:r>
            <a:r>
              <a:rPr lang="en-US" sz="1000" dirty="0" err="1">
                <a:solidFill>
                  <a:schemeClr val="bg1">
                    <a:lumMod val="75000"/>
                  </a:schemeClr>
                </a:solidFill>
              </a:rPr>
              <a:t>Mikolov</a:t>
            </a:r>
            <a:r>
              <a:rPr lang="en-US" sz="1000" dirty="0">
                <a:solidFill>
                  <a:schemeClr val="bg1">
                    <a:lumMod val="75000"/>
                  </a:schemeClr>
                </a:solidFill>
              </a:rPr>
              <a:t>, T., </a:t>
            </a:r>
            <a:r>
              <a:rPr lang="en-US" sz="1000" dirty="0" err="1">
                <a:solidFill>
                  <a:schemeClr val="bg1">
                    <a:lumMod val="75000"/>
                  </a:schemeClr>
                </a:solidFill>
              </a:rPr>
              <a:t>Nikzad</a:t>
            </a:r>
            <a:r>
              <a:rPr lang="en-US" sz="1000" dirty="0">
                <a:solidFill>
                  <a:schemeClr val="bg1">
                    <a:lumMod val="75000"/>
                  </a:schemeClr>
                </a:solidFill>
              </a:rPr>
              <a:t>, N., </a:t>
            </a:r>
            <a:r>
              <a:rPr lang="en-US" sz="1000" dirty="0" err="1">
                <a:solidFill>
                  <a:schemeClr val="bg1">
                    <a:lumMod val="75000"/>
                  </a:schemeClr>
                </a:solidFill>
              </a:rPr>
              <a:t>Chenaghlu</a:t>
            </a:r>
            <a:r>
              <a:rPr lang="en-US" sz="1000" dirty="0">
                <a:solidFill>
                  <a:schemeClr val="bg1">
                    <a:lumMod val="75000"/>
                  </a:schemeClr>
                </a:solidFill>
              </a:rPr>
              <a:t>, M., </a:t>
            </a:r>
            <a:r>
              <a:rPr lang="en-US" sz="1000" dirty="0" err="1">
                <a:solidFill>
                  <a:schemeClr val="bg1">
                    <a:lumMod val="75000"/>
                  </a:schemeClr>
                </a:solidFill>
              </a:rPr>
              <a:t>Socher</a:t>
            </a:r>
            <a:r>
              <a:rPr lang="en-US" sz="1000" dirty="0">
                <a:solidFill>
                  <a:schemeClr val="bg1">
                    <a:lumMod val="75000"/>
                  </a:schemeClr>
                </a:solidFill>
              </a:rPr>
              <a:t>, R., </a:t>
            </a:r>
            <a:r>
              <a:rPr lang="en-US" sz="1000" dirty="0" err="1">
                <a:solidFill>
                  <a:schemeClr val="bg1">
                    <a:lumMod val="75000"/>
                  </a:schemeClr>
                </a:solidFill>
              </a:rPr>
              <a:t>Amatriain</a:t>
            </a:r>
            <a:r>
              <a:rPr lang="en-US" sz="1000" dirty="0">
                <a:solidFill>
                  <a:schemeClr val="bg1">
                    <a:lumMod val="75000"/>
                  </a:schemeClr>
                </a:solidFill>
              </a:rPr>
              <a:t>, X., &amp; Gao, J. (2024). Large language models: A survey. </a:t>
            </a:r>
            <a:r>
              <a:rPr lang="en-US" sz="1000" dirty="0" err="1">
                <a:solidFill>
                  <a:schemeClr val="bg1">
                    <a:lumMod val="75000"/>
                  </a:schemeClr>
                </a:solidFill>
              </a:rPr>
              <a:t>arXiv</a:t>
            </a:r>
            <a:r>
              <a:rPr lang="en-US" sz="1000" dirty="0">
                <a:solidFill>
                  <a:schemeClr val="bg1">
                    <a:lumMod val="75000"/>
                  </a:schemeClr>
                </a:solidFill>
              </a:rPr>
              <a:t> preprint arXiv:2402.06196.</a:t>
            </a:r>
          </a:p>
        </p:txBody>
      </p:sp>
      <p:pic>
        <p:nvPicPr>
          <p:cNvPr id="12" name="Picture 11">
            <a:extLst>
              <a:ext uri="{FF2B5EF4-FFF2-40B4-BE49-F238E27FC236}">
                <a16:creationId xmlns:a16="http://schemas.microsoft.com/office/drawing/2014/main" id="{5C5EADD5-E009-5522-3B63-FA51BDE01736}"/>
              </a:ext>
            </a:extLst>
          </p:cNvPr>
          <p:cNvPicPr>
            <a:picLocks noChangeAspect="1"/>
          </p:cNvPicPr>
          <p:nvPr/>
        </p:nvPicPr>
        <p:blipFill>
          <a:blip r:embed="rId2"/>
          <a:stretch>
            <a:fillRect/>
          </a:stretch>
        </p:blipFill>
        <p:spPr>
          <a:xfrm>
            <a:off x="1647048" y="1375285"/>
            <a:ext cx="8935135" cy="5162172"/>
          </a:xfrm>
          <a:prstGeom prst="rect">
            <a:avLst/>
          </a:prstGeom>
        </p:spPr>
      </p:pic>
    </p:spTree>
    <p:extLst>
      <p:ext uri="{BB962C8B-B14F-4D97-AF65-F5344CB8AC3E}">
        <p14:creationId xmlns:p14="http://schemas.microsoft.com/office/powerpoint/2010/main" val="38413662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4811"/>
            <a:ext cx="11222181" cy="1008529"/>
          </a:xfrm>
        </p:spPr>
        <p:txBody>
          <a:bodyPr>
            <a:normAutofit fontScale="90000"/>
          </a:bodyPr>
          <a:lstStyle/>
          <a:p>
            <a:r>
              <a:rPr lang="en-US" dirty="0"/>
              <a:t>Synthesizing the KG as a Retriever with LLMs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89</a:t>
            </a:fld>
            <a:endParaRPr lang="en-US"/>
          </a:p>
        </p:txBody>
      </p:sp>
      <p:pic>
        <p:nvPicPr>
          <p:cNvPr id="5" name="Picture 4">
            <a:extLst>
              <a:ext uri="{FF2B5EF4-FFF2-40B4-BE49-F238E27FC236}">
                <a16:creationId xmlns:a16="http://schemas.microsoft.com/office/drawing/2014/main" id="{BBF449D1-4115-8447-BB82-5D5D617FF128}"/>
              </a:ext>
            </a:extLst>
          </p:cNvPr>
          <p:cNvPicPr>
            <a:picLocks noChangeAspect="1"/>
          </p:cNvPicPr>
          <p:nvPr/>
        </p:nvPicPr>
        <p:blipFill>
          <a:blip r:embed="rId2"/>
          <a:stretch>
            <a:fillRect/>
          </a:stretch>
        </p:blipFill>
        <p:spPr>
          <a:xfrm>
            <a:off x="296546" y="1649233"/>
            <a:ext cx="11527259" cy="4621778"/>
          </a:xfrm>
          <a:prstGeom prst="rect">
            <a:avLst/>
          </a:prstGeom>
        </p:spPr>
      </p:pic>
      <p:sp>
        <p:nvSpPr>
          <p:cNvPr id="6" name="TextBox 5">
            <a:extLst>
              <a:ext uri="{FF2B5EF4-FFF2-40B4-BE49-F238E27FC236}">
                <a16:creationId xmlns:a16="http://schemas.microsoft.com/office/drawing/2014/main" id="{09F46A5C-B3C7-88B6-ABF3-DB179D08D08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Minaee</a:t>
            </a:r>
            <a:r>
              <a:rPr lang="en-US" sz="1000" dirty="0">
                <a:solidFill>
                  <a:schemeClr val="bg1">
                    <a:lumMod val="75000"/>
                  </a:schemeClr>
                </a:solidFill>
              </a:rPr>
              <a:t>, S., </a:t>
            </a:r>
            <a:r>
              <a:rPr lang="en-US" sz="1000" dirty="0" err="1">
                <a:solidFill>
                  <a:schemeClr val="bg1">
                    <a:lumMod val="75000"/>
                  </a:schemeClr>
                </a:solidFill>
              </a:rPr>
              <a:t>Mikolov</a:t>
            </a:r>
            <a:r>
              <a:rPr lang="en-US" sz="1000" dirty="0">
                <a:solidFill>
                  <a:schemeClr val="bg1">
                    <a:lumMod val="75000"/>
                  </a:schemeClr>
                </a:solidFill>
              </a:rPr>
              <a:t>, T., </a:t>
            </a:r>
            <a:r>
              <a:rPr lang="en-US" sz="1000" dirty="0" err="1">
                <a:solidFill>
                  <a:schemeClr val="bg1">
                    <a:lumMod val="75000"/>
                  </a:schemeClr>
                </a:solidFill>
              </a:rPr>
              <a:t>Nikzad</a:t>
            </a:r>
            <a:r>
              <a:rPr lang="en-US" sz="1000" dirty="0">
                <a:solidFill>
                  <a:schemeClr val="bg1">
                    <a:lumMod val="75000"/>
                  </a:schemeClr>
                </a:solidFill>
              </a:rPr>
              <a:t>, N., </a:t>
            </a:r>
            <a:r>
              <a:rPr lang="en-US" sz="1000" dirty="0" err="1">
                <a:solidFill>
                  <a:schemeClr val="bg1">
                    <a:lumMod val="75000"/>
                  </a:schemeClr>
                </a:solidFill>
              </a:rPr>
              <a:t>Chenaghlu</a:t>
            </a:r>
            <a:r>
              <a:rPr lang="en-US" sz="1000" dirty="0">
                <a:solidFill>
                  <a:schemeClr val="bg1">
                    <a:lumMod val="75000"/>
                  </a:schemeClr>
                </a:solidFill>
              </a:rPr>
              <a:t>, M., </a:t>
            </a:r>
            <a:r>
              <a:rPr lang="en-US" sz="1000" dirty="0" err="1">
                <a:solidFill>
                  <a:schemeClr val="bg1">
                    <a:lumMod val="75000"/>
                  </a:schemeClr>
                </a:solidFill>
              </a:rPr>
              <a:t>Socher</a:t>
            </a:r>
            <a:r>
              <a:rPr lang="en-US" sz="1000" dirty="0">
                <a:solidFill>
                  <a:schemeClr val="bg1">
                    <a:lumMod val="75000"/>
                  </a:schemeClr>
                </a:solidFill>
              </a:rPr>
              <a:t>, R., </a:t>
            </a:r>
            <a:r>
              <a:rPr lang="en-US" sz="1000" dirty="0" err="1">
                <a:solidFill>
                  <a:schemeClr val="bg1">
                    <a:lumMod val="75000"/>
                  </a:schemeClr>
                </a:solidFill>
              </a:rPr>
              <a:t>Amatriain</a:t>
            </a:r>
            <a:r>
              <a:rPr lang="en-US" sz="1000" dirty="0">
                <a:solidFill>
                  <a:schemeClr val="bg1">
                    <a:lumMod val="75000"/>
                  </a:schemeClr>
                </a:solidFill>
              </a:rPr>
              <a:t>, X., &amp; Gao, J. (2024). Large language models: A survey. </a:t>
            </a:r>
            <a:r>
              <a:rPr lang="en-US" sz="1000" dirty="0" err="1">
                <a:solidFill>
                  <a:schemeClr val="bg1">
                    <a:lumMod val="75000"/>
                  </a:schemeClr>
                </a:solidFill>
              </a:rPr>
              <a:t>arXiv</a:t>
            </a:r>
            <a:r>
              <a:rPr lang="en-US" sz="1000" dirty="0">
                <a:solidFill>
                  <a:schemeClr val="bg1">
                    <a:lumMod val="75000"/>
                  </a:schemeClr>
                </a:solidFill>
              </a:rPr>
              <a:t> preprint arXiv:2402.06196.</a:t>
            </a:r>
          </a:p>
        </p:txBody>
      </p:sp>
    </p:spTree>
    <p:extLst>
      <p:ext uri="{BB962C8B-B14F-4D97-AF65-F5344CB8AC3E}">
        <p14:creationId xmlns:p14="http://schemas.microsoft.com/office/powerpoint/2010/main" val="127313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CE6D3-4344-CB42-AC4C-A8BD1FC79323}"/>
              </a:ext>
            </a:extLst>
          </p:cNvPr>
          <p:cNvSpPr>
            <a:spLocks noGrp="1"/>
          </p:cNvSpPr>
          <p:nvPr>
            <p:ph type="title"/>
          </p:nvPr>
        </p:nvSpPr>
        <p:spPr/>
        <p:txBody>
          <a:bodyPr>
            <a:normAutofit/>
          </a:bodyPr>
          <a:lstStyle/>
          <a:p>
            <a:r>
              <a:rPr lang="en-US" dirty="0"/>
              <a:t>College Learning Goals</a:t>
            </a:r>
          </a:p>
        </p:txBody>
      </p:sp>
      <p:sp>
        <p:nvSpPr>
          <p:cNvPr id="3" name="Content Placeholder 2">
            <a:extLst>
              <a:ext uri="{FF2B5EF4-FFF2-40B4-BE49-F238E27FC236}">
                <a16:creationId xmlns:a16="http://schemas.microsoft.com/office/drawing/2014/main" id="{8A093681-3372-0E41-8979-66474931897C}"/>
              </a:ext>
            </a:extLst>
          </p:cNvPr>
          <p:cNvSpPr>
            <a:spLocks noGrp="1"/>
          </p:cNvSpPr>
          <p:nvPr>
            <p:ph idx="1"/>
          </p:nvPr>
        </p:nvSpPr>
        <p:spPr/>
        <p:txBody>
          <a:bodyPr>
            <a:normAutofit/>
          </a:bodyPr>
          <a:lstStyle/>
          <a:p>
            <a:r>
              <a:rPr lang="en-US" sz="4400" dirty="0"/>
              <a:t>Ethics/Corporate Social Responsibility</a:t>
            </a:r>
          </a:p>
          <a:p>
            <a:r>
              <a:rPr lang="en-US" sz="4400" dirty="0">
                <a:solidFill>
                  <a:srgbClr val="C00000"/>
                </a:solidFill>
              </a:rPr>
              <a:t>Global Knowledge/Awareness</a:t>
            </a:r>
          </a:p>
          <a:p>
            <a:r>
              <a:rPr lang="en-US" sz="4400" dirty="0"/>
              <a:t>Communication</a:t>
            </a:r>
          </a:p>
          <a:p>
            <a:r>
              <a:rPr lang="en-US" sz="4400" dirty="0">
                <a:solidFill>
                  <a:schemeClr val="accent1"/>
                </a:solidFill>
              </a:rPr>
              <a:t>Analytical and Critical Thinking</a:t>
            </a:r>
          </a:p>
        </p:txBody>
      </p:sp>
      <p:sp>
        <p:nvSpPr>
          <p:cNvPr id="4" name="Slide Number Placeholder 3">
            <a:extLst>
              <a:ext uri="{FF2B5EF4-FFF2-40B4-BE49-F238E27FC236}">
                <a16:creationId xmlns:a16="http://schemas.microsoft.com/office/drawing/2014/main" id="{5CD133C5-31DA-6145-B0B7-EFDE1C3B9DD2}"/>
              </a:ext>
            </a:extLst>
          </p:cNvPr>
          <p:cNvSpPr>
            <a:spLocks noGrp="1"/>
          </p:cNvSpPr>
          <p:nvPr>
            <p:ph type="sldNum" sz="quarter" idx="12"/>
          </p:nvPr>
        </p:nvSpPr>
        <p:spPr/>
        <p:txBody>
          <a:bodyPr/>
          <a:lstStyle/>
          <a:p>
            <a:fld id="{5D6FF71F-CF6A-4C46-8F9B-61D49EEA70E3}" type="slidenum">
              <a:rPr lang="en-US" smtClean="0"/>
              <a:t>9</a:t>
            </a:fld>
            <a:endParaRPr lang="en-US"/>
          </a:p>
        </p:txBody>
      </p:sp>
      <p:pic>
        <p:nvPicPr>
          <p:cNvPr id="5" name="Picture 4">
            <a:extLst>
              <a:ext uri="{FF2B5EF4-FFF2-40B4-BE49-F238E27FC236}">
                <a16:creationId xmlns:a16="http://schemas.microsoft.com/office/drawing/2014/main" id="{CF84E15D-0C98-8F4F-A497-5C2BE055C8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B3A31013-20FE-A941-88E1-5852F907B2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2374584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4811"/>
            <a:ext cx="11222181" cy="1008529"/>
          </a:xfrm>
        </p:spPr>
        <p:txBody>
          <a:bodyPr>
            <a:normAutofit fontScale="90000"/>
          </a:bodyPr>
          <a:lstStyle/>
          <a:p>
            <a:r>
              <a:rPr lang="en-US" dirty="0" err="1"/>
              <a:t>HuggingGPT</a:t>
            </a:r>
            <a:r>
              <a:rPr lang="en-US" dirty="0"/>
              <a:t>: </a:t>
            </a:r>
            <a:br>
              <a:rPr lang="en-US" dirty="0"/>
            </a:br>
            <a:r>
              <a:rPr lang="en-US" sz="4000" dirty="0"/>
              <a:t>An agent-based approach to use tools and planning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Minaee</a:t>
            </a:r>
            <a:r>
              <a:rPr lang="en-US" sz="1000" dirty="0">
                <a:solidFill>
                  <a:schemeClr val="bg1">
                    <a:lumMod val="75000"/>
                  </a:schemeClr>
                </a:solidFill>
              </a:rPr>
              <a:t>, S., </a:t>
            </a:r>
            <a:r>
              <a:rPr lang="en-US" sz="1000" dirty="0" err="1">
                <a:solidFill>
                  <a:schemeClr val="bg1">
                    <a:lumMod val="75000"/>
                  </a:schemeClr>
                </a:solidFill>
              </a:rPr>
              <a:t>Mikolov</a:t>
            </a:r>
            <a:r>
              <a:rPr lang="en-US" sz="1000" dirty="0">
                <a:solidFill>
                  <a:schemeClr val="bg1">
                    <a:lumMod val="75000"/>
                  </a:schemeClr>
                </a:solidFill>
              </a:rPr>
              <a:t>, T., </a:t>
            </a:r>
            <a:r>
              <a:rPr lang="en-US" sz="1000" dirty="0" err="1">
                <a:solidFill>
                  <a:schemeClr val="bg1">
                    <a:lumMod val="75000"/>
                  </a:schemeClr>
                </a:solidFill>
              </a:rPr>
              <a:t>Nikzad</a:t>
            </a:r>
            <a:r>
              <a:rPr lang="en-US" sz="1000" dirty="0">
                <a:solidFill>
                  <a:schemeClr val="bg1">
                    <a:lumMod val="75000"/>
                  </a:schemeClr>
                </a:solidFill>
              </a:rPr>
              <a:t>, N., </a:t>
            </a:r>
            <a:r>
              <a:rPr lang="en-US" sz="1000" dirty="0" err="1">
                <a:solidFill>
                  <a:schemeClr val="bg1">
                    <a:lumMod val="75000"/>
                  </a:schemeClr>
                </a:solidFill>
              </a:rPr>
              <a:t>Chenaghlu</a:t>
            </a:r>
            <a:r>
              <a:rPr lang="en-US" sz="1000" dirty="0">
                <a:solidFill>
                  <a:schemeClr val="bg1">
                    <a:lumMod val="75000"/>
                  </a:schemeClr>
                </a:solidFill>
              </a:rPr>
              <a:t>, M., </a:t>
            </a:r>
            <a:r>
              <a:rPr lang="en-US" sz="1000" dirty="0" err="1">
                <a:solidFill>
                  <a:schemeClr val="bg1">
                    <a:lumMod val="75000"/>
                  </a:schemeClr>
                </a:solidFill>
              </a:rPr>
              <a:t>Socher</a:t>
            </a:r>
            <a:r>
              <a:rPr lang="en-US" sz="1000" dirty="0">
                <a:solidFill>
                  <a:schemeClr val="bg1">
                    <a:lumMod val="75000"/>
                  </a:schemeClr>
                </a:solidFill>
              </a:rPr>
              <a:t>, R., </a:t>
            </a:r>
            <a:r>
              <a:rPr lang="en-US" sz="1000" dirty="0" err="1">
                <a:solidFill>
                  <a:schemeClr val="bg1">
                    <a:lumMod val="75000"/>
                  </a:schemeClr>
                </a:solidFill>
              </a:rPr>
              <a:t>Amatriain</a:t>
            </a:r>
            <a:r>
              <a:rPr lang="en-US" sz="1000" dirty="0">
                <a:solidFill>
                  <a:schemeClr val="bg1">
                    <a:lumMod val="75000"/>
                  </a:schemeClr>
                </a:solidFill>
              </a:rPr>
              <a:t>, X., &amp; Gao, J. (2024). Large language models: A survey. </a:t>
            </a:r>
            <a:r>
              <a:rPr lang="en-US" sz="1000" dirty="0" err="1">
                <a:solidFill>
                  <a:schemeClr val="bg1">
                    <a:lumMod val="75000"/>
                  </a:schemeClr>
                </a:solidFill>
              </a:rPr>
              <a:t>arXiv</a:t>
            </a:r>
            <a:r>
              <a:rPr lang="en-US" sz="1000" dirty="0">
                <a:solidFill>
                  <a:schemeClr val="bg1">
                    <a:lumMod val="75000"/>
                  </a:schemeClr>
                </a:solidFill>
              </a:rPr>
              <a:t> preprint arXiv:2402.06196.</a:t>
            </a:r>
          </a:p>
        </p:txBody>
      </p:sp>
      <p:pic>
        <p:nvPicPr>
          <p:cNvPr id="7" name="Picture 6">
            <a:extLst>
              <a:ext uri="{FF2B5EF4-FFF2-40B4-BE49-F238E27FC236}">
                <a16:creationId xmlns:a16="http://schemas.microsoft.com/office/drawing/2014/main" id="{E985DBD4-5AF8-5570-F477-EA7E416023EF}"/>
              </a:ext>
            </a:extLst>
          </p:cNvPr>
          <p:cNvPicPr>
            <a:picLocks noChangeAspect="1"/>
          </p:cNvPicPr>
          <p:nvPr/>
        </p:nvPicPr>
        <p:blipFill>
          <a:blip r:embed="rId2"/>
          <a:stretch>
            <a:fillRect/>
          </a:stretch>
        </p:blipFill>
        <p:spPr>
          <a:xfrm>
            <a:off x="270997" y="1291160"/>
            <a:ext cx="11748962" cy="5170766"/>
          </a:xfrm>
          <a:prstGeom prst="rect">
            <a:avLst/>
          </a:prstGeom>
        </p:spPr>
      </p:pic>
    </p:spTree>
    <p:extLst>
      <p:ext uri="{BB962C8B-B14F-4D97-AF65-F5344CB8AC3E}">
        <p14:creationId xmlns:p14="http://schemas.microsoft.com/office/powerpoint/2010/main" val="37093254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228350"/>
          </a:xfrm>
        </p:spPr>
        <p:txBody>
          <a:bodyPr>
            <a:noAutofit/>
          </a:bodyPr>
          <a:lstStyle/>
          <a:p>
            <a:r>
              <a:rPr lang="en-US" sz="4000" dirty="0"/>
              <a:t>A LLM-based Agent for </a:t>
            </a:r>
            <a:br>
              <a:rPr lang="en-US" sz="4000" dirty="0"/>
            </a:br>
            <a:r>
              <a:rPr lang="en-US" sz="4000" dirty="0"/>
              <a:t>Conversational Information Seeking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Minaee</a:t>
            </a:r>
            <a:r>
              <a:rPr lang="en-US" sz="1000" dirty="0">
                <a:solidFill>
                  <a:schemeClr val="bg1">
                    <a:lumMod val="75000"/>
                  </a:schemeClr>
                </a:solidFill>
              </a:rPr>
              <a:t>, S., </a:t>
            </a:r>
            <a:r>
              <a:rPr lang="en-US" sz="1000" dirty="0" err="1">
                <a:solidFill>
                  <a:schemeClr val="bg1">
                    <a:lumMod val="75000"/>
                  </a:schemeClr>
                </a:solidFill>
              </a:rPr>
              <a:t>Mikolov</a:t>
            </a:r>
            <a:r>
              <a:rPr lang="en-US" sz="1000" dirty="0">
                <a:solidFill>
                  <a:schemeClr val="bg1">
                    <a:lumMod val="75000"/>
                  </a:schemeClr>
                </a:solidFill>
              </a:rPr>
              <a:t>, T., </a:t>
            </a:r>
            <a:r>
              <a:rPr lang="en-US" sz="1000" dirty="0" err="1">
                <a:solidFill>
                  <a:schemeClr val="bg1">
                    <a:lumMod val="75000"/>
                  </a:schemeClr>
                </a:solidFill>
              </a:rPr>
              <a:t>Nikzad</a:t>
            </a:r>
            <a:r>
              <a:rPr lang="en-US" sz="1000" dirty="0">
                <a:solidFill>
                  <a:schemeClr val="bg1">
                    <a:lumMod val="75000"/>
                  </a:schemeClr>
                </a:solidFill>
              </a:rPr>
              <a:t>, N., </a:t>
            </a:r>
            <a:r>
              <a:rPr lang="en-US" sz="1000" dirty="0" err="1">
                <a:solidFill>
                  <a:schemeClr val="bg1">
                    <a:lumMod val="75000"/>
                  </a:schemeClr>
                </a:solidFill>
              </a:rPr>
              <a:t>Chenaghlu</a:t>
            </a:r>
            <a:r>
              <a:rPr lang="en-US" sz="1000" dirty="0">
                <a:solidFill>
                  <a:schemeClr val="bg1">
                    <a:lumMod val="75000"/>
                  </a:schemeClr>
                </a:solidFill>
              </a:rPr>
              <a:t>, M., </a:t>
            </a:r>
            <a:r>
              <a:rPr lang="en-US" sz="1000" dirty="0" err="1">
                <a:solidFill>
                  <a:schemeClr val="bg1">
                    <a:lumMod val="75000"/>
                  </a:schemeClr>
                </a:solidFill>
              </a:rPr>
              <a:t>Socher</a:t>
            </a:r>
            <a:r>
              <a:rPr lang="en-US" sz="1000" dirty="0">
                <a:solidFill>
                  <a:schemeClr val="bg1">
                    <a:lumMod val="75000"/>
                  </a:schemeClr>
                </a:solidFill>
              </a:rPr>
              <a:t>, R., </a:t>
            </a:r>
            <a:r>
              <a:rPr lang="en-US" sz="1000" dirty="0" err="1">
                <a:solidFill>
                  <a:schemeClr val="bg1">
                    <a:lumMod val="75000"/>
                  </a:schemeClr>
                </a:solidFill>
              </a:rPr>
              <a:t>Amatriain</a:t>
            </a:r>
            <a:r>
              <a:rPr lang="en-US" sz="1000" dirty="0">
                <a:solidFill>
                  <a:schemeClr val="bg1">
                    <a:lumMod val="75000"/>
                  </a:schemeClr>
                </a:solidFill>
              </a:rPr>
              <a:t>, X., &amp; Gao, J. (2024). Large language models: A survey. </a:t>
            </a:r>
            <a:r>
              <a:rPr lang="en-US" sz="1000" dirty="0" err="1">
                <a:solidFill>
                  <a:schemeClr val="bg1">
                    <a:lumMod val="75000"/>
                  </a:schemeClr>
                </a:solidFill>
              </a:rPr>
              <a:t>arXiv</a:t>
            </a:r>
            <a:r>
              <a:rPr lang="en-US" sz="1000" dirty="0">
                <a:solidFill>
                  <a:schemeClr val="bg1">
                    <a:lumMod val="75000"/>
                  </a:schemeClr>
                </a:solidFill>
              </a:rPr>
              <a:t> preprint arXiv:2402.06196.</a:t>
            </a:r>
          </a:p>
        </p:txBody>
      </p:sp>
      <p:pic>
        <p:nvPicPr>
          <p:cNvPr id="9" name="Picture 8">
            <a:extLst>
              <a:ext uri="{FF2B5EF4-FFF2-40B4-BE49-F238E27FC236}">
                <a16:creationId xmlns:a16="http://schemas.microsoft.com/office/drawing/2014/main" id="{232A8FE3-E5C6-0BA1-9CD0-42B6A1DBDC7D}"/>
              </a:ext>
            </a:extLst>
          </p:cNvPr>
          <p:cNvPicPr>
            <a:picLocks noChangeAspect="1"/>
          </p:cNvPicPr>
          <p:nvPr/>
        </p:nvPicPr>
        <p:blipFill>
          <a:blip r:embed="rId2"/>
          <a:stretch>
            <a:fillRect/>
          </a:stretch>
        </p:blipFill>
        <p:spPr>
          <a:xfrm>
            <a:off x="2289047" y="1244173"/>
            <a:ext cx="7613906" cy="5325573"/>
          </a:xfrm>
          <a:prstGeom prst="rect">
            <a:avLst/>
          </a:prstGeom>
        </p:spPr>
      </p:pic>
    </p:spTree>
    <p:extLst>
      <p:ext uri="{BB962C8B-B14F-4D97-AF65-F5344CB8AC3E}">
        <p14:creationId xmlns:p14="http://schemas.microsoft.com/office/powerpoint/2010/main" val="40126874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921576"/>
          </a:xfrm>
        </p:spPr>
        <p:txBody>
          <a:bodyPr>
            <a:noAutofit/>
          </a:bodyPr>
          <a:lstStyle/>
          <a:p>
            <a:r>
              <a:rPr lang="en-US" dirty="0"/>
              <a:t>Direct LLM, RAG, and </a:t>
            </a:r>
            <a:r>
              <a:rPr lang="en-US" dirty="0" err="1"/>
              <a:t>GraphRAG</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Peng, B., Zhu, Y., Liu, Y., Bo, X., Shi, H., Hong, C., ... &amp; Tang, S. (2024). Graph retrieval-augmented generation: A survey. </a:t>
            </a:r>
            <a:r>
              <a:rPr lang="en-US" sz="1000" dirty="0" err="1">
                <a:solidFill>
                  <a:schemeClr val="bg1">
                    <a:lumMod val="75000"/>
                  </a:schemeClr>
                </a:solidFill>
              </a:rPr>
              <a:t>arXiv</a:t>
            </a:r>
            <a:r>
              <a:rPr lang="en-US" sz="1000" dirty="0">
                <a:solidFill>
                  <a:schemeClr val="bg1">
                    <a:lumMod val="75000"/>
                  </a:schemeClr>
                </a:solidFill>
              </a:rPr>
              <a:t> preprint arXiv:2408.08921.</a:t>
            </a:r>
          </a:p>
        </p:txBody>
      </p:sp>
      <p:pic>
        <p:nvPicPr>
          <p:cNvPr id="5" name="Picture 4">
            <a:extLst>
              <a:ext uri="{FF2B5EF4-FFF2-40B4-BE49-F238E27FC236}">
                <a16:creationId xmlns:a16="http://schemas.microsoft.com/office/drawing/2014/main" id="{88B77B16-4A02-95D3-2811-72C117941EF7}"/>
              </a:ext>
            </a:extLst>
          </p:cNvPr>
          <p:cNvPicPr>
            <a:picLocks noChangeAspect="1"/>
          </p:cNvPicPr>
          <p:nvPr/>
        </p:nvPicPr>
        <p:blipFill>
          <a:blip r:embed="rId2"/>
          <a:stretch>
            <a:fillRect/>
          </a:stretch>
        </p:blipFill>
        <p:spPr>
          <a:xfrm>
            <a:off x="989978" y="881648"/>
            <a:ext cx="10310999" cy="5680596"/>
          </a:xfrm>
          <a:prstGeom prst="rect">
            <a:avLst/>
          </a:prstGeom>
        </p:spPr>
      </p:pic>
    </p:spTree>
    <p:extLst>
      <p:ext uri="{BB962C8B-B14F-4D97-AF65-F5344CB8AC3E}">
        <p14:creationId xmlns:p14="http://schemas.microsoft.com/office/powerpoint/2010/main" val="3923987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921576"/>
          </a:xfrm>
        </p:spPr>
        <p:txBody>
          <a:bodyPr>
            <a:noAutofit/>
          </a:bodyPr>
          <a:lstStyle/>
          <a:p>
            <a:r>
              <a:rPr lang="en-US" sz="4400" dirty="0" err="1"/>
              <a:t>GraphRAG</a:t>
            </a:r>
            <a:r>
              <a:rPr lang="en-US" sz="4400" dirty="0"/>
              <a:t> Framework for Question Answering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Peng, B., Zhu, Y., Liu, Y., Bo, X., Shi, H., Hong, C., ... &amp; Tang, S. (2024). Graph retrieval-augmented generation: A survey. </a:t>
            </a:r>
            <a:r>
              <a:rPr lang="en-US" sz="1000" dirty="0" err="1">
                <a:solidFill>
                  <a:schemeClr val="bg1">
                    <a:lumMod val="75000"/>
                  </a:schemeClr>
                </a:solidFill>
              </a:rPr>
              <a:t>arXiv</a:t>
            </a:r>
            <a:r>
              <a:rPr lang="en-US" sz="1000" dirty="0">
                <a:solidFill>
                  <a:schemeClr val="bg1">
                    <a:lumMod val="75000"/>
                  </a:schemeClr>
                </a:solidFill>
              </a:rPr>
              <a:t> preprint arXiv:2408.08921.</a:t>
            </a:r>
          </a:p>
        </p:txBody>
      </p:sp>
      <p:pic>
        <p:nvPicPr>
          <p:cNvPr id="7" name="Picture 6">
            <a:extLst>
              <a:ext uri="{FF2B5EF4-FFF2-40B4-BE49-F238E27FC236}">
                <a16:creationId xmlns:a16="http://schemas.microsoft.com/office/drawing/2014/main" id="{9CFA87DA-57ED-03D4-C449-A7647DC162AF}"/>
              </a:ext>
            </a:extLst>
          </p:cNvPr>
          <p:cNvPicPr>
            <a:picLocks noChangeAspect="1"/>
          </p:cNvPicPr>
          <p:nvPr/>
        </p:nvPicPr>
        <p:blipFill>
          <a:blip r:embed="rId2"/>
          <a:stretch>
            <a:fillRect/>
          </a:stretch>
        </p:blipFill>
        <p:spPr>
          <a:xfrm>
            <a:off x="438630" y="1182593"/>
            <a:ext cx="11413695" cy="5127891"/>
          </a:xfrm>
          <a:prstGeom prst="rect">
            <a:avLst/>
          </a:prstGeom>
        </p:spPr>
      </p:pic>
    </p:spTree>
    <p:extLst>
      <p:ext uri="{BB962C8B-B14F-4D97-AF65-F5344CB8AC3E}">
        <p14:creationId xmlns:p14="http://schemas.microsoft.com/office/powerpoint/2010/main" val="38540098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8358"/>
          </a:xfrm>
        </p:spPr>
        <p:txBody>
          <a:bodyPr>
            <a:noAutofit/>
          </a:bodyPr>
          <a:lstStyle/>
          <a:p>
            <a:r>
              <a:rPr lang="en-US" sz="4000" dirty="0" err="1"/>
              <a:t>LangChain</a:t>
            </a:r>
            <a:r>
              <a:rPr lang="en-US" sz="4000" dirty="0"/>
              <a:t> Architecture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https://www.langchain.com/</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AF2D965-59D2-88A7-0BC1-1CC5E1A64F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1343" y="900113"/>
            <a:ext cx="8629314" cy="5631262"/>
          </a:xfrm>
          <a:prstGeom prst="rect">
            <a:avLst/>
          </a:prstGeom>
        </p:spPr>
      </p:pic>
    </p:spTree>
    <p:extLst>
      <p:ext uri="{BB962C8B-B14F-4D97-AF65-F5344CB8AC3E}">
        <p14:creationId xmlns:p14="http://schemas.microsoft.com/office/powerpoint/2010/main" val="22277215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62714"/>
            <a:ext cx="11222181" cy="1156485"/>
          </a:xfrm>
        </p:spPr>
        <p:txBody>
          <a:bodyPr>
            <a:noAutofit/>
          </a:bodyPr>
          <a:lstStyle/>
          <a:p>
            <a:r>
              <a:rPr lang="en-US" sz="4000" dirty="0"/>
              <a:t>Multimodal LLM RAG</a:t>
            </a:r>
            <a:br>
              <a:rPr lang="en-US" sz="4000" dirty="0"/>
            </a:br>
            <a:r>
              <a:rPr lang="en-US" sz="4000" dirty="0"/>
              <a:t>Multi-Vector Retriever for RAG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https://blog.langchain.dev/deconstructing-rag/</a:t>
            </a:r>
            <a:endParaRPr lang="en-US" sz="1000" dirty="0">
              <a:solidFill>
                <a:schemeClr val="bg1">
                  <a:lumMod val="75000"/>
                </a:schemeClr>
              </a:solidFill>
            </a:endParaRPr>
          </a:p>
        </p:txBody>
      </p:sp>
      <p:pic>
        <p:nvPicPr>
          <p:cNvPr id="5" name="Picture 4">
            <a:extLst>
              <a:ext uri="{FF2B5EF4-FFF2-40B4-BE49-F238E27FC236}">
                <a16:creationId xmlns:a16="http://schemas.microsoft.com/office/drawing/2014/main" id="{7201EF0C-9978-4057-A350-36F3B73F0A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427" y="1348621"/>
            <a:ext cx="10724101" cy="5219819"/>
          </a:xfrm>
          <a:prstGeom prst="rect">
            <a:avLst/>
          </a:prstGeom>
        </p:spPr>
      </p:pic>
    </p:spTree>
    <p:extLst>
      <p:ext uri="{BB962C8B-B14F-4D97-AF65-F5344CB8AC3E}">
        <p14:creationId xmlns:p14="http://schemas.microsoft.com/office/powerpoint/2010/main" val="39089471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8358"/>
          </a:xfrm>
        </p:spPr>
        <p:txBody>
          <a:bodyPr>
            <a:noAutofit/>
          </a:bodyPr>
          <a:lstStyle/>
          <a:p>
            <a:r>
              <a:rPr lang="en-US" sz="4000" dirty="0"/>
              <a:t>Evaluating RAG with Ragas Metrics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https://blog.langchain.dev/evaluating-rag-pipelines-with-ragas-langsmith/</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6D2928BE-0295-CA0D-2371-AB40F49D46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498" t="9192" r="9665" b="8331"/>
          <a:stretch/>
        </p:blipFill>
        <p:spPr>
          <a:xfrm>
            <a:off x="1282133" y="845811"/>
            <a:ext cx="9726689" cy="5723935"/>
          </a:xfrm>
          <a:prstGeom prst="rect">
            <a:avLst/>
          </a:prstGeom>
        </p:spPr>
      </p:pic>
    </p:spTree>
    <p:extLst>
      <p:ext uri="{BB962C8B-B14F-4D97-AF65-F5344CB8AC3E}">
        <p14:creationId xmlns:p14="http://schemas.microsoft.com/office/powerpoint/2010/main" val="14427692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5E1F-18BA-6C45-BEDD-6784A2C2D62B}"/>
              </a:ext>
            </a:extLst>
          </p:cNvPr>
          <p:cNvSpPr>
            <a:spLocks noGrp="1"/>
          </p:cNvSpPr>
          <p:nvPr>
            <p:ph type="title"/>
          </p:nvPr>
        </p:nvSpPr>
        <p:spPr>
          <a:xfrm>
            <a:off x="838200" y="89357"/>
            <a:ext cx="10515600" cy="1069230"/>
          </a:xfrm>
        </p:spPr>
        <p:txBody>
          <a:bodyPr>
            <a:normAutofit/>
          </a:bodyPr>
          <a:lstStyle/>
          <a:p>
            <a:r>
              <a:rPr lang="en-US" altLang="zh-TW" dirty="0">
                <a:solidFill>
                  <a:schemeClr val="accent1"/>
                </a:solidFill>
                <a:latin typeface="Calibri" panose="020F0502020204030204" pitchFamily="34" charset="0"/>
                <a:ea typeface="Heiti TC Medium" pitchFamily="2" charset="-128"/>
                <a:cs typeface="Calibri" panose="020F0502020204030204" pitchFamily="34" charset="0"/>
              </a:rPr>
              <a:t>Teaching</a:t>
            </a:r>
            <a:endParaRPr lang="en-US" dirty="0">
              <a:solidFill>
                <a:schemeClr val="accent1"/>
              </a:solidFill>
              <a:latin typeface="Calibri" panose="020F0502020204030204" pitchFamily="34" charset="0"/>
              <a:ea typeface="Heiti TC Medium" pitchFamily="2" charset="-128"/>
              <a:cs typeface="Calibri" panose="020F0502020204030204" pitchFamily="34" charset="0"/>
            </a:endParaRPr>
          </a:p>
        </p:txBody>
      </p:sp>
      <p:sp>
        <p:nvSpPr>
          <p:cNvPr id="3" name="Content Placeholder 2">
            <a:extLst>
              <a:ext uri="{FF2B5EF4-FFF2-40B4-BE49-F238E27FC236}">
                <a16:creationId xmlns:a16="http://schemas.microsoft.com/office/drawing/2014/main" id="{E50828BF-56B8-E24F-A70E-26BDB7567B82}"/>
              </a:ext>
            </a:extLst>
          </p:cNvPr>
          <p:cNvSpPr>
            <a:spLocks noGrp="1"/>
          </p:cNvSpPr>
          <p:nvPr>
            <p:ph idx="1"/>
          </p:nvPr>
        </p:nvSpPr>
        <p:spPr>
          <a:xfrm>
            <a:off x="566057" y="1207149"/>
            <a:ext cx="11292113" cy="5400985"/>
          </a:xfrm>
        </p:spPr>
        <p:txBody>
          <a:bodyPr>
            <a:noAutofit/>
          </a:bodyPr>
          <a:lstStyle/>
          <a:p>
            <a:pPr>
              <a:spcAft>
                <a:spcPts val="100"/>
              </a:spcAft>
            </a:pPr>
            <a:r>
              <a:rPr lang="en-US" sz="2400" dirty="0">
                <a:solidFill>
                  <a:srgbClr val="C00000"/>
                </a:solidFill>
              </a:rPr>
              <a:t>Generative AI Innovative Applications</a:t>
            </a:r>
          </a:p>
          <a:p>
            <a:pPr lvl="1">
              <a:spcAft>
                <a:spcPts val="100"/>
              </a:spcAft>
            </a:pPr>
            <a:r>
              <a:rPr lang="en-US" sz="1800" dirty="0">
                <a:solidFill>
                  <a:schemeClr val="accent1"/>
                </a:solidFill>
              </a:rPr>
              <a:t>Spring 2025</a:t>
            </a:r>
          </a:p>
          <a:p>
            <a:pPr>
              <a:spcAft>
                <a:spcPts val="100"/>
              </a:spcAft>
            </a:pPr>
            <a:r>
              <a:rPr lang="en-US" altLang="zh-TW" sz="2400" dirty="0">
                <a:solidFill>
                  <a:srgbClr val="C00000"/>
                </a:solidFill>
              </a:rPr>
              <a:t>Artificial Intelligence in Finance and Quantitative</a:t>
            </a:r>
            <a:endParaRPr lang="en-US" sz="2400" dirty="0">
              <a:solidFill>
                <a:srgbClr val="C00000"/>
              </a:solidFill>
            </a:endParaRPr>
          </a:p>
          <a:p>
            <a:pPr lvl="1">
              <a:spcAft>
                <a:spcPts val="100"/>
              </a:spcAft>
            </a:pPr>
            <a:r>
              <a:rPr lang="en-US" sz="1800" dirty="0">
                <a:solidFill>
                  <a:schemeClr val="accent1"/>
                </a:solidFill>
              </a:rPr>
              <a:t>Fall 2021, Fall 2022, Fall 2023, Spring 2025</a:t>
            </a:r>
            <a:endParaRPr lang="en-US" altLang="zh-TW" sz="1800" dirty="0">
              <a:solidFill>
                <a:schemeClr val="accent1"/>
              </a:solidFill>
            </a:endParaRPr>
          </a:p>
          <a:p>
            <a:pPr>
              <a:spcAft>
                <a:spcPts val="100"/>
              </a:spcAft>
            </a:pPr>
            <a:r>
              <a:rPr lang="en-US" sz="2400" dirty="0">
                <a:solidFill>
                  <a:srgbClr val="C00000"/>
                </a:solidFill>
              </a:rPr>
              <a:t>Software Engineering</a:t>
            </a:r>
          </a:p>
          <a:p>
            <a:pPr lvl="1">
              <a:spcAft>
                <a:spcPts val="100"/>
              </a:spcAft>
            </a:pPr>
            <a:r>
              <a:rPr lang="en-US" sz="1800" dirty="0">
                <a:solidFill>
                  <a:schemeClr val="accent1"/>
                </a:solidFill>
              </a:rPr>
              <a:t>Fall 2020, Fall, 2021, Spring 2022, Spring 2023, Spring 2024, Spring 2025</a:t>
            </a:r>
            <a:endParaRPr lang="en-US" altLang="zh-TW" sz="1800" dirty="0">
              <a:solidFill>
                <a:srgbClr val="C00000"/>
              </a:solidFill>
            </a:endParaRPr>
          </a:p>
          <a:p>
            <a:pPr>
              <a:spcAft>
                <a:spcPts val="100"/>
              </a:spcAft>
            </a:pPr>
            <a:r>
              <a:rPr lang="en-US" sz="2400" dirty="0">
                <a:solidFill>
                  <a:srgbClr val="C00000"/>
                </a:solidFill>
              </a:rPr>
              <a:t>Artificial Intelligence</a:t>
            </a:r>
          </a:p>
          <a:p>
            <a:pPr lvl="1">
              <a:spcAft>
                <a:spcPts val="100"/>
              </a:spcAft>
            </a:pPr>
            <a:r>
              <a:rPr lang="en-US" sz="1800" dirty="0">
                <a:solidFill>
                  <a:schemeClr val="accent1"/>
                </a:solidFill>
              </a:rPr>
              <a:t>Spring 2021, Fall 2022, Fall 2024</a:t>
            </a:r>
          </a:p>
          <a:p>
            <a:pPr>
              <a:spcAft>
                <a:spcPts val="100"/>
              </a:spcAft>
            </a:pPr>
            <a:r>
              <a:rPr lang="en-US" sz="2400" dirty="0">
                <a:solidFill>
                  <a:srgbClr val="C00000"/>
                </a:solidFill>
              </a:rPr>
              <a:t>Sustainability and ESG Data Analytics</a:t>
            </a:r>
          </a:p>
          <a:p>
            <a:pPr lvl="1">
              <a:spcAft>
                <a:spcPts val="100"/>
              </a:spcAft>
            </a:pPr>
            <a:r>
              <a:rPr lang="en-US" sz="1800" dirty="0">
                <a:solidFill>
                  <a:schemeClr val="accent1"/>
                </a:solidFill>
              </a:rPr>
              <a:t>Spring 2024, Fall 2024</a:t>
            </a:r>
            <a:endParaRPr lang="en-US" altLang="zh-TW" sz="1800" dirty="0">
              <a:solidFill>
                <a:schemeClr val="accent1"/>
              </a:solidFill>
            </a:endParaRPr>
          </a:p>
          <a:p>
            <a:pPr>
              <a:spcAft>
                <a:spcPts val="100"/>
              </a:spcAft>
            </a:pPr>
            <a:r>
              <a:rPr lang="en-US" sz="2400" dirty="0">
                <a:solidFill>
                  <a:srgbClr val="C00000"/>
                </a:solidFill>
              </a:rPr>
              <a:t>Big Data Analytics</a:t>
            </a:r>
          </a:p>
          <a:p>
            <a:pPr lvl="1">
              <a:spcAft>
                <a:spcPts val="100"/>
              </a:spcAft>
            </a:pPr>
            <a:r>
              <a:rPr lang="en-US" sz="1800" dirty="0">
                <a:solidFill>
                  <a:schemeClr val="accent1"/>
                </a:solidFill>
              </a:rPr>
              <a:t>Fall 2020, Spring 2023, Spring 2024</a:t>
            </a:r>
          </a:p>
          <a:p>
            <a:pPr>
              <a:spcAft>
                <a:spcPts val="100"/>
              </a:spcAft>
            </a:pPr>
            <a:r>
              <a:rPr lang="en-US" altLang="zh-TW" sz="1400" dirty="0">
                <a:solidFill>
                  <a:srgbClr val="C00000"/>
                </a:solidFill>
              </a:rPr>
              <a:t>Artificial Intelligence for Text Analytics</a:t>
            </a:r>
          </a:p>
          <a:p>
            <a:pPr lvl="1">
              <a:spcAft>
                <a:spcPts val="100"/>
              </a:spcAft>
            </a:pPr>
            <a:r>
              <a:rPr lang="en-US" sz="1400" dirty="0">
                <a:solidFill>
                  <a:schemeClr val="accent1"/>
                </a:solidFill>
              </a:rPr>
              <a:t>Spring 2022, Fall 2023</a:t>
            </a:r>
          </a:p>
          <a:p>
            <a:pPr>
              <a:spcAft>
                <a:spcPts val="100"/>
              </a:spcAft>
            </a:pPr>
            <a:r>
              <a:rPr lang="en-US" sz="1400" b="1" dirty="0">
                <a:solidFill>
                  <a:srgbClr val="C00000"/>
                </a:solidFill>
                <a:latin typeface="Calibri" panose="020F0502020204030204" pitchFamily="34" charset="0"/>
                <a:ea typeface="Heiti TC Medium" pitchFamily="2" charset="-128"/>
                <a:cs typeface="Calibri" panose="020F0502020204030204" pitchFamily="34" charset="0"/>
              </a:rPr>
              <a:t>Python for Accounting Applications </a:t>
            </a:r>
          </a:p>
          <a:p>
            <a:pPr lvl="1">
              <a:spcAft>
                <a:spcPts val="100"/>
              </a:spcAft>
            </a:pPr>
            <a:r>
              <a:rPr lang="en-US" sz="1400" dirty="0">
                <a:solidFill>
                  <a:schemeClr val="accent1"/>
                </a:solidFill>
                <a:latin typeface="Calibri" panose="020F0502020204030204" pitchFamily="34" charset="0"/>
                <a:ea typeface="Heiti TC Medium" pitchFamily="2" charset="-128"/>
                <a:cs typeface="Calibri" panose="020F0502020204030204" pitchFamily="34" charset="0"/>
              </a:rPr>
              <a:t>Fall 2023, Fall 2024</a:t>
            </a:r>
            <a:endParaRPr lang="en-US" sz="1400" b="1" dirty="0">
              <a:solidFill>
                <a:srgbClr val="C00000"/>
              </a:solidFill>
              <a:latin typeface="Calibri" panose="020F0502020204030204" pitchFamily="34" charset="0"/>
              <a:ea typeface="Heiti TC Medium" pitchFamily="2" charset="-128"/>
              <a:cs typeface="Calibri" panose="020F0502020204030204" pitchFamily="34" charset="0"/>
            </a:endParaRPr>
          </a:p>
          <a:p>
            <a:pPr>
              <a:spcAft>
                <a:spcPts val="100"/>
              </a:spcAft>
            </a:pPr>
            <a:r>
              <a:rPr lang="en-US" sz="1400" b="1" dirty="0">
                <a:solidFill>
                  <a:srgbClr val="C00000"/>
                </a:solidFill>
                <a:latin typeface="Calibri" panose="020F0502020204030204" pitchFamily="34" charset="0"/>
                <a:ea typeface="Heiti TC Medium" pitchFamily="2" charset="-128"/>
                <a:cs typeface="Calibri" panose="020F0502020204030204" pitchFamily="34" charset="0"/>
              </a:rPr>
              <a:t>Foundation of Business Cloud Computing</a:t>
            </a:r>
          </a:p>
          <a:p>
            <a:pPr lvl="1">
              <a:spcAft>
                <a:spcPts val="100"/>
              </a:spcAft>
            </a:pPr>
            <a:r>
              <a:rPr lang="en-US" sz="1400" dirty="0">
                <a:solidFill>
                  <a:schemeClr val="accent1"/>
                </a:solidFill>
                <a:latin typeface="Calibri" panose="020F0502020204030204" pitchFamily="34" charset="0"/>
                <a:ea typeface="Heiti TC Medium" pitchFamily="2" charset="-128"/>
                <a:cs typeface="Calibri" panose="020F0502020204030204" pitchFamily="34" charset="0"/>
              </a:rPr>
              <a:t>Spring 2021, Spring 2022, Spring 2023, Spring 2024</a:t>
            </a:r>
          </a:p>
        </p:txBody>
      </p:sp>
      <p:sp>
        <p:nvSpPr>
          <p:cNvPr id="4" name="Slide Number Placeholder 3">
            <a:extLst>
              <a:ext uri="{FF2B5EF4-FFF2-40B4-BE49-F238E27FC236}">
                <a16:creationId xmlns:a16="http://schemas.microsoft.com/office/drawing/2014/main" id="{096D5E44-3B38-9C4F-B2D8-95F5F119AD1D}"/>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8" name="Rectangle 7">
            <a:extLst>
              <a:ext uri="{FF2B5EF4-FFF2-40B4-BE49-F238E27FC236}">
                <a16:creationId xmlns:a16="http://schemas.microsoft.com/office/drawing/2014/main" id="{DC2E051C-BD89-D14E-B845-B89ED34E70FA}"/>
              </a:ext>
            </a:extLst>
          </p:cNvPr>
          <p:cNvSpPr/>
          <p:nvPr/>
        </p:nvSpPr>
        <p:spPr>
          <a:xfrm>
            <a:off x="1549400" y="6501590"/>
            <a:ext cx="8617855" cy="307777"/>
          </a:xfrm>
          <a:prstGeom prst="rect">
            <a:avLst/>
          </a:prstGeom>
        </p:spPr>
        <p:txBody>
          <a:bodyPr wrap="square">
            <a:spAutoFit/>
          </a:bodyPr>
          <a:lstStyle/>
          <a:p>
            <a:pPr algn="ctr"/>
            <a:r>
              <a:rPr lang="en-US" sz="1400" dirty="0">
                <a:hlinkClick r:id="rId2"/>
              </a:rPr>
              <a:t>https://web.ntpu.edu.tw/~myday/teaching.htm</a:t>
            </a:r>
            <a:endParaRPr lang="en-US" sz="1400" dirty="0"/>
          </a:p>
        </p:txBody>
      </p:sp>
      <p:pic>
        <p:nvPicPr>
          <p:cNvPr id="14" name="Picture 13">
            <a:extLst>
              <a:ext uri="{FF2B5EF4-FFF2-40B4-BE49-F238E27FC236}">
                <a16:creationId xmlns:a16="http://schemas.microsoft.com/office/drawing/2014/main" id="{06BF373B-3C22-3B4E-9C8F-33C9D4A8D6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150" y="249866"/>
            <a:ext cx="962066" cy="620688"/>
          </a:xfrm>
          <a:prstGeom prst="rect">
            <a:avLst/>
          </a:prstGeom>
        </p:spPr>
      </p:pic>
      <p:pic>
        <p:nvPicPr>
          <p:cNvPr id="15" name="Picture 14">
            <a:extLst>
              <a:ext uri="{FF2B5EF4-FFF2-40B4-BE49-F238E27FC236}">
                <a16:creationId xmlns:a16="http://schemas.microsoft.com/office/drawing/2014/main" id="{B871D10C-A354-8548-B19A-47108FBF46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042" y="923543"/>
            <a:ext cx="964282" cy="235043"/>
          </a:xfrm>
          <a:prstGeom prst="rect">
            <a:avLst/>
          </a:prstGeom>
        </p:spPr>
      </p:pic>
      <p:pic>
        <p:nvPicPr>
          <p:cNvPr id="16" name="Picture 4" descr="http://mail.tku.edu.tw/myday/images/Myday_Photo.jpg">
            <a:extLst>
              <a:ext uri="{FF2B5EF4-FFF2-40B4-BE49-F238E27FC236}">
                <a16:creationId xmlns:a16="http://schemas.microsoft.com/office/drawing/2014/main" id="{472F2561-404D-924E-9052-C8A4C25146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34724" y="73779"/>
            <a:ext cx="785772" cy="972861"/>
          </a:xfrm>
          <a:prstGeom prst="rect">
            <a:avLst/>
          </a:prstGeom>
          <a:noFill/>
        </p:spPr>
      </p:pic>
    </p:spTree>
    <p:extLst>
      <p:ext uri="{BB962C8B-B14F-4D97-AF65-F5344CB8AC3E}">
        <p14:creationId xmlns:p14="http://schemas.microsoft.com/office/powerpoint/2010/main" val="11421295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FBC6-97AA-2E4C-A292-A9E9C6076E51}"/>
              </a:ext>
            </a:extLst>
          </p:cNvPr>
          <p:cNvSpPr>
            <a:spLocks noGrp="1"/>
          </p:cNvSpPr>
          <p:nvPr>
            <p:ph type="title"/>
          </p:nvPr>
        </p:nvSpPr>
        <p:spPr>
          <a:xfrm>
            <a:off x="534389" y="135104"/>
            <a:ext cx="11222181" cy="934041"/>
          </a:xfrm>
        </p:spPr>
        <p:txBody>
          <a:bodyPr>
            <a:normAutofit/>
          </a:bodyPr>
          <a:lstStyle/>
          <a:p>
            <a:r>
              <a:rPr lang="en-US" dirty="0"/>
              <a:t>Research Projects</a:t>
            </a:r>
          </a:p>
        </p:txBody>
      </p:sp>
      <p:sp>
        <p:nvSpPr>
          <p:cNvPr id="4" name="Slide Number Placeholder 3">
            <a:extLst>
              <a:ext uri="{FF2B5EF4-FFF2-40B4-BE49-F238E27FC236}">
                <a16:creationId xmlns:a16="http://schemas.microsoft.com/office/drawing/2014/main" id="{7EF62AFB-FDB8-BE4F-AC2D-BE37A94E4161}"/>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8" name="Rectangle 7">
            <a:extLst>
              <a:ext uri="{FF2B5EF4-FFF2-40B4-BE49-F238E27FC236}">
                <a16:creationId xmlns:a16="http://schemas.microsoft.com/office/drawing/2014/main" id="{1BED790A-0DA1-EED8-3AA8-E286CB50E0DA}"/>
              </a:ext>
            </a:extLst>
          </p:cNvPr>
          <p:cNvSpPr/>
          <p:nvPr/>
        </p:nvSpPr>
        <p:spPr>
          <a:xfrm>
            <a:off x="3569460" y="6496658"/>
            <a:ext cx="4752455" cy="338554"/>
          </a:xfrm>
          <a:prstGeom prst="rect">
            <a:avLst/>
          </a:prstGeom>
        </p:spPr>
        <p:txBody>
          <a:bodyPr wrap="none">
            <a:spAutoFit/>
          </a:bodyPr>
          <a:lstStyle/>
          <a:p>
            <a:pPr algn="ctr"/>
            <a:r>
              <a:rPr lang="en-US" sz="1600" dirty="0">
                <a:hlinkClick r:id="rId2"/>
              </a:rPr>
              <a:t>https://web.ntpu.edu.tw/~myday/cindex.htm#projects</a:t>
            </a:r>
            <a:endParaRPr lang="en-US" sz="1600" dirty="0"/>
          </a:p>
        </p:txBody>
      </p:sp>
      <p:pic>
        <p:nvPicPr>
          <p:cNvPr id="7" name="Picture 6">
            <a:extLst>
              <a:ext uri="{FF2B5EF4-FFF2-40B4-BE49-F238E27FC236}">
                <a16:creationId xmlns:a16="http://schemas.microsoft.com/office/drawing/2014/main" id="{52370B01-86A2-90D0-029A-E626AA26AE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150" y="61608"/>
            <a:ext cx="962066" cy="620688"/>
          </a:xfrm>
          <a:prstGeom prst="rect">
            <a:avLst/>
          </a:prstGeom>
        </p:spPr>
      </p:pic>
      <p:pic>
        <p:nvPicPr>
          <p:cNvPr id="9" name="Picture 8">
            <a:extLst>
              <a:ext uri="{FF2B5EF4-FFF2-40B4-BE49-F238E27FC236}">
                <a16:creationId xmlns:a16="http://schemas.microsoft.com/office/drawing/2014/main" id="{AF95AC93-1719-B192-7A12-9F55357D9A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042" y="735285"/>
            <a:ext cx="964282" cy="235043"/>
          </a:xfrm>
          <a:prstGeom prst="rect">
            <a:avLst/>
          </a:prstGeom>
        </p:spPr>
      </p:pic>
      <p:pic>
        <p:nvPicPr>
          <p:cNvPr id="10" name="Picture 4" descr="http://mail.tku.edu.tw/myday/images/Myday_Photo.jpg">
            <a:extLst>
              <a:ext uri="{FF2B5EF4-FFF2-40B4-BE49-F238E27FC236}">
                <a16:creationId xmlns:a16="http://schemas.microsoft.com/office/drawing/2014/main" id="{2A0917E5-EE0B-E694-C965-91897965338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34724" y="73779"/>
            <a:ext cx="785772" cy="972861"/>
          </a:xfrm>
          <a:prstGeom prst="rect">
            <a:avLst/>
          </a:prstGeom>
          <a:noFill/>
        </p:spPr>
      </p:pic>
      <p:sp>
        <p:nvSpPr>
          <p:cNvPr id="11" name="Content Placeholder 2">
            <a:extLst>
              <a:ext uri="{FF2B5EF4-FFF2-40B4-BE49-F238E27FC236}">
                <a16:creationId xmlns:a16="http://schemas.microsoft.com/office/drawing/2014/main" id="{AB5FE3C9-A22B-4014-1B0E-C2F2A01A2AD0}"/>
              </a:ext>
            </a:extLst>
          </p:cNvPr>
          <p:cNvSpPr>
            <a:spLocks noGrp="1"/>
          </p:cNvSpPr>
          <p:nvPr>
            <p:ph idx="1"/>
          </p:nvPr>
        </p:nvSpPr>
        <p:spPr>
          <a:xfrm>
            <a:off x="410123" y="1142640"/>
            <a:ext cx="11470712" cy="5419603"/>
          </a:xfrm>
        </p:spPr>
        <p:txBody>
          <a:bodyPr>
            <a:noAutofit/>
          </a:bodyPr>
          <a:lstStyle/>
          <a:p>
            <a:pPr marL="457200" indent="-457200">
              <a:spcAft>
                <a:spcPts val="0"/>
              </a:spcAft>
              <a:buFont typeface="+mj-lt"/>
              <a:buAutoNum type="arabicPeriod"/>
            </a:pPr>
            <a:r>
              <a:rPr lang="en-US" altLang="zh-TW" sz="2000" dirty="0"/>
              <a:t>Digital Support, Unimpeded Communication: The Development, Support and Promotion of AI-assisted Communication Assistive Devices for Speech Impairment (2/3). </a:t>
            </a:r>
            <a:br>
              <a:rPr lang="en-US" altLang="zh-TW" sz="2000" dirty="0"/>
            </a:br>
            <a:r>
              <a:rPr lang="en-US" altLang="zh-TW" sz="2000" dirty="0">
                <a:solidFill>
                  <a:schemeClr val="accent1"/>
                </a:solidFill>
              </a:rPr>
              <a:t>Multimodal Cross-lingual Task-Oriented Dialogue System for Inclusive Communication Support</a:t>
            </a:r>
          </a:p>
          <a:p>
            <a:pPr lvl="1">
              <a:spcAft>
                <a:spcPts val="0"/>
              </a:spcAft>
            </a:pPr>
            <a:r>
              <a:rPr lang="en-US" altLang="zh-TW" sz="2000" b="0" dirty="0"/>
              <a:t>NSTC 113-2425-H-305-002-, 3 Years (2023/05/01-2026/04/30) Year 1: 2024/05/01~2025/04/30</a:t>
            </a:r>
          </a:p>
          <a:p>
            <a:pPr marL="514350" indent="-514350">
              <a:spcAft>
                <a:spcPts val="0"/>
              </a:spcAft>
              <a:buFont typeface="+mj-lt"/>
              <a:buAutoNum type="arabicPeriod"/>
            </a:pPr>
            <a:r>
              <a:rPr lang="en-US" altLang="zh-TW" sz="2000" dirty="0"/>
              <a:t>Research on speech processing, synthesis, recognition, and sentence construction of people with language disabilities. </a:t>
            </a:r>
            <a:r>
              <a:rPr lang="en-US" altLang="zh-TW" sz="2000" dirty="0">
                <a:solidFill>
                  <a:schemeClr val="accent1"/>
                </a:solidFill>
              </a:rPr>
              <a:t>Multimodal Cross-lingual Task-Oriented Dialogue System</a:t>
            </a:r>
          </a:p>
          <a:p>
            <a:pPr lvl="1">
              <a:spcAft>
                <a:spcPts val="0"/>
              </a:spcAft>
            </a:pPr>
            <a:r>
              <a:rPr lang="en-US" altLang="zh-TW" sz="2000" b="0" dirty="0"/>
              <a:t>NTPU, 114-NTPU_ORDA-F-004,</a:t>
            </a:r>
            <a:r>
              <a:rPr lang="zh-TW" altLang="en-US" sz="2000" b="0" dirty="0"/>
              <a:t> </a:t>
            </a:r>
            <a:r>
              <a:rPr lang="en-US" altLang="zh-TW" sz="2000" b="0" dirty="0"/>
              <a:t> 2023/01/01~2025/12/31</a:t>
            </a:r>
          </a:p>
          <a:p>
            <a:pPr marL="457200" indent="-457200">
              <a:spcAft>
                <a:spcPts val="0"/>
              </a:spcAft>
              <a:buFont typeface="+mj-lt"/>
              <a:buAutoNum type="arabicPeriod"/>
            </a:pPr>
            <a:r>
              <a:rPr lang="en-US" altLang="zh-TW" sz="2000" dirty="0">
                <a:solidFill>
                  <a:schemeClr val="accent1"/>
                </a:solidFill>
              </a:rPr>
              <a:t>Development of a Deep Learning for Dental Implant Detection in Panoramic Radiographs</a:t>
            </a:r>
            <a:r>
              <a:rPr lang="en-US" altLang="zh-TW" sz="2000" dirty="0"/>
              <a:t>, </a:t>
            </a:r>
          </a:p>
          <a:p>
            <a:pPr lvl="1">
              <a:spcAft>
                <a:spcPts val="0"/>
              </a:spcAft>
            </a:pPr>
            <a:r>
              <a:rPr lang="en-US" altLang="zh-TW" sz="2000" b="0" dirty="0"/>
              <a:t>USTP-NTPU-TMU-114-02, 2025/01/01~2025/12/31</a:t>
            </a:r>
          </a:p>
          <a:p>
            <a:pPr marL="514350" indent="-514350">
              <a:spcAft>
                <a:spcPts val="0"/>
              </a:spcAft>
              <a:buFont typeface="+mj-lt"/>
              <a:buAutoNum type="arabicPeriod"/>
            </a:pPr>
            <a:r>
              <a:rPr lang="en-US" altLang="zh-TW" sz="2000" dirty="0">
                <a:solidFill>
                  <a:schemeClr val="accent1"/>
                </a:solidFill>
              </a:rPr>
              <a:t>Metaverse AI Multimodal Cross-Language Task-Oriented Dialogue System</a:t>
            </a:r>
            <a:endParaRPr lang="en-US" altLang="zh-TW" sz="2000" b="0" dirty="0">
              <a:solidFill>
                <a:schemeClr val="accent1"/>
              </a:solidFill>
            </a:endParaRPr>
          </a:p>
          <a:p>
            <a:pPr lvl="1">
              <a:spcAft>
                <a:spcPts val="0"/>
              </a:spcAft>
            </a:pPr>
            <a:r>
              <a:rPr lang="en-US" altLang="zh-TW" sz="2000" b="0" dirty="0"/>
              <a:t>ATEC Group, Fintech and Green Finance Center (FGFC, NTPU), NTPU-112A413E01, 2 Years (2023/05/01~2025/04/30) </a:t>
            </a:r>
          </a:p>
          <a:p>
            <a:pPr marL="457200" indent="-457200">
              <a:spcAft>
                <a:spcPts val="0"/>
              </a:spcAft>
              <a:buFont typeface="+mj-lt"/>
              <a:buAutoNum type="arabicPeriod"/>
            </a:pPr>
            <a:r>
              <a:rPr lang="en-US" altLang="zh-TW" sz="2000" dirty="0"/>
              <a:t>Establishment and Implement of Smart Assistive Technology for Dementia Care and Its Socio-Economic Impacts (3/3). </a:t>
            </a:r>
            <a:r>
              <a:rPr lang="en-US" altLang="zh-TW" sz="2000" dirty="0">
                <a:solidFill>
                  <a:schemeClr val="accent1"/>
                </a:solidFill>
              </a:rPr>
              <a:t>Intelligent, individualized and precise care with smart AT and system integration</a:t>
            </a:r>
          </a:p>
          <a:p>
            <a:pPr lvl="1">
              <a:spcAft>
                <a:spcPts val="0"/>
              </a:spcAft>
            </a:pPr>
            <a:r>
              <a:rPr lang="en-US" altLang="zh-TW" sz="2000" b="0" dirty="0"/>
              <a:t>NSTC, 113-2627-M-038-001-, 2024/08/01~2025/07/31</a:t>
            </a:r>
          </a:p>
        </p:txBody>
      </p:sp>
    </p:spTree>
    <p:extLst>
      <p:ext uri="{BB962C8B-B14F-4D97-AF65-F5344CB8AC3E}">
        <p14:creationId xmlns:p14="http://schemas.microsoft.com/office/powerpoint/2010/main" val="14987425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335B-D133-054C-9D2A-3D5B6F4957D5}"/>
              </a:ext>
            </a:extLst>
          </p:cNvPr>
          <p:cNvSpPr>
            <a:spLocks noGrp="1"/>
          </p:cNvSpPr>
          <p:nvPr>
            <p:ph type="title"/>
          </p:nvPr>
        </p:nvSpPr>
        <p:spPr>
          <a:xfrm>
            <a:off x="534389" y="42864"/>
            <a:ext cx="11222181" cy="971550"/>
          </a:xfrm>
        </p:spPr>
        <p:txBody>
          <a:bodyPr>
            <a:noAutofit/>
          </a:bodyPr>
          <a:lstStyle/>
          <a:p>
            <a:r>
              <a:rPr lang="en-US" dirty="0"/>
              <a:t>Summary</a:t>
            </a:r>
          </a:p>
        </p:txBody>
      </p:sp>
      <p:sp>
        <p:nvSpPr>
          <p:cNvPr id="3" name="Content Placeholder 2">
            <a:extLst>
              <a:ext uri="{FF2B5EF4-FFF2-40B4-BE49-F238E27FC236}">
                <a16:creationId xmlns:a16="http://schemas.microsoft.com/office/drawing/2014/main" id="{D78F7E46-0ED1-0C4E-AE3E-A101A75A3E5C}"/>
              </a:ext>
            </a:extLst>
          </p:cNvPr>
          <p:cNvSpPr>
            <a:spLocks noGrp="1"/>
          </p:cNvSpPr>
          <p:nvPr>
            <p:ph idx="1"/>
          </p:nvPr>
        </p:nvSpPr>
        <p:spPr>
          <a:xfrm>
            <a:off x="534389" y="1157294"/>
            <a:ext cx="11222181" cy="5590694"/>
          </a:xfrm>
        </p:spPr>
        <p:txBody>
          <a:bodyPr>
            <a:noAutofit/>
          </a:bodyPr>
          <a:lstStyle/>
          <a:p>
            <a:pPr>
              <a:spcAft>
                <a:spcPts val="300"/>
              </a:spcAft>
            </a:pPr>
            <a:r>
              <a:rPr lang="en-US" sz="2800" dirty="0"/>
              <a:t>This course introduces the </a:t>
            </a:r>
            <a:r>
              <a:rPr lang="en-US" sz="2800" dirty="0">
                <a:solidFill>
                  <a:srgbClr val="C00000"/>
                </a:solidFill>
              </a:rPr>
              <a:t>fundamental concepts, research issues, and hands-on practices</a:t>
            </a:r>
            <a:r>
              <a:rPr lang="en-US" sz="2800" dirty="0"/>
              <a:t> of </a:t>
            </a:r>
            <a:r>
              <a:rPr lang="en-US" sz="2800" dirty="0">
                <a:solidFill>
                  <a:srgbClr val="FF0000"/>
                </a:solidFill>
              </a:rPr>
              <a:t>Generative AI Innovative Applications</a:t>
            </a:r>
            <a:r>
              <a:rPr lang="en-US" sz="2800" dirty="0"/>
              <a:t>. </a:t>
            </a:r>
          </a:p>
          <a:p>
            <a:pPr>
              <a:spcAft>
                <a:spcPts val="300"/>
              </a:spcAft>
            </a:pPr>
            <a:r>
              <a:rPr lang="en-US" sz="2800" dirty="0"/>
              <a:t>Topics include:</a:t>
            </a:r>
          </a:p>
          <a:p>
            <a:pPr marL="971550" lvl="1" indent="-514350">
              <a:spcAft>
                <a:spcPts val="300"/>
              </a:spcAft>
              <a:buFont typeface="+mj-lt"/>
              <a:buAutoNum type="arabicPeriod"/>
            </a:pPr>
            <a:r>
              <a:rPr lang="en-US" dirty="0"/>
              <a:t>Introduction to Generative AI Innovative Applications</a:t>
            </a:r>
          </a:p>
          <a:p>
            <a:pPr marL="971550" lvl="1" indent="-514350">
              <a:spcAft>
                <a:spcPts val="300"/>
              </a:spcAft>
              <a:buFont typeface="+mj-lt"/>
              <a:buAutoNum type="arabicPeriod"/>
            </a:pPr>
            <a:r>
              <a:rPr lang="en-US" dirty="0"/>
              <a:t>Transformers for Natural Language Processing and Computer Vision</a:t>
            </a:r>
          </a:p>
          <a:p>
            <a:pPr marL="971550" lvl="1" indent="-514350">
              <a:spcAft>
                <a:spcPts val="300"/>
              </a:spcAft>
              <a:buFont typeface="+mj-lt"/>
              <a:buAutoNum type="arabicPeriod"/>
            </a:pPr>
            <a:r>
              <a:rPr lang="en-US" dirty="0"/>
              <a:t>Large Language Models (LLMs) </a:t>
            </a:r>
          </a:p>
          <a:p>
            <a:pPr marL="971550" lvl="1" indent="-514350">
              <a:spcAft>
                <a:spcPts val="300"/>
              </a:spcAft>
              <a:buFont typeface="+mj-lt"/>
              <a:buAutoNum type="arabicPeriod"/>
            </a:pPr>
            <a:r>
              <a:rPr lang="en-US" dirty="0">
                <a:solidFill>
                  <a:schemeClr val="accent6">
                    <a:lumMod val="75000"/>
                  </a:schemeClr>
                </a:solidFill>
              </a:rPr>
              <a:t>NVIDIA Building RAG Agents with LLMs</a:t>
            </a:r>
          </a:p>
          <a:p>
            <a:pPr marL="971550" lvl="1" indent="-514350">
              <a:spcAft>
                <a:spcPts val="300"/>
              </a:spcAft>
              <a:buFont typeface="+mj-lt"/>
              <a:buAutoNum type="arabicPeriod"/>
            </a:pPr>
            <a:r>
              <a:rPr lang="en-US" dirty="0"/>
              <a:t>Generative AI for Multimodal Information Generation</a:t>
            </a:r>
          </a:p>
          <a:p>
            <a:pPr marL="971550" lvl="1" indent="-514350">
              <a:spcAft>
                <a:spcPts val="300"/>
              </a:spcAft>
              <a:buFont typeface="+mj-lt"/>
              <a:buAutoNum type="arabicPeriod"/>
            </a:pPr>
            <a:r>
              <a:rPr lang="en-US" dirty="0">
                <a:solidFill>
                  <a:schemeClr val="accent6">
                    <a:lumMod val="75000"/>
                  </a:schemeClr>
                </a:solidFill>
              </a:rPr>
              <a:t>NVIDIA Generative AI with Diffusion Models</a:t>
            </a:r>
          </a:p>
          <a:p>
            <a:pPr marL="971550" lvl="1" indent="-514350">
              <a:spcAft>
                <a:spcPts val="300"/>
              </a:spcAft>
              <a:buFont typeface="+mj-lt"/>
              <a:buAutoNum type="arabicPeriod"/>
            </a:pPr>
            <a:r>
              <a:rPr lang="en-US" dirty="0"/>
              <a:t>AI Agents and Large Multimodal Agents (LMAs)</a:t>
            </a:r>
          </a:p>
          <a:p>
            <a:pPr marL="971550" lvl="1" indent="-514350">
              <a:spcAft>
                <a:spcPts val="300"/>
              </a:spcAft>
              <a:buFont typeface="+mj-lt"/>
              <a:buAutoNum type="arabicPeriod"/>
            </a:pPr>
            <a:r>
              <a:rPr lang="en-US" dirty="0">
                <a:solidFill>
                  <a:srgbClr val="7030A0"/>
                </a:solidFill>
              </a:rPr>
              <a:t>Case Study on Generative AI Innovative Applications</a:t>
            </a:r>
          </a:p>
        </p:txBody>
      </p:sp>
      <p:sp>
        <p:nvSpPr>
          <p:cNvPr id="4" name="Slide Number Placeholder 3">
            <a:extLst>
              <a:ext uri="{FF2B5EF4-FFF2-40B4-BE49-F238E27FC236}">
                <a16:creationId xmlns:a16="http://schemas.microsoft.com/office/drawing/2014/main" id="{A30BA82B-040A-2147-9093-B00AF360AA41}"/>
              </a:ext>
            </a:extLst>
          </p:cNvPr>
          <p:cNvSpPr>
            <a:spLocks noGrp="1"/>
          </p:cNvSpPr>
          <p:nvPr>
            <p:ph type="sldNum" sz="quarter" idx="12"/>
          </p:nvPr>
        </p:nvSpPr>
        <p:spPr/>
        <p:txBody>
          <a:bodyPr/>
          <a:lstStyle/>
          <a:p>
            <a:fld id="{5D6FF71F-CF6A-4C46-8F9B-61D49EEA70E3}" type="slidenum">
              <a:rPr lang="en-US" smtClean="0"/>
              <a:t>99</a:t>
            </a:fld>
            <a:endParaRPr lang="en-US"/>
          </a:p>
        </p:txBody>
      </p:sp>
      <p:pic>
        <p:nvPicPr>
          <p:cNvPr id="5" name="Picture 4">
            <a:extLst>
              <a:ext uri="{FF2B5EF4-FFF2-40B4-BE49-F238E27FC236}">
                <a16:creationId xmlns:a16="http://schemas.microsoft.com/office/drawing/2014/main" id="{6B0F6C06-F73B-AB42-8F44-80848BEB42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CE44B99A-FA19-F644-9DF7-6F0C9E85B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055867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26170</TotalTime>
  <Words>6255</Words>
  <Application>Microsoft Macintosh PowerPoint</Application>
  <PresentationFormat>Widescreen</PresentationFormat>
  <Paragraphs>703</Paragraphs>
  <Slides>100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NVIDIA Sans</vt:lpstr>
      <vt:lpstr>NVIDIA Sans Medium</vt:lpstr>
      <vt:lpstr>Arial</vt:lpstr>
      <vt:lpstr>Calibri</vt:lpstr>
      <vt:lpstr>Courier New</vt:lpstr>
      <vt:lpstr>Source Sans Pro</vt:lpstr>
      <vt:lpstr>Times New Roman</vt:lpstr>
      <vt:lpstr>Office Theme</vt:lpstr>
      <vt:lpstr>Introduction to Generative AI Innovative Applications</vt:lpstr>
      <vt:lpstr>Min-Yuh Day, Ph.D.</vt:lpstr>
      <vt:lpstr>Spring 2025  Generative AI  Innovative Applications </vt:lpstr>
      <vt:lpstr>Course Syllabus National Taipei University Academic Year 113, 2nd Semester (Spring 2025)</vt:lpstr>
      <vt:lpstr>Course Objectives</vt:lpstr>
      <vt:lpstr>Course Outline</vt:lpstr>
      <vt:lpstr>Core Competence</vt:lpstr>
      <vt:lpstr>Four Fundamental Qualities</vt:lpstr>
      <vt:lpstr>College Learning Goals</vt:lpstr>
      <vt:lpstr>Department Learning Goals</vt:lpstr>
      <vt:lpstr>Syllabus</vt:lpstr>
      <vt:lpstr>Syllabus</vt:lpstr>
      <vt:lpstr>Syllabus</vt:lpstr>
      <vt:lpstr>Teaching Methods and Activities</vt:lpstr>
      <vt:lpstr>Evaluation Methods</vt:lpstr>
      <vt:lpstr>Required Texts</vt:lpstr>
      <vt:lpstr>References</vt:lpstr>
      <vt:lpstr>Numa Dhamani and Maggie Engler (2024),  Introduction to Generative AI,  Manning</vt:lpstr>
      <vt:lpstr>Denis Rothman (2024),  Transformers for Natural Language Processing and Computer Vision:  Explore Generative AI and Large Language Models with Hugging Face, ChatGPT, GPT-4V, and DALL-E 3,  3rd Edition, Packt Publishing</vt:lpstr>
      <vt:lpstr>Denis Rothman (2024),  RAG-Driven Generative AI:  Build custom retrieval augmented generation pipelines with LlamaIndex, Deep Lake, and Pinecone, Packt Publishing</vt:lpstr>
      <vt:lpstr>Jay Alammar and Maarten Grootendorst (2024),  Hands-On Large Language Models:  Language Understanding and Generation,  O'Reilly Media</vt:lpstr>
      <vt:lpstr>Jay Alammar and Maarten Grootendorst (2024),  Hands-On Large Language Models:  Language Understanding and Generation,  O'Reilly Media</vt:lpstr>
      <vt:lpstr>Ben Auffarth (2023),  Generative AI with LangChain:  Build large language model (LLM) apps with Python, ChatGPT and other LLMs,  Packt Publishing.</vt:lpstr>
      <vt:lpstr>Chris Fregly, Antje Barth, and Shelbee Eigenbrode (2023),  Generative AI on AWS:  Building Context-Aware Multimodal Reasoning Applications,  O'Reilly Media</vt:lpstr>
      <vt:lpstr>David Foster (2023),  Generative Deep Learning:  Teaching Machines to Paint, Write, Compose, and Play,  2nd Edition, Oreilly &amp; Associates Inc</vt:lpstr>
      <vt:lpstr>Generative AI Large Language Models (LLMs) Foundation Models </vt:lpstr>
      <vt:lpstr>NVIDIA Developer Program  NVIDIA  Deep Learning Institute (DLI)</vt:lpstr>
      <vt:lpstr>Join the NVIDIA Developer Program  take one of the complimentary technical self-paced courses (worth up to $90)</vt:lpstr>
      <vt:lpstr>NVIDIA Deep Learning Institute (DLI)</vt:lpstr>
      <vt:lpstr>NVIDIA Deep Learning Institute (DLI)</vt:lpstr>
      <vt:lpstr>Generative AI Explained</vt:lpstr>
      <vt:lpstr>Introduction to Transformer-Based  Natural Language Processing</vt:lpstr>
      <vt:lpstr>Building RAG Agents with LLMs</vt:lpstr>
      <vt:lpstr>Generative AI with Diffusion Models</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Deep Learning Institute (DLI)</vt:lpstr>
      <vt:lpstr>NVIDIA Deep Learning Institute (DLI)</vt:lpstr>
      <vt:lpstr>PowerPoint Presentation</vt:lpstr>
      <vt:lpstr>PowerPoint Presentation</vt:lpstr>
      <vt:lpstr>AI Virtual Assistant for Customer Service</vt:lpstr>
      <vt:lpstr>Digital Humans for Customer Service</vt:lpstr>
      <vt:lpstr>PowerPoint Presentation</vt:lpstr>
      <vt:lpstr>Artificial Intelligence  (AI) </vt:lpstr>
      <vt:lpstr>AI, ML, DL, Generative AI</vt:lpstr>
      <vt:lpstr>Generative AI, Agentic AI, AI Agent, RAG LLM for  QA and  Dialogue Systems</vt:lpstr>
      <vt:lpstr>Chatbot Dialogue System Intelligent Agent Conversational AI</vt:lpstr>
      <vt:lpstr>The Development of LM-based Dialogue Systems 1) Early Stage (1966 - 2015)  2) The Independent Development of TOD and ODD (2015 - 2019) 3) Fusions of Dialogue Systems (2019 - 2022) 4) LLM-based DS (2022 - Now)</vt:lpstr>
      <vt:lpstr>Intelligent Agents Roadmap</vt:lpstr>
      <vt:lpstr>AI Agents</vt:lpstr>
      <vt:lpstr>Reinforcement Learning (DL)</vt:lpstr>
      <vt:lpstr>Reinforcement Learning (DL)</vt:lpstr>
      <vt:lpstr>Reinforcement Learning (DL)</vt:lpstr>
      <vt:lpstr>Large Language Model (LLM) based Agents</vt:lpstr>
      <vt:lpstr>LLM-based Agents</vt:lpstr>
      <vt:lpstr>Large Multimodal Agents (LMA) </vt:lpstr>
      <vt:lpstr>Large Multimodal Agents (LMA) </vt:lpstr>
      <vt:lpstr>Transformer Models</vt:lpstr>
      <vt:lpstr>The Development of LM-based Dialogue Systems 1) Early Stage (1966 - 2015)  2) The Independent Development of TOD and ODD (2015 - 2019) 3) Fusions of Dialogue Systems (2019 - 2022) 4) LLM-based DS (2022 - Now)</vt:lpstr>
      <vt:lpstr>Major GenAI LLMs Research Milestones  (2017-2024)</vt:lpstr>
      <vt:lpstr>Multimodal Large Language Models (MLLM)</vt:lpstr>
      <vt:lpstr>Multimodal Large Language Models (MLLM)</vt:lpstr>
      <vt:lpstr>Multimodal Large Language Model (MLLM)  for Vision Question Answering</vt:lpstr>
      <vt:lpstr>Multi-task Language Understanding on MMLU GPT-4, Claude 3.5 Sonnet</vt:lpstr>
      <vt:lpstr>LLM Capabilities</vt:lpstr>
      <vt:lpstr> LLM-powered Multimodal Agents Large Multimodal Agents (LMAs)</vt:lpstr>
      <vt:lpstr>Four Paradigms in NLP (LM)</vt:lpstr>
      <vt:lpstr>Large Language Models (LLM) Three typical learning paradigms</vt:lpstr>
      <vt:lpstr>Popular Generative AI</vt:lpstr>
      <vt:lpstr>Chat  with  Open  Large Language Models: Chatbot Arena</vt:lpstr>
      <vt:lpstr>Perplexity.ai</vt:lpstr>
      <vt:lpstr>PowerPoint Presentation</vt:lpstr>
      <vt:lpstr>Generative AI (Gen AI) AI Generated Content (AIGC)</vt:lpstr>
      <vt:lpstr>The history of Generative AI  in CV, NLP and VL</vt:lpstr>
      <vt:lpstr>Generative AI  Foundation Models </vt:lpstr>
      <vt:lpstr>Categories of Vision Generative Models</vt:lpstr>
      <vt:lpstr>The General Structure of  Generative Vision Language</vt:lpstr>
      <vt:lpstr>RAG LLM Dialogue Systems</vt:lpstr>
      <vt:lpstr>Technology Tree of RAG Research  Retrieval-Augmented Generation (RAG) for Large Language Models (LLMs)</vt:lpstr>
      <vt:lpstr>Retrieval-Augmented Generation (RAG)  for Large Language Models (LLMs)</vt:lpstr>
      <vt:lpstr>Retrieval-Augmented Generation (RAG) Architecture</vt:lpstr>
      <vt:lpstr>Synthesizing RAG with LLMs  for Question Answering Application</vt:lpstr>
      <vt:lpstr>Synthesizing the KG as a Retriever with LLMs</vt:lpstr>
      <vt:lpstr>HuggingGPT:  An agent-based approach to use tools and planning</vt:lpstr>
      <vt:lpstr>A LLM-based Agent for  Conversational Information Seeking</vt:lpstr>
      <vt:lpstr>Direct LLM, RAG, and GraphRAG</vt:lpstr>
      <vt:lpstr>GraphRAG Framework for Question Answering</vt:lpstr>
      <vt:lpstr>LangChain Architecture</vt:lpstr>
      <vt:lpstr>Multimodal LLM RAG Multi-Vector Retriever for RAG</vt:lpstr>
      <vt:lpstr>Evaluating RAG with Ragas Metrics </vt:lpstr>
      <vt:lpstr>Teaching</vt:lpstr>
      <vt:lpstr>Research Projects</vt:lpstr>
      <vt:lpstr>Summary</vt:lpstr>
      <vt:lpstr>Generative AI  Innovative Applications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AI Innovative Applications</dc:title>
  <dc:subject/>
  <dc:creator>Min-Yuh Day</dc:creator>
  <cp:keywords>Generative AI, Innovative Applications</cp:keywords>
  <dc:description>Generative AI Innovative Applications</dc:description>
  <cp:lastModifiedBy>MY DAY</cp:lastModifiedBy>
  <cp:revision>1397</cp:revision>
  <cp:lastPrinted>2020-12-23T14:44:17Z</cp:lastPrinted>
  <dcterms:created xsi:type="dcterms:W3CDTF">2019-09-12T03:09:52Z</dcterms:created>
  <dcterms:modified xsi:type="dcterms:W3CDTF">2025-02-26T22:40:02Z</dcterms:modified>
  <cp:category/>
</cp:coreProperties>
</file>