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2"/>
  </p:notesMasterIdLst>
  <p:sldIdLst>
    <p:sldId id="3462" r:id="rId2"/>
    <p:sldId id="3786" r:id="rId3"/>
    <p:sldId id="5523" r:id="rId4"/>
    <p:sldId id="5524" r:id="rId5"/>
    <p:sldId id="261" r:id="rId6"/>
    <p:sldId id="4274" r:id="rId7"/>
    <p:sldId id="256" r:id="rId8"/>
    <p:sldId id="277" r:id="rId9"/>
    <p:sldId id="266" r:id="rId10"/>
    <p:sldId id="264" r:id="rId11"/>
    <p:sldId id="4875" r:id="rId12"/>
    <p:sldId id="4874" r:id="rId13"/>
    <p:sldId id="5108" r:id="rId14"/>
    <p:sldId id="276" r:id="rId15"/>
    <p:sldId id="258" r:id="rId16"/>
    <p:sldId id="265" r:id="rId17"/>
    <p:sldId id="4242" r:id="rId18"/>
    <p:sldId id="262" r:id="rId19"/>
    <p:sldId id="5115" r:id="rId20"/>
    <p:sldId id="4243" r:id="rId21"/>
    <p:sldId id="3101" r:id="rId22"/>
    <p:sldId id="4746" r:id="rId23"/>
    <p:sldId id="3102" r:id="rId24"/>
    <p:sldId id="3103" r:id="rId25"/>
    <p:sldId id="3153" r:id="rId26"/>
    <p:sldId id="267" r:id="rId27"/>
    <p:sldId id="283" r:id="rId28"/>
    <p:sldId id="268" r:id="rId29"/>
    <p:sldId id="269" r:id="rId30"/>
    <p:sldId id="270" r:id="rId31"/>
    <p:sldId id="260" r:id="rId32"/>
    <p:sldId id="259" r:id="rId33"/>
    <p:sldId id="257" r:id="rId34"/>
    <p:sldId id="3921" r:id="rId35"/>
    <p:sldId id="3922" r:id="rId36"/>
    <p:sldId id="2986" r:id="rId37"/>
    <p:sldId id="4721" r:id="rId38"/>
    <p:sldId id="2978" r:id="rId39"/>
    <p:sldId id="2979" r:id="rId40"/>
    <p:sldId id="2980" r:id="rId41"/>
    <p:sldId id="2981" r:id="rId42"/>
    <p:sldId id="2982" r:id="rId43"/>
    <p:sldId id="2983" r:id="rId44"/>
    <p:sldId id="2984" r:id="rId45"/>
    <p:sldId id="2985" r:id="rId46"/>
    <p:sldId id="3923" r:id="rId47"/>
    <p:sldId id="3924" r:id="rId48"/>
    <p:sldId id="2987" r:id="rId49"/>
    <p:sldId id="2992" r:id="rId50"/>
    <p:sldId id="3005" r:id="rId51"/>
    <p:sldId id="3150" r:id="rId52"/>
    <p:sldId id="3881" r:id="rId53"/>
    <p:sldId id="3046" r:id="rId54"/>
    <p:sldId id="3081" r:id="rId55"/>
    <p:sldId id="3071" r:id="rId56"/>
    <p:sldId id="3047" r:id="rId57"/>
    <p:sldId id="3082" r:id="rId58"/>
    <p:sldId id="3048" r:id="rId59"/>
    <p:sldId id="3049" r:id="rId60"/>
    <p:sldId id="3050" r:id="rId61"/>
    <p:sldId id="3051" r:id="rId62"/>
    <p:sldId id="3052" r:id="rId63"/>
    <p:sldId id="3053" r:id="rId64"/>
    <p:sldId id="3054" r:id="rId65"/>
    <p:sldId id="3055" r:id="rId66"/>
    <p:sldId id="3084" r:id="rId67"/>
    <p:sldId id="3083" r:id="rId68"/>
    <p:sldId id="3056" r:id="rId69"/>
    <p:sldId id="3057" r:id="rId70"/>
    <p:sldId id="3058" r:id="rId71"/>
    <p:sldId id="3059" r:id="rId72"/>
    <p:sldId id="3060" r:id="rId73"/>
    <p:sldId id="3061" r:id="rId74"/>
    <p:sldId id="3062" r:id="rId75"/>
    <p:sldId id="3063" r:id="rId76"/>
    <p:sldId id="3064" r:id="rId77"/>
    <p:sldId id="3065" r:id="rId78"/>
    <p:sldId id="3066" r:id="rId79"/>
    <p:sldId id="3067" r:id="rId80"/>
    <p:sldId id="3045" r:id="rId81"/>
    <p:sldId id="3041" r:id="rId82"/>
    <p:sldId id="3793" r:id="rId83"/>
    <p:sldId id="1413" r:id="rId84"/>
    <p:sldId id="1414" r:id="rId85"/>
    <p:sldId id="1415" r:id="rId86"/>
    <p:sldId id="1416" r:id="rId87"/>
    <p:sldId id="5536" r:id="rId88"/>
    <p:sldId id="5537" r:id="rId89"/>
    <p:sldId id="3810" r:id="rId90"/>
    <p:sldId id="5581" r:id="rId91"/>
    <p:sldId id="5582" r:id="rId92"/>
    <p:sldId id="5861" r:id="rId93"/>
    <p:sldId id="5862" r:id="rId94"/>
    <p:sldId id="5863" r:id="rId95"/>
    <p:sldId id="5892" r:id="rId96"/>
    <p:sldId id="5893" r:id="rId97"/>
    <p:sldId id="5894" r:id="rId98"/>
    <p:sldId id="5891" r:id="rId99"/>
    <p:sldId id="4353" r:id="rId100"/>
    <p:sldId id="5599" r:id="rId101"/>
    <p:sldId id="5150" r:id="rId102"/>
    <p:sldId id="5597" r:id="rId103"/>
    <p:sldId id="5598" r:id="rId104"/>
    <p:sldId id="5918" r:id="rId105"/>
    <p:sldId id="5919" r:id="rId106"/>
    <p:sldId id="5920" r:id="rId107"/>
    <p:sldId id="5592" r:id="rId108"/>
    <p:sldId id="5594" r:id="rId109"/>
    <p:sldId id="5595" r:id="rId110"/>
    <p:sldId id="5596" r:id="rId111"/>
    <p:sldId id="2147483647" r:id="rId112"/>
    <p:sldId id="5466" r:id="rId113"/>
    <p:sldId id="273" r:id="rId114"/>
    <p:sldId id="272" r:id="rId115"/>
    <p:sldId id="275" r:id="rId116"/>
    <p:sldId id="308" r:id="rId117"/>
    <p:sldId id="5738" r:id="rId118"/>
    <p:sldId id="5750" r:id="rId119"/>
    <p:sldId id="5520" r:id="rId120"/>
    <p:sldId id="274" r:id="rId121"/>
    <p:sldId id="5098" r:id="rId122"/>
    <p:sldId id="278" r:id="rId123"/>
    <p:sldId id="279" r:id="rId124"/>
    <p:sldId id="280" r:id="rId125"/>
    <p:sldId id="281" r:id="rId126"/>
    <p:sldId id="282" r:id="rId127"/>
    <p:sldId id="310" r:id="rId128"/>
    <p:sldId id="5889" r:id="rId129"/>
    <p:sldId id="5075" r:id="rId130"/>
    <p:sldId id="5077" r:id="rId131"/>
    <p:sldId id="4863" r:id="rId132"/>
    <p:sldId id="4862" r:id="rId133"/>
    <p:sldId id="4864" r:id="rId134"/>
    <p:sldId id="4865" r:id="rId135"/>
    <p:sldId id="4866" r:id="rId136"/>
    <p:sldId id="4867" r:id="rId137"/>
    <p:sldId id="5244" r:id="rId138"/>
    <p:sldId id="5216" r:id="rId139"/>
    <p:sldId id="5215" r:id="rId140"/>
    <p:sldId id="5221" r:id="rId141"/>
    <p:sldId id="5604" r:id="rId142"/>
    <p:sldId id="5605" r:id="rId143"/>
    <p:sldId id="5220" r:id="rId144"/>
    <p:sldId id="5217" r:id="rId145"/>
    <p:sldId id="5222" r:id="rId146"/>
    <p:sldId id="5223" r:id="rId147"/>
    <p:sldId id="5242" r:id="rId148"/>
    <p:sldId id="5243" r:id="rId149"/>
    <p:sldId id="5241" r:id="rId150"/>
    <p:sldId id="3799" r:id="rId1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00"/>
    <p:restoredTop sz="95288"/>
  </p:normalViewPr>
  <p:slideViewPr>
    <p:cSldViewPr snapToGrid="0" snapToObjects="1">
      <p:cViewPr varScale="1">
        <p:scale>
          <a:sx n="71" d="100"/>
          <a:sy n="71" d="100"/>
        </p:scale>
        <p:origin x="176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2/27/25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1056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4007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3241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2/27/25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2/27/25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2/27/25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github.com/HandsOnLLM/Hands-On-Large-Language-Models" TargetMode="Externa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withcode.com/sota/multi-task-language-understanding-on-mml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anthropic.com/news/3-5-models-and-computer-us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14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ai.meta.com/blog/llama-3-2-connect-2024-vision-edge-mobile-device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1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s://www.llama.com/" TargetMode="Externa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istral.ai/news/pixtral-large/" TargetMode="External"/><Relationship Id="rId4" Type="http://schemas.openxmlformats.org/officeDocument/2006/relationships/image" Target="../media/image14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tificialanalysis.ai/" TargetMode="Externa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lmarena.ai/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s://www.perplexity.a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s://www.langchain.com/" TargetMode="Externa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s://blog.langchain.dev/deconstructing-rag/" TargetMode="Externa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s://blog.langchain.dev/evaluating-rag-pipelines-with-ragas-langsmith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ai.com/index/o1-and-new-tools-for-developers/" TargetMode="External"/><Relationship Id="rId13" Type="http://schemas.openxmlformats.org/officeDocument/2006/relationships/hyperlink" Target="https://www.alibabacloud.com/help/en/model-studio/developer-reference/what-is-qwen-llm" TargetMode="External"/><Relationship Id="rId3" Type="http://schemas.openxmlformats.org/officeDocument/2006/relationships/hyperlink" Target="https://aistudio.google.com/prompts/new_chat?model=gemini-2.0-flash-thinking-exp-01-21" TargetMode="External"/><Relationship Id="rId7" Type="http://schemas.openxmlformats.org/officeDocument/2006/relationships/hyperlink" Target="https://aistudio.google.com/app/prompts/new_chat?instructions=lmsys-1121&amp;model=gemini-2.0-flash-001" TargetMode="External"/><Relationship Id="rId12" Type="http://schemas.openxmlformats.org/officeDocument/2006/relationships/hyperlink" Target="https://huggingface.co/deepseek-ai/DeepSeek-V3" TargetMode="External"/><Relationship Id="rId17" Type="http://schemas.openxmlformats.org/officeDocument/2006/relationships/hyperlink" Target="https://huggingface.co/spaces/lmarena-ai/chatbot-arena-leaderboard" TargetMode="External"/><Relationship Id="rId2" Type="http://schemas.openxmlformats.org/officeDocument/2006/relationships/hyperlink" Target="https://x.com/lmarena_ai/status/1891706264800936307" TargetMode="External"/><Relationship Id="rId16" Type="http://schemas.openxmlformats.org/officeDocument/2006/relationships/hyperlink" Target="https://openai.com/index/openai-o3-min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i-docs.deepseek.com/news/news250120" TargetMode="External"/><Relationship Id="rId11" Type="http://schemas.openxmlformats.org/officeDocument/2006/relationships/hyperlink" Target="https://platform.openai.com/docs/guides/reasoning#reasoning-effort" TargetMode="External"/><Relationship Id="rId5" Type="http://schemas.openxmlformats.org/officeDocument/2006/relationships/hyperlink" Target="https://help.openai.com/en/articles/9624314-model-release-notes" TargetMode="External"/><Relationship Id="rId15" Type="http://schemas.openxmlformats.org/officeDocument/2006/relationships/hyperlink" Target="https://aistudio.google.com/prompts/new_chat?model=gemini-2.0-flash-lite-preview-02-05" TargetMode="External"/><Relationship Id="rId10" Type="http://schemas.openxmlformats.org/officeDocument/2006/relationships/hyperlink" Target="https://qwenlm.github.io/blog/qwen2.5-max/" TargetMode="External"/><Relationship Id="rId4" Type="http://schemas.openxmlformats.org/officeDocument/2006/relationships/hyperlink" Target="https://aistudio.google.com/prompts/new_chat?model=gemini-2.0-pro-exp-02-05" TargetMode="External"/><Relationship Id="rId9" Type="http://schemas.openxmlformats.org/officeDocument/2006/relationships/hyperlink" Target="https://platform.openai.com/docs/models/o1" TargetMode="External"/><Relationship Id="rId14" Type="http://schemas.openxmlformats.org/officeDocument/2006/relationships/hyperlink" Target="https://bigmodel.cn/dev/howuse/glm-4" TargetMode="Externa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ourses/course-detail?course_id=course-v1:DLI+S-FX-14+V1" TargetMode="External"/><Relationship Id="rId2" Type="http://schemas.openxmlformats.org/officeDocument/2006/relationships/hyperlink" Target="https://learn.nvidia.com/courses/course-detail?course_id=course-v1:DLI+S-FX-15+V1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huggingface.co/spaces/lmarena-ai/chatbot-arena-leaderboard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bert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jalammar.github.io/illustrated-bert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jalammar.github.io/illustrated-bert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jalammar.github.io/illustrated-bert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amazon.com/Transformers-Natural-Language-Processing-Computer/dp/1805128728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github.com/Denis2054/Transformers-for-NLP-and-Computer-Vision-3rd-Edition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github.com/Denis2054/Transformers-for-NLP-and-Computer-Vision-3rd-Edi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://jalammar.github.io/a-visual-guide-to-using-bert-for-the-first-time/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colab.research.google.com/github/jalammar/jalammar.github.io/blob/master/notebooks/bert/A_Visual_Notebook_to_Using_BERT_for_the_First_Time.ipynb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amazon.com/Hands-Large-Language-Models-Understanding/dp/1098150961/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ircAruvnKk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youtube.com/watch?v=IHZwWFHWa-w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lg3gGewQ5U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ww.youtube.com/watch?v=wjZofJX0v4M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youtube.com/watch?v=eMlx5fFNoYc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www.youtube.com/watch?v=9-Jl0dxWQs8" TargetMode="Externa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www.youtube.com/watch?v=LPZh9BOjkQs" TargetMode="Externa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19564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4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Transformers for Natural Language Processing and Computer Vision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Generative AI Innovative Applications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1132GAIIA02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(M6031) (Spring 2025)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2025-02-25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C45650-BA88-8643-B3F2-2E4C34D88A8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B6C01E-6C31-110C-337F-375D435FF5AB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8774"/>
            <a:ext cx="11222181" cy="1876692"/>
          </a:xfrm>
        </p:spPr>
        <p:txBody>
          <a:bodyPr>
            <a:noAutofit/>
          </a:bodyPr>
          <a:lstStyle/>
          <a:p>
            <a:r>
              <a:rPr lang="en-US" sz="2400" dirty="0"/>
              <a:t>Jay </a:t>
            </a:r>
            <a:r>
              <a:rPr lang="en-US" sz="2400" dirty="0" err="1"/>
              <a:t>Alammar</a:t>
            </a:r>
            <a:r>
              <a:rPr lang="en-US" sz="2400" dirty="0"/>
              <a:t> and Maarten Grootendorst (2024), </a:t>
            </a:r>
            <a:br>
              <a:rPr lang="en-US" sz="2400" dirty="0"/>
            </a:br>
            <a:r>
              <a:rPr lang="en-US" sz="3600" dirty="0">
                <a:solidFill>
                  <a:srgbClr val="C00000"/>
                </a:solidFill>
              </a:rPr>
              <a:t>Hands-On Large Language Models: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Language Understanding and Generation, 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2400" dirty="0"/>
              <a:t>O'Reilly Media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522354"/>
            <a:ext cx="81326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400" dirty="0">
                <a:solidFill>
                  <a:srgbClr val="BFBFBF"/>
                </a:solidFill>
              </a:rPr>
              <a:t>Source: </a:t>
            </a:r>
            <a:r>
              <a:rPr lang="en-US" altLang="zh-TW" sz="1400" dirty="0">
                <a:solidFill>
                  <a:srgbClr val="BFBFBF"/>
                </a:solidFill>
                <a:hlinkClick r:id="rId2"/>
              </a:rPr>
              <a:t>https://github.com/HandsOnLLM/Hands-On-Large-Language-Models</a:t>
            </a:r>
            <a:endParaRPr lang="en-US" altLang="zh-TW" sz="14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7C0DC8-25D9-AF5A-17E7-FB6E0C4C6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743" y="2386599"/>
            <a:ext cx="2828753" cy="37100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34305C-F732-5528-CC6F-E096973A8A8F}"/>
              </a:ext>
            </a:extLst>
          </p:cNvPr>
          <p:cNvSpPr txBox="1"/>
          <p:nvPr/>
        </p:nvSpPr>
        <p:spPr>
          <a:xfrm>
            <a:off x="435430" y="1979479"/>
            <a:ext cx="868086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Chapter 1: Introduction to Language Models</a:t>
            </a:r>
          </a:p>
          <a:p>
            <a:r>
              <a:rPr lang="en-US" sz="2400" dirty="0"/>
              <a:t>Chapter 2: Tokens and Embeddings</a:t>
            </a:r>
          </a:p>
          <a:p>
            <a:r>
              <a:rPr lang="en-US" sz="2400" dirty="0"/>
              <a:t>Chapter 3: Looking Inside Transformer LLMs</a:t>
            </a:r>
          </a:p>
          <a:p>
            <a:r>
              <a:rPr lang="en-US" sz="2400" dirty="0"/>
              <a:t>Chapter 4: Text Classification</a:t>
            </a:r>
          </a:p>
          <a:p>
            <a:r>
              <a:rPr lang="en-US" sz="2400" dirty="0"/>
              <a:t>Chapter 5: Text Clustering and Topic Modeling</a:t>
            </a:r>
          </a:p>
          <a:p>
            <a:r>
              <a:rPr lang="en-US" sz="2400" dirty="0"/>
              <a:t>Chapter 6: Prompt Engineering</a:t>
            </a:r>
          </a:p>
          <a:p>
            <a:r>
              <a:rPr lang="en-US" sz="2400" dirty="0"/>
              <a:t>Chapter 7: Advanced Text Generation Techniques and Tools</a:t>
            </a:r>
          </a:p>
          <a:p>
            <a:r>
              <a:rPr lang="en-US" sz="2400" dirty="0"/>
              <a:t>Chapter 8: Semantic Search and Retrieval-Augmented Generation</a:t>
            </a:r>
          </a:p>
          <a:p>
            <a:r>
              <a:rPr lang="en-US" sz="2400" dirty="0"/>
              <a:t>Chapter 9: Multimodal Large Language Models</a:t>
            </a:r>
          </a:p>
          <a:p>
            <a:r>
              <a:rPr lang="en-US" sz="2400" dirty="0"/>
              <a:t>Chapter 10: Creating Text Embedding Models</a:t>
            </a:r>
          </a:p>
          <a:p>
            <a:r>
              <a:rPr lang="en-US" sz="2400" dirty="0"/>
              <a:t>Chapter 11: Fine-tuning Representation Models for Classification</a:t>
            </a:r>
          </a:p>
          <a:p>
            <a:r>
              <a:rPr lang="en-US" sz="2400" dirty="0"/>
              <a:t>Chapter 12: Fine-tuning Generation Models</a:t>
            </a:r>
          </a:p>
        </p:txBody>
      </p:sp>
    </p:spTree>
    <p:extLst>
      <p:ext uri="{BB962C8B-B14F-4D97-AF65-F5344CB8AC3E}">
        <p14:creationId xmlns:p14="http://schemas.microsoft.com/office/powerpoint/2010/main" val="6130934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0559" y="188641"/>
            <a:ext cx="10489237" cy="6245225"/>
          </a:xfrm>
        </p:spPr>
        <p:txBody>
          <a:bodyPr/>
          <a:lstStyle/>
          <a:p>
            <a:r>
              <a:rPr lang="en-US" altLang="zh-TW" sz="13000" dirty="0">
                <a:solidFill>
                  <a:srgbClr val="C00000"/>
                </a:solidFill>
              </a:rPr>
              <a:t>Chatbot</a:t>
            </a:r>
            <a:br>
              <a:rPr lang="en-US" altLang="zh-TW" sz="9600" dirty="0">
                <a:solidFill>
                  <a:srgbClr val="C00000"/>
                </a:solidFill>
              </a:rPr>
            </a:br>
            <a:r>
              <a:rPr lang="en-US" altLang="zh-TW" sz="8800" dirty="0">
                <a:solidFill>
                  <a:srgbClr val="C00000"/>
                </a:solidFill>
              </a:rPr>
              <a:t>Dialogue System</a:t>
            </a:r>
            <a:br>
              <a:rPr lang="en-US" altLang="zh-TW" sz="8800" dirty="0">
                <a:solidFill>
                  <a:srgbClr val="C00000"/>
                </a:solidFill>
              </a:rPr>
            </a:br>
            <a:r>
              <a:rPr lang="en-US" altLang="zh-TW" sz="8800" dirty="0">
                <a:solidFill>
                  <a:srgbClr val="C00000"/>
                </a:solidFill>
              </a:rPr>
              <a:t>Intelligent Agent</a:t>
            </a:r>
            <a:br>
              <a:rPr lang="en-US" altLang="zh-TW" sz="8800" dirty="0">
                <a:solidFill>
                  <a:srgbClr val="C00000"/>
                </a:solidFill>
              </a:rPr>
            </a:br>
            <a:r>
              <a:rPr lang="en-US" altLang="zh-TW" sz="8800" dirty="0">
                <a:solidFill>
                  <a:srgbClr val="C00000"/>
                </a:solidFill>
              </a:rPr>
              <a:t>Conversational AI</a:t>
            </a:r>
            <a:endParaRPr lang="zh-TW" altLang="en-US" sz="8800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50116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2257927"/>
          </a:xfrm>
        </p:spPr>
        <p:txBody>
          <a:bodyPr>
            <a:normAutofit/>
          </a:bodyPr>
          <a:lstStyle/>
          <a:p>
            <a:r>
              <a:rPr lang="en-US" sz="4000" dirty="0"/>
              <a:t>The Development of LM-based Dialogue Systems</a:t>
            </a:r>
            <a:br>
              <a:rPr lang="en-US" sz="2400" dirty="0"/>
            </a:br>
            <a:r>
              <a:rPr lang="en-US" sz="2400" b="0" dirty="0"/>
              <a:t>1) Early Stage (1966 - 2015) </a:t>
            </a:r>
            <a:br>
              <a:rPr lang="en-US" sz="2400" b="0" dirty="0"/>
            </a:br>
            <a:r>
              <a:rPr lang="en-US" sz="2400" b="0" dirty="0"/>
              <a:t>2) The Independent Development of TOD and ODD (2015 - 2019)</a:t>
            </a:r>
            <a:br>
              <a:rPr lang="en-US" sz="2400" b="0" dirty="0"/>
            </a:br>
            <a:r>
              <a:rPr lang="en-US" sz="2400" b="0" dirty="0"/>
              <a:t>3) Fusions of Dialogue Systems (2019 - 2022)</a:t>
            </a:r>
            <a:br>
              <a:rPr lang="en-US" sz="2400" b="0" dirty="0"/>
            </a:br>
            <a:r>
              <a:rPr lang="en-US" sz="2400" b="0" dirty="0"/>
              <a:t>4) LLM-based DS (2022 - Now)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460145-65B1-5E6B-0056-BF8D25B80DF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Hongru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Lingzhi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Du, Liang Chen,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Jingyan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Kam-Fai Wong. "A Survey of the Evolution of Language Model-Based Dialogue Systems."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arXiv:2311.16789 (2023).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0D9FF-21B5-FCC5-6135-6726D7F35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28" y="2379723"/>
            <a:ext cx="11599744" cy="3825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317DCB-0C08-89EA-D172-F18B9E2B32D0}"/>
              </a:ext>
            </a:extLst>
          </p:cNvPr>
          <p:cNvSpPr txBox="1"/>
          <p:nvPr/>
        </p:nvSpPr>
        <p:spPr>
          <a:xfrm>
            <a:off x="296128" y="6210123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Task-oriented DS (TOD), Open-domain DS (ODD)</a:t>
            </a:r>
          </a:p>
        </p:txBody>
      </p:sp>
    </p:spTree>
    <p:extLst>
      <p:ext uri="{BB962C8B-B14F-4D97-AF65-F5344CB8AC3E}">
        <p14:creationId xmlns:p14="http://schemas.microsoft.com/office/powerpoint/2010/main" val="36464566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1238"/>
            <a:ext cx="11222181" cy="914763"/>
          </a:xfrm>
        </p:spPr>
        <p:txBody>
          <a:bodyPr>
            <a:noAutofit/>
          </a:bodyPr>
          <a:lstStyle/>
          <a:p>
            <a:r>
              <a:rPr lang="en-US" sz="5600" dirty="0"/>
              <a:t>Intelligent Agents Roadmap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EEDE3A-2044-6660-08A5-91ADAE8F9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78" y="1016001"/>
            <a:ext cx="10583333" cy="55123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89" y="6562245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Cheng,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Yuheng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Ceyao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Zhengwen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Xiangrui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Meng,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Sirui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Hong,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Wenhao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Zihao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Wang et al. "Exploring large language model based intelligent agents: Definitions, methods, and prospects."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preprint arXiv:2401.03428 (2024).</a:t>
            </a:r>
          </a:p>
        </p:txBody>
      </p:sp>
    </p:spTree>
    <p:extLst>
      <p:ext uri="{BB962C8B-B14F-4D97-AF65-F5344CB8AC3E}">
        <p14:creationId xmlns:p14="http://schemas.microsoft.com/office/powerpoint/2010/main" val="375137756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9DF6A2-6AC1-0E6F-6017-D87C05C96EFF}"/>
              </a:ext>
            </a:extLst>
          </p:cNvPr>
          <p:cNvSpPr/>
          <p:nvPr/>
        </p:nvSpPr>
        <p:spPr>
          <a:xfrm>
            <a:off x="314257" y="1264704"/>
            <a:ext cx="5612409" cy="4913220"/>
          </a:xfrm>
          <a:prstGeom prst="roundRect">
            <a:avLst>
              <a:gd name="adj" fmla="val 400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33D8EDE-AC67-B5A4-84D0-09622C87185D}"/>
              </a:ext>
            </a:extLst>
          </p:cNvPr>
          <p:cNvSpPr/>
          <p:nvPr/>
        </p:nvSpPr>
        <p:spPr>
          <a:xfrm>
            <a:off x="6079877" y="1262113"/>
            <a:ext cx="5612409" cy="4913220"/>
          </a:xfrm>
          <a:prstGeom prst="roundRect">
            <a:avLst>
              <a:gd name="adj" fmla="val 4009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14763"/>
          </a:xfrm>
        </p:spPr>
        <p:txBody>
          <a:bodyPr>
            <a:noAutofit/>
          </a:bodyPr>
          <a:lstStyle/>
          <a:p>
            <a:r>
              <a:rPr lang="en-US" sz="5600" dirty="0"/>
              <a:t>AI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FE336-50C4-6772-462C-5B42DB291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258" y="1262112"/>
            <a:ext cx="5491236" cy="5087888"/>
          </a:xfrm>
        </p:spPr>
        <p:txBody>
          <a:bodyPr>
            <a:noAutofit/>
          </a:bodyPr>
          <a:lstStyle/>
          <a:p>
            <a:pPr marL="320040" indent="-274320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Traditional AI Agents 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Simple reflex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Model-based reflex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Goal-based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Utility-based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Learning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7B77BE-C64E-75E9-093C-36D2AB0DFDA9}"/>
              </a:ext>
            </a:extLst>
          </p:cNvPr>
          <p:cNvSpPr txBox="1">
            <a:spLocks/>
          </p:cNvSpPr>
          <p:nvPr/>
        </p:nvSpPr>
        <p:spPr>
          <a:xfrm>
            <a:off x="6079877" y="1262112"/>
            <a:ext cx="5612409" cy="4913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274320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Evolution of AI Agents</a:t>
            </a:r>
          </a:p>
          <a:p>
            <a:pPr marL="777240" lvl="1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dirty="0"/>
              <a:t>LLM-based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Multi-modal agents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Embodied AI agents in virtual environments</a:t>
            </a:r>
          </a:p>
          <a:p>
            <a:pPr marL="777240" lvl="2" indent="-274320">
              <a:lnSpc>
                <a:spcPct val="110000"/>
              </a:lnSpc>
              <a:spcAft>
                <a:spcPts val="600"/>
              </a:spcAft>
            </a:pPr>
            <a:r>
              <a:rPr lang="en-US" sz="3200" b="1" dirty="0"/>
              <a:t>Collaborative AI agents</a:t>
            </a:r>
          </a:p>
        </p:txBody>
      </p:sp>
    </p:spTree>
    <p:extLst>
      <p:ext uri="{BB962C8B-B14F-4D97-AF65-F5344CB8AC3E}">
        <p14:creationId xmlns:p14="http://schemas.microsoft.com/office/powerpoint/2010/main" val="3778617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2936682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33639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19582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Large Language Model (LLM) based Agents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957264" y="6584254"/>
            <a:ext cx="102025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Source: 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Xi, Z., Chen, W., Guo, X., He, W., Ding, Y., Hong, B., ... &amp; </a:t>
            </a:r>
            <a:r>
              <a:rPr lang="en-US" altLang="zh-TW" sz="1000" b="0" i="0" dirty="0" err="1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Gui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T. (2023). The rise and potential of large language model based agents: A survey. </a:t>
            </a:r>
            <a:r>
              <a:rPr lang="en-US" altLang="zh-TW" sz="1000" b="0" i="0" dirty="0" err="1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arXiv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preprint arXiv:2309.07864.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0E3DEFC-CB99-83EB-5B53-2271173E5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64" y="1017981"/>
            <a:ext cx="10202533" cy="545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3240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1238"/>
            <a:ext cx="11222181" cy="914763"/>
          </a:xfrm>
        </p:spPr>
        <p:txBody>
          <a:bodyPr>
            <a:noAutofit/>
          </a:bodyPr>
          <a:lstStyle/>
          <a:p>
            <a:r>
              <a:rPr lang="en-US" sz="5600" dirty="0"/>
              <a:t>LLM-based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89" y="6562245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Cheng,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Yuheng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Ceyao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Zhengwen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Xiangrui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Meng,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Sirui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Hong,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Wenhao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Zihao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Wang et al. "Exploring large language model based intelligent agents: Definitions, methods, and prospects."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preprint arXiv:2401.03428 (2024).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66641A-F638-95CC-29A4-21947C422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90" y="957349"/>
            <a:ext cx="10895610" cy="56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0108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abs/2402.15116.</a:t>
            </a:r>
          </a:p>
        </p:txBody>
      </p:sp>
      <p:pic>
        <p:nvPicPr>
          <p:cNvPr id="3" name="Picture 2" descr="參見標題">
            <a:extLst>
              <a:ext uri="{FF2B5EF4-FFF2-40B4-BE49-F238E27FC236}">
                <a16:creationId xmlns:a16="http://schemas.microsoft.com/office/drawing/2014/main" id="{ED7BA131-A712-29F6-7386-C0A1415C4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386" y="1108268"/>
            <a:ext cx="8912268" cy="541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548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rgbClr val="C00000"/>
                </a:solidFill>
              </a:rPr>
              <a:t>Generative AI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Large Language Models (LLMs)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Foundation Models 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FAF5E-5315-E63F-6823-8048CA1D5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9DAD3-9D2F-368A-419A-462558FE4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abs/2402.15116.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23942A8-5E00-2527-EED8-77A578FB4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81" y="1715387"/>
            <a:ext cx="11543038" cy="425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8191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70936"/>
            <a:ext cx="11109924" cy="2257927"/>
          </a:xfrm>
        </p:spPr>
        <p:txBody>
          <a:bodyPr>
            <a:normAutofit/>
          </a:bodyPr>
          <a:lstStyle/>
          <a:p>
            <a:r>
              <a:rPr lang="en-US" sz="4000" dirty="0"/>
              <a:t>The Development of LM-based Dialogue Systems</a:t>
            </a:r>
            <a:br>
              <a:rPr lang="en-US" sz="2400" dirty="0"/>
            </a:br>
            <a:r>
              <a:rPr lang="en-US" sz="2400" b="0" dirty="0"/>
              <a:t>1) Early Stage (1966 - 2015) </a:t>
            </a:r>
            <a:br>
              <a:rPr lang="en-US" sz="2400" b="0" dirty="0"/>
            </a:br>
            <a:r>
              <a:rPr lang="en-US" sz="2400" b="0" dirty="0"/>
              <a:t>2) The Independent Development of TOD and ODD (2015 - 2019)</a:t>
            </a:r>
            <a:br>
              <a:rPr lang="en-US" sz="2400" b="0" dirty="0"/>
            </a:br>
            <a:r>
              <a:rPr lang="en-US" sz="2400" b="0" dirty="0"/>
              <a:t>3) Fusions of Dialogue Systems (2019 - 2022)</a:t>
            </a:r>
            <a:br>
              <a:rPr lang="en-US" sz="2400" b="0" dirty="0"/>
            </a:br>
            <a:r>
              <a:rPr lang="en-US" sz="2400" b="0" dirty="0"/>
              <a:t>4) LLM-based DS (2022 - Now)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460145-65B1-5E6B-0056-BF8D25B80DF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Hongru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Lingzhi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Du, Liang Chen,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Jingyan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Kam-Fai Wong. "A Survey of the Evolution of Language Model-Based Dialogue Systems."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arXiv:2311.16789 (2023).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0D9FF-21B5-FCC5-6135-6726D7F35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28" y="2379723"/>
            <a:ext cx="11599744" cy="3825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317DCB-0C08-89EA-D172-F18B9E2B32D0}"/>
              </a:ext>
            </a:extLst>
          </p:cNvPr>
          <p:cNvSpPr txBox="1"/>
          <p:nvPr/>
        </p:nvSpPr>
        <p:spPr>
          <a:xfrm>
            <a:off x="296128" y="6210123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Task-oriented DS (TOD), Open-domain DS (ODD)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1B3660-5397-C6D2-A6FE-0CF842EF08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377818-504D-F0B0-20FC-3299743AAB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0667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104348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Major </a:t>
            </a:r>
            <a:r>
              <a:rPr lang="en-US" sz="4000" dirty="0" err="1"/>
              <a:t>GenAI</a:t>
            </a:r>
            <a:r>
              <a:rPr lang="en-US" sz="4000" dirty="0"/>
              <a:t> LLMs Research Milestones </a:t>
            </a:r>
            <a:br>
              <a:rPr lang="en-US" sz="4000" dirty="0"/>
            </a:br>
            <a:r>
              <a:rPr lang="en-US" sz="4000" dirty="0"/>
              <a:t>(2017-2024)</a:t>
            </a:r>
            <a:endParaRPr lang="en-US" sz="2400" b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460145-65B1-5E6B-0056-BF8D25B80DF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/Hannibal046/Awesome-LLM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F55754-70D2-E050-5C55-D1290769E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5" y="1295346"/>
            <a:ext cx="12079071" cy="5188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DC398F-8738-C01F-971F-50C2EFE72D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AC67C-8902-140B-3E81-8590A7D81B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2790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810711"/>
          </a:xfrm>
        </p:spPr>
        <p:txBody>
          <a:bodyPr>
            <a:normAutofit/>
          </a:bodyPr>
          <a:lstStyle/>
          <a:p>
            <a:r>
              <a:rPr lang="en-US" sz="4000" dirty="0"/>
              <a:t>Multimodal Large Language Models (MLLM)</a:t>
            </a:r>
            <a:endParaRPr lang="en-US" sz="24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C398F-8738-C01F-971F-50C2EFE72D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AC67C-8902-140B-3E81-8590A7D81B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77E78-C62D-7CC3-4120-0786279527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88"/>
          <a:stretch/>
        </p:blipFill>
        <p:spPr>
          <a:xfrm>
            <a:off x="413015" y="976516"/>
            <a:ext cx="11145189" cy="54474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E256EC-F869-80A7-F829-C84F010DFE8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Shukang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Chaoyou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Sirui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Xing Sun, Tong Xu,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Enhong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Chen. (2024) "A survey on multimodal large language models." National Science Review (2024): nwae403.</a:t>
            </a:r>
          </a:p>
        </p:txBody>
      </p:sp>
    </p:spTree>
    <p:extLst>
      <p:ext uri="{BB962C8B-B14F-4D97-AF65-F5344CB8AC3E}">
        <p14:creationId xmlns:p14="http://schemas.microsoft.com/office/powerpoint/2010/main" val="41419186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829971"/>
          </a:xfrm>
        </p:spPr>
        <p:txBody>
          <a:bodyPr>
            <a:normAutofit/>
          </a:bodyPr>
          <a:lstStyle/>
          <a:p>
            <a:r>
              <a:rPr lang="en-US" sz="4000" dirty="0"/>
              <a:t>Multimodal Large Language Models (MLLM)</a:t>
            </a:r>
            <a:endParaRPr lang="en-US" sz="24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C398F-8738-C01F-971F-50C2EFE72D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AC67C-8902-140B-3E81-8590A7D81B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34B141-86EA-5D40-F209-B2AC1AB36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686" y="803714"/>
            <a:ext cx="7087937" cy="58066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816C5D-B1DB-0504-E04B-1B2DC97D28D5}"/>
              </a:ext>
            </a:extLst>
          </p:cNvPr>
          <p:cNvSpPr txBox="1"/>
          <p:nvPr/>
        </p:nvSpPr>
        <p:spPr>
          <a:xfrm>
            <a:off x="185738" y="4114353"/>
            <a:ext cx="36809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Multimodall</a:t>
            </a:r>
            <a:r>
              <a:rPr lang="en-US" sz="2400" dirty="0">
                <a:solidFill>
                  <a:schemeClr val="accent1"/>
                </a:solidFill>
              </a:rPr>
              <a:t> LLM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Three types of connectors: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1. projection-based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2. query-based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3. fusion-based connectors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05E0-1FF2-B0BD-7E38-421A032E45B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Shukang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Chaoyou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Sirui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Xing Sun, Tong Xu,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Enhong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Chen. (2024) "A survey on multimodal large language models." National Science Review (2024): nwae403.</a:t>
            </a:r>
          </a:p>
        </p:txBody>
      </p:sp>
    </p:spTree>
    <p:extLst>
      <p:ext uri="{BB962C8B-B14F-4D97-AF65-F5344CB8AC3E}">
        <p14:creationId xmlns:p14="http://schemas.microsoft.com/office/powerpoint/2010/main" val="108480711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1006028"/>
          </a:xfrm>
        </p:spPr>
        <p:txBody>
          <a:bodyPr>
            <a:noAutofit/>
          </a:bodyPr>
          <a:lstStyle/>
          <a:p>
            <a:r>
              <a:rPr lang="en-US" sz="3600" dirty="0"/>
              <a:t>Multimodal Large Language Model (MLLM) </a:t>
            </a:r>
            <a:br>
              <a:rPr lang="en-US" sz="3600" dirty="0"/>
            </a:br>
            <a:r>
              <a:rPr lang="en-US" sz="3600" dirty="0"/>
              <a:t>for Vision Question Answering</a:t>
            </a:r>
            <a:endParaRPr lang="en-US" sz="36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C398F-8738-C01F-971F-50C2EFE72D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AC67C-8902-140B-3E81-8590A7D81B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E256EC-F869-80A7-F829-C84F010DFE80}"/>
              </a:ext>
            </a:extLst>
          </p:cNvPr>
          <p:cNvSpPr/>
          <p:nvPr/>
        </p:nvSpPr>
        <p:spPr>
          <a:xfrm>
            <a:off x="185738" y="6595350"/>
            <a:ext cx="1159974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Kuang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Jingyou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Haohao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Luo,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Ronghao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Xu,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Xianfeng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Cheng,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Yinghui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Xika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Lin, and Ying Shen. (2024) "Natural Language Understanding and Inference with MLLM in Visual Question Answering: A Survey."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arXiv:2411.17558.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3BDFB-5A47-E7CF-86F4-0DD59284C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80" y="1076964"/>
            <a:ext cx="11061866" cy="53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4429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534389" y="56102"/>
            <a:ext cx="11222100" cy="11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Multi-task Language Understanding on MMLU</a:t>
            </a:r>
            <a:br>
              <a:rPr lang="en-US" sz="3200" dirty="0"/>
            </a:br>
            <a:r>
              <a:rPr lang="en-US" sz="3200" dirty="0"/>
              <a:t>GPT-4, Claude 3</a:t>
            </a:r>
            <a:r>
              <a:rPr lang="en-US" altLang="zh-TW" sz="3200" dirty="0"/>
              <a:t>.5</a:t>
            </a:r>
            <a:r>
              <a:rPr lang="zh-TW" altLang="en-US" sz="3200" dirty="0"/>
              <a:t> </a:t>
            </a:r>
            <a:r>
              <a:rPr lang="en-US" altLang="zh-TW" sz="3200" dirty="0"/>
              <a:t>Sonnet</a:t>
            </a:r>
            <a:endParaRPr sz="3200" dirty="0"/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116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d1c7a87fdf_0_37"/>
          <p:cNvSpPr txBox="1"/>
          <p:nvPr/>
        </p:nvSpPr>
        <p:spPr>
          <a:xfrm>
            <a:off x="3195975" y="5309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00;g2d1c7a87fdf_0_49">
            <a:extLst>
              <a:ext uri="{FF2B5EF4-FFF2-40B4-BE49-F238E27FC236}">
                <a16:creationId xmlns:a16="http://schemas.microsoft.com/office/drawing/2014/main" id="{99F0D9F2-E4DF-FA76-08CF-4AE6C6AA1CE2}"/>
              </a:ext>
            </a:extLst>
          </p:cNvPr>
          <p:cNvSpPr txBox="1"/>
          <p:nvPr/>
        </p:nvSpPr>
        <p:spPr>
          <a:xfrm>
            <a:off x="1828800" y="6625796"/>
            <a:ext cx="9299286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8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8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https://paperswithcode.com/sota/multi-task-language-understanding-on-mmlu</a:t>
            </a:r>
            <a:endParaRPr lang="en-US" sz="8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258037-819A-6F0E-1E9F-FE25612ABC18}"/>
              </a:ext>
            </a:extLst>
          </p:cNvPr>
          <p:cNvSpPr txBox="1"/>
          <p:nvPr/>
        </p:nvSpPr>
        <p:spPr>
          <a:xfrm>
            <a:off x="2101036" y="1185436"/>
            <a:ext cx="8189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Massive Multitask Language Understanding (MMLU)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CFE19C-5BDB-7BFE-DCC1-5C736FFDF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647102"/>
            <a:ext cx="11325516" cy="49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4338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LLM Capabilities</a:t>
            </a:r>
            <a:endParaRPr lang="en-US" sz="2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322459" y="6642556"/>
            <a:ext cx="114341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Minaee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Shervin, Tomas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Mikolov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Narjes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Nikzad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Meysam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Chenaghlu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Richard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Socher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Xavier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Amatriain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Jianfeng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Gao. (2024) "Large language models: A survey."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arXiv:2402.06196 (2024).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070CF-9F9E-5BB5-39FA-A6199F891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56" y="972767"/>
            <a:ext cx="11527045" cy="562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8102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4"/>
            <a:ext cx="11222181" cy="1577841"/>
          </a:xfrm>
        </p:spPr>
        <p:txBody>
          <a:bodyPr>
            <a:normAutofit/>
          </a:bodyPr>
          <a:lstStyle/>
          <a:p>
            <a:r>
              <a:rPr lang="en-US" dirty="0"/>
              <a:t> LLM-powered Multimodal Agents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Large Multimodal Agents (LMAs)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F6158-454E-6100-4081-450DAA323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66" y="2186692"/>
            <a:ext cx="11104267" cy="3091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AD7E86-DF69-CE18-539B-C064DD3A2BEA}"/>
              </a:ext>
            </a:extLst>
          </p:cNvPr>
          <p:cNvSpPr txBox="1"/>
          <p:nvPr/>
        </p:nvSpPr>
        <p:spPr>
          <a:xfrm>
            <a:off x="1069433" y="66078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Zhihong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Ruifei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Zhang, Xiang Wan,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Guanbin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Li. "Large Multimodal Agents: A Survey."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arXiv:2402.15116 (2024).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EFC12-1203-D769-5E98-B6E925319F36}"/>
              </a:ext>
            </a:extLst>
          </p:cNvPr>
          <p:cNvSpPr txBox="1"/>
          <p:nvPr/>
        </p:nvSpPr>
        <p:spPr>
          <a:xfrm>
            <a:off x="361029" y="5267500"/>
            <a:ext cx="1065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2022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8254E-17B2-8B92-2B26-94147E6579D6}"/>
              </a:ext>
            </a:extLst>
          </p:cNvPr>
          <p:cNvSpPr txBox="1"/>
          <p:nvPr/>
        </p:nvSpPr>
        <p:spPr>
          <a:xfrm>
            <a:off x="5227418" y="5267500"/>
            <a:ext cx="1065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2023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EAA74F-CCD0-EFE1-18F9-1A732E221C19}"/>
              </a:ext>
            </a:extLst>
          </p:cNvPr>
          <p:cNvSpPr txBox="1"/>
          <p:nvPr/>
        </p:nvSpPr>
        <p:spPr>
          <a:xfrm>
            <a:off x="10093808" y="5267500"/>
            <a:ext cx="1065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2024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197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Four Paradigms in NLP (LM)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CD3561-F2F8-B438-D40E-E82F48CD7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445" y="709440"/>
            <a:ext cx="9715110" cy="5871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5BC0B-BCE1-A888-6F73-A66485D3E03B}"/>
              </a:ext>
            </a:extLst>
          </p:cNvPr>
          <p:cNvSpPr txBox="1"/>
          <p:nvPr/>
        </p:nvSpPr>
        <p:spPr>
          <a:xfrm>
            <a:off x="1590261" y="5123479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GAI: Pre-train, Prompt, and Predict (Prompting)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F5268-E178-FDA2-861E-D5B31BA13446}"/>
              </a:ext>
            </a:extLst>
          </p:cNvPr>
          <p:cNvSpPr txBox="1"/>
          <p:nvPr/>
        </p:nvSpPr>
        <p:spPr>
          <a:xfrm>
            <a:off x="1550505" y="3765131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Transfer Learning: Pre-training, Fine-Tuning (FT)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09A3B-2127-D595-4C93-801D434BE6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20D1C7-B873-77DE-D352-D278BD740D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63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 fontScale="90000"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12000" dirty="0">
                <a:solidFill>
                  <a:srgbClr val="C00000"/>
                </a:solidFill>
              </a:rPr>
              <a:t>(Gen AI)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8900" dirty="0">
                <a:solidFill>
                  <a:srgbClr val="C00000"/>
                </a:solidFill>
              </a:rPr>
              <a:t>AI Generated Content </a:t>
            </a:r>
            <a:r>
              <a:rPr lang="en-US" altLang="zh-TW" sz="12000" dirty="0">
                <a:solidFill>
                  <a:srgbClr val="C00000"/>
                </a:solidFill>
              </a:rPr>
              <a:t>(AIGC)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28D41A-4A7A-4D5A-E1FB-B10C2F6245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E3E709-58F0-566D-9D4C-8F900E1A4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113440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Large Language Models (LLM)</a:t>
            </a:r>
            <a:br>
              <a:rPr lang="en-US" sz="4000" dirty="0"/>
            </a:br>
            <a:r>
              <a:rPr lang="en-US" sz="4000" dirty="0"/>
              <a:t>Three typical learning paradigms</a:t>
            </a:r>
            <a:endParaRPr lang="en-US" sz="24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C398F-8738-C01F-971F-50C2EFE72D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AC67C-8902-140B-3E81-8590A7D81B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AD005E0-1FF2-B0BD-7E38-421A032E45B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Shukang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Chaoyou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Sirui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Xing Sun, Tong Xu,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Enhong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Chen. (2024) "A survey on multimodal large language models." National Science Review (2024): nwae403.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A83E79-2D01-55CF-1AC4-15063B395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98" y="1207338"/>
            <a:ext cx="11414472" cy="534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1115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929736"/>
          </a:xfrm>
        </p:spPr>
        <p:txBody>
          <a:bodyPr>
            <a:norm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800" dirty="0"/>
              <a:t>Popular 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985838"/>
            <a:ext cx="11222181" cy="5576407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2800" dirty="0" err="1"/>
              <a:t>OpenAI</a:t>
            </a:r>
            <a:r>
              <a:rPr lang="en-US" altLang="zh-TW" sz="2800" dirty="0"/>
              <a:t> </a:t>
            </a:r>
            <a:r>
              <a:rPr lang="en-US" altLang="zh-TW" sz="2800" dirty="0" err="1"/>
              <a:t>ChatGPT</a:t>
            </a:r>
            <a:r>
              <a:rPr lang="en-US" altLang="zh-TW" sz="2800" dirty="0"/>
              <a:t> (GPT-o1, GPT-4o, GPT-4)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2800" dirty="0" err="1"/>
              <a:t>Claude.ai</a:t>
            </a:r>
            <a:r>
              <a:rPr lang="en-US" altLang="zh-TW" sz="2800" dirty="0"/>
              <a:t> (Claude 3.5)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2800" dirty="0"/>
              <a:t>Google Gemini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2800" dirty="0"/>
              <a:t>Meta Llama 3.3, Llama 3.2 Vision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2800" dirty="0" err="1"/>
              <a:t>Mixtral</a:t>
            </a:r>
            <a:r>
              <a:rPr lang="en-US" altLang="zh-TW" sz="2800" dirty="0"/>
              <a:t> </a:t>
            </a:r>
            <a:r>
              <a:rPr lang="en-US" altLang="zh-TW" sz="2800" dirty="0" err="1"/>
              <a:t>Pixtral</a:t>
            </a:r>
            <a:r>
              <a:rPr lang="en-US" altLang="zh-TW" sz="2800" dirty="0"/>
              <a:t> (</a:t>
            </a:r>
            <a:r>
              <a:rPr lang="en-US" altLang="zh-TW" sz="2800" dirty="0" err="1"/>
              <a:t>mistral.ai</a:t>
            </a:r>
            <a:r>
              <a:rPr lang="en-US" altLang="zh-TW" sz="2800" dirty="0"/>
              <a:t>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2800" dirty="0" err="1"/>
              <a:t>DeepSeek</a:t>
            </a:r>
            <a:endParaRPr lang="en-US" altLang="zh-TW" sz="28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2800" dirty="0" err="1"/>
              <a:t>Chat.LMSys.org</a:t>
            </a:r>
            <a:r>
              <a:rPr lang="en-US" altLang="zh-TW" sz="2800" dirty="0"/>
              <a:t> (</a:t>
            </a:r>
            <a:r>
              <a:rPr lang="en-US" altLang="zh-TW" sz="2800" dirty="0" err="1"/>
              <a:t>lmarena.ai</a:t>
            </a:r>
            <a:r>
              <a:rPr lang="en-US" altLang="zh-TW" sz="2800" dirty="0"/>
              <a:t>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2800" dirty="0" err="1"/>
              <a:t>Perplexity.ai</a:t>
            </a:r>
            <a:endParaRPr lang="en-US" altLang="zh-TW" sz="28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2800" dirty="0"/>
              <a:t>Stable Diffusion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2800" dirty="0"/>
              <a:t>Video: D-ID, </a:t>
            </a:r>
            <a:r>
              <a:rPr lang="en-US" altLang="zh-TW" sz="2800" dirty="0" err="1"/>
              <a:t>Synthesia</a:t>
            </a:r>
            <a:endParaRPr lang="en-US" altLang="zh-TW" sz="28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2800" dirty="0"/>
              <a:t>Audio: Speechify</a:t>
            </a:r>
          </a:p>
          <a:p>
            <a:pPr marL="320040" indent="-320040">
              <a:spcAft>
                <a:spcPts val="600"/>
              </a:spcAft>
            </a:pPr>
            <a:endParaRPr lang="en-US" altLang="zh-TW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FAC261-24D5-F061-B10C-0089F3C60F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763B17-8593-A91B-B476-2CC422B21B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2037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520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Claude 3.5 Sonnet </a:t>
            </a:r>
            <a:r>
              <a:rPr lang="en-US" sz="3600" dirty="0"/>
              <a:t>State-of-the-art vision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https://www.anthropic.com/news/3-5-models-and-computer-use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3353CB-E9E1-CCF7-FC40-503A84F534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D35216-565D-4CAE-5534-CC5AB5DA3B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7103D3-6741-DA7F-E35F-76B1964B6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149" y="789340"/>
            <a:ext cx="9754755" cy="57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7946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3665"/>
            <a:ext cx="11222181" cy="89520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Llama 3.2 90B  vision LLMs 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https://ai.meta.com/blog/llama-3-2-connect-2024-vision-edge-mobile-devices/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3353CB-E9E1-CCF7-FC40-503A84F534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D35216-565D-4CAE-5534-CC5AB5DA3B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8F43C6-2CC1-4FB5-91F1-2DE3EFD7D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876" y="944195"/>
            <a:ext cx="9873922" cy="553005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6085830-6B07-4638-5AD8-E91679F6A76F}"/>
              </a:ext>
            </a:extLst>
          </p:cNvPr>
          <p:cNvSpPr/>
          <p:nvPr/>
        </p:nvSpPr>
        <p:spPr>
          <a:xfrm>
            <a:off x="6096000" y="1044985"/>
            <a:ext cx="1347788" cy="5429260"/>
          </a:xfrm>
          <a:prstGeom prst="roundRect">
            <a:avLst>
              <a:gd name="adj" fmla="val 6058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3375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8" y="56100"/>
            <a:ext cx="11629623" cy="811193"/>
          </a:xfrm>
        </p:spPr>
        <p:txBody>
          <a:bodyPr>
            <a:noAutofit/>
          </a:bodyPr>
          <a:lstStyle/>
          <a:p>
            <a:r>
              <a:rPr lang="en-US" dirty="0"/>
              <a:t>Llama 3.3 70B instruction-tuned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592795"/>
            <a:ext cx="60981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https://www.llama.com/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85DB3D-B59D-2D99-48CF-10EB637DC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716" y="867294"/>
            <a:ext cx="9952568" cy="576886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44FA75-EA62-2809-180C-8883F12FDBC0}"/>
              </a:ext>
            </a:extLst>
          </p:cNvPr>
          <p:cNvSpPr/>
          <p:nvPr/>
        </p:nvSpPr>
        <p:spPr>
          <a:xfrm>
            <a:off x="4208929" y="867293"/>
            <a:ext cx="1217800" cy="5768869"/>
          </a:xfrm>
          <a:prstGeom prst="roundRect">
            <a:avLst>
              <a:gd name="adj" fmla="val 6058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5327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747AF7-A84B-9096-9A18-6913580A2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48" y="970109"/>
            <a:ext cx="10858499" cy="56263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-1"/>
            <a:ext cx="11222181" cy="970110"/>
          </a:xfrm>
        </p:spPr>
        <p:txBody>
          <a:bodyPr>
            <a:normAutofit fontScale="90000"/>
          </a:bodyPr>
          <a:lstStyle/>
          <a:p>
            <a:r>
              <a:rPr lang="en-US" dirty="0"/>
              <a:t>Mistral </a:t>
            </a:r>
            <a:r>
              <a:rPr lang="en-US" dirty="0" err="1"/>
              <a:t>Pixtral</a:t>
            </a:r>
            <a:r>
              <a:rPr lang="en-US" dirty="0"/>
              <a:t> Large (124B)</a:t>
            </a:r>
            <a:br>
              <a:rPr lang="en-US" dirty="0"/>
            </a:br>
            <a:r>
              <a:rPr lang="en-US" sz="3100" b="0" dirty="0"/>
              <a:t>Frontier-class multimodal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63176-1011-4D28-44BF-7D9EFBC954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CE8A3E-34E1-D759-914E-1B81548A03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5617D1-9C74-EEDE-5659-85EA00E430DA}"/>
              </a:ext>
            </a:extLst>
          </p:cNvPr>
          <p:cNvSpPr txBox="1"/>
          <p:nvPr/>
        </p:nvSpPr>
        <p:spPr>
          <a:xfrm>
            <a:off x="2862892" y="6514491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dirty="0">
                <a:hlinkClick r:id="rId5"/>
              </a:rPr>
              <a:t>https://mistral.ai/news/pixtral-large/</a:t>
            </a:r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1C92F0D-E55C-932F-F321-5530C11214CA}"/>
              </a:ext>
            </a:extLst>
          </p:cNvPr>
          <p:cNvSpPr/>
          <p:nvPr/>
        </p:nvSpPr>
        <p:spPr>
          <a:xfrm>
            <a:off x="666748" y="1676035"/>
            <a:ext cx="10858499" cy="1295766"/>
          </a:xfrm>
          <a:prstGeom prst="roundRect">
            <a:avLst>
              <a:gd name="adj" fmla="val 7374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5316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0"/>
            <a:ext cx="11222181" cy="779296"/>
          </a:xfrm>
        </p:spPr>
        <p:txBody>
          <a:bodyPr>
            <a:normAutofit fontScale="90000"/>
          </a:bodyPr>
          <a:lstStyle/>
          <a:p>
            <a:r>
              <a:rPr lang="en-US" dirty="0"/>
              <a:t>Mistral </a:t>
            </a:r>
            <a:r>
              <a:rPr lang="en-US" dirty="0" err="1"/>
              <a:t>Pixtral</a:t>
            </a:r>
            <a:r>
              <a:rPr lang="en-US" dirty="0"/>
              <a:t> 12B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63176-1011-4D28-44BF-7D9EFBC954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CE8A3E-34E1-D759-914E-1B81548A03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C6A12C-08FC-3731-2436-5B253D19C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01" y="1346393"/>
            <a:ext cx="11652864" cy="51081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1018F8-92A0-0EE5-5B48-797DA3AA401D}"/>
              </a:ext>
            </a:extLst>
          </p:cNvPr>
          <p:cNvSpPr txBox="1"/>
          <p:nvPr/>
        </p:nvSpPr>
        <p:spPr>
          <a:xfrm>
            <a:off x="552308" y="6562244"/>
            <a:ext cx="109498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Agrawal,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Pravesh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Szymon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Antoniak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Emma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Hanna, Baptiste Bout, Devendra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Chaplot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Jessica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Chudnovsky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Diogo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Costa et al. (2024)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Pixtral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12B."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arXiv:2410.07073.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5199600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534389" y="56102"/>
            <a:ext cx="11222100" cy="11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Large Language Models (LLMs)</a:t>
            </a:r>
            <a:br>
              <a:rPr lang="en-US" sz="4000" dirty="0"/>
            </a:br>
            <a:r>
              <a:rPr lang="en-US" sz="4000" dirty="0"/>
              <a:t>Artificial Analysis Quality Index</a:t>
            </a:r>
            <a:endParaRPr sz="4000" dirty="0"/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127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d1c7a87fdf_0_37"/>
          <p:cNvSpPr txBox="1"/>
          <p:nvPr/>
        </p:nvSpPr>
        <p:spPr>
          <a:xfrm>
            <a:off x="3195975" y="5309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00;g2d1c7a87fdf_0_49">
            <a:extLst>
              <a:ext uri="{FF2B5EF4-FFF2-40B4-BE49-F238E27FC236}">
                <a16:creationId xmlns:a16="http://schemas.microsoft.com/office/drawing/2014/main" id="{99F0D9F2-E4DF-FA76-08CF-4AE6C6AA1CE2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47F2EC-99A9-A3D7-4312-16378DF8C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205" y="1247198"/>
            <a:ext cx="8837540" cy="537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7480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534389" y="56102"/>
            <a:ext cx="11222100" cy="11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Large Language Models (LLMs)</a:t>
            </a:r>
            <a:br>
              <a:rPr lang="en-US" sz="4000" dirty="0"/>
            </a:br>
            <a:r>
              <a:rPr lang="en-US" sz="4000" dirty="0"/>
              <a:t>Quality vs. Price</a:t>
            </a:r>
            <a:endParaRPr sz="4000" dirty="0"/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128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d1c7a87fdf_0_37"/>
          <p:cNvSpPr txBox="1"/>
          <p:nvPr/>
        </p:nvSpPr>
        <p:spPr>
          <a:xfrm>
            <a:off x="3195975" y="5309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31FD1-1BC8-187D-142D-BF7835061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29" y="1282840"/>
            <a:ext cx="11093341" cy="5357442"/>
          </a:xfrm>
          <a:prstGeom prst="rect">
            <a:avLst/>
          </a:prstGeom>
        </p:spPr>
      </p:pic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https://artificialanalysis.ai/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70031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248721-7266-C41F-3A97-CD9653E07A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818" y="944193"/>
            <a:ext cx="8515350" cy="55833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84" y="52432"/>
            <a:ext cx="3034460" cy="6509812"/>
          </a:xfrm>
        </p:spPr>
        <p:txBody>
          <a:bodyPr>
            <a:noAutofit/>
          </a:bodyPr>
          <a:lstStyle/>
          <a:p>
            <a:r>
              <a:rPr lang="en-US" dirty="0"/>
              <a:t>Chat </a:t>
            </a:r>
            <a:br>
              <a:rPr lang="en-US" dirty="0"/>
            </a:br>
            <a:r>
              <a:rPr lang="en-US" dirty="0"/>
              <a:t>with </a:t>
            </a:r>
            <a:br>
              <a:rPr lang="en-US" dirty="0"/>
            </a:br>
            <a:r>
              <a:rPr lang="en-US" dirty="0"/>
              <a:t>Open </a:t>
            </a:r>
            <a:br>
              <a:rPr lang="en-US" dirty="0"/>
            </a:br>
            <a:r>
              <a:rPr lang="en-US" dirty="0"/>
              <a:t>Large Language Models: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Chatbot Arena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https://lmarena.ai/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490AB9-5C35-3202-C57E-2A04D933626C}"/>
              </a:ext>
            </a:extLst>
          </p:cNvPr>
          <p:cNvSpPr txBox="1"/>
          <p:nvPr/>
        </p:nvSpPr>
        <p:spPr>
          <a:xfrm>
            <a:off x="3937393" y="5635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Large Language Models for Data Science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C87F7E-240F-7556-210F-99082F6D33A9}"/>
              </a:ext>
            </a:extLst>
          </p:cNvPr>
          <p:cNvSpPr txBox="1"/>
          <p:nvPr/>
        </p:nvSpPr>
        <p:spPr>
          <a:xfrm>
            <a:off x="3816884" y="1401328"/>
            <a:ext cx="32063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llama 3.2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C18F00-826A-2E8F-C12A-FAEE3644B4CD}"/>
              </a:ext>
            </a:extLst>
          </p:cNvPr>
          <p:cNvSpPr txBox="1"/>
          <p:nvPr/>
        </p:nvSpPr>
        <p:spPr>
          <a:xfrm>
            <a:off x="8100173" y="1401329"/>
            <a:ext cx="34012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claude</a:t>
            </a:r>
            <a:r>
              <a:rPr lang="en-US" sz="2400" b="1" dirty="0">
                <a:solidFill>
                  <a:srgbClr val="C00000"/>
                </a:solidFill>
              </a:rPr>
              <a:t> 3.5 sonnet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6074D-54A7-2E06-BB74-89A41AEDEC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3354F-78FE-8747-4339-BFF2FA445D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93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6470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CD1F7-1AB6-6BEE-6FD8-326AAD8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" y="1639570"/>
            <a:ext cx="11981348" cy="465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3C9A01-26E7-DA00-C231-976AA0606C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160B7E-B60B-EBD0-4E22-0A36F73CC8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2776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Perplexity.ai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https://www.perplexity.ai/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BD18C1-08C5-37EF-90C0-5E9AD418BA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15" y="779566"/>
            <a:ext cx="10087311" cy="5724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1F8618-CBC1-3CC0-8637-60EEF47C19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D5C41A-0DB4-ECB2-AE91-F89BC04457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0932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A1DEC-4783-B3DC-5E1C-F38E9F19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46" y="2862470"/>
            <a:ext cx="11663307" cy="31183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5A3DC31-5293-EECE-05C8-82D2679C2CC8}"/>
              </a:ext>
            </a:extLst>
          </p:cNvPr>
          <p:cNvSpPr txBox="1">
            <a:spLocks/>
          </p:cNvSpPr>
          <p:nvPr/>
        </p:nvSpPr>
        <p:spPr>
          <a:xfrm>
            <a:off x="466234" y="75979"/>
            <a:ext cx="11222181" cy="247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  <a:p>
            <a:r>
              <a:rPr lang="en-US" dirty="0"/>
              <a:t>Image Generation</a:t>
            </a:r>
          </a:p>
        </p:txBody>
      </p:sp>
    </p:spTree>
    <p:extLst>
      <p:ext uri="{BB962C8B-B14F-4D97-AF65-F5344CB8AC3E}">
        <p14:creationId xmlns:p14="http://schemas.microsoft.com/office/powerpoint/2010/main" val="292334487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6470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CD1F7-1AB6-6BEE-6FD8-326AAD8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" y="1639570"/>
            <a:ext cx="11981348" cy="465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</p:spTree>
    <p:extLst>
      <p:ext uri="{BB962C8B-B14F-4D97-AF65-F5344CB8AC3E}">
        <p14:creationId xmlns:p14="http://schemas.microsoft.com/office/powerpoint/2010/main" val="365184868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558184"/>
          </a:xfrm>
        </p:spPr>
        <p:txBody>
          <a:bodyPr>
            <a:normAutofit/>
          </a:bodyPr>
          <a:lstStyle/>
          <a:p>
            <a:r>
              <a:rPr lang="en-US" dirty="0"/>
              <a:t>The history of Generative AI </a:t>
            </a:r>
            <a:br>
              <a:rPr lang="en-US" dirty="0"/>
            </a:br>
            <a:r>
              <a:rPr lang="en-US" dirty="0"/>
              <a:t>in CV, NLP and VL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EBF675-AEEE-F770-691A-840B8CEC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7" y="1827684"/>
            <a:ext cx="11905585" cy="42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7223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764857"/>
          </a:xfrm>
        </p:spPr>
        <p:txBody>
          <a:bodyPr>
            <a:normAutofit/>
          </a:bodyPr>
          <a:lstStyle/>
          <a:p>
            <a:r>
              <a:rPr lang="en-US" dirty="0"/>
              <a:t>Generative AI </a:t>
            </a:r>
            <a:br>
              <a:rPr lang="en-US" dirty="0"/>
            </a:br>
            <a:r>
              <a:rPr lang="en-US" dirty="0"/>
              <a:t>Foundation Models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FE21F-BCF9-326B-9959-AF9A11BA0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4" y="1920348"/>
            <a:ext cx="11966009" cy="44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7641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833470"/>
          </a:xfrm>
        </p:spPr>
        <p:txBody>
          <a:bodyPr>
            <a:normAutofit/>
          </a:bodyPr>
          <a:lstStyle/>
          <a:p>
            <a:r>
              <a:rPr lang="en-US" dirty="0"/>
              <a:t>Categories of Vision Generative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36D6D-9DB9-845E-E9A4-4B79EE8D7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40" y="910880"/>
            <a:ext cx="10057657" cy="55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9850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The General Structure of </a:t>
            </a:r>
            <a:br>
              <a:rPr lang="en-US" dirty="0"/>
            </a:br>
            <a:r>
              <a:rPr lang="en-US" dirty="0"/>
              <a:t>Generative Vision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6A425-EB3A-975B-9588-F80B9FBA6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5" y="1982592"/>
            <a:ext cx="11867176" cy="36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5858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867905" y="274639"/>
            <a:ext cx="10291892" cy="6034087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RAG LLM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Dialogue Systems</a:t>
            </a:r>
            <a:endParaRPr lang="en-US" altLang="en-US" sz="8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53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08EAB8C-93D2-2144-9253-06580194A94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6076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26" y="42033"/>
            <a:ext cx="11756570" cy="101112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Technology Tree of RAG Research </a:t>
            </a:r>
            <a:br>
              <a:rPr lang="en-US" sz="3600" dirty="0"/>
            </a:br>
            <a:r>
              <a:rPr lang="en-US" sz="3100" b="0" dirty="0"/>
              <a:t>Retrieval-Augmented Generation (RAG) for Large Language Models (LLMs)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Gao, Y.,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Y., Gao, X., Jia, K., Pan, J., Bi, Y., ... &amp; Wang, H. (2023). Retrieval-augmented generation for large language models: A survey.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arXiv:2312.10997.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4EF2E0-84D4-A6DA-3CAC-939EDEDFAE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139" y="1060655"/>
            <a:ext cx="7631722" cy="55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2234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348744"/>
          </a:xfrm>
        </p:spPr>
        <p:txBody>
          <a:bodyPr>
            <a:normAutofit fontScale="90000"/>
          </a:bodyPr>
          <a:lstStyle/>
          <a:p>
            <a:r>
              <a:rPr lang="en-US" dirty="0"/>
              <a:t>Retrieval-Augmented Generation (RAG) </a:t>
            </a:r>
            <a:br>
              <a:rPr lang="en-US" dirty="0"/>
            </a:br>
            <a:r>
              <a:rPr lang="en-US" dirty="0"/>
              <a:t>for Large Language Models (LLMs)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Gao, Y.,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Y., Gao, X., Jia, K., Pan, J., Bi, Y., ... &amp; Wang, H. (2023). Retrieval-augmented generation for large language models: A survey.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arXiv:2312.10997.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2FBD3B-1499-E046-FAA8-64688BB29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169" y="1350498"/>
            <a:ext cx="8953123" cy="521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20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AI, ML, DL, Generative AI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14AFB-37FD-B060-DE8D-B5D4C65E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25" y="1140812"/>
            <a:ext cx="9371308" cy="528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2D4291-65B7-CFE7-7E5E-B33B9FC9D4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01AA84-B835-291E-7374-4ABC150303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7319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59893"/>
          </a:xfrm>
        </p:spPr>
        <p:txBody>
          <a:bodyPr>
            <a:noAutofit/>
          </a:bodyPr>
          <a:lstStyle/>
          <a:p>
            <a:r>
              <a:rPr lang="en-US" sz="3600" dirty="0"/>
              <a:t>Retrieval-Augmented Generation (RAG)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Zhao, P., Zhang, H., Yu, Q., Wang, Z.,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Y., Fu, F., ... &amp; Cui, B. (2024). Retrieval-augmented generation for ai-generated content: A survey.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arXiv:2402.19473.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99B729-9D2E-EC6D-246B-AD2E690B7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671" y="861648"/>
            <a:ext cx="9930657" cy="570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0342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348744"/>
          </a:xfrm>
        </p:spPr>
        <p:txBody>
          <a:bodyPr>
            <a:normAutofit fontScale="90000"/>
          </a:bodyPr>
          <a:lstStyle/>
          <a:p>
            <a:r>
              <a:rPr lang="en-US" dirty="0"/>
              <a:t>Synthesizing RAG with LLMs </a:t>
            </a:r>
            <a:br>
              <a:rPr lang="en-US" dirty="0"/>
            </a:br>
            <a:r>
              <a:rPr lang="en-US" dirty="0"/>
              <a:t>for Question Answering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Minaee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Mikolov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T.,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Nikzad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N.,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Chenaghlu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Amatriain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X., &amp; Gao, J. (2024). Large language models: A survey.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arXiv:2402.06196.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5EADD5-E009-5522-3B63-FA51BDE01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048" y="1375285"/>
            <a:ext cx="8935135" cy="516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6622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4811"/>
            <a:ext cx="11222181" cy="1008529"/>
          </a:xfrm>
        </p:spPr>
        <p:txBody>
          <a:bodyPr>
            <a:normAutofit fontScale="90000"/>
          </a:bodyPr>
          <a:lstStyle/>
          <a:p>
            <a:r>
              <a:rPr lang="en-US" dirty="0"/>
              <a:t>Synthesizing the KG as a Retriever with 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F449D1-4115-8447-BB82-5D5D617FF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46" y="1649233"/>
            <a:ext cx="11527259" cy="4621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F46A5C-B3C7-88B6-ABF3-DB179D08D08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Minaee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Mikolov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T.,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Nikzad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N.,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Chenaghlu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Amatriain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X., &amp; Gao, J. (2024). Large language models: A survey.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arXiv:2402.06196.</a:t>
            </a:r>
          </a:p>
        </p:txBody>
      </p:sp>
    </p:spTree>
    <p:extLst>
      <p:ext uri="{BB962C8B-B14F-4D97-AF65-F5344CB8AC3E}">
        <p14:creationId xmlns:p14="http://schemas.microsoft.com/office/powerpoint/2010/main" val="127313014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4811"/>
            <a:ext cx="11222181" cy="100852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HuggingGPT</a:t>
            </a:r>
            <a:r>
              <a:rPr lang="en-US" dirty="0"/>
              <a:t>: </a:t>
            </a:r>
            <a:br>
              <a:rPr lang="en-US" dirty="0"/>
            </a:br>
            <a:r>
              <a:rPr lang="en-US" sz="4000" dirty="0"/>
              <a:t>An agent-based approach to use tools and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46A5C-B3C7-88B6-ABF3-DB179D08D08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Minaee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Mikolov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T.,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Nikzad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N.,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Chenaghlu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Amatriain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X., &amp; Gao, J. (2024). Large language models: A survey.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arXiv:2402.06196.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85DBD4-5AF8-5570-F477-EA7E41602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97" y="1291160"/>
            <a:ext cx="11748962" cy="517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2548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28350"/>
          </a:xfrm>
        </p:spPr>
        <p:txBody>
          <a:bodyPr>
            <a:noAutofit/>
          </a:bodyPr>
          <a:lstStyle/>
          <a:p>
            <a:r>
              <a:rPr lang="en-US" sz="4000" dirty="0"/>
              <a:t>A LLM-based Agent for </a:t>
            </a:r>
            <a:br>
              <a:rPr lang="en-US" sz="4000" dirty="0"/>
            </a:br>
            <a:r>
              <a:rPr lang="en-US" sz="4000" dirty="0"/>
              <a:t>Conversational Information Seeking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46A5C-B3C7-88B6-ABF3-DB179D08D08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Minaee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Mikolov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T.,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Nikzad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N.,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Chenaghlu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R.,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Amatriain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X., &amp; Gao, J. (2024). Large language models: A survey.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arXiv:2402.06196.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2A8FE3-E5C6-0BA1-9CD0-42B6A1DBD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047" y="1244173"/>
            <a:ext cx="7613906" cy="532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8745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921576"/>
          </a:xfrm>
        </p:spPr>
        <p:txBody>
          <a:bodyPr>
            <a:noAutofit/>
          </a:bodyPr>
          <a:lstStyle/>
          <a:p>
            <a:r>
              <a:rPr lang="en-US" dirty="0"/>
              <a:t>Direct LLM, RAG, and </a:t>
            </a:r>
            <a:r>
              <a:rPr lang="en-US" dirty="0" err="1"/>
              <a:t>GraphRAG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46A5C-B3C7-88B6-ABF3-DB179D08D08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Peng, B., Zhu, Y., Liu, Y., Bo, X., Shi, H., Hong, C., ... &amp; Tang, S. (2024). Graph retrieval-augmented generation: A survey.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arXiv:2408.08921.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B77B16-4A02-95D3-2811-72C117941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78" y="881648"/>
            <a:ext cx="10310999" cy="568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8765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921576"/>
          </a:xfrm>
        </p:spPr>
        <p:txBody>
          <a:bodyPr>
            <a:noAutofit/>
          </a:bodyPr>
          <a:lstStyle/>
          <a:p>
            <a:r>
              <a:rPr lang="en-US" sz="4400" dirty="0" err="1"/>
              <a:t>GraphRAG</a:t>
            </a:r>
            <a:r>
              <a:rPr lang="en-US" sz="4400" dirty="0"/>
              <a:t> Framework for Question Answering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46A5C-B3C7-88B6-ABF3-DB179D08D08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Peng, B., Zhu, Y., Liu, Y., Bo, X., Shi, H., Hong, C., ... &amp; Tang, S. (2024). Graph retrieval-augmented generation: A survey.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arXiv:2408.08921.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FA87DA-57ED-03D4-C449-A7647DC16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30" y="1182593"/>
            <a:ext cx="11413695" cy="512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0989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8358"/>
          </a:xfrm>
        </p:spPr>
        <p:txBody>
          <a:bodyPr>
            <a:noAutofit/>
          </a:bodyPr>
          <a:lstStyle/>
          <a:p>
            <a:r>
              <a:rPr lang="en-US" sz="4000" dirty="0" err="1"/>
              <a:t>LangChain</a:t>
            </a:r>
            <a:r>
              <a:rPr lang="en-US" sz="4000" dirty="0"/>
              <a:t>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46A5C-B3C7-88B6-ABF3-DB179D08D08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https://www.langchain.com/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F2D965-59D2-88A7-0BC1-1CC5E1A64F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1343" y="900113"/>
            <a:ext cx="8629314" cy="563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2158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2714"/>
            <a:ext cx="11222181" cy="1156485"/>
          </a:xfrm>
        </p:spPr>
        <p:txBody>
          <a:bodyPr>
            <a:noAutofit/>
          </a:bodyPr>
          <a:lstStyle/>
          <a:p>
            <a:r>
              <a:rPr lang="en-US" sz="4000" dirty="0"/>
              <a:t>Multimodal LLM RAG</a:t>
            </a:r>
            <a:br>
              <a:rPr lang="en-US" sz="4000" dirty="0"/>
            </a:br>
            <a:r>
              <a:rPr lang="en-US" sz="4000" dirty="0"/>
              <a:t>Multi-Vector Retriever for RAG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46A5C-B3C7-88B6-ABF3-DB179D08D08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https://blog.langchain.dev/deconstructing-rag/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1EF0C-9978-4057-A350-36F3B73F0A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427" y="1348621"/>
            <a:ext cx="10724101" cy="521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4718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8358"/>
          </a:xfrm>
        </p:spPr>
        <p:txBody>
          <a:bodyPr>
            <a:noAutofit/>
          </a:bodyPr>
          <a:lstStyle/>
          <a:p>
            <a:r>
              <a:rPr lang="en-US" sz="4000" dirty="0"/>
              <a:t>Evaluating RAG with Ragas Metrics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46A5C-B3C7-88B6-ABF3-DB179D08D089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https://blog.langchain.dev/evaluating-rag-pipelines-with-ragas-langsmith/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2928BE-0295-CA0D-2371-AB40F49D46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98" t="9192" r="9665" b="8331"/>
          <a:stretch/>
        </p:blipFill>
        <p:spPr>
          <a:xfrm>
            <a:off x="1282133" y="845811"/>
            <a:ext cx="9726689" cy="572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69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3B6DF-9C69-6D9C-4960-8550B342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700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lmarena.ai</a:t>
            </a:r>
            <a:r>
              <a:rPr lang="en-US" dirty="0"/>
              <a:t> Chatbot Arena Leaderboard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ED9C7-0078-39A6-8205-EE747F41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55B7E1E-186D-C238-D2C3-BFA4913FA49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6674" y="928489"/>
          <a:ext cx="11499897" cy="55868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0169">
                  <a:extLst>
                    <a:ext uri="{9D8B030D-6E8A-4147-A177-3AD203B41FA5}">
                      <a16:colId xmlns:a16="http://schemas.microsoft.com/office/drawing/2014/main" val="3857471277"/>
                    </a:ext>
                  </a:extLst>
                </a:gridCol>
                <a:gridCol w="875676">
                  <a:extLst>
                    <a:ext uri="{9D8B030D-6E8A-4147-A177-3AD203B41FA5}">
                      <a16:colId xmlns:a16="http://schemas.microsoft.com/office/drawing/2014/main" val="674194504"/>
                    </a:ext>
                  </a:extLst>
                </a:gridCol>
                <a:gridCol w="4424084">
                  <a:extLst>
                    <a:ext uri="{9D8B030D-6E8A-4147-A177-3AD203B41FA5}">
                      <a16:colId xmlns:a16="http://schemas.microsoft.com/office/drawing/2014/main" val="3977196512"/>
                    </a:ext>
                  </a:extLst>
                </a:gridCol>
                <a:gridCol w="1119752">
                  <a:extLst>
                    <a:ext uri="{9D8B030D-6E8A-4147-A177-3AD203B41FA5}">
                      <a16:colId xmlns:a16="http://schemas.microsoft.com/office/drawing/2014/main" val="3259145515"/>
                    </a:ext>
                  </a:extLst>
                </a:gridCol>
                <a:gridCol w="827643">
                  <a:extLst>
                    <a:ext uri="{9D8B030D-6E8A-4147-A177-3AD203B41FA5}">
                      <a16:colId xmlns:a16="http://schemas.microsoft.com/office/drawing/2014/main" val="564049187"/>
                    </a:ext>
                  </a:extLst>
                </a:gridCol>
                <a:gridCol w="751189">
                  <a:extLst>
                    <a:ext uri="{9D8B030D-6E8A-4147-A177-3AD203B41FA5}">
                      <a16:colId xmlns:a16="http://schemas.microsoft.com/office/drawing/2014/main" val="1798755618"/>
                    </a:ext>
                  </a:extLst>
                </a:gridCol>
                <a:gridCol w="1370692">
                  <a:extLst>
                    <a:ext uri="{9D8B030D-6E8A-4147-A177-3AD203B41FA5}">
                      <a16:colId xmlns:a16="http://schemas.microsoft.com/office/drawing/2014/main" val="1900739503"/>
                    </a:ext>
                  </a:extLst>
                </a:gridCol>
                <a:gridCol w="1370692">
                  <a:extLst>
                    <a:ext uri="{9D8B030D-6E8A-4147-A177-3AD203B41FA5}">
                      <a16:colId xmlns:a16="http://schemas.microsoft.com/office/drawing/2014/main" val="2523381024"/>
                    </a:ext>
                  </a:extLst>
                </a:gridCol>
              </a:tblGrid>
              <a:tr h="456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Rank* (UB)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Rank </a:t>
                      </a:r>
                      <a:r>
                        <a:rPr lang="en-US" sz="1400" u="none" strike="noStrike" dirty="0">
                          <a:effectLst/>
                        </a:rPr>
                        <a:t>(</a:t>
                      </a:r>
                      <a:r>
                        <a:rPr lang="en-US" sz="1400" u="none" strike="noStrike" dirty="0" err="1">
                          <a:effectLst/>
                        </a:rPr>
                        <a:t>StyleCtrl</a:t>
                      </a:r>
                      <a:r>
                        <a:rPr lang="en-US" sz="1400" u="none" strike="noStrike" dirty="0">
                          <a:effectLst/>
                        </a:rPr>
                        <a:t>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Model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Arena Score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95% CI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Votes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Organization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License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972621021"/>
                  </a:ext>
                </a:extLst>
              </a:tr>
              <a:tr h="3142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solidFill>
                            <a:srgbClr val="C00000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chocolate (Early Grok-3)</a:t>
                      </a:r>
                      <a:endParaRPr lang="en-US" sz="2000" b="0" i="0" u="sng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1403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+6/-6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9992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xAI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3768129920"/>
                  </a:ext>
                </a:extLst>
              </a:tr>
              <a:tr h="419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solidFill>
                            <a:srgbClr val="C00000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Gemini-2.0-Flash-Thinking-Exp-01-21</a:t>
                      </a:r>
                      <a:endParaRPr lang="en-US" sz="2000" b="0" i="0" u="sng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1385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+4/-6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15083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Google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1419889133"/>
                  </a:ext>
                </a:extLst>
              </a:tr>
              <a:tr h="3142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solidFill>
                            <a:srgbClr val="C00000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Gemini-2.0-Pro-Exp-02-05</a:t>
                      </a:r>
                      <a:endParaRPr lang="en-US" sz="2000" b="0" i="0" u="sng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1380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+5/-6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13000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Google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184857802"/>
                  </a:ext>
                </a:extLst>
              </a:tr>
              <a:tr h="419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solidFill>
                            <a:srgbClr val="C00000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ChatGPT-4o-latest (2025-01-29)</a:t>
                      </a:r>
                      <a:endParaRPr lang="en-US" sz="2000" b="0" i="0" u="sng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1377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+5/-5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13470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OpenAI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4169968348"/>
                  </a:ext>
                </a:extLst>
              </a:tr>
              <a:tr h="230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solidFill>
                            <a:srgbClr val="C00000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DeepSeek-R1</a:t>
                      </a:r>
                      <a:endParaRPr lang="en-US" sz="2000" b="0" i="0" u="sng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1362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+7/-7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6581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DeepSeek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MIT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2851478459"/>
                  </a:ext>
                </a:extLst>
              </a:tr>
              <a:tr h="230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7"/>
                        </a:rPr>
                        <a:t>Gemini-2.0-Flash-001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1358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+7/-7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10862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Google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Proprietary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1721740868"/>
                  </a:ext>
                </a:extLst>
              </a:tr>
              <a:tr h="230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8"/>
                        </a:rPr>
                        <a:t>o1-2024-12-17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1352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+5/-5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17248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OpenAI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2285777318"/>
                  </a:ext>
                </a:extLst>
              </a:tr>
              <a:tr h="230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7</a:t>
                      </a:r>
                      <a:endParaRPr lang="en-US" sz="2000" b="1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9"/>
                        </a:rPr>
                        <a:t>o1-preview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1335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+3/-4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33169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OpenAI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Proprietary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2848435220"/>
                  </a:ext>
                </a:extLst>
              </a:tr>
              <a:tr h="230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10"/>
                        </a:rPr>
                        <a:t>Qwen2.5-Max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1334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+5/-5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9282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Alibaba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2592805028"/>
                  </a:ext>
                </a:extLst>
              </a:tr>
              <a:tr h="230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7</a:t>
                      </a:r>
                      <a:endParaRPr lang="en-US" sz="2000" b="1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11"/>
                        </a:rPr>
                        <a:t>o3-mini-high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1332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+5/-9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5954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OpenAI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1130401549"/>
                  </a:ext>
                </a:extLst>
              </a:tr>
              <a:tr h="230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12"/>
                        </a:rPr>
                        <a:t>DeepSeek-V3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1318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+4/-5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19461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DeepSeek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DeepSeek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2012367633"/>
                  </a:ext>
                </a:extLst>
              </a:tr>
              <a:tr h="230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13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13"/>
                        </a:rPr>
                        <a:t>Qwen-Plus-0125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+9/-7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5112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Alibaba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3694877809"/>
                  </a:ext>
                </a:extLst>
              </a:tr>
              <a:tr h="230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14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14"/>
                        </a:rPr>
                        <a:t>GLM-4-Plus-0111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+6/-9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5134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Zhipu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364531866"/>
                  </a:ext>
                </a:extLst>
              </a:tr>
              <a:tr h="419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13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15"/>
                        </a:rPr>
                        <a:t>Gemini-2.0-Flash-Lite-Preview-02-05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1309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+6/-5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10262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Google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3168158297"/>
                  </a:ext>
                </a:extLst>
              </a:tr>
              <a:tr h="230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16"/>
                        </a:rPr>
                        <a:t>o3-mini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1306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+5/-6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12179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OpenAI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262033674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C223785-5AAC-E77F-75E7-5387CCC63FA7}"/>
              </a:ext>
            </a:extLst>
          </p:cNvPr>
          <p:cNvSpPr txBox="1"/>
          <p:nvPr/>
        </p:nvSpPr>
        <p:spPr>
          <a:xfrm>
            <a:off x="1074821" y="6497405"/>
            <a:ext cx="10084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17"/>
              </a:rPr>
              <a:t>https://huggingface.co/spaces/lmarena-ai/chatbot-arena-leaderboard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491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14732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971550"/>
            <a:ext cx="11467111" cy="559069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err="1"/>
              <a:t>Numa</a:t>
            </a:r>
            <a:r>
              <a:rPr lang="en-US" sz="1800" b="0" dirty="0"/>
              <a:t> </a:t>
            </a:r>
            <a:r>
              <a:rPr lang="en-US" sz="1800" b="0" dirty="0" err="1"/>
              <a:t>Dhamani</a:t>
            </a:r>
            <a:r>
              <a:rPr lang="en-US" sz="1800" b="0" dirty="0"/>
              <a:t> and Maggie Engler (2024), Introduction to Generative AI, Manning</a:t>
            </a:r>
          </a:p>
          <a:p>
            <a:pPr>
              <a:spcAft>
                <a:spcPts val="600"/>
              </a:spcAft>
            </a:pPr>
            <a:r>
              <a:rPr lang="en-US" sz="1800" b="0" dirty="0"/>
              <a:t>Denis Rothman (2024), Transformers for Natural Language Processing and Computer Vision: Explore Generative AI and Large Language Models with Hugging Face, </a:t>
            </a:r>
            <a:r>
              <a:rPr lang="en-US" sz="1800" b="0" dirty="0" err="1"/>
              <a:t>ChatGPT</a:t>
            </a:r>
            <a:r>
              <a:rPr lang="en-US" sz="1800" b="0" dirty="0"/>
              <a:t>, GPT-4V, and DALL-E 3, 3rd Edition, </a:t>
            </a:r>
            <a:r>
              <a:rPr lang="en-US" sz="1800" b="0" dirty="0" err="1"/>
              <a:t>Packt</a:t>
            </a:r>
            <a:r>
              <a:rPr lang="en-US" sz="1800" b="0" dirty="0"/>
              <a:t> Publishing</a:t>
            </a:r>
          </a:p>
          <a:p>
            <a:pPr>
              <a:spcAft>
                <a:spcPts val="600"/>
              </a:spcAft>
            </a:pPr>
            <a:r>
              <a:rPr lang="en-US" sz="1800" b="0" dirty="0"/>
              <a:t>NVIDIA DLI (2024), Building RAG Agents with LLMs, </a:t>
            </a:r>
            <a:r>
              <a:rPr lang="en-US" sz="1800" b="0" dirty="0">
                <a:hlinkClick r:id="rId2"/>
              </a:rPr>
              <a:t>https://learn.nvidia.com/courses/course-detail?course_id=course-v1:DLI+S-FX-15+V1</a:t>
            </a:r>
            <a:endParaRPr lang="en-US" sz="1800" b="0" dirty="0"/>
          </a:p>
          <a:p>
            <a:pPr>
              <a:spcAft>
                <a:spcPts val="600"/>
              </a:spcAft>
            </a:pPr>
            <a:r>
              <a:rPr lang="en-US" sz="1800" b="0" dirty="0"/>
              <a:t>NVIDIA DLI (2024), Generative AI with Diffusion Models, </a:t>
            </a:r>
            <a:r>
              <a:rPr lang="en-US" sz="1800" b="0" dirty="0">
                <a:hlinkClick r:id="rId3"/>
              </a:rPr>
              <a:t>https://learn.nvidia.com/courses/course-detail?course_id=course-v1:DLI+S-FX-14+V1</a:t>
            </a:r>
            <a:endParaRPr lang="en-US" sz="1800" b="0" dirty="0"/>
          </a:p>
          <a:p>
            <a:pPr>
              <a:spcAft>
                <a:spcPts val="600"/>
              </a:spcAft>
            </a:pPr>
            <a:r>
              <a:rPr lang="en-US" sz="1800" b="0" dirty="0"/>
              <a:t>Denis Rothman (2024), RAG-Driven Generative AI: Build custom retrieval augmented generation pipelines with </a:t>
            </a:r>
            <a:r>
              <a:rPr lang="en-US" sz="1800" b="0" dirty="0" err="1"/>
              <a:t>LlamaIndex</a:t>
            </a:r>
            <a:r>
              <a:rPr lang="en-US" sz="1800" b="0" dirty="0"/>
              <a:t>, Deep Lake, and Pinecone, </a:t>
            </a:r>
            <a:r>
              <a:rPr lang="en-US" sz="1800" b="0" dirty="0" err="1"/>
              <a:t>Packt</a:t>
            </a:r>
            <a:r>
              <a:rPr lang="en-US" sz="1800" b="0" dirty="0"/>
              <a:t> Publishing</a:t>
            </a:r>
          </a:p>
          <a:p>
            <a:pPr>
              <a:spcAft>
                <a:spcPts val="600"/>
              </a:spcAft>
            </a:pPr>
            <a:r>
              <a:rPr lang="en-US" sz="1800" b="0" dirty="0"/>
              <a:t>Jay </a:t>
            </a:r>
            <a:r>
              <a:rPr lang="en-US" sz="1800" b="0" dirty="0" err="1"/>
              <a:t>Alammar</a:t>
            </a:r>
            <a:r>
              <a:rPr lang="en-US" sz="1800" b="0" dirty="0"/>
              <a:t> and Maarten Grootendorst (2024), Hands-On Large Language Models: Language Understanding and Generation, O'Reilly Media</a:t>
            </a:r>
          </a:p>
          <a:p>
            <a:pPr>
              <a:spcAft>
                <a:spcPts val="600"/>
              </a:spcAft>
            </a:pPr>
            <a:r>
              <a:rPr lang="en-US" sz="1800" b="0" dirty="0"/>
              <a:t>Ben </a:t>
            </a:r>
            <a:r>
              <a:rPr lang="en-US" sz="1800" b="0" dirty="0" err="1"/>
              <a:t>Auffarth</a:t>
            </a:r>
            <a:r>
              <a:rPr lang="en-US" sz="1800" b="0" dirty="0"/>
              <a:t> (2023), Generative AI with </a:t>
            </a:r>
            <a:r>
              <a:rPr lang="en-US" sz="1800" b="0" dirty="0" err="1"/>
              <a:t>LangChain</a:t>
            </a:r>
            <a:r>
              <a:rPr lang="en-US" sz="1800" b="0" dirty="0"/>
              <a:t>: Build large language model (LLM) apps with Python, </a:t>
            </a:r>
            <a:r>
              <a:rPr lang="en-US" sz="1800" b="0" dirty="0" err="1"/>
              <a:t>ChatGPT</a:t>
            </a:r>
            <a:r>
              <a:rPr lang="en-US" sz="1800" b="0" dirty="0"/>
              <a:t> and other LLMs, </a:t>
            </a:r>
            <a:r>
              <a:rPr lang="en-US" sz="1800" b="0" dirty="0" err="1"/>
              <a:t>Packt</a:t>
            </a:r>
            <a:r>
              <a:rPr lang="en-US" sz="1800" b="0" dirty="0"/>
              <a:t> Publishing</a:t>
            </a:r>
          </a:p>
          <a:p>
            <a:pPr>
              <a:spcAft>
                <a:spcPts val="600"/>
              </a:spcAft>
            </a:pPr>
            <a:r>
              <a:rPr lang="en-US" sz="1800" b="0" dirty="0"/>
              <a:t>Chris </a:t>
            </a:r>
            <a:r>
              <a:rPr lang="en-US" sz="1800" b="0" dirty="0" err="1"/>
              <a:t>Fregly</a:t>
            </a:r>
            <a:r>
              <a:rPr lang="en-US" sz="1800" b="0" dirty="0"/>
              <a:t>, Antje Barth, and </a:t>
            </a:r>
            <a:r>
              <a:rPr lang="en-US" sz="1800" b="0" dirty="0" err="1"/>
              <a:t>Shelbee</a:t>
            </a:r>
            <a:r>
              <a:rPr lang="en-US" sz="1800" b="0" dirty="0"/>
              <a:t> </a:t>
            </a:r>
            <a:r>
              <a:rPr lang="en-US" sz="1800" b="0" dirty="0" err="1"/>
              <a:t>Eigenbrode</a:t>
            </a:r>
            <a:r>
              <a:rPr lang="en-US" sz="1800" b="0" dirty="0"/>
              <a:t> (2023), Generative AI on AWS: Building Context-Aware Multimodal Reasoning Applications, O'Reilly Media</a:t>
            </a:r>
          </a:p>
          <a:p>
            <a:pPr>
              <a:spcAft>
                <a:spcPts val="600"/>
              </a:spcAft>
            </a:pPr>
            <a:r>
              <a:rPr lang="en-US" sz="1800" b="0" dirty="0"/>
              <a:t>David Foster (2023), Generative Deep Learning: Teaching Machines to Paint, Write, Compose, and Play, 2nd Edition, </a:t>
            </a:r>
            <a:r>
              <a:rPr lang="en-US" sz="1800" b="0" dirty="0" err="1"/>
              <a:t>Oreilly</a:t>
            </a:r>
            <a:r>
              <a:rPr lang="en-US" sz="1800" b="0" dirty="0"/>
              <a:t> &amp; Associates Inc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59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3B6DF-9C69-6D9C-4960-8550B342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5792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lmarena.ai</a:t>
            </a:r>
            <a:r>
              <a:rPr lang="en-US" dirty="0"/>
              <a:t> Chatbot Arena Leaderboard </a:t>
            </a:r>
            <a:br>
              <a:rPr lang="en-US" dirty="0"/>
            </a:br>
            <a:r>
              <a:rPr lang="en-US" sz="2900" dirty="0"/>
              <a:t>Confidence Intervals on Model Strength (via Bootstrapping)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ED9C7-0078-39A6-8205-EE747F41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23785-5AAC-E77F-75E7-5387CCC63FA7}"/>
              </a:ext>
            </a:extLst>
          </p:cNvPr>
          <p:cNvSpPr txBox="1"/>
          <p:nvPr/>
        </p:nvSpPr>
        <p:spPr>
          <a:xfrm>
            <a:off x="1074821" y="6497405"/>
            <a:ext cx="10084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https://huggingface.co/spaces/lmarena-ai/chatbot-arena-leaderboard</a:t>
            </a:r>
            <a:endParaRPr lang="en-US" sz="16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F76807A-CC2E-071D-5D2F-1875FF27C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1053" y="1116940"/>
            <a:ext cx="11355517" cy="5486232"/>
          </a:xfrm>
        </p:spPr>
      </p:pic>
    </p:spTree>
    <p:extLst>
      <p:ext uri="{BB962C8B-B14F-4D97-AF65-F5344CB8AC3E}">
        <p14:creationId xmlns:p14="http://schemas.microsoft.com/office/powerpoint/2010/main" val="3336576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88" y="44394"/>
            <a:ext cx="9996407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745" y="1204271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1906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65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4233-AA86-9C95-6D8C-E5AE9388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20F5F4-52D4-EDC8-61C3-D2FE053A1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 </a:t>
            </a:r>
            <a:r>
              <a:rPr lang="en-US" sz="3600" dirty="0">
                <a:solidFill>
                  <a:srgbClr val="C00000"/>
                </a:solidFill>
              </a:rPr>
              <a:t>Transformer</a:t>
            </a:r>
            <a:r>
              <a:rPr lang="en-US" sz="3600" dirty="0"/>
              <a:t> is a type of </a:t>
            </a:r>
            <a:r>
              <a:rPr lang="en-US" sz="3600" dirty="0">
                <a:solidFill>
                  <a:srgbClr val="C00000"/>
                </a:solidFill>
              </a:rPr>
              <a:t>deep learning model </a:t>
            </a:r>
            <a:r>
              <a:rPr lang="en-US" sz="3600" dirty="0"/>
              <a:t>introduced in the paper "</a:t>
            </a:r>
            <a:r>
              <a:rPr lang="en-US" sz="3600" dirty="0">
                <a:solidFill>
                  <a:srgbClr val="C00000"/>
                </a:solidFill>
              </a:rPr>
              <a:t>Attention Is All You Need</a:t>
            </a:r>
            <a:r>
              <a:rPr lang="en-US" sz="3600" dirty="0"/>
              <a:t>" (Vaswani et al., 2017). </a:t>
            </a:r>
          </a:p>
          <a:p>
            <a:r>
              <a:rPr lang="en-US" sz="3600" dirty="0"/>
              <a:t>It revolutionized </a:t>
            </a:r>
            <a:r>
              <a:rPr lang="en-US" sz="3600" dirty="0">
                <a:solidFill>
                  <a:srgbClr val="C00000"/>
                </a:solidFill>
              </a:rPr>
              <a:t>Natural Language Processing (NLP) </a:t>
            </a:r>
            <a:br>
              <a:rPr lang="en-US" sz="3600" dirty="0"/>
            </a:br>
            <a:r>
              <a:rPr lang="en-US" sz="3600" dirty="0"/>
              <a:t>by replacing traditional </a:t>
            </a:r>
            <a:r>
              <a:rPr lang="en-US" sz="3600" dirty="0">
                <a:solidFill>
                  <a:srgbClr val="C00000"/>
                </a:solidFill>
              </a:rPr>
              <a:t>sequence models </a:t>
            </a:r>
            <a:br>
              <a:rPr lang="en-US" sz="3600" dirty="0"/>
            </a:br>
            <a:r>
              <a:rPr lang="en-US" sz="3600" dirty="0"/>
              <a:t>like </a:t>
            </a:r>
            <a:r>
              <a:rPr lang="en-US" sz="3600" dirty="0">
                <a:solidFill>
                  <a:srgbClr val="C00000"/>
                </a:solidFill>
              </a:rPr>
              <a:t>RNNs and LSTMs </a:t>
            </a:r>
            <a:r>
              <a:rPr lang="en-US" sz="3600" dirty="0"/>
              <a:t>with a </a:t>
            </a:r>
            <a:r>
              <a:rPr lang="en-US" sz="3600" dirty="0">
                <a:solidFill>
                  <a:srgbClr val="C00000"/>
                </a:solidFill>
              </a:rPr>
              <a:t>self-attention mechanism </a:t>
            </a:r>
            <a:r>
              <a:rPr lang="en-US" sz="3600" dirty="0"/>
              <a:t>that enables highly parallelizable training.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2100C2-0779-D6C2-603D-149F2860E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88" y="44394"/>
            <a:ext cx="9996407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A4DA71-89A9-C24D-5958-4401D132DFE9}"/>
              </a:ext>
            </a:extLst>
          </p:cNvPr>
          <p:cNvSpPr/>
          <p:nvPr/>
        </p:nvSpPr>
        <p:spPr>
          <a:xfrm>
            <a:off x="1906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04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CEAC651-5297-FE85-D621-976514AFF84D}"/>
              </a:ext>
            </a:extLst>
          </p:cNvPr>
          <p:cNvSpPr/>
          <p:nvPr/>
        </p:nvSpPr>
        <p:spPr>
          <a:xfrm>
            <a:off x="9887873" y="590066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A6CE02-2E95-13D2-44FF-327F838AE523}"/>
              </a:ext>
            </a:extLst>
          </p:cNvPr>
          <p:cNvCxnSpPr>
            <a:cxnSpLocks/>
            <a:stCxn id="10" idx="1"/>
            <a:endCxn id="5" idx="3"/>
          </p:cNvCxnSpPr>
          <p:nvPr/>
        </p:nvCxnSpPr>
        <p:spPr>
          <a:xfrm flipH="1">
            <a:off x="9717164" y="6188322"/>
            <a:ext cx="170709" cy="217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57ABC60-BB5E-37D3-3846-B7E2DCC6FC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C2D19C-3671-749F-2BE6-BDC4CA85C2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2025/02/18 Introduction to Generative AI Innovative Applications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2 2025/02/25 Transformers for Natural Language Processing and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Computer Vision</a:t>
            </a:r>
          </a:p>
          <a:p>
            <a:pPr marL="0" indent="0">
              <a:buNone/>
            </a:pPr>
            <a:r>
              <a:rPr lang="en-US" sz="2800" dirty="0"/>
              <a:t>3 2025/03/04 Large Language Models (LLMs), </a:t>
            </a:r>
            <a:br>
              <a:rPr lang="en-US" sz="2800" dirty="0"/>
            </a:br>
            <a:r>
              <a:rPr lang="en-US" sz="2800" dirty="0"/>
              <a:t>                         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NVIDIA Building RAG Agents with LLMs Part I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4 2025/03/11 Case Study on Generative AI Innovative Applications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 2025/03/18 NVIDIA Building RAG Agents with LLMs Part II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6 2025/03/25 NVIDIA Building RAG Agents with LLMs Part III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722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2168578" y="1311152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2424411" y="1779415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663811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743" y="790260"/>
            <a:ext cx="5774385" cy="56676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4" y="122627"/>
            <a:ext cx="10926305" cy="6676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Different Tasks</a:t>
            </a:r>
          </a:p>
        </p:txBody>
      </p:sp>
    </p:spTree>
    <p:extLst>
      <p:ext uri="{BB962C8B-B14F-4D97-AF65-F5344CB8AC3E}">
        <p14:creationId xmlns:p14="http://schemas.microsoft.com/office/powerpoint/2010/main" val="3271495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22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2195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Sentiment Analysis: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Single Sentence Classification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A33A5-5F7A-AD45-B8DF-5A41E6DFA0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560" y="1484784"/>
            <a:ext cx="828092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04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8998" y="1484784"/>
            <a:ext cx="8325475" cy="48965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59" y="122627"/>
            <a:ext cx="8674308" cy="122362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Question Answering (QA)</a:t>
            </a:r>
          </a:p>
        </p:txBody>
      </p:sp>
    </p:spTree>
    <p:extLst>
      <p:ext uri="{BB962C8B-B14F-4D97-AF65-F5344CB8AC3E}">
        <p14:creationId xmlns:p14="http://schemas.microsoft.com/office/powerpoint/2010/main" val="4008605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1544" y="1171950"/>
            <a:ext cx="8280920" cy="53278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87" y="56101"/>
            <a:ext cx="10662834" cy="114613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Dialogue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Intent Detection (ID; Classification)</a:t>
            </a:r>
          </a:p>
        </p:txBody>
      </p:sp>
    </p:spTree>
    <p:extLst>
      <p:ext uri="{BB962C8B-B14F-4D97-AF65-F5344CB8AC3E}">
        <p14:creationId xmlns:p14="http://schemas.microsoft.com/office/powerpoint/2010/main" val="2042305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16"/>
          <a:stretch/>
        </p:blipFill>
        <p:spPr>
          <a:xfrm>
            <a:off x="2140215" y="1377301"/>
            <a:ext cx="7992888" cy="51425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59" y="-27384"/>
            <a:ext cx="8674308" cy="127778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Dialogue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Slot Filling (SF)</a:t>
            </a:r>
          </a:p>
        </p:txBody>
      </p:sp>
    </p:spTree>
    <p:extLst>
      <p:ext uri="{BB962C8B-B14F-4D97-AF65-F5344CB8AC3E}">
        <p14:creationId xmlns:p14="http://schemas.microsoft.com/office/powerpoint/2010/main" val="1780483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3E37-F9E7-8027-B993-603189912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5353"/>
            <a:ext cx="11222181" cy="1024225"/>
          </a:xfrm>
        </p:spPr>
        <p:txBody>
          <a:bodyPr/>
          <a:lstStyle/>
          <a:p>
            <a:r>
              <a:rPr lang="en-US" dirty="0"/>
              <a:t>Key Features of the Transformer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4233-AA86-9C95-6D8C-E5AE9388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707D06-414F-45AE-BFE3-C7D8917F3D21}"/>
              </a:ext>
            </a:extLst>
          </p:cNvPr>
          <p:cNvSpPr txBox="1"/>
          <p:nvPr/>
        </p:nvSpPr>
        <p:spPr>
          <a:xfrm>
            <a:off x="417965" y="6607480"/>
            <a:ext cx="112221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Source: Denis Rothman (2024), Transformers for Natural Language Processing and Computer Vision: Explore Generative AI and Large Language Models with Hugging Face,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GPT-4V, and DALL-E 3, 3rd Edition,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Packt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Publishing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80BFD7-1222-FE12-D2E6-9DAE50DA6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9578"/>
            <a:ext cx="11222181" cy="5466253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solidFill>
                  <a:srgbClr val="C00000"/>
                </a:solidFill>
              </a:rPr>
              <a:t>Self-Attention Mechanism</a:t>
            </a:r>
            <a:r>
              <a:rPr lang="en-US" sz="2400" b="0" dirty="0"/>
              <a:t>: Allows the model to weigh the importance of different words in a sentence, regardless of their position.</a:t>
            </a:r>
          </a:p>
          <a:p>
            <a:pPr>
              <a:spcAft>
                <a:spcPts val="300"/>
              </a:spcAft>
            </a:pPr>
            <a:r>
              <a:rPr lang="en-US" sz="2400" dirty="0">
                <a:solidFill>
                  <a:srgbClr val="C00000"/>
                </a:solidFill>
              </a:rPr>
              <a:t>Positional Encoding</a:t>
            </a:r>
            <a:r>
              <a:rPr lang="en-US" sz="2400" b="0" dirty="0"/>
              <a:t>: Since Transformers don’t use recurrence (like RNNs), positional encodings are added to input embeddings to retain word order information.</a:t>
            </a:r>
          </a:p>
          <a:p>
            <a:pPr>
              <a:spcAft>
                <a:spcPts val="300"/>
              </a:spcAft>
            </a:pPr>
            <a:r>
              <a:rPr lang="en-US" sz="2400" dirty="0">
                <a:solidFill>
                  <a:srgbClr val="C00000"/>
                </a:solidFill>
              </a:rPr>
              <a:t>Multi-Head Attention</a:t>
            </a:r>
            <a:r>
              <a:rPr lang="en-US" sz="2400" b="0" dirty="0"/>
              <a:t>: The model attends to different words simultaneously in multiple ways, capturing various relationships.</a:t>
            </a:r>
          </a:p>
          <a:p>
            <a:pPr>
              <a:spcAft>
                <a:spcPts val="300"/>
              </a:spcAft>
            </a:pPr>
            <a:r>
              <a:rPr lang="en-US" sz="2400" dirty="0">
                <a:solidFill>
                  <a:srgbClr val="C00000"/>
                </a:solidFill>
              </a:rPr>
              <a:t>Feed-Forward Layers</a:t>
            </a:r>
            <a:r>
              <a:rPr lang="en-US" sz="2400" b="0" dirty="0"/>
              <a:t>: After attention, the output passes through dense layers for further transformation.</a:t>
            </a:r>
          </a:p>
          <a:p>
            <a:pPr>
              <a:spcAft>
                <a:spcPts val="300"/>
              </a:spcAft>
            </a:pPr>
            <a:r>
              <a:rPr lang="en-US" sz="2400" dirty="0">
                <a:solidFill>
                  <a:srgbClr val="C00000"/>
                </a:solidFill>
              </a:rPr>
              <a:t>Layer Normalization &amp; Residual Connections</a:t>
            </a:r>
            <a:r>
              <a:rPr lang="en-US" sz="2400" b="0" dirty="0"/>
              <a:t>: Improve gradient flow and training stability.</a:t>
            </a:r>
          </a:p>
          <a:p>
            <a:pPr>
              <a:spcAft>
                <a:spcPts val="300"/>
              </a:spcAft>
            </a:pPr>
            <a:r>
              <a:rPr lang="en-US" sz="2400" dirty="0">
                <a:solidFill>
                  <a:srgbClr val="C00000"/>
                </a:solidFill>
              </a:rPr>
              <a:t>Encoder-Decoder Architecture</a:t>
            </a:r>
            <a:r>
              <a:rPr lang="en-US" sz="2400" b="0" dirty="0"/>
              <a:t>:</a:t>
            </a:r>
          </a:p>
          <a:p>
            <a:pPr lvl="1">
              <a:spcAft>
                <a:spcPts val="300"/>
              </a:spcAft>
            </a:pPr>
            <a:r>
              <a:rPr lang="en-US" sz="2400" dirty="0">
                <a:solidFill>
                  <a:srgbClr val="C00000"/>
                </a:solidFill>
              </a:rPr>
              <a:t>Encoder</a:t>
            </a:r>
            <a:r>
              <a:rPr lang="en-US" sz="2400" b="0" dirty="0"/>
              <a:t>: Processes input text and converts it into contextual embeddings.</a:t>
            </a:r>
          </a:p>
          <a:p>
            <a:pPr lvl="1">
              <a:spcAft>
                <a:spcPts val="300"/>
              </a:spcAft>
            </a:pPr>
            <a:r>
              <a:rPr lang="en-US" sz="2400" dirty="0">
                <a:solidFill>
                  <a:srgbClr val="C00000"/>
                </a:solidFill>
              </a:rPr>
              <a:t>Decoder</a:t>
            </a:r>
            <a:r>
              <a:rPr lang="en-US" sz="2400" b="0" dirty="0"/>
              <a:t>: Generates output text, often used in translation or text generation tasks.</a:t>
            </a:r>
          </a:p>
          <a:p>
            <a:pPr>
              <a:spcAft>
                <a:spcPts val="300"/>
              </a:spcAft>
            </a:pPr>
            <a:endParaRPr lang="en-US" sz="2400" b="0" dirty="0"/>
          </a:p>
          <a:p>
            <a:pPr>
              <a:spcAft>
                <a:spcPts val="300"/>
              </a:spcAft>
            </a:pP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657633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3E37-F9E7-8027-B993-603189912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5353"/>
            <a:ext cx="11222181" cy="1024225"/>
          </a:xfrm>
        </p:spPr>
        <p:txBody>
          <a:bodyPr/>
          <a:lstStyle/>
          <a:p>
            <a:r>
              <a:rPr lang="en-US" dirty="0"/>
              <a:t>Popular Transformer-Based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4233-AA86-9C95-6D8C-E5AE9388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707D06-414F-45AE-BFE3-C7D8917F3D21}"/>
              </a:ext>
            </a:extLst>
          </p:cNvPr>
          <p:cNvSpPr txBox="1"/>
          <p:nvPr/>
        </p:nvSpPr>
        <p:spPr>
          <a:xfrm>
            <a:off x="417965" y="6607480"/>
            <a:ext cx="112221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Source: Denis Rothman (2024), Transformers for Natural Language Processing and Computer Vision: Explore Generative AI and Large Language Models with Hugging Face,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GPT-4V, and DALL-E 3, 3rd Edition,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Packt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Publishing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80BFD7-1222-FE12-D2E6-9DAE50DA6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9578"/>
            <a:ext cx="11222181" cy="5466253"/>
          </a:xfrm>
        </p:spPr>
        <p:txBody>
          <a:bodyPr>
            <a:noAutofit/>
          </a:bodyPr>
          <a:lstStyle/>
          <a:p>
            <a:r>
              <a:rPr lang="en-US" dirty="0"/>
              <a:t>BERT (Bidirectional Encoder Representations from Transformers) </a:t>
            </a:r>
          </a:p>
          <a:p>
            <a:pPr lvl="1"/>
            <a:r>
              <a:rPr lang="en-US" sz="3200" b="0" dirty="0"/>
              <a:t>Used for tasks like classification and question answering.</a:t>
            </a:r>
          </a:p>
          <a:p>
            <a:r>
              <a:rPr lang="en-US" dirty="0"/>
              <a:t>GPT (Generative Pre-trained Transformer) </a:t>
            </a:r>
          </a:p>
          <a:p>
            <a:pPr lvl="1"/>
            <a:r>
              <a:rPr lang="en-US" sz="3200" b="0" dirty="0"/>
              <a:t>Generates text based on input prompts.</a:t>
            </a:r>
          </a:p>
          <a:p>
            <a:r>
              <a:rPr lang="en-US" dirty="0"/>
              <a:t>T5 (Text-To-Text Transfer Transformer) </a:t>
            </a:r>
          </a:p>
          <a:p>
            <a:pPr lvl="1"/>
            <a:r>
              <a:rPr lang="en-US" sz="3200" b="0" dirty="0"/>
              <a:t>Converts all NLP tasks into a text-to-text format.</a:t>
            </a:r>
          </a:p>
          <a:p>
            <a:r>
              <a:rPr lang="en-US" dirty="0" err="1"/>
              <a:t>ViT</a:t>
            </a:r>
            <a:r>
              <a:rPr lang="en-US" dirty="0"/>
              <a:t> (Vision Transformer) </a:t>
            </a:r>
          </a:p>
          <a:p>
            <a:pPr lvl="1"/>
            <a:r>
              <a:rPr lang="en-US" sz="3200" b="0" dirty="0"/>
              <a:t>Applies Transformer architecture to computer vision.</a:t>
            </a:r>
          </a:p>
          <a:p>
            <a:pPr lvl="1"/>
            <a:endParaRPr lang="en-US" sz="2400" b="0" dirty="0"/>
          </a:p>
          <a:p>
            <a:pPr lvl="1"/>
            <a:endParaRPr lang="en-US" sz="2400" b="0" dirty="0"/>
          </a:p>
          <a:p>
            <a:endParaRPr lang="en-US" sz="2400" b="0" dirty="0"/>
          </a:p>
          <a:p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400410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3E37-F9E7-8027-B993-603189912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5353"/>
            <a:ext cx="11222181" cy="1024225"/>
          </a:xfrm>
        </p:spPr>
        <p:txBody>
          <a:bodyPr/>
          <a:lstStyle/>
          <a:p>
            <a:r>
              <a:rPr lang="en-US" dirty="0"/>
              <a:t>Tokens in NLP (Text Processing)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4233-AA86-9C95-6D8C-E5AE9388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707D06-414F-45AE-BFE3-C7D8917F3D21}"/>
              </a:ext>
            </a:extLst>
          </p:cNvPr>
          <p:cNvSpPr txBox="1"/>
          <p:nvPr/>
        </p:nvSpPr>
        <p:spPr>
          <a:xfrm>
            <a:off x="417965" y="6607480"/>
            <a:ext cx="112221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Source: Denis Rothman (2024), Transformers for Natural Language Processing and Computer Vision: Explore Generative AI and Large Language Models with Hugging Face,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GPT-4V, and DALL-E 3, 3rd Edition,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Packt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Publishing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8BAE09C-53DD-A05B-5C87-2BA6806AB7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854471"/>
              </p:ext>
            </p:extLst>
          </p:nvPr>
        </p:nvGraphicFramePr>
        <p:xfrm>
          <a:off x="888206" y="1104815"/>
          <a:ext cx="10515600" cy="54221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50296">
                  <a:extLst>
                    <a:ext uri="{9D8B030D-6E8A-4147-A177-3AD203B41FA5}">
                      <a16:colId xmlns:a16="http://schemas.microsoft.com/office/drawing/2014/main" val="1877361900"/>
                    </a:ext>
                  </a:extLst>
                </a:gridCol>
                <a:gridCol w="6765304">
                  <a:extLst>
                    <a:ext uri="{9D8B030D-6E8A-4147-A177-3AD203B41FA5}">
                      <a16:colId xmlns:a16="http://schemas.microsoft.com/office/drawing/2014/main" val="4015071731"/>
                    </a:ext>
                  </a:extLst>
                </a:gridCol>
              </a:tblGrid>
              <a:tr h="7850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Aspect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Description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8694058"/>
                  </a:ext>
                </a:extLst>
              </a:tr>
              <a:tr h="7856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Tokenization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Splitting text into meaningful units </a:t>
                      </a:r>
                      <a:br>
                        <a:rPr lang="en-US" sz="2400" kern="100" dirty="0">
                          <a:effectLst/>
                        </a:rPr>
                      </a:br>
                      <a:r>
                        <a:rPr lang="en-US" sz="2400" kern="100" dirty="0">
                          <a:effectLst/>
                        </a:rPr>
                        <a:t>(words, </a:t>
                      </a:r>
                      <a:r>
                        <a:rPr lang="en-US" sz="2400" kern="100" dirty="0" err="1">
                          <a:effectLst/>
                        </a:rPr>
                        <a:t>subwords</a:t>
                      </a:r>
                      <a:r>
                        <a:rPr lang="en-US" sz="2400" kern="100" dirty="0">
                          <a:effectLst/>
                        </a:rPr>
                        <a:t>, or characters).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58250211"/>
                  </a:ext>
                </a:extLst>
              </a:tr>
              <a:tr h="14959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</a:rPr>
                        <a:t>Subword</a:t>
                      </a:r>
                      <a:r>
                        <a:rPr lang="en-US" sz="2400" kern="100" dirty="0">
                          <a:effectLst/>
                        </a:rPr>
                        <a:t> Tokens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Methods like Byte Pair Encoding (BPE) and </a:t>
                      </a:r>
                      <a:br>
                        <a:rPr lang="en-US" sz="2400" kern="100" dirty="0">
                          <a:effectLst/>
                        </a:rPr>
                      </a:br>
                      <a:r>
                        <a:rPr lang="en-US" sz="2400" kern="100" dirty="0" err="1">
                          <a:effectLst/>
                        </a:rPr>
                        <a:t>WordPiece</a:t>
                      </a:r>
                      <a:r>
                        <a:rPr lang="en-US" sz="2400" kern="100" dirty="0">
                          <a:effectLst/>
                        </a:rPr>
                        <a:t> break words into reusable subunits </a:t>
                      </a:r>
                      <a:br>
                        <a:rPr lang="en-US" sz="2400" kern="100" dirty="0">
                          <a:effectLst/>
                        </a:rPr>
                      </a:br>
                      <a:r>
                        <a:rPr lang="en-US" sz="2400" kern="100" dirty="0">
                          <a:effectLst/>
                        </a:rPr>
                        <a:t>(e.g., "unhappiness" → ["un", "happiness"]).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83035524"/>
                  </a:ext>
                </a:extLst>
              </a:tr>
              <a:tr h="7850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Embeddings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Converts tokens into numerical vectors for processing.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32549097"/>
                  </a:ext>
                </a:extLst>
              </a:tr>
              <a:tr h="7856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Semantic Role Labeling (SRL)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Identifies sentence structure by assigning roles to tokens (e.g., subject, object).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16119306"/>
                  </a:ext>
                </a:extLst>
              </a:tr>
              <a:tr h="7850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Special Tokens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[CLS], [SEP]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27055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7928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3E37-F9E7-8027-B993-603189912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5353"/>
            <a:ext cx="11222181" cy="1024225"/>
          </a:xfrm>
        </p:spPr>
        <p:txBody>
          <a:bodyPr/>
          <a:lstStyle/>
          <a:p>
            <a:r>
              <a:rPr lang="en-US" dirty="0"/>
              <a:t>Tokens in CV (Image Processing)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4233-AA86-9C95-6D8C-E5AE9388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707D06-414F-45AE-BFE3-C7D8917F3D21}"/>
              </a:ext>
            </a:extLst>
          </p:cNvPr>
          <p:cNvSpPr txBox="1"/>
          <p:nvPr/>
        </p:nvSpPr>
        <p:spPr>
          <a:xfrm>
            <a:off x="417965" y="6607480"/>
            <a:ext cx="112221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Source: Denis Rothman (2024), Transformers for Natural Language Processing and Computer Vision: Explore Generative AI and Large Language Models with Hugging Face,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GPT-4V, and DALL-E 3, 3rd Edition,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Packt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Publishing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6B5BE72B-5A30-D449-065A-8481876000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6021628"/>
              </p:ext>
            </p:extLst>
          </p:nvPr>
        </p:nvGraphicFramePr>
        <p:xfrm>
          <a:off x="847898" y="1104814"/>
          <a:ext cx="10555908" cy="54210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9207">
                  <a:extLst>
                    <a:ext uri="{9D8B030D-6E8A-4147-A177-3AD203B41FA5}">
                      <a16:colId xmlns:a16="http://schemas.microsoft.com/office/drawing/2014/main" val="3503514442"/>
                    </a:ext>
                  </a:extLst>
                </a:gridCol>
                <a:gridCol w="7546701">
                  <a:extLst>
                    <a:ext uri="{9D8B030D-6E8A-4147-A177-3AD203B41FA5}">
                      <a16:colId xmlns:a16="http://schemas.microsoft.com/office/drawing/2014/main" val="2115148680"/>
                    </a:ext>
                  </a:extLst>
                </a:gridCol>
              </a:tblGrid>
              <a:tr h="628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Aspect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Description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84403728"/>
                  </a:ext>
                </a:extLst>
              </a:tr>
              <a:tr h="11980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Patch Tokens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Vision Transformers (ViT) split an image into small patches (e.g., 16x16 pixels), treating them as tokens.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5052511"/>
                  </a:ext>
                </a:extLst>
              </a:tr>
              <a:tr h="11980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Positional Encoding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Since images lack inherent sequence order like text, positional embeddings help </a:t>
                      </a:r>
                      <a:r>
                        <a:rPr lang="en-US" sz="2400" kern="100" dirty="0" err="1">
                          <a:effectLst/>
                        </a:rPr>
                        <a:t>ViTs</a:t>
                      </a:r>
                      <a:r>
                        <a:rPr lang="en-US" sz="2400" kern="100" dirty="0">
                          <a:effectLst/>
                        </a:rPr>
                        <a:t> understand spatial structure.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67968862"/>
                  </a:ext>
                </a:extLst>
              </a:tr>
              <a:tr h="11980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</a:rPr>
                        <a:t>Midjourney</a:t>
                      </a:r>
                      <a:r>
                        <a:rPr lang="en-US" sz="2400" kern="100" dirty="0">
                          <a:effectLst/>
                        </a:rPr>
                        <a:t> API Tokens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</a:rPr>
                        <a:t>Midjourney’s</a:t>
                      </a:r>
                      <a:r>
                        <a:rPr lang="en-US" sz="2400" kern="100" dirty="0">
                          <a:effectLst/>
                        </a:rPr>
                        <a:t> AI processes text prompts into image tokens, converting descriptions into AI-generated art.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40216990"/>
                  </a:ext>
                </a:extLst>
              </a:tr>
              <a:tr h="11980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CLIP Tokens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</a:rPr>
                        <a:t>OpenAI’s</a:t>
                      </a:r>
                      <a:r>
                        <a:rPr lang="en-US" sz="2400" kern="100" dirty="0">
                          <a:effectLst/>
                        </a:rPr>
                        <a:t> CLIP model tokenizes both text and images, allowing cross-modal understanding (e.g., “dog” matches a picture of a dog).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76235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528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7 2025/04/01 Self-Learning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2025/04/08 Midterm Project Report</a:t>
            </a:r>
          </a:p>
          <a:p>
            <a:pPr marL="0" indent="0">
              <a:buNone/>
            </a:pPr>
            <a:r>
              <a:rPr lang="en-US" sz="2800" dirty="0"/>
              <a:t>9 2025/04/15 Generative AI for Multimodal Information Generation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10 2025/04/22 NVIDIA Generative AI with Diffusion Models Part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2025/04/29 NVIDIA Generative AI with Diffusion Models Part II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2025/05/06 Case Study on Generative AI Innovative Applications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6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3E37-F9E7-8027-B993-603189912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5353"/>
            <a:ext cx="11222181" cy="1024225"/>
          </a:xfrm>
        </p:spPr>
        <p:txBody>
          <a:bodyPr/>
          <a:lstStyle/>
          <a:p>
            <a:r>
              <a:rPr lang="en-US" dirty="0"/>
              <a:t>Tokens in NLP vs CV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4233-AA86-9C95-6D8C-E5AE9388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707D06-414F-45AE-BFE3-C7D8917F3D21}"/>
              </a:ext>
            </a:extLst>
          </p:cNvPr>
          <p:cNvSpPr txBox="1"/>
          <p:nvPr/>
        </p:nvSpPr>
        <p:spPr>
          <a:xfrm>
            <a:off x="417965" y="6607480"/>
            <a:ext cx="112221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Source: Denis Rothman (2024), Transformers for Natural Language Processing and Computer Vision: Explore Generative AI and Large Language Models with Hugging Face,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GPT-4V, and DALL-E 3, 3rd Edition,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Packt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Publishing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FB798ADB-E5B9-4A20-97F8-E33A3FD515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4936394"/>
              </p:ext>
            </p:extLst>
          </p:nvPr>
        </p:nvGraphicFramePr>
        <p:xfrm>
          <a:off x="681318" y="1346661"/>
          <a:ext cx="10722488" cy="5100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71241">
                  <a:extLst>
                    <a:ext uri="{9D8B030D-6E8A-4147-A177-3AD203B41FA5}">
                      <a16:colId xmlns:a16="http://schemas.microsoft.com/office/drawing/2014/main" val="423738960"/>
                    </a:ext>
                  </a:extLst>
                </a:gridCol>
                <a:gridCol w="3977084">
                  <a:extLst>
                    <a:ext uri="{9D8B030D-6E8A-4147-A177-3AD203B41FA5}">
                      <a16:colId xmlns:a16="http://schemas.microsoft.com/office/drawing/2014/main" val="612603736"/>
                    </a:ext>
                  </a:extLst>
                </a:gridCol>
                <a:gridCol w="3574163">
                  <a:extLst>
                    <a:ext uri="{9D8B030D-6E8A-4147-A177-3AD203B41FA5}">
                      <a16:colId xmlns:a16="http://schemas.microsoft.com/office/drawing/2014/main" val="145011344"/>
                    </a:ext>
                  </a:extLst>
                </a:gridCol>
              </a:tblGrid>
              <a:tr h="7294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Feature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NLP Tokens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CV Tokens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54617212"/>
                  </a:ext>
                </a:extLst>
              </a:tr>
              <a:tr h="7294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Basic Unit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Words, subwords, or characters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Image patches </a:t>
                      </a:r>
                      <a:br>
                        <a:rPr lang="en-US" sz="2400" kern="100" dirty="0">
                          <a:effectLst/>
                        </a:rPr>
                      </a:br>
                      <a:r>
                        <a:rPr lang="en-US" sz="2400" kern="100" dirty="0">
                          <a:effectLst/>
                        </a:rPr>
                        <a:t>(e.g., 16×16 pixel grids)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97517864"/>
                  </a:ext>
                </a:extLst>
              </a:tr>
              <a:tr h="7294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Processing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Tokenized using BPE, WordPiece, SentencePiece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Tokenized as patch embeddings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04641717"/>
                  </a:ext>
                </a:extLst>
              </a:tr>
              <a:tr h="7294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Positional Encoding?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Needed to retain word order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Needed to retain spatial information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46194189"/>
                  </a:ext>
                </a:extLst>
              </a:tr>
              <a:tr h="7294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Example Models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BERT, GPT, T5, RAG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ViT, DINOv2, CLIP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20332960"/>
                  </a:ext>
                </a:extLst>
              </a:tr>
              <a:tr h="13901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Use Case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Text-based tasks (chatbots, summarization, RAG)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Vision-based tasks (image classification, AI art generation)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42622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412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3E37-F9E7-8027-B993-603189912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5353"/>
            <a:ext cx="11222181" cy="1024225"/>
          </a:xfrm>
        </p:spPr>
        <p:txBody>
          <a:bodyPr/>
          <a:lstStyle/>
          <a:p>
            <a:r>
              <a:rPr lang="en-US" dirty="0"/>
              <a:t>Attention in NLP (Text Processing)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4233-AA86-9C95-6D8C-E5AE9388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707D06-414F-45AE-BFE3-C7D8917F3D21}"/>
              </a:ext>
            </a:extLst>
          </p:cNvPr>
          <p:cNvSpPr txBox="1"/>
          <p:nvPr/>
        </p:nvSpPr>
        <p:spPr>
          <a:xfrm>
            <a:off x="417965" y="6607480"/>
            <a:ext cx="112221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Source: Denis Rothman (2024), Transformers for Natural Language Processing and Computer Vision: Explore Generative AI and Large Language Models with Hugging Face,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GPT-4V, and DALL-E 3, 3rd Edition,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Packt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Publishing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CCED8C2-892B-D6B1-FEC0-94A6B29C56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149456"/>
              </p:ext>
            </p:extLst>
          </p:nvPr>
        </p:nvGraphicFramePr>
        <p:xfrm>
          <a:off x="534389" y="1108465"/>
          <a:ext cx="11123222" cy="54173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21233">
                  <a:extLst>
                    <a:ext uri="{9D8B030D-6E8A-4147-A177-3AD203B41FA5}">
                      <a16:colId xmlns:a16="http://schemas.microsoft.com/office/drawing/2014/main" val="717561076"/>
                    </a:ext>
                  </a:extLst>
                </a:gridCol>
                <a:gridCol w="7201989">
                  <a:extLst>
                    <a:ext uri="{9D8B030D-6E8A-4147-A177-3AD203B41FA5}">
                      <a16:colId xmlns:a16="http://schemas.microsoft.com/office/drawing/2014/main" val="1498143014"/>
                    </a:ext>
                  </a:extLst>
                </a:gridCol>
              </a:tblGrid>
              <a:tr h="4081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Aspect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Description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98641128"/>
                  </a:ext>
                </a:extLst>
              </a:tr>
              <a:tr h="7777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Self-Attention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Each token attends to every other token in a sentence, capturing dependencies across long text sequences.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65477351"/>
                  </a:ext>
                </a:extLst>
              </a:tr>
              <a:tr h="11474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Scaled Dot-Product Attention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Computes attention scores using query (Q), key (K), and value (V) vectors. 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14292515"/>
                  </a:ext>
                </a:extLst>
              </a:tr>
              <a:tr h="7777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Multi-Head Attention (MHA)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Improves attention by using multiple attention heads that learn different relationships.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21873194"/>
                  </a:ext>
                </a:extLst>
              </a:tr>
              <a:tr h="7777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Causal Attention (Decoder-Only Models)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Restricts attention to past tokens only, enabling text generation without looking ahead.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05189199"/>
                  </a:ext>
                </a:extLst>
              </a:tr>
              <a:tr h="7777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Cross-Attention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The decoder attends to encoder outputs in seq-to-seq tasks like translation (e.g., T5, BART).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09319389"/>
                  </a:ext>
                </a:extLst>
              </a:tr>
              <a:tr h="7364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Retrieval-Augmented Attention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Fetches external knowledge before generating a response (RAG models).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5434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062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3E37-F9E7-8027-B993-603189912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1979"/>
            <a:ext cx="11222181" cy="1024225"/>
          </a:xfrm>
        </p:spPr>
        <p:txBody>
          <a:bodyPr/>
          <a:lstStyle/>
          <a:p>
            <a:r>
              <a:rPr lang="en-US" dirty="0"/>
              <a:t>Attention in CV (Vision Processing)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4233-AA86-9C95-6D8C-E5AE9388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707D06-414F-45AE-BFE3-C7D8917F3D21}"/>
              </a:ext>
            </a:extLst>
          </p:cNvPr>
          <p:cNvSpPr txBox="1"/>
          <p:nvPr/>
        </p:nvSpPr>
        <p:spPr>
          <a:xfrm>
            <a:off x="417965" y="6607480"/>
            <a:ext cx="112221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Source: Denis Rothman (2024), Transformers for Natural Language Processing and Computer Vision: Explore Generative AI and Large Language Models with Hugging Face,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GPT-4V, and DALL-E 3, 3rd Edition,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Packt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Publishing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B7994FD-E15D-AFA5-EA36-593FBE0EBB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8587895"/>
              </p:ext>
            </p:extLst>
          </p:nvPr>
        </p:nvGraphicFramePr>
        <p:xfrm>
          <a:off x="534388" y="1159329"/>
          <a:ext cx="11105757" cy="53665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23074">
                  <a:extLst>
                    <a:ext uri="{9D8B030D-6E8A-4147-A177-3AD203B41FA5}">
                      <a16:colId xmlns:a16="http://schemas.microsoft.com/office/drawing/2014/main" val="61703062"/>
                    </a:ext>
                  </a:extLst>
                </a:gridCol>
                <a:gridCol w="7382683">
                  <a:extLst>
                    <a:ext uri="{9D8B030D-6E8A-4147-A177-3AD203B41FA5}">
                      <a16:colId xmlns:a16="http://schemas.microsoft.com/office/drawing/2014/main" val="2285124222"/>
                    </a:ext>
                  </a:extLst>
                </a:gridCol>
              </a:tblGrid>
              <a:tr h="5097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Aspect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Description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53868395"/>
                  </a:ext>
                </a:extLst>
              </a:tr>
              <a:tr h="9713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Self-Attention in ViTs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Treats images as a sequence of patches (like words in text) and applies attention to learn spatial relationships.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00710508"/>
                  </a:ext>
                </a:extLst>
              </a:tr>
              <a:tr h="9713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Multi-Head Attention in </a:t>
                      </a:r>
                      <a:r>
                        <a:rPr lang="en-US" sz="2400" kern="100" dirty="0" err="1">
                          <a:effectLst/>
                        </a:rPr>
                        <a:t>ViTs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Similar to NLP, multiple attention heads capture different visual features.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07969121"/>
                  </a:ext>
                </a:extLst>
              </a:tr>
              <a:tr h="9713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Positional Encoding in Vision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Since images lack inherent order, positional embeddings help maintain spatial structure.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02288422"/>
                  </a:ext>
                </a:extLst>
              </a:tr>
              <a:tr h="9713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Cross-Attention in Multimodal AI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Used in models like CLIP and Midjourney, where text descriptions attend to visual features.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98715271"/>
                  </a:ext>
                </a:extLst>
              </a:tr>
              <a:tr h="9713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Attention Maps in Vision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Heatmaps showing which image regions the model focuses on (e.g., for </a:t>
                      </a:r>
                      <a:r>
                        <a:rPr lang="en-US" sz="2400" kern="100" dirty="0" err="1">
                          <a:effectLst/>
                        </a:rPr>
                        <a:t>explainability</a:t>
                      </a:r>
                      <a:r>
                        <a:rPr lang="en-US" sz="2400" kern="100" dirty="0">
                          <a:effectLst/>
                        </a:rPr>
                        <a:t>).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3070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8033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3E37-F9E7-8027-B993-603189912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4225"/>
          </a:xfrm>
        </p:spPr>
        <p:txBody>
          <a:bodyPr/>
          <a:lstStyle/>
          <a:p>
            <a:r>
              <a:rPr lang="en-US" dirty="0"/>
              <a:t>Attention in NLP vs CV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649D634-CF79-59FE-FFEF-4B8AE68D1B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4462286"/>
              </p:ext>
            </p:extLst>
          </p:nvPr>
        </p:nvGraphicFramePr>
        <p:xfrm>
          <a:off x="534388" y="1159329"/>
          <a:ext cx="11222181" cy="54029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7095">
                  <a:extLst>
                    <a:ext uri="{9D8B030D-6E8A-4147-A177-3AD203B41FA5}">
                      <a16:colId xmlns:a16="http://schemas.microsoft.com/office/drawing/2014/main" val="2948722224"/>
                    </a:ext>
                  </a:extLst>
                </a:gridCol>
                <a:gridCol w="4787631">
                  <a:extLst>
                    <a:ext uri="{9D8B030D-6E8A-4147-A177-3AD203B41FA5}">
                      <a16:colId xmlns:a16="http://schemas.microsoft.com/office/drawing/2014/main" val="4213952442"/>
                    </a:ext>
                  </a:extLst>
                </a:gridCol>
                <a:gridCol w="4147455">
                  <a:extLst>
                    <a:ext uri="{9D8B030D-6E8A-4147-A177-3AD203B41FA5}">
                      <a16:colId xmlns:a16="http://schemas.microsoft.com/office/drawing/2014/main" val="2599897500"/>
                    </a:ext>
                  </a:extLst>
                </a:gridCol>
              </a:tblGrid>
              <a:tr h="9004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Feature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NLP Attention (Text)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CV Attention (Images)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14700841"/>
                  </a:ext>
                </a:extLst>
              </a:tr>
              <a:tr h="9004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Input Format</a:t>
                      </a:r>
                      <a:endParaRPr lang="en-US" sz="2800" b="1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Tokenized text sequences</a:t>
                      </a:r>
                      <a:endParaRPr lang="en-US" sz="2800" b="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Image patches</a:t>
                      </a:r>
                      <a:endParaRPr lang="en-US" sz="2800" b="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93782011"/>
                  </a:ext>
                </a:extLst>
              </a:tr>
              <a:tr h="9004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Basic Unit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effectLst/>
                        </a:rPr>
                        <a:t>Words/</a:t>
                      </a:r>
                      <a:r>
                        <a:rPr lang="en-US" sz="3200" b="1" kern="100" dirty="0" err="1">
                          <a:effectLst/>
                        </a:rPr>
                        <a:t>subwords</a:t>
                      </a:r>
                      <a:endParaRPr lang="en-US" sz="3200" b="1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effectLst/>
                        </a:rPr>
                        <a:t>Pixels/patches</a:t>
                      </a:r>
                      <a:endParaRPr lang="en-US" sz="3200" b="1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26822440"/>
                  </a:ext>
                </a:extLst>
              </a:tr>
              <a:tr h="9004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Role of Attention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Captures long-range dependencies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Learns spatial &amp; contextual relationships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63529194"/>
                  </a:ext>
                </a:extLst>
              </a:tr>
              <a:tr h="9004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Sequential Processing?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No, operates on full input (parallelizable)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No, processes patches like text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03782941"/>
                  </a:ext>
                </a:extLst>
              </a:tr>
              <a:tr h="9004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Model Examples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BERT, GPT, T5, RAG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</a:rPr>
                        <a:t>ViT</a:t>
                      </a:r>
                      <a:r>
                        <a:rPr lang="en-US" sz="2400" kern="100" dirty="0">
                          <a:effectLst/>
                        </a:rPr>
                        <a:t>, CLIP, </a:t>
                      </a:r>
                      <a:r>
                        <a:rPr lang="en-US" sz="2400" kern="100" dirty="0" err="1">
                          <a:effectLst/>
                        </a:rPr>
                        <a:t>Midjourney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1237696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4233-AA86-9C95-6D8C-E5AE9388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707D06-414F-45AE-BFE3-C7D8917F3D21}"/>
              </a:ext>
            </a:extLst>
          </p:cNvPr>
          <p:cNvSpPr txBox="1"/>
          <p:nvPr/>
        </p:nvSpPr>
        <p:spPr>
          <a:xfrm>
            <a:off x="417965" y="6607480"/>
            <a:ext cx="112221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Source: Denis Rothman (2024), Transformers for Natural Language Processing and Computer Vision: Explore Generative AI and Large Language Models with Hugging Face,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GPT-4V, and DALL-E 3, 3rd Edition,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Packt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Publishing</a:t>
            </a:r>
          </a:p>
        </p:txBody>
      </p:sp>
    </p:spTree>
    <p:extLst>
      <p:ext uri="{BB962C8B-B14F-4D97-AF65-F5344CB8AC3E}">
        <p14:creationId xmlns:p14="http://schemas.microsoft.com/office/powerpoint/2010/main" val="2802964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2"/>
            <a:ext cx="8640960" cy="136815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Single-layer Transformer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consists of self-attention,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a feedforward network, and residual connection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DB20E5-ABF2-B64A-801E-FD293873A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401" y="1544236"/>
            <a:ext cx="5512075" cy="491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40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640960" cy="13313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Architecture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for POS Tagging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E49554-DC65-D64A-828C-08949E870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244" y="1447938"/>
            <a:ext cx="7086141" cy="508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590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44394"/>
            <a:ext cx="10415587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745" y="1204271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1906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208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C37630-884A-904E-8C65-7F3458FBA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025" y="2368131"/>
            <a:ext cx="8899951" cy="23237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2395302" y="6558777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8538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49902"/>
            <a:ext cx="8229600" cy="1267736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Encoder Decoder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2395302" y="6558777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58C4E0-7C82-8E42-9362-322417A9F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341" y="1575872"/>
            <a:ext cx="7947417" cy="498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887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97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Encoder Decoder Stack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2395302" y="6558777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D17C23-765E-3C4D-BB56-95D5408360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332" y="1608290"/>
            <a:ext cx="7382721" cy="480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87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 2025/05/13 NVIDIA Generative AI with Diffusion Models Part III</a:t>
            </a:r>
          </a:p>
          <a:p>
            <a:pPr marL="0" indent="0">
              <a:buNone/>
            </a:pPr>
            <a:r>
              <a:rPr lang="en-US" sz="2800" dirty="0"/>
              <a:t>14 2025/05/20 AI Agents and Large Multimodal Agents (LMAs)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2025/05/27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2025/06/03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55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97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Encoder Self-Attention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2395302" y="6558777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7A81E6-B8BA-7C47-A83A-074F06A1B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547" y="1813956"/>
            <a:ext cx="8486902" cy="439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052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97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Decoder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2395302" y="6558777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D4C99-C30E-AD46-AF5F-127BE7B98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629" y="2576888"/>
            <a:ext cx="8906738" cy="282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55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970"/>
            <a:ext cx="8229600" cy="2148665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Encoder with Tensors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2395302" y="6558777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991D4D-366F-E24A-B9C6-7B1D86CD76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060" y="2298566"/>
            <a:ext cx="6518431" cy="418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275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970"/>
            <a:ext cx="8229600" cy="152899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Self-Attention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2395302" y="6558777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736074-4FBF-A245-9E0C-8001507CB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586" y="1741371"/>
            <a:ext cx="5084825" cy="480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871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4970"/>
            <a:ext cx="9144000" cy="152899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Positional Encoding Vectors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2395302" y="6558777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6117E4-BA75-3C44-88AF-19D6564257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999" y="1723870"/>
            <a:ext cx="8491698" cy="467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93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4970"/>
            <a:ext cx="9144000" cy="152899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Self-Attention </a:t>
            </a:r>
            <a:r>
              <a:rPr lang="en-US" sz="6000" dirty="0" err="1">
                <a:solidFill>
                  <a:schemeClr val="accent1"/>
                </a:solidFill>
              </a:rPr>
              <a:t>Softmax</a:t>
            </a:r>
            <a:r>
              <a:rPr lang="en-US" sz="6000" dirty="0">
                <a:solidFill>
                  <a:schemeClr val="accent1"/>
                </a:solidFill>
              </a:rPr>
              <a:t>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2395302" y="6558777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A23535-BD16-FE48-A205-B0F53CCA5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712" y="1699686"/>
            <a:ext cx="5103837" cy="48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7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Training Contextual Representations </a:t>
            </a:r>
            <a:r>
              <a:rPr lang="en-US" sz="3200" dirty="0">
                <a:solidFill>
                  <a:schemeClr val="accent1"/>
                </a:solidFill>
              </a:rPr>
              <a:t>using a left-to-right Language Model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37DBE-9A26-984F-9BAC-2E0CAE165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324" y="1762223"/>
            <a:ext cx="8917172" cy="430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087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32466"/>
            <a:ext cx="8640960" cy="13708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Masked Language Modeling: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Pretrain a Bidirectional Model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8C172-5675-3443-9FFC-F54125A3E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333" y="1279422"/>
            <a:ext cx="8415335" cy="52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531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445DA-C080-3546-B48A-9D0984B4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Illustrated BERT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D2D5F-8FF5-464F-8A11-1170424A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D7926D-93B4-6048-8329-8913F2F51B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338" y="1417639"/>
            <a:ext cx="8674100" cy="47719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6A1131-7F6B-5243-809E-7AA79204D3D5}"/>
              </a:ext>
            </a:extLst>
          </p:cNvPr>
          <p:cNvSpPr/>
          <p:nvPr/>
        </p:nvSpPr>
        <p:spPr>
          <a:xfrm>
            <a:off x="2407691" y="6396335"/>
            <a:ext cx="7401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BERT,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ELMo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, and co. (How NLP Cracked Transfer Learning),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  <a:hlinkClick r:id="rId3"/>
              </a:rPr>
              <a:t>http://jalammar.github.io/illustrated-bert/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71898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445DA-C080-3546-B48A-9D0984B4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Classification Input Output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D2D5F-8FF5-464F-8A11-1170424A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6A1131-7F6B-5243-809E-7AA79204D3D5}"/>
              </a:ext>
            </a:extLst>
          </p:cNvPr>
          <p:cNvSpPr/>
          <p:nvPr/>
        </p:nvSpPr>
        <p:spPr>
          <a:xfrm>
            <a:off x="2407691" y="6396335"/>
            <a:ext cx="7401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BERT,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ELMo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, and co. (How NLP Cracked Transfer Learning),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  <a:hlinkClick r:id="rId2"/>
              </a:rPr>
              <a:t>http://jalammar.github.io/illustrated-bert/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2A6D5-63FD-7241-9C00-050E6D58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100" y="1841500"/>
            <a:ext cx="85598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45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8B1A5-3028-3C53-6A49-4BD20EE7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Transformers for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Natural Language Processing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and Computer Vision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627A2-7FC2-FA8A-309E-77AA671E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628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445DA-C080-3546-B48A-9D0984B4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Encoder Input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D2D5F-8FF5-464F-8A11-1170424A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6A1131-7F6B-5243-809E-7AA79204D3D5}"/>
              </a:ext>
            </a:extLst>
          </p:cNvPr>
          <p:cNvSpPr/>
          <p:nvPr/>
        </p:nvSpPr>
        <p:spPr>
          <a:xfrm>
            <a:off x="2407691" y="6396335"/>
            <a:ext cx="7401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BERT,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ELMo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, and co. (How NLP Cracked Transfer Learning),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  <a:hlinkClick r:id="rId2"/>
              </a:rPr>
              <a:t>http://jalammar.github.io/illustrated-bert/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05A5A4-B8A4-9540-8605-C828A06A7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450" y="1417639"/>
            <a:ext cx="9055100" cy="497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660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445DA-C080-3546-B48A-9D0984B4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Classifier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D2D5F-8FF5-464F-8A11-1170424A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6A1131-7F6B-5243-809E-7AA79204D3D5}"/>
              </a:ext>
            </a:extLst>
          </p:cNvPr>
          <p:cNvSpPr/>
          <p:nvPr/>
        </p:nvSpPr>
        <p:spPr>
          <a:xfrm>
            <a:off x="2407691" y="6396335"/>
            <a:ext cx="7401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BERT,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ELMo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, and co. (How NLP Cracked Transfer Learning),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  <a:hlinkClick r:id="rId2"/>
              </a:rPr>
              <a:t>http://jalammar.github.io/illustrated-bert/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EA468-7E27-1541-8D91-C841AA511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1295500"/>
            <a:ext cx="91059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798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52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2195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Sentiment Analysis: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Single Sentence Classification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A33A5-5F7A-AD45-B8DF-5A41E6DFA0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560" y="1484784"/>
            <a:ext cx="828092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414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507" y="57859"/>
            <a:ext cx="8316987" cy="15898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Visual Guide to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Using BERT for the First Time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(Jay </a:t>
            </a:r>
            <a:r>
              <a:rPr lang="en-US" sz="2400" dirty="0" err="1">
                <a:solidFill>
                  <a:schemeClr val="accent1"/>
                </a:solidFill>
              </a:rPr>
              <a:t>Alammar</a:t>
            </a:r>
            <a:r>
              <a:rPr lang="en-US" sz="2400" dirty="0">
                <a:solidFill>
                  <a:schemeClr val="accent1"/>
                </a:solidFill>
              </a:rPr>
              <a:t>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E07C6C-10F7-5444-992D-EDD2788A2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6700" y="1772816"/>
            <a:ext cx="91313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233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11" y="92940"/>
            <a:ext cx="8316987" cy="14068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Sentiment Classification: SST2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Sentences from movie reviews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4AD850A-7C57-E64E-8A1F-3FD94C625EDE}"/>
              </a:ext>
            </a:extLst>
          </p:cNvPr>
          <p:cNvGraphicFramePr>
            <a:graphicFrameLocks noGrp="1"/>
          </p:cNvGraphicFramePr>
          <p:nvPr/>
        </p:nvGraphicFramePr>
        <p:xfrm>
          <a:off x="1898848" y="1898808"/>
          <a:ext cx="8445624" cy="4266496"/>
        </p:xfrm>
        <a:graphic>
          <a:graphicData uri="http://schemas.openxmlformats.org/drawingml/2006/table">
            <a:tbl>
              <a:tblPr/>
              <a:tblGrid>
                <a:gridCol w="7632848">
                  <a:extLst>
                    <a:ext uri="{9D8B030D-6E8A-4147-A177-3AD203B41FA5}">
                      <a16:colId xmlns:a16="http://schemas.microsoft.com/office/drawing/2014/main" val="686452343"/>
                    </a:ext>
                  </a:extLst>
                </a:gridCol>
                <a:gridCol w="812776">
                  <a:extLst>
                    <a:ext uri="{9D8B030D-6E8A-4147-A177-3AD203B41FA5}">
                      <a16:colId xmlns:a16="http://schemas.microsoft.com/office/drawing/2014/main" val="2205770999"/>
                    </a:ext>
                  </a:extLst>
                </a:gridCol>
              </a:tblGrid>
              <a:tr h="598290">
                <a:tc>
                  <a:txBody>
                    <a:bodyPr/>
                    <a:lstStyle/>
                    <a:p>
                      <a:pPr algn="ctr" fontAlgn="base"/>
                      <a:r>
                        <a:rPr lang="en-US" b="1">
                          <a:solidFill>
                            <a:srgbClr val="7CB342"/>
                          </a:solidFill>
                          <a:effectLst/>
                          <a:latin typeface="inherit"/>
                        </a:rPr>
                        <a:t>sentence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b="1">
                          <a:solidFill>
                            <a:srgbClr val="8E24AA"/>
                          </a:solidFill>
                          <a:effectLst/>
                          <a:latin typeface="inherit"/>
                        </a:rPr>
                        <a:t>label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246196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effectLst/>
                        </a:rPr>
                        <a:t>a stirring , funny and finally transporting re imagining of beauty and the beast and 1930s horror films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329222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apparently reassembled from the cutting room floor of any given daytime soap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effectLst/>
                        </a:rPr>
                        <a:t>0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557644"/>
                  </a:ext>
                </a:extLst>
              </a:tr>
              <a:tr h="451170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they presume their audience won't sit still for a sociology lesson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effectLst/>
                        </a:rPr>
                        <a:t>0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648450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this is a visually stunning rumination on love , memory , history and the war between art and commerce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effectLst/>
                        </a:rPr>
                        <a:t>1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31195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jonathan parker 's bartleby should have been the be all end all of the modern office anomie films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32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2749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738" y="120257"/>
            <a:ext cx="8886525" cy="14068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Movie Review Sentiment Classifier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6ED710-4E11-6741-B6B2-E8DB53ECF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100" y="2127250"/>
            <a:ext cx="88138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446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74578"/>
            <a:ext cx="9217024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Movie Review Sentiment Classifier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08899-5598-4F4C-89D5-62A021BAE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050" y="2139950"/>
            <a:ext cx="91059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802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74578"/>
            <a:ext cx="9217024" cy="14068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Movie Review Sentiment Classifier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Model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589E75-19CB-B746-968D-9D76095B5C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9827" y="1484784"/>
            <a:ext cx="8432346" cy="492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162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11" y="92940"/>
            <a:ext cx="8316987" cy="16080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Step # 1 Use </a:t>
            </a:r>
            <a:r>
              <a:rPr lang="en-US" dirty="0" err="1">
                <a:solidFill>
                  <a:schemeClr val="accent1"/>
                </a:solidFill>
              </a:rPr>
              <a:t>distilBERT</a:t>
            </a:r>
            <a:r>
              <a:rPr lang="en-US" dirty="0">
                <a:solidFill>
                  <a:schemeClr val="accent1"/>
                </a:solidFill>
              </a:rPr>
              <a:t> to Generate Sentence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C2A14E-7034-2A4D-A32B-93EEEE1CED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9550" y="1735558"/>
            <a:ext cx="8870946" cy="45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954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11" y="92940"/>
            <a:ext cx="8316987" cy="14068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Step #2:Test/Train Split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Model #2, Logistic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3E6CCF-55FC-BF49-99EB-3D2ECBAF9C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3010" y="1484784"/>
            <a:ext cx="8316987" cy="498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52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550821"/>
          </a:xfrm>
        </p:spPr>
        <p:txBody>
          <a:bodyPr>
            <a:noAutofit/>
          </a:bodyPr>
          <a:lstStyle/>
          <a:p>
            <a:r>
              <a:rPr lang="en-US" sz="2400" dirty="0"/>
              <a:t>Denis Rothman (2024), </a:t>
            </a:r>
            <a:br>
              <a:rPr lang="en-US" sz="2400" dirty="0"/>
            </a:br>
            <a:r>
              <a:rPr lang="en-US" sz="3000" dirty="0">
                <a:solidFill>
                  <a:srgbClr val="C00000"/>
                </a:solidFill>
              </a:rPr>
              <a:t>Transformers for Natural Language Processing and Computer Vision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Explore Generative AI and Large Language Models with Hugging Face, </a:t>
            </a:r>
            <a:r>
              <a:rPr lang="en-US" sz="2000" dirty="0" err="1">
                <a:solidFill>
                  <a:srgbClr val="C00000"/>
                </a:solidFill>
              </a:rPr>
              <a:t>ChatGPT</a:t>
            </a:r>
            <a:r>
              <a:rPr lang="en-US" sz="2000" dirty="0">
                <a:solidFill>
                  <a:srgbClr val="C00000"/>
                </a:solidFill>
              </a:rPr>
              <a:t>, GPT-4V, and DALL-E 3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3rd Edition, </a:t>
            </a:r>
            <a:r>
              <a:rPr lang="en-US" sz="2000" dirty="0" err="1"/>
              <a:t>Packt</a:t>
            </a:r>
            <a:r>
              <a:rPr lang="en-US" sz="2000" dirty="0"/>
              <a:t>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https://www.amazon.com/Transformers-Natural-Language-Processing-Computer/dp/1805128728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1BD5C-4054-67E8-8EB3-0473E0838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12" y="1786590"/>
            <a:ext cx="3855776" cy="472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192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10" y="92940"/>
            <a:ext cx="8575478" cy="14068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Step #3 Train the logistic regression model using the training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BAB9A-4B01-4142-8FA0-A3C07B427B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9456" y="1476990"/>
            <a:ext cx="8143255" cy="500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775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11" y="1"/>
            <a:ext cx="8316987" cy="7455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Tokenization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6F44F0-A048-FB44-BF6C-9C06DBFC74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22"/>
          <a:stretch/>
        </p:blipFill>
        <p:spPr>
          <a:xfrm>
            <a:off x="1524000" y="1640390"/>
            <a:ext cx="9144000" cy="48129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1FF333-0C13-4D4B-90B2-03B27FF602EA}"/>
              </a:ext>
            </a:extLst>
          </p:cNvPr>
          <p:cNvSpPr txBox="1"/>
          <p:nvPr/>
        </p:nvSpPr>
        <p:spPr>
          <a:xfrm>
            <a:off x="1668587" y="777457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[CLS] </a:t>
            </a:r>
            <a:r>
              <a:rPr lang="en-US" sz="2400" dirty="0"/>
              <a:t>a visually stunning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rum ##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ination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/>
              <a:t>on love </a:t>
            </a:r>
            <a:r>
              <a:rPr lang="en-US" sz="2400" dirty="0">
                <a:solidFill>
                  <a:srgbClr val="C00000"/>
                </a:solidFill>
              </a:rPr>
              <a:t>[SEP]</a:t>
            </a:r>
          </a:p>
          <a:p>
            <a:pPr algn="ctr"/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a visually stunning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rumination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on love</a:t>
            </a:r>
          </a:p>
        </p:txBody>
      </p:sp>
    </p:spTree>
    <p:extLst>
      <p:ext uri="{BB962C8B-B14F-4D97-AF65-F5344CB8AC3E}">
        <p14:creationId xmlns:p14="http://schemas.microsoft.com/office/powerpoint/2010/main" val="28897290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BF3606-FBD9-0049-8165-C9862F73FC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227" y="1520530"/>
            <a:ext cx="9144000" cy="493280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5D7D842-B80F-1943-A4A5-48A25709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11" y="2"/>
            <a:ext cx="8316987" cy="76470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Tokenization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4FACBA-852E-8646-852B-0D35D21A05BD}"/>
              </a:ext>
            </a:extLst>
          </p:cNvPr>
          <p:cNvSpPr/>
          <p:nvPr/>
        </p:nvSpPr>
        <p:spPr>
          <a:xfrm>
            <a:off x="1558926" y="764704"/>
            <a:ext cx="91090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Courier" pitchFamily="2" charset="0"/>
              </a:rPr>
              <a:t>tokenizer</a:t>
            </a:r>
            <a:r>
              <a:rPr lang="en-US" sz="2000" dirty="0" err="1">
                <a:solidFill>
                  <a:srgbClr val="666666"/>
                </a:solidFill>
                <a:latin typeface="Courier" pitchFamily="2" charset="0"/>
              </a:rPr>
              <a:t>.</a:t>
            </a:r>
            <a:r>
              <a:rPr lang="en-US" sz="2000" dirty="0" err="1">
                <a:latin typeface="Courier" pitchFamily="2" charset="0"/>
              </a:rPr>
              <a:t>encode</a:t>
            </a:r>
            <a:r>
              <a:rPr lang="en-US" sz="2000" dirty="0">
                <a:latin typeface="Courier" pitchFamily="2" charset="0"/>
              </a:rPr>
              <a:t>(</a:t>
            </a:r>
            <a:r>
              <a:rPr lang="en-US" sz="2000" dirty="0">
                <a:solidFill>
                  <a:srgbClr val="BA2121"/>
                </a:solidFill>
                <a:latin typeface="Courier" pitchFamily="2" charset="0"/>
              </a:rPr>
              <a:t>"a visually stunning rumination on love"</a:t>
            </a:r>
            <a:r>
              <a:rPr lang="en-US" sz="2000" dirty="0">
                <a:latin typeface="Courier" pitchFamily="2" charset="0"/>
              </a:rPr>
              <a:t>, </a:t>
            </a:r>
            <a:r>
              <a:rPr lang="en-US" sz="2000" dirty="0" err="1">
                <a:latin typeface="Courier" pitchFamily="2" charset="0"/>
              </a:rPr>
              <a:t>add_special_tokens</a:t>
            </a:r>
            <a:r>
              <a:rPr lang="en-US" sz="2000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sz="2000" dirty="0">
                <a:solidFill>
                  <a:srgbClr val="008000"/>
                </a:solidFill>
                <a:latin typeface="Courier" pitchFamily="2" charset="0"/>
              </a:rPr>
              <a:t>True</a:t>
            </a:r>
            <a:r>
              <a:rPr lang="en-US" sz="2000" dirty="0">
                <a:latin typeface="Courier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670020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11" y="92940"/>
            <a:ext cx="8316987" cy="70392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Tokenization for BERT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2859CF-5C6F-F74F-B15D-4B77089456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90"/>
          <a:stretch/>
        </p:blipFill>
        <p:spPr>
          <a:xfrm>
            <a:off x="1782492" y="1124744"/>
            <a:ext cx="8705997" cy="526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679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11" y="92940"/>
            <a:ext cx="8316987" cy="14068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Flowing Through </a:t>
            </a:r>
            <a:r>
              <a:rPr lang="en-US" dirty="0" err="1">
                <a:solidFill>
                  <a:schemeClr val="accent1"/>
                </a:solidFill>
              </a:rPr>
              <a:t>DistilBERT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(768 features)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AE0F88-72D3-8C44-A004-A83D99729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620040"/>
            <a:ext cx="9144000" cy="486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436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11" y="44625"/>
            <a:ext cx="8316987" cy="14068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Model #1 Output </a:t>
            </a:r>
            <a:r>
              <a:rPr lang="en-US" dirty="0">
                <a:solidFill>
                  <a:srgbClr val="FF40FF"/>
                </a:solidFill>
              </a:rPr>
              <a:t>Class</a:t>
            </a:r>
            <a:r>
              <a:rPr lang="en-US" dirty="0">
                <a:solidFill>
                  <a:schemeClr val="accent1"/>
                </a:solidFill>
              </a:rPr>
              <a:t> vector as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Model #2 Input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D0FCF0-7FD0-E243-9B36-9DBC6310B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276" y="1443739"/>
            <a:ext cx="83693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554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38" y="122627"/>
            <a:ext cx="10402559" cy="114613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Single Sentence Classification Tasks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81009-6FE3-2649-ADAD-208FEA5F7B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557" y="1535122"/>
            <a:ext cx="5496898" cy="484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151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11" y="92940"/>
            <a:ext cx="8316987" cy="14068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Model #1 Output </a:t>
            </a:r>
            <a:r>
              <a:rPr lang="en-US" dirty="0">
                <a:solidFill>
                  <a:srgbClr val="FF40FF"/>
                </a:solidFill>
              </a:rPr>
              <a:t>Class</a:t>
            </a:r>
            <a:r>
              <a:rPr lang="en-US" dirty="0">
                <a:solidFill>
                  <a:schemeClr val="accent1"/>
                </a:solidFill>
              </a:rPr>
              <a:t> vector as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Model #2 Input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2C10DA-A0C4-9F49-842D-2F4AE29A01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3154" y="1735557"/>
            <a:ext cx="8625692" cy="413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077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11" y="92940"/>
            <a:ext cx="8316987" cy="14068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Logistic Regression Model to classify </a:t>
            </a:r>
            <a:r>
              <a:rPr lang="en-US" dirty="0">
                <a:solidFill>
                  <a:srgbClr val="FF40FF"/>
                </a:solidFill>
              </a:rPr>
              <a:t>Class</a:t>
            </a:r>
            <a:r>
              <a:rPr lang="en-US" dirty="0">
                <a:solidFill>
                  <a:schemeClr val="accent1"/>
                </a:solidFill>
              </a:rPr>
              <a:t> vector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A5347F-F1DD-B149-94DA-D52ACC0B6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603" y="2500170"/>
            <a:ext cx="85598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009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421E19-36F8-0547-8023-7F0A5ED5A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240" y="2112662"/>
            <a:ext cx="7780200" cy="40699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B2C88E-C526-494A-821F-EEF726FE6039}"/>
              </a:ext>
            </a:extLst>
          </p:cNvPr>
          <p:cNvSpPr/>
          <p:nvPr/>
        </p:nvSpPr>
        <p:spPr>
          <a:xfrm>
            <a:off x="1917868" y="332656"/>
            <a:ext cx="8496944" cy="1477328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 err="1">
                <a:latin typeface="Courier" pitchFamily="2" charset="0"/>
              </a:rPr>
              <a:t>df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pd</a:t>
            </a:r>
            <a:r>
              <a:rPr lang="en-US" dirty="0" err="1">
                <a:solidFill>
                  <a:srgbClr val="666666"/>
                </a:solidFill>
                <a:latin typeface="Courier" pitchFamily="2" charset="0"/>
              </a:rPr>
              <a:t>.</a:t>
            </a:r>
            <a:r>
              <a:rPr lang="en-US" dirty="0" err="1">
                <a:latin typeface="Courier" pitchFamily="2" charset="0"/>
              </a:rPr>
              <a:t>read_csv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>
                <a:solidFill>
                  <a:srgbClr val="BA2121"/>
                </a:solidFill>
                <a:latin typeface="Courier" pitchFamily="2" charset="0"/>
              </a:rPr>
              <a:t>'https://</a:t>
            </a:r>
            <a:r>
              <a:rPr lang="en-US" dirty="0" err="1">
                <a:solidFill>
                  <a:srgbClr val="BA2121"/>
                </a:solidFill>
                <a:latin typeface="Courier" pitchFamily="2" charset="0"/>
              </a:rPr>
              <a:t>github.com</a:t>
            </a:r>
            <a:r>
              <a:rPr lang="en-US" dirty="0">
                <a:solidFill>
                  <a:srgbClr val="BA2121"/>
                </a:solidFill>
                <a:latin typeface="Courier" pitchFamily="2" charset="0"/>
              </a:rPr>
              <a:t>/</a:t>
            </a:r>
            <a:r>
              <a:rPr lang="en-US" dirty="0" err="1">
                <a:solidFill>
                  <a:srgbClr val="BA2121"/>
                </a:solidFill>
                <a:latin typeface="Courier" pitchFamily="2" charset="0"/>
              </a:rPr>
              <a:t>clairett</a:t>
            </a:r>
            <a:r>
              <a:rPr lang="en-US" dirty="0">
                <a:solidFill>
                  <a:srgbClr val="BA2121"/>
                </a:solidFill>
                <a:latin typeface="Courier" pitchFamily="2" charset="0"/>
              </a:rPr>
              <a:t>/</a:t>
            </a:r>
            <a:r>
              <a:rPr lang="en-US" dirty="0" err="1">
                <a:solidFill>
                  <a:srgbClr val="BA2121"/>
                </a:solidFill>
                <a:latin typeface="Courier" pitchFamily="2" charset="0"/>
              </a:rPr>
              <a:t>pytorch</a:t>
            </a:r>
            <a:r>
              <a:rPr lang="en-US" dirty="0">
                <a:solidFill>
                  <a:srgbClr val="BA2121"/>
                </a:solidFill>
                <a:latin typeface="Courier" pitchFamily="2" charset="0"/>
              </a:rPr>
              <a:t>-sentiment-classification/raw/master/data/SST2/</a:t>
            </a:r>
            <a:r>
              <a:rPr lang="en-US" dirty="0" err="1">
                <a:solidFill>
                  <a:srgbClr val="BA2121"/>
                </a:solidFill>
                <a:latin typeface="Courier" pitchFamily="2" charset="0"/>
              </a:rPr>
              <a:t>train.tsv</a:t>
            </a:r>
            <a:r>
              <a:rPr lang="en-US" dirty="0">
                <a:solidFill>
                  <a:srgbClr val="BA2121"/>
                </a:solidFill>
                <a:latin typeface="Courier" pitchFamily="2" charset="0"/>
              </a:rPr>
              <a:t>'</a:t>
            </a:r>
            <a:r>
              <a:rPr lang="en-US" dirty="0">
                <a:latin typeface="Courier" pitchFamily="2" charset="0"/>
              </a:rPr>
              <a:t>, delimiter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solidFill>
                  <a:srgbClr val="BA2121"/>
                </a:solidFill>
                <a:latin typeface="Courier" pitchFamily="2" charset="0"/>
              </a:rPr>
              <a:t>'</a:t>
            </a:r>
            <a:r>
              <a:rPr lang="en-US" b="1" dirty="0">
                <a:solidFill>
                  <a:srgbClr val="BB6622"/>
                </a:solidFill>
                <a:latin typeface="Courier" pitchFamily="2" charset="0"/>
              </a:rPr>
              <a:t>\t</a:t>
            </a:r>
            <a:r>
              <a:rPr lang="en-US" dirty="0">
                <a:solidFill>
                  <a:srgbClr val="BA2121"/>
                </a:solidFill>
                <a:latin typeface="Courier" pitchFamily="2" charset="0"/>
              </a:rPr>
              <a:t>'</a:t>
            </a:r>
            <a:r>
              <a:rPr lang="en-US" dirty="0">
                <a:latin typeface="Courier" pitchFamily="2" charset="0"/>
              </a:rPr>
              <a:t>, header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solidFill>
                  <a:srgbClr val="008000"/>
                </a:solidFill>
                <a:latin typeface="Courier" pitchFamily="2" charset="0"/>
              </a:rPr>
              <a:t>None</a:t>
            </a:r>
            <a:r>
              <a:rPr lang="en-US" dirty="0">
                <a:latin typeface="Courier" pitchFamily="2" charset="0"/>
              </a:rPr>
              <a:t>)</a:t>
            </a:r>
          </a:p>
          <a:p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df.head</a:t>
            </a:r>
            <a:r>
              <a:rPr lang="en-US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875040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522354"/>
            <a:ext cx="81326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400" dirty="0">
                <a:solidFill>
                  <a:srgbClr val="BFBFBF"/>
                </a:solidFill>
              </a:rPr>
              <a:t>Source: </a:t>
            </a:r>
            <a:r>
              <a:rPr lang="en-US" altLang="zh-TW" sz="1400" dirty="0">
                <a:solidFill>
                  <a:srgbClr val="BFBFBF"/>
                </a:solidFill>
                <a:hlinkClick r:id="rId2"/>
              </a:rPr>
              <a:t>https://github.com/Denis2054/Transformers-for-NLP-and-Computer-Vision-3rd-Edition</a:t>
            </a:r>
            <a:endParaRPr lang="en-US" altLang="zh-TW" sz="1400" dirty="0">
              <a:solidFill>
                <a:srgbClr val="BFBFB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CDBEE0-39AD-22DF-FF6D-F2594F9B8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550821"/>
          </a:xfrm>
        </p:spPr>
        <p:txBody>
          <a:bodyPr>
            <a:noAutofit/>
          </a:bodyPr>
          <a:lstStyle/>
          <a:p>
            <a:r>
              <a:rPr lang="en-US" sz="2400" dirty="0"/>
              <a:t>Denis Rothman (2024), </a:t>
            </a:r>
            <a:br>
              <a:rPr lang="en-US" sz="2400" dirty="0"/>
            </a:br>
            <a:r>
              <a:rPr lang="en-US" sz="3000" dirty="0">
                <a:solidFill>
                  <a:srgbClr val="C00000"/>
                </a:solidFill>
              </a:rPr>
              <a:t>Transformers for Natural Language Processing and Computer Vision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Explore Generative AI and Large Language Models with Hugging Face, </a:t>
            </a:r>
            <a:r>
              <a:rPr lang="en-US" sz="2000" dirty="0" err="1">
                <a:solidFill>
                  <a:srgbClr val="C00000"/>
                </a:solidFill>
              </a:rPr>
              <a:t>ChatGPT</a:t>
            </a:r>
            <a:r>
              <a:rPr lang="en-US" sz="2000" dirty="0">
                <a:solidFill>
                  <a:srgbClr val="C00000"/>
                </a:solidFill>
              </a:rPr>
              <a:t>, GPT-4V, and DALL-E 3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3rd Edition, </a:t>
            </a:r>
            <a:r>
              <a:rPr lang="en-US" sz="2000" dirty="0" err="1"/>
              <a:t>Packt</a:t>
            </a:r>
            <a:r>
              <a:rPr lang="en-US" sz="2000" dirty="0"/>
              <a:t> Publishing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E90B1C-6FB2-CD86-88A4-96F4F9B4A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797" y="2238458"/>
            <a:ext cx="3012581" cy="36914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26E86F-063C-4A63-9A74-1B08C17B0653}"/>
              </a:ext>
            </a:extLst>
          </p:cNvPr>
          <p:cNvSpPr txBox="1"/>
          <p:nvPr/>
        </p:nvSpPr>
        <p:spPr>
          <a:xfrm>
            <a:off x="435430" y="1621906"/>
            <a:ext cx="842136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What Are Transformers?</a:t>
            </a: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Getting Started with the Architecture of the Transformer Model</a:t>
            </a: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Emergent vs Downstream Tasks: The Unseen Depths of Transformers</a:t>
            </a: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Advancements in Translations with Google </a:t>
            </a:r>
            <a:r>
              <a:rPr lang="en-US" sz="1600" b="0" i="0" dirty="0" err="1">
                <a:solidFill>
                  <a:srgbClr val="1F2328"/>
                </a:solidFill>
                <a:effectLst/>
                <a:latin typeface="-apple-system"/>
              </a:rPr>
              <a:t>Trax</a:t>
            </a: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, Google Translate, and Gemini</a:t>
            </a: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Diving into Fine-Tuning through BERT</a:t>
            </a: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Pretraining a Transformer from Scratch through </a:t>
            </a:r>
            <a:r>
              <a:rPr lang="en-US" sz="1600" b="0" i="0" dirty="0" err="1">
                <a:solidFill>
                  <a:srgbClr val="1F2328"/>
                </a:solidFill>
                <a:effectLst/>
                <a:latin typeface="-apple-system"/>
              </a:rPr>
              <a:t>RoBERTa</a:t>
            </a:r>
            <a:endParaRPr lang="en-US" sz="1600" b="0" i="0" dirty="0">
              <a:solidFill>
                <a:srgbClr val="1F2328"/>
              </a:solidFill>
              <a:effectLst/>
              <a:latin typeface="-apple-system"/>
            </a:endParaRP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The Generative AI Revolution with </a:t>
            </a:r>
            <a:r>
              <a:rPr lang="en-US" sz="1600" b="0" i="0" dirty="0" err="1">
                <a:solidFill>
                  <a:srgbClr val="1F2328"/>
                </a:solidFill>
                <a:effectLst/>
                <a:latin typeface="-apple-system"/>
              </a:rPr>
              <a:t>ChatGPT</a:t>
            </a:r>
            <a:endParaRPr lang="en-US" sz="1600" b="0" i="0" dirty="0">
              <a:solidFill>
                <a:srgbClr val="1F2328"/>
              </a:solidFill>
              <a:effectLst/>
              <a:latin typeface="-apple-system"/>
            </a:endParaRP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Fine-Tuning </a:t>
            </a:r>
            <a:r>
              <a:rPr lang="en-US" sz="1600" b="0" i="0" dirty="0" err="1">
                <a:solidFill>
                  <a:srgbClr val="1F2328"/>
                </a:solidFill>
                <a:effectLst/>
                <a:latin typeface="-apple-system"/>
              </a:rPr>
              <a:t>OpenAI</a:t>
            </a: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 GPT Models</a:t>
            </a: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Shattering the Black Box with Interpretable Tools</a:t>
            </a: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Investigating the Role of Tokenizers in Shaping Transformer Models</a:t>
            </a: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Leveraging LLM Embeddings as an Alternative to Fine-Tuning</a:t>
            </a: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Toward Syntax-Free Semantic Role Labeling with </a:t>
            </a:r>
            <a:r>
              <a:rPr lang="en-US" sz="1600" b="0" i="0" dirty="0" err="1">
                <a:solidFill>
                  <a:srgbClr val="1F2328"/>
                </a:solidFill>
                <a:effectLst/>
                <a:latin typeface="-apple-system"/>
              </a:rPr>
              <a:t>ChatGPT</a:t>
            </a: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 and GPT-4</a:t>
            </a: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Summarization with T5 and </a:t>
            </a:r>
            <a:r>
              <a:rPr lang="en-US" sz="1600" b="0" i="0" dirty="0" err="1">
                <a:solidFill>
                  <a:srgbClr val="1F2328"/>
                </a:solidFill>
                <a:effectLst/>
                <a:latin typeface="-apple-system"/>
              </a:rPr>
              <a:t>ChatGPT</a:t>
            </a:r>
            <a:endParaRPr lang="en-US" sz="1600" b="0" i="0" dirty="0">
              <a:solidFill>
                <a:srgbClr val="1F2328"/>
              </a:solidFill>
              <a:effectLst/>
              <a:latin typeface="-apple-system"/>
            </a:endParaRP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Exploring Cutting-Edge LLMs with Vertex AI and </a:t>
            </a:r>
            <a:r>
              <a:rPr lang="en-US" sz="1600" b="0" i="0" dirty="0" err="1">
                <a:solidFill>
                  <a:srgbClr val="1F2328"/>
                </a:solidFill>
                <a:effectLst/>
                <a:latin typeface="-apple-system"/>
              </a:rPr>
              <a:t>PaLM</a:t>
            </a: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 2</a:t>
            </a: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Guarding the Giants: Mitigating Risks in Large Language Models</a:t>
            </a: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Beyond Text: Vision Transformers in the Dawn of Revolutionary AI</a:t>
            </a: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Transcending the Image-Text Boundary with Stable Diffusion</a:t>
            </a: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Hugging Face </a:t>
            </a:r>
            <a:r>
              <a:rPr lang="en-US" sz="1600" b="0" i="0" dirty="0" err="1">
                <a:solidFill>
                  <a:srgbClr val="1F2328"/>
                </a:solidFill>
                <a:effectLst/>
                <a:latin typeface="-apple-system"/>
              </a:rPr>
              <a:t>AutoTrain</a:t>
            </a: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: Training Vision Models without Coding</a:t>
            </a: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On the Road to Functional AGI with </a:t>
            </a:r>
            <a:r>
              <a:rPr lang="en-US" sz="1600" b="0" i="0" dirty="0" err="1">
                <a:solidFill>
                  <a:srgbClr val="1F2328"/>
                </a:solidFill>
                <a:effectLst/>
                <a:latin typeface="-apple-system"/>
              </a:rPr>
              <a:t>HuggingGPT</a:t>
            </a: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 and its Peers</a:t>
            </a: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1F2328"/>
                </a:solidFill>
                <a:effectLst/>
                <a:latin typeface="-apple-system"/>
              </a:rPr>
              <a:t>Beyond Human-Designed Prompts with Generative Ideation</a:t>
            </a:r>
          </a:p>
        </p:txBody>
      </p:sp>
    </p:spTree>
    <p:extLst>
      <p:ext uri="{BB962C8B-B14F-4D97-AF65-F5344CB8AC3E}">
        <p14:creationId xmlns:p14="http://schemas.microsoft.com/office/powerpoint/2010/main" val="24002679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11" y="92940"/>
            <a:ext cx="8316987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Tokenization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D95C93-39CC-2046-A69B-9B3AF78D4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675" y="3429000"/>
            <a:ext cx="9042400" cy="2527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A61702-D7DA-9B41-BEFE-F1237F544B8B}"/>
              </a:ext>
            </a:extLst>
          </p:cNvPr>
          <p:cNvSpPr/>
          <p:nvPr/>
        </p:nvSpPr>
        <p:spPr>
          <a:xfrm>
            <a:off x="1788132" y="1941366"/>
            <a:ext cx="8647486" cy="646331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tokenized 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df</a:t>
            </a:r>
            <a:r>
              <a:rPr lang="en-US" dirty="0">
                <a:latin typeface="Courier" pitchFamily="2" charset="0"/>
              </a:rPr>
              <a:t>[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0</a:t>
            </a:r>
            <a:r>
              <a:rPr lang="en-US" dirty="0">
                <a:latin typeface="Courier" pitchFamily="2" charset="0"/>
              </a:rPr>
              <a:t>]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.</a:t>
            </a:r>
            <a:r>
              <a:rPr lang="en-US" dirty="0">
                <a:solidFill>
                  <a:srgbClr val="008000"/>
                </a:solidFill>
                <a:latin typeface="Courier" pitchFamily="2" charset="0"/>
              </a:rPr>
              <a:t>apply</a:t>
            </a:r>
            <a:r>
              <a:rPr lang="en-US" dirty="0">
                <a:latin typeface="Courier" pitchFamily="2" charset="0"/>
              </a:rPr>
              <a:t>((</a:t>
            </a:r>
            <a:r>
              <a:rPr lang="en-US" b="1" dirty="0">
                <a:solidFill>
                  <a:srgbClr val="008000"/>
                </a:solidFill>
                <a:latin typeface="Courier" pitchFamily="2" charset="0"/>
              </a:rPr>
              <a:t>lambda</a:t>
            </a:r>
            <a:r>
              <a:rPr lang="en-US" dirty="0">
                <a:latin typeface="Courier" pitchFamily="2" charset="0"/>
              </a:rPr>
              <a:t> x: </a:t>
            </a:r>
            <a:r>
              <a:rPr lang="en-US" dirty="0" err="1">
                <a:latin typeface="Courier" pitchFamily="2" charset="0"/>
              </a:rPr>
              <a:t>tokenizer</a:t>
            </a:r>
            <a:r>
              <a:rPr lang="en-US" dirty="0" err="1">
                <a:solidFill>
                  <a:srgbClr val="666666"/>
                </a:solidFill>
                <a:latin typeface="Courier" pitchFamily="2" charset="0"/>
              </a:rPr>
              <a:t>.</a:t>
            </a:r>
            <a:r>
              <a:rPr lang="en-US" dirty="0" err="1">
                <a:latin typeface="Courier" pitchFamily="2" charset="0"/>
              </a:rPr>
              <a:t>encode</a:t>
            </a:r>
            <a:r>
              <a:rPr lang="en-US" dirty="0">
                <a:latin typeface="Courier" pitchFamily="2" charset="0"/>
              </a:rPr>
              <a:t>(x, </a:t>
            </a:r>
            <a:r>
              <a:rPr lang="en-US" dirty="0" err="1">
                <a:latin typeface="Courier" pitchFamily="2" charset="0"/>
              </a:rPr>
              <a:t>add_special_tokens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solidFill>
                  <a:srgbClr val="008000"/>
                </a:solidFill>
                <a:latin typeface="Courier" pitchFamily="2" charset="0"/>
              </a:rPr>
              <a:t>True</a:t>
            </a:r>
            <a:r>
              <a:rPr lang="en-US" dirty="0">
                <a:latin typeface="Courier" pitchFamily="2" charset="0"/>
              </a:rPr>
              <a:t>)))</a:t>
            </a:r>
          </a:p>
        </p:txBody>
      </p:sp>
    </p:spTree>
    <p:extLst>
      <p:ext uri="{BB962C8B-B14F-4D97-AF65-F5344CB8AC3E}">
        <p14:creationId xmlns:p14="http://schemas.microsoft.com/office/powerpoint/2010/main" val="18038651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11" y="92940"/>
            <a:ext cx="8316987" cy="140689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Input Tensor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7480B-2206-4E4A-AC7A-F9B31E3C0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071" y="1735557"/>
            <a:ext cx="7776864" cy="46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745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11" y="-99392"/>
            <a:ext cx="8316987" cy="83065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Processing with </a:t>
            </a:r>
            <a:r>
              <a:rPr lang="en-US" dirty="0" err="1">
                <a:solidFill>
                  <a:schemeClr val="accent1"/>
                </a:solidFill>
              </a:rPr>
              <a:t>DistilBERT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74D8E-1261-4847-B6D2-C6B3101F2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503" y="1473369"/>
            <a:ext cx="9144000" cy="5029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E9E6B5-33AC-1240-BDEF-38BAC466DB97}"/>
              </a:ext>
            </a:extLst>
          </p:cNvPr>
          <p:cNvSpPr/>
          <p:nvPr/>
        </p:nvSpPr>
        <p:spPr>
          <a:xfrm>
            <a:off x="2315076" y="675056"/>
            <a:ext cx="79271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Courier" pitchFamily="2" charset="0"/>
              </a:rPr>
              <a:t>input_ids</a:t>
            </a:r>
            <a:r>
              <a:rPr lang="en-US" sz="2400" dirty="0">
                <a:latin typeface="Courier" pitchFamily="2" charset="0"/>
              </a:rPr>
              <a:t> = </a:t>
            </a:r>
            <a:r>
              <a:rPr lang="en-US" sz="2400" dirty="0" err="1">
                <a:latin typeface="Courier" pitchFamily="2" charset="0"/>
              </a:rPr>
              <a:t>torch.tensor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np.array</a:t>
            </a:r>
            <a:r>
              <a:rPr lang="en-US" sz="2400" dirty="0">
                <a:latin typeface="Courier" pitchFamily="2" charset="0"/>
              </a:rPr>
              <a:t>(padded))</a:t>
            </a:r>
          </a:p>
          <a:p>
            <a:r>
              <a:rPr lang="en-US" sz="2400" dirty="0" err="1">
                <a:latin typeface="Courier" pitchFamily="2" charset="0"/>
              </a:rPr>
              <a:t>last_hidden_states</a:t>
            </a:r>
            <a:r>
              <a:rPr lang="en-US" sz="2400" dirty="0">
                <a:latin typeface="Courier" pitchFamily="2" charset="0"/>
              </a:rPr>
              <a:t> </a:t>
            </a:r>
            <a:r>
              <a:rPr lang="en-US" sz="2400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sz="2400" dirty="0">
                <a:latin typeface="Courier" pitchFamily="2" charset="0"/>
              </a:rPr>
              <a:t> model(</a:t>
            </a:r>
            <a:r>
              <a:rPr lang="en-US" sz="2400" dirty="0" err="1">
                <a:latin typeface="Courier" pitchFamily="2" charset="0"/>
              </a:rPr>
              <a:t>input_ids</a:t>
            </a:r>
            <a:r>
              <a:rPr lang="en-US" sz="2400" dirty="0">
                <a:latin typeface="Courier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99800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11" y="92940"/>
            <a:ext cx="8316987" cy="8877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Unpacking the BERT output tensor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3CEB91-F147-A94D-8B05-C85A440590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1584" y="908090"/>
            <a:ext cx="7488832" cy="555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367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11" y="92940"/>
            <a:ext cx="8316987" cy="11758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Sentence to </a:t>
            </a:r>
            <a:r>
              <a:rPr lang="en-US" dirty="0" err="1">
                <a:solidFill>
                  <a:schemeClr val="accent1"/>
                </a:solidFill>
              </a:rPr>
              <a:t>last_hidden_state</a:t>
            </a:r>
            <a:r>
              <a:rPr lang="en-US" dirty="0">
                <a:solidFill>
                  <a:schemeClr val="accent1"/>
                </a:solidFill>
              </a:rPr>
              <a:t>[0]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C824C8-17E8-B340-AF8A-9E9697F185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427" y="1268761"/>
            <a:ext cx="9144000" cy="51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731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11" y="44625"/>
            <a:ext cx="8316987" cy="81578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BERT’s output for the [CLS] tokens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979F4F-E7B4-9F4D-8272-5C7C08C74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150" y="1894468"/>
            <a:ext cx="9029700" cy="45588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C6462C-506E-A74B-811F-FDE0DDA901B2}"/>
              </a:ext>
            </a:extLst>
          </p:cNvPr>
          <p:cNvSpPr/>
          <p:nvPr/>
        </p:nvSpPr>
        <p:spPr>
          <a:xfrm>
            <a:off x="2063553" y="895419"/>
            <a:ext cx="84314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408080"/>
                </a:solidFill>
                <a:latin typeface="Courier" pitchFamily="2" charset="0"/>
              </a:rPr>
              <a:t># Slice the output for the first position for all the sequences, take all hidden unit outputs </a:t>
            </a:r>
          </a:p>
          <a:p>
            <a:r>
              <a:rPr lang="en-US" dirty="0">
                <a:latin typeface="Courier" pitchFamily="2" charset="0"/>
              </a:rPr>
              <a:t>features 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last_hidden_states</a:t>
            </a:r>
            <a:r>
              <a:rPr lang="en-US" dirty="0">
                <a:latin typeface="Courier" pitchFamily="2" charset="0"/>
              </a:rPr>
              <a:t>[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0</a:t>
            </a:r>
            <a:r>
              <a:rPr lang="en-US" dirty="0">
                <a:latin typeface="Courier" pitchFamily="2" charset="0"/>
              </a:rPr>
              <a:t>][:,</a:t>
            </a:r>
            <a:r>
              <a:rPr lang="en-US" dirty="0">
                <a:solidFill>
                  <a:srgbClr val="FF40FF"/>
                </a:solidFill>
                <a:latin typeface="Courier" pitchFamily="2" charset="0"/>
              </a:rPr>
              <a:t>0</a:t>
            </a:r>
            <a:r>
              <a:rPr lang="en-US" dirty="0">
                <a:latin typeface="Courier" pitchFamily="2" charset="0"/>
              </a:rPr>
              <a:t>,:]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.</a:t>
            </a:r>
            <a:r>
              <a:rPr lang="en-US" dirty="0" err="1">
                <a:latin typeface="Courier" pitchFamily="2" charset="0"/>
              </a:rPr>
              <a:t>numpy</a:t>
            </a:r>
            <a:r>
              <a:rPr lang="en-US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8558038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748" y="161241"/>
            <a:ext cx="8863510" cy="14068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tensor sliced from BERT's output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40FF"/>
                </a:solidFill>
              </a:rPr>
              <a:t>Sentence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EB4B85-4F9A-F247-B8AD-380ACA4FB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603" y="2239063"/>
            <a:ext cx="88138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529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11" y="92940"/>
            <a:ext cx="8316987" cy="14068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Dataset for Logistic Regression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(768 Features)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9BA59F-7166-7744-B205-7FE52229D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4099" y="1979797"/>
            <a:ext cx="8155899" cy="44457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182E1C-B33C-8843-89A1-8C061B165F9C}"/>
              </a:ext>
            </a:extLst>
          </p:cNvPr>
          <p:cNvSpPr/>
          <p:nvPr/>
        </p:nvSpPr>
        <p:spPr>
          <a:xfrm>
            <a:off x="1630934" y="1534427"/>
            <a:ext cx="8929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features are the output vectors of BERT for the [CLS] token (position #0)</a:t>
            </a:r>
          </a:p>
        </p:txBody>
      </p:sp>
    </p:spTree>
    <p:extLst>
      <p:ext uri="{BB962C8B-B14F-4D97-AF65-F5344CB8AC3E}">
        <p14:creationId xmlns:p14="http://schemas.microsoft.com/office/powerpoint/2010/main" val="42631826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B012E9-D4FE-094C-8DFB-B70E98CFDF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1228" y="1246656"/>
            <a:ext cx="7281893" cy="52382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9FFD5EC-9FD5-674D-8DFC-4C01ECFD98D2}"/>
              </a:ext>
            </a:extLst>
          </p:cNvPr>
          <p:cNvSpPr/>
          <p:nvPr/>
        </p:nvSpPr>
        <p:spPr>
          <a:xfrm>
            <a:off x="1705332" y="253465"/>
            <a:ext cx="8855164" cy="923330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labels 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df</a:t>
            </a:r>
            <a:r>
              <a:rPr lang="en-US" dirty="0">
                <a:latin typeface="Courier" pitchFamily="2" charset="0"/>
              </a:rPr>
              <a:t>[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1</a:t>
            </a:r>
            <a:r>
              <a:rPr lang="en-US" dirty="0">
                <a:latin typeface="Courier" pitchFamily="2" charset="0"/>
              </a:rPr>
              <a:t>]</a:t>
            </a:r>
          </a:p>
          <a:p>
            <a:r>
              <a:rPr lang="en-US" dirty="0" err="1">
                <a:latin typeface="Courier" pitchFamily="2" charset="0"/>
              </a:rPr>
              <a:t>train_features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test_features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train_labels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test_labels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train_test_split</a:t>
            </a:r>
            <a:r>
              <a:rPr lang="en-US" dirty="0">
                <a:latin typeface="Courier" pitchFamily="2" charset="0"/>
              </a:rPr>
              <a:t>(features, labels)</a:t>
            </a:r>
          </a:p>
        </p:txBody>
      </p:sp>
    </p:spTree>
    <p:extLst>
      <p:ext uri="{BB962C8B-B14F-4D97-AF65-F5344CB8AC3E}">
        <p14:creationId xmlns:p14="http://schemas.microsoft.com/office/powerpoint/2010/main" val="34793164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11" y="92940"/>
            <a:ext cx="8316987" cy="183509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Score Benchmarks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Logistic Regression Model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 SST-2 Dataset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D12EE1-A995-1A41-A181-1571C4DBB660}"/>
              </a:ext>
            </a:extLst>
          </p:cNvPr>
          <p:cNvSpPr/>
          <p:nvPr/>
        </p:nvSpPr>
        <p:spPr>
          <a:xfrm>
            <a:off x="1739516" y="2129160"/>
            <a:ext cx="8712968" cy="4154984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# Training</a:t>
            </a:r>
          </a:p>
          <a:p>
            <a:r>
              <a:rPr lang="en-US" sz="2400" dirty="0" err="1">
                <a:latin typeface="Courier" pitchFamily="2" charset="0"/>
              </a:rPr>
              <a:t>lr_clf</a:t>
            </a:r>
            <a:r>
              <a:rPr lang="en-US" sz="2400" dirty="0">
                <a:latin typeface="Courier" pitchFamily="2" charset="0"/>
              </a:rPr>
              <a:t> </a:t>
            </a:r>
            <a:r>
              <a:rPr lang="en-US" sz="2400" dirty="0">
                <a:solidFill>
                  <a:srgbClr val="666666"/>
                </a:solidFill>
                <a:latin typeface="Courier" pitchFamily="2" charset="0"/>
              </a:rPr>
              <a:t>=</a:t>
            </a:r>
            <a:r>
              <a:rPr lang="en-US" sz="2400" dirty="0">
                <a:latin typeface="Courier" pitchFamily="2" charset="0"/>
              </a:rPr>
              <a:t> </a:t>
            </a:r>
            <a:r>
              <a:rPr lang="en-US" sz="2400" dirty="0" err="1">
                <a:latin typeface="Courier" pitchFamily="2" charset="0"/>
              </a:rPr>
              <a:t>LogisticRegression</a:t>
            </a:r>
            <a:r>
              <a:rPr lang="en-US" sz="2400" dirty="0">
                <a:latin typeface="Courier" pitchFamily="2" charset="0"/>
              </a:rPr>
              <a:t>() </a:t>
            </a:r>
          </a:p>
          <a:p>
            <a:r>
              <a:rPr lang="en-US" sz="2400" dirty="0" err="1">
                <a:latin typeface="Courier" pitchFamily="2" charset="0"/>
              </a:rPr>
              <a:t>lr_clf</a:t>
            </a:r>
            <a:r>
              <a:rPr lang="en-US" sz="2400" dirty="0" err="1">
                <a:solidFill>
                  <a:srgbClr val="666666"/>
                </a:solidFill>
                <a:latin typeface="Courier" pitchFamily="2" charset="0"/>
              </a:rPr>
              <a:t>.</a:t>
            </a:r>
            <a:r>
              <a:rPr lang="en-US" sz="2400" dirty="0" err="1">
                <a:latin typeface="Courier" pitchFamily="2" charset="0"/>
              </a:rPr>
              <a:t>fit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train_features</a:t>
            </a:r>
            <a:r>
              <a:rPr lang="en-US" sz="2400" dirty="0">
                <a:latin typeface="Courier" pitchFamily="2" charset="0"/>
              </a:rPr>
              <a:t>, </a:t>
            </a:r>
            <a:r>
              <a:rPr lang="en-US" sz="2400" dirty="0" err="1">
                <a:latin typeface="Courier" pitchFamily="2" charset="0"/>
              </a:rPr>
              <a:t>train_labels</a:t>
            </a:r>
            <a:r>
              <a:rPr lang="en-US" sz="2400" dirty="0">
                <a:latin typeface="Courier" pitchFamily="2" charset="0"/>
              </a:rPr>
              <a:t>)</a:t>
            </a:r>
          </a:p>
          <a:p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#Testing</a:t>
            </a:r>
          </a:p>
          <a:p>
            <a:r>
              <a:rPr lang="en-US" sz="2400" dirty="0" err="1">
                <a:latin typeface="Courier" pitchFamily="2" charset="0"/>
              </a:rPr>
              <a:t>lr_clf.score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test_features</a:t>
            </a:r>
            <a:r>
              <a:rPr lang="en-US" sz="2400" dirty="0">
                <a:latin typeface="Courier" pitchFamily="2" charset="0"/>
              </a:rPr>
              <a:t>, </a:t>
            </a:r>
            <a:r>
              <a:rPr lang="en-US" sz="2400" dirty="0" err="1">
                <a:latin typeface="Courier" pitchFamily="2" charset="0"/>
              </a:rPr>
              <a:t>test_labels</a:t>
            </a:r>
            <a:r>
              <a:rPr lang="en-US" sz="2400" dirty="0">
                <a:latin typeface="Courier" pitchFamily="2" charset="0"/>
              </a:rPr>
              <a:t>)</a:t>
            </a:r>
          </a:p>
          <a:p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# Accuracy: 81%</a:t>
            </a:r>
          </a:p>
          <a:p>
            <a:r>
              <a:rPr lang="en-US" sz="2400" dirty="0">
                <a:latin typeface="Courier" pitchFamily="2" charset="0"/>
              </a:rPr>
              <a:t># Highest accuracy: 96.8%</a:t>
            </a:r>
          </a:p>
          <a:p>
            <a:r>
              <a:rPr lang="en-US" sz="2400" dirty="0">
                <a:latin typeface="Courier" pitchFamily="2" charset="0"/>
              </a:rPr>
              <a:t># Fine-tuned </a:t>
            </a:r>
            <a:r>
              <a:rPr lang="en-US" sz="2400" dirty="0" err="1">
                <a:latin typeface="Courier" pitchFamily="2" charset="0"/>
              </a:rPr>
              <a:t>DistilBERT</a:t>
            </a:r>
            <a:r>
              <a:rPr lang="en-US" sz="2400" dirty="0">
                <a:latin typeface="Courier" pitchFamily="2" charset="0"/>
              </a:rPr>
              <a:t>: 90.7%</a:t>
            </a:r>
          </a:p>
          <a:p>
            <a:r>
              <a:rPr lang="en-US" sz="2400" dirty="0">
                <a:latin typeface="Courier" pitchFamily="2" charset="0"/>
              </a:rPr>
              <a:t># Full size BERT model: 94.9%</a:t>
            </a:r>
          </a:p>
        </p:txBody>
      </p:sp>
    </p:spTree>
    <p:extLst>
      <p:ext uri="{BB962C8B-B14F-4D97-AF65-F5344CB8AC3E}">
        <p14:creationId xmlns:p14="http://schemas.microsoft.com/office/powerpoint/2010/main" val="2868066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522354"/>
            <a:ext cx="81326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400" dirty="0">
                <a:solidFill>
                  <a:srgbClr val="BFBFBF"/>
                </a:solidFill>
              </a:rPr>
              <a:t>Source: </a:t>
            </a:r>
            <a:r>
              <a:rPr lang="en-US" altLang="zh-TW" sz="1400" dirty="0">
                <a:solidFill>
                  <a:srgbClr val="BFBFBF"/>
                </a:solidFill>
                <a:hlinkClick r:id="rId2"/>
              </a:rPr>
              <a:t>https://github.com/Denis2054/Transformers-for-NLP-and-Computer-Vision-3rd-Edition</a:t>
            </a:r>
            <a:endParaRPr lang="en-US" altLang="zh-TW" sz="1400" dirty="0">
              <a:solidFill>
                <a:srgbClr val="BFBFB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CDBEE0-39AD-22DF-FF6D-F2594F9B8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550821"/>
          </a:xfrm>
        </p:spPr>
        <p:txBody>
          <a:bodyPr>
            <a:noAutofit/>
          </a:bodyPr>
          <a:lstStyle/>
          <a:p>
            <a:r>
              <a:rPr lang="en-US" sz="2400" dirty="0"/>
              <a:t>Denis Rothman (2024), </a:t>
            </a:r>
            <a:br>
              <a:rPr lang="en-US" sz="2400" dirty="0"/>
            </a:br>
            <a:r>
              <a:rPr lang="en-US" sz="3000" dirty="0">
                <a:solidFill>
                  <a:srgbClr val="C00000"/>
                </a:solidFill>
              </a:rPr>
              <a:t>Transformers for Natural Language Processing and Computer Vision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Explore Generative AI and Large Language Models with Hugging Face, </a:t>
            </a:r>
            <a:r>
              <a:rPr lang="en-US" sz="2000" dirty="0" err="1">
                <a:solidFill>
                  <a:srgbClr val="C00000"/>
                </a:solidFill>
              </a:rPr>
              <a:t>ChatGPT</a:t>
            </a:r>
            <a:r>
              <a:rPr lang="en-US" sz="2000" dirty="0">
                <a:solidFill>
                  <a:srgbClr val="C00000"/>
                </a:solidFill>
              </a:rPr>
              <a:t>, GPT-4V, and DALL-E 3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3rd Edition, </a:t>
            </a:r>
            <a:r>
              <a:rPr lang="en-US" sz="2000" dirty="0" err="1"/>
              <a:t>Packt</a:t>
            </a:r>
            <a:r>
              <a:rPr lang="en-US" sz="2000" dirty="0"/>
              <a:t> Publishing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E90B1C-6FB2-CD86-88A4-96F4F9B4A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797" y="2238458"/>
            <a:ext cx="3012581" cy="3691472"/>
          </a:xfrm>
          <a:prstGeom prst="rect">
            <a:avLst/>
          </a:prstGeom>
        </p:spPr>
      </p:pic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A16F7A68-35DC-3FAA-2724-F0973942C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21403" y="1685924"/>
            <a:ext cx="7417075" cy="4738687"/>
          </a:xfrm>
        </p:spPr>
      </p:pic>
    </p:spTree>
    <p:extLst>
      <p:ext uri="{BB962C8B-B14F-4D97-AF65-F5344CB8AC3E}">
        <p14:creationId xmlns:p14="http://schemas.microsoft.com/office/powerpoint/2010/main" val="804030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1C77-E163-7A45-BB18-A9F32CEF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011" y="92940"/>
            <a:ext cx="8316987" cy="14068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Sentiment Classification: SST2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Sentences from movie reviews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8C1FA-86D9-1342-B972-661F1DF8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583D2-B965-8649-AB3D-3CB1A1AC6DA3}"/>
              </a:ext>
            </a:extLst>
          </p:cNvPr>
          <p:cNvSpPr txBox="1"/>
          <p:nvPr/>
        </p:nvSpPr>
        <p:spPr>
          <a:xfrm>
            <a:off x="2639616" y="648527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Jay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Alammar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A Visual Guide to Using BERT for the First Time,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http://jalammar.github.io/a-visual-guide-to-using-bert-for-the-first-time/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4AD850A-7C57-E64E-8A1F-3FD94C625EDE}"/>
              </a:ext>
            </a:extLst>
          </p:cNvPr>
          <p:cNvGraphicFramePr>
            <a:graphicFrameLocks noGrp="1"/>
          </p:cNvGraphicFramePr>
          <p:nvPr/>
        </p:nvGraphicFramePr>
        <p:xfrm>
          <a:off x="1898848" y="1898808"/>
          <a:ext cx="8445624" cy="4266496"/>
        </p:xfrm>
        <a:graphic>
          <a:graphicData uri="http://schemas.openxmlformats.org/drawingml/2006/table">
            <a:tbl>
              <a:tblPr/>
              <a:tblGrid>
                <a:gridCol w="7632848">
                  <a:extLst>
                    <a:ext uri="{9D8B030D-6E8A-4147-A177-3AD203B41FA5}">
                      <a16:colId xmlns:a16="http://schemas.microsoft.com/office/drawing/2014/main" val="686452343"/>
                    </a:ext>
                  </a:extLst>
                </a:gridCol>
                <a:gridCol w="812776">
                  <a:extLst>
                    <a:ext uri="{9D8B030D-6E8A-4147-A177-3AD203B41FA5}">
                      <a16:colId xmlns:a16="http://schemas.microsoft.com/office/drawing/2014/main" val="2205770999"/>
                    </a:ext>
                  </a:extLst>
                </a:gridCol>
              </a:tblGrid>
              <a:tr h="598290">
                <a:tc>
                  <a:txBody>
                    <a:bodyPr/>
                    <a:lstStyle/>
                    <a:p>
                      <a:pPr algn="ctr" fontAlgn="base"/>
                      <a:r>
                        <a:rPr lang="en-US" b="1">
                          <a:solidFill>
                            <a:srgbClr val="7CB342"/>
                          </a:solidFill>
                          <a:effectLst/>
                          <a:latin typeface="inherit"/>
                        </a:rPr>
                        <a:t>sentence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b="1">
                          <a:solidFill>
                            <a:srgbClr val="8E24AA"/>
                          </a:solidFill>
                          <a:effectLst/>
                          <a:latin typeface="inherit"/>
                        </a:rPr>
                        <a:t>label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246196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 dirty="0">
                          <a:effectLst/>
                        </a:rPr>
                        <a:t>a stirring , funny and finally transporting re imagining of beauty and the beast and 1930s horror films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329222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apparently reassembled from the cutting room floor of any given daytime soap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effectLst/>
                        </a:rPr>
                        <a:t>0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557644"/>
                  </a:ext>
                </a:extLst>
              </a:tr>
              <a:tr h="451170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they presume their audience won't sit still for a sociology lesson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effectLst/>
                        </a:rPr>
                        <a:t>0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648450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this is a visually stunning rumination on love , memory , history and the war between art and commerce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>
                          <a:effectLst/>
                        </a:rPr>
                        <a:t>1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31195"/>
                  </a:ext>
                </a:extLst>
              </a:tr>
              <a:tr h="804259">
                <a:tc>
                  <a:txBody>
                    <a:bodyPr/>
                    <a:lstStyle/>
                    <a:p>
                      <a:pPr algn="l" fontAlgn="base"/>
                      <a:r>
                        <a:rPr lang="en-US">
                          <a:effectLst/>
                        </a:rPr>
                        <a:t>jonathan parker 's bartleby should have been the be all end all of the modern office anomie films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47625" marR="47625" marT="38100" marB="38100" anchor="ctr">
                    <a:lnL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32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52481C46-4374-384D-ACAD-4F79DF79F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778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3408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AA1E8-4336-2047-A3E4-C32E9529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105" y="18119"/>
            <a:ext cx="8229600" cy="126835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Visual Notebook to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Using BERT for the First Time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C750E-FE29-BF47-85E2-8932E5368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AA7F23-4746-5B45-A8AF-4356BC5288DB}"/>
              </a:ext>
            </a:extLst>
          </p:cNvPr>
          <p:cNvSpPr/>
          <p:nvPr/>
        </p:nvSpPr>
        <p:spPr>
          <a:xfrm>
            <a:off x="2136493" y="6289031"/>
            <a:ext cx="8075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https://colab.research.google.com/github/jalammar/jalammar.github.io/blob/master/notebooks/bert/A_Visual_Notebook_to_Using_BERT_for_the_First_Time.ipynb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E36B8C-9DB3-5641-A506-B384DDB955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007" y="1396009"/>
            <a:ext cx="8730212" cy="483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37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682668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47D6D-1A3A-9BD0-E8B2-8A344C98AD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F49439-85F5-A236-9954-0EE6D6A456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24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7851C-E62F-3D3A-3CFC-0DF1A51B14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2EDB2-F6AE-515F-F94C-08973864A1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523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5A25F5-2C57-628E-FA3B-72C6785616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E53A2F-7721-DB63-FCD1-54B54A552A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655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A53B16-C5F2-AB6A-2268-8196F0BC96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5C4F16-BE8C-9E9B-B393-B1B32D7EDC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109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A2C48-6743-CD77-2031-1EE5C68F05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9EEF39-6AA3-8147-5FB2-6F59B2A573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381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9BFAB-8E5E-07D7-FC67-FC90D29037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55F730-A2BC-F1B3-B457-7E2E18C675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449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0F5320-ADC3-D2FB-6964-7D4D2E662F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6F0732-B46B-B2F9-AE6F-1C0D4D4A60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51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8774"/>
            <a:ext cx="11222181" cy="1876692"/>
          </a:xfrm>
        </p:spPr>
        <p:txBody>
          <a:bodyPr>
            <a:noAutofit/>
          </a:bodyPr>
          <a:lstStyle/>
          <a:p>
            <a:r>
              <a:rPr lang="en-US" sz="2400" dirty="0"/>
              <a:t>Jay </a:t>
            </a:r>
            <a:r>
              <a:rPr lang="en-US" sz="2400" dirty="0" err="1"/>
              <a:t>Alammar</a:t>
            </a:r>
            <a:r>
              <a:rPr lang="en-US" sz="2400" dirty="0"/>
              <a:t> and Maarten Grootendorst (2024), </a:t>
            </a:r>
            <a:br>
              <a:rPr lang="en-US" sz="2400" dirty="0"/>
            </a:br>
            <a:r>
              <a:rPr lang="en-US" sz="3600" dirty="0">
                <a:solidFill>
                  <a:srgbClr val="C00000"/>
                </a:solidFill>
              </a:rPr>
              <a:t>Hands-On Large Language Models: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Language Understanding and Generation, 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2400" dirty="0"/>
              <a:t>O'Reilly Media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546624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https://www.amazon.com/Hands-Large-Language-Models-Understanding/dp/1098150961/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7C0DC8-25D9-AF5A-17E7-FB6E0C4C6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115" y="2038296"/>
            <a:ext cx="3404728" cy="446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489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F2D2A1-38A7-1E44-9069-9F7D5B4B17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4325" y="1527206"/>
          <a:ext cx="11615737" cy="4946804"/>
        </p:xfrm>
        <a:graphic>
          <a:graphicData uri="http://schemas.openxmlformats.org/drawingml/2006/table">
            <a:tbl>
              <a:tblPr/>
              <a:tblGrid>
                <a:gridCol w="2457450">
                  <a:extLst>
                    <a:ext uri="{9D8B030D-6E8A-4147-A177-3AD203B41FA5}">
                      <a16:colId xmlns:a16="http://schemas.microsoft.com/office/drawing/2014/main" val="2136941230"/>
                    </a:ext>
                  </a:extLst>
                </a:gridCol>
                <a:gridCol w="4161870">
                  <a:extLst>
                    <a:ext uri="{9D8B030D-6E8A-4147-A177-3AD203B41FA5}">
                      <a16:colId xmlns:a16="http://schemas.microsoft.com/office/drawing/2014/main" val="3352664941"/>
                    </a:ext>
                  </a:extLst>
                </a:gridCol>
                <a:gridCol w="4996417">
                  <a:extLst>
                    <a:ext uri="{9D8B030D-6E8A-4147-A177-3AD203B41FA5}">
                      <a16:colId xmlns:a16="http://schemas.microsoft.com/office/drawing/2014/main" val="715261670"/>
                    </a:ext>
                  </a:extLst>
                </a:gridCol>
              </a:tblGrid>
              <a:tr h="1006617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Generative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Traditional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640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Output type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New content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Classification/Prediction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358932"/>
                  </a:ext>
                </a:extLst>
              </a:tr>
              <a:tr h="1006617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Creativity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Low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066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Interactivity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Usually more natural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Limited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4269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9F8B-B730-D4B2-2DEE-C3B73F7A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57F853-DF7E-D626-A6C5-7F034CBFC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4000" dirty="0"/>
              <a:t>Comparison of Generative AI </a:t>
            </a:r>
            <a:br>
              <a:rPr lang="en-US" altLang="zh-TW" sz="4000" dirty="0"/>
            </a:br>
            <a:r>
              <a:rPr lang="en-US" altLang="zh-TW" sz="4000" dirty="0"/>
              <a:t>and Traditional AI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E7DEB8-7942-3538-A0EE-CD197D53B8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34B975-DF92-BC4D-88B2-C7AFBC5048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90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r>
              <a:rPr lang="en-US" altLang="zh-TW" sz="5400" dirty="0"/>
              <a:t>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3600" dirty="0"/>
              <a:t>Generative AI: The Art of Creation</a:t>
            </a:r>
          </a:p>
          <a:p>
            <a:pPr marL="320040" indent="-320040"/>
            <a:r>
              <a:rPr lang="en-US" altLang="zh-TW" sz="3600" dirty="0"/>
              <a:t>Definition: AI systems capable of creating new content</a:t>
            </a:r>
          </a:p>
          <a:p>
            <a:pPr marL="320040" indent="-320040"/>
            <a:r>
              <a:rPr lang="en-US" altLang="zh-TW" sz="3600" dirty="0"/>
              <a:t>Characteristics: Creativity, interactivity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BD7F13-6593-9D6F-4659-E7265CA2D7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04CAD2-FAA2-FE8D-82D7-620A1D4186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1095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003" y="150750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Neural Network and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174" y="1556792"/>
            <a:ext cx="8382626" cy="46805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79127" y="6381329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3Blue1Brown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(2017), But what *is* a Neural Network? | Chapter 1, deep learning,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https://www.youtube.com/watch?v=aircAruvnKk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4304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Gradient Descent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how neural networks learn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25216" y="6351712"/>
            <a:ext cx="7643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: 3Blue1Brown (2017), Gradient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descent, how neural networks learn | Chapter 2, deep learning, 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https://www.youtube.com/watch?v=IHZwWFHWa-w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9" y="1988840"/>
            <a:ext cx="848765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713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7200">
                <a:solidFill>
                  <a:schemeClr val="accent1"/>
                </a:solidFill>
              </a:rPr>
              <a:t>Backpropagation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657" y="1628800"/>
            <a:ext cx="8199601" cy="45365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08405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3Blue1Brown (2017), What is backpropagation really doing? | Chapter 3, deep learning,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https://www.youtube.com/watch?v=Ilg3gGewQ5U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4871864" y="1844824"/>
            <a:ext cx="2088232" cy="432048"/>
          </a:xfrm>
          <a:prstGeom prst="rightArrow">
            <a:avLst>
              <a:gd name="adj1" fmla="val 50000"/>
              <a:gd name="adj2" fmla="val 7980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900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88640"/>
            <a:ext cx="11422973" cy="90564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Transformers (how LLMs work)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495600" y="6408405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3Blue1Brown (2024), Transformers (how LLMs work) explained visually | DL5,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https://www.youtube.com/watch?v=wjZofJX0v4M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641CA-8E55-CA85-47AD-54F15F70F7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308" y="1214686"/>
            <a:ext cx="9327006" cy="519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564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88640"/>
            <a:ext cx="11422973" cy="90564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Attention in Transformers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495600" y="6408405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3Blue1Brown (2024), Attention in transformers, visually explained | DL6,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https://www.youtube.com/watch?v=eMlx5fFNoYc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AE28C3-19EC-5B44-18A7-29BC5B753D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541" y="1094282"/>
            <a:ext cx="9342918" cy="520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6757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88640"/>
            <a:ext cx="11422973" cy="10117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How might LLMs store facts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495600" y="6408405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3Blue1Brown (2024), How might LLMs store facts | DL7,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https://www.youtube.com/watch?v=9-Jl0dxWQs8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2740D8-2631-C9A0-0DF2-20DFE0F1AC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059" y="1200340"/>
            <a:ext cx="9210751" cy="517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002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88640"/>
            <a:ext cx="11422973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Large Language Models explained briefly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495600" y="6408405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3Blue1Brown (2024), Large Language Models explained briefly,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https://www.youtube.com/watch?v=LPZh9BOjkQs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CA489-C7C1-6DEE-0F5E-E2B36CE7D8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100" y="1331640"/>
            <a:ext cx="8863791" cy="490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5823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867905" y="274639"/>
            <a:ext cx="10291892" cy="6403747"/>
          </a:xfrm>
        </p:spPr>
        <p:txBody>
          <a:bodyPr>
            <a:normAutofit fontScale="90000"/>
          </a:bodyPr>
          <a:lstStyle/>
          <a:p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Generative AI,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Agentic AI,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AI Agent,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RAG LLM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for 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QA and  Dialogue Systems</a:t>
            </a:r>
            <a:endParaRPr lang="en-US" altLang="en-US" sz="8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53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08EAB8C-93D2-2144-9253-06580194A94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096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26922</TotalTime>
  <Words>8204</Words>
  <Application>Microsoft Macintosh PowerPoint</Application>
  <PresentationFormat>Widescreen</PresentationFormat>
  <Paragraphs>935</Paragraphs>
  <Slides>150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58" baseType="lpstr">
      <vt:lpstr>-apple-system</vt:lpstr>
      <vt:lpstr>inherit</vt:lpstr>
      <vt:lpstr>Arial</vt:lpstr>
      <vt:lpstr>Calibri</vt:lpstr>
      <vt:lpstr>Courier</vt:lpstr>
      <vt:lpstr>Source Sans Pro</vt:lpstr>
      <vt:lpstr>Times New Roman</vt:lpstr>
      <vt:lpstr>Office Theme</vt:lpstr>
      <vt:lpstr>Transformers for Natural Language Processing and Computer Vision</vt:lpstr>
      <vt:lpstr>Syllabus</vt:lpstr>
      <vt:lpstr>Syllabus</vt:lpstr>
      <vt:lpstr>Syllabus</vt:lpstr>
      <vt:lpstr>Transformers for  Natural Language Processing  and Computer Vision</vt:lpstr>
      <vt:lpstr>Denis Rothman (2024),  Transformers for Natural Language Processing and Computer Vision:  Explore Generative AI and Large Language Models with Hugging Face, ChatGPT, GPT-4V, and DALL-E 3,  3rd Edition, Packt Publishing</vt:lpstr>
      <vt:lpstr>Denis Rothman (2024),  Transformers for Natural Language Processing and Computer Vision:  Explore Generative AI and Large Language Models with Hugging Face, ChatGPT, GPT-4V, and DALL-E 3,  3rd Edition, Packt Publishing</vt:lpstr>
      <vt:lpstr>Denis Rothman (2024),  Transformers for Natural Language Processing and Computer Vision:  Explore Generative AI and Large Language Models with Hugging Face, ChatGPT, GPT-4V, and DALL-E 3,  3rd Edition, Packt Publishing</vt:lpstr>
      <vt:lpstr>Jay Alammar and Maarten Grootendorst (2024),  Hands-On Large Language Models:  Language Understanding and Generation,  O'Reilly Media</vt:lpstr>
      <vt:lpstr>Jay Alammar and Maarten Grootendorst (2024),  Hands-On Large Language Models:  Language Understanding and Generation,  O'Reilly Media</vt:lpstr>
      <vt:lpstr>Generative AI Large Language Models (LLMs) Foundation Models </vt:lpstr>
      <vt:lpstr>Generative AI (Gen AI) AI Generated Content (AIGC)</vt:lpstr>
      <vt:lpstr>Generative AI (Gen AI) AI Generated Content (AIGC)</vt:lpstr>
      <vt:lpstr>AI, ML, DL, Generative AI</vt:lpstr>
      <vt:lpstr>lmarena.ai Chatbot Arena Leaderboard</vt:lpstr>
      <vt:lpstr>lmarena.ai Chatbot Arena Leaderboard  Confidence Intervals on Model Strength (via Bootstrapping)</vt:lpstr>
      <vt:lpstr>Transformer (Attention is All You Need)  (Vaswani et al., 2017)</vt:lpstr>
      <vt:lpstr>Transformer (Attention is All You Need)  (Vaswani et al., 2017)</vt:lpstr>
      <vt:lpstr>Transformer Models</vt:lpstr>
      <vt:lpstr>BERT: Pre-training of Deep Bidirectional Transformers for Language Understanding</vt:lpstr>
      <vt:lpstr>Fine-tuning BERT on Different Tasks</vt:lpstr>
      <vt:lpstr>Sentiment Analysis:  Single Sentence Classification</vt:lpstr>
      <vt:lpstr>Fine-tuning BERT on  Question Answering (QA)</vt:lpstr>
      <vt:lpstr>Fine-tuning BERT on Dialogue Intent Detection (ID; Classification)</vt:lpstr>
      <vt:lpstr>Fine-tuning BERT on Dialogue Slot Filling (SF)</vt:lpstr>
      <vt:lpstr>Key Features of the Transformer Model</vt:lpstr>
      <vt:lpstr>Popular Transformer-Based Models</vt:lpstr>
      <vt:lpstr>Tokens in NLP (Text Processing)</vt:lpstr>
      <vt:lpstr>Tokens in CV (Image Processing)</vt:lpstr>
      <vt:lpstr>Tokens in NLP vs CV</vt:lpstr>
      <vt:lpstr>Attention in NLP (Text Processing)</vt:lpstr>
      <vt:lpstr>Attention in CV (Vision Processing)</vt:lpstr>
      <vt:lpstr>Attention in NLP vs CV</vt:lpstr>
      <vt:lpstr>Single-layer Transformer  consists of self-attention,  a feedforward network, and residual connection</vt:lpstr>
      <vt:lpstr>Transformer Architecture  for POS Tagging</vt:lpstr>
      <vt:lpstr>Transformer (Attention is All You Need)  (Vaswani et al., 2017)</vt:lpstr>
      <vt:lpstr>Transformer</vt:lpstr>
      <vt:lpstr>Transformer  Encoder Decoder</vt:lpstr>
      <vt:lpstr>Transformer  Encoder Decoder Stack</vt:lpstr>
      <vt:lpstr>Transformer  Encoder Self-Attention</vt:lpstr>
      <vt:lpstr>Transformer  Decoder</vt:lpstr>
      <vt:lpstr>Transformer  Encoder with Tensors Word Embeddings</vt:lpstr>
      <vt:lpstr>Transformer  Self-Attention Visualization</vt:lpstr>
      <vt:lpstr>Transformer  Positional Encoding Vectors</vt:lpstr>
      <vt:lpstr>Transformer  Self-Attention Softmax Output</vt:lpstr>
      <vt:lpstr>Training Contextual Representations using a left-to-right Language Model</vt:lpstr>
      <vt:lpstr>Masked Language Modeling:  Pretrain a Bidirectional Model</vt:lpstr>
      <vt:lpstr>Illustrated BERT</vt:lpstr>
      <vt:lpstr>BERT Classification Input Output </vt:lpstr>
      <vt:lpstr>BERT Encoder Input</vt:lpstr>
      <vt:lpstr>BERT Classifier</vt:lpstr>
      <vt:lpstr>Sentiment Analysis:  Single Sentence Classification</vt:lpstr>
      <vt:lpstr>A Visual Guide to  Using BERT for the First Time (Jay Alammar, 2019)</vt:lpstr>
      <vt:lpstr>Sentiment Classification: SST2 Sentences from movie reviews</vt:lpstr>
      <vt:lpstr>Movie Review Sentiment Classifier</vt:lpstr>
      <vt:lpstr>Movie Review Sentiment Classifier</vt:lpstr>
      <vt:lpstr>Movie Review Sentiment Classifier Model Training</vt:lpstr>
      <vt:lpstr>Step # 1 Use distilBERT to Generate Sentence Embeddings</vt:lpstr>
      <vt:lpstr>Step #2:Test/Train Split for  Model #2, Logistic Regression</vt:lpstr>
      <vt:lpstr>Step #3 Train the logistic regression model using the training set</vt:lpstr>
      <vt:lpstr>Tokenization</vt:lpstr>
      <vt:lpstr>Tokenization</vt:lpstr>
      <vt:lpstr>Tokenization for BERT Model</vt:lpstr>
      <vt:lpstr>Flowing Through DistilBERT (768 features)</vt:lpstr>
      <vt:lpstr>Model #1 Output Class vector as  Model #2 Input</vt:lpstr>
      <vt:lpstr>Fine-tuning BERT on  Single Sentence Classification Tasks</vt:lpstr>
      <vt:lpstr>Model #1 Output Class vector as  Model #2 Input</vt:lpstr>
      <vt:lpstr>Logistic Regression Model to classify Class vector </vt:lpstr>
      <vt:lpstr>PowerPoint Presentation</vt:lpstr>
      <vt:lpstr>Tokenization</vt:lpstr>
      <vt:lpstr>BERT Input Tensor</vt:lpstr>
      <vt:lpstr>Processing with DistilBERT</vt:lpstr>
      <vt:lpstr>Unpacking the BERT output tensor</vt:lpstr>
      <vt:lpstr>Sentence to last_hidden_state[0]</vt:lpstr>
      <vt:lpstr>BERT’s output for the [CLS] tokens</vt:lpstr>
      <vt:lpstr>The tensor sliced from BERT's output Sentence Embeddings</vt:lpstr>
      <vt:lpstr>Dataset for Logistic Regression (768 Features)</vt:lpstr>
      <vt:lpstr>PowerPoint Presentation</vt:lpstr>
      <vt:lpstr>Score Benchmarks Logistic Regression Model  on SST-2 Dataset </vt:lpstr>
      <vt:lpstr>Sentiment Classification: SST2 Sentences from movie reviews</vt:lpstr>
      <vt:lpstr>A Visual Notebook to  Using BERT for the First Time </vt:lpstr>
      <vt:lpstr>Artificial Intelligence  (AI) 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AI Acting Humanly: The Turing Test Approach (Alan Turing, 1950)</vt:lpstr>
      <vt:lpstr>AI, ML, DL</vt:lpstr>
      <vt:lpstr>Comparison of Generative AI  and Traditional AI</vt:lpstr>
      <vt:lpstr>Generative AI</vt:lpstr>
      <vt:lpstr>Neural Network and Deep Learning</vt:lpstr>
      <vt:lpstr>Gradient Descent  how neural networks learn </vt:lpstr>
      <vt:lpstr>Backpropagation </vt:lpstr>
      <vt:lpstr>Transformers (how LLMs work)</vt:lpstr>
      <vt:lpstr>Attention in Transformers</vt:lpstr>
      <vt:lpstr>How might LLMs store facts</vt:lpstr>
      <vt:lpstr>Large Language Models explained briefly</vt:lpstr>
      <vt:lpstr>Generative AI, Agentic AI, AI Agent, RAG LLM for  QA and  Dialogue Systems</vt:lpstr>
      <vt:lpstr>Chatbot Dialogue System Intelligent Agent Conversational AI</vt:lpstr>
      <vt:lpstr>The Development of LM-based Dialogue Systems 1) Early Stage (1966 - 2015)  2) The Independent Development of TOD and ODD (2015 - 2019) 3) Fusions of Dialogue Systems (2019 - 2022) 4) LLM-based DS (2022 - Now)</vt:lpstr>
      <vt:lpstr>Intelligent Agents Roadmap</vt:lpstr>
      <vt:lpstr>AI Agents</vt:lpstr>
      <vt:lpstr>Reinforcement Learning (DL)</vt:lpstr>
      <vt:lpstr>Reinforcement Learning (DL)</vt:lpstr>
      <vt:lpstr>Reinforcement Learning (DL)</vt:lpstr>
      <vt:lpstr>Large Language Model (LLM) based Agents</vt:lpstr>
      <vt:lpstr>LLM-based Agents</vt:lpstr>
      <vt:lpstr>Large Multimodal Agents (LMA) </vt:lpstr>
      <vt:lpstr>Large Multimodal Agents (LMA) </vt:lpstr>
      <vt:lpstr>The Development of LM-based Dialogue Systems 1) Early Stage (1966 - 2015)  2) The Independent Development of TOD and ODD (2015 - 2019) 3) Fusions of Dialogue Systems (2019 - 2022) 4) LLM-based DS (2022 - Now)</vt:lpstr>
      <vt:lpstr>Major GenAI LLMs Research Milestones  (2017-2024)</vt:lpstr>
      <vt:lpstr>Multimodal Large Language Models (MLLM)</vt:lpstr>
      <vt:lpstr>Multimodal Large Language Models (MLLM)</vt:lpstr>
      <vt:lpstr>Multimodal Large Language Model (MLLM)  for Vision Question Answering</vt:lpstr>
      <vt:lpstr>Multi-task Language Understanding on MMLU GPT-4, Claude 3.5 Sonnet</vt:lpstr>
      <vt:lpstr>LLM Capabilities</vt:lpstr>
      <vt:lpstr> LLM-powered Multimodal Agents Large Multimodal Agents (LMAs)</vt:lpstr>
      <vt:lpstr>Four Paradigms in NLP (LM)</vt:lpstr>
      <vt:lpstr>Large Language Models (LLM) Three typical learning paradigms</vt:lpstr>
      <vt:lpstr>Popular Generative AI</vt:lpstr>
      <vt:lpstr>Claude 3.5 Sonnet State-of-the-art vision </vt:lpstr>
      <vt:lpstr>Llama 3.2 90B  vision LLMs </vt:lpstr>
      <vt:lpstr>Llama 3.3 70B instruction-tuned</vt:lpstr>
      <vt:lpstr>Mistral Pixtral Large (124B) Frontier-class multimodal performance</vt:lpstr>
      <vt:lpstr>Mistral Pixtral 12B</vt:lpstr>
      <vt:lpstr>Large Language Models (LLMs) Artificial Analysis Quality Index</vt:lpstr>
      <vt:lpstr>Large Language Models (LLMs) Quality vs. Price</vt:lpstr>
      <vt:lpstr>Chat  with  Open  Large Language Models: Chatbot Arena</vt:lpstr>
      <vt:lpstr>Perplexity.ai</vt:lpstr>
      <vt:lpstr>PowerPoint Presentation</vt:lpstr>
      <vt:lpstr>Generative AI (Gen AI) AI Generated Content (AIGC)</vt:lpstr>
      <vt:lpstr>The history of Generative AI  in CV, NLP and VL</vt:lpstr>
      <vt:lpstr>Generative AI  Foundation Models </vt:lpstr>
      <vt:lpstr>Categories of Vision Generative Models</vt:lpstr>
      <vt:lpstr>The General Structure of  Generative Vision Language</vt:lpstr>
      <vt:lpstr>RAG LLM Dialogue Systems</vt:lpstr>
      <vt:lpstr>Technology Tree of RAG Research  Retrieval-Augmented Generation (RAG) for Large Language Models (LLMs)</vt:lpstr>
      <vt:lpstr>Retrieval-Augmented Generation (RAG)  for Large Language Models (LLMs)</vt:lpstr>
      <vt:lpstr>Retrieval-Augmented Generation (RAG) Architecture</vt:lpstr>
      <vt:lpstr>Synthesizing RAG with LLMs  for Question Answering Application</vt:lpstr>
      <vt:lpstr>Synthesizing the KG as a Retriever with LLMs</vt:lpstr>
      <vt:lpstr>HuggingGPT:  An agent-based approach to use tools and planning</vt:lpstr>
      <vt:lpstr>A LLM-based Agent for  Conversational Information Seeking</vt:lpstr>
      <vt:lpstr>Direct LLM, RAG, and GraphRAG</vt:lpstr>
      <vt:lpstr>GraphRAG Framework for Question Answering</vt:lpstr>
      <vt:lpstr>LangChain Architecture</vt:lpstr>
      <vt:lpstr>Multimodal LLM RAG Multi-Vector Retriever for RAG</vt:lpstr>
      <vt:lpstr>Evaluating RAG with Ragas Metrics 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Generative AI Innovative Applications</dc:title>
  <dc:subject/>
  <dc:creator>Min-Yuh Day</dc:creator>
  <cp:keywords>Generative AI, Innovative Applications</cp:keywords>
  <dc:description>Generative AI Innovative Applications</dc:description>
  <cp:lastModifiedBy>MY DAY</cp:lastModifiedBy>
  <cp:revision>1411</cp:revision>
  <cp:lastPrinted>2020-12-23T14:44:17Z</cp:lastPrinted>
  <dcterms:created xsi:type="dcterms:W3CDTF">2019-09-12T03:09:52Z</dcterms:created>
  <dcterms:modified xsi:type="dcterms:W3CDTF">2025-02-26T22:39:43Z</dcterms:modified>
  <cp:category/>
</cp:coreProperties>
</file>