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87" r:id="rId2"/>
  </p:sldMasterIdLst>
  <p:notesMasterIdLst>
    <p:notesMasterId r:id="rId141"/>
  </p:notesMasterIdLst>
  <p:sldIdLst>
    <p:sldId id="475" r:id="rId3"/>
    <p:sldId id="476" r:id="rId4"/>
    <p:sldId id="477" r:id="rId5"/>
    <p:sldId id="478" r:id="rId6"/>
    <p:sldId id="504" r:id="rId7"/>
    <p:sldId id="499" r:id="rId8"/>
    <p:sldId id="5901" r:id="rId9"/>
    <p:sldId id="5466" r:id="rId10"/>
    <p:sldId id="5738" r:id="rId11"/>
    <p:sldId id="5598" r:id="rId12"/>
    <p:sldId id="5599" r:id="rId13"/>
    <p:sldId id="5895" r:id="rId14"/>
    <p:sldId id="5896" r:id="rId15"/>
    <p:sldId id="5750" r:id="rId16"/>
    <p:sldId id="5520" r:id="rId17"/>
    <p:sldId id="5897" r:id="rId18"/>
    <p:sldId id="5892" r:id="rId19"/>
    <p:sldId id="5893" r:id="rId20"/>
    <p:sldId id="5894" r:id="rId21"/>
    <p:sldId id="5891" r:id="rId22"/>
    <p:sldId id="5244" r:id="rId23"/>
    <p:sldId id="5216" r:id="rId24"/>
    <p:sldId id="5215" r:id="rId25"/>
    <p:sldId id="5221" r:id="rId26"/>
    <p:sldId id="5604" r:id="rId27"/>
    <p:sldId id="5605" r:id="rId28"/>
    <p:sldId id="5217" r:id="rId29"/>
    <p:sldId id="5222" r:id="rId30"/>
    <p:sldId id="5223" r:id="rId31"/>
    <p:sldId id="5242" r:id="rId32"/>
    <p:sldId id="5243" r:id="rId33"/>
    <p:sldId id="5241" r:id="rId34"/>
    <p:sldId id="5900" r:id="rId35"/>
    <p:sldId id="479" r:id="rId36"/>
    <p:sldId id="480" r:id="rId37"/>
    <p:sldId id="481" r:id="rId38"/>
    <p:sldId id="482" r:id="rId39"/>
    <p:sldId id="485" r:id="rId40"/>
    <p:sldId id="483" r:id="rId41"/>
    <p:sldId id="484" r:id="rId42"/>
    <p:sldId id="486" r:id="rId43"/>
    <p:sldId id="487" r:id="rId44"/>
    <p:sldId id="488" r:id="rId45"/>
    <p:sldId id="489" r:id="rId46"/>
    <p:sldId id="490" r:id="rId47"/>
    <p:sldId id="491" r:id="rId48"/>
    <p:sldId id="492" r:id="rId49"/>
    <p:sldId id="493" r:id="rId50"/>
    <p:sldId id="494" r:id="rId51"/>
    <p:sldId id="495" r:id="rId52"/>
    <p:sldId id="496" r:id="rId53"/>
    <p:sldId id="498" r:id="rId54"/>
    <p:sldId id="505" r:id="rId55"/>
    <p:sldId id="500" r:id="rId56"/>
    <p:sldId id="502" r:id="rId57"/>
    <p:sldId id="503" r:id="rId58"/>
    <p:sldId id="506" r:id="rId59"/>
    <p:sldId id="508" r:id="rId60"/>
    <p:sldId id="509" r:id="rId61"/>
    <p:sldId id="510" r:id="rId62"/>
    <p:sldId id="5899" r:id="rId63"/>
    <p:sldId id="5898" r:id="rId64"/>
    <p:sldId id="256" r:id="rId65"/>
    <p:sldId id="257" r:id="rId66"/>
    <p:sldId id="258" r:id="rId67"/>
    <p:sldId id="259" r:id="rId68"/>
    <p:sldId id="260" r:id="rId69"/>
    <p:sldId id="261" r:id="rId70"/>
    <p:sldId id="262" r:id="rId71"/>
    <p:sldId id="263" r:id="rId72"/>
    <p:sldId id="264" r:id="rId73"/>
    <p:sldId id="265" r:id="rId74"/>
    <p:sldId id="266" r:id="rId75"/>
    <p:sldId id="267" r:id="rId76"/>
    <p:sldId id="268" r:id="rId77"/>
    <p:sldId id="269" r:id="rId78"/>
    <p:sldId id="270" r:id="rId79"/>
    <p:sldId id="271" r:id="rId80"/>
    <p:sldId id="272" r:id="rId81"/>
    <p:sldId id="273" r:id="rId82"/>
    <p:sldId id="274" r:id="rId83"/>
    <p:sldId id="275" r:id="rId84"/>
    <p:sldId id="276" r:id="rId85"/>
    <p:sldId id="277" r:id="rId86"/>
    <p:sldId id="278" r:id="rId87"/>
    <p:sldId id="279" r:id="rId88"/>
    <p:sldId id="280" r:id="rId89"/>
    <p:sldId id="281" r:id="rId90"/>
    <p:sldId id="282" r:id="rId91"/>
    <p:sldId id="283" r:id="rId92"/>
    <p:sldId id="284" r:id="rId93"/>
    <p:sldId id="285" r:id="rId94"/>
    <p:sldId id="286" r:id="rId95"/>
    <p:sldId id="287" r:id="rId96"/>
    <p:sldId id="288" r:id="rId97"/>
    <p:sldId id="289" r:id="rId98"/>
    <p:sldId id="290" r:id="rId99"/>
    <p:sldId id="291" r:id="rId100"/>
    <p:sldId id="292" r:id="rId101"/>
    <p:sldId id="293" r:id="rId102"/>
    <p:sldId id="294" r:id="rId103"/>
    <p:sldId id="295" r:id="rId104"/>
    <p:sldId id="296" r:id="rId105"/>
    <p:sldId id="297" r:id="rId106"/>
    <p:sldId id="298" r:id="rId107"/>
    <p:sldId id="299" r:id="rId108"/>
    <p:sldId id="300" r:id="rId109"/>
    <p:sldId id="301" r:id="rId110"/>
    <p:sldId id="302" r:id="rId111"/>
    <p:sldId id="303" r:id="rId112"/>
    <p:sldId id="304" r:id="rId113"/>
    <p:sldId id="305" r:id="rId114"/>
    <p:sldId id="306" r:id="rId115"/>
    <p:sldId id="307" r:id="rId116"/>
    <p:sldId id="308" r:id="rId117"/>
    <p:sldId id="309" r:id="rId118"/>
    <p:sldId id="310" r:id="rId119"/>
    <p:sldId id="311" r:id="rId120"/>
    <p:sldId id="312" r:id="rId121"/>
    <p:sldId id="313" r:id="rId122"/>
    <p:sldId id="314" r:id="rId123"/>
    <p:sldId id="315" r:id="rId124"/>
    <p:sldId id="316" r:id="rId125"/>
    <p:sldId id="317" r:id="rId126"/>
    <p:sldId id="318" r:id="rId127"/>
    <p:sldId id="319" r:id="rId128"/>
    <p:sldId id="320" r:id="rId129"/>
    <p:sldId id="321" r:id="rId130"/>
    <p:sldId id="322" r:id="rId131"/>
    <p:sldId id="323" r:id="rId132"/>
    <p:sldId id="324" r:id="rId133"/>
    <p:sldId id="325" r:id="rId134"/>
    <p:sldId id="326" r:id="rId135"/>
    <p:sldId id="327" r:id="rId136"/>
    <p:sldId id="328" r:id="rId137"/>
    <p:sldId id="329" r:id="rId138"/>
    <p:sldId id="330" r:id="rId139"/>
    <p:sldId id="3799" r:id="rId140"/>
  </p:sldIdLst>
  <p:sldSz cx="36576000" cy="20574000"/>
  <p:notesSz cx="6858000" cy="9144000"/>
  <p:embeddedFontLst>
    <p:embeddedFont>
      <p:font typeface="Calibri" panose="020F0502020204030204" pitchFamily="34" charset="0"/>
      <p:regular r:id="rId142"/>
      <p:bold r:id="rId143"/>
      <p:italic r:id="rId144"/>
      <p:boldItalic r:id="rId145"/>
    </p:embeddedFont>
    <p:embeddedFont>
      <p:font typeface="NVIDIA Sans" panose="020B0503020203020204" pitchFamily="34" charset="0"/>
      <p:regular r:id="rId146"/>
      <p:bold r:id="rId147"/>
      <p:italic r:id="rId148"/>
      <p:boldItalic r:id="rId149"/>
    </p:embeddedFont>
    <p:embeddedFont>
      <p:font typeface="NVIDIA Sans Light" panose="020B0303020203020204" pitchFamily="34" charset="0"/>
      <p:regular r:id="rId150"/>
      <p:bold r:id="rId151"/>
      <p:italic r:id="rId152"/>
      <p:boldItalic r:id="rId153"/>
    </p:embeddedFont>
    <p:embeddedFont>
      <p:font typeface="NVIDIA Sans Medium" panose="020B0603020203020204" pitchFamily="34" charset="0"/>
      <p:regular r:id="rId154"/>
      <p:bold r:id="rId155"/>
      <p:italic r:id="rId156"/>
      <p:boldItalic r:id="rId157"/>
    </p:embeddedFont>
    <p:embeddedFont>
      <p:font typeface="Roboto" panose="02000000000000000000" pitchFamily="2" charset="0"/>
      <p:regular r:id="rId158"/>
      <p:bold r:id="rId159"/>
      <p:italic r:id="rId160"/>
      <p:boldItalic r:id="rId161"/>
    </p:embeddedFont>
    <p:embeddedFont>
      <p:font typeface="Roboto Mono" pitchFamily="49" charset="0"/>
      <p:regular r:id="rId162"/>
      <p:bold r:id="rId163"/>
      <p:italic r:id="rId164"/>
      <p:boldItalic r:id="rId1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1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39"/>
    <p:restoredTop sz="90176"/>
  </p:normalViewPr>
  <p:slideViewPr>
    <p:cSldViewPr snapToGrid="0">
      <p:cViewPr varScale="1">
        <p:scale>
          <a:sx n="27" d="100"/>
          <a:sy n="27" d="100"/>
        </p:scale>
        <p:origin x="264" y="5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font" Target="fonts/font18.fntdata"/><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font" Target="fonts/font8.fntdata"/><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font" Target="fonts/font19.fntdata"/><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font" Target="fonts/font9.fntdata"/><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font" Target="fonts/font4.fntdata"/><Relationship Id="rId161" Type="http://schemas.openxmlformats.org/officeDocument/2006/relationships/font" Target="fonts/font20.fntdata"/><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font" Target="fonts/font10.fntdata"/><Relationship Id="rId156" Type="http://schemas.openxmlformats.org/officeDocument/2006/relationships/font" Target="fonts/font15.fntdata"/><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notesMaster" Target="notesMasters/notesMaster1.xml"/><Relationship Id="rId146" Type="http://schemas.openxmlformats.org/officeDocument/2006/relationships/font" Target="fonts/font5.fntdata"/><Relationship Id="rId16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font" Target="fonts/font21.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font" Target="fonts/font16.fntdata"/><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font" Target="fonts/font11.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font" Target="fonts/font6.fntdata"/><Relationship Id="rId168"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font" Target="fonts/font1.fntdata"/><Relationship Id="rId163" Type="http://schemas.openxmlformats.org/officeDocument/2006/relationships/font" Target="fonts/font22.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font" Target="fonts/font17.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font" Target="fonts/font12.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font" Target="fonts/font2.fntdata"/><Relationship Id="rId148" Type="http://schemas.openxmlformats.org/officeDocument/2006/relationships/font" Target="fonts/font7.fntdata"/><Relationship Id="rId164" Type="http://schemas.openxmlformats.org/officeDocument/2006/relationships/font" Target="fonts/font23.fntdata"/><Relationship Id="rId16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font" Target="fonts/font13.fntdata"/><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font" Target="fonts/font3.fntdata"/><Relationship Id="rId90" Type="http://schemas.openxmlformats.org/officeDocument/2006/relationships/slide" Target="slides/slide88.xml"/><Relationship Id="rId165" Type="http://schemas.openxmlformats.org/officeDocument/2006/relationships/font" Target="fonts/font24.fntdata"/><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font" Target="fonts/font14.fntdata"/><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s>
</file>

<file path=ppt/notesMasters/_rels/notesMaster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NVIDIA Sans"/>
                <a:ea typeface="NVIDIA Sans"/>
                <a:cs typeface="NVIDIA Sans"/>
                <a:sym typeface="NVIDIA Sans"/>
              </a:defRPr>
            </a:lvl1pPr>
            <a:lvl2pPr marR="0" lvl="1" algn="l" rtl="0">
              <a:spcBef>
                <a:spcPts val="0"/>
              </a:spcBef>
              <a:spcAft>
                <a:spcPts val="0"/>
              </a:spcAft>
              <a:buSzPts val="1400"/>
              <a:buNone/>
              <a:defRPr sz="1800" b="0" i="0" u="none" strike="noStrike" cap="none">
                <a:solidFill>
                  <a:schemeClr val="dk1"/>
                </a:solidFill>
                <a:latin typeface="NVIDIA Sans"/>
                <a:ea typeface="NVIDIA Sans"/>
                <a:cs typeface="NVIDIA Sans"/>
                <a:sym typeface="NVIDIA Sans"/>
              </a:defRPr>
            </a:lvl2pPr>
            <a:lvl3pPr marR="0" lvl="2" algn="l" rtl="0">
              <a:spcBef>
                <a:spcPts val="0"/>
              </a:spcBef>
              <a:spcAft>
                <a:spcPts val="0"/>
              </a:spcAft>
              <a:buSzPts val="1400"/>
              <a:buNone/>
              <a:defRPr sz="1800" b="0" i="0" u="none" strike="noStrike" cap="none">
                <a:solidFill>
                  <a:schemeClr val="dk1"/>
                </a:solidFill>
                <a:latin typeface="NVIDIA Sans"/>
                <a:ea typeface="NVIDIA Sans"/>
                <a:cs typeface="NVIDIA Sans"/>
                <a:sym typeface="NVIDIA Sans"/>
              </a:defRPr>
            </a:lvl3pPr>
            <a:lvl4pPr marR="0" lvl="3" algn="l" rtl="0">
              <a:spcBef>
                <a:spcPts val="0"/>
              </a:spcBef>
              <a:spcAft>
                <a:spcPts val="0"/>
              </a:spcAft>
              <a:buSzPts val="1400"/>
              <a:buNone/>
              <a:defRPr sz="1800" b="0" i="0" u="none" strike="noStrike" cap="none">
                <a:solidFill>
                  <a:schemeClr val="dk1"/>
                </a:solidFill>
                <a:latin typeface="NVIDIA Sans"/>
                <a:ea typeface="NVIDIA Sans"/>
                <a:cs typeface="NVIDIA Sans"/>
                <a:sym typeface="NVIDIA Sans"/>
              </a:defRPr>
            </a:lvl4pPr>
            <a:lvl5pPr marR="0" lvl="4" algn="l" rtl="0">
              <a:spcBef>
                <a:spcPts val="0"/>
              </a:spcBef>
              <a:spcAft>
                <a:spcPts val="0"/>
              </a:spcAft>
              <a:buSzPts val="1400"/>
              <a:buNone/>
              <a:defRPr sz="1800" b="0" i="0" u="none" strike="noStrike" cap="none">
                <a:solidFill>
                  <a:schemeClr val="dk1"/>
                </a:solidFill>
                <a:latin typeface="NVIDIA Sans"/>
                <a:ea typeface="NVIDIA Sans"/>
                <a:cs typeface="NVIDIA Sans"/>
                <a:sym typeface="NVIDIA Sans"/>
              </a:defRPr>
            </a:lvl5pPr>
            <a:lvl6pPr marR="0" lvl="5" algn="l" rtl="0">
              <a:spcBef>
                <a:spcPts val="0"/>
              </a:spcBef>
              <a:spcAft>
                <a:spcPts val="0"/>
              </a:spcAft>
              <a:buSzPts val="1400"/>
              <a:buNone/>
              <a:defRPr sz="1800" b="0" i="0" u="none" strike="noStrike" cap="none">
                <a:solidFill>
                  <a:schemeClr val="dk1"/>
                </a:solidFill>
                <a:latin typeface="NVIDIA Sans"/>
                <a:ea typeface="NVIDIA Sans"/>
                <a:cs typeface="NVIDIA Sans"/>
                <a:sym typeface="NVIDIA Sans"/>
              </a:defRPr>
            </a:lvl6pPr>
            <a:lvl7pPr marR="0" lvl="6" algn="l" rtl="0">
              <a:spcBef>
                <a:spcPts val="0"/>
              </a:spcBef>
              <a:spcAft>
                <a:spcPts val="0"/>
              </a:spcAft>
              <a:buSzPts val="1400"/>
              <a:buNone/>
              <a:defRPr sz="1800" b="0" i="0" u="none" strike="noStrike" cap="none">
                <a:solidFill>
                  <a:schemeClr val="dk1"/>
                </a:solidFill>
                <a:latin typeface="NVIDIA Sans"/>
                <a:ea typeface="NVIDIA Sans"/>
                <a:cs typeface="NVIDIA Sans"/>
                <a:sym typeface="NVIDIA Sans"/>
              </a:defRPr>
            </a:lvl7pPr>
            <a:lvl8pPr marR="0" lvl="7" algn="l" rtl="0">
              <a:spcBef>
                <a:spcPts val="0"/>
              </a:spcBef>
              <a:spcAft>
                <a:spcPts val="0"/>
              </a:spcAft>
              <a:buSzPts val="1400"/>
              <a:buNone/>
              <a:defRPr sz="1800" b="0" i="0" u="none" strike="noStrike" cap="none">
                <a:solidFill>
                  <a:schemeClr val="dk1"/>
                </a:solidFill>
                <a:latin typeface="NVIDIA Sans"/>
                <a:ea typeface="NVIDIA Sans"/>
                <a:cs typeface="NVIDIA Sans"/>
                <a:sym typeface="NVIDIA Sans"/>
              </a:defRPr>
            </a:lvl8pPr>
            <a:lvl9pPr marR="0" lvl="8" algn="l" rtl="0">
              <a:spcBef>
                <a:spcPts val="0"/>
              </a:spcBef>
              <a:spcAft>
                <a:spcPts val="0"/>
              </a:spcAft>
              <a:buSzPts val="1400"/>
              <a:buNone/>
              <a:defRPr sz="1800" b="0" i="0" u="none" strike="noStrike" cap="none">
                <a:solidFill>
                  <a:schemeClr val="dk1"/>
                </a:solidFill>
                <a:latin typeface="NVIDIA Sans"/>
                <a:ea typeface="NVIDIA Sans"/>
                <a:cs typeface="NVIDIA Sans"/>
                <a:sym typeface="NVIDIA Sans"/>
              </a:defRPr>
            </a:lvl9pPr>
          </a:lstStyle>
          <a:p>
            <a:endParaRPr/>
          </a:p>
        </p:txBody>
      </p:sp>
      <p:sp>
        <p:nvSpPr>
          <p:cNvPr id="4" name="Google Shape;4;n"/>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 name="Google Shape;5;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NVIDIA Sans"/>
                <a:ea typeface="NVIDIA Sans"/>
                <a:cs typeface="NVIDIA Sans"/>
                <a:sym typeface="NVIDIA Sans"/>
              </a:defRPr>
            </a:lvl1pPr>
            <a:lvl2pPr marL="914400" marR="0" lvl="1" indent="-228600" algn="l" rtl="0">
              <a:spcBef>
                <a:spcPts val="0"/>
              </a:spcBef>
              <a:spcAft>
                <a:spcPts val="0"/>
              </a:spcAft>
              <a:buSzPts val="1400"/>
              <a:buNone/>
              <a:defRPr sz="1200" b="0" i="0" u="none" strike="noStrike" cap="none">
                <a:solidFill>
                  <a:schemeClr val="dk1"/>
                </a:solidFill>
                <a:latin typeface="NVIDIA Sans"/>
                <a:ea typeface="NVIDIA Sans"/>
                <a:cs typeface="NVIDIA Sans"/>
                <a:sym typeface="NVIDIA Sans"/>
              </a:defRPr>
            </a:lvl2pPr>
            <a:lvl3pPr marL="1371600" marR="0" lvl="2" indent="-228600" algn="l" rtl="0">
              <a:spcBef>
                <a:spcPts val="0"/>
              </a:spcBef>
              <a:spcAft>
                <a:spcPts val="0"/>
              </a:spcAft>
              <a:buSzPts val="1400"/>
              <a:buNone/>
              <a:defRPr sz="1200" b="0" i="0" u="none" strike="noStrike" cap="none">
                <a:solidFill>
                  <a:schemeClr val="dk1"/>
                </a:solidFill>
                <a:latin typeface="NVIDIA Sans"/>
                <a:ea typeface="NVIDIA Sans"/>
                <a:cs typeface="NVIDIA Sans"/>
                <a:sym typeface="NVIDIA Sans"/>
              </a:defRPr>
            </a:lvl3pPr>
            <a:lvl4pPr marL="1828800" marR="0" lvl="3" indent="-228600" algn="l" rtl="0">
              <a:spcBef>
                <a:spcPts val="0"/>
              </a:spcBef>
              <a:spcAft>
                <a:spcPts val="0"/>
              </a:spcAft>
              <a:buSzPts val="1400"/>
              <a:buNone/>
              <a:defRPr sz="1200" b="0" i="0" u="none" strike="noStrike" cap="none">
                <a:solidFill>
                  <a:schemeClr val="dk1"/>
                </a:solidFill>
                <a:latin typeface="NVIDIA Sans"/>
                <a:ea typeface="NVIDIA Sans"/>
                <a:cs typeface="NVIDIA Sans"/>
                <a:sym typeface="NVIDIA Sans"/>
              </a:defRPr>
            </a:lvl4pPr>
            <a:lvl5pPr marL="2286000" marR="0" lvl="4" indent="-228600" algn="l" rtl="0">
              <a:spcBef>
                <a:spcPts val="0"/>
              </a:spcBef>
              <a:spcAft>
                <a:spcPts val="0"/>
              </a:spcAft>
              <a:buSzPts val="1400"/>
              <a:buNone/>
              <a:defRPr sz="1200" b="0" i="0" u="none" strike="noStrike" cap="none">
                <a:solidFill>
                  <a:schemeClr val="dk1"/>
                </a:solidFill>
                <a:latin typeface="NVIDIA Sans"/>
                <a:ea typeface="NVIDIA Sans"/>
                <a:cs typeface="NVIDIA Sans"/>
                <a:sym typeface="NVIDIA Sans"/>
              </a:defRPr>
            </a:lvl5pPr>
            <a:lvl6pPr marL="2743200" marR="0" lvl="5" indent="-228600" algn="l" rtl="0">
              <a:spcBef>
                <a:spcPts val="0"/>
              </a:spcBef>
              <a:spcAft>
                <a:spcPts val="0"/>
              </a:spcAft>
              <a:buSzPts val="1400"/>
              <a:buNone/>
              <a:defRPr sz="1200" b="0" i="0" u="none" strike="noStrike" cap="none">
                <a:solidFill>
                  <a:schemeClr val="dk1"/>
                </a:solidFill>
                <a:latin typeface="NVIDIA Sans"/>
                <a:ea typeface="NVIDIA Sans"/>
                <a:cs typeface="NVIDIA Sans"/>
                <a:sym typeface="NVIDIA Sans"/>
              </a:defRPr>
            </a:lvl6pPr>
            <a:lvl7pPr marL="3200400" marR="0" lvl="6" indent="-228600" algn="l" rtl="0">
              <a:spcBef>
                <a:spcPts val="0"/>
              </a:spcBef>
              <a:spcAft>
                <a:spcPts val="0"/>
              </a:spcAft>
              <a:buSzPts val="1400"/>
              <a:buNone/>
              <a:defRPr sz="1200" b="0" i="0" u="none" strike="noStrike" cap="none">
                <a:solidFill>
                  <a:schemeClr val="dk1"/>
                </a:solidFill>
                <a:latin typeface="NVIDIA Sans"/>
                <a:ea typeface="NVIDIA Sans"/>
                <a:cs typeface="NVIDIA Sans"/>
                <a:sym typeface="NVIDIA Sans"/>
              </a:defRPr>
            </a:lvl7pPr>
            <a:lvl8pPr marL="3657600" marR="0" lvl="7" indent="-228600" algn="l" rtl="0">
              <a:spcBef>
                <a:spcPts val="0"/>
              </a:spcBef>
              <a:spcAft>
                <a:spcPts val="0"/>
              </a:spcAft>
              <a:buSzPts val="1400"/>
              <a:buNone/>
              <a:defRPr sz="1200" b="0" i="0" u="none" strike="noStrike" cap="none">
                <a:solidFill>
                  <a:schemeClr val="dk1"/>
                </a:solidFill>
                <a:latin typeface="NVIDIA Sans"/>
                <a:ea typeface="NVIDIA Sans"/>
                <a:cs typeface="NVIDIA Sans"/>
                <a:sym typeface="NVIDIA Sans"/>
              </a:defRPr>
            </a:lvl8pPr>
            <a:lvl9pPr marL="4114800" marR="0" lvl="8" indent="-228600" algn="l" rtl="0">
              <a:spcBef>
                <a:spcPts val="0"/>
              </a:spcBef>
              <a:spcAft>
                <a:spcPts val="0"/>
              </a:spcAft>
              <a:buSzPts val="1400"/>
              <a:buNone/>
              <a:defRPr sz="1200" b="0" i="0" u="none" strike="noStrike" cap="none">
                <a:solidFill>
                  <a:schemeClr val="dk1"/>
                </a:solidFill>
                <a:latin typeface="NVIDIA Sans"/>
                <a:ea typeface="NVIDIA Sans"/>
                <a:cs typeface="NVIDIA Sans"/>
                <a:sym typeface="NVIDIA Sans"/>
              </a:defRPr>
            </a:lvl9pPr>
          </a:lstStyle>
          <a:p>
            <a:endParaRPr/>
          </a:p>
        </p:txBody>
      </p:sp>
      <p:sp>
        <p:nvSpPr>
          <p:cNvPr id="6" name="Google Shape;6;n"/>
          <p:cNvSpPr txBox="1">
            <a:spLocks noGrp="1"/>
          </p:cNvSpPr>
          <p:nvPr>
            <p:ph type="sldNum" idx="12"/>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fld id="{00000000-1234-1234-1234-123412341234}" type="slidenum">
              <a:rPr lang="en-US" sz="1200" b="0" i="0" u="none" strike="noStrike" cap="none">
                <a:solidFill>
                  <a:schemeClr val="dk1"/>
                </a:solidFill>
                <a:latin typeface="NVIDIA Sans"/>
                <a:ea typeface="NVIDIA Sans"/>
                <a:cs typeface="NVIDIA Sans"/>
                <a:sym typeface="NVIDIA Sans"/>
              </a:rPr>
              <a:t>‹#›</a:t>
            </a:fld>
            <a:endParaRPr sz="1200" b="0" i="0" u="none" strike="noStrike" cap="none">
              <a:solidFill>
                <a:schemeClr val="dk1"/>
              </a:solidFill>
              <a:latin typeface="NVIDIA Sans"/>
              <a:ea typeface="NVIDIA Sans"/>
              <a:cs typeface="NVIDIA Sans"/>
              <a:sym typeface="NVIDIA Sans"/>
            </a:endParaRPr>
          </a:p>
        </p:txBody>
      </p:sp>
      <p:pic>
        <p:nvPicPr>
          <p:cNvPr id="7" name="Google Shape;7;n"/>
          <p:cNvPicPr preferRelativeResize="0"/>
          <p:nvPr/>
        </p:nvPicPr>
        <p:blipFill rotWithShape="1">
          <a:blip r:embed="rId2">
            <a:alphaModFix/>
          </a:blip>
          <a:srcRect/>
          <a:stretch/>
        </p:blipFill>
        <p:spPr>
          <a:xfrm>
            <a:off x="5777346" y="8736014"/>
            <a:ext cx="963023" cy="331788"/>
          </a:xfrm>
          <a:prstGeom prst="rect">
            <a:avLst/>
          </a:prstGeom>
          <a:noFill/>
          <a:ln>
            <a:noFill/>
          </a:ln>
        </p:spPr>
      </p:pic>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l" rtl="0">
              <a:spcBef>
                <a:spcPts val="0"/>
              </a:spcBef>
              <a:spcAft>
                <a:spcPts val="0"/>
              </a:spcAft>
              <a:buNone/>
            </a:pPr>
            <a:fld id="{00000000-1234-1234-1234-123412341234}" type="slidenum">
              <a:rPr lang="en-US" sz="1200" b="0" i="0" u="none" strike="noStrike" cap="none" smtClean="0">
                <a:solidFill>
                  <a:schemeClr val="dk1"/>
                </a:solidFill>
                <a:latin typeface="NVIDIA Sans"/>
                <a:ea typeface="NVIDIA Sans"/>
                <a:cs typeface="NVIDIA Sans"/>
                <a:sym typeface="NVIDIA Sans"/>
              </a:rPr>
              <a:t>54</a:t>
            </a:fld>
            <a:endParaRPr lang="en-US" sz="1200" b="0" i="0" u="none" strike="noStrike" cap="none">
              <a:solidFill>
                <a:schemeClr val="dk1"/>
              </a:solidFill>
              <a:latin typeface="NVIDIA Sans"/>
              <a:ea typeface="NVIDIA Sans"/>
              <a:cs typeface="NVIDIA Sans"/>
              <a:sym typeface="NVIDIA Sans"/>
            </a:endParaRPr>
          </a:p>
        </p:txBody>
      </p:sp>
    </p:spTree>
    <p:extLst>
      <p:ext uri="{BB962C8B-B14F-4D97-AF65-F5344CB8AC3E}">
        <p14:creationId xmlns:p14="http://schemas.microsoft.com/office/powerpoint/2010/main" val="1676284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2ce22a6ec48_1_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latin typeface="Roboto"/>
                <a:ea typeface="Roboto"/>
                <a:cs typeface="Roboto"/>
                <a:sym typeface="Roboto"/>
              </a:rPr>
              <a:t>Welcome to our course on Building RAG Agents with LLMs!</a:t>
            </a: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b="1"/>
          </a:p>
          <a:p>
            <a:pPr marL="0" lvl="0" indent="0" algn="l" rtl="0">
              <a:spcBef>
                <a:spcPts val="0"/>
              </a:spcBef>
              <a:spcAft>
                <a:spcPts val="0"/>
              </a:spcAft>
              <a:buClr>
                <a:schemeClr val="dk1"/>
              </a:buClr>
              <a:buSzPts val="1100"/>
              <a:buFont typeface="Arial"/>
              <a:buNone/>
            </a:pPr>
            <a:r>
              <a:rPr lang="en-US" b="1">
                <a:latin typeface="Roboto"/>
                <a:ea typeface="Roboto"/>
                <a:cs typeface="Roboto"/>
                <a:sym typeface="Roboto"/>
              </a:rPr>
              <a:t>Course Topics: </a:t>
            </a:r>
            <a:endParaRPr b="1">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Creating chatbot applications capable of dialogue management and retrieval augmented generation.</a:t>
            </a:r>
            <a:endParaRPr>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b="1">
                <a:latin typeface="Roboto"/>
                <a:ea typeface="Roboto"/>
                <a:cs typeface="Roboto"/>
                <a:sym typeface="Roboto"/>
              </a:rPr>
              <a:t>We’ll learn to build these pipelines from the ground up using foundation models which can be deployed on your own compute and at scale.</a:t>
            </a:r>
            <a:endParaRPr b="1">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Leveraging current best practices from open-source frameworks like LangChain, as well as enterprise-grade microservice options like NVIDIA NIMs.</a:t>
            </a:r>
            <a:endParaRPr>
              <a:latin typeface="Roboto"/>
              <a:ea typeface="Roboto"/>
              <a:cs typeface="Roboto"/>
              <a:sym typeface="Roboto"/>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474" name="Google Shape;474;g2ce22a6ec48_1_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e22a6ec48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latin typeface="Roboto"/>
                <a:ea typeface="Roboto"/>
                <a:cs typeface="Roboto"/>
                <a:sym typeface="Roboto"/>
              </a:rPr>
              <a:t>Welcome to our course on Building RAG Agents with LLMs!</a:t>
            </a: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b="1"/>
          </a:p>
          <a:p>
            <a:pPr marL="0" lvl="0" indent="0" algn="l" rtl="0">
              <a:spcBef>
                <a:spcPts val="0"/>
              </a:spcBef>
              <a:spcAft>
                <a:spcPts val="0"/>
              </a:spcAft>
              <a:buClr>
                <a:schemeClr val="dk1"/>
              </a:buClr>
              <a:buSzPts val="1100"/>
              <a:buFont typeface="Arial"/>
              <a:buNone/>
            </a:pPr>
            <a:r>
              <a:rPr lang="en-US" b="1">
                <a:latin typeface="Roboto"/>
                <a:ea typeface="Roboto"/>
                <a:cs typeface="Roboto"/>
                <a:sym typeface="Roboto"/>
              </a:rPr>
              <a:t>Course Topics: </a:t>
            </a:r>
            <a:endParaRPr b="1">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Creating chatbot applications capable of dialogue management and retrieval augmented generation.</a:t>
            </a:r>
            <a:endParaRPr>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We’ll learn to build these pipelines from the ground up using foundation models which can be deployed on your own compute and at scale.</a:t>
            </a:r>
            <a:endParaRPr>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b="1">
                <a:latin typeface="Roboto"/>
                <a:ea typeface="Roboto"/>
                <a:cs typeface="Roboto"/>
                <a:sym typeface="Roboto"/>
              </a:rPr>
              <a:t>Leveraging current best practices from open-source frameworks like LangChain, </a:t>
            </a:r>
            <a:r>
              <a:rPr lang="en-US">
                <a:latin typeface="Roboto"/>
                <a:ea typeface="Roboto"/>
                <a:cs typeface="Roboto"/>
                <a:sym typeface="Roboto"/>
              </a:rPr>
              <a:t>as well as enterprise-grade microservice options like NVIDIA NIMs.</a:t>
            </a:r>
            <a:endParaRPr>
              <a:latin typeface="Roboto"/>
              <a:ea typeface="Roboto"/>
              <a:cs typeface="Roboto"/>
              <a:sym typeface="Roboto"/>
            </a:endParaRPr>
          </a:p>
          <a:p>
            <a:pPr marL="0" lvl="0" indent="0" algn="l" rtl="0">
              <a:spcBef>
                <a:spcPts val="0"/>
              </a:spcBef>
              <a:spcAft>
                <a:spcPts val="0"/>
              </a:spcAft>
              <a:buNone/>
            </a:pPr>
            <a:endParaRPr/>
          </a:p>
        </p:txBody>
      </p:sp>
      <p:sp>
        <p:nvSpPr>
          <p:cNvPr id="482" name="Google Shape;482;g2ce22a6ec48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2ce22a6ec48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latin typeface="Roboto"/>
                <a:ea typeface="Roboto"/>
                <a:cs typeface="Roboto"/>
                <a:sym typeface="Roboto"/>
              </a:rPr>
              <a:t>Welcome to our course on Building RAG Agents with LLMs!</a:t>
            </a: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b="1"/>
          </a:p>
          <a:p>
            <a:pPr marL="0" lvl="0" indent="0" algn="l" rtl="0">
              <a:spcBef>
                <a:spcPts val="0"/>
              </a:spcBef>
              <a:spcAft>
                <a:spcPts val="0"/>
              </a:spcAft>
              <a:buClr>
                <a:schemeClr val="dk1"/>
              </a:buClr>
              <a:buSzPts val="1100"/>
              <a:buFont typeface="Arial"/>
              <a:buNone/>
            </a:pPr>
            <a:r>
              <a:rPr lang="en-US" b="1">
                <a:latin typeface="Roboto"/>
                <a:ea typeface="Roboto"/>
                <a:cs typeface="Roboto"/>
                <a:sym typeface="Roboto"/>
              </a:rPr>
              <a:t>Course Topics: </a:t>
            </a:r>
            <a:endParaRPr b="1">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Creating chatbot applications capable of dialogue management and retrieval augmented generation.</a:t>
            </a:r>
            <a:endParaRPr>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We’ll learn to build these pipelines from the ground up using foundation models which can be deployed on your own compute and at scale.</a:t>
            </a:r>
            <a:endParaRPr>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Leveraging current best practices from open-source frameworks like LangChain, </a:t>
            </a:r>
            <a:r>
              <a:rPr lang="en-US" b="1">
                <a:latin typeface="Roboto"/>
                <a:ea typeface="Roboto"/>
                <a:cs typeface="Roboto"/>
                <a:sym typeface="Roboto"/>
              </a:rPr>
              <a:t>as well as enterprise-grade microservice options like NVIDIA NIMs.</a:t>
            </a:r>
            <a:endParaRPr b="1">
              <a:latin typeface="Roboto"/>
              <a:ea typeface="Roboto"/>
              <a:cs typeface="Roboto"/>
              <a:sym typeface="Roboto"/>
            </a:endParaRPr>
          </a:p>
          <a:p>
            <a:pPr marL="0" lvl="0" indent="0" algn="l" rtl="0">
              <a:spcBef>
                <a:spcPts val="0"/>
              </a:spcBef>
              <a:spcAft>
                <a:spcPts val="0"/>
              </a:spcAft>
              <a:buNone/>
            </a:pPr>
            <a:endParaRPr b="1">
              <a:latin typeface="Roboto"/>
              <a:ea typeface="Roboto"/>
              <a:cs typeface="Roboto"/>
              <a:sym typeface="Roboto"/>
            </a:endParaRPr>
          </a:p>
          <a:p>
            <a:pPr marL="0" lvl="0" indent="0" algn="l" rtl="0">
              <a:spcBef>
                <a:spcPts val="0"/>
              </a:spcBef>
              <a:spcAft>
                <a:spcPts val="0"/>
              </a:spcAft>
              <a:buNone/>
            </a:pPr>
            <a:r>
              <a:rPr lang="en-US">
                <a:latin typeface="Roboto"/>
                <a:ea typeface="Roboto"/>
                <a:cs typeface="Roboto"/>
                <a:sym typeface="Roboto"/>
              </a:rPr>
              <a:t>(Up Next: Prerequisites)</a:t>
            </a: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a:latin typeface="Roboto"/>
                <a:ea typeface="Roboto"/>
                <a:cs typeface="Roboto"/>
                <a:sym typeface="Roboto"/>
              </a:rPr>
              <a:t>(After That: Course Objectives/Outline)</a:t>
            </a: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a:t>(Up Next: Section 1 Title)</a:t>
            </a: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latin typeface="Roboto"/>
              <a:ea typeface="Roboto"/>
              <a:cs typeface="Roboto"/>
              <a:sym typeface="Roboto"/>
            </a:endParaRPr>
          </a:p>
        </p:txBody>
      </p:sp>
      <p:sp>
        <p:nvSpPr>
          <p:cNvPr id="490" name="Google Shape;490;g2ce22a6ec4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2ce22a6ec48_1_9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latin typeface="Roboto"/>
                <a:ea typeface="Roboto"/>
                <a:cs typeface="Roboto"/>
                <a:sym typeface="Roboto"/>
              </a:rPr>
              <a:t>(Current: Prerequisites)</a:t>
            </a:r>
            <a:endParaRPr b="1">
              <a:latin typeface="Roboto"/>
              <a:ea typeface="Roboto"/>
              <a:cs typeface="Roboto"/>
              <a:sym typeface="Roboto"/>
            </a:endParaRPr>
          </a:p>
          <a:p>
            <a:pPr marL="0" lvl="0" indent="0" algn="l" rtl="0">
              <a:spcBef>
                <a:spcPts val="0"/>
              </a:spcBef>
              <a:spcAft>
                <a:spcPts val="0"/>
              </a:spcAft>
              <a:buNone/>
            </a:pPr>
            <a:r>
              <a:rPr lang="en-US">
                <a:latin typeface="Roboto"/>
                <a:ea typeface="Roboto"/>
                <a:cs typeface="Roboto"/>
                <a:sym typeface="Roboto"/>
              </a:rPr>
              <a:t>(Up Next: Course Objectives/Outline)</a:t>
            </a:r>
            <a:endParaRPr>
              <a:latin typeface="Roboto"/>
              <a:ea typeface="Roboto"/>
              <a:cs typeface="Roboto"/>
              <a:sym typeface="Roboto"/>
            </a:endParaRPr>
          </a:p>
          <a:p>
            <a:pPr marL="0" lvl="0" indent="0" algn="l" rtl="0">
              <a:spcBef>
                <a:spcPts val="0"/>
              </a:spcBef>
              <a:spcAft>
                <a:spcPts val="0"/>
              </a:spcAft>
              <a:buNone/>
            </a:pPr>
            <a:r>
              <a:rPr lang="en-US"/>
              <a:t>(After That: Section 1 Title)</a:t>
            </a:r>
            <a:endParaRPr>
              <a:latin typeface="Roboto"/>
              <a:ea typeface="Roboto"/>
              <a:cs typeface="Roboto"/>
              <a:sym typeface="Roboto"/>
            </a:endParaRPr>
          </a:p>
        </p:txBody>
      </p:sp>
      <p:sp>
        <p:nvSpPr>
          <p:cNvPr id="498" name="Google Shape;498;g2ce22a6ec48_1_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2ce22a6ec48_1_9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latin typeface="Roboto"/>
                <a:ea typeface="Roboto"/>
                <a:cs typeface="Roboto"/>
                <a:sym typeface="Roboto"/>
              </a:rPr>
              <a:t>(Previous: Prerequisites)</a:t>
            </a: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b="1">
                <a:latin typeface="Roboto"/>
                <a:ea typeface="Roboto"/>
                <a:cs typeface="Roboto"/>
                <a:sym typeface="Roboto"/>
              </a:rPr>
              <a:t>(Current: Course Objectives/Outline)</a:t>
            </a:r>
            <a:endParaRPr b="1">
              <a:latin typeface="Roboto"/>
              <a:ea typeface="Roboto"/>
              <a:cs typeface="Roboto"/>
              <a:sym typeface="Roboto"/>
            </a:endParaRPr>
          </a:p>
          <a:p>
            <a:pPr marL="0" lvl="0" indent="0" algn="l" rtl="0">
              <a:spcBef>
                <a:spcPts val="0"/>
              </a:spcBef>
              <a:spcAft>
                <a:spcPts val="0"/>
              </a:spcAft>
              <a:buNone/>
            </a:pPr>
            <a:r>
              <a:rPr lang="en-US"/>
              <a:t>(Up Next: Section 1: Your Course Environment)</a:t>
            </a:r>
            <a:endParaRPr/>
          </a:p>
        </p:txBody>
      </p:sp>
      <p:sp>
        <p:nvSpPr>
          <p:cNvPr id="511" name="Google Shape;511;g2ce22a6ec48_1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2dd37af48ab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latin typeface="Roboto"/>
                <a:ea typeface="Roboto"/>
                <a:cs typeface="Roboto"/>
                <a:sym typeface="Roboto"/>
              </a:rPr>
              <a:t>(Previous: Prerequisites)</a:t>
            </a: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b="1">
                <a:latin typeface="Roboto"/>
                <a:ea typeface="Roboto"/>
                <a:cs typeface="Roboto"/>
                <a:sym typeface="Roboto"/>
              </a:rPr>
              <a:t>(Current: Course Objectives/Outline)</a:t>
            </a:r>
            <a:endParaRPr b="1">
              <a:latin typeface="Roboto"/>
              <a:ea typeface="Roboto"/>
              <a:cs typeface="Roboto"/>
              <a:sym typeface="Roboto"/>
            </a:endParaRPr>
          </a:p>
          <a:p>
            <a:pPr marL="0" lvl="0" indent="0" algn="l" rtl="0">
              <a:spcBef>
                <a:spcPts val="0"/>
              </a:spcBef>
              <a:spcAft>
                <a:spcPts val="0"/>
              </a:spcAft>
              <a:buNone/>
            </a:pPr>
            <a:r>
              <a:rPr lang="en-US"/>
              <a:t>(Up Next: Section 1: Your Course Environment)</a:t>
            </a:r>
            <a:endParaRPr/>
          </a:p>
        </p:txBody>
      </p:sp>
      <p:sp>
        <p:nvSpPr>
          <p:cNvPr id="519" name="Google Shape;519;g2dd37af48a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2ce22a6ec48_1_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g2ce22a6ec48_1_1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8" name="Google Shape;528;g2ce22a6ec48_1_117:notes"/>
          <p:cNvSpPr txBox="1">
            <a:spLocks noGrp="1"/>
          </p:cNvSpPr>
          <p:nvPr>
            <p:ph type="sldNum" idx="12"/>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77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2ce22a6ec48_1_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2ce22a6ec48_1_1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"Once you've launched the course environment, you'll be greeted with the JupyterLab interface. </a:t>
            </a:r>
            <a:endParaRPr b="1">
              <a:latin typeface="Roboto"/>
              <a:ea typeface="Roboto"/>
              <a:cs typeface="Roboto"/>
              <a:sym typeface="Roboto"/>
            </a:endParaRPr>
          </a:p>
          <a:p>
            <a:pPr marL="457200" lvl="0" indent="-304800" algn="l" rtl="0">
              <a:lnSpc>
                <a:spcPct val="115000"/>
              </a:lnSpc>
              <a:spcBef>
                <a:spcPts val="1500"/>
              </a:spcBef>
              <a:spcAft>
                <a:spcPts val="0"/>
              </a:spcAft>
              <a:buClr>
                <a:srgbClr val="D1D5DB"/>
              </a:buClr>
              <a:buSzPts val="1200"/>
              <a:buFont typeface="Roboto"/>
              <a:buChar char="●"/>
            </a:pPr>
            <a:r>
              <a:rPr lang="en-US">
                <a:latin typeface="Roboto"/>
                <a:ea typeface="Roboto"/>
                <a:cs typeface="Roboto"/>
                <a:sym typeface="Roboto"/>
              </a:rPr>
              <a:t>Can be deployed locally from a system and using your resources. Rely on your hardware and access via your browser. </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Can also be launched through a service like Google Colab! Allocates resources for you, and doesn’t rely on your compute!</a:t>
            </a:r>
            <a:endParaRPr>
              <a:latin typeface="Roboto"/>
              <a:ea typeface="Roboto"/>
              <a:cs typeface="Roboto"/>
              <a:sym typeface="Roboto"/>
            </a:endParaRPr>
          </a:p>
          <a:p>
            <a:pPr marL="0" lvl="0" indent="0" algn="l" rtl="0">
              <a:spcBef>
                <a:spcPts val="1500"/>
              </a:spcBef>
              <a:spcAft>
                <a:spcPts val="0"/>
              </a:spcAft>
              <a:buClr>
                <a:schemeClr val="dk1"/>
              </a:buClr>
              <a:buSzPts val="1100"/>
              <a:buFont typeface="Arial"/>
              <a:buNone/>
            </a:pPr>
            <a:endParaRPr/>
          </a:p>
        </p:txBody>
      </p:sp>
      <p:sp>
        <p:nvSpPr>
          <p:cNvPr id="535" name="Google Shape;535;g2ce22a6ec48_1_123: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78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2ce22a6ec48_1_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2ce22a6ec48_1_1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Roboto"/>
                <a:ea typeface="Roboto"/>
                <a:cs typeface="Roboto"/>
                <a:sym typeface="Roboto"/>
              </a:rPr>
              <a:t>"Once you've launched the course environment, you'll be greeted with the JupyterLab interface. </a:t>
            </a:r>
            <a:endParaRPr>
              <a:latin typeface="Roboto"/>
              <a:ea typeface="Roboto"/>
              <a:cs typeface="Roboto"/>
              <a:sym typeface="Roboto"/>
            </a:endParaRPr>
          </a:p>
          <a:p>
            <a:pPr marL="457200" lvl="0" indent="-304800" algn="l" rtl="0">
              <a:lnSpc>
                <a:spcPct val="115000"/>
              </a:lnSpc>
              <a:spcBef>
                <a:spcPts val="1500"/>
              </a:spcBef>
              <a:spcAft>
                <a:spcPts val="0"/>
              </a:spcAft>
              <a:buClr>
                <a:srgbClr val="D1D5DB"/>
              </a:buClr>
              <a:buSzPts val="1200"/>
              <a:buFont typeface="Roboto"/>
              <a:buChar char="●"/>
            </a:pPr>
            <a:r>
              <a:rPr lang="en-US" b="1">
                <a:latin typeface="Roboto"/>
                <a:ea typeface="Roboto"/>
                <a:cs typeface="Roboto"/>
                <a:sym typeface="Roboto"/>
              </a:rPr>
              <a:t>Can be deployed locally from your system and using your resources. Rely on your hardware and access via your browser. </a:t>
            </a:r>
            <a:endParaRPr b="1">
              <a:latin typeface="Roboto"/>
              <a:ea typeface="Roboto"/>
              <a:cs typeface="Roboto"/>
              <a:sym typeface="Roboto"/>
            </a:endParaRPr>
          </a:p>
          <a:p>
            <a:pPr marL="914400" lvl="1" indent="-298450" algn="l" rtl="0">
              <a:lnSpc>
                <a:spcPct val="115000"/>
              </a:lnSpc>
              <a:spcBef>
                <a:spcPts val="0"/>
              </a:spcBef>
              <a:spcAft>
                <a:spcPts val="0"/>
              </a:spcAft>
              <a:buClr>
                <a:schemeClr val="dk1"/>
              </a:buClr>
              <a:buSzPts val="1100"/>
              <a:buFont typeface="Roboto"/>
              <a:buAutoNum type="alphaLcPeriod"/>
            </a:pPr>
            <a:r>
              <a:rPr lang="en-US">
                <a:latin typeface="Roboto"/>
                <a:ea typeface="Roboto"/>
                <a:cs typeface="Roboto"/>
                <a:sym typeface="Roboto"/>
              </a:rPr>
              <a:t>(Next slide adds in Jupyter Labs server, which probably stays within your local host scope.) </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Can also be launched through a service like Google Colab! Allocates resources for you, and doesn’t rely on your compute!</a:t>
            </a:r>
            <a:endParaRPr>
              <a:latin typeface="Roboto"/>
              <a:ea typeface="Roboto"/>
              <a:cs typeface="Roboto"/>
              <a:sym typeface="Roboto"/>
            </a:endParaRPr>
          </a:p>
          <a:p>
            <a:pPr marL="0" lvl="0" indent="0" algn="l" rtl="0">
              <a:spcBef>
                <a:spcPts val="1500"/>
              </a:spcBef>
              <a:spcAft>
                <a:spcPts val="0"/>
              </a:spcAft>
              <a:buClr>
                <a:schemeClr val="dk1"/>
              </a:buClr>
              <a:buSzPts val="1100"/>
              <a:buFont typeface="Arial"/>
              <a:buNone/>
            </a:pP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p>
        </p:txBody>
      </p:sp>
      <p:sp>
        <p:nvSpPr>
          <p:cNvPr id="543" name="Google Shape;543;g2ce22a6ec48_1_130: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79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2ce22a6ec48_1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2ce22a6ec48_1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Roboto"/>
                <a:ea typeface="Roboto"/>
                <a:cs typeface="Roboto"/>
                <a:sym typeface="Roboto"/>
              </a:rPr>
              <a:t>"Once you've launched the course environment, you'll be greeted with the JupyterLab interface. </a:t>
            </a:r>
            <a:endParaRPr>
              <a:latin typeface="Roboto"/>
              <a:ea typeface="Roboto"/>
              <a:cs typeface="Roboto"/>
              <a:sym typeface="Roboto"/>
            </a:endParaRPr>
          </a:p>
          <a:p>
            <a:pPr marL="457200" lvl="0" indent="-304800" algn="l" rtl="0">
              <a:lnSpc>
                <a:spcPct val="115000"/>
              </a:lnSpc>
              <a:spcBef>
                <a:spcPts val="1500"/>
              </a:spcBef>
              <a:spcAft>
                <a:spcPts val="0"/>
              </a:spcAft>
              <a:buClr>
                <a:srgbClr val="D1D5DB"/>
              </a:buClr>
              <a:buSzPts val="1200"/>
              <a:buFont typeface="Roboto"/>
              <a:buChar char="●"/>
            </a:pPr>
            <a:r>
              <a:rPr lang="en-US" b="1">
                <a:latin typeface="Roboto"/>
                <a:ea typeface="Roboto"/>
                <a:cs typeface="Roboto"/>
                <a:sym typeface="Roboto"/>
              </a:rPr>
              <a:t>Can be deployed locally from your system and using your resources. Rely on your hardware and access via your browser. </a:t>
            </a:r>
            <a:endParaRPr b="1">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Can also be launched through a service like Google Colab! Allocates resources for you, and doesn’t rely on your compute!</a:t>
            </a:r>
            <a:endParaRPr>
              <a:latin typeface="Roboto"/>
              <a:ea typeface="Roboto"/>
              <a:cs typeface="Roboto"/>
              <a:sym typeface="Roboto"/>
            </a:endParaRPr>
          </a:p>
          <a:p>
            <a:pPr marL="0" lvl="0" indent="0" algn="l" rtl="0">
              <a:spcBef>
                <a:spcPts val="1500"/>
              </a:spcBef>
              <a:spcAft>
                <a:spcPts val="0"/>
              </a:spcAft>
              <a:buClr>
                <a:schemeClr val="dk1"/>
              </a:buClr>
              <a:buSzPts val="1100"/>
              <a:buFont typeface="Arial"/>
              <a:buNone/>
            </a:pP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b="1">
              <a:latin typeface="Roboto"/>
              <a:ea typeface="Roboto"/>
              <a:cs typeface="Roboto"/>
              <a:sym typeface="Roboto"/>
            </a:endParaRPr>
          </a:p>
        </p:txBody>
      </p:sp>
      <p:sp>
        <p:nvSpPr>
          <p:cNvPr id="560" name="Google Shape;560;g2ce22a6ec48_1_146: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80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2ce22a6ec48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g2ce22a6ec48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latin typeface="Roboto"/>
                <a:ea typeface="Roboto"/>
                <a:cs typeface="Roboto"/>
                <a:sym typeface="Roboto"/>
              </a:rPr>
              <a:t>Welcome to our course on Building RAG Agents with LLMs!</a:t>
            </a:r>
            <a:endParaRPr>
              <a:latin typeface="Roboto"/>
              <a:ea typeface="Roboto"/>
              <a:cs typeface="Roboto"/>
              <a:sym typeface="Roboto"/>
            </a:endParaRPr>
          </a:p>
          <a:p>
            <a:pPr marL="0" lvl="0" indent="0" algn="l" rtl="0">
              <a:spcBef>
                <a:spcPts val="0"/>
              </a:spcBef>
              <a:spcAft>
                <a:spcPts val="0"/>
              </a:spcAft>
              <a:buNone/>
            </a:pPr>
            <a:endParaRPr/>
          </a:p>
          <a:p>
            <a:pPr marL="0" lvl="0" indent="0" algn="l" rtl="0">
              <a:spcBef>
                <a:spcPts val="0"/>
              </a:spcBef>
              <a:spcAft>
                <a:spcPts val="0"/>
              </a:spcAft>
              <a:buNone/>
            </a:pPr>
            <a:r>
              <a:rPr lang="en-US"/>
              <a:t>REMIND STUDENTS TO START UP THEIR COURSE ENVIRONMENT!</a:t>
            </a:r>
            <a:endParaRPr/>
          </a:p>
          <a:p>
            <a:pPr marL="0" lvl="0" indent="0" algn="l" rtl="0">
              <a:spcBef>
                <a:spcPts val="0"/>
              </a:spcBef>
              <a:spcAft>
                <a:spcPts val="0"/>
              </a:spcAft>
              <a:buNone/>
            </a:pPr>
            <a:endParaRPr b="1"/>
          </a:p>
          <a:p>
            <a:pPr marL="0" lvl="0" indent="0" algn="l" rtl="0">
              <a:spcBef>
                <a:spcPts val="0"/>
              </a:spcBef>
              <a:spcAft>
                <a:spcPts val="0"/>
              </a:spcAft>
              <a:buNone/>
            </a:pPr>
            <a:r>
              <a:rPr lang="en-US"/>
              <a:t>LLMs: Large Language Models which take in, produce, or otherwise reason with  text. We’ll learn to make more complex systems</a:t>
            </a:r>
            <a:endParaRPr b="1"/>
          </a:p>
          <a:p>
            <a:pPr marL="0" lvl="0" indent="0" algn="l" rtl="0">
              <a:spcBef>
                <a:spcPts val="0"/>
              </a:spcBef>
              <a:spcAft>
                <a:spcPts val="0"/>
              </a:spcAft>
              <a:buNone/>
            </a:pPr>
            <a:endParaRPr b="1"/>
          </a:p>
          <a:p>
            <a:pPr marL="0" lvl="0" indent="0" algn="l" rtl="0">
              <a:spcBef>
                <a:spcPts val="0"/>
              </a:spcBef>
              <a:spcAft>
                <a:spcPts val="0"/>
              </a:spcAft>
              <a:buNone/>
            </a:pPr>
            <a:r>
              <a:rPr lang="en-US">
                <a:latin typeface="Roboto"/>
                <a:ea typeface="Roboto"/>
                <a:cs typeface="Roboto"/>
                <a:sym typeface="Roboto"/>
              </a:rPr>
              <a:t>Course Topics: </a:t>
            </a:r>
            <a:endParaRPr>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Creating chatbot applications capable of dialogue management and retrieval augmented generation.</a:t>
            </a:r>
            <a:endParaRPr>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Built from the ground up using foundation models which can be deployed on your own compute.</a:t>
            </a:r>
            <a:endParaRPr>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Leveraging current best practices from open-source frameworks like LangChain.</a:t>
            </a:r>
            <a:endParaRPr>
              <a:latin typeface="Roboto"/>
              <a:ea typeface="Roboto"/>
              <a:cs typeface="Roboto"/>
              <a:sym typeface="Roboto"/>
            </a:endParaRPr>
          </a:p>
        </p:txBody>
      </p:sp>
      <p:sp>
        <p:nvSpPr>
          <p:cNvPr id="384" name="Google Shape;384;g2ce22a6ec48_1_0:notes"/>
          <p:cNvSpPr txBox="1">
            <a:spLocks noGrp="1"/>
          </p:cNvSpPr>
          <p:nvPr>
            <p:ph type="sldNum" idx="12"/>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2ce22a6ec48_1_1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2ce22a6ec48_1_1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Roboto"/>
                <a:ea typeface="Roboto"/>
                <a:cs typeface="Roboto"/>
                <a:sym typeface="Roboto"/>
              </a:rPr>
              <a:t>"Once you've launched the course environment, you'll be greeted with the JupyterLab interface. </a:t>
            </a:r>
            <a:endParaRPr>
              <a:latin typeface="Roboto"/>
              <a:ea typeface="Roboto"/>
              <a:cs typeface="Roboto"/>
              <a:sym typeface="Roboto"/>
            </a:endParaRPr>
          </a:p>
          <a:p>
            <a:pPr marL="457200" lvl="0" indent="-304800" algn="l" rtl="0">
              <a:lnSpc>
                <a:spcPct val="115000"/>
              </a:lnSpc>
              <a:spcBef>
                <a:spcPts val="1500"/>
              </a:spcBef>
              <a:spcAft>
                <a:spcPts val="0"/>
              </a:spcAft>
              <a:buClr>
                <a:srgbClr val="D1D5DB"/>
              </a:buClr>
              <a:buSzPts val="1200"/>
              <a:buFont typeface="Roboto"/>
              <a:buChar char="●"/>
            </a:pPr>
            <a:r>
              <a:rPr lang="en-US">
                <a:latin typeface="Roboto"/>
                <a:ea typeface="Roboto"/>
                <a:cs typeface="Roboto"/>
                <a:sym typeface="Roboto"/>
              </a:rPr>
              <a:t>Can be deployed locally from your system and using your resources. Rely on your hardware and access via your browser. </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b="1">
                <a:latin typeface="Roboto"/>
                <a:ea typeface="Roboto"/>
                <a:cs typeface="Roboto"/>
                <a:sym typeface="Roboto"/>
              </a:rPr>
              <a:t>Can also be launched through a service like Google Colab! Allocates resources for you, and doesn’t rely on your compute!</a:t>
            </a:r>
            <a:endParaRPr b="1">
              <a:latin typeface="Roboto"/>
              <a:ea typeface="Roboto"/>
              <a:cs typeface="Roboto"/>
              <a:sym typeface="Roboto"/>
            </a:endParaRPr>
          </a:p>
          <a:p>
            <a:pPr marL="914400" lvl="1" indent="-298450" algn="l" rtl="0">
              <a:lnSpc>
                <a:spcPct val="115000"/>
              </a:lnSpc>
              <a:spcBef>
                <a:spcPts val="0"/>
              </a:spcBef>
              <a:spcAft>
                <a:spcPts val="0"/>
              </a:spcAft>
              <a:buClr>
                <a:schemeClr val="dk1"/>
              </a:buClr>
              <a:buSzPts val="1100"/>
              <a:buFont typeface="Roboto"/>
              <a:buAutoNum type="alphaLcPeriod"/>
            </a:pPr>
            <a:r>
              <a:rPr lang="en-US">
                <a:latin typeface="Roboto"/>
                <a:ea typeface="Roboto"/>
                <a:cs typeface="Roboto"/>
                <a:sym typeface="Roboto"/>
              </a:rPr>
              <a:t>(Use your computer to coordinate with some allocation system)</a:t>
            </a:r>
            <a:endParaRPr>
              <a:latin typeface="Roboto"/>
              <a:ea typeface="Roboto"/>
              <a:cs typeface="Roboto"/>
              <a:sym typeface="Roboto"/>
            </a:endParaRPr>
          </a:p>
          <a:p>
            <a:pPr marL="914400" lvl="1" indent="-298450" algn="l" rtl="0">
              <a:lnSpc>
                <a:spcPct val="115000"/>
              </a:lnSpc>
              <a:spcBef>
                <a:spcPts val="0"/>
              </a:spcBef>
              <a:spcAft>
                <a:spcPts val="0"/>
              </a:spcAft>
              <a:buClr>
                <a:schemeClr val="dk1"/>
              </a:buClr>
              <a:buSzPts val="1100"/>
              <a:buFont typeface="Roboto"/>
              <a:buAutoNum type="alphaLcPeriod"/>
            </a:pPr>
            <a:r>
              <a:rPr lang="en-US">
                <a:latin typeface="Roboto"/>
                <a:ea typeface="Roboto"/>
                <a:cs typeface="Roboto"/>
                <a:sym typeface="Roboto"/>
              </a:rPr>
              <a:t>(Get yourself access to a GPU-enabled resource from the cloud)</a:t>
            </a:r>
            <a:endParaRPr>
              <a:latin typeface="Roboto"/>
              <a:ea typeface="Roboto"/>
              <a:cs typeface="Roboto"/>
              <a:sym typeface="Roboto"/>
            </a:endParaRPr>
          </a:p>
          <a:p>
            <a:pPr marL="0" lvl="0" indent="0" algn="l" rtl="0">
              <a:spcBef>
                <a:spcPts val="1500"/>
              </a:spcBef>
              <a:spcAft>
                <a:spcPts val="0"/>
              </a:spcAft>
              <a:buClr>
                <a:schemeClr val="dk1"/>
              </a:buClr>
              <a:buSzPts val="1100"/>
              <a:buFont typeface="Arial"/>
              <a:buNone/>
            </a:pP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b="1">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p>
        </p:txBody>
      </p:sp>
      <p:sp>
        <p:nvSpPr>
          <p:cNvPr id="580" name="Google Shape;580;g2ce22a6ec48_1_165: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81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2ce22a6ec48_1_1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2ce22a6ec48_1_1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Roboto"/>
                <a:ea typeface="Roboto"/>
                <a:cs typeface="Roboto"/>
                <a:sym typeface="Roboto"/>
              </a:rPr>
              <a:t>"Once you've launched the course environment, you'll be greeted with the JupyterLab interface. </a:t>
            </a:r>
            <a:endParaRPr>
              <a:latin typeface="Roboto"/>
              <a:ea typeface="Roboto"/>
              <a:cs typeface="Roboto"/>
              <a:sym typeface="Roboto"/>
            </a:endParaRPr>
          </a:p>
          <a:p>
            <a:pPr marL="457200" lvl="0" indent="-304800" algn="l" rtl="0">
              <a:lnSpc>
                <a:spcPct val="115000"/>
              </a:lnSpc>
              <a:spcBef>
                <a:spcPts val="1500"/>
              </a:spcBef>
              <a:spcAft>
                <a:spcPts val="0"/>
              </a:spcAft>
              <a:buClr>
                <a:srgbClr val="D1D5DB"/>
              </a:buClr>
              <a:buSzPts val="1200"/>
              <a:buFont typeface="Roboto"/>
              <a:buChar char="●"/>
            </a:pPr>
            <a:r>
              <a:rPr lang="en-US">
                <a:latin typeface="Roboto"/>
                <a:ea typeface="Roboto"/>
                <a:cs typeface="Roboto"/>
                <a:sym typeface="Roboto"/>
              </a:rPr>
              <a:t>Can be deployed locally from your system and using your resources. Rely on your hardware and access via your browser. </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Can also be launched through a service like Google Colab! Allocates resources for you, and doesn’t rely on your compute!</a:t>
            </a:r>
            <a:endParaRPr>
              <a:latin typeface="Roboto"/>
              <a:ea typeface="Roboto"/>
              <a:cs typeface="Roboto"/>
              <a:sym typeface="Roboto"/>
            </a:endParaRPr>
          </a:p>
          <a:p>
            <a:pPr marL="914400" lvl="1" indent="-298450" algn="l" rtl="0">
              <a:lnSpc>
                <a:spcPct val="115000"/>
              </a:lnSpc>
              <a:spcBef>
                <a:spcPts val="0"/>
              </a:spcBef>
              <a:spcAft>
                <a:spcPts val="0"/>
              </a:spcAft>
              <a:buClr>
                <a:schemeClr val="dk1"/>
              </a:buClr>
              <a:buSzPts val="1100"/>
              <a:buFont typeface="Roboto"/>
              <a:buAutoNum type="alphaLcPeriod"/>
            </a:pPr>
            <a:r>
              <a:rPr lang="en-US" b="1">
                <a:latin typeface="Roboto"/>
                <a:ea typeface="Roboto"/>
                <a:cs typeface="Roboto"/>
                <a:sym typeface="Roboto"/>
              </a:rPr>
              <a:t>(Use your computer to coordinate with some allocation system)</a:t>
            </a:r>
            <a:endParaRPr b="1">
              <a:latin typeface="Roboto"/>
              <a:ea typeface="Roboto"/>
              <a:cs typeface="Roboto"/>
              <a:sym typeface="Roboto"/>
            </a:endParaRPr>
          </a:p>
          <a:p>
            <a:pPr marL="914400" lvl="1" indent="-298450" algn="l" rtl="0">
              <a:lnSpc>
                <a:spcPct val="115000"/>
              </a:lnSpc>
              <a:spcBef>
                <a:spcPts val="0"/>
              </a:spcBef>
              <a:spcAft>
                <a:spcPts val="0"/>
              </a:spcAft>
              <a:buClr>
                <a:schemeClr val="dk1"/>
              </a:buClr>
              <a:buSzPts val="1100"/>
              <a:buFont typeface="Roboto"/>
              <a:buAutoNum type="alphaLcPeriod"/>
            </a:pPr>
            <a:r>
              <a:rPr lang="en-US">
                <a:latin typeface="Roboto"/>
                <a:ea typeface="Roboto"/>
                <a:cs typeface="Roboto"/>
                <a:sym typeface="Roboto"/>
              </a:rPr>
              <a:t>(Get yourself access to a GPU-enabled resource from the cloud)</a:t>
            </a:r>
            <a:endParaRPr>
              <a:latin typeface="Roboto"/>
              <a:ea typeface="Roboto"/>
              <a:cs typeface="Roboto"/>
              <a:sym typeface="Roboto"/>
            </a:endParaRPr>
          </a:p>
          <a:p>
            <a:pPr marL="0" lvl="0" indent="0" algn="l" rtl="0">
              <a:spcBef>
                <a:spcPts val="1500"/>
              </a:spcBef>
              <a:spcAft>
                <a:spcPts val="0"/>
              </a:spcAft>
              <a:buClr>
                <a:schemeClr val="dk1"/>
              </a:buClr>
              <a:buSzPts val="1100"/>
              <a:buFont typeface="Arial"/>
              <a:buNone/>
            </a:pP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b="1">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602" name="Google Shape;602;g2ce22a6ec48_1_186: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82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2ce22a6ec48_1_2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2ce22a6ec48_1_2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Roboto"/>
                <a:ea typeface="Roboto"/>
                <a:cs typeface="Roboto"/>
                <a:sym typeface="Roboto"/>
              </a:rPr>
              <a:t>"Once you've launched the course environment, you'll be greeted with the JupyterLab interface. </a:t>
            </a:r>
            <a:endParaRPr>
              <a:latin typeface="Roboto"/>
              <a:ea typeface="Roboto"/>
              <a:cs typeface="Roboto"/>
              <a:sym typeface="Roboto"/>
            </a:endParaRPr>
          </a:p>
          <a:p>
            <a:pPr marL="457200" lvl="0" indent="-304800" algn="l" rtl="0">
              <a:lnSpc>
                <a:spcPct val="115000"/>
              </a:lnSpc>
              <a:spcBef>
                <a:spcPts val="1500"/>
              </a:spcBef>
              <a:spcAft>
                <a:spcPts val="0"/>
              </a:spcAft>
              <a:buClr>
                <a:srgbClr val="D1D5DB"/>
              </a:buClr>
              <a:buSzPts val="1200"/>
              <a:buFont typeface="Roboto"/>
              <a:buChar char="●"/>
            </a:pPr>
            <a:r>
              <a:rPr lang="en-US">
                <a:latin typeface="Roboto"/>
                <a:ea typeface="Roboto"/>
                <a:cs typeface="Roboto"/>
                <a:sym typeface="Roboto"/>
              </a:rPr>
              <a:t>Can be deployed locally from your system and using your resources. Rely on your hardware and access via your browser. </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Can also be launched through a service like Google Colab! Allocates resources for you, and doesn’t rely on your compute!</a:t>
            </a:r>
            <a:endParaRPr>
              <a:latin typeface="Roboto"/>
              <a:ea typeface="Roboto"/>
              <a:cs typeface="Roboto"/>
              <a:sym typeface="Roboto"/>
            </a:endParaRPr>
          </a:p>
          <a:p>
            <a:pPr marL="914400" lvl="1" indent="-298450" algn="l" rtl="0">
              <a:lnSpc>
                <a:spcPct val="115000"/>
              </a:lnSpc>
              <a:spcBef>
                <a:spcPts val="0"/>
              </a:spcBef>
              <a:spcAft>
                <a:spcPts val="0"/>
              </a:spcAft>
              <a:buClr>
                <a:schemeClr val="dk1"/>
              </a:buClr>
              <a:buSzPts val="1100"/>
              <a:buFont typeface="Roboto"/>
              <a:buAutoNum type="alphaLcPeriod"/>
            </a:pPr>
            <a:r>
              <a:rPr lang="en-US">
                <a:latin typeface="Roboto"/>
                <a:ea typeface="Roboto"/>
                <a:cs typeface="Roboto"/>
                <a:sym typeface="Roboto"/>
              </a:rPr>
              <a:t>(Use your computer to coordinate with some allocation system)</a:t>
            </a:r>
            <a:endParaRPr>
              <a:latin typeface="Roboto"/>
              <a:ea typeface="Roboto"/>
              <a:cs typeface="Roboto"/>
              <a:sym typeface="Roboto"/>
            </a:endParaRPr>
          </a:p>
          <a:p>
            <a:pPr marL="914400" lvl="1" indent="-298450" algn="l" rtl="0">
              <a:lnSpc>
                <a:spcPct val="115000"/>
              </a:lnSpc>
              <a:spcBef>
                <a:spcPts val="0"/>
              </a:spcBef>
              <a:spcAft>
                <a:spcPts val="0"/>
              </a:spcAft>
              <a:buClr>
                <a:schemeClr val="dk1"/>
              </a:buClr>
              <a:buSzPts val="1100"/>
              <a:buFont typeface="Roboto"/>
              <a:buAutoNum type="alphaLcPeriod"/>
            </a:pPr>
            <a:r>
              <a:rPr lang="en-US" b="1">
                <a:latin typeface="Roboto"/>
                <a:ea typeface="Roboto"/>
                <a:cs typeface="Roboto"/>
                <a:sym typeface="Roboto"/>
              </a:rPr>
              <a:t>(Get yourself access to a GPU-enabled resource from the cloud)</a:t>
            </a:r>
            <a:endParaRPr/>
          </a:p>
        </p:txBody>
      </p:sp>
      <p:sp>
        <p:nvSpPr>
          <p:cNvPr id="635" name="Google Shape;635;g2ce22a6ec48_1_218: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83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2ce22a6ec48_1_2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2ce22a6ec48_1_2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How is this interface actually provided for you?</a:t>
            </a:r>
            <a:endParaRPr b="1">
              <a:latin typeface="Roboto"/>
              <a:ea typeface="Roboto"/>
              <a:cs typeface="Roboto"/>
              <a:sym typeface="Roboto"/>
            </a:endParaRPr>
          </a:p>
          <a:p>
            <a:pPr marL="457200" lvl="0" indent="-304800" algn="l" rtl="0">
              <a:lnSpc>
                <a:spcPct val="115000"/>
              </a:lnSpc>
              <a:spcBef>
                <a:spcPts val="1500"/>
              </a:spcBef>
              <a:spcAft>
                <a:spcPts val="0"/>
              </a:spcAft>
              <a:buClr>
                <a:srgbClr val="D1D5DB"/>
              </a:buClr>
              <a:buSzPts val="1200"/>
              <a:buFont typeface="Roboto"/>
              <a:buChar char="●"/>
            </a:pPr>
            <a:r>
              <a:rPr lang="en-US">
                <a:latin typeface="Roboto"/>
                <a:ea typeface="Roboto"/>
                <a:cs typeface="Roboto"/>
                <a:sym typeface="Roboto"/>
              </a:rPr>
              <a:t>Compute allocated for you by cloud provider like AWS or Azure. Has some hardware, os, software, etc.</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Good to go!!! Except there are other things happening in the background…</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Maybe data loader? Maybe proxy server? Metadata tracker? Database connection? Need different software…</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Maybe some of the other resources have different requirements? Volume space? Hardware allocation?...</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TO HELP SOLVE THIS, WE CAN CONTAINERIZE INTO MICROSERVICES!</a:t>
            </a:r>
            <a:endParaRPr>
              <a:latin typeface="Roboto"/>
              <a:ea typeface="Roboto"/>
              <a:cs typeface="Roboto"/>
              <a:sym typeface="Roboto"/>
            </a:endParaRPr>
          </a:p>
          <a:p>
            <a:pPr marL="0" lvl="0" indent="0" algn="l" rtl="0">
              <a:spcBef>
                <a:spcPts val="1500"/>
              </a:spcBef>
              <a:spcAft>
                <a:spcPts val="0"/>
              </a:spcAft>
              <a:buClr>
                <a:schemeClr val="dk1"/>
              </a:buClr>
              <a:buSzPts val="1100"/>
              <a:buFont typeface="Arial"/>
              <a:buNone/>
            </a:pPr>
            <a:endParaRPr/>
          </a:p>
        </p:txBody>
      </p:sp>
      <p:sp>
        <p:nvSpPr>
          <p:cNvPr id="673" name="Google Shape;673;g2ce22a6ec48_1_255: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84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2ce22a6ec48_1_2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 name="Google Shape;679;g2ce22a6ec48_1_2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Roboto"/>
                <a:ea typeface="Roboto"/>
                <a:cs typeface="Roboto"/>
                <a:sym typeface="Roboto"/>
              </a:rPr>
              <a:t>How is this interface actually provided for you?</a:t>
            </a:r>
            <a:endParaRPr>
              <a:latin typeface="Roboto"/>
              <a:ea typeface="Roboto"/>
              <a:cs typeface="Roboto"/>
              <a:sym typeface="Roboto"/>
            </a:endParaRPr>
          </a:p>
          <a:p>
            <a:pPr marL="457200" lvl="0" indent="-304800" algn="l" rtl="0">
              <a:lnSpc>
                <a:spcPct val="115000"/>
              </a:lnSpc>
              <a:spcBef>
                <a:spcPts val="1500"/>
              </a:spcBef>
              <a:spcAft>
                <a:spcPts val="0"/>
              </a:spcAft>
              <a:buClr>
                <a:srgbClr val="D1D5DB"/>
              </a:buClr>
              <a:buSzPts val="1200"/>
              <a:buFont typeface="Roboto"/>
              <a:buChar char="●"/>
            </a:pPr>
            <a:r>
              <a:rPr lang="en-US" b="1">
                <a:latin typeface="Roboto"/>
                <a:ea typeface="Roboto"/>
                <a:cs typeface="Roboto"/>
                <a:sym typeface="Roboto"/>
              </a:rPr>
              <a:t>Compute allocated for you by cloud provider like AWS or Azure. Has some hardware, os, software, etc.</a:t>
            </a:r>
            <a:endParaRPr b="1">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Good to go!!! Except there are other things happening in the background…</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Maybe data loader? Maybe proxy server? Metadata tracker? Database connection? Need different software…</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Maybe some of the other resources have different requirements? Volume space? Hardware allocation?...</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TO HELP SOLVE THIS, WE CAN CONTAINERIZE INTO MICROSERVICES!</a:t>
            </a:r>
            <a:endParaRPr>
              <a:latin typeface="Roboto"/>
              <a:ea typeface="Roboto"/>
              <a:cs typeface="Roboto"/>
              <a:sym typeface="Roboto"/>
            </a:endParaRPr>
          </a:p>
          <a:p>
            <a:pPr marL="0" lvl="0" indent="0" algn="l" rtl="0">
              <a:spcBef>
                <a:spcPts val="150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680" name="Google Shape;680;g2ce22a6ec48_1_261: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85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2ce22a6ec48_1_2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2ce22a6ec48_1_2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Roboto"/>
                <a:ea typeface="Roboto"/>
                <a:cs typeface="Roboto"/>
                <a:sym typeface="Roboto"/>
              </a:rPr>
              <a:t>How is this interface actually provided for you?</a:t>
            </a:r>
            <a:endParaRPr>
              <a:latin typeface="Roboto"/>
              <a:ea typeface="Roboto"/>
              <a:cs typeface="Roboto"/>
              <a:sym typeface="Roboto"/>
            </a:endParaRPr>
          </a:p>
          <a:p>
            <a:pPr marL="457200" lvl="0" indent="-304800" algn="l" rtl="0">
              <a:lnSpc>
                <a:spcPct val="115000"/>
              </a:lnSpc>
              <a:spcBef>
                <a:spcPts val="1500"/>
              </a:spcBef>
              <a:spcAft>
                <a:spcPts val="0"/>
              </a:spcAft>
              <a:buClr>
                <a:srgbClr val="D1D5DB"/>
              </a:buClr>
              <a:buSzPts val="1200"/>
              <a:buFont typeface="Roboto"/>
              <a:buChar char="●"/>
            </a:pPr>
            <a:r>
              <a:rPr lang="en-US" b="1">
                <a:latin typeface="Roboto"/>
                <a:ea typeface="Roboto"/>
                <a:cs typeface="Roboto"/>
                <a:sym typeface="Roboto"/>
              </a:rPr>
              <a:t>Compute allocated for you by cloud provider like AWS or Azure. Has some hardware, os, software, etc.</a:t>
            </a:r>
            <a:endParaRPr b="1">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Good to go!!! Except there are other things happening in the background…</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Maybe data loader? Maybe proxy server? Metadata tracker? Database connection? Need different software…</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Maybe some of the other resources have different requirements? Volume space? Hardware allocation?...</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TO HELP SOLVE THIS, WE CAN CONTAINERIZE INTO MICROSERVICES!</a:t>
            </a:r>
            <a:endParaRPr>
              <a:latin typeface="Roboto"/>
              <a:ea typeface="Roboto"/>
              <a:cs typeface="Roboto"/>
              <a:sym typeface="Roboto"/>
            </a:endParaRPr>
          </a:p>
          <a:p>
            <a:pPr marL="0" lvl="0" indent="0" algn="l" rtl="0">
              <a:spcBef>
                <a:spcPts val="150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709" name="Google Shape;709;g2ce22a6ec48_1_289: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86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2ce22a6ec48_1_3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2ce22a6ec48_1_3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Roboto"/>
                <a:ea typeface="Roboto"/>
                <a:cs typeface="Roboto"/>
                <a:sym typeface="Roboto"/>
              </a:rPr>
              <a:t>How is this interface actually provided for you?</a:t>
            </a:r>
            <a:endParaRPr>
              <a:latin typeface="Roboto"/>
              <a:ea typeface="Roboto"/>
              <a:cs typeface="Roboto"/>
              <a:sym typeface="Roboto"/>
            </a:endParaRPr>
          </a:p>
          <a:p>
            <a:pPr marL="457200" lvl="0" indent="-304800" algn="l" rtl="0">
              <a:lnSpc>
                <a:spcPct val="115000"/>
              </a:lnSpc>
              <a:spcBef>
                <a:spcPts val="1500"/>
              </a:spcBef>
              <a:spcAft>
                <a:spcPts val="0"/>
              </a:spcAft>
              <a:buClr>
                <a:srgbClr val="D1D5DB"/>
              </a:buClr>
              <a:buSzPts val="1200"/>
              <a:buFont typeface="Roboto"/>
              <a:buChar char="●"/>
            </a:pPr>
            <a:r>
              <a:rPr lang="en-US">
                <a:latin typeface="Roboto"/>
                <a:ea typeface="Roboto"/>
                <a:cs typeface="Roboto"/>
                <a:sym typeface="Roboto"/>
              </a:rPr>
              <a:t>Compute allocated for you by cloud provider like AWS or Azure. Has some hardware, os, software, etc.</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Good to go!!! Except there are other things happening in the background…</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b="1">
                <a:latin typeface="Roboto"/>
                <a:ea typeface="Roboto"/>
                <a:cs typeface="Roboto"/>
                <a:sym typeface="Roboto"/>
              </a:rPr>
              <a:t>Maybe data loader? Maybe proxy server? Metadata tracker? Database connection? Need different software…</a:t>
            </a:r>
            <a:endParaRPr b="1">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Maybe some of the other resources have different requirements? Volume space? Hardware allocation?...</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TO HELP SOLVE THIS, WE CAN CONTAINERIZE INTO MICROSERVICES!</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endParaRPr>
              <a:latin typeface="Roboto"/>
              <a:ea typeface="Roboto"/>
              <a:cs typeface="Roboto"/>
              <a:sym typeface="Roboto"/>
            </a:endParaRPr>
          </a:p>
          <a:p>
            <a:pPr marL="0" lvl="0" indent="0" algn="l" rtl="0">
              <a:spcBef>
                <a:spcPts val="150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739" name="Google Shape;739;g2ce22a6ec48_1_318: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87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2ce22a6ec48_1_3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2ce22a6ec48_1_3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Roboto"/>
                <a:ea typeface="Roboto"/>
                <a:cs typeface="Roboto"/>
                <a:sym typeface="Roboto"/>
              </a:rPr>
              <a:t>How is this interface actually provided for you?</a:t>
            </a:r>
            <a:endParaRPr>
              <a:latin typeface="Roboto"/>
              <a:ea typeface="Roboto"/>
              <a:cs typeface="Roboto"/>
              <a:sym typeface="Roboto"/>
            </a:endParaRPr>
          </a:p>
          <a:p>
            <a:pPr marL="457200" lvl="0" indent="-304800" algn="l" rtl="0">
              <a:lnSpc>
                <a:spcPct val="115000"/>
              </a:lnSpc>
              <a:spcBef>
                <a:spcPts val="1500"/>
              </a:spcBef>
              <a:spcAft>
                <a:spcPts val="0"/>
              </a:spcAft>
              <a:buClr>
                <a:srgbClr val="D1D5DB"/>
              </a:buClr>
              <a:buSzPts val="1200"/>
              <a:buFont typeface="Roboto"/>
              <a:buChar char="●"/>
            </a:pPr>
            <a:r>
              <a:rPr lang="en-US">
                <a:latin typeface="Roboto"/>
                <a:ea typeface="Roboto"/>
                <a:cs typeface="Roboto"/>
                <a:sym typeface="Roboto"/>
              </a:rPr>
              <a:t>Compute allocated for you by cloud provider like AWS or Azure. Has some hardware, os, software, etc.</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Good to go!!! Except there are other things happening in the background…</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Maybe data loader? Maybe proxy server? Metadata tracker? Database connection? Need different software…</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b="1">
                <a:latin typeface="Roboto"/>
                <a:ea typeface="Roboto"/>
                <a:cs typeface="Roboto"/>
                <a:sym typeface="Roboto"/>
              </a:rPr>
              <a:t>Maybe some of the other resources have different requirements? Volume space? Hardware allocation?...</a:t>
            </a:r>
            <a:endParaRPr b="1">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TO HELP SOLVE THIS, WE CAN CONTAINERIZE INTO MICROSERVICES!</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endParaRPr>
              <a:latin typeface="Roboto"/>
              <a:ea typeface="Roboto"/>
              <a:cs typeface="Roboto"/>
              <a:sym typeface="Roboto"/>
            </a:endParaRPr>
          </a:p>
          <a:p>
            <a:pPr marL="0" lvl="0" indent="0" algn="l" rtl="0">
              <a:spcBef>
                <a:spcPts val="150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774" name="Google Shape;774;g2ce22a6ec48_1_352: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88</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2ce22a6ec48_1_3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2ce22a6ec48_1_39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Roboto"/>
                <a:ea typeface="Roboto"/>
                <a:cs typeface="Roboto"/>
                <a:sym typeface="Roboto"/>
              </a:rPr>
              <a:t>How is this interface actually provided for you?</a:t>
            </a:r>
            <a:endParaRPr>
              <a:latin typeface="Roboto"/>
              <a:ea typeface="Roboto"/>
              <a:cs typeface="Roboto"/>
              <a:sym typeface="Roboto"/>
            </a:endParaRPr>
          </a:p>
          <a:p>
            <a:pPr marL="457200" lvl="0" indent="-304800" algn="l" rtl="0">
              <a:lnSpc>
                <a:spcPct val="115000"/>
              </a:lnSpc>
              <a:spcBef>
                <a:spcPts val="1500"/>
              </a:spcBef>
              <a:spcAft>
                <a:spcPts val="0"/>
              </a:spcAft>
              <a:buClr>
                <a:srgbClr val="D1D5DB"/>
              </a:buClr>
              <a:buSzPts val="1200"/>
              <a:buFont typeface="Roboto"/>
              <a:buChar char="●"/>
            </a:pPr>
            <a:r>
              <a:rPr lang="en-US">
                <a:latin typeface="Roboto"/>
                <a:ea typeface="Roboto"/>
                <a:cs typeface="Roboto"/>
                <a:sym typeface="Roboto"/>
              </a:rPr>
              <a:t>Compute allocated for you by cloud provider like AWS or Azure. Has some hardware, os, software, etc.</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Good to go!!! Except there are other things happening in the background…</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Maybe data loader? Maybe proxy server? Metadata tracker? Database connection? Need different software…</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Maybe some of the other resources have different requirements? Volume space? Hardware allocation?...</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b="1">
                <a:latin typeface="Roboto"/>
                <a:ea typeface="Roboto"/>
                <a:cs typeface="Roboto"/>
                <a:sym typeface="Roboto"/>
              </a:rPr>
              <a:t>TO HELP SOLVE THIS, WE CAN CONTAINERIZE INTO MICROSERVICES!</a:t>
            </a:r>
            <a:endParaRPr b="1">
              <a:latin typeface="Roboto"/>
              <a:ea typeface="Roboto"/>
              <a:cs typeface="Roboto"/>
              <a:sym typeface="Roboto"/>
            </a:endParaRPr>
          </a:p>
          <a:p>
            <a:pPr marL="914400" lvl="1" indent="-298450" algn="l" rtl="0">
              <a:lnSpc>
                <a:spcPct val="115000"/>
              </a:lnSpc>
              <a:spcBef>
                <a:spcPts val="0"/>
              </a:spcBef>
              <a:spcAft>
                <a:spcPts val="0"/>
              </a:spcAft>
              <a:buClr>
                <a:schemeClr val="dk1"/>
              </a:buClr>
              <a:buSzPts val="1100"/>
              <a:buFont typeface="Roboto"/>
              <a:buAutoNum type="alphaLcPeriod"/>
            </a:pPr>
            <a:r>
              <a:rPr lang="en-US" b="1">
                <a:latin typeface="Roboto"/>
                <a:ea typeface="Roboto"/>
                <a:cs typeface="Roboto"/>
                <a:sym typeface="Roboto"/>
              </a:rPr>
              <a:t>Avoid dependency conflict, allocate resources as necessary, provide connections through server ports!</a:t>
            </a:r>
            <a:endParaRPr b="1">
              <a:latin typeface="Roboto"/>
              <a:ea typeface="Roboto"/>
              <a:cs typeface="Roboto"/>
              <a:sym typeface="Roboto"/>
            </a:endParaRPr>
          </a:p>
          <a:p>
            <a:pPr marL="0" lvl="0" indent="0" algn="l" rtl="0">
              <a:spcBef>
                <a:spcPts val="150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813" name="Google Shape;813;g2ce22a6ec48_1_390: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89</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2ce22a6ec48_1_4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3" name="Google Shape;863;g2ce22a6ec48_1_4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What does microservice orchestration look like in practice?</a:t>
            </a:r>
            <a:endParaRPr b="1"/>
          </a:p>
          <a:p>
            <a:pPr marL="457200" lvl="0" indent="-317500" algn="l" rtl="0">
              <a:spcBef>
                <a:spcPts val="0"/>
              </a:spcBef>
              <a:spcAft>
                <a:spcPts val="0"/>
              </a:spcAft>
              <a:buSzPts val="1400"/>
              <a:buChar char="-"/>
            </a:pPr>
            <a:r>
              <a:rPr lang="en-US" b="1"/>
              <a:t>Let’s start with your device, which is telling a service (like DLI?) that you need compute.</a:t>
            </a:r>
            <a:endParaRPr b="1"/>
          </a:p>
          <a:p>
            <a:pPr marL="457200" lvl="0" indent="-317500" algn="l" rtl="0">
              <a:spcBef>
                <a:spcPts val="0"/>
              </a:spcBef>
              <a:spcAft>
                <a:spcPts val="0"/>
              </a:spcAft>
              <a:buSzPts val="1400"/>
              <a:buChar char="-"/>
            </a:pPr>
            <a:r>
              <a:rPr lang="en-US"/>
              <a:t>DLI will ask AWS/Azure to ALLOCATE RESOURCES for the environment. </a:t>
            </a:r>
            <a:endParaRPr/>
          </a:p>
          <a:p>
            <a:pPr marL="457200" lvl="0" indent="-317500" algn="l" rtl="0">
              <a:spcBef>
                <a:spcPts val="0"/>
              </a:spcBef>
              <a:spcAft>
                <a:spcPts val="0"/>
              </a:spcAft>
              <a:buSzPts val="1400"/>
              <a:buChar char="-"/>
            </a:pPr>
            <a:r>
              <a:rPr lang="en-US"/>
              <a:t>Then, DLI will DEFINE the microservices. What they are, how they’re made, what ports they can use. (i.e. docker-compose)</a:t>
            </a:r>
            <a:endParaRPr/>
          </a:p>
          <a:p>
            <a:pPr marL="457200" lvl="0" indent="-317500" algn="l" rtl="0">
              <a:spcBef>
                <a:spcPts val="0"/>
              </a:spcBef>
              <a:spcAft>
                <a:spcPts val="0"/>
              </a:spcAft>
              <a:buSzPts val="1400"/>
              <a:buChar char="-"/>
            </a:pPr>
            <a:r>
              <a:rPr lang="en-US"/>
              <a:t>These microservices can then be CONSTRUCTED from a base image. Install packages, move files, download stuff, etc. (i.e. Dockerfile)</a:t>
            </a:r>
            <a:endParaRPr/>
          </a:p>
          <a:p>
            <a:pPr marL="457200" lvl="0" indent="-317500" algn="l" rtl="0">
              <a:spcBef>
                <a:spcPts val="0"/>
              </a:spcBef>
              <a:spcAft>
                <a:spcPts val="0"/>
              </a:spcAft>
              <a:buSzPts val="1400"/>
              <a:buChar char="-"/>
            </a:pPr>
            <a:r>
              <a:rPr lang="en-US"/>
              <a:t>Then, perpetual services can be kickstarted in these containers, like servers or endpoints. We now have live microservices!</a:t>
            </a:r>
            <a:endParaRPr/>
          </a:p>
        </p:txBody>
      </p:sp>
      <p:sp>
        <p:nvSpPr>
          <p:cNvPr id="864" name="Google Shape;864;g2ce22a6ec48_1_440: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90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ce22a6ec48_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g2ce22a6ec48_1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Roboto"/>
                <a:ea typeface="Roboto"/>
                <a:cs typeface="Roboto"/>
                <a:sym typeface="Roboto"/>
              </a:rPr>
              <a:t>Welcome to our course on Building RAG Agents with LLMs!</a:t>
            </a:r>
            <a:endParaRPr>
              <a:latin typeface="Roboto"/>
              <a:ea typeface="Roboto"/>
              <a:cs typeface="Roboto"/>
              <a:sym typeface="Roboto"/>
            </a:endParaRPr>
          </a:p>
          <a:p>
            <a:pPr marL="0" lvl="0" indent="0" algn="l" rtl="0">
              <a:spcBef>
                <a:spcPts val="0"/>
              </a:spcBef>
              <a:spcAft>
                <a:spcPts val="0"/>
              </a:spcAft>
              <a:buNone/>
            </a:pPr>
            <a:endParaRPr/>
          </a:p>
          <a:p>
            <a:pPr marL="0" lvl="0" indent="0" algn="l" rtl="0">
              <a:spcBef>
                <a:spcPts val="0"/>
              </a:spcBef>
              <a:spcAft>
                <a:spcPts val="0"/>
              </a:spcAft>
              <a:buNone/>
            </a:pPr>
            <a:r>
              <a:rPr lang="en-US" b="1"/>
              <a:t>REMIND STUDENTS TO START UP THEIR COURSE ENVIRONMENT!</a:t>
            </a:r>
            <a:endParaRPr b="1"/>
          </a:p>
          <a:p>
            <a:pPr marL="0" lvl="0" indent="0" algn="l" rtl="0">
              <a:spcBef>
                <a:spcPts val="0"/>
              </a:spcBef>
              <a:spcAft>
                <a:spcPts val="0"/>
              </a:spcAft>
              <a:buNone/>
            </a:pPr>
            <a:endParaRPr b="1"/>
          </a:p>
          <a:p>
            <a:pPr marL="0" lvl="0" indent="0" algn="l" rtl="0">
              <a:spcBef>
                <a:spcPts val="0"/>
              </a:spcBef>
              <a:spcAft>
                <a:spcPts val="0"/>
              </a:spcAft>
              <a:buSzPts val="1100"/>
              <a:buNone/>
            </a:pPr>
            <a:r>
              <a:rPr lang="en-US"/>
              <a:t>LLMs: Large Language Models which take in, produce, or otherwise reason with  text. We’ll learn to make more complex systems</a:t>
            </a:r>
            <a:endParaRPr/>
          </a:p>
          <a:p>
            <a:pPr marL="0" lvl="0" indent="0" algn="l" rtl="0">
              <a:spcBef>
                <a:spcPts val="0"/>
              </a:spcBef>
              <a:spcAft>
                <a:spcPts val="0"/>
              </a:spcAft>
              <a:buNone/>
            </a:pPr>
            <a:endParaRPr b="1"/>
          </a:p>
          <a:p>
            <a:pPr marL="0" lvl="0" indent="0" algn="l" rtl="0">
              <a:spcBef>
                <a:spcPts val="0"/>
              </a:spcBef>
              <a:spcAft>
                <a:spcPts val="0"/>
              </a:spcAft>
              <a:buClr>
                <a:schemeClr val="dk1"/>
              </a:buClr>
              <a:buSzPts val="1100"/>
              <a:buFont typeface="Arial"/>
              <a:buNone/>
            </a:pPr>
            <a:r>
              <a:rPr lang="en-US">
                <a:latin typeface="Roboto"/>
                <a:ea typeface="Roboto"/>
                <a:cs typeface="Roboto"/>
                <a:sym typeface="Roboto"/>
              </a:rPr>
              <a:t>Course Topics: </a:t>
            </a:r>
            <a:endParaRPr>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Creating chatbot applications capable of dialogue management and retrieval augmented generation.</a:t>
            </a:r>
            <a:endParaRPr>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Built from the ground up using foundation models which can be deployed on your own compute.</a:t>
            </a:r>
            <a:endParaRPr>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Leveraging current best practices from open-source frameworks like LangChain.</a:t>
            </a:r>
            <a:endParaRPr b="1"/>
          </a:p>
        </p:txBody>
      </p:sp>
      <p:sp>
        <p:nvSpPr>
          <p:cNvPr id="391" name="Google Shape;391;g2ce22a6ec48_1_6:notes"/>
          <p:cNvSpPr txBox="1">
            <a:spLocks noGrp="1"/>
          </p:cNvSpPr>
          <p:nvPr>
            <p:ph type="sldNum" idx="12"/>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2ce22a6ec48_1_4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3" name="Google Shape;873;g2ce22a6ec48_1_4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What does microservice orchestration look like in practice?</a:t>
            </a:r>
            <a:endParaRPr b="1"/>
          </a:p>
          <a:p>
            <a:pPr marL="457200" lvl="0" indent="-317500" algn="l" rtl="0">
              <a:spcBef>
                <a:spcPts val="0"/>
              </a:spcBef>
              <a:spcAft>
                <a:spcPts val="0"/>
              </a:spcAft>
              <a:buClr>
                <a:schemeClr val="dk1"/>
              </a:buClr>
              <a:buSzPts val="1400"/>
              <a:buChar char="-"/>
            </a:pPr>
            <a:r>
              <a:rPr lang="en-US"/>
              <a:t>Let’s start with your device, which is telling a service (like DLI?) that you need compute.</a:t>
            </a:r>
            <a:endParaRPr/>
          </a:p>
          <a:p>
            <a:pPr marL="457200" lvl="0" indent="-317500" algn="l" rtl="0">
              <a:spcBef>
                <a:spcPts val="0"/>
              </a:spcBef>
              <a:spcAft>
                <a:spcPts val="0"/>
              </a:spcAft>
              <a:buClr>
                <a:schemeClr val="dk1"/>
              </a:buClr>
              <a:buSzPts val="1400"/>
              <a:buChar char="-"/>
            </a:pPr>
            <a:r>
              <a:rPr lang="en-US" b="1"/>
              <a:t>DLI will ask AWS/Azure to ALLOCATE RESOURCES for the environment. </a:t>
            </a:r>
            <a:endParaRPr b="1"/>
          </a:p>
          <a:p>
            <a:pPr marL="457200" lvl="0" indent="-317500" algn="l" rtl="0">
              <a:spcBef>
                <a:spcPts val="0"/>
              </a:spcBef>
              <a:spcAft>
                <a:spcPts val="0"/>
              </a:spcAft>
              <a:buClr>
                <a:schemeClr val="dk1"/>
              </a:buClr>
              <a:buSzPts val="1400"/>
              <a:buChar char="-"/>
            </a:pPr>
            <a:r>
              <a:rPr lang="en-US"/>
              <a:t>Then, DLI will DEFINE the microservices. What they are, how they’re made, what ports they can use. (i.e. docker-compose)</a:t>
            </a:r>
            <a:endParaRPr/>
          </a:p>
          <a:p>
            <a:pPr marL="457200" lvl="0" indent="-317500" algn="l" rtl="0">
              <a:spcBef>
                <a:spcPts val="0"/>
              </a:spcBef>
              <a:spcAft>
                <a:spcPts val="0"/>
              </a:spcAft>
              <a:buClr>
                <a:schemeClr val="dk1"/>
              </a:buClr>
              <a:buSzPts val="1400"/>
              <a:buChar char="-"/>
            </a:pPr>
            <a:r>
              <a:rPr lang="en-US"/>
              <a:t>These microservices can then be CONSTRUCTED from a base image. Install packages, move files, download stuff, etc. (i.e. Dockerfile)</a:t>
            </a:r>
            <a:endParaRPr/>
          </a:p>
          <a:p>
            <a:pPr marL="457200" lvl="0" indent="-317500" algn="l" rtl="0">
              <a:spcBef>
                <a:spcPts val="0"/>
              </a:spcBef>
              <a:spcAft>
                <a:spcPts val="0"/>
              </a:spcAft>
              <a:buClr>
                <a:schemeClr val="dk1"/>
              </a:buClr>
              <a:buSzPts val="1400"/>
              <a:buChar char="-"/>
            </a:pPr>
            <a:r>
              <a:rPr lang="en-US"/>
              <a:t>Then, perpetual services can be kickstarted in these containers, like servers or endpoints. We now have live microservices!</a:t>
            </a:r>
            <a:endParaRPr/>
          </a:p>
          <a:p>
            <a:pPr marL="0" lvl="0" indent="0" algn="l" rtl="0">
              <a:spcBef>
                <a:spcPts val="0"/>
              </a:spcBef>
              <a:spcAft>
                <a:spcPts val="0"/>
              </a:spcAft>
              <a:buClr>
                <a:schemeClr val="dk1"/>
              </a:buClr>
              <a:buSzPts val="1100"/>
              <a:buFont typeface="Arial"/>
              <a:buNone/>
            </a:pPr>
            <a:endParaRPr/>
          </a:p>
        </p:txBody>
      </p:sp>
      <p:sp>
        <p:nvSpPr>
          <p:cNvPr id="874" name="Google Shape;874;g2ce22a6ec48_1_449: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91</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2ce22a6ec48_1_4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6" name="Google Shape;896;g2ce22a6ec48_1_4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What does microservice orchestration look like in practice?</a:t>
            </a:r>
            <a:endParaRPr b="1"/>
          </a:p>
          <a:p>
            <a:pPr marL="457200" lvl="0" indent="-317500" algn="l" rtl="0">
              <a:spcBef>
                <a:spcPts val="0"/>
              </a:spcBef>
              <a:spcAft>
                <a:spcPts val="0"/>
              </a:spcAft>
              <a:buClr>
                <a:schemeClr val="dk1"/>
              </a:buClr>
              <a:buSzPts val="1400"/>
              <a:buChar char="-"/>
            </a:pPr>
            <a:r>
              <a:rPr lang="en-US"/>
              <a:t>Let’s start with your device, which is telling a service (like DLI?) that you need compute.</a:t>
            </a:r>
            <a:endParaRPr/>
          </a:p>
          <a:p>
            <a:pPr marL="457200" lvl="0" indent="-317500" algn="l" rtl="0">
              <a:spcBef>
                <a:spcPts val="0"/>
              </a:spcBef>
              <a:spcAft>
                <a:spcPts val="0"/>
              </a:spcAft>
              <a:buClr>
                <a:schemeClr val="dk1"/>
              </a:buClr>
              <a:buSzPts val="1400"/>
              <a:buChar char="-"/>
            </a:pPr>
            <a:r>
              <a:rPr lang="en-US"/>
              <a:t>DLI will ask AWS/Azure to ALLOCATE RESOURCES for the environment. </a:t>
            </a:r>
            <a:endParaRPr/>
          </a:p>
          <a:p>
            <a:pPr marL="457200" lvl="0" indent="-317500" algn="l" rtl="0">
              <a:spcBef>
                <a:spcPts val="0"/>
              </a:spcBef>
              <a:spcAft>
                <a:spcPts val="0"/>
              </a:spcAft>
              <a:buClr>
                <a:schemeClr val="dk1"/>
              </a:buClr>
              <a:buSzPts val="1400"/>
              <a:buChar char="-"/>
            </a:pPr>
            <a:r>
              <a:rPr lang="en-US" b="1"/>
              <a:t>Then, DLI will DEFINE the microservices. What they are, how they’re made, what ports they can use. (i.e. docker-compose)</a:t>
            </a:r>
            <a:endParaRPr b="1"/>
          </a:p>
          <a:p>
            <a:pPr marL="457200" lvl="0" indent="-317500" algn="l" rtl="0">
              <a:spcBef>
                <a:spcPts val="0"/>
              </a:spcBef>
              <a:spcAft>
                <a:spcPts val="0"/>
              </a:spcAft>
              <a:buClr>
                <a:schemeClr val="dk1"/>
              </a:buClr>
              <a:buSzPts val="1400"/>
              <a:buChar char="-"/>
            </a:pPr>
            <a:r>
              <a:rPr lang="en-US"/>
              <a:t>These microservices can then be CONSTRUCTED from a base image. Install packages, move files, download stuff, etc. (i.e. Dockerfile)</a:t>
            </a:r>
            <a:endParaRPr/>
          </a:p>
          <a:p>
            <a:pPr marL="457200" lvl="0" indent="-317500" algn="l" rtl="0">
              <a:spcBef>
                <a:spcPts val="0"/>
              </a:spcBef>
              <a:spcAft>
                <a:spcPts val="0"/>
              </a:spcAft>
              <a:buClr>
                <a:schemeClr val="dk1"/>
              </a:buClr>
              <a:buSzPts val="1400"/>
              <a:buChar char="-"/>
            </a:pPr>
            <a:r>
              <a:rPr lang="en-US"/>
              <a:t>Then, perpetual services can be kickstarted in these containers, like servers or endpoints. We now have live microservices!</a:t>
            </a:r>
            <a:endParaRPr/>
          </a:p>
          <a:p>
            <a:pPr marL="0" lvl="0" indent="0" algn="l" rtl="0">
              <a:spcBef>
                <a:spcPts val="0"/>
              </a:spcBef>
              <a:spcAft>
                <a:spcPts val="0"/>
              </a:spcAft>
              <a:buClr>
                <a:schemeClr val="dk1"/>
              </a:buClr>
              <a:buSzPts val="1100"/>
              <a:buFont typeface="Arial"/>
              <a:buNone/>
            </a:pPr>
            <a:endParaRPr/>
          </a:p>
        </p:txBody>
      </p:sp>
      <p:sp>
        <p:nvSpPr>
          <p:cNvPr id="897" name="Google Shape;897;g2ce22a6ec48_1_471: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92</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2ce22a6ec48_1_5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8" name="Google Shape;938;g2ce22a6ec48_1_5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What does microservice orchestration look like in practice?</a:t>
            </a:r>
            <a:endParaRPr b="1"/>
          </a:p>
          <a:p>
            <a:pPr marL="457200" lvl="0" indent="-317500" algn="l" rtl="0">
              <a:spcBef>
                <a:spcPts val="0"/>
              </a:spcBef>
              <a:spcAft>
                <a:spcPts val="0"/>
              </a:spcAft>
              <a:buClr>
                <a:schemeClr val="dk1"/>
              </a:buClr>
              <a:buSzPts val="1400"/>
              <a:buChar char="-"/>
            </a:pPr>
            <a:r>
              <a:rPr lang="en-US"/>
              <a:t>Let’s start with your device, which is telling a service (like DLI?) that you need compute.</a:t>
            </a:r>
            <a:endParaRPr/>
          </a:p>
          <a:p>
            <a:pPr marL="457200" lvl="0" indent="-317500" algn="l" rtl="0">
              <a:spcBef>
                <a:spcPts val="0"/>
              </a:spcBef>
              <a:spcAft>
                <a:spcPts val="0"/>
              </a:spcAft>
              <a:buClr>
                <a:schemeClr val="dk1"/>
              </a:buClr>
              <a:buSzPts val="1400"/>
              <a:buChar char="-"/>
            </a:pPr>
            <a:r>
              <a:rPr lang="en-US"/>
              <a:t>DLI will ask AWS/Azure to ALLOCATE RESOURCES for the environment. </a:t>
            </a:r>
            <a:endParaRPr/>
          </a:p>
          <a:p>
            <a:pPr marL="457200" lvl="0" indent="-317500" algn="l" rtl="0">
              <a:spcBef>
                <a:spcPts val="0"/>
              </a:spcBef>
              <a:spcAft>
                <a:spcPts val="0"/>
              </a:spcAft>
              <a:buClr>
                <a:schemeClr val="dk1"/>
              </a:buClr>
              <a:buSzPts val="1400"/>
              <a:buChar char="-"/>
            </a:pPr>
            <a:r>
              <a:rPr lang="en-US"/>
              <a:t>Then, DLI will DEFINE the microservices. What they are, how they’re made, what ports they can use. (i.e. docker-compose)</a:t>
            </a:r>
            <a:endParaRPr/>
          </a:p>
          <a:p>
            <a:pPr marL="457200" lvl="0" indent="-317500" algn="l" rtl="0">
              <a:spcBef>
                <a:spcPts val="0"/>
              </a:spcBef>
              <a:spcAft>
                <a:spcPts val="0"/>
              </a:spcAft>
              <a:buClr>
                <a:schemeClr val="dk1"/>
              </a:buClr>
              <a:buSzPts val="1400"/>
              <a:buChar char="-"/>
            </a:pPr>
            <a:r>
              <a:rPr lang="en-US" b="1"/>
              <a:t>These microservices can then be CONSTRUCTED from a base image. Install packages, move files, download stuff, etc. (i.e. Dockerfile)</a:t>
            </a:r>
            <a:endParaRPr b="1"/>
          </a:p>
          <a:p>
            <a:pPr marL="457200" lvl="0" indent="-317500" algn="l" rtl="0">
              <a:spcBef>
                <a:spcPts val="0"/>
              </a:spcBef>
              <a:spcAft>
                <a:spcPts val="0"/>
              </a:spcAft>
              <a:buClr>
                <a:schemeClr val="dk1"/>
              </a:buClr>
              <a:buSzPts val="1400"/>
              <a:buChar char="-"/>
            </a:pPr>
            <a:r>
              <a:rPr lang="en-US"/>
              <a:t>Then, perpetual services can be kickstarted in these containers, like servers or endpoints. We now have live microservices!</a:t>
            </a:r>
            <a:endParaRPr/>
          </a:p>
          <a:p>
            <a:pPr marL="0" lvl="0" indent="0" algn="l" rtl="0">
              <a:spcBef>
                <a:spcPts val="0"/>
              </a:spcBef>
              <a:spcAft>
                <a:spcPts val="0"/>
              </a:spcAft>
              <a:buClr>
                <a:schemeClr val="dk1"/>
              </a:buClr>
              <a:buSzPts val="1100"/>
              <a:buFont typeface="Arial"/>
              <a:buNone/>
            </a:pPr>
            <a:endParaRPr/>
          </a:p>
        </p:txBody>
      </p:sp>
      <p:sp>
        <p:nvSpPr>
          <p:cNvPr id="939" name="Google Shape;939;g2ce22a6ec48_1_512: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93</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g2ce22a6ec48_1_5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4" name="Google Shape;974;g2ce22a6ec48_1_5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What does microservice orchestration look like in practice?</a:t>
            </a:r>
            <a:endParaRPr b="1"/>
          </a:p>
          <a:p>
            <a:pPr marL="457200" lvl="0" indent="-317500" algn="l" rtl="0">
              <a:spcBef>
                <a:spcPts val="0"/>
              </a:spcBef>
              <a:spcAft>
                <a:spcPts val="0"/>
              </a:spcAft>
              <a:buClr>
                <a:schemeClr val="dk1"/>
              </a:buClr>
              <a:buSzPts val="1400"/>
              <a:buChar char="-"/>
            </a:pPr>
            <a:r>
              <a:rPr lang="en-US"/>
              <a:t>Let’s start with your device, which is telling a service (like DLI?) that you need compute.</a:t>
            </a:r>
            <a:endParaRPr/>
          </a:p>
          <a:p>
            <a:pPr marL="457200" lvl="0" indent="-317500" algn="l" rtl="0">
              <a:spcBef>
                <a:spcPts val="0"/>
              </a:spcBef>
              <a:spcAft>
                <a:spcPts val="0"/>
              </a:spcAft>
              <a:buClr>
                <a:schemeClr val="dk1"/>
              </a:buClr>
              <a:buSzPts val="1400"/>
              <a:buChar char="-"/>
            </a:pPr>
            <a:r>
              <a:rPr lang="en-US"/>
              <a:t>DLI will ask AWS/Azure to ALLOCATE RESOURCES for the environment. </a:t>
            </a:r>
            <a:endParaRPr/>
          </a:p>
          <a:p>
            <a:pPr marL="457200" lvl="0" indent="-317500" algn="l" rtl="0">
              <a:spcBef>
                <a:spcPts val="0"/>
              </a:spcBef>
              <a:spcAft>
                <a:spcPts val="0"/>
              </a:spcAft>
              <a:buClr>
                <a:schemeClr val="dk1"/>
              </a:buClr>
              <a:buSzPts val="1400"/>
              <a:buChar char="-"/>
            </a:pPr>
            <a:r>
              <a:rPr lang="en-US"/>
              <a:t>Then, DLI will DEFINE the microservices. What they are, how they’re made, what ports they can use. (i.e. docker-compose)</a:t>
            </a:r>
            <a:endParaRPr/>
          </a:p>
          <a:p>
            <a:pPr marL="457200" lvl="0" indent="-317500" algn="l" rtl="0">
              <a:spcBef>
                <a:spcPts val="0"/>
              </a:spcBef>
              <a:spcAft>
                <a:spcPts val="0"/>
              </a:spcAft>
              <a:buClr>
                <a:schemeClr val="dk1"/>
              </a:buClr>
              <a:buSzPts val="1400"/>
              <a:buChar char="-"/>
            </a:pPr>
            <a:r>
              <a:rPr lang="en-US"/>
              <a:t>These microservices can then be CONSTRUCTED from a base image. Install packages, move files, download stuff, etc. (i.e. Dockerfile)</a:t>
            </a:r>
            <a:endParaRPr/>
          </a:p>
          <a:p>
            <a:pPr marL="457200" lvl="0" indent="-317500" algn="l" rtl="0">
              <a:spcBef>
                <a:spcPts val="0"/>
              </a:spcBef>
              <a:spcAft>
                <a:spcPts val="0"/>
              </a:spcAft>
              <a:buClr>
                <a:schemeClr val="dk1"/>
              </a:buClr>
              <a:buSzPts val="1400"/>
              <a:buChar char="-"/>
            </a:pPr>
            <a:r>
              <a:rPr lang="en-US" b="1"/>
              <a:t>Then, perpetual services can be kickstarted in these containers, like servers or endpoints. We now have live microservices!</a:t>
            </a:r>
            <a:endParaRPr b="1"/>
          </a:p>
          <a:p>
            <a:pPr marL="457200" lvl="0" indent="-317500" algn="l" rtl="0">
              <a:spcBef>
                <a:spcPts val="0"/>
              </a:spcBef>
              <a:spcAft>
                <a:spcPts val="0"/>
              </a:spcAft>
              <a:buClr>
                <a:schemeClr val="dk1"/>
              </a:buClr>
              <a:buSzPts val="1400"/>
              <a:buChar char="-"/>
            </a:pPr>
            <a:r>
              <a:rPr lang="en-US"/>
              <a:t>Why bother setting things up this way though?</a:t>
            </a:r>
            <a:endParaRPr/>
          </a:p>
          <a:p>
            <a:pPr marL="457200" lvl="0" indent="-317500" algn="l" rtl="0">
              <a:spcBef>
                <a:spcPts val="0"/>
              </a:spcBef>
              <a:spcAft>
                <a:spcPts val="0"/>
              </a:spcAft>
              <a:buClr>
                <a:schemeClr val="dk1"/>
              </a:buClr>
              <a:buSzPts val="1400"/>
              <a:buChar char="-"/>
            </a:pPr>
            <a:r>
              <a:rPr lang="en-US"/>
              <a:t>…</a:t>
            </a:r>
            <a:endParaRPr/>
          </a:p>
        </p:txBody>
      </p:sp>
      <p:sp>
        <p:nvSpPr>
          <p:cNvPr id="975" name="Google Shape;975;g2ce22a6ec48_1_547: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94</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2ce22a6ec48_1_5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0" name="Google Shape;1010;g2ce22a6ec48_1_5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What does microservice orchestration look like in practice?</a:t>
            </a:r>
            <a:endParaRPr b="1"/>
          </a:p>
          <a:p>
            <a:pPr marL="457200" lvl="0" indent="-317500" algn="l" rtl="0">
              <a:spcBef>
                <a:spcPts val="0"/>
              </a:spcBef>
              <a:spcAft>
                <a:spcPts val="0"/>
              </a:spcAft>
              <a:buClr>
                <a:schemeClr val="dk1"/>
              </a:buClr>
              <a:buSzPts val="1400"/>
              <a:buChar char="-"/>
            </a:pPr>
            <a:r>
              <a:rPr lang="en-US"/>
              <a:t>…</a:t>
            </a:r>
            <a:endParaRPr/>
          </a:p>
          <a:p>
            <a:pPr marL="457200" lvl="0" indent="-317500" algn="l" rtl="0">
              <a:spcBef>
                <a:spcPts val="0"/>
              </a:spcBef>
              <a:spcAft>
                <a:spcPts val="0"/>
              </a:spcAft>
              <a:buClr>
                <a:schemeClr val="dk1"/>
              </a:buClr>
              <a:buSzPts val="1400"/>
              <a:buChar char="-"/>
            </a:pPr>
            <a:r>
              <a:rPr lang="en-US"/>
              <a:t>Why bother setting things up this way though? </a:t>
            </a:r>
            <a:endParaRPr/>
          </a:p>
          <a:p>
            <a:pPr marL="457200" lvl="0" indent="-317500" algn="l" rtl="0">
              <a:spcBef>
                <a:spcPts val="0"/>
              </a:spcBef>
              <a:spcAft>
                <a:spcPts val="0"/>
              </a:spcAft>
              <a:buClr>
                <a:schemeClr val="dk1"/>
              </a:buClr>
              <a:buSzPts val="1400"/>
              <a:buChar char="-"/>
            </a:pPr>
            <a:r>
              <a:rPr lang="en-US" b="1"/>
              <a:t>Turns out, creating services that communicate over ports makes it simple to move stuff around! </a:t>
            </a:r>
            <a:r>
              <a:rPr lang="en-US"/>
              <a:t>(next slide shows connections) </a:t>
            </a:r>
            <a:endParaRPr/>
          </a:p>
          <a:p>
            <a:pPr marL="914400" lvl="1" indent="-317500" algn="l" rtl="0">
              <a:spcBef>
                <a:spcPts val="0"/>
              </a:spcBef>
              <a:spcAft>
                <a:spcPts val="0"/>
              </a:spcAft>
              <a:buClr>
                <a:schemeClr val="dk1"/>
              </a:buClr>
              <a:buSzPts val="1400"/>
              <a:buChar char="-"/>
            </a:pPr>
            <a:r>
              <a:rPr lang="en-US"/>
              <a:t>You can move services off your device and into the cloud, or can move processes towards edge devices without too much trouble!</a:t>
            </a:r>
            <a:endParaRPr/>
          </a:p>
          <a:p>
            <a:pPr marL="0" lvl="0" indent="0" algn="l" rtl="0">
              <a:spcBef>
                <a:spcPts val="0"/>
              </a:spcBef>
              <a:spcAft>
                <a:spcPts val="0"/>
              </a:spcAft>
              <a:buClr>
                <a:schemeClr val="dk1"/>
              </a:buClr>
              <a:buSzPts val="1100"/>
              <a:buFont typeface="Arial"/>
              <a:buNone/>
            </a:pPr>
            <a:endParaRPr/>
          </a:p>
        </p:txBody>
      </p:sp>
      <p:sp>
        <p:nvSpPr>
          <p:cNvPr id="1011" name="Google Shape;1011;g2ce22a6ec48_1_582: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95</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g2ce22a6ec48_1_6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3" name="Google Shape;1063;g2ce22a6ec48_1_6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What does microservice orchestration look like in practice?</a:t>
            </a:r>
            <a:endParaRPr/>
          </a:p>
          <a:p>
            <a:pPr marL="457200" lvl="0" indent="-317500" algn="l" rtl="0">
              <a:spcBef>
                <a:spcPts val="0"/>
              </a:spcBef>
              <a:spcAft>
                <a:spcPts val="0"/>
              </a:spcAft>
              <a:buClr>
                <a:schemeClr val="dk1"/>
              </a:buClr>
              <a:buSzPts val="1400"/>
              <a:buChar char="-"/>
            </a:pPr>
            <a:r>
              <a:rPr lang="en-US"/>
              <a:t>…</a:t>
            </a:r>
            <a:endParaRPr/>
          </a:p>
          <a:p>
            <a:pPr marL="457200" lvl="0" indent="-317500" algn="l" rtl="0">
              <a:spcBef>
                <a:spcPts val="0"/>
              </a:spcBef>
              <a:spcAft>
                <a:spcPts val="0"/>
              </a:spcAft>
              <a:buClr>
                <a:schemeClr val="dk1"/>
              </a:buClr>
              <a:buSzPts val="1400"/>
              <a:buChar char="-"/>
            </a:pPr>
            <a:r>
              <a:rPr lang="en-US"/>
              <a:t>Why bother setting things up this way though? </a:t>
            </a:r>
            <a:endParaRPr/>
          </a:p>
          <a:p>
            <a:pPr marL="457200" lvl="0" indent="-317500" algn="l" rtl="0">
              <a:spcBef>
                <a:spcPts val="0"/>
              </a:spcBef>
              <a:spcAft>
                <a:spcPts val="0"/>
              </a:spcAft>
              <a:buClr>
                <a:schemeClr val="dk1"/>
              </a:buClr>
              <a:buSzPts val="1400"/>
              <a:buChar char="-"/>
            </a:pPr>
            <a:r>
              <a:rPr lang="en-US"/>
              <a:t>Turns out, creating services that communicate over ports makes it simple to move stuff around! (next slide shows connections) </a:t>
            </a:r>
            <a:endParaRPr/>
          </a:p>
          <a:p>
            <a:pPr marL="914400" lvl="1" indent="-317500" algn="l" rtl="0">
              <a:spcBef>
                <a:spcPts val="0"/>
              </a:spcBef>
              <a:spcAft>
                <a:spcPts val="0"/>
              </a:spcAft>
              <a:buClr>
                <a:schemeClr val="dk1"/>
              </a:buClr>
              <a:buSzPts val="1400"/>
              <a:buChar char="-"/>
            </a:pPr>
            <a:r>
              <a:rPr lang="en-US" b="1"/>
              <a:t>You can move services off your device and into the cloud, or move processes towards edge devices without too much trouble!</a:t>
            </a:r>
            <a:endParaRPr b="1"/>
          </a:p>
          <a:p>
            <a:pPr marL="457200" lvl="0" indent="-317500" algn="l" rtl="0">
              <a:spcBef>
                <a:spcPts val="0"/>
              </a:spcBef>
              <a:spcAft>
                <a:spcPts val="0"/>
              </a:spcAft>
              <a:buClr>
                <a:schemeClr val="dk1"/>
              </a:buClr>
              <a:buSzPts val="1400"/>
              <a:buChar char="-"/>
            </a:pPr>
            <a:r>
              <a:rPr lang="en-US"/>
              <a:t>So, let’s get back to our own environment! So far, we know we have our Jupyter Labs interface, but what else? </a:t>
            </a:r>
            <a:endParaRPr/>
          </a:p>
          <a:p>
            <a:pPr marL="0" lvl="0" indent="0" algn="l" rtl="0">
              <a:spcBef>
                <a:spcPts val="0"/>
              </a:spcBef>
              <a:spcAft>
                <a:spcPts val="0"/>
              </a:spcAft>
              <a:buClr>
                <a:schemeClr val="dk1"/>
              </a:buClr>
              <a:buSzPts val="1100"/>
              <a:buFont typeface="Arial"/>
              <a:buNone/>
            </a:pPr>
            <a:endParaRPr/>
          </a:p>
        </p:txBody>
      </p:sp>
      <p:sp>
        <p:nvSpPr>
          <p:cNvPr id="1064" name="Google Shape;1064;g2ce22a6ec48_1_634: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96</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Google Shape;1157;g2ce22a6ec48_1_7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8" name="Google Shape;1158;g2ce22a6ec48_1_7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What does microservice orchestration look like in practice?</a:t>
            </a:r>
            <a:endParaRPr/>
          </a:p>
          <a:p>
            <a:pPr marL="457200" lvl="0" indent="-317500" algn="l" rtl="0">
              <a:spcBef>
                <a:spcPts val="0"/>
              </a:spcBef>
              <a:spcAft>
                <a:spcPts val="0"/>
              </a:spcAft>
              <a:buClr>
                <a:schemeClr val="dk1"/>
              </a:buClr>
              <a:buSzPts val="1400"/>
              <a:buChar char="-"/>
            </a:pPr>
            <a:r>
              <a:rPr lang="en-US" b="1"/>
              <a:t>So, let’s get back to our own environment! So far, we know we have our Jupyter Labs interface, but what else? </a:t>
            </a:r>
            <a:endParaRPr b="1"/>
          </a:p>
          <a:p>
            <a:pPr marL="457200" lvl="0" indent="-317500" algn="l" rtl="0">
              <a:spcBef>
                <a:spcPts val="0"/>
              </a:spcBef>
              <a:spcAft>
                <a:spcPts val="0"/>
              </a:spcAft>
              <a:buSzPts val="1400"/>
              <a:buChar char="-"/>
            </a:pPr>
            <a:r>
              <a:rPr lang="en-US"/>
              <a:t>In the lab, you’ll find out about the frontend microservice, which is already hosted on port 8090.</a:t>
            </a:r>
            <a:endParaRPr/>
          </a:p>
        </p:txBody>
      </p:sp>
      <p:sp>
        <p:nvSpPr>
          <p:cNvPr id="1159" name="Google Shape;1159;g2ce22a6ec48_1_728: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97</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g2ce22a6ec48_1_7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6" name="Google Shape;1176;g2ce22a6ec48_1_7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What does microservice orchestration look like in practice?</a:t>
            </a:r>
            <a:endParaRPr/>
          </a:p>
          <a:p>
            <a:pPr marL="457200" lvl="0" indent="-317500" algn="l" rtl="0">
              <a:spcBef>
                <a:spcPts val="0"/>
              </a:spcBef>
              <a:spcAft>
                <a:spcPts val="0"/>
              </a:spcAft>
              <a:buClr>
                <a:schemeClr val="dk1"/>
              </a:buClr>
              <a:buSzPts val="1400"/>
              <a:buChar char="-"/>
            </a:pPr>
            <a:r>
              <a:rPr lang="en-US"/>
              <a:t>So, let’s get back to our own environment! So far, we know we have our Jupyter Labs interface, but what else? </a:t>
            </a:r>
            <a:endParaRPr/>
          </a:p>
          <a:p>
            <a:pPr marL="457200" lvl="0" indent="-317500" algn="l" rtl="0">
              <a:spcBef>
                <a:spcPts val="0"/>
              </a:spcBef>
              <a:spcAft>
                <a:spcPts val="0"/>
              </a:spcAft>
              <a:buClr>
                <a:schemeClr val="dk1"/>
              </a:buClr>
              <a:buSzPts val="1400"/>
              <a:buChar char="-"/>
            </a:pPr>
            <a:r>
              <a:rPr lang="en-US" b="1"/>
              <a:t>In the lab, you’ll find out about the frontend microservice, which is already hosted on port 8090.</a:t>
            </a:r>
            <a:endParaRPr b="1"/>
          </a:p>
          <a:p>
            <a:pPr marL="457200" lvl="0" indent="-317500" algn="l" rtl="0">
              <a:spcBef>
                <a:spcPts val="0"/>
              </a:spcBef>
              <a:spcAft>
                <a:spcPts val="0"/>
              </a:spcAft>
              <a:buSzPts val="1400"/>
              <a:buChar char="-"/>
            </a:pPr>
            <a:r>
              <a:rPr lang="en-US"/>
              <a:t>This frontend is hosted in Gradio, an open-source web interface design library well-suited for presenting AI models.</a:t>
            </a:r>
            <a:endParaRPr/>
          </a:p>
        </p:txBody>
      </p:sp>
      <p:sp>
        <p:nvSpPr>
          <p:cNvPr id="1177" name="Google Shape;1177;g2ce22a6ec48_1_744: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98</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g2ce22a6ec48_1_7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0" name="Google Shape;1200;g2ce22a6ec48_1_7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What does microservice orchestration look like in practice?</a:t>
            </a:r>
            <a:endParaRPr/>
          </a:p>
          <a:p>
            <a:pPr marL="457200" lvl="0" indent="-317500" algn="l" rtl="0">
              <a:spcBef>
                <a:spcPts val="0"/>
              </a:spcBef>
              <a:spcAft>
                <a:spcPts val="0"/>
              </a:spcAft>
              <a:buClr>
                <a:schemeClr val="dk1"/>
              </a:buClr>
              <a:buSzPts val="1400"/>
              <a:buChar char="-"/>
            </a:pPr>
            <a:r>
              <a:rPr lang="en-US"/>
              <a:t>So, let’s get back to our own environment! So far, we know we have our Jupyter Labs interface, but what else? </a:t>
            </a:r>
            <a:endParaRPr/>
          </a:p>
          <a:p>
            <a:pPr marL="457200" lvl="0" indent="-317500" algn="l" rtl="0">
              <a:spcBef>
                <a:spcPts val="0"/>
              </a:spcBef>
              <a:spcAft>
                <a:spcPts val="0"/>
              </a:spcAft>
              <a:buClr>
                <a:schemeClr val="dk1"/>
              </a:buClr>
              <a:buSzPts val="1400"/>
              <a:buChar char="-"/>
            </a:pPr>
            <a:r>
              <a:rPr lang="en-US"/>
              <a:t>In the lab, you’ll find out about the frontend microservice, which is already hosted on port 8090.</a:t>
            </a:r>
            <a:endParaRPr/>
          </a:p>
          <a:p>
            <a:pPr marL="457200" lvl="0" indent="-317500" algn="l" rtl="0">
              <a:spcBef>
                <a:spcPts val="0"/>
              </a:spcBef>
              <a:spcAft>
                <a:spcPts val="0"/>
              </a:spcAft>
              <a:buClr>
                <a:schemeClr val="dk1"/>
              </a:buClr>
              <a:buSzPts val="1400"/>
              <a:buChar char="-"/>
            </a:pPr>
            <a:r>
              <a:rPr lang="en-US" b="1"/>
              <a:t>This frontend is hosted in Gradio, an open-source web interface design library well-suited for presenting AI models.</a:t>
            </a:r>
            <a:endParaRPr b="1"/>
          </a:p>
          <a:p>
            <a:pPr marL="914400" lvl="1" indent="-317500" algn="l" rtl="0">
              <a:spcBef>
                <a:spcPts val="0"/>
              </a:spcBef>
              <a:spcAft>
                <a:spcPts val="0"/>
              </a:spcAft>
              <a:buClr>
                <a:schemeClr val="dk1"/>
              </a:buClr>
              <a:buSzPts val="1400"/>
              <a:buChar char="-"/>
            </a:pPr>
            <a:r>
              <a:rPr lang="en-US"/>
              <a:t>1. Simple interface:  slow_echo is being ran in a loop</a:t>
            </a:r>
            <a:endParaRPr/>
          </a:p>
          <a:p>
            <a:pPr marL="914400" lvl="1" indent="-317500" algn="l" rtl="0">
              <a:spcBef>
                <a:spcPts val="0"/>
              </a:spcBef>
              <a:spcAft>
                <a:spcPts val="0"/>
              </a:spcAft>
              <a:buClr>
                <a:schemeClr val="dk1"/>
              </a:buClr>
              <a:buSzPts val="1400"/>
              <a:buChar char="-"/>
            </a:pPr>
            <a:r>
              <a:rPr lang="en-US"/>
              <a:t>2. More involved interface example from huggingface spaces, which anybody can contribute to</a:t>
            </a:r>
            <a:endParaRPr/>
          </a:p>
          <a:p>
            <a:pPr marL="914400" lvl="1" indent="-317500" algn="l" rtl="0">
              <a:spcBef>
                <a:spcPts val="0"/>
              </a:spcBef>
              <a:spcAft>
                <a:spcPts val="0"/>
              </a:spcAft>
              <a:buClr>
                <a:schemeClr val="dk1"/>
              </a:buClr>
              <a:buSzPts val="1400"/>
              <a:buChar char="-"/>
            </a:pPr>
            <a:r>
              <a:rPr lang="en-US"/>
              <a:t>3. A more involved interface, which is closer to what is available/running in environment. See ./frontent/server_app.py</a:t>
            </a:r>
            <a:endParaRPr/>
          </a:p>
        </p:txBody>
      </p:sp>
      <p:sp>
        <p:nvSpPr>
          <p:cNvPr id="1201" name="Google Shape;1201;g2ce22a6ec48_1_766: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99</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g2ce22a6ec48_1_7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g2ce22a6ec48_1_7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What does microservice orchestration look like in practice?</a:t>
            </a:r>
            <a:endParaRPr/>
          </a:p>
          <a:p>
            <a:pPr marL="457200" lvl="0" indent="-317500" algn="l" rtl="0">
              <a:spcBef>
                <a:spcPts val="0"/>
              </a:spcBef>
              <a:spcAft>
                <a:spcPts val="0"/>
              </a:spcAft>
              <a:buClr>
                <a:schemeClr val="dk1"/>
              </a:buClr>
              <a:buSzPts val="1400"/>
              <a:buChar char="-"/>
            </a:pPr>
            <a:r>
              <a:rPr lang="en-US"/>
              <a:t>So, let’s get back to our own environment! So far, we know we have our Jupyter Labs interface, but what else? </a:t>
            </a:r>
            <a:endParaRPr/>
          </a:p>
          <a:p>
            <a:pPr marL="457200" lvl="0" indent="-317500" algn="l" rtl="0">
              <a:spcBef>
                <a:spcPts val="0"/>
              </a:spcBef>
              <a:spcAft>
                <a:spcPts val="0"/>
              </a:spcAft>
              <a:buClr>
                <a:schemeClr val="dk1"/>
              </a:buClr>
              <a:buSzPts val="1400"/>
              <a:buChar char="-"/>
            </a:pPr>
            <a:r>
              <a:rPr lang="en-US"/>
              <a:t>In the lab, you’ll find out about the frontend microservice, which is already hosted on port 8090.</a:t>
            </a:r>
            <a:endParaRPr/>
          </a:p>
          <a:p>
            <a:pPr marL="457200" lvl="0" indent="-317500" algn="l" rtl="0">
              <a:spcBef>
                <a:spcPts val="0"/>
              </a:spcBef>
              <a:spcAft>
                <a:spcPts val="0"/>
              </a:spcAft>
              <a:buClr>
                <a:schemeClr val="dk1"/>
              </a:buClr>
              <a:buSzPts val="1400"/>
              <a:buChar char="-"/>
            </a:pPr>
            <a:r>
              <a:rPr lang="en-US" b="1"/>
              <a:t>This frontend is hosted in Gradio, an open-source web interface design library well-suited for presenting AI models.</a:t>
            </a:r>
            <a:endParaRPr b="1"/>
          </a:p>
          <a:p>
            <a:pPr marL="914400" lvl="1" indent="-317500" algn="l" rtl="0">
              <a:spcBef>
                <a:spcPts val="0"/>
              </a:spcBef>
              <a:spcAft>
                <a:spcPts val="0"/>
              </a:spcAft>
              <a:buClr>
                <a:schemeClr val="dk1"/>
              </a:buClr>
              <a:buSzPts val="1400"/>
              <a:buChar char="-"/>
            </a:pPr>
            <a:r>
              <a:rPr lang="en-US" b="1"/>
              <a:t>1. Simple interface:  slow_echo is being ran in a loop</a:t>
            </a:r>
            <a:endParaRPr b="1"/>
          </a:p>
          <a:p>
            <a:pPr marL="914400" lvl="1" indent="-317500" algn="l" rtl="0">
              <a:spcBef>
                <a:spcPts val="0"/>
              </a:spcBef>
              <a:spcAft>
                <a:spcPts val="0"/>
              </a:spcAft>
              <a:buClr>
                <a:schemeClr val="dk1"/>
              </a:buClr>
              <a:buSzPts val="1400"/>
              <a:buChar char="-"/>
            </a:pPr>
            <a:r>
              <a:rPr lang="en-US"/>
              <a:t>2. More involved interface example from huggingface spaces, which anybody can contribute to</a:t>
            </a:r>
            <a:endParaRPr/>
          </a:p>
          <a:p>
            <a:pPr marL="914400" lvl="1" indent="-317500" algn="l" rtl="0">
              <a:spcBef>
                <a:spcPts val="0"/>
              </a:spcBef>
              <a:spcAft>
                <a:spcPts val="0"/>
              </a:spcAft>
              <a:buClr>
                <a:schemeClr val="dk1"/>
              </a:buClr>
              <a:buSzPts val="1400"/>
              <a:buChar char="-"/>
            </a:pPr>
            <a:r>
              <a:rPr lang="en-US"/>
              <a:t>3. A more involved interface, which is closer to what is available/running in environment. See ./frontent/server_app.py</a:t>
            </a:r>
            <a:endParaRPr/>
          </a:p>
        </p:txBody>
      </p:sp>
      <p:sp>
        <p:nvSpPr>
          <p:cNvPr id="1208" name="Google Shape;1208;g2ce22a6ec48_1_772: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100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2ce22a6ec48_1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Roboto"/>
                <a:ea typeface="Roboto"/>
                <a:cs typeface="Roboto"/>
                <a:sym typeface="Roboto"/>
              </a:rPr>
              <a:t>Welcome to our course on Building RAG Agents with LLMs!</a:t>
            </a:r>
            <a:endParaRPr b="1"/>
          </a:p>
          <a:p>
            <a:pPr marL="0" lvl="0" indent="0" algn="l" rtl="0">
              <a:spcBef>
                <a:spcPts val="0"/>
              </a:spcBef>
              <a:spcAft>
                <a:spcPts val="0"/>
              </a:spcAft>
              <a:buClr>
                <a:schemeClr val="dk1"/>
              </a:buClr>
              <a:buFont typeface="Arial"/>
              <a:buNone/>
            </a:pPr>
            <a:r>
              <a:rPr lang="en-US" b="1"/>
              <a:t>LLMs: Large Language Models which take in, produce, or otherwise reason with  text. We’ll learn to make more complex systems</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
        <p:nvSpPr>
          <p:cNvPr id="400" name="Google Shape;400;g2ce22a6ec48_1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p:cNvGrpSpPr/>
        <p:nvPr/>
      </p:nvGrpSpPr>
      <p:grpSpPr>
        <a:xfrm>
          <a:off x="0" y="0"/>
          <a:ext cx="0" cy="0"/>
          <a:chOff x="0" y="0"/>
          <a:chExt cx="0" cy="0"/>
        </a:xfrm>
      </p:grpSpPr>
      <p:sp>
        <p:nvSpPr>
          <p:cNvPr id="1216" name="Google Shape;1216;g2ce22a6ec48_1_7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7" name="Google Shape;1217;g2ce22a6ec48_1_7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What does microservice orchestration look like in practice?</a:t>
            </a:r>
            <a:endParaRPr/>
          </a:p>
          <a:p>
            <a:pPr marL="457200" lvl="0" indent="-317500" algn="l" rtl="0">
              <a:spcBef>
                <a:spcPts val="0"/>
              </a:spcBef>
              <a:spcAft>
                <a:spcPts val="0"/>
              </a:spcAft>
              <a:buClr>
                <a:schemeClr val="dk1"/>
              </a:buClr>
              <a:buSzPts val="1400"/>
              <a:buChar char="-"/>
            </a:pPr>
            <a:r>
              <a:rPr lang="en-US"/>
              <a:t>So, let’s get back to our own environment! So far, we know we have our Jupyter Labs interface, but what else? </a:t>
            </a:r>
            <a:endParaRPr/>
          </a:p>
          <a:p>
            <a:pPr marL="457200" lvl="0" indent="-317500" algn="l" rtl="0">
              <a:spcBef>
                <a:spcPts val="0"/>
              </a:spcBef>
              <a:spcAft>
                <a:spcPts val="0"/>
              </a:spcAft>
              <a:buClr>
                <a:schemeClr val="dk1"/>
              </a:buClr>
              <a:buSzPts val="1400"/>
              <a:buChar char="-"/>
            </a:pPr>
            <a:r>
              <a:rPr lang="en-US"/>
              <a:t>In the lab, you’ll find out about the frontend microservice, which is already hosted on port 8090.</a:t>
            </a:r>
            <a:endParaRPr/>
          </a:p>
          <a:p>
            <a:pPr marL="457200" lvl="0" indent="-317500" algn="l" rtl="0">
              <a:spcBef>
                <a:spcPts val="0"/>
              </a:spcBef>
              <a:spcAft>
                <a:spcPts val="0"/>
              </a:spcAft>
              <a:buClr>
                <a:schemeClr val="dk1"/>
              </a:buClr>
              <a:buSzPts val="1400"/>
              <a:buChar char="-"/>
            </a:pPr>
            <a:r>
              <a:rPr lang="en-US" b="1"/>
              <a:t>This frontend is hosted in Gradio, an open-source web interface design library well-suited for presenting AI models.</a:t>
            </a:r>
            <a:endParaRPr b="1"/>
          </a:p>
          <a:p>
            <a:pPr marL="914400" lvl="1" indent="-317500" algn="l" rtl="0">
              <a:spcBef>
                <a:spcPts val="0"/>
              </a:spcBef>
              <a:spcAft>
                <a:spcPts val="0"/>
              </a:spcAft>
              <a:buClr>
                <a:schemeClr val="dk1"/>
              </a:buClr>
              <a:buSzPts val="1400"/>
              <a:buChar char="-"/>
            </a:pPr>
            <a:r>
              <a:rPr lang="en-US"/>
              <a:t>1. Simple interface:  slow_echo is being ran in a loop</a:t>
            </a:r>
            <a:endParaRPr/>
          </a:p>
          <a:p>
            <a:pPr marL="914400" lvl="1" indent="-317500" algn="l" rtl="0">
              <a:spcBef>
                <a:spcPts val="0"/>
              </a:spcBef>
              <a:spcAft>
                <a:spcPts val="0"/>
              </a:spcAft>
              <a:buClr>
                <a:schemeClr val="dk1"/>
              </a:buClr>
              <a:buSzPts val="1400"/>
              <a:buChar char="-"/>
            </a:pPr>
            <a:r>
              <a:rPr lang="en-US" b="1"/>
              <a:t>2. More involved interface example from huggingface spaces, which anybody can contribute to</a:t>
            </a:r>
            <a:endParaRPr b="1"/>
          </a:p>
          <a:p>
            <a:pPr marL="914400" lvl="1" indent="-317500" algn="l" rtl="0">
              <a:spcBef>
                <a:spcPts val="0"/>
              </a:spcBef>
              <a:spcAft>
                <a:spcPts val="0"/>
              </a:spcAft>
              <a:buClr>
                <a:schemeClr val="dk1"/>
              </a:buClr>
              <a:buSzPts val="1400"/>
              <a:buChar char="-"/>
            </a:pPr>
            <a:r>
              <a:rPr lang="en-US"/>
              <a:t>3. A more involved interface, which is closer to what is available/running in environment. See ./frontent/server_app.py</a:t>
            </a:r>
            <a:endParaRPr/>
          </a:p>
          <a:p>
            <a:pPr marL="0" lvl="0" indent="0" algn="l" rtl="0">
              <a:spcBef>
                <a:spcPts val="0"/>
              </a:spcBef>
              <a:spcAft>
                <a:spcPts val="0"/>
              </a:spcAft>
              <a:buClr>
                <a:schemeClr val="dk1"/>
              </a:buClr>
              <a:buSzPts val="1100"/>
              <a:buFont typeface="Arial"/>
              <a:buNone/>
            </a:pPr>
            <a:endParaRPr/>
          </a:p>
        </p:txBody>
      </p:sp>
      <p:sp>
        <p:nvSpPr>
          <p:cNvPr id="1218" name="Google Shape;1218;g2ce22a6ec48_1_781: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101</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g2ce22a6ec48_1_7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6" name="Google Shape;1226;g2ce22a6ec48_1_7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What does microservice orchestration look like in practice?</a:t>
            </a:r>
            <a:endParaRPr/>
          </a:p>
          <a:p>
            <a:pPr marL="457200" lvl="0" indent="-317500" algn="l" rtl="0">
              <a:spcBef>
                <a:spcPts val="0"/>
              </a:spcBef>
              <a:spcAft>
                <a:spcPts val="0"/>
              </a:spcAft>
              <a:buClr>
                <a:schemeClr val="dk1"/>
              </a:buClr>
              <a:buSzPts val="1400"/>
              <a:buChar char="-"/>
            </a:pPr>
            <a:r>
              <a:rPr lang="en-US"/>
              <a:t>So, let’s get back to our own environment! So far, we know we have our Jupyter Labs interface, but what else? </a:t>
            </a:r>
            <a:endParaRPr/>
          </a:p>
          <a:p>
            <a:pPr marL="457200" lvl="0" indent="-317500" algn="l" rtl="0">
              <a:spcBef>
                <a:spcPts val="0"/>
              </a:spcBef>
              <a:spcAft>
                <a:spcPts val="0"/>
              </a:spcAft>
              <a:buClr>
                <a:schemeClr val="dk1"/>
              </a:buClr>
              <a:buSzPts val="1400"/>
              <a:buChar char="-"/>
            </a:pPr>
            <a:r>
              <a:rPr lang="en-US"/>
              <a:t>In the lab, you’ll find out about the frontend microservice, which is already hosted on port 8090.</a:t>
            </a:r>
            <a:endParaRPr/>
          </a:p>
          <a:p>
            <a:pPr marL="457200" lvl="0" indent="-317500" algn="l" rtl="0">
              <a:spcBef>
                <a:spcPts val="0"/>
              </a:spcBef>
              <a:spcAft>
                <a:spcPts val="0"/>
              </a:spcAft>
              <a:buClr>
                <a:schemeClr val="dk1"/>
              </a:buClr>
              <a:buSzPts val="1400"/>
              <a:buChar char="-"/>
            </a:pPr>
            <a:r>
              <a:rPr lang="en-US" b="1"/>
              <a:t>This frontend is hosted in Gradio, an open-source web interface design library well-suited for presenting AI models.</a:t>
            </a:r>
            <a:endParaRPr b="1"/>
          </a:p>
          <a:p>
            <a:pPr marL="914400" lvl="1" indent="-317500" algn="l" rtl="0">
              <a:spcBef>
                <a:spcPts val="0"/>
              </a:spcBef>
              <a:spcAft>
                <a:spcPts val="0"/>
              </a:spcAft>
              <a:buClr>
                <a:schemeClr val="dk1"/>
              </a:buClr>
              <a:buSzPts val="1400"/>
              <a:buChar char="-"/>
            </a:pPr>
            <a:r>
              <a:rPr lang="en-US"/>
              <a:t>1. Simple interface:  slow_echo is being ran in a loop</a:t>
            </a:r>
            <a:endParaRPr/>
          </a:p>
          <a:p>
            <a:pPr marL="914400" lvl="1" indent="-317500" algn="l" rtl="0">
              <a:spcBef>
                <a:spcPts val="0"/>
              </a:spcBef>
              <a:spcAft>
                <a:spcPts val="0"/>
              </a:spcAft>
              <a:buClr>
                <a:schemeClr val="dk1"/>
              </a:buClr>
              <a:buSzPts val="1400"/>
              <a:buChar char="-"/>
            </a:pPr>
            <a:r>
              <a:rPr lang="en-US"/>
              <a:t>2. More involved interface example from huggingface spaces, which anybody can contribute to</a:t>
            </a:r>
            <a:endParaRPr/>
          </a:p>
          <a:p>
            <a:pPr marL="914400" lvl="1" indent="-317500" algn="l" rtl="0">
              <a:spcBef>
                <a:spcPts val="0"/>
              </a:spcBef>
              <a:spcAft>
                <a:spcPts val="0"/>
              </a:spcAft>
              <a:buClr>
                <a:schemeClr val="dk1"/>
              </a:buClr>
              <a:buSzPts val="1400"/>
              <a:buChar char="-"/>
            </a:pPr>
            <a:r>
              <a:rPr lang="en-US" b="1"/>
              <a:t>3. A more involved interface, which is closer to what is available/running in environment. See ./frontent/server_app.py</a:t>
            </a:r>
            <a:endParaRPr b="1"/>
          </a:p>
        </p:txBody>
      </p:sp>
      <p:sp>
        <p:nvSpPr>
          <p:cNvPr id="1227" name="Google Shape;1227;g2ce22a6ec48_1_789: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102</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2ce22a6ec48_1_8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0" name="Google Shape;1240;g2ce22a6ec48_1_80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So that’s it! </a:t>
            </a:r>
            <a:endParaRPr b="1"/>
          </a:p>
          <a:p>
            <a:pPr marL="457200" lvl="0" indent="-317500" algn="l" rtl="0">
              <a:spcBef>
                <a:spcPts val="0"/>
              </a:spcBef>
              <a:spcAft>
                <a:spcPts val="0"/>
              </a:spcAft>
              <a:buSzPts val="1400"/>
              <a:buChar char="-"/>
            </a:pPr>
            <a:r>
              <a:rPr lang="en-US" b="1"/>
              <a:t>Frontend interface already running on port :8090. To see details, check out ./frontend</a:t>
            </a:r>
            <a:endParaRPr b="1"/>
          </a:p>
          <a:p>
            <a:pPr marL="457200" lvl="0" indent="-317500" algn="l" rtl="0">
              <a:spcBef>
                <a:spcPts val="0"/>
              </a:spcBef>
              <a:spcAft>
                <a:spcPts val="0"/>
              </a:spcAft>
              <a:buSzPts val="1400"/>
              <a:buChar char="-"/>
            </a:pPr>
            <a:r>
              <a:rPr lang="en-US" b="1"/>
              <a:t>Jupyter notebook running on port :88. To see details, check out ./composer</a:t>
            </a:r>
            <a:endParaRPr b="1"/>
          </a:p>
          <a:p>
            <a:pPr marL="457200" lvl="0" indent="-317500" algn="l" rtl="0">
              <a:spcBef>
                <a:spcPts val="0"/>
              </a:spcBef>
              <a:spcAft>
                <a:spcPts val="0"/>
              </a:spcAft>
              <a:buSzPts val="1400"/>
              <a:buChar char="-"/>
            </a:pPr>
            <a:r>
              <a:rPr lang="en-US"/>
              <a:t>(Next Section: We’ll talk about the LLM-serving microservice)</a:t>
            </a:r>
            <a:endParaRPr/>
          </a:p>
          <a:p>
            <a:pPr marL="0" lvl="0" indent="0" algn="l" rtl="0">
              <a:spcBef>
                <a:spcPts val="0"/>
              </a:spcBef>
              <a:spcAft>
                <a:spcPts val="0"/>
              </a:spcAft>
              <a:buNone/>
            </a:pPr>
            <a:r>
              <a:rPr lang="en-US" b="1"/>
              <a:t>Enjoy the lab!</a:t>
            </a:r>
            <a:endParaRPr b="1"/>
          </a:p>
        </p:txBody>
      </p:sp>
      <p:sp>
        <p:nvSpPr>
          <p:cNvPr id="1241" name="Google Shape;1241;g2ce22a6ec48_1_802: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103</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g2ce22a6ec48_1_8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4" name="Google Shape;1264;g2ce22a6ec48_1_8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5" name="Google Shape;1265;g2ce22a6ec48_1_824:notes"/>
          <p:cNvSpPr txBox="1">
            <a:spLocks noGrp="1"/>
          </p:cNvSpPr>
          <p:nvPr>
            <p:ph type="sldNum" idx="12"/>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104</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2ce22a6ec48_1_8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2ce22a6ec48_1_8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b="1"/>
              <a:t>So we have our environment, and we can use it to run some Python… </a:t>
            </a:r>
            <a:endParaRPr b="1"/>
          </a:p>
          <a:p>
            <a:pPr marL="457200" lvl="0" indent="-317500" algn="l" rtl="0">
              <a:spcBef>
                <a:spcPts val="0"/>
              </a:spcBef>
              <a:spcAft>
                <a:spcPts val="0"/>
              </a:spcAft>
              <a:buClr>
                <a:schemeClr val="dk1"/>
              </a:buClr>
              <a:buSzPts val="1400"/>
              <a:buChar char="-"/>
            </a:pPr>
            <a:r>
              <a:rPr lang="en-US"/>
              <a:t>but wasn’t the point of this course to learn about chatbots and agents and RAG?</a:t>
            </a:r>
            <a:endParaRPr/>
          </a:p>
          <a:p>
            <a:pPr marL="457200" lvl="0" indent="-317500" algn="l" rtl="0">
              <a:spcBef>
                <a:spcPts val="0"/>
              </a:spcBef>
              <a:spcAft>
                <a:spcPts val="0"/>
              </a:spcAft>
              <a:buClr>
                <a:schemeClr val="dk1"/>
              </a:buClr>
              <a:buSzPts val="1400"/>
              <a:buChar char="-"/>
            </a:pPr>
            <a:r>
              <a:rPr lang="en-US"/>
              <a:t>So where’s the LLM? </a:t>
            </a:r>
            <a:endParaRPr/>
          </a:p>
          <a:p>
            <a:pPr marL="457200" lvl="0" indent="-317500" algn="l" rtl="0">
              <a:spcBef>
                <a:spcPts val="0"/>
              </a:spcBef>
              <a:spcAft>
                <a:spcPts val="0"/>
              </a:spcAft>
              <a:buClr>
                <a:schemeClr val="dk1"/>
              </a:buClr>
              <a:buSzPts val="1400"/>
              <a:buChar char="-"/>
            </a:pPr>
            <a:r>
              <a:rPr lang="en-US"/>
              <a:t>Well, if we don’t have a microservice for it…</a:t>
            </a:r>
            <a:endParaRPr/>
          </a:p>
          <a:p>
            <a:pPr marL="457200" lvl="0" indent="-317500" algn="l" rtl="0">
              <a:spcBef>
                <a:spcPts val="0"/>
              </a:spcBef>
              <a:spcAft>
                <a:spcPts val="0"/>
              </a:spcAft>
              <a:buClr>
                <a:schemeClr val="dk1"/>
              </a:buClr>
              <a:buSzPts val="1400"/>
              <a:buChar char="-"/>
            </a:pPr>
            <a:r>
              <a:rPr lang="en-US"/>
              <a:t>…perhaps we can just pull in an LLM directly into our Jupyter notebook session and go from there!</a:t>
            </a:r>
            <a:endParaRPr/>
          </a:p>
        </p:txBody>
      </p:sp>
      <p:sp>
        <p:nvSpPr>
          <p:cNvPr id="1272" name="Google Shape;1272;g2ce22a6ec48_1_830: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105</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3"/>
        <p:cNvGrpSpPr/>
        <p:nvPr/>
      </p:nvGrpSpPr>
      <p:grpSpPr>
        <a:xfrm>
          <a:off x="0" y="0"/>
          <a:ext cx="0" cy="0"/>
          <a:chOff x="0" y="0"/>
          <a:chExt cx="0" cy="0"/>
        </a:xfrm>
      </p:grpSpPr>
      <p:sp>
        <p:nvSpPr>
          <p:cNvPr id="1294" name="Google Shape;1294;g2ce22a6ec48_1_8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So we have our environment, and we can use it to run some Python… </a:t>
            </a:r>
            <a:endParaRPr/>
          </a:p>
          <a:p>
            <a:pPr marL="457200" lvl="0" indent="-317500" algn="l" rtl="0">
              <a:spcBef>
                <a:spcPts val="0"/>
              </a:spcBef>
              <a:spcAft>
                <a:spcPts val="0"/>
              </a:spcAft>
              <a:buClr>
                <a:schemeClr val="dk1"/>
              </a:buClr>
              <a:buSzPts val="1400"/>
              <a:buChar char="-"/>
            </a:pPr>
            <a:r>
              <a:rPr lang="en-US" b="1"/>
              <a:t>but wasn’t the point of this course to learn about chatbots and agents and RAG?</a:t>
            </a:r>
            <a:endParaRPr b="1"/>
          </a:p>
          <a:p>
            <a:pPr marL="457200" lvl="0" indent="-317500" algn="l" rtl="0">
              <a:spcBef>
                <a:spcPts val="0"/>
              </a:spcBef>
              <a:spcAft>
                <a:spcPts val="0"/>
              </a:spcAft>
              <a:buClr>
                <a:schemeClr val="dk1"/>
              </a:buClr>
              <a:buSzPts val="1400"/>
              <a:buChar char="-"/>
            </a:pPr>
            <a:r>
              <a:rPr lang="en-US"/>
              <a:t>So where’s the LLM? </a:t>
            </a:r>
            <a:endParaRPr/>
          </a:p>
          <a:p>
            <a:pPr marL="457200" lvl="0" indent="-317500" algn="l" rtl="0">
              <a:spcBef>
                <a:spcPts val="0"/>
              </a:spcBef>
              <a:spcAft>
                <a:spcPts val="0"/>
              </a:spcAft>
              <a:buClr>
                <a:schemeClr val="dk1"/>
              </a:buClr>
              <a:buSzPts val="1400"/>
              <a:buChar char="-"/>
            </a:pPr>
            <a:r>
              <a:rPr lang="en-US"/>
              <a:t>Well, if we don’t have a microservice for it…</a:t>
            </a:r>
            <a:endParaRPr/>
          </a:p>
          <a:p>
            <a:pPr marL="457200" lvl="0" indent="-317500" algn="l" rtl="0">
              <a:spcBef>
                <a:spcPts val="0"/>
              </a:spcBef>
              <a:spcAft>
                <a:spcPts val="0"/>
              </a:spcAft>
              <a:buClr>
                <a:schemeClr val="dk1"/>
              </a:buClr>
              <a:buSzPts val="1400"/>
              <a:buChar char="-"/>
            </a:pPr>
            <a:r>
              <a:rPr lang="en-US"/>
              <a:t>…perhaps we can just pull in an LLM directly into our Jupyter notebook session and go from there!</a:t>
            </a:r>
            <a:endParaRPr/>
          </a:p>
          <a:p>
            <a:pPr marL="0" lvl="0" indent="0" algn="l" rtl="0">
              <a:spcBef>
                <a:spcPts val="0"/>
              </a:spcBef>
              <a:spcAft>
                <a:spcPts val="0"/>
              </a:spcAft>
              <a:buNone/>
            </a:pPr>
            <a:endParaRPr/>
          </a:p>
        </p:txBody>
      </p:sp>
      <p:sp>
        <p:nvSpPr>
          <p:cNvPr id="1295" name="Google Shape;1295;g2ce22a6ec48_1_8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g2ce22a6ec48_1_8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So we have our environment, and we can use it to run some Python… </a:t>
            </a:r>
            <a:endParaRPr/>
          </a:p>
          <a:p>
            <a:pPr marL="457200" lvl="0" indent="-317500" algn="l" rtl="0">
              <a:spcBef>
                <a:spcPts val="0"/>
              </a:spcBef>
              <a:spcAft>
                <a:spcPts val="0"/>
              </a:spcAft>
              <a:buClr>
                <a:schemeClr val="dk1"/>
              </a:buClr>
              <a:buSzPts val="1400"/>
              <a:buChar char="-"/>
            </a:pPr>
            <a:r>
              <a:rPr lang="en-US"/>
              <a:t>but wasn’t the point of this course to learn about chatbots and agents and RAG?</a:t>
            </a:r>
            <a:endParaRPr/>
          </a:p>
          <a:p>
            <a:pPr marL="457200" lvl="0" indent="-317500" algn="l" rtl="0">
              <a:spcBef>
                <a:spcPts val="0"/>
              </a:spcBef>
              <a:spcAft>
                <a:spcPts val="0"/>
              </a:spcAft>
              <a:buClr>
                <a:schemeClr val="dk1"/>
              </a:buClr>
              <a:buSzPts val="1400"/>
              <a:buChar char="-"/>
            </a:pPr>
            <a:r>
              <a:rPr lang="en-US" b="1"/>
              <a:t>So where’s the LLM? </a:t>
            </a:r>
            <a:endParaRPr b="1"/>
          </a:p>
          <a:p>
            <a:pPr marL="457200" lvl="0" indent="-317500" algn="l" rtl="0">
              <a:spcBef>
                <a:spcPts val="0"/>
              </a:spcBef>
              <a:spcAft>
                <a:spcPts val="0"/>
              </a:spcAft>
              <a:buClr>
                <a:schemeClr val="dk1"/>
              </a:buClr>
              <a:buSzPts val="1400"/>
              <a:buChar char="-"/>
            </a:pPr>
            <a:r>
              <a:rPr lang="en-US"/>
              <a:t>Well, if we don’t have a microservice for it…</a:t>
            </a:r>
            <a:endParaRPr/>
          </a:p>
          <a:p>
            <a:pPr marL="457200" lvl="0" indent="-317500" algn="l" rtl="0">
              <a:spcBef>
                <a:spcPts val="0"/>
              </a:spcBef>
              <a:spcAft>
                <a:spcPts val="0"/>
              </a:spcAft>
              <a:buClr>
                <a:schemeClr val="dk1"/>
              </a:buClr>
              <a:buSzPts val="1400"/>
              <a:buChar char="-"/>
            </a:pPr>
            <a:r>
              <a:rPr lang="en-US"/>
              <a:t>…perhaps we can just pull in an LLM directly into our Jupyter notebook session and go from there!</a:t>
            </a:r>
            <a:endParaRPr/>
          </a:p>
          <a:p>
            <a:pPr marL="0" lvl="0" indent="0" algn="l" rtl="0">
              <a:spcBef>
                <a:spcPts val="0"/>
              </a:spcBef>
              <a:spcAft>
                <a:spcPts val="0"/>
              </a:spcAft>
              <a:buNone/>
            </a:pPr>
            <a:endParaRPr/>
          </a:p>
        </p:txBody>
      </p:sp>
      <p:sp>
        <p:nvSpPr>
          <p:cNvPr id="1305" name="Google Shape;1305;g2ce22a6ec48_1_8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4"/>
        <p:cNvGrpSpPr/>
        <p:nvPr/>
      </p:nvGrpSpPr>
      <p:grpSpPr>
        <a:xfrm>
          <a:off x="0" y="0"/>
          <a:ext cx="0" cy="0"/>
          <a:chOff x="0" y="0"/>
          <a:chExt cx="0" cy="0"/>
        </a:xfrm>
      </p:grpSpPr>
      <p:sp>
        <p:nvSpPr>
          <p:cNvPr id="1315" name="Google Shape;1315;g2ce22a6ec48_1_8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6" name="Google Shape;1316;g2ce22a6ec48_1_8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So we have our environment, and we can use it to run some Python… </a:t>
            </a:r>
            <a:endParaRPr/>
          </a:p>
          <a:p>
            <a:pPr marL="457200" lvl="0" indent="-317500" algn="l" rtl="0">
              <a:spcBef>
                <a:spcPts val="0"/>
              </a:spcBef>
              <a:spcAft>
                <a:spcPts val="0"/>
              </a:spcAft>
              <a:buClr>
                <a:schemeClr val="dk1"/>
              </a:buClr>
              <a:buSzPts val="1400"/>
              <a:buChar char="-"/>
            </a:pPr>
            <a:r>
              <a:rPr lang="en-US"/>
              <a:t>but wasn’t the point of this course to learn about chatbots and agents and RAG?</a:t>
            </a:r>
            <a:endParaRPr/>
          </a:p>
          <a:p>
            <a:pPr marL="457200" lvl="0" indent="-317500" algn="l" rtl="0">
              <a:spcBef>
                <a:spcPts val="0"/>
              </a:spcBef>
              <a:spcAft>
                <a:spcPts val="0"/>
              </a:spcAft>
              <a:buClr>
                <a:schemeClr val="dk1"/>
              </a:buClr>
              <a:buSzPts val="1400"/>
              <a:buChar char="-"/>
            </a:pPr>
            <a:r>
              <a:rPr lang="en-US"/>
              <a:t>So where’s the LLM? </a:t>
            </a:r>
            <a:endParaRPr/>
          </a:p>
          <a:p>
            <a:pPr marL="457200" lvl="0" indent="-317500" algn="l" rtl="0">
              <a:spcBef>
                <a:spcPts val="0"/>
              </a:spcBef>
              <a:spcAft>
                <a:spcPts val="0"/>
              </a:spcAft>
              <a:buClr>
                <a:schemeClr val="dk1"/>
              </a:buClr>
              <a:buSzPts val="1400"/>
              <a:buChar char="-"/>
            </a:pPr>
            <a:r>
              <a:rPr lang="en-US" b="1"/>
              <a:t>Well, if we don’t have a microservice for it…</a:t>
            </a:r>
            <a:endParaRPr b="1"/>
          </a:p>
          <a:p>
            <a:pPr marL="457200" lvl="0" indent="-317500" algn="l" rtl="0">
              <a:spcBef>
                <a:spcPts val="0"/>
              </a:spcBef>
              <a:spcAft>
                <a:spcPts val="0"/>
              </a:spcAft>
              <a:buClr>
                <a:schemeClr val="dk1"/>
              </a:buClr>
              <a:buSzPts val="1400"/>
              <a:buChar char="-"/>
            </a:pPr>
            <a:r>
              <a:rPr lang="en-US"/>
              <a:t>…perhaps we can just pull in an LLM directly into our Jupyter notebook session and go from there!</a:t>
            </a:r>
            <a:endParaRPr/>
          </a:p>
          <a:p>
            <a:pPr marL="0" lvl="0" indent="0" algn="l" rtl="0">
              <a:spcBef>
                <a:spcPts val="0"/>
              </a:spcBef>
              <a:spcAft>
                <a:spcPts val="0"/>
              </a:spcAft>
              <a:buClr>
                <a:schemeClr val="dk1"/>
              </a:buClr>
              <a:buSzPts val="1100"/>
              <a:buFont typeface="Arial"/>
              <a:buNone/>
            </a:pPr>
            <a:endParaRPr/>
          </a:p>
        </p:txBody>
      </p:sp>
      <p:sp>
        <p:nvSpPr>
          <p:cNvPr id="1317" name="Google Shape;1317;g2ce22a6ec48_1_871: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108</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7"/>
        <p:cNvGrpSpPr/>
        <p:nvPr/>
      </p:nvGrpSpPr>
      <p:grpSpPr>
        <a:xfrm>
          <a:off x="0" y="0"/>
          <a:ext cx="0" cy="0"/>
          <a:chOff x="0" y="0"/>
          <a:chExt cx="0" cy="0"/>
        </a:xfrm>
      </p:grpSpPr>
      <p:sp>
        <p:nvSpPr>
          <p:cNvPr id="1328" name="Google Shape;1328;g2ce22a6ec48_1_8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9" name="Google Shape;1329;g2ce22a6ec48_1_8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So we have our environment, and we can use it to run some Python… </a:t>
            </a:r>
            <a:endParaRPr/>
          </a:p>
          <a:p>
            <a:pPr marL="457200" lvl="0" indent="-317500" algn="l" rtl="0">
              <a:spcBef>
                <a:spcPts val="0"/>
              </a:spcBef>
              <a:spcAft>
                <a:spcPts val="0"/>
              </a:spcAft>
              <a:buClr>
                <a:schemeClr val="dk1"/>
              </a:buClr>
              <a:buSzPts val="1400"/>
              <a:buChar char="-"/>
            </a:pPr>
            <a:r>
              <a:rPr lang="en-US"/>
              <a:t>but wasn’t the point of this course to learn about chatbots and agents and RAG?</a:t>
            </a:r>
            <a:endParaRPr/>
          </a:p>
          <a:p>
            <a:pPr marL="457200" lvl="0" indent="-317500" algn="l" rtl="0">
              <a:spcBef>
                <a:spcPts val="0"/>
              </a:spcBef>
              <a:spcAft>
                <a:spcPts val="0"/>
              </a:spcAft>
              <a:buClr>
                <a:schemeClr val="dk1"/>
              </a:buClr>
              <a:buSzPts val="1400"/>
              <a:buChar char="-"/>
            </a:pPr>
            <a:r>
              <a:rPr lang="en-US"/>
              <a:t>So where’s the LLM? </a:t>
            </a:r>
            <a:endParaRPr/>
          </a:p>
          <a:p>
            <a:pPr marL="457200" lvl="0" indent="-317500" algn="l" rtl="0">
              <a:spcBef>
                <a:spcPts val="0"/>
              </a:spcBef>
              <a:spcAft>
                <a:spcPts val="0"/>
              </a:spcAft>
              <a:buClr>
                <a:schemeClr val="dk1"/>
              </a:buClr>
              <a:buSzPts val="1400"/>
              <a:buChar char="-"/>
            </a:pPr>
            <a:r>
              <a:rPr lang="en-US"/>
              <a:t>Well, if we don’t have a microservice for it…</a:t>
            </a:r>
            <a:endParaRPr/>
          </a:p>
          <a:p>
            <a:pPr marL="457200" lvl="0" indent="-317500" algn="l" rtl="0">
              <a:spcBef>
                <a:spcPts val="0"/>
              </a:spcBef>
              <a:spcAft>
                <a:spcPts val="0"/>
              </a:spcAft>
              <a:buClr>
                <a:schemeClr val="dk1"/>
              </a:buClr>
              <a:buSzPts val="1400"/>
              <a:buChar char="-"/>
            </a:pPr>
            <a:r>
              <a:rPr lang="en-US" b="1"/>
              <a:t>…perhaps we can just pull in an LLM directly into our Jupyter notebook session and go from there!</a:t>
            </a:r>
            <a:endParaRPr b="1"/>
          </a:p>
          <a:p>
            <a:pPr marL="0" lvl="0" indent="0" algn="l" rtl="0">
              <a:spcBef>
                <a:spcPts val="0"/>
              </a:spcBef>
              <a:spcAft>
                <a:spcPts val="0"/>
              </a:spcAft>
              <a:buClr>
                <a:schemeClr val="dk1"/>
              </a:buClr>
              <a:buSzPts val="1100"/>
              <a:buFont typeface="Arial"/>
              <a:buNone/>
            </a:pPr>
            <a:endParaRPr/>
          </a:p>
        </p:txBody>
      </p:sp>
      <p:sp>
        <p:nvSpPr>
          <p:cNvPr id="1330" name="Google Shape;1330;g2ce22a6ec48_1_883: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109</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g2ce22a6ec48_1_9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3" name="Google Shape;1343;g2ce22a6ec48_1_9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b="1"/>
              <a:t>Datacenter Compute Environment</a:t>
            </a:r>
            <a:r>
              <a:rPr lang="en-US"/>
              <a:t>: </a:t>
            </a:r>
            <a:r>
              <a:rPr lang="en-US" b="1"/>
              <a:t>We’d be able to pull in one or more large models and run them without too much compromises. </a:t>
            </a:r>
            <a:endParaRPr b="1"/>
          </a:p>
          <a:p>
            <a:pPr marL="914400" lvl="1" indent="-317500" algn="l" rtl="0">
              <a:spcBef>
                <a:spcPts val="0"/>
              </a:spcBef>
              <a:spcAft>
                <a:spcPts val="0"/>
              </a:spcAft>
              <a:buSzPts val="1400"/>
              <a:buChar char="-"/>
            </a:pPr>
            <a:r>
              <a:rPr lang="en-US"/>
              <a:t>This kind of environment is great for exclusive access to models for experimentation and fine-tuning, and is also great for running instances perpetually for delivery to many users. Pretty costly on a per-user basis. </a:t>
            </a:r>
            <a:endParaRPr/>
          </a:p>
          <a:p>
            <a:pPr marL="457200" lvl="0" indent="-317500" algn="l" rtl="0">
              <a:spcBef>
                <a:spcPts val="0"/>
              </a:spcBef>
              <a:spcAft>
                <a:spcPts val="0"/>
              </a:spcAft>
              <a:buSzPts val="1400"/>
              <a:buChar char="-"/>
            </a:pPr>
            <a:r>
              <a:rPr lang="en-US" b="1"/>
              <a:t>Lighter Datacenter/High-End Consumer Environment: </a:t>
            </a:r>
            <a:r>
              <a:rPr lang="en-US"/>
              <a:t>We’d probably still be able to pull in some smaller models or maybe one large model to use with some compromises. </a:t>
            </a:r>
            <a:endParaRPr/>
          </a:p>
          <a:p>
            <a:pPr marL="914400" lvl="1" indent="-317500" algn="l" rtl="0">
              <a:spcBef>
                <a:spcPts val="0"/>
              </a:spcBef>
              <a:spcAft>
                <a:spcPts val="0"/>
              </a:spcAft>
              <a:buSzPts val="1400"/>
              <a:buChar char="-"/>
            </a:pPr>
            <a:r>
              <a:rPr lang="en-US"/>
              <a:t>Would need to quantize and conserve resources, but can still scale to some users and have some access to the raw models. </a:t>
            </a:r>
            <a:endParaRPr/>
          </a:p>
          <a:p>
            <a:pPr marL="457200" lvl="0" indent="-317500" algn="l" rtl="0">
              <a:spcBef>
                <a:spcPts val="0"/>
              </a:spcBef>
              <a:spcAft>
                <a:spcPts val="0"/>
              </a:spcAft>
              <a:buClr>
                <a:schemeClr val="dk1"/>
              </a:buClr>
              <a:buSzPts val="1400"/>
              <a:buChar char="-"/>
            </a:pPr>
            <a:r>
              <a:rPr lang="en-US" b="1"/>
              <a:t>Typical Consumer Device: </a:t>
            </a:r>
            <a:r>
              <a:rPr lang="en-US"/>
              <a:t>Problematic to run large models without some severe compromises. Can still be done, but limited interfaces. </a:t>
            </a:r>
            <a:endParaRPr/>
          </a:p>
          <a:p>
            <a:pPr marL="914400" lvl="1" indent="-317500" algn="l" rtl="0">
              <a:spcBef>
                <a:spcPts val="0"/>
              </a:spcBef>
              <a:spcAft>
                <a:spcPts val="0"/>
              </a:spcAft>
              <a:buSzPts val="1400"/>
              <a:buChar char="-"/>
            </a:pPr>
            <a:r>
              <a:rPr lang="en-US"/>
              <a:t>Good to follow minimum device spec assumption of “I can run stuff in a browser”</a:t>
            </a:r>
            <a:endParaRPr/>
          </a:p>
        </p:txBody>
      </p:sp>
      <p:sp>
        <p:nvSpPr>
          <p:cNvPr id="1344" name="Google Shape;1344;g2ce22a6ec48_1_910: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110</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ce22a6ec48_1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Roboto"/>
                <a:ea typeface="Roboto"/>
                <a:cs typeface="Roboto"/>
                <a:sym typeface="Roboto"/>
              </a:rPr>
              <a:t>Welcome to our course on Building RAG Agents with LLMs!</a:t>
            </a:r>
            <a:endParaRPr b="1"/>
          </a:p>
          <a:p>
            <a:pPr marL="0" lvl="0" indent="0" algn="l" rtl="0">
              <a:spcBef>
                <a:spcPts val="0"/>
              </a:spcBef>
              <a:spcAft>
                <a:spcPts val="0"/>
              </a:spcAft>
              <a:buNone/>
            </a:pPr>
            <a:endParaRPr b="1"/>
          </a:p>
          <a:p>
            <a:pPr marL="0" lvl="0" indent="0" algn="l" rtl="0">
              <a:spcBef>
                <a:spcPts val="0"/>
              </a:spcBef>
              <a:spcAft>
                <a:spcPts val="0"/>
              </a:spcAft>
              <a:buNone/>
            </a:pPr>
            <a:r>
              <a:rPr lang="en-US" b="1">
                <a:latin typeface="Roboto"/>
                <a:ea typeface="Roboto"/>
                <a:cs typeface="Roboto"/>
                <a:sym typeface="Roboto"/>
              </a:rPr>
              <a:t>Course Topics: </a:t>
            </a:r>
            <a:endParaRPr b="1">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b="1">
                <a:latin typeface="Roboto"/>
                <a:ea typeface="Roboto"/>
                <a:cs typeface="Roboto"/>
                <a:sym typeface="Roboto"/>
              </a:rPr>
              <a:t>Creating chatbot applications capable of dialogue management and retrieval augmented generation.</a:t>
            </a:r>
            <a:endParaRPr b="1">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b="1">
                <a:latin typeface="Roboto"/>
                <a:ea typeface="Roboto"/>
                <a:cs typeface="Roboto"/>
                <a:sym typeface="Roboto"/>
              </a:rPr>
              <a:t>Superficial: User sends message, and agent responds. But we want to bring our own data.</a:t>
            </a:r>
            <a:endParaRPr b="1">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To achieve this, we need LLM Orchestration, so combining software practices and LLMs together. </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Using this, we can Retrieve and synthesize data from a database or environment…</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…create a new input that contains the grounding information (AKA augmenting our LLM’s behavior)…</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…and then generating our response, having supplied our LLM with all the necessary info to make the decision.</a:t>
            </a:r>
            <a:endParaRPr>
              <a:latin typeface="Roboto"/>
              <a:ea typeface="Roboto"/>
              <a:cs typeface="Roboto"/>
              <a:sym typeface="Roboto"/>
            </a:endParaRPr>
          </a:p>
          <a:p>
            <a:pPr marL="0" lvl="0" indent="0" algn="l" rtl="0">
              <a:spcBef>
                <a:spcPts val="0"/>
              </a:spcBef>
              <a:spcAft>
                <a:spcPts val="0"/>
              </a:spcAft>
              <a:buNone/>
            </a:pPr>
            <a:endParaRPr/>
          </a:p>
        </p:txBody>
      </p:sp>
      <p:sp>
        <p:nvSpPr>
          <p:cNvPr id="409" name="Google Shape;409;g2ce22a6ec48_1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g2ce22a6ec48_1_9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2" name="Google Shape;1362;g2ce22a6ec48_1_9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b="1"/>
              <a:t>Datacenter Compute Environment</a:t>
            </a:r>
            <a:r>
              <a:rPr lang="en-US"/>
              <a:t>: We’d be able to pull in one or more large models and run them without too much compromises. </a:t>
            </a:r>
            <a:endParaRPr/>
          </a:p>
          <a:p>
            <a:pPr marL="914400" lvl="1" indent="-317500" algn="l" rtl="0">
              <a:spcBef>
                <a:spcPts val="0"/>
              </a:spcBef>
              <a:spcAft>
                <a:spcPts val="0"/>
              </a:spcAft>
              <a:buClr>
                <a:schemeClr val="dk1"/>
              </a:buClr>
              <a:buSzPts val="1400"/>
              <a:buChar char="-"/>
            </a:pPr>
            <a:r>
              <a:rPr lang="en-US"/>
              <a:t>This kind of environment is great for exclusive access to models for experimentation and fine-tuning, and is also great for running instances perpetually for delivery to many users. Pretty costly on a per-user basis. </a:t>
            </a:r>
            <a:endParaRPr/>
          </a:p>
          <a:p>
            <a:pPr marL="457200" lvl="0" indent="-317500" algn="l" rtl="0">
              <a:spcBef>
                <a:spcPts val="0"/>
              </a:spcBef>
              <a:spcAft>
                <a:spcPts val="0"/>
              </a:spcAft>
              <a:buClr>
                <a:schemeClr val="dk1"/>
              </a:buClr>
              <a:buSzPts val="1400"/>
              <a:buChar char="-"/>
            </a:pPr>
            <a:r>
              <a:rPr lang="en-US" b="1"/>
              <a:t>Lighter Datacenter/High-End Consumer Environment: We’d probably still be able to pull in some smaller models or maybe one large model to use with some compromises. </a:t>
            </a:r>
            <a:endParaRPr b="1"/>
          </a:p>
          <a:p>
            <a:pPr marL="914400" lvl="1" indent="-317500" algn="l" rtl="0">
              <a:spcBef>
                <a:spcPts val="0"/>
              </a:spcBef>
              <a:spcAft>
                <a:spcPts val="0"/>
              </a:spcAft>
              <a:buClr>
                <a:schemeClr val="dk1"/>
              </a:buClr>
              <a:buSzPts val="1400"/>
              <a:buChar char="-"/>
            </a:pPr>
            <a:r>
              <a:rPr lang="en-US"/>
              <a:t>Would need to quantize and conserve resources, but can still scale to some users and have some access to the raw models. </a:t>
            </a:r>
            <a:endParaRPr/>
          </a:p>
          <a:p>
            <a:pPr marL="457200" lvl="0" indent="-317500" algn="l" rtl="0">
              <a:spcBef>
                <a:spcPts val="0"/>
              </a:spcBef>
              <a:spcAft>
                <a:spcPts val="0"/>
              </a:spcAft>
              <a:buClr>
                <a:schemeClr val="dk1"/>
              </a:buClr>
              <a:buSzPts val="1400"/>
              <a:buChar char="-"/>
            </a:pPr>
            <a:r>
              <a:rPr lang="en-US" b="1"/>
              <a:t>Typical Consumer Device: </a:t>
            </a:r>
            <a:r>
              <a:rPr lang="en-US"/>
              <a:t>Problematic to run large models without some severe compromises. Can still be done, but limited interfaces. </a:t>
            </a:r>
            <a:endParaRPr/>
          </a:p>
          <a:p>
            <a:pPr marL="914400" lvl="1" indent="-317500" algn="l" rtl="0">
              <a:spcBef>
                <a:spcPts val="0"/>
              </a:spcBef>
              <a:spcAft>
                <a:spcPts val="0"/>
              </a:spcAft>
              <a:buClr>
                <a:schemeClr val="dk1"/>
              </a:buClr>
              <a:buSzPts val="1400"/>
              <a:buChar char="-"/>
            </a:pPr>
            <a:r>
              <a:rPr lang="en-US"/>
              <a:t>Good to follow minimum device spec assumption of “I can run stuff in a browser”</a:t>
            </a:r>
            <a:endParaRPr/>
          </a:p>
          <a:p>
            <a:pPr marL="0" lvl="0" indent="0" algn="l" rtl="0">
              <a:spcBef>
                <a:spcPts val="0"/>
              </a:spcBef>
              <a:spcAft>
                <a:spcPts val="0"/>
              </a:spcAft>
              <a:buClr>
                <a:schemeClr val="dk1"/>
              </a:buClr>
              <a:buSzPts val="1100"/>
              <a:buFont typeface="Arial"/>
              <a:buNone/>
            </a:pPr>
            <a:endParaRPr/>
          </a:p>
        </p:txBody>
      </p:sp>
      <p:sp>
        <p:nvSpPr>
          <p:cNvPr id="1363" name="Google Shape;1363;g2ce22a6ec48_1_926: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111</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9"/>
        <p:cNvGrpSpPr/>
        <p:nvPr/>
      </p:nvGrpSpPr>
      <p:grpSpPr>
        <a:xfrm>
          <a:off x="0" y="0"/>
          <a:ext cx="0" cy="0"/>
          <a:chOff x="0" y="0"/>
          <a:chExt cx="0" cy="0"/>
        </a:xfrm>
      </p:grpSpPr>
      <p:sp>
        <p:nvSpPr>
          <p:cNvPr id="1380" name="Google Shape;1380;g2ce22a6ec48_1_9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1" name="Google Shape;1381;g2ce22a6ec48_1_9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b="1"/>
              <a:t>Datacenter Compute Environment</a:t>
            </a:r>
            <a:r>
              <a:rPr lang="en-US"/>
              <a:t>: We’d be able to pull in one or more large models and run them without too much compromises. </a:t>
            </a:r>
            <a:endParaRPr/>
          </a:p>
          <a:p>
            <a:pPr marL="914400" lvl="1" indent="-317500" algn="l" rtl="0">
              <a:spcBef>
                <a:spcPts val="0"/>
              </a:spcBef>
              <a:spcAft>
                <a:spcPts val="0"/>
              </a:spcAft>
              <a:buClr>
                <a:schemeClr val="dk1"/>
              </a:buClr>
              <a:buSzPts val="1400"/>
              <a:buChar char="-"/>
            </a:pPr>
            <a:r>
              <a:rPr lang="en-US"/>
              <a:t>This kind of environment is great for exclusive access to models for experimentation and fine-tuning, and is also great for running instances perpetually for delivery to many users. Pretty costly on a per-user basis. </a:t>
            </a:r>
            <a:endParaRPr/>
          </a:p>
          <a:p>
            <a:pPr marL="457200" lvl="0" indent="-317500" algn="l" rtl="0">
              <a:spcBef>
                <a:spcPts val="0"/>
              </a:spcBef>
              <a:spcAft>
                <a:spcPts val="0"/>
              </a:spcAft>
              <a:buClr>
                <a:schemeClr val="dk1"/>
              </a:buClr>
              <a:buSzPts val="1400"/>
              <a:buChar char="-"/>
            </a:pPr>
            <a:r>
              <a:rPr lang="en-US" b="1"/>
              <a:t>Lighter Datacenter/High-End Consumer Environment: </a:t>
            </a:r>
            <a:r>
              <a:rPr lang="en-US"/>
              <a:t>We’d probably still be able to pull in some smaller models or maybe one large model to use with some compromises. </a:t>
            </a:r>
            <a:endParaRPr/>
          </a:p>
          <a:p>
            <a:pPr marL="914400" lvl="1" indent="-317500" algn="l" rtl="0">
              <a:spcBef>
                <a:spcPts val="0"/>
              </a:spcBef>
              <a:spcAft>
                <a:spcPts val="0"/>
              </a:spcAft>
              <a:buClr>
                <a:schemeClr val="dk1"/>
              </a:buClr>
              <a:buSzPts val="1400"/>
              <a:buChar char="-"/>
            </a:pPr>
            <a:r>
              <a:rPr lang="en-US"/>
              <a:t>Would need to quantize and conserve resources, but can still scale to some users and have some access to the raw models. </a:t>
            </a:r>
            <a:endParaRPr/>
          </a:p>
          <a:p>
            <a:pPr marL="457200" lvl="0" indent="-317500" algn="l" rtl="0">
              <a:spcBef>
                <a:spcPts val="0"/>
              </a:spcBef>
              <a:spcAft>
                <a:spcPts val="0"/>
              </a:spcAft>
              <a:buClr>
                <a:schemeClr val="dk1"/>
              </a:buClr>
              <a:buSzPts val="1400"/>
              <a:buChar char="-"/>
            </a:pPr>
            <a:r>
              <a:rPr lang="en-US" b="1"/>
              <a:t>Typical Consumer Device: Problematic to run large models without some severe compromises. Can still be done, but limited interfaces. </a:t>
            </a:r>
            <a:endParaRPr b="1"/>
          </a:p>
          <a:p>
            <a:pPr marL="914400" lvl="1" indent="-317500" algn="l" rtl="0">
              <a:spcBef>
                <a:spcPts val="0"/>
              </a:spcBef>
              <a:spcAft>
                <a:spcPts val="0"/>
              </a:spcAft>
              <a:buClr>
                <a:schemeClr val="dk1"/>
              </a:buClr>
              <a:buSzPts val="1400"/>
              <a:buChar char="-"/>
            </a:pPr>
            <a:r>
              <a:rPr lang="en-US" b="1"/>
              <a:t>Good to follow minimum device spec assumption of “I can run stuff in a browser”</a:t>
            </a:r>
            <a:endParaRPr b="1"/>
          </a:p>
          <a:p>
            <a:pPr marL="914400" lvl="1" indent="-317500" algn="l" rtl="0">
              <a:spcBef>
                <a:spcPts val="0"/>
              </a:spcBef>
              <a:spcAft>
                <a:spcPts val="0"/>
              </a:spcAft>
              <a:buClr>
                <a:schemeClr val="dk1"/>
              </a:buClr>
              <a:buSzPts val="1400"/>
              <a:buChar char="-"/>
            </a:pPr>
            <a:r>
              <a:rPr lang="en-US"/>
              <a:t>(Next Slide: Typical consumer device is our assumption, so what now?)</a:t>
            </a:r>
            <a:endParaRPr/>
          </a:p>
          <a:p>
            <a:pPr marL="0" lvl="0" indent="0" algn="l" rtl="0">
              <a:spcBef>
                <a:spcPts val="0"/>
              </a:spcBef>
              <a:spcAft>
                <a:spcPts val="0"/>
              </a:spcAft>
              <a:buClr>
                <a:schemeClr val="dk1"/>
              </a:buClr>
              <a:buSzPts val="1100"/>
              <a:buFont typeface="Arial"/>
              <a:buNone/>
            </a:pPr>
            <a:endParaRPr/>
          </a:p>
        </p:txBody>
      </p:sp>
      <p:sp>
        <p:nvSpPr>
          <p:cNvPr id="1382" name="Google Shape;1382;g2ce22a6ec48_1_944: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112</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7"/>
        <p:cNvGrpSpPr/>
        <p:nvPr/>
      </p:nvGrpSpPr>
      <p:grpSpPr>
        <a:xfrm>
          <a:off x="0" y="0"/>
          <a:ext cx="0" cy="0"/>
          <a:chOff x="0" y="0"/>
          <a:chExt cx="0" cy="0"/>
        </a:xfrm>
      </p:grpSpPr>
      <p:sp>
        <p:nvSpPr>
          <p:cNvPr id="1398" name="Google Shape;1398;g2ce22a6ec48_1_9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9" name="Google Shape;1399;g2ce22a6ec48_1_9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b="1"/>
              <a:t>Typical Consumer Device: </a:t>
            </a:r>
            <a:r>
              <a:rPr lang="en-US"/>
              <a:t>Problematic to run large models without some severe compromises. Can still be done, but limited interfaces. </a:t>
            </a:r>
            <a:endParaRPr/>
          </a:p>
          <a:p>
            <a:pPr marL="914400" lvl="1" indent="-317500" algn="l" rtl="0">
              <a:spcBef>
                <a:spcPts val="0"/>
              </a:spcBef>
              <a:spcAft>
                <a:spcPts val="0"/>
              </a:spcAft>
              <a:buClr>
                <a:schemeClr val="dk1"/>
              </a:buClr>
              <a:buSzPts val="1400"/>
              <a:buChar char="-"/>
            </a:pPr>
            <a:r>
              <a:rPr lang="en-US"/>
              <a:t>Good to follow minimum device spec assumption of “I can run stuff in a browser”</a:t>
            </a:r>
            <a:endParaRPr/>
          </a:p>
          <a:p>
            <a:pPr marL="914400" lvl="1" indent="-317500" algn="l" rtl="0">
              <a:spcBef>
                <a:spcPts val="0"/>
              </a:spcBef>
              <a:spcAft>
                <a:spcPts val="0"/>
              </a:spcAft>
              <a:buClr>
                <a:schemeClr val="dk1"/>
              </a:buClr>
              <a:buSzPts val="1400"/>
              <a:buChar char="-"/>
            </a:pPr>
            <a:r>
              <a:rPr lang="en-US" b="1"/>
              <a:t>That’ll be our assumption, so what can we do?</a:t>
            </a:r>
            <a:endParaRPr b="1"/>
          </a:p>
          <a:p>
            <a:pPr marL="914400" lvl="1" indent="-317500" algn="l" rtl="0">
              <a:spcBef>
                <a:spcPts val="0"/>
              </a:spcBef>
              <a:spcAft>
                <a:spcPts val="0"/>
              </a:spcAft>
              <a:buClr>
                <a:schemeClr val="dk1"/>
              </a:buClr>
              <a:buSzPts val="1400"/>
              <a:buChar char="-"/>
            </a:pPr>
            <a:r>
              <a:rPr lang="en-US"/>
              <a:t>Luckily, we can interface with large model hosting platforms that can provide the scalable inference services for us!</a:t>
            </a:r>
            <a:endParaRPr/>
          </a:p>
          <a:p>
            <a:pPr marL="914400" lvl="1" indent="-317500" algn="l" rtl="0">
              <a:spcBef>
                <a:spcPts val="0"/>
              </a:spcBef>
              <a:spcAft>
                <a:spcPts val="0"/>
              </a:spcAft>
              <a:buClr>
                <a:schemeClr val="dk1"/>
              </a:buClr>
              <a:buSzPts val="1400"/>
              <a:buChar char="-"/>
            </a:pPr>
            <a:r>
              <a:rPr lang="en-US"/>
              <a:t>For now, we can use network requests like GET and POST to communicate to an external platform. Maybe someday these will be hosted by us as well, but for now let’s see what we can bank on from others!</a:t>
            </a:r>
            <a:endParaRPr/>
          </a:p>
        </p:txBody>
      </p:sp>
      <p:sp>
        <p:nvSpPr>
          <p:cNvPr id="1400" name="Google Shape;1400;g2ce22a6ec48_1_961: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113</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6"/>
        <p:cNvGrpSpPr/>
        <p:nvPr/>
      </p:nvGrpSpPr>
      <p:grpSpPr>
        <a:xfrm>
          <a:off x="0" y="0"/>
          <a:ext cx="0" cy="0"/>
          <a:chOff x="0" y="0"/>
          <a:chExt cx="0" cy="0"/>
        </a:xfrm>
      </p:grpSpPr>
      <p:sp>
        <p:nvSpPr>
          <p:cNvPr id="1417" name="Google Shape;1417;g2ce22a6ec48_1_9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8" name="Google Shape;1418;g2ce22a6ec48_1_9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b="1"/>
              <a:t>Typical Consumer Device: </a:t>
            </a:r>
            <a:r>
              <a:rPr lang="en-US"/>
              <a:t>Problematic to run large models without some severe compromises. Can still be done, but limited interfaces. </a:t>
            </a:r>
            <a:endParaRPr/>
          </a:p>
          <a:p>
            <a:pPr marL="914400" lvl="1" indent="-317500" algn="l" rtl="0">
              <a:spcBef>
                <a:spcPts val="0"/>
              </a:spcBef>
              <a:spcAft>
                <a:spcPts val="0"/>
              </a:spcAft>
              <a:buClr>
                <a:schemeClr val="dk1"/>
              </a:buClr>
              <a:buSzPts val="1400"/>
              <a:buChar char="-"/>
            </a:pPr>
            <a:r>
              <a:rPr lang="en-US"/>
              <a:t>Good to follow minimum device spec assumption of “I can run stuff in a browser”</a:t>
            </a:r>
            <a:endParaRPr/>
          </a:p>
          <a:p>
            <a:pPr marL="914400" lvl="1" indent="-317500" algn="l" rtl="0">
              <a:spcBef>
                <a:spcPts val="0"/>
              </a:spcBef>
              <a:spcAft>
                <a:spcPts val="0"/>
              </a:spcAft>
              <a:buClr>
                <a:schemeClr val="dk1"/>
              </a:buClr>
              <a:buSzPts val="1400"/>
              <a:buChar char="-"/>
            </a:pPr>
            <a:r>
              <a:rPr lang="en-US"/>
              <a:t>That’ll be our assumption, so what can we do?</a:t>
            </a:r>
            <a:endParaRPr/>
          </a:p>
          <a:p>
            <a:pPr marL="914400" lvl="1" indent="-317500" algn="l" rtl="0">
              <a:spcBef>
                <a:spcPts val="0"/>
              </a:spcBef>
              <a:spcAft>
                <a:spcPts val="0"/>
              </a:spcAft>
              <a:buClr>
                <a:schemeClr val="dk1"/>
              </a:buClr>
              <a:buSzPts val="1400"/>
              <a:buChar char="-"/>
            </a:pPr>
            <a:r>
              <a:rPr lang="en-US" b="1"/>
              <a:t>Luckily, we can interface with large model hosting platforms that can provide the scalable inference services for us!</a:t>
            </a:r>
            <a:endParaRPr b="1"/>
          </a:p>
          <a:p>
            <a:pPr marL="914400" lvl="1" indent="-317500" algn="l" rtl="0">
              <a:spcBef>
                <a:spcPts val="0"/>
              </a:spcBef>
              <a:spcAft>
                <a:spcPts val="0"/>
              </a:spcAft>
              <a:buClr>
                <a:schemeClr val="dk1"/>
              </a:buClr>
              <a:buSzPts val="1400"/>
              <a:buChar char="-"/>
            </a:pPr>
            <a:r>
              <a:rPr lang="en-US" b="1"/>
              <a:t>We can use network requests like GET and POST to communicate to an external platform. </a:t>
            </a:r>
            <a:endParaRPr b="1"/>
          </a:p>
          <a:p>
            <a:pPr marL="1371600" lvl="2" indent="-317500" algn="l" rtl="0">
              <a:spcBef>
                <a:spcPts val="0"/>
              </a:spcBef>
              <a:spcAft>
                <a:spcPts val="0"/>
              </a:spcAft>
              <a:buClr>
                <a:schemeClr val="dk1"/>
              </a:buClr>
              <a:buSzPts val="1400"/>
              <a:buChar char="-"/>
            </a:pPr>
            <a:r>
              <a:rPr lang="en-US" b="1"/>
              <a:t>Maybe someday these will be hosted by you, but for now let’s see what we can work with from others!</a:t>
            </a:r>
            <a:endParaRPr b="1"/>
          </a:p>
          <a:p>
            <a:pPr marL="0" lvl="0" indent="0" algn="l" rtl="0">
              <a:spcBef>
                <a:spcPts val="0"/>
              </a:spcBef>
              <a:spcAft>
                <a:spcPts val="0"/>
              </a:spcAft>
              <a:buClr>
                <a:schemeClr val="dk1"/>
              </a:buClr>
              <a:buSzPts val="1100"/>
              <a:buFont typeface="Arial"/>
              <a:buNone/>
            </a:pPr>
            <a:endParaRPr/>
          </a:p>
        </p:txBody>
      </p:sp>
      <p:sp>
        <p:nvSpPr>
          <p:cNvPr id="1419" name="Google Shape;1419;g2ce22a6ec48_1_979: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114</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g2ce22a6ec48_1_10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1" name="Google Shape;1441;g2ce22a6ec48_1_10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OpenAI</a:t>
            </a:r>
            <a:endParaRPr b="1"/>
          </a:p>
          <a:p>
            <a:pPr marL="457200" lvl="1" indent="-317500" algn="l" rtl="0">
              <a:spcBef>
                <a:spcPts val="0"/>
              </a:spcBef>
              <a:spcAft>
                <a:spcPts val="0"/>
              </a:spcAft>
              <a:buClr>
                <a:schemeClr val="dk1"/>
              </a:buClr>
              <a:buSzPts val="1400"/>
              <a:buChar char="-"/>
            </a:pPr>
            <a:r>
              <a:rPr lang="en-US" b="1"/>
              <a:t>Has GPT4/ChatGPT/Dalle/etc. Lots of under-the-hood bells and whistles (models/functions that get called automatically).</a:t>
            </a:r>
            <a:endParaRPr b="1"/>
          </a:p>
          <a:p>
            <a:pPr marL="0" lvl="0" indent="0" algn="l" rtl="0">
              <a:spcBef>
                <a:spcPts val="0"/>
              </a:spcBef>
              <a:spcAft>
                <a:spcPts val="0"/>
              </a:spcAft>
              <a:buNone/>
            </a:pPr>
            <a:r>
              <a:rPr lang="en-US"/>
              <a:t>(NEXT SECTION: multi-slide tangent on how the models are hosted and provided from OpenAI)</a:t>
            </a:r>
            <a:endParaRPr/>
          </a:p>
          <a:p>
            <a:pPr marL="457200" lvl="1" indent="-317500" algn="l" rtl="0">
              <a:spcBef>
                <a:spcPts val="0"/>
              </a:spcBef>
              <a:spcAft>
                <a:spcPts val="0"/>
              </a:spcAft>
              <a:buClr>
                <a:schemeClr val="dk1"/>
              </a:buClr>
              <a:buSzPts val="1400"/>
              <a:buChar char="-"/>
            </a:pPr>
            <a:r>
              <a:rPr lang="en-US"/>
              <a:t>(Later) No straightforward path to local deployment, but it is very easy to use! Great for easily making solutions that work.</a:t>
            </a:r>
            <a:endParaRPr/>
          </a:p>
        </p:txBody>
      </p:sp>
      <p:sp>
        <p:nvSpPr>
          <p:cNvPr id="1442" name="Google Shape;1442;g2ce22a6ec48_1_1001: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115</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Google Shape;1453;g2ce22a6ec48_1_10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4" name="Google Shape;1454;g2ce22a6ec48_1_10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How are these models provided: </a:t>
            </a:r>
            <a:endParaRPr b="1"/>
          </a:p>
          <a:p>
            <a:pPr marL="457200" lvl="0" indent="-317500" algn="l" rtl="0">
              <a:spcBef>
                <a:spcPts val="0"/>
              </a:spcBef>
              <a:spcAft>
                <a:spcPts val="0"/>
              </a:spcAft>
              <a:buClr>
                <a:schemeClr val="dk1"/>
              </a:buClr>
              <a:buSzPts val="1400"/>
              <a:buChar char="-"/>
            </a:pPr>
            <a:r>
              <a:rPr lang="en-US" b="1"/>
              <a:t>Large model providers host models on allocated compute instances where they download the model and let it run perpetually. </a:t>
            </a:r>
            <a:endParaRPr b="1"/>
          </a:p>
          <a:p>
            <a:pPr marL="457200" lvl="0" indent="-317500" algn="l" rtl="0">
              <a:spcBef>
                <a:spcPts val="0"/>
              </a:spcBef>
              <a:spcAft>
                <a:spcPts val="0"/>
              </a:spcAft>
              <a:buClr>
                <a:schemeClr val="dk1"/>
              </a:buClr>
              <a:buSzPts val="1400"/>
              <a:buChar char="-"/>
            </a:pPr>
            <a:r>
              <a:rPr lang="en-US"/>
              <a:t>From the end user perspective, these large models host endpoints which can be connected to by a variety of users and applications at any given time through a gateway service (more details to come). </a:t>
            </a:r>
            <a:endParaRPr/>
          </a:p>
          <a:p>
            <a:pPr marL="457200" lvl="0" indent="-317500" algn="l" rtl="0">
              <a:spcBef>
                <a:spcPts val="0"/>
              </a:spcBef>
              <a:spcAft>
                <a:spcPts val="0"/>
              </a:spcAft>
              <a:buClr>
                <a:schemeClr val="dk1"/>
              </a:buClr>
              <a:buSzPts val="1400"/>
              <a:buChar char="-"/>
            </a:pPr>
            <a:r>
              <a:rPr lang="en-US"/>
              <a:t>Under the hood, these services generally use scaled deployment orchestrators like Kubernetes.</a:t>
            </a:r>
            <a:endParaRPr/>
          </a:p>
        </p:txBody>
      </p:sp>
      <p:sp>
        <p:nvSpPr>
          <p:cNvPr id="1455" name="Google Shape;1455;g2ce22a6ec48_1_1013: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116</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2ce22a6ec48_1_10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2ce22a6ec48_1_10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How are these models provided: </a:t>
            </a:r>
            <a:endParaRPr b="1"/>
          </a:p>
          <a:p>
            <a:pPr marL="457200" lvl="0" indent="-317500" algn="l" rtl="0">
              <a:spcBef>
                <a:spcPts val="0"/>
              </a:spcBef>
              <a:spcAft>
                <a:spcPts val="0"/>
              </a:spcAft>
              <a:buClr>
                <a:schemeClr val="dk1"/>
              </a:buClr>
              <a:buSzPts val="1400"/>
              <a:buChar char="-"/>
            </a:pPr>
            <a:r>
              <a:rPr lang="en-US"/>
              <a:t>Large model providers host models on allocated compute instances where they download the model and let it run perpetually. </a:t>
            </a:r>
            <a:endParaRPr/>
          </a:p>
          <a:p>
            <a:pPr marL="457200" lvl="0" indent="-317500" algn="l" rtl="0">
              <a:spcBef>
                <a:spcPts val="0"/>
              </a:spcBef>
              <a:spcAft>
                <a:spcPts val="0"/>
              </a:spcAft>
              <a:buClr>
                <a:schemeClr val="dk1"/>
              </a:buClr>
              <a:buSzPts val="1400"/>
              <a:buChar char="-"/>
            </a:pPr>
            <a:r>
              <a:rPr lang="en-US" b="1"/>
              <a:t>From the end user perspective, these large models host endpoints which can be connected to by a variety of users and applications at any given time through a gateway service (more details to come). </a:t>
            </a:r>
            <a:endParaRPr b="1"/>
          </a:p>
          <a:p>
            <a:pPr marL="457200" lvl="0" indent="-317500" algn="l" rtl="0">
              <a:spcBef>
                <a:spcPts val="0"/>
              </a:spcBef>
              <a:spcAft>
                <a:spcPts val="0"/>
              </a:spcAft>
              <a:buClr>
                <a:schemeClr val="dk1"/>
              </a:buClr>
              <a:buSzPts val="1400"/>
              <a:buChar char="-"/>
            </a:pPr>
            <a:r>
              <a:rPr lang="en-US"/>
              <a:t>Under the hood, these services generally use scaled deployment orchestrators like Kubernetes.</a:t>
            </a:r>
            <a:endParaRPr/>
          </a:p>
          <a:p>
            <a:pPr marL="0" lvl="0" indent="0" algn="l" rtl="0">
              <a:spcBef>
                <a:spcPts val="0"/>
              </a:spcBef>
              <a:spcAft>
                <a:spcPts val="0"/>
              </a:spcAft>
              <a:buClr>
                <a:schemeClr val="dk1"/>
              </a:buClr>
              <a:buSzPts val="1100"/>
              <a:buFont typeface="Arial"/>
              <a:buNone/>
            </a:pPr>
            <a:endParaRPr/>
          </a:p>
        </p:txBody>
      </p:sp>
      <p:sp>
        <p:nvSpPr>
          <p:cNvPr id="1471" name="Google Shape;1471;g2ce22a6ec48_1_1028: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117</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1"/>
        <p:cNvGrpSpPr/>
        <p:nvPr/>
      </p:nvGrpSpPr>
      <p:grpSpPr>
        <a:xfrm>
          <a:off x="0" y="0"/>
          <a:ext cx="0" cy="0"/>
          <a:chOff x="0" y="0"/>
          <a:chExt cx="0" cy="0"/>
        </a:xfrm>
      </p:grpSpPr>
      <p:sp>
        <p:nvSpPr>
          <p:cNvPr id="1492" name="Google Shape;1492;g2ce22a6ec48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3" name="Google Shape;1493;g2ce22a6ec48_0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How are these models provided: </a:t>
            </a:r>
            <a:endParaRPr b="1"/>
          </a:p>
          <a:p>
            <a:pPr marL="457200" lvl="0" indent="-317500" algn="l" rtl="0">
              <a:spcBef>
                <a:spcPts val="0"/>
              </a:spcBef>
              <a:spcAft>
                <a:spcPts val="0"/>
              </a:spcAft>
              <a:buClr>
                <a:schemeClr val="dk1"/>
              </a:buClr>
              <a:buSzPts val="1400"/>
              <a:buChar char="-"/>
            </a:pPr>
            <a:r>
              <a:rPr lang="en-US"/>
              <a:t>Large model providers host models on allocated compute instances where they download the model and let it run perpetually. </a:t>
            </a:r>
            <a:endParaRPr/>
          </a:p>
          <a:p>
            <a:pPr marL="457200" lvl="0" indent="-317500" algn="l" rtl="0">
              <a:spcBef>
                <a:spcPts val="0"/>
              </a:spcBef>
              <a:spcAft>
                <a:spcPts val="0"/>
              </a:spcAft>
              <a:buClr>
                <a:schemeClr val="dk1"/>
              </a:buClr>
              <a:buSzPts val="1400"/>
              <a:buChar char="-"/>
            </a:pPr>
            <a:r>
              <a:rPr lang="en-US"/>
              <a:t>From the end user perspective, these large models host endpoints which can be connected to by a variety of users and applications at any given time through a gateway service (more details to come). </a:t>
            </a:r>
            <a:endParaRPr/>
          </a:p>
          <a:p>
            <a:pPr marL="457200" lvl="0" indent="-317500" algn="l" rtl="0">
              <a:spcBef>
                <a:spcPts val="0"/>
              </a:spcBef>
              <a:spcAft>
                <a:spcPts val="0"/>
              </a:spcAft>
              <a:buClr>
                <a:schemeClr val="dk1"/>
              </a:buClr>
              <a:buSzPts val="1400"/>
              <a:buChar char="-"/>
            </a:pPr>
            <a:r>
              <a:rPr lang="en-US" b="1"/>
              <a:t>Under the hood, these services generally use scaled deployment orchestrators like Kubernetes.</a:t>
            </a:r>
            <a:endParaRPr b="1"/>
          </a:p>
          <a:p>
            <a:pPr marL="0" lvl="0" indent="0" algn="l" rtl="0">
              <a:spcBef>
                <a:spcPts val="0"/>
              </a:spcBef>
              <a:spcAft>
                <a:spcPts val="0"/>
              </a:spcAft>
              <a:buClr>
                <a:schemeClr val="dk1"/>
              </a:buClr>
              <a:buSzPts val="1100"/>
              <a:buFont typeface="Arial"/>
              <a:buNone/>
            </a:pPr>
            <a:r>
              <a:rPr lang="en-US"/>
              <a:t>(UP NEXT: How An OpenAPI-spec gateway server is structured)</a:t>
            </a:r>
            <a:endParaRPr/>
          </a:p>
        </p:txBody>
      </p:sp>
      <p:sp>
        <p:nvSpPr>
          <p:cNvPr id="1494" name="Google Shape;1494;g2ce22a6ec48_0_22: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118</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7"/>
        <p:cNvGrpSpPr/>
        <p:nvPr/>
      </p:nvGrpSpPr>
      <p:grpSpPr>
        <a:xfrm>
          <a:off x="0" y="0"/>
          <a:ext cx="0" cy="0"/>
          <a:chOff x="0" y="0"/>
          <a:chExt cx="0" cy="0"/>
        </a:xfrm>
      </p:grpSpPr>
      <p:sp>
        <p:nvSpPr>
          <p:cNvPr id="1518" name="Google Shape;1518;g2ce22a6ec48_1_10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9" name="Google Shape;1519;g2ce22a6ec48_1_10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More details about the OpenAI gateway, which conforms to the OpenAPI standard.</a:t>
            </a:r>
            <a:endParaRPr b="1"/>
          </a:p>
          <a:p>
            <a:pPr marL="457200" lvl="0" indent="-317500" algn="l" rtl="0">
              <a:spcBef>
                <a:spcPts val="0"/>
              </a:spcBef>
              <a:spcAft>
                <a:spcPts val="0"/>
              </a:spcAft>
              <a:buSzPts val="1400"/>
              <a:buChar char="-"/>
            </a:pPr>
            <a:r>
              <a:rPr lang="en-US" b="1"/>
              <a:t>Slide 1: It’s an abstraction layer over call functions that are deployed to run persistently and auto-scale. </a:t>
            </a:r>
            <a:endParaRPr b="1"/>
          </a:p>
          <a:p>
            <a:pPr marL="457200" lvl="0" indent="-317500" algn="l" rtl="0">
              <a:spcBef>
                <a:spcPts val="0"/>
              </a:spcBef>
              <a:spcAft>
                <a:spcPts val="0"/>
              </a:spcAft>
              <a:buSzPts val="1400"/>
              <a:buChar char="-"/>
            </a:pPr>
            <a:r>
              <a:rPr lang="en-US"/>
              <a:t>Slide 2: Things like model name, messages, API keys, etc are ingested, gateway handles redirect and handling, and finally returns the response. </a:t>
            </a:r>
            <a:endParaRPr/>
          </a:p>
          <a:p>
            <a:pPr marL="457200" lvl="0" indent="-317500" algn="l" rtl="0">
              <a:spcBef>
                <a:spcPts val="0"/>
              </a:spcBef>
              <a:spcAft>
                <a:spcPts val="0"/>
              </a:spcAft>
              <a:buSzPts val="1400"/>
              <a:buChar char="-"/>
            </a:pPr>
            <a:r>
              <a:rPr lang="en-US"/>
              <a:t>Slide 3: Using this interface as a building block, you can build applications on top of this, including custom microservices and end-user applications. </a:t>
            </a:r>
            <a:endParaRPr/>
          </a:p>
          <a:p>
            <a:pPr marL="0" lvl="0" indent="0" algn="l" rtl="0">
              <a:spcBef>
                <a:spcPts val="0"/>
              </a:spcBef>
              <a:spcAft>
                <a:spcPts val="0"/>
              </a:spcAft>
              <a:buClr>
                <a:schemeClr val="dk1"/>
              </a:buClr>
              <a:buSzPts val="1100"/>
              <a:buFont typeface="Arial"/>
              <a:buNone/>
            </a:pPr>
            <a:endParaRPr/>
          </a:p>
        </p:txBody>
      </p:sp>
      <p:sp>
        <p:nvSpPr>
          <p:cNvPr id="1520" name="Google Shape;1520;g2ce22a6ec48_1_1053: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119</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g2ce22a6ec48_1_10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0" name="Google Shape;1550;g2ce22a6ec48_1_10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More details about the OpenAI gateway, which conforms to the OpenAPI standard.</a:t>
            </a:r>
            <a:endParaRPr b="1"/>
          </a:p>
          <a:p>
            <a:pPr marL="457200" lvl="0" indent="-317500" algn="l" rtl="0">
              <a:spcBef>
                <a:spcPts val="0"/>
              </a:spcBef>
              <a:spcAft>
                <a:spcPts val="0"/>
              </a:spcAft>
              <a:buClr>
                <a:schemeClr val="dk1"/>
              </a:buClr>
              <a:buSzPts val="1400"/>
              <a:buChar char="-"/>
            </a:pPr>
            <a:r>
              <a:rPr lang="en-US"/>
              <a:t>Slide 1: It’s an abstraction layer over call functions that are deployed to run persistently and auto-scale. </a:t>
            </a:r>
            <a:endParaRPr/>
          </a:p>
          <a:p>
            <a:pPr marL="457200" lvl="0" indent="-317500" algn="l" rtl="0">
              <a:spcBef>
                <a:spcPts val="0"/>
              </a:spcBef>
              <a:spcAft>
                <a:spcPts val="0"/>
              </a:spcAft>
              <a:buClr>
                <a:schemeClr val="dk1"/>
              </a:buClr>
              <a:buSzPts val="1400"/>
              <a:buChar char="-"/>
            </a:pPr>
            <a:r>
              <a:rPr lang="en-US" b="1"/>
              <a:t>Slide 2: Things like model name, messages, API keys, etc are ingested, gateway handles redirect and handling, and finally returns the response. </a:t>
            </a:r>
            <a:endParaRPr b="1"/>
          </a:p>
          <a:p>
            <a:pPr marL="457200" lvl="0" indent="-317500" algn="l" rtl="0">
              <a:spcBef>
                <a:spcPts val="0"/>
              </a:spcBef>
              <a:spcAft>
                <a:spcPts val="0"/>
              </a:spcAft>
              <a:buClr>
                <a:schemeClr val="dk1"/>
              </a:buClr>
              <a:buSzPts val="1400"/>
              <a:buChar char="-"/>
            </a:pPr>
            <a:r>
              <a:rPr lang="en-US"/>
              <a:t>Slide 3: Using this interface as a building block, you can build applications on top of this, including custom microservices and end-user applications.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1551" name="Google Shape;1551;g2ce22a6ec48_1_1083: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120</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ce22a6ec48_1_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latin typeface="Roboto"/>
                <a:ea typeface="Roboto"/>
                <a:cs typeface="Roboto"/>
                <a:sym typeface="Roboto"/>
              </a:rPr>
              <a:t>Welcome to our course on Building RAG Agents with LLMs!</a:t>
            </a:r>
            <a:endParaRPr b="1"/>
          </a:p>
          <a:p>
            <a:pPr marL="0" lvl="0" indent="0" algn="l" rtl="0">
              <a:spcBef>
                <a:spcPts val="0"/>
              </a:spcBef>
              <a:spcAft>
                <a:spcPts val="0"/>
              </a:spcAft>
              <a:buClr>
                <a:schemeClr val="dk1"/>
              </a:buClr>
              <a:buSzPts val="1100"/>
              <a:buFont typeface="Arial"/>
              <a:buNone/>
            </a:pPr>
            <a:endParaRPr b="1"/>
          </a:p>
          <a:p>
            <a:pPr marL="0" lvl="0" indent="0" algn="l" rtl="0">
              <a:spcBef>
                <a:spcPts val="0"/>
              </a:spcBef>
              <a:spcAft>
                <a:spcPts val="0"/>
              </a:spcAft>
              <a:buClr>
                <a:schemeClr val="dk1"/>
              </a:buClr>
              <a:buSzPts val="1100"/>
              <a:buFont typeface="Arial"/>
              <a:buNone/>
            </a:pPr>
            <a:r>
              <a:rPr lang="en-US" b="1">
                <a:latin typeface="Roboto"/>
                <a:ea typeface="Roboto"/>
                <a:cs typeface="Roboto"/>
                <a:sym typeface="Roboto"/>
              </a:rPr>
              <a:t>Course Topics: </a:t>
            </a:r>
            <a:endParaRPr b="1">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Creating chatbot applications capable of dialogue management and retrieval augmented generation.</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Superficial: User sends message, and agent responds. But we want to bring our own data.</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b="1">
                <a:latin typeface="Roboto"/>
                <a:ea typeface="Roboto"/>
                <a:cs typeface="Roboto"/>
                <a:sym typeface="Roboto"/>
              </a:rPr>
              <a:t>To achieve this, we need LLM Orchestration, so combining software practices and LLMs together. </a:t>
            </a:r>
            <a:endParaRPr b="1">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Using this, we can Retrieve and synthesize data from a database or environment…</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…create a new input that contains the grounding information (AKA augmenting our LLM’s behavior)…</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…and then generating our response, having supplied our LLM with all the necessary info to make the decision.</a:t>
            </a: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latin typeface="Roboto"/>
              <a:ea typeface="Roboto"/>
              <a:cs typeface="Roboto"/>
              <a:sym typeface="Roboto"/>
            </a:endParaRPr>
          </a:p>
        </p:txBody>
      </p:sp>
      <p:sp>
        <p:nvSpPr>
          <p:cNvPr id="420" name="Google Shape;420;g2ce22a6ec48_1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3"/>
        <p:cNvGrpSpPr/>
        <p:nvPr/>
      </p:nvGrpSpPr>
      <p:grpSpPr>
        <a:xfrm>
          <a:off x="0" y="0"/>
          <a:ext cx="0" cy="0"/>
          <a:chOff x="0" y="0"/>
          <a:chExt cx="0" cy="0"/>
        </a:xfrm>
      </p:grpSpPr>
      <p:sp>
        <p:nvSpPr>
          <p:cNvPr id="1584" name="Google Shape;1584;g2ce22a6ec48_1_1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5" name="Google Shape;1585;g2ce22a6ec48_1_11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More details about the OpenAI gateway, which conforms to the OpenAPI standard.</a:t>
            </a:r>
            <a:endParaRPr b="1"/>
          </a:p>
          <a:p>
            <a:pPr marL="457200" lvl="0" indent="-317500" algn="l" rtl="0">
              <a:spcBef>
                <a:spcPts val="0"/>
              </a:spcBef>
              <a:spcAft>
                <a:spcPts val="0"/>
              </a:spcAft>
              <a:buClr>
                <a:schemeClr val="dk1"/>
              </a:buClr>
              <a:buSzPts val="1400"/>
              <a:buChar char="-"/>
            </a:pPr>
            <a:r>
              <a:rPr lang="en-US"/>
              <a:t>Slide 1: It’s an abstraction layer over call functions that are deployed to run persistently and auto-scale. </a:t>
            </a:r>
            <a:endParaRPr/>
          </a:p>
          <a:p>
            <a:pPr marL="457200" lvl="0" indent="-317500" algn="l" rtl="0">
              <a:spcBef>
                <a:spcPts val="0"/>
              </a:spcBef>
              <a:spcAft>
                <a:spcPts val="0"/>
              </a:spcAft>
              <a:buClr>
                <a:schemeClr val="dk1"/>
              </a:buClr>
              <a:buSzPts val="1400"/>
              <a:buChar char="-"/>
            </a:pPr>
            <a:r>
              <a:rPr lang="en-US"/>
              <a:t>Slide 2: Things like model name, messages, API keys, etc are ingested, gateway handles redirect and handling, and finally returns the response. </a:t>
            </a:r>
            <a:endParaRPr/>
          </a:p>
          <a:p>
            <a:pPr marL="457200" lvl="0" indent="-317500" algn="l" rtl="0">
              <a:spcBef>
                <a:spcPts val="0"/>
              </a:spcBef>
              <a:spcAft>
                <a:spcPts val="0"/>
              </a:spcAft>
              <a:buClr>
                <a:schemeClr val="dk1"/>
              </a:buClr>
              <a:buSzPts val="1400"/>
              <a:buChar char="-"/>
            </a:pPr>
            <a:r>
              <a:rPr lang="en-US" b="1"/>
              <a:t>Slide 3: Using this interface as a building block, you can build applications on top of this, including custom microservices and end-user applications. </a:t>
            </a:r>
            <a:endParaRPr b="1"/>
          </a:p>
          <a:p>
            <a:pPr marL="0" lvl="0" indent="0" algn="l" rtl="0">
              <a:spcBef>
                <a:spcPts val="0"/>
              </a:spcBef>
              <a:spcAft>
                <a:spcPts val="0"/>
              </a:spcAft>
              <a:buClr>
                <a:schemeClr val="dk1"/>
              </a:buClr>
              <a:buSzPts val="1100"/>
              <a:buFont typeface="Arial"/>
              <a:buNone/>
            </a:pPr>
            <a:r>
              <a:rPr lang="en-US"/>
              <a:t>(Up Next) Limitations of OpenAI service with regard to privacy and cost ownership.</a:t>
            </a:r>
            <a:endParaRPr/>
          </a:p>
        </p:txBody>
      </p:sp>
      <p:sp>
        <p:nvSpPr>
          <p:cNvPr id="1586" name="Google Shape;1586;g2ce22a6ec48_1_1117: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121</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3"/>
        <p:cNvGrpSpPr/>
        <p:nvPr/>
      </p:nvGrpSpPr>
      <p:grpSpPr>
        <a:xfrm>
          <a:off x="0" y="0"/>
          <a:ext cx="0" cy="0"/>
          <a:chOff x="0" y="0"/>
          <a:chExt cx="0" cy="0"/>
        </a:xfrm>
      </p:grpSpPr>
      <p:sp>
        <p:nvSpPr>
          <p:cNvPr id="1624" name="Google Shape;1624;g2ce22a6ec48_1_11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5" name="Google Shape;1625;g2ce22a6ec48_1_11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Now that we know what large model hosting platforms are, let’s look at some of our options!</a:t>
            </a:r>
            <a:endParaRPr/>
          </a:p>
          <a:p>
            <a:pPr marL="457200" lvl="0" indent="-317500" algn="l" rtl="0">
              <a:spcBef>
                <a:spcPts val="0"/>
              </a:spcBef>
              <a:spcAft>
                <a:spcPts val="0"/>
              </a:spcAft>
              <a:buClr>
                <a:schemeClr val="dk1"/>
              </a:buClr>
              <a:buSzPts val="1400"/>
              <a:buChar char="-"/>
            </a:pPr>
            <a:r>
              <a:rPr lang="en-US" b="1"/>
              <a:t>OpenAI API</a:t>
            </a:r>
            <a:endParaRPr b="1"/>
          </a:p>
          <a:p>
            <a:pPr marL="914400" lvl="1" indent="-317500" algn="l" rtl="0">
              <a:spcBef>
                <a:spcPts val="0"/>
              </a:spcBef>
              <a:spcAft>
                <a:spcPts val="0"/>
              </a:spcAft>
              <a:buClr>
                <a:schemeClr val="dk1"/>
              </a:buClr>
              <a:buSzPts val="1400"/>
              <a:buChar char="-"/>
            </a:pPr>
            <a:r>
              <a:rPr lang="en-US"/>
              <a:t>Has GPT4/ChatGPT/etc. Lots of under-the-hood bells and whistles (models/functions that get called automatically).</a:t>
            </a:r>
            <a:endParaRPr/>
          </a:p>
          <a:p>
            <a:pPr marL="914400" lvl="1" indent="-317500" algn="l" rtl="0">
              <a:spcBef>
                <a:spcPts val="0"/>
              </a:spcBef>
              <a:spcAft>
                <a:spcPts val="0"/>
              </a:spcAft>
              <a:buClr>
                <a:schemeClr val="dk1"/>
              </a:buClr>
              <a:buSzPts val="1400"/>
              <a:buChar char="-"/>
            </a:pPr>
            <a:r>
              <a:rPr lang="en-US" b="1"/>
              <a:t>No straightforward path to local deployment (for cost and scale), cannot guarantee data security.</a:t>
            </a:r>
            <a:endParaRPr b="1"/>
          </a:p>
          <a:p>
            <a:pPr marL="457200" lvl="0" indent="-317500" algn="l" rtl="0">
              <a:spcBef>
                <a:spcPts val="0"/>
              </a:spcBef>
              <a:spcAft>
                <a:spcPts val="0"/>
              </a:spcAft>
              <a:buClr>
                <a:schemeClr val="dk1"/>
              </a:buClr>
              <a:buSzPts val="1400"/>
              <a:buChar char="-"/>
            </a:pPr>
            <a:r>
              <a:rPr lang="en-US"/>
              <a:t>NVIDIA GPU Cloud</a:t>
            </a:r>
            <a:endParaRPr/>
          </a:p>
          <a:p>
            <a:pPr marL="914400" lvl="1" indent="-317500" algn="l" rtl="0">
              <a:spcBef>
                <a:spcPts val="0"/>
              </a:spcBef>
              <a:spcAft>
                <a:spcPts val="0"/>
              </a:spcAft>
              <a:buClr>
                <a:schemeClr val="dk1"/>
              </a:buClr>
              <a:buSzPts val="1400"/>
              <a:buChar char="-"/>
            </a:pPr>
            <a:r>
              <a:rPr lang="en-US"/>
              <a:t>Allows you to access publicly-available models and set up systems that work directly on the optimized deployments. Straightforward path to local deployment, but it’s not quite as automatic as some systems. These are your own deployments, after all!</a:t>
            </a:r>
            <a:endParaRPr/>
          </a:p>
        </p:txBody>
      </p:sp>
      <p:sp>
        <p:nvSpPr>
          <p:cNvPr id="1626" name="Google Shape;1626;g2ce22a6ec48_1_1156: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122</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g2ce22a6ec48_1_1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8" name="Google Shape;1638;g2ce22a6ec48_1_11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Now that we know what large model hosting platforms are, let’s look at some of our options!</a:t>
            </a:r>
            <a:endParaRPr/>
          </a:p>
          <a:p>
            <a:pPr marL="457200" lvl="0" indent="-317500" algn="l" rtl="0">
              <a:spcBef>
                <a:spcPts val="0"/>
              </a:spcBef>
              <a:spcAft>
                <a:spcPts val="0"/>
              </a:spcAft>
              <a:buClr>
                <a:schemeClr val="dk1"/>
              </a:buClr>
              <a:buSzPts val="1400"/>
              <a:buChar char="-"/>
            </a:pPr>
            <a:r>
              <a:rPr lang="en-US" b="1"/>
              <a:t>OpenAI API</a:t>
            </a:r>
            <a:endParaRPr b="1"/>
          </a:p>
          <a:p>
            <a:pPr marL="914400" lvl="1" indent="-317500" algn="l" rtl="0">
              <a:spcBef>
                <a:spcPts val="0"/>
              </a:spcBef>
              <a:spcAft>
                <a:spcPts val="0"/>
              </a:spcAft>
              <a:buClr>
                <a:schemeClr val="dk1"/>
              </a:buClr>
              <a:buSzPts val="1400"/>
              <a:buChar char="-"/>
            </a:pPr>
            <a:r>
              <a:rPr lang="en-US"/>
              <a:t>Has GPT4/ChatGPT/etc. Lots of under-the-hood bells and whistles (models/functions that get called automatically).</a:t>
            </a:r>
            <a:endParaRPr/>
          </a:p>
          <a:p>
            <a:pPr marL="914400" lvl="1" indent="-317500" algn="l" rtl="0">
              <a:spcBef>
                <a:spcPts val="0"/>
              </a:spcBef>
              <a:spcAft>
                <a:spcPts val="0"/>
              </a:spcAft>
              <a:buClr>
                <a:schemeClr val="dk1"/>
              </a:buClr>
              <a:buSzPts val="1400"/>
              <a:buChar char="-"/>
            </a:pPr>
            <a:r>
              <a:rPr lang="en-US"/>
              <a:t>No straightforward path to local deployment (for cost and scale), cannot guarantee data security.</a:t>
            </a:r>
            <a:endParaRPr/>
          </a:p>
          <a:p>
            <a:pPr marL="457200" lvl="0" indent="-317500" algn="l" rtl="0">
              <a:spcBef>
                <a:spcPts val="0"/>
              </a:spcBef>
              <a:spcAft>
                <a:spcPts val="0"/>
              </a:spcAft>
              <a:buClr>
                <a:schemeClr val="dk1"/>
              </a:buClr>
              <a:buSzPts val="1400"/>
              <a:buChar char="-"/>
            </a:pPr>
            <a:r>
              <a:rPr lang="en-US"/>
              <a:t>NVIDIA GPU Cloud</a:t>
            </a:r>
            <a:endParaRPr/>
          </a:p>
          <a:p>
            <a:pPr marL="914400" lvl="1" indent="-317500" algn="l" rtl="0">
              <a:spcBef>
                <a:spcPts val="0"/>
              </a:spcBef>
              <a:spcAft>
                <a:spcPts val="0"/>
              </a:spcAft>
              <a:buClr>
                <a:schemeClr val="dk1"/>
              </a:buClr>
              <a:buSzPts val="1400"/>
              <a:buChar char="-"/>
            </a:pPr>
            <a:r>
              <a:rPr lang="en-US" b="1"/>
              <a:t>Allows you to access publicly-available models and set up systems that work directly on the optimized deployments. Straightforward path to local deployment, but it’s not quite as automatic as some systems. These are your own deployments, after all!</a:t>
            </a:r>
            <a:endParaRPr/>
          </a:p>
        </p:txBody>
      </p:sp>
      <p:sp>
        <p:nvSpPr>
          <p:cNvPr id="1639" name="Google Shape;1639;g2ce22a6ec48_1_1168: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123</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8"/>
        <p:cNvGrpSpPr/>
        <p:nvPr/>
      </p:nvGrpSpPr>
      <p:grpSpPr>
        <a:xfrm>
          <a:off x="0" y="0"/>
          <a:ext cx="0" cy="0"/>
          <a:chOff x="0" y="0"/>
          <a:chExt cx="0" cy="0"/>
        </a:xfrm>
      </p:grpSpPr>
      <p:sp>
        <p:nvSpPr>
          <p:cNvPr id="1649" name="Google Shape;1649;g2ce22a6ec48_1_1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0" name="Google Shape;1650;g2ce22a6ec48_1_11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b="1"/>
              <a:t>1. Structured similar to OpenAI, so either service can be used.</a:t>
            </a:r>
            <a:endParaRPr b="1"/>
          </a:p>
          <a:p>
            <a:pPr marL="457200" lvl="0" indent="-317500" algn="l" rtl="0">
              <a:spcBef>
                <a:spcPts val="0"/>
              </a:spcBef>
              <a:spcAft>
                <a:spcPts val="0"/>
              </a:spcAft>
              <a:buSzPts val="1400"/>
              <a:buChar char="-"/>
            </a:pPr>
            <a:r>
              <a:rPr lang="en-US"/>
              <a:t>2. Full GenAI deployment stack for those interested.</a:t>
            </a:r>
            <a:endParaRPr/>
          </a:p>
          <a:p>
            <a:pPr marL="457200" lvl="0" indent="-317500" algn="l" rtl="0">
              <a:spcBef>
                <a:spcPts val="0"/>
              </a:spcBef>
              <a:spcAft>
                <a:spcPts val="0"/>
              </a:spcAft>
              <a:buSzPts val="1400"/>
              <a:buChar char="-"/>
            </a:pPr>
            <a:r>
              <a:rPr lang="en-US"/>
              <a:t>3. State of our environment (jupyter + frontend + service API)</a:t>
            </a:r>
            <a:endParaRPr/>
          </a:p>
        </p:txBody>
      </p:sp>
      <p:sp>
        <p:nvSpPr>
          <p:cNvPr id="1651" name="Google Shape;1651;g2ce22a6ec48_1_1179: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124</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7"/>
        <p:cNvGrpSpPr/>
        <p:nvPr/>
      </p:nvGrpSpPr>
      <p:grpSpPr>
        <a:xfrm>
          <a:off x="0" y="0"/>
          <a:ext cx="0" cy="0"/>
          <a:chOff x="0" y="0"/>
          <a:chExt cx="0" cy="0"/>
        </a:xfrm>
      </p:grpSpPr>
      <p:sp>
        <p:nvSpPr>
          <p:cNvPr id="1678" name="Google Shape;1678;g2ce22a6ec48_1_12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9" name="Google Shape;1679;g2ce22a6ec48_1_120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1. Structured similar to OpenAI, so either service can be used.</a:t>
            </a:r>
            <a:endParaRPr/>
          </a:p>
          <a:p>
            <a:pPr marL="457200" lvl="0" indent="-317500" algn="l" rtl="0">
              <a:spcBef>
                <a:spcPts val="0"/>
              </a:spcBef>
              <a:spcAft>
                <a:spcPts val="0"/>
              </a:spcAft>
              <a:buClr>
                <a:schemeClr val="dk1"/>
              </a:buClr>
              <a:buSzPts val="1400"/>
              <a:buChar char="-"/>
            </a:pPr>
            <a:r>
              <a:rPr lang="en-US" b="1"/>
              <a:t>2. Full GenAI deployment stack for those interested.</a:t>
            </a:r>
            <a:endParaRPr b="1"/>
          </a:p>
          <a:p>
            <a:pPr marL="457200" lvl="0" indent="-317500" algn="l" rtl="0">
              <a:spcBef>
                <a:spcPts val="0"/>
              </a:spcBef>
              <a:spcAft>
                <a:spcPts val="0"/>
              </a:spcAft>
              <a:buClr>
                <a:schemeClr val="dk1"/>
              </a:buClr>
              <a:buSzPts val="1400"/>
              <a:buChar char="-"/>
            </a:pPr>
            <a:r>
              <a:rPr lang="en-US"/>
              <a:t>3. State of our environment (jupyter + frontend + service API)</a:t>
            </a:r>
            <a:endParaRPr/>
          </a:p>
          <a:p>
            <a:pPr marL="0" lvl="0" indent="0" algn="l" rtl="0">
              <a:spcBef>
                <a:spcPts val="0"/>
              </a:spcBef>
              <a:spcAft>
                <a:spcPts val="0"/>
              </a:spcAft>
              <a:buClr>
                <a:schemeClr val="dk1"/>
              </a:buClr>
              <a:buSzPts val="1100"/>
              <a:buFont typeface="Arial"/>
              <a:buNone/>
            </a:pPr>
            <a:endParaRPr b="1"/>
          </a:p>
        </p:txBody>
      </p:sp>
      <p:sp>
        <p:nvSpPr>
          <p:cNvPr id="1680" name="Google Shape;1680;g2ce22a6ec48_1_1207: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125</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0"/>
        <p:cNvGrpSpPr/>
        <p:nvPr/>
      </p:nvGrpSpPr>
      <p:grpSpPr>
        <a:xfrm>
          <a:off x="0" y="0"/>
          <a:ext cx="0" cy="0"/>
          <a:chOff x="0" y="0"/>
          <a:chExt cx="0" cy="0"/>
        </a:xfrm>
      </p:grpSpPr>
      <p:sp>
        <p:nvSpPr>
          <p:cNvPr id="1701" name="Google Shape;1701;g2ce22a6ec48_1_12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2" name="Google Shape;1702;g2ce22a6ec48_1_12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1. Structured similar to OpenAI, so either service can be used.</a:t>
            </a:r>
            <a:endParaRPr/>
          </a:p>
          <a:p>
            <a:pPr marL="457200" lvl="0" indent="-317500" algn="l" rtl="0">
              <a:spcBef>
                <a:spcPts val="0"/>
              </a:spcBef>
              <a:spcAft>
                <a:spcPts val="0"/>
              </a:spcAft>
              <a:buClr>
                <a:schemeClr val="dk1"/>
              </a:buClr>
              <a:buSzPts val="1400"/>
              <a:buChar char="-"/>
            </a:pPr>
            <a:r>
              <a:rPr lang="en-US"/>
              <a:t>2. Full GenAI deployment stack for those interested.</a:t>
            </a:r>
            <a:endParaRPr/>
          </a:p>
          <a:p>
            <a:pPr marL="457200" lvl="0" indent="-317500" algn="l" rtl="0">
              <a:spcBef>
                <a:spcPts val="0"/>
              </a:spcBef>
              <a:spcAft>
                <a:spcPts val="0"/>
              </a:spcAft>
              <a:buClr>
                <a:schemeClr val="dk1"/>
              </a:buClr>
              <a:buSzPts val="1400"/>
              <a:buChar char="-"/>
            </a:pPr>
            <a:r>
              <a:rPr lang="en-US" b="1"/>
              <a:t>3. State of our environment (jupyter + frontend + service API)</a:t>
            </a:r>
            <a:endParaRPr b="1"/>
          </a:p>
          <a:p>
            <a:pPr marL="0" lvl="0" indent="0" algn="l" rtl="0">
              <a:spcBef>
                <a:spcPts val="0"/>
              </a:spcBef>
              <a:spcAft>
                <a:spcPts val="0"/>
              </a:spcAft>
              <a:buNone/>
            </a:pPr>
            <a:r>
              <a:rPr lang="en-US"/>
              <a:t>(Next Slide: Talk about the LLM service)</a:t>
            </a:r>
            <a:endParaRPr/>
          </a:p>
          <a:p>
            <a:pPr marL="0" lvl="0" indent="0" algn="l" rtl="0">
              <a:spcBef>
                <a:spcPts val="0"/>
              </a:spcBef>
              <a:spcAft>
                <a:spcPts val="0"/>
              </a:spcAft>
              <a:buNone/>
            </a:pPr>
            <a:endParaRPr b="1"/>
          </a:p>
        </p:txBody>
      </p:sp>
      <p:sp>
        <p:nvSpPr>
          <p:cNvPr id="1703" name="Google Shape;1703;g2ce22a6ec48_1_1229: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126</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4"/>
        <p:cNvGrpSpPr/>
        <p:nvPr/>
      </p:nvGrpSpPr>
      <p:grpSpPr>
        <a:xfrm>
          <a:off x="0" y="0"/>
          <a:ext cx="0" cy="0"/>
          <a:chOff x="0" y="0"/>
          <a:chExt cx="0" cy="0"/>
        </a:xfrm>
      </p:grpSpPr>
      <p:sp>
        <p:nvSpPr>
          <p:cNvPr id="1735" name="Google Shape;1735;g2ce22a6ec48_1_12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6" name="Google Shape;1736;g2ce22a6ec48_1_12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So what are we going to use to get started with some LLMs quickly?... NVIDIA Foundation Model Endpoints!</a:t>
            </a:r>
            <a:endParaRPr b="1"/>
          </a:p>
          <a:p>
            <a:pPr marL="457200" lvl="0" indent="-317500" algn="l" rtl="0">
              <a:spcBef>
                <a:spcPts val="0"/>
              </a:spcBef>
              <a:spcAft>
                <a:spcPts val="0"/>
              </a:spcAft>
              <a:buClr>
                <a:schemeClr val="dk1"/>
              </a:buClr>
              <a:buSzPts val="1400"/>
              <a:buChar char="-"/>
            </a:pPr>
            <a:r>
              <a:rPr lang="en-US" b="1"/>
              <a:t>1. Free access to publicly-available models which can be deployed on your own infrastructure (i.e. with NIMs)!</a:t>
            </a:r>
            <a:endParaRPr b="1"/>
          </a:p>
          <a:p>
            <a:pPr marL="457200" lvl="0" indent="-317500" algn="l" rtl="0">
              <a:spcBef>
                <a:spcPts val="0"/>
              </a:spcBef>
              <a:spcAft>
                <a:spcPts val="0"/>
              </a:spcAft>
              <a:buClr>
                <a:schemeClr val="dk1"/>
              </a:buClr>
              <a:buSzPts val="1400"/>
              <a:buChar char="-"/>
            </a:pPr>
            <a:r>
              <a:rPr lang="en-US"/>
              <a:t>2. Picture of Mixtral model hosted in API Catalog. Other options available in environment.</a:t>
            </a:r>
            <a:endParaRPr/>
          </a:p>
          <a:p>
            <a:pPr marL="457200" lvl="0" indent="-317500" algn="l" rtl="0">
              <a:spcBef>
                <a:spcPts val="0"/>
              </a:spcBef>
              <a:spcAft>
                <a:spcPts val="0"/>
              </a:spcAft>
              <a:buClr>
                <a:schemeClr val="dk1"/>
              </a:buClr>
              <a:buSzPts val="1400"/>
              <a:buChar char="-"/>
            </a:pPr>
            <a:r>
              <a:rPr lang="en-US"/>
              <a:t>3. Picture of user interface and API specification</a:t>
            </a:r>
            <a:endParaRPr/>
          </a:p>
        </p:txBody>
      </p:sp>
      <p:sp>
        <p:nvSpPr>
          <p:cNvPr id="1737" name="Google Shape;1737;g2ce22a6ec48_1_1261: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127</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3"/>
        <p:cNvGrpSpPr/>
        <p:nvPr/>
      </p:nvGrpSpPr>
      <p:grpSpPr>
        <a:xfrm>
          <a:off x="0" y="0"/>
          <a:ext cx="0" cy="0"/>
          <a:chOff x="0" y="0"/>
          <a:chExt cx="0" cy="0"/>
        </a:xfrm>
      </p:grpSpPr>
      <p:sp>
        <p:nvSpPr>
          <p:cNvPr id="1744" name="Google Shape;1744;g2ce22a6ec48_1_12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5" name="Google Shape;1745;g2ce22a6ec48_1_12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So what are we going to use to get started with some LLMs quickly?... NVIDIA Foundation Model Endpoints!</a:t>
            </a:r>
            <a:endParaRPr b="1"/>
          </a:p>
          <a:p>
            <a:pPr marL="457200" lvl="0" indent="-317500" algn="l" rtl="0">
              <a:spcBef>
                <a:spcPts val="0"/>
              </a:spcBef>
              <a:spcAft>
                <a:spcPts val="0"/>
              </a:spcAft>
              <a:buClr>
                <a:schemeClr val="dk1"/>
              </a:buClr>
              <a:buSzPts val="1400"/>
              <a:buChar char="-"/>
            </a:pPr>
            <a:r>
              <a:rPr lang="en-US"/>
              <a:t>1. Free access to publicly-available models which can be deployed on your own infrastructure (i.e. with NIMs)!</a:t>
            </a:r>
            <a:endParaRPr/>
          </a:p>
          <a:p>
            <a:pPr marL="457200" lvl="0" indent="-317500" algn="l" rtl="0">
              <a:spcBef>
                <a:spcPts val="0"/>
              </a:spcBef>
              <a:spcAft>
                <a:spcPts val="0"/>
              </a:spcAft>
              <a:buClr>
                <a:schemeClr val="dk1"/>
              </a:buClr>
              <a:buSzPts val="1400"/>
              <a:buChar char="-"/>
            </a:pPr>
            <a:r>
              <a:rPr lang="en-US" b="1"/>
              <a:t>2. Picture of Mixtral model hosted in API Catalog. Other options available in environment.</a:t>
            </a:r>
            <a:endParaRPr b="1"/>
          </a:p>
          <a:p>
            <a:pPr marL="457200" lvl="0" indent="-317500" algn="l" rtl="0">
              <a:spcBef>
                <a:spcPts val="0"/>
              </a:spcBef>
              <a:spcAft>
                <a:spcPts val="0"/>
              </a:spcAft>
              <a:buClr>
                <a:schemeClr val="dk1"/>
              </a:buClr>
              <a:buSzPts val="1400"/>
              <a:buChar char="-"/>
            </a:pPr>
            <a:r>
              <a:rPr lang="en-US"/>
              <a:t>3. Picture of user interface and API specification</a:t>
            </a:r>
            <a:endParaRPr/>
          </a:p>
          <a:p>
            <a:pPr marL="0" lvl="0" indent="0" algn="l" rtl="0">
              <a:spcBef>
                <a:spcPts val="0"/>
              </a:spcBef>
              <a:spcAft>
                <a:spcPts val="0"/>
              </a:spcAft>
              <a:buClr>
                <a:schemeClr val="dk1"/>
              </a:buClr>
              <a:buSzPts val="1100"/>
              <a:buFont typeface="Arial"/>
              <a:buNone/>
            </a:pPr>
            <a:endParaRPr b="1"/>
          </a:p>
        </p:txBody>
      </p:sp>
      <p:sp>
        <p:nvSpPr>
          <p:cNvPr id="1746" name="Google Shape;1746;g2ce22a6ec48_1_1269: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128</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3"/>
        <p:cNvGrpSpPr/>
        <p:nvPr/>
      </p:nvGrpSpPr>
      <p:grpSpPr>
        <a:xfrm>
          <a:off x="0" y="0"/>
          <a:ext cx="0" cy="0"/>
          <a:chOff x="0" y="0"/>
          <a:chExt cx="0" cy="0"/>
        </a:xfrm>
      </p:grpSpPr>
      <p:sp>
        <p:nvSpPr>
          <p:cNvPr id="1754" name="Google Shape;1754;g2ce22a6ec48_1_12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5" name="Google Shape;1755;g2ce22a6ec48_1_12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So what are we going to use to get started with some LLMs quickly?... NVIDIA Foundation Model Endpoints!</a:t>
            </a:r>
            <a:endParaRPr b="1"/>
          </a:p>
          <a:p>
            <a:pPr marL="457200" lvl="0" indent="-317500" algn="l" rtl="0">
              <a:spcBef>
                <a:spcPts val="0"/>
              </a:spcBef>
              <a:spcAft>
                <a:spcPts val="0"/>
              </a:spcAft>
              <a:buClr>
                <a:schemeClr val="dk1"/>
              </a:buClr>
              <a:buSzPts val="1400"/>
              <a:buChar char="-"/>
            </a:pPr>
            <a:r>
              <a:rPr lang="en-US"/>
              <a:t>1. Free access to publicly-available models which can be deployed on your own infrastructure (i.e. with NIMs)!</a:t>
            </a:r>
            <a:endParaRPr/>
          </a:p>
          <a:p>
            <a:pPr marL="457200" lvl="0" indent="-317500" algn="l" rtl="0">
              <a:spcBef>
                <a:spcPts val="0"/>
              </a:spcBef>
              <a:spcAft>
                <a:spcPts val="0"/>
              </a:spcAft>
              <a:buClr>
                <a:schemeClr val="dk1"/>
              </a:buClr>
              <a:buSzPts val="1400"/>
              <a:buChar char="-"/>
            </a:pPr>
            <a:r>
              <a:rPr lang="en-US"/>
              <a:t>2. Picture of Mixtral model hosted in API Catalog. Other options available in environment.</a:t>
            </a:r>
            <a:endParaRPr/>
          </a:p>
          <a:p>
            <a:pPr marL="457200" lvl="0" indent="-317500" algn="l" rtl="0">
              <a:spcBef>
                <a:spcPts val="0"/>
              </a:spcBef>
              <a:spcAft>
                <a:spcPts val="0"/>
              </a:spcAft>
              <a:buClr>
                <a:schemeClr val="dk1"/>
              </a:buClr>
              <a:buSzPts val="1400"/>
              <a:buChar char="-"/>
            </a:pPr>
            <a:r>
              <a:rPr lang="en-US" b="1"/>
              <a:t>3. Picture of user interface and API specification. You can make your own apps with it!</a:t>
            </a:r>
            <a:endParaRPr b="1"/>
          </a:p>
          <a:p>
            <a:pPr marL="0" lvl="0" indent="0" algn="l" rtl="0">
              <a:spcBef>
                <a:spcPts val="0"/>
              </a:spcBef>
              <a:spcAft>
                <a:spcPts val="0"/>
              </a:spcAft>
              <a:buClr>
                <a:schemeClr val="dk1"/>
              </a:buClr>
              <a:buSzPts val="1100"/>
              <a:buFont typeface="Arial"/>
              <a:buNone/>
            </a:pPr>
            <a:r>
              <a:rPr lang="en-US" b="1"/>
              <a:t>(Next: But we need LangChain…)</a:t>
            </a:r>
            <a:endParaRPr b="1"/>
          </a:p>
        </p:txBody>
      </p:sp>
      <p:sp>
        <p:nvSpPr>
          <p:cNvPr id="1756" name="Google Shape;1756;g2ce22a6ec48_1_1278: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129</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3"/>
        <p:cNvGrpSpPr/>
        <p:nvPr/>
      </p:nvGrpSpPr>
      <p:grpSpPr>
        <a:xfrm>
          <a:off x="0" y="0"/>
          <a:ext cx="0" cy="0"/>
          <a:chOff x="0" y="0"/>
          <a:chExt cx="0" cy="0"/>
        </a:xfrm>
      </p:grpSpPr>
      <p:sp>
        <p:nvSpPr>
          <p:cNvPr id="1764" name="Google Shape;1764;g2ce22a6ec48_1_12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5" name="Google Shape;1765;g2ce22a6ec48_1_12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So what are we going to use to get started with some LLMs quickly?... NVIDIA Foundation Model Endpoints!</a:t>
            </a:r>
            <a:endParaRPr b="1"/>
          </a:p>
          <a:p>
            <a:pPr marL="457200" lvl="0" indent="-317500" algn="l" rtl="0">
              <a:spcBef>
                <a:spcPts val="0"/>
              </a:spcBef>
              <a:spcAft>
                <a:spcPts val="0"/>
              </a:spcAft>
              <a:buClr>
                <a:schemeClr val="dk1"/>
              </a:buClr>
              <a:buSzPts val="1400"/>
              <a:buChar char="-"/>
            </a:pPr>
            <a:r>
              <a:rPr lang="en-US"/>
              <a:t>1. Free access to publicly-available models which can be deployed on your own infrastructure (i.e. with NIMs)!</a:t>
            </a:r>
            <a:endParaRPr/>
          </a:p>
          <a:p>
            <a:pPr marL="457200" lvl="0" indent="-317500" algn="l" rtl="0">
              <a:spcBef>
                <a:spcPts val="0"/>
              </a:spcBef>
              <a:spcAft>
                <a:spcPts val="0"/>
              </a:spcAft>
              <a:buClr>
                <a:schemeClr val="dk1"/>
              </a:buClr>
              <a:buSzPts val="1400"/>
              <a:buChar char="-"/>
            </a:pPr>
            <a:r>
              <a:rPr lang="en-US"/>
              <a:t>2. Picture of Mixtral model hosted in API Catalog. Other options available in environment.</a:t>
            </a:r>
            <a:endParaRPr/>
          </a:p>
          <a:p>
            <a:pPr marL="457200" lvl="0" indent="-317500" algn="l" rtl="0">
              <a:spcBef>
                <a:spcPts val="0"/>
              </a:spcBef>
              <a:spcAft>
                <a:spcPts val="0"/>
              </a:spcAft>
              <a:buClr>
                <a:schemeClr val="dk1"/>
              </a:buClr>
              <a:buSzPts val="1400"/>
              <a:buChar char="-"/>
            </a:pPr>
            <a:r>
              <a:rPr lang="en-US" b="1"/>
              <a:t>3. Picture of user interface and API specification. You can make your own apps with it!</a:t>
            </a:r>
            <a:endParaRPr b="1"/>
          </a:p>
          <a:p>
            <a:pPr marL="0" lvl="0" indent="0" algn="l" rtl="0">
              <a:spcBef>
                <a:spcPts val="0"/>
              </a:spcBef>
              <a:spcAft>
                <a:spcPts val="0"/>
              </a:spcAft>
              <a:buClr>
                <a:schemeClr val="dk1"/>
              </a:buClr>
              <a:buSzPts val="1100"/>
              <a:buFont typeface="Arial"/>
              <a:buNone/>
            </a:pPr>
            <a:endParaRPr b="1"/>
          </a:p>
        </p:txBody>
      </p:sp>
      <p:sp>
        <p:nvSpPr>
          <p:cNvPr id="1766" name="Google Shape;1766;g2ce22a6ec48_1_1287: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130</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2ce22a6ec48_1_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latin typeface="Roboto"/>
                <a:ea typeface="Roboto"/>
                <a:cs typeface="Roboto"/>
                <a:sym typeface="Roboto"/>
              </a:rPr>
              <a:t>Welcome to our course on Building RAG Agents with LLMs!</a:t>
            </a:r>
            <a:endParaRPr b="1"/>
          </a:p>
          <a:p>
            <a:pPr marL="0" lvl="0" indent="0" algn="l" rtl="0">
              <a:spcBef>
                <a:spcPts val="0"/>
              </a:spcBef>
              <a:spcAft>
                <a:spcPts val="0"/>
              </a:spcAft>
              <a:buClr>
                <a:schemeClr val="dk1"/>
              </a:buClr>
              <a:buSzPts val="1100"/>
              <a:buFont typeface="Arial"/>
              <a:buNone/>
            </a:pPr>
            <a:endParaRPr b="1"/>
          </a:p>
          <a:p>
            <a:pPr marL="0" lvl="0" indent="0" algn="l" rtl="0">
              <a:spcBef>
                <a:spcPts val="0"/>
              </a:spcBef>
              <a:spcAft>
                <a:spcPts val="0"/>
              </a:spcAft>
              <a:buClr>
                <a:schemeClr val="dk1"/>
              </a:buClr>
              <a:buSzPts val="1100"/>
              <a:buFont typeface="Arial"/>
              <a:buNone/>
            </a:pPr>
            <a:r>
              <a:rPr lang="en-US" b="1">
                <a:latin typeface="Roboto"/>
                <a:ea typeface="Roboto"/>
                <a:cs typeface="Roboto"/>
                <a:sym typeface="Roboto"/>
              </a:rPr>
              <a:t>Course Topics: </a:t>
            </a:r>
            <a:endParaRPr b="1">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Creating chatbot applications capable of dialogue management and retrieval augmented generation.</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Superficial: User sends message, and agent responds. But we want to bring our own data.</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To achieve this, we need LLM Orchestration, so combining software practices and LLMs together. </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b="1">
                <a:latin typeface="Roboto"/>
                <a:ea typeface="Roboto"/>
                <a:cs typeface="Roboto"/>
                <a:sym typeface="Roboto"/>
              </a:rPr>
              <a:t>Using this, we can Retrieve and synthesize data from a database or environment…</a:t>
            </a:r>
            <a:endParaRPr b="1">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…create a new input that contains the grounding information (AKA augmenting our LLM’s behavior)…</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…and then generating our response, having supplied our LLM with all the necessary info to make the decision.</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
        <p:nvSpPr>
          <p:cNvPr id="432" name="Google Shape;432;g2ce22a6ec48_1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5"/>
        <p:cNvGrpSpPr/>
        <p:nvPr/>
      </p:nvGrpSpPr>
      <p:grpSpPr>
        <a:xfrm>
          <a:off x="0" y="0"/>
          <a:ext cx="0" cy="0"/>
          <a:chOff x="0" y="0"/>
          <a:chExt cx="0" cy="0"/>
        </a:xfrm>
      </p:grpSpPr>
      <p:sp>
        <p:nvSpPr>
          <p:cNvPr id="1776" name="Google Shape;1776;g2ce22a6ec48_1_12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7" name="Google Shape;1777;g2ce22a6ec48_1_12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AutoNum type="arabicPeriod"/>
            </a:pPr>
            <a:r>
              <a:rPr lang="en-US" b="1"/>
              <a:t>For this course, we will use LangChain to orchestrate our large model endpoints into more complex software…</a:t>
            </a:r>
            <a:endParaRPr b="1"/>
          </a:p>
          <a:p>
            <a:pPr marL="457200" lvl="0" indent="-317500" algn="l" rtl="0">
              <a:spcBef>
                <a:spcPts val="0"/>
              </a:spcBef>
              <a:spcAft>
                <a:spcPts val="0"/>
              </a:spcAft>
              <a:buSzPts val="1400"/>
              <a:buAutoNum type="arabicPeriod"/>
            </a:pPr>
            <a:r>
              <a:rPr lang="en-US"/>
              <a:t>Our new API will need to change just a bit for it to play well. To be discussed in the notebook. </a:t>
            </a:r>
            <a:endParaRPr/>
          </a:p>
          <a:p>
            <a:pPr marL="457200" lvl="0" indent="-317500" algn="l" rtl="0">
              <a:spcBef>
                <a:spcPts val="0"/>
              </a:spcBef>
              <a:spcAft>
                <a:spcPts val="0"/>
              </a:spcAft>
              <a:buSzPts val="1400"/>
              <a:buAutoNum type="arabicPeriod"/>
            </a:pPr>
            <a:r>
              <a:rPr lang="en-US"/>
              <a:t>(Sequence) Final walkthrough of abstractions going from scaled deployment API -&gt; to gateway API -&gt; to language wrapper -&gt; to framework wrapper.</a:t>
            </a:r>
            <a:endParaRPr/>
          </a:p>
        </p:txBody>
      </p:sp>
      <p:sp>
        <p:nvSpPr>
          <p:cNvPr id="1778" name="Google Shape;1778;g2ce22a6ec48_1_1298: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131</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2"/>
        <p:cNvGrpSpPr/>
        <p:nvPr/>
      </p:nvGrpSpPr>
      <p:grpSpPr>
        <a:xfrm>
          <a:off x="0" y="0"/>
          <a:ext cx="0" cy="0"/>
          <a:chOff x="0" y="0"/>
          <a:chExt cx="0" cy="0"/>
        </a:xfrm>
      </p:grpSpPr>
      <p:sp>
        <p:nvSpPr>
          <p:cNvPr id="1783" name="Google Shape;1783;g2ce22a6ec48_1_13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4" name="Google Shape;1784;g2ce22a6ec48_1_130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AutoNum type="arabicPeriod"/>
            </a:pPr>
            <a:r>
              <a:rPr lang="en-US"/>
              <a:t>For this course, we will use LangChain to orchestrate our large model endpoints into more complex software…</a:t>
            </a:r>
            <a:endParaRPr/>
          </a:p>
          <a:p>
            <a:pPr marL="457200" lvl="0" indent="-317500" algn="l" rtl="0">
              <a:spcBef>
                <a:spcPts val="0"/>
              </a:spcBef>
              <a:spcAft>
                <a:spcPts val="0"/>
              </a:spcAft>
              <a:buClr>
                <a:schemeClr val="dk1"/>
              </a:buClr>
              <a:buSzPts val="1400"/>
              <a:buAutoNum type="arabicPeriod"/>
            </a:pPr>
            <a:r>
              <a:rPr lang="en-US" b="1"/>
              <a:t>Our new API will need to change just a bit for it to play well. To be discussed in the notebook. </a:t>
            </a:r>
            <a:endParaRPr b="1"/>
          </a:p>
          <a:p>
            <a:pPr marL="457200" lvl="0" indent="-317500" algn="l" rtl="0">
              <a:spcBef>
                <a:spcPts val="0"/>
              </a:spcBef>
              <a:spcAft>
                <a:spcPts val="0"/>
              </a:spcAft>
              <a:buClr>
                <a:schemeClr val="dk1"/>
              </a:buClr>
              <a:buSzPts val="1400"/>
              <a:buAutoNum type="arabicPeriod"/>
            </a:pPr>
            <a:r>
              <a:rPr lang="en-US"/>
              <a:t>(Sequence) Final walkthrough of abstractions going from scaled deployment API -&gt; to gateway API -&gt; to language wrapper -&gt; to framework wrapper.</a:t>
            </a:r>
            <a:endParaRPr/>
          </a:p>
          <a:p>
            <a:pPr marL="0" lvl="0" indent="0" algn="l" rtl="0">
              <a:spcBef>
                <a:spcPts val="0"/>
              </a:spcBef>
              <a:spcAft>
                <a:spcPts val="0"/>
              </a:spcAft>
              <a:buClr>
                <a:schemeClr val="dk1"/>
              </a:buClr>
              <a:buSzPts val="1100"/>
              <a:buFont typeface="Arial"/>
              <a:buNone/>
            </a:pPr>
            <a:endParaRPr/>
          </a:p>
        </p:txBody>
      </p:sp>
      <p:sp>
        <p:nvSpPr>
          <p:cNvPr id="1785" name="Google Shape;1785;g2ce22a6ec48_1_1304: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132</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1"/>
        <p:cNvGrpSpPr/>
        <p:nvPr/>
      </p:nvGrpSpPr>
      <p:grpSpPr>
        <a:xfrm>
          <a:off x="0" y="0"/>
          <a:ext cx="0" cy="0"/>
          <a:chOff x="0" y="0"/>
          <a:chExt cx="0" cy="0"/>
        </a:xfrm>
      </p:grpSpPr>
      <p:sp>
        <p:nvSpPr>
          <p:cNvPr id="1802" name="Google Shape;1802;g2ce22a6ec48_1_13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3" name="Google Shape;1803;g2ce22a6ec48_1_13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For this course, we will use LangChain to orchestrate our large model endpoints into more complex software…</a:t>
            </a:r>
            <a:endParaRPr/>
          </a:p>
          <a:p>
            <a:pPr marL="457200" lvl="0" indent="-317500" algn="l" rtl="0">
              <a:spcBef>
                <a:spcPts val="0"/>
              </a:spcBef>
              <a:spcAft>
                <a:spcPts val="0"/>
              </a:spcAft>
              <a:buClr>
                <a:schemeClr val="dk1"/>
              </a:buClr>
              <a:buSzPts val="1400"/>
              <a:buChar char="-"/>
            </a:pPr>
            <a:r>
              <a:rPr lang="en-US"/>
              <a:t>Our new API will need to change just a bit for it to play well. To be discussed in the notebook. </a:t>
            </a:r>
            <a:endParaRPr/>
          </a:p>
          <a:p>
            <a:pPr marL="457200" lvl="0" indent="-317500" algn="l" rtl="0">
              <a:spcBef>
                <a:spcPts val="0"/>
              </a:spcBef>
              <a:spcAft>
                <a:spcPts val="0"/>
              </a:spcAft>
              <a:buClr>
                <a:schemeClr val="dk1"/>
              </a:buClr>
              <a:buSzPts val="1400"/>
              <a:buChar char="-"/>
            </a:pPr>
            <a:r>
              <a:rPr lang="en-US"/>
              <a:t>(Sequence) </a:t>
            </a:r>
            <a:r>
              <a:rPr lang="en-US" b="1"/>
              <a:t>Final walkthrough of abstractions going from scaled deployment API </a:t>
            </a:r>
            <a:r>
              <a:rPr lang="en-US"/>
              <a:t>-&gt; to gateway API -&gt; to language client-&gt;...-&gt; to framework connector.</a:t>
            </a:r>
            <a:endParaRPr/>
          </a:p>
          <a:p>
            <a:pPr marL="457200" lvl="0" indent="-317500" algn="l" rtl="0">
              <a:spcBef>
                <a:spcPts val="0"/>
              </a:spcBef>
              <a:spcAft>
                <a:spcPts val="0"/>
              </a:spcAft>
              <a:buSzPts val="1400"/>
              <a:buChar char="-"/>
            </a:pPr>
            <a:endParaRPr/>
          </a:p>
        </p:txBody>
      </p:sp>
      <p:sp>
        <p:nvSpPr>
          <p:cNvPr id="1804" name="Google Shape;1804;g2ce22a6ec48_1_1322: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133</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8"/>
        <p:cNvGrpSpPr/>
        <p:nvPr/>
      </p:nvGrpSpPr>
      <p:grpSpPr>
        <a:xfrm>
          <a:off x="0" y="0"/>
          <a:ext cx="0" cy="0"/>
          <a:chOff x="0" y="0"/>
          <a:chExt cx="0" cy="0"/>
        </a:xfrm>
      </p:grpSpPr>
      <p:sp>
        <p:nvSpPr>
          <p:cNvPr id="1819" name="Google Shape;1819;g2ce22a6ec48_1_13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0" name="Google Shape;1820;g2ce22a6ec48_1_13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For this course, we will use LangChain to orchestrate our large model endpoints into more complex software…</a:t>
            </a:r>
            <a:endParaRPr/>
          </a:p>
          <a:p>
            <a:pPr marL="457200" lvl="0" indent="-317500" algn="l" rtl="0">
              <a:spcBef>
                <a:spcPts val="0"/>
              </a:spcBef>
              <a:spcAft>
                <a:spcPts val="0"/>
              </a:spcAft>
              <a:buClr>
                <a:schemeClr val="dk1"/>
              </a:buClr>
              <a:buSzPts val="1400"/>
              <a:buChar char="-"/>
            </a:pPr>
            <a:r>
              <a:rPr lang="en-US"/>
              <a:t>Our new API will need to change just a bit for it to play well. To be discussed in the notebook. </a:t>
            </a:r>
            <a:endParaRPr/>
          </a:p>
          <a:p>
            <a:pPr marL="457200" lvl="0" indent="-317500" algn="l" rtl="0">
              <a:spcBef>
                <a:spcPts val="0"/>
              </a:spcBef>
              <a:spcAft>
                <a:spcPts val="0"/>
              </a:spcAft>
              <a:buClr>
                <a:schemeClr val="dk1"/>
              </a:buClr>
              <a:buSzPts val="1400"/>
              <a:buChar char="-"/>
            </a:pPr>
            <a:r>
              <a:rPr lang="en-US"/>
              <a:t>(Sequence) Final walkthrough of abstractions going from scaled deployment API -&gt; </a:t>
            </a:r>
            <a:r>
              <a:rPr lang="en-US" b="1"/>
              <a:t>to gateway API</a:t>
            </a:r>
            <a:r>
              <a:rPr lang="en-US"/>
              <a:t> -&gt; to language client-&gt;...-&gt; to framework connector.</a:t>
            </a:r>
            <a:endParaRPr/>
          </a:p>
          <a:p>
            <a:pPr marL="457200" lvl="0" indent="-317500" algn="l" rtl="0">
              <a:spcBef>
                <a:spcPts val="0"/>
              </a:spcBef>
              <a:spcAft>
                <a:spcPts val="0"/>
              </a:spcAft>
              <a:buSzPts val="1400"/>
              <a:buChar char="-"/>
            </a:pPr>
            <a:endParaRPr/>
          </a:p>
          <a:p>
            <a:pPr marL="457200" lvl="0" indent="-317500" algn="l" rtl="0">
              <a:spcBef>
                <a:spcPts val="0"/>
              </a:spcBef>
              <a:spcAft>
                <a:spcPts val="0"/>
              </a:spcAft>
              <a:buSzPts val="1400"/>
              <a:buChar char="-"/>
            </a:pPr>
            <a:endParaRPr b="1"/>
          </a:p>
        </p:txBody>
      </p:sp>
      <p:sp>
        <p:nvSpPr>
          <p:cNvPr id="1821" name="Google Shape;1821;g2ce22a6ec48_1_1337: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134</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3"/>
        <p:cNvGrpSpPr/>
        <p:nvPr/>
      </p:nvGrpSpPr>
      <p:grpSpPr>
        <a:xfrm>
          <a:off x="0" y="0"/>
          <a:ext cx="0" cy="0"/>
          <a:chOff x="0" y="0"/>
          <a:chExt cx="0" cy="0"/>
        </a:xfrm>
      </p:grpSpPr>
      <p:sp>
        <p:nvSpPr>
          <p:cNvPr id="1844" name="Google Shape;1844;g2ce22a6ec48_1_13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5" name="Google Shape;1845;g2ce22a6ec48_1_13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For this course, we will use LangChain to orchestrate our large model endpoints into more complex software…</a:t>
            </a:r>
            <a:endParaRPr/>
          </a:p>
          <a:p>
            <a:pPr marL="457200" lvl="0" indent="-317500" algn="l" rtl="0">
              <a:spcBef>
                <a:spcPts val="0"/>
              </a:spcBef>
              <a:spcAft>
                <a:spcPts val="0"/>
              </a:spcAft>
              <a:buClr>
                <a:schemeClr val="dk1"/>
              </a:buClr>
              <a:buSzPts val="1400"/>
              <a:buChar char="-"/>
            </a:pPr>
            <a:r>
              <a:rPr lang="en-US"/>
              <a:t>Our new API will need to change just a bit for it to play well. To be discussed in the notebook. </a:t>
            </a:r>
            <a:endParaRPr/>
          </a:p>
          <a:p>
            <a:pPr marL="457200" lvl="0" indent="-317500" algn="l" rtl="0">
              <a:spcBef>
                <a:spcPts val="0"/>
              </a:spcBef>
              <a:spcAft>
                <a:spcPts val="0"/>
              </a:spcAft>
              <a:buClr>
                <a:schemeClr val="dk1"/>
              </a:buClr>
              <a:buSzPts val="1400"/>
              <a:buChar char="-"/>
            </a:pPr>
            <a:r>
              <a:rPr lang="en-US"/>
              <a:t>(Sequence) Final walkthrough of abstractions going from scaled deployment API -&gt; to gateway API -&gt; </a:t>
            </a:r>
            <a:r>
              <a:rPr lang="en-US" b="1"/>
              <a:t>to language client</a:t>
            </a:r>
            <a:r>
              <a:rPr lang="en-US"/>
              <a:t>-&gt;...-&gt; to framework connector.</a:t>
            </a:r>
            <a:endParaRPr/>
          </a:p>
          <a:p>
            <a:pPr marL="457200" lvl="0" indent="-317500" algn="l" rtl="0">
              <a:spcBef>
                <a:spcPts val="0"/>
              </a:spcBef>
              <a:spcAft>
                <a:spcPts val="0"/>
              </a:spcAft>
              <a:buSzPts val="1400"/>
              <a:buChar char="-"/>
            </a:pPr>
            <a:endParaRPr/>
          </a:p>
          <a:p>
            <a:pPr marL="457200" lvl="0" indent="-317500" algn="l" rtl="0">
              <a:spcBef>
                <a:spcPts val="0"/>
              </a:spcBef>
              <a:spcAft>
                <a:spcPts val="0"/>
              </a:spcAft>
              <a:buSzPts val="1400"/>
              <a:buChar char="-"/>
            </a:pPr>
            <a:endParaRPr b="1"/>
          </a:p>
        </p:txBody>
      </p:sp>
      <p:sp>
        <p:nvSpPr>
          <p:cNvPr id="1846" name="Google Shape;1846;g2ce22a6ec48_1_1360: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135</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5"/>
        <p:cNvGrpSpPr/>
        <p:nvPr/>
      </p:nvGrpSpPr>
      <p:grpSpPr>
        <a:xfrm>
          <a:off x="0" y="0"/>
          <a:ext cx="0" cy="0"/>
          <a:chOff x="0" y="0"/>
          <a:chExt cx="0" cy="0"/>
        </a:xfrm>
      </p:grpSpPr>
      <p:sp>
        <p:nvSpPr>
          <p:cNvPr id="1876" name="Google Shape;1876;g2ce22a6ec48_1_13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7" name="Google Shape;1877;g2ce22a6ec48_1_139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For this course, we will use LangChain to orchestrate our large model endpoints into more complex software…</a:t>
            </a:r>
            <a:endParaRPr/>
          </a:p>
          <a:p>
            <a:pPr marL="457200" lvl="0" indent="-317500" algn="l" rtl="0">
              <a:spcBef>
                <a:spcPts val="0"/>
              </a:spcBef>
              <a:spcAft>
                <a:spcPts val="0"/>
              </a:spcAft>
              <a:buClr>
                <a:schemeClr val="dk1"/>
              </a:buClr>
              <a:buSzPts val="1400"/>
              <a:buChar char="-"/>
            </a:pPr>
            <a:r>
              <a:rPr lang="en-US"/>
              <a:t>Our new API will need to change just a bit for it to play well. To be discussed in the notebook. </a:t>
            </a:r>
            <a:endParaRPr/>
          </a:p>
          <a:p>
            <a:pPr marL="457200" lvl="0" indent="-317500" algn="l" rtl="0">
              <a:spcBef>
                <a:spcPts val="0"/>
              </a:spcBef>
              <a:spcAft>
                <a:spcPts val="0"/>
              </a:spcAft>
              <a:buClr>
                <a:schemeClr val="dk1"/>
              </a:buClr>
              <a:buSzPts val="1400"/>
              <a:buChar char="-"/>
            </a:pPr>
            <a:r>
              <a:rPr lang="en-US"/>
              <a:t>(Sequence) Final walkthrough of abstractions going from scaled deployment API -&gt; to gateway API -&gt; </a:t>
            </a:r>
            <a:r>
              <a:rPr lang="en-US" b="1"/>
              <a:t>to language client-&gt;...-&gt;</a:t>
            </a:r>
            <a:r>
              <a:rPr lang="en-US"/>
              <a:t> to framework connector.</a:t>
            </a:r>
            <a:endParaRPr/>
          </a:p>
          <a:p>
            <a:pPr marL="457200" lvl="0" indent="-317500" algn="l" rtl="0">
              <a:spcBef>
                <a:spcPts val="0"/>
              </a:spcBef>
              <a:spcAft>
                <a:spcPts val="0"/>
              </a:spcAft>
              <a:buSzPts val="1400"/>
              <a:buChar char="-"/>
            </a:pPr>
            <a:endParaRPr/>
          </a:p>
          <a:p>
            <a:pPr marL="457200" lvl="0" indent="-317500" algn="l" rtl="0">
              <a:spcBef>
                <a:spcPts val="0"/>
              </a:spcBef>
              <a:spcAft>
                <a:spcPts val="0"/>
              </a:spcAft>
              <a:buSzPts val="1400"/>
              <a:buChar char="-"/>
            </a:pPr>
            <a:endParaRPr b="1"/>
          </a:p>
        </p:txBody>
      </p:sp>
      <p:sp>
        <p:nvSpPr>
          <p:cNvPr id="1878" name="Google Shape;1878;g2ce22a6ec48_1_1390: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136</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8"/>
        <p:cNvGrpSpPr/>
        <p:nvPr/>
      </p:nvGrpSpPr>
      <p:grpSpPr>
        <a:xfrm>
          <a:off x="0" y="0"/>
          <a:ext cx="0" cy="0"/>
          <a:chOff x="0" y="0"/>
          <a:chExt cx="0" cy="0"/>
        </a:xfrm>
      </p:grpSpPr>
      <p:sp>
        <p:nvSpPr>
          <p:cNvPr id="1909" name="Google Shape;1909;g2ce22a6ec48_1_14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0" name="Google Shape;1910;g2ce22a6ec48_1_14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For this course, we will use LangChain to orchestrate our large model endpoints into more complex software…</a:t>
            </a:r>
            <a:endParaRPr/>
          </a:p>
          <a:p>
            <a:pPr marL="457200" lvl="0" indent="-317500" algn="l" rtl="0">
              <a:spcBef>
                <a:spcPts val="0"/>
              </a:spcBef>
              <a:spcAft>
                <a:spcPts val="0"/>
              </a:spcAft>
              <a:buClr>
                <a:schemeClr val="dk1"/>
              </a:buClr>
              <a:buSzPts val="1400"/>
              <a:buChar char="-"/>
            </a:pPr>
            <a:r>
              <a:rPr lang="en-US"/>
              <a:t>Our new API will need to change just a bit for it to play well. To be discussed in the notebook. </a:t>
            </a:r>
            <a:endParaRPr/>
          </a:p>
          <a:p>
            <a:pPr marL="457200" lvl="0" indent="-317500" algn="l" rtl="0">
              <a:spcBef>
                <a:spcPts val="0"/>
              </a:spcBef>
              <a:spcAft>
                <a:spcPts val="0"/>
              </a:spcAft>
              <a:buClr>
                <a:schemeClr val="dk1"/>
              </a:buClr>
              <a:buSzPts val="1400"/>
              <a:buChar char="-"/>
            </a:pPr>
            <a:r>
              <a:rPr lang="en-US"/>
              <a:t>(Sequence) Final walkthrough of abstractions going from scaled deployment API -&gt; to gateway API -&gt; to language client-&gt;...-&gt;</a:t>
            </a:r>
            <a:r>
              <a:rPr lang="en-US" b="1"/>
              <a:t> to framework connector</a:t>
            </a:r>
            <a:r>
              <a:rPr lang="en-US"/>
              <a:t>.</a:t>
            </a:r>
            <a:endParaRPr/>
          </a:p>
        </p:txBody>
      </p:sp>
      <p:sp>
        <p:nvSpPr>
          <p:cNvPr id="1911" name="Google Shape;1911;g2ce22a6ec48_1_1421: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137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ce22a6ec48_1_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latin typeface="Roboto"/>
                <a:ea typeface="Roboto"/>
                <a:cs typeface="Roboto"/>
                <a:sym typeface="Roboto"/>
              </a:rPr>
              <a:t>Welcome to our course on Building RAG Agents with LLMs!</a:t>
            </a:r>
            <a:endParaRPr b="1"/>
          </a:p>
          <a:p>
            <a:pPr marL="0" lvl="0" indent="0" algn="l" rtl="0">
              <a:spcBef>
                <a:spcPts val="0"/>
              </a:spcBef>
              <a:spcAft>
                <a:spcPts val="0"/>
              </a:spcAft>
              <a:buClr>
                <a:schemeClr val="dk1"/>
              </a:buClr>
              <a:buSzPts val="1100"/>
              <a:buFont typeface="Arial"/>
              <a:buNone/>
            </a:pPr>
            <a:endParaRPr b="1"/>
          </a:p>
          <a:p>
            <a:pPr marL="0" lvl="0" indent="0" algn="l" rtl="0">
              <a:spcBef>
                <a:spcPts val="0"/>
              </a:spcBef>
              <a:spcAft>
                <a:spcPts val="0"/>
              </a:spcAft>
              <a:buClr>
                <a:schemeClr val="dk1"/>
              </a:buClr>
              <a:buSzPts val="1100"/>
              <a:buFont typeface="Arial"/>
              <a:buNone/>
            </a:pPr>
            <a:r>
              <a:rPr lang="en-US" b="1">
                <a:latin typeface="Roboto"/>
                <a:ea typeface="Roboto"/>
                <a:cs typeface="Roboto"/>
                <a:sym typeface="Roboto"/>
              </a:rPr>
              <a:t>Course Topics: </a:t>
            </a:r>
            <a:endParaRPr b="1">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Creating chatbot applications capable of dialogue management and retrieval augmented generation.</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Superficial: User sends message, and agent responds. But we want to bring our own data.</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To achieve this, we need LLM Orchestration, so combining software practices and LLMs together. </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Using this, we can Retrieve and synthesize data from a database or environment…</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b="1">
                <a:latin typeface="Roboto"/>
                <a:ea typeface="Roboto"/>
                <a:cs typeface="Roboto"/>
                <a:sym typeface="Roboto"/>
              </a:rPr>
              <a:t>…create a new input that contains the grounding information (AKA augmenting our LLM’s behavior)…</a:t>
            </a:r>
            <a:endParaRPr b="1">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…and then generating our response, having supplied our LLM with all the necessary info to make the decision.</a:t>
            </a: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
        <p:nvSpPr>
          <p:cNvPr id="445" name="Google Shape;445;g2ce22a6ec48_1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ce22a6ec48_1_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Roboto"/>
                <a:ea typeface="Roboto"/>
                <a:cs typeface="Roboto"/>
                <a:sym typeface="Roboto"/>
              </a:rPr>
              <a:t>Welcome to our course on Building RAG Agents with LLMs!</a:t>
            </a:r>
            <a:endParaRPr b="1"/>
          </a:p>
          <a:p>
            <a:pPr marL="0" lvl="0" indent="0" algn="l" rtl="0">
              <a:spcBef>
                <a:spcPts val="0"/>
              </a:spcBef>
              <a:spcAft>
                <a:spcPts val="0"/>
              </a:spcAft>
              <a:buNone/>
            </a:pPr>
            <a:endParaRPr b="1"/>
          </a:p>
          <a:p>
            <a:pPr marL="0" lvl="0" indent="0" algn="l" rtl="0">
              <a:spcBef>
                <a:spcPts val="0"/>
              </a:spcBef>
              <a:spcAft>
                <a:spcPts val="0"/>
              </a:spcAft>
              <a:buNone/>
            </a:pPr>
            <a:r>
              <a:rPr lang="en-US" b="1">
                <a:latin typeface="Roboto"/>
                <a:ea typeface="Roboto"/>
                <a:cs typeface="Roboto"/>
                <a:sym typeface="Roboto"/>
              </a:rPr>
              <a:t>Course Topics: </a:t>
            </a:r>
            <a:endParaRPr b="1">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Creating chatbot applications capable of dialogue management and retrieval augmented generation.</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Superficial: User sends message, and agent responds. But we want to bring our own data.</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To achieve this, we need LLM Orchestration, so combining software practices and LLMs together. </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Using this, we can Retrieve and synthesize data from a database or environment…</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…create a new input that contains the grounding information (AKA augmenting our LLM’s behavior)…</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b="1">
                <a:latin typeface="Roboto"/>
                <a:ea typeface="Roboto"/>
                <a:cs typeface="Roboto"/>
                <a:sym typeface="Roboto"/>
              </a:rPr>
              <a:t>…and then generating our response, having supplied our LLM with all the necessary info to make the decision.</a:t>
            </a:r>
            <a:endParaRPr b="1">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We’ll learn to build these pipelines from the ground up using foundation models which can be deployed on your own compute and at scale.</a:t>
            </a:r>
            <a:endParaRPr>
              <a:latin typeface="Roboto"/>
              <a:ea typeface="Roboto"/>
              <a:cs typeface="Roboto"/>
              <a:sym typeface="Roboto"/>
            </a:endParaRPr>
          </a:p>
          <a:p>
            <a:pPr marL="0" lvl="0" indent="0" algn="l" rtl="0">
              <a:spcBef>
                <a:spcPts val="0"/>
              </a:spcBef>
              <a:spcAft>
                <a:spcPts val="0"/>
              </a:spcAft>
              <a:buNone/>
            </a:pPr>
            <a:endParaRPr/>
          </a:p>
        </p:txBody>
      </p:sp>
      <p:sp>
        <p:nvSpPr>
          <p:cNvPr id="459" name="Google Shape;459;g2ce22a6ec48_1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Font Testing Layout">
  <p:cSld name="Font Testing Layou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8" name="Google Shape;18;p2"/>
          <p:cNvSpPr txBox="1">
            <a:spLocks noGrp="1"/>
          </p:cNvSpPr>
          <p:nvPr>
            <p:ph type="body" idx="2"/>
          </p:nvPr>
        </p:nvSpPr>
        <p:spPr>
          <a:xfrm>
            <a:off x="2514600" y="4846320"/>
            <a:ext cx="31546800" cy="1365199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9" name="Google Shape;19;p2"/>
          <p:cNvSpPr/>
          <p:nvPr/>
        </p:nvSpPr>
        <p:spPr>
          <a:xfrm>
            <a:off x="15000920" y="10556523"/>
            <a:ext cx="11020290" cy="7492098"/>
          </a:xfrm>
          <a:prstGeom prst="rect">
            <a:avLst/>
          </a:prstGeom>
          <a:solidFill>
            <a:schemeClr val="dk2"/>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None/>
            </a:pPr>
            <a:endParaRPr sz="9600" b="1" i="0" u="none" strike="noStrike" cap="none">
              <a:solidFill>
                <a:schemeClr val="dk1"/>
              </a:solidFill>
              <a:latin typeface="NVIDIA Sans"/>
              <a:ea typeface="NVIDIA Sans"/>
              <a:cs typeface="NVIDIA Sans"/>
              <a:sym typeface="NVIDIA Sans"/>
            </a:endParaRPr>
          </a:p>
        </p:txBody>
      </p:sp>
      <p:pic>
        <p:nvPicPr>
          <p:cNvPr id="20" name="Google Shape;20;p2"/>
          <p:cNvPicPr preferRelativeResize="0"/>
          <p:nvPr/>
        </p:nvPicPr>
        <p:blipFill rotWithShape="1">
          <a:blip r:embed="rId2">
            <a:alphaModFix/>
          </a:blip>
          <a:srcRect/>
          <a:stretch/>
        </p:blipFill>
        <p:spPr>
          <a:xfrm>
            <a:off x="3087422" y="10556523"/>
            <a:ext cx="11022523" cy="7864522"/>
          </a:xfrm>
          <a:prstGeom prst="rect">
            <a:avLst/>
          </a:prstGeom>
          <a:noFill/>
          <a:ln>
            <a:noFill/>
          </a:ln>
        </p:spPr>
      </p:pic>
      <p:sp>
        <p:nvSpPr>
          <p:cNvPr id="21" name="Google Shape;21;p2"/>
          <p:cNvSpPr txBox="1">
            <a:spLocks noGrp="1"/>
          </p:cNvSpPr>
          <p:nvPr>
            <p:ph type="body" idx="3"/>
          </p:nvPr>
        </p:nvSpPr>
        <p:spPr>
          <a:xfrm>
            <a:off x="15951796" y="11141440"/>
            <a:ext cx="9273032" cy="255082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3000"/>
              </a:spcBef>
              <a:spcAft>
                <a:spcPts val="0"/>
              </a:spcAft>
              <a:buClr>
                <a:schemeClr val="dk2"/>
              </a:buClr>
              <a:buSzPts val="9600"/>
              <a:buFont typeface="NVIDIA Sans"/>
              <a:buNone/>
              <a:defRPr sz="9600" b="1" i="0" u="none" strike="noStrike" cap="none">
                <a:solidFill>
                  <a:schemeClr val="dk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2"/>
              </a:buClr>
              <a:buSzPts val="9600"/>
              <a:buFont typeface="NVIDIA Sans"/>
              <a:buNone/>
              <a:defRPr sz="96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2"/>
              </a:buClr>
              <a:buSzPts val="9600"/>
              <a:buFont typeface="NVIDIA Sans"/>
              <a:buNone/>
              <a:defRPr sz="96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2"/>
              </a:buClr>
              <a:buSzPts val="9600"/>
              <a:buFont typeface="NVIDIA Sans"/>
              <a:buNone/>
              <a:defRPr sz="96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2"/>
              </a:buClr>
              <a:buSzPts val="9600"/>
              <a:buFont typeface="NVIDIA Sans"/>
              <a:buNone/>
              <a:defRPr sz="96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2" name="Google Shape;22;p2"/>
          <p:cNvSpPr txBox="1">
            <a:spLocks noGrp="1"/>
          </p:cNvSpPr>
          <p:nvPr>
            <p:ph type="body" idx="4"/>
          </p:nvPr>
        </p:nvSpPr>
        <p:spPr>
          <a:xfrm>
            <a:off x="15951796" y="13730012"/>
            <a:ext cx="9273032" cy="255082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3000"/>
              </a:spcBef>
              <a:spcAft>
                <a:spcPts val="0"/>
              </a:spcAft>
              <a:buClr>
                <a:schemeClr val="dk2"/>
              </a:buClr>
              <a:buSzPts val="9600"/>
              <a:buFont typeface="NVIDIA Sans"/>
              <a:buNone/>
              <a:defRPr sz="96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2"/>
              </a:buClr>
              <a:buSzPts val="9600"/>
              <a:buFont typeface="NVIDIA Sans"/>
              <a:buNone/>
              <a:defRPr sz="96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2"/>
              </a:buClr>
              <a:buSzPts val="9600"/>
              <a:buFont typeface="NVIDIA Sans"/>
              <a:buNone/>
              <a:defRPr sz="96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2"/>
              </a:buClr>
              <a:buSzPts val="9600"/>
              <a:buFont typeface="NVIDIA Sans"/>
              <a:buNone/>
              <a:defRPr sz="96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2"/>
              </a:buClr>
              <a:buSzPts val="9600"/>
              <a:buFont typeface="NVIDIA Sans"/>
              <a:buNone/>
              <a:defRPr sz="96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ingle Image Layout">
  <p:cSld name="Single Image Layou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77" name="Google Shape;77;p12"/>
          <p:cNvSpPr>
            <a:spLocks noGrp="1"/>
          </p:cNvSpPr>
          <p:nvPr>
            <p:ph type="pic" idx="2"/>
          </p:nvPr>
        </p:nvSpPr>
        <p:spPr>
          <a:xfrm>
            <a:off x="6062650" y="4849813"/>
            <a:ext cx="24450701"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78" name="Google Shape;78;p12"/>
          <p:cNvSpPr txBox="1">
            <a:spLocks noGrp="1"/>
          </p:cNvSpPr>
          <p:nvPr>
            <p:ph type="body" idx="3"/>
          </p:nvPr>
        </p:nvSpPr>
        <p:spPr>
          <a:xfrm>
            <a:off x="6062650" y="17063961"/>
            <a:ext cx="24450701"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79" name="Google Shape;79;p12"/>
          <p:cNvSpPr txBox="1">
            <a:spLocks noGrp="1"/>
          </p:cNvSpPr>
          <p:nvPr>
            <p:ph type="body" idx="4"/>
          </p:nvPr>
        </p:nvSpPr>
        <p:spPr>
          <a:xfrm>
            <a:off x="6062650" y="17751568"/>
            <a:ext cx="24450701"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mage w/ Text">
  <p:cSld name="Image w/ Text">
    <p:spTree>
      <p:nvGrpSpPr>
        <p:cNvPr id="1" name="Shape 80"/>
        <p:cNvGrpSpPr/>
        <p:nvPr/>
      </p:nvGrpSpPr>
      <p:grpSpPr>
        <a:xfrm>
          <a:off x="0" y="0"/>
          <a:ext cx="0" cy="0"/>
          <a:chOff x="0" y="0"/>
          <a:chExt cx="0" cy="0"/>
        </a:xfrm>
      </p:grpSpPr>
      <p:sp>
        <p:nvSpPr>
          <p:cNvPr id="81" name="Google Shape;81;p13"/>
          <p:cNvSpPr txBox="1">
            <a:spLocks noGrp="1"/>
          </p:cNvSpPr>
          <p:nvPr>
            <p:ph type="body" idx="1"/>
          </p:nvPr>
        </p:nvSpPr>
        <p:spPr>
          <a:xfrm>
            <a:off x="19354800" y="6919968"/>
            <a:ext cx="15583596" cy="7879524"/>
          </a:xfrm>
          <a:prstGeom prst="rect">
            <a:avLst/>
          </a:prstGeom>
          <a:noFill/>
          <a:ln>
            <a:noFill/>
          </a:ln>
        </p:spPr>
        <p:txBody>
          <a:bodyPr spcFirstLastPara="1" wrap="square" lIns="91425" tIns="45700" rIns="91425" bIns="45700" anchor="ctr"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82" name="Google Shape;82;p13"/>
          <p:cNvSpPr>
            <a:spLocks noGrp="1"/>
          </p:cNvSpPr>
          <p:nvPr>
            <p:ph type="pic" idx="2"/>
          </p:nvPr>
        </p:nvSpPr>
        <p:spPr>
          <a:xfrm>
            <a:off x="1637604" y="4849813"/>
            <a:ext cx="16345595"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83" name="Google Shape;83;p13"/>
          <p:cNvSpPr txBox="1">
            <a:spLocks noGrp="1"/>
          </p:cNvSpPr>
          <p:nvPr>
            <p:ph type="body" idx="3"/>
          </p:nvPr>
        </p:nvSpPr>
        <p:spPr>
          <a:xfrm>
            <a:off x="1637604" y="17063961"/>
            <a:ext cx="16345595"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84" name="Google Shape;84;p13"/>
          <p:cNvSpPr txBox="1">
            <a:spLocks noGrp="1"/>
          </p:cNvSpPr>
          <p:nvPr>
            <p:ph type="body" idx="4"/>
          </p:nvPr>
        </p:nvSpPr>
        <p:spPr>
          <a:xfrm>
            <a:off x="1637604" y="17751568"/>
            <a:ext cx="16345595"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85" name="Google Shape;85;p13"/>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3"/>
          <p:cNvSpPr txBox="1">
            <a:spLocks noGrp="1"/>
          </p:cNvSpPr>
          <p:nvPr>
            <p:ph type="body" idx="5"/>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up Image">
  <p:cSld name="2-up Image">
    <p:spTree>
      <p:nvGrpSpPr>
        <p:cNvPr id="1" name="Shape 87"/>
        <p:cNvGrpSpPr/>
        <p:nvPr/>
      </p:nvGrpSpPr>
      <p:grpSpPr>
        <a:xfrm>
          <a:off x="0" y="0"/>
          <a:ext cx="0" cy="0"/>
          <a:chOff x="0" y="0"/>
          <a:chExt cx="0" cy="0"/>
        </a:xfrm>
      </p:grpSpPr>
      <p:sp>
        <p:nvSpPr>
          <p:cNvPr id="88" name="Google Shape;88;p14"/>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14"/>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90" name="Google Shape;90;p14"/>
          <p:cNvSpPr>
            <a:spLocks noGrp="1"/>
          </p:cNvSpPr>
          <p:nvPr>
            <p:ph type="pic" idx="2"/>
          </p:nvPr>
        </p:nvSpPr>
        <p:spPr>
          <a:xfrm>
            <a:off x="1637604" y="4849813"/>
            <a:ext cx="16345595"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91" name="Google Shape;91;p14"/>
          <p:cNvSpPr>
            <a:spLocks noGrp="1"/>
          </p:cNvSpPr>
          <p:nvPr>
            <p:ph type="pic" idx="3"/>
          </p:nvPr>
        </p:nvSpPr>
        <p:spPr>
          <a:xfrm>
            <a:off x="18592799" y="4849813"/>
            <a:ext cx="16345595"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92" name="Google Shape;92;p14"/>
          <p:cNvSpPr txBox="1">
            <a:spLocks noGrp="1"/>
          </p:cNvSpPr>
          <p:nvPr>
            <p:ph type="body" idx="4"/>
          </p:nvPr>
        </p:nvSpPr>
        <p:spPr>
          <a:xfrm>
            <a:off x="1637604" y="17063961"/>
            <a:ext cx="16345595"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93" name="Google Shape;93;p14"/>
          <p:cNvSpPr txBox="1">
            <a:spLocks noGrp="1"/>
          </p:cNvSpPr>
          <p:nvPr>
            <p:ph type="body" idx="5"/>
          </p:nvPr>
        </p:nvSpPr>
        <p:spPr>
          <a:xfrm>
            <a:off x="1637604" y="17751568"/>
            <a:ext cx="16345595"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94" name="Google Shape;94;p14"/>
          <p:cNvSpPr txBox="1">
            <a:spLocks noGrp="1"/>
          </p:cNvSpPr>
          <p:nvPr>
            <p:ph type="body" idx="6"/>
          </p:nvPr>
        </p:nvSpPr>
        <p:spPr>
          <a:xfrm>
            <a:off x="18592805" y="17063961"/>
            <a:ext cx="16346278"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95" name="Google Shape;95;p14"/>
          <p:cNvSpPr txBox="1">
            <a:spLocks noGrp="1"/>
          </p:cNvSpPr>
          <p:nvPr>
            <p:ph type="body" idx="7"/>
          </p:nvPr>
        </p:nvSpPr>
        <p:spPr>
          <a:xfrm>
            <a:off x="18592805" y="17751568"/>
            <a:ext cx="16346278"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up Image Layout with Bullets">
  <p:cSld name="2-up Image Layout with Bullets">
    <p:spTree>
      <p:nvGrpSpPr>
        <p:cNvPr id="1" name="Shape 96"/>
        <p:cNvGrpSpPr/>
        <p:nvPr/>
      </p:nvGrpSpPr>
      <p:grpSpPr>
        <a:xfrm>
          <a:off x="0" y="0"/>
          <a:ext cx="0" cy="0"/>
          <a:chOff x="0" y="0"/>
          <a:chExt cx="0" cy="0"/>
        </a:xfrm>
      </p:grpSpPr>
      <p:sp>
        <p:nvSpPr>
          <p:cNvPr id="97" name="Google Shape;97;p15"/>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5"/>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99" name="Google Shape;99;p15"/>
          <p:cNvSpPr>
            <a:spLocks noGrp="1"/>
          </p:cNvSpPr>
          <p:nvPr>
            <p:ph type="pic" idx="2"/>
          </p:nvPr>
        </p:nvSpPr>
        <p:spPr>
          <a:xfrm>
            <a:off x="1637604" y="4849813"/>
            <a:ext cx="8832277"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00" name="Google Shape;100;p15"/>
          <p:cNvSpPr txBox="1">
            <a:spLocks noGrp="1"/>
          </p:cNvSpPr>
          <p:nvPr>
            <p:ph type="body" idx="3"/>
          </p:nvPr>
        </p:nvSpPr>
        <p:spPr>
          <a:xfrm>
            <a:off x="11058350" y="6919968"/>
            <a:ext cx="6924849" cy="7879524"/>
          </a:xfrm>
          <a:prstGeom prst="rect">
            <a:avLst/>
          </a:prstGeom>
          <a:noFill/>
          <a:ln>
            <a:noFill/>
          </a:ln>
        </p:spPr>
        <p:txBody>
          <a:bodyPr spcFirstLastPara="1" wrap="square" lIns="91425" tIns="45700" rIns="91425" bIns="45700" anchor="ctr"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01" name="Google Shape;101;p15"/>
          <p:cNvSpPr>
            <a:spLocks noGrp="1"/>
          </p:cNvSpPr>
          <p:nvPr>
            <p:ph type="pic" idx="4"/>
          </p:nvPr>
        </p:nvSpPr>
        <p:spPr>
          <a:xfrm>
            <a:off x="18592805" y="4849813"/>
            <a:ext cx="8832277"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02" name="Google Shape;102;p15"/>
          <p:cNvSpPr txBox="1">
            <a:spLocks noGrp="1"/>
          </p:cNvSpPr>
          <p:nvPr>
            <p:ph type="body" idx="5"/>
          </p:nvPr>
        </p:nvSpPr>
        <p:spPr>
          <a:xfrm>
            <a:off x="28013551" y="6919968"/>
            <a:ext cx="6924849" cy="7879524"/>
          </a:xfrm>
          <a:prstGeom prst="rect">
            <a:avLst/>
          </a:prstGeom>
          <a:noFill/>
          <a:ln>
            <a:noFill/>
          </a:ln>
        </p:spPr>
        <p:txBody>
          <a:bodyPr spcFirstLastPara="1" wrap="square" lIns="91425" tIns="45700" rIns="91425" bIns="45700" anchor="ctr"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03" name="Google Shape;103;p15"/>
          <p:cNvSpPr txBox="1">
            <a:spLocks noGrp="1"/>
          </p:cNvSpPr>
          <p:nvPr>
            <p:ph type="body" idx="6"/>
          </p:nvPr>
        </p:nvSpPr>
        <p:spPr>
          <a:xfrm>
            <a:off x="1637604" y="17063961"/>
            <a:ext cx="8832277"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04" name="Google Shape;104;p15"/>
          <p:cNvSpPr txBox="1">
            <a:spLocks noGrp="1"/>
          </p:cNvSpPr>
          <p:nvPr>
            <p:ph type="body" idx="7"/>
          </p:nvPr>
        </p:nvSpPr>
        <p:spPr>
          <a:xfrm>
            <a:off x="1637604" y="17751568"/>
            <a:ext cx="8832277"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05" name="Google Shape;105;p15"/>
          <p:cNvSpPr txBox="1">
            <a:spLocks noGrp="1"/>
          </p:cNvSpPr>
          <p:nvPr>
            <p:ph type="body" idx="8"/>
          </p:nvPr>
        </p:nvSpPr>
        <p:spPr>
          <a:xfrm>
            <a:off x="18592805" y="17063961"/>
            <a:ext cx="8832646"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06" name="Google Shape;106;p15"/>
          <p:cNvSpPr txBox="1">
            <a:spLocks noGrp="1"/>
          </p:cNvSpPr>
          <p:nvPr>
            <p:ph type="body" idx="9"/>
          </p:nvPr>
        </p:nvSpPr>
        <p:spPr>
          <a:xfrm>
            <a:off x="18592805" y="17751568"/>
            <a:ext cx="8832646"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up Image">
  <p:cSld name="3-up Image">
    <p:spTree>
      <p:nvGrpSpPr>
        <p:cNvPr id="1" name="Shape 107"/>
        <p:cNvGrpSpPr/>
        <p:nvPr/>
      </p:nvGrpSpPr>
      <p:grpSpPr>
        <a:xfrm>
          <a:off x="0" y="0"/>
          <a:ext cx="0" cy="0"/>
          <a:chOff x="0" y="0"/>
          <a:chExt cx="0" cy="0"/>
        </a:xfrm>
      </p:grpSpPr>
      <p:sp>
        <p:nvSpPr>
          <p:cNvPr id="108" name="Google Shape;108;p16"/>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16"/>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10" name="Google Shape;110;p16"/>
          <p:cNvSpPr>
            <a:spLocks noGrp="1"/>
          </p:cNvSpPr>
          <p:nvPr>
            <p:ph type="pic" idx="2"/>
          </p:nvPr>
        </p:nvSpPr>
        <p:spPr>
          <a:xfrm>
            <a:off x="24148473" y="4849813"/>
            <a:ext cx="10789920"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11" name="Google Shape;111;p16"/>
          <p:cNvSpPr>
            <a:spLocks noGrp="1"/>
          </p:cNvSpPr>
          <p:nvPr>
            <p:ph type="pic" idx="3"/>
          </p:nvPr>
        </p:nvSpPr>
        <p:spPr>
          <a:xfrm>
            <a:off x="12893038" y="4849813"/>
            <a:ext cx="10789920"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12" name="Google Shape;112;p16"/>
          <p:cNvSpPr>
            <a:spLocks noGrp="1"/>
          </p:cNvSpPr>
          <p:nvPr>
            <p:ph type="pic" idx="4"/>
          </p:nvPr>
        </p:nvSpPr>
        <p:spPr>
          <a:xfrm>
            <a:off x="1637604" y="4849813"/>
            <a:ext cx="10789920"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13" name="Google Shape;113;p16"/>
          <p:cNvSpPr txBox="1">
            <a:spLocks noGrp="1"/>
          </p:cNvSpPr>
          <p:nvPr>
            <p:ph type="body" idx="5"/>
          </p:nvPr>
        </p:nvSpPr>
        <p:spPr>
          <a:xfrm>
            <a:off x="1653110" y="17063961"/>
            <a:ext cx="1078992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14" name="Google Shape;114;p16"/>
          <p:cNvSpPr txBox="1">
            <a:spLocks noGrp="1"/>
          </p:cNvSpPr>
          <p:nvPr>
            <p:ph type="body" idx="6"/>
          </p:nvPr>
        </p:nvSpPr>
        <p:spPr>
          <a:xfrm>
            <a:off x="1653110" y="17751568"/>
            <a:ext cx="1078992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15" name="Google Shape;115;p16"/>
          <p:cNvSpPr txBox="1">
            <a:spLocks noGrp="1"/>
          </p:cNvSpPr>
          <p:nvPr>
            <p:ph type="body" idx="7"/>
          </p:nvPr>
        </p:nvSpPr>
        <p:spPr>
          <a:xfrm>
            <a:off x="12893040" y="17063961"/>
            <a:ext cx="1078992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16" name="Google Shape;116;p16"/>
          <p:cNvSpPr txBox="1">
            <a:spLocks noGrp="1"/>
          </p:cNvSpPr>
          <p:nvPr>
            <p:ph type="body" idx="8"/>
          </p:nvPr>
        </p:nvSpPr>
        <p:spPr>
          <a:xfrm>
            <a:off x="12893040" y="17751568"/>
            <a:ext cx="1078992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17" name="Google Shape;117;p16"/>
          <p:cNvSpPr txBox="1">
            <a:spLocks noGrp="1"/>
          </p:cNvSpPr>
          <p:nvPr>
            <p:ph type="body" idx="9"/>
          </p:nvPr>
        </p:nvSpPr>
        <p:spPr>
          <a:xfrm>
            <a:off x="24132970" y="17063961"/>
            <a:ext cx="10790371"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18" name="Google Shape;118;p16"/>
          <p:cNvSpPr txBox="1">
            <a:spLocks noGrp="1"/>
          </p:cNvSpPr>
          <p:nvPr>
            <p:ph type="body" idx="13"/>
          </p:nvPr>
        </p:nvSpPr>
        <p:spPr>
          <a:xfrm>
            <a:off x="24132970" y="17751568"/>
            <a:ext cx="10790371"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4-up Image">
  <p:cSld name="4-up Image">
    <p:spTree>
      <p:nvGrpSpPr>
        <p:cNvPr id="1" name="Shape 119"/>
        <p:cNvGrpSpPr/>
        <p:nvPr/>
      </p:nvGrpSpPr>
      <p:grpSpPr>
        <a:xfrm>
          <a:off x="0" y="0"/>
          <a:ext cx="0" cy="0"/>
          <a:chOff x="0" y="0"/>
          <a:chExt cx="0" cy="0"/>
        </a:xfrm>
      </p:grpSpPr>
      <p:sp>
        <p:nvSpPr>
          <p:cNvPr id="120" name="Google Shape;120;p17"/>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17"/>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22" name="Google Shape;122;p17"/>
          <p:cNvSpPr>
            <a:spLocks noGrp="1"/>
          </p:cNvSpPr>
          <p:nvPr>
            <p:ph type="pic" idx="2"/>
          </p:nvPr>
        </p:nvSpPr>
        <p:spPr>
          <a:xfrm>
            <a:off x="18520757" y="4849813"/>
            <a:ext cx="7982985"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23" name="Google Shape;123;p17"/>
          <p:cNvSpPr>
            <a:spLocks noGrp="1"/>
          </p:cNvSpPr>
          <p:nvPr>
            <p:ph type="pic" idx="3"/>
          </p:nvPr>
        </p:nvSpPr>
        <p:spPr>
          <a:xfrm>
            <a:off x="10072254" y="4849813"/>
            <a:ext cx="7982985"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24" name="Google Shape;124;p17"/>
          <p:cNvSpPr>
            <a:spLocks noGrp="1"/>
          </p:cNvSpPr>
          <p:nvPr>
            <p:ph type="pic" idx="4"/>
          </p:nvPr>
        </p:nvSpPr>
        <p:spPr>
          <a:xfrm>
            <a:off x="1637606" y="4849813"/>
            <a:ext cx="7969130"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25" name="Google Shape;125;p17"/>
          <p:cNvSpPr>
            <a:spLocks noGrp="1"/>
          </p:cNvSpPr>
          <p:nvPr>
            <p:ph type="pic" idx="5"/>
          </p:nvPr>
        </p:nvSpPr>
        <p:spPr>
          <a:xfrm>
            <a:off x="26969260" y="4849813"/>
            <a:ext cx="7969133"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26" name="Google Shape;126;p17"/>
          <p:cNvSpPr txBox="1">
            <a:spLocks noGrp="1"/>
          </p:cNvSpPr>
          <p:nvPr>
            <p:ph type="body" idx="6"/>
          </p:nvPr>
        </p:nvSpPr>
        <p:spPr>
          <a:xfrm>
            <a:off x="10087333" y="17063961"/>
            <a:ext cx="7967906"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27" name="Google Shape;127;p17"/>
          <p:cNvSpPr txBox="1">
            <a:spLocks noGrp="1"/>
          </p:cNvSpPr>
          <p:nvPr>
            <p:ph type="body" idx="7"/>
          </p:nvPr>
        </p:nvSpPr>
        <p:spPr>
          <a:xfrm>
            <a:off x="1630527" y="17063961"/>
            <a:ext cx="794697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28" name="Google Shape;128;p17"/>
          <p:cNvSpPr txBox="1">
            <a:spLocks noGrp="1"/>
          </p:cNvSpPr>
          <p:nvPr>
            <p:ph type="body" idx="8"/>
          </p:nvPr>
        </p:nvSpPr>
        <p:spPr>
          <a:xfrm>
            <a:off x="10087333" y="17751568"/>
            <a:ext cx="7967906"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29" name="Google Shape;129;p17"/>
          <p:cNvSpPr txBox="1">
            <a:spLocks noGrp="1"/>
          </p:cNvSpPr>
          <p:nvPr>
            <p:ph type="body" idx="9"/>
          </p:nvPr>
        </p:nvSpPr>
        <p:spPr>
          <a:xfrm>
            <a:off x="1630527" y="17751568"/>
            <a:ext cx="794697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30" name="Google Shape;130;p17"/>
          <p:cNvSpPr txBox="1">
            <a:spLocks noGrp="1"/>
          </p:cNvSpPr>
          <p:nvPr>
            <p:ph type="body" idx="13"/>
          </p:nvPr>
        </p:nvSpPr>
        <p:spPr>
          <a:xfrm>
            <a:off x="18527529" y="17063961"/>
            <a:ext cx="794697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31" name="Google Shape;131;p17"/>
          <p:cNvSpPr txBox="1">
            <a:spLocks noGrp="1"/>
          </p:cNvSpPr>
          <p:nvPr>
            <p:ph type="body" idx="14"/>
          </p:nvPr>
        </p:nvSpPr>
        <p:spPr>
          <a:xfrm>
            <a:off x="18527529" y="17751568"/>
            <a:ext cx="794697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32" name="Google Shape;132;p17"/>
          <p:cNvSpPr txBox="1">
            <a:spLocks noGrp="1"/>
          </p:cNvSpPr>
          <p:nvPr>
            <p:ph type="body" idx="15"/>
          </p:nvPr>
        </p:nvSpPr>
        <p:spPr>
          <a:xfrm>
            <a:off x="26976037" y="17063961"/>
            <a:ext cx="7947304"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33" name="Google Shape;133;p17"/>
          <p:cNvSpPr txBox="1">
            <a:spLocks noGrp="1"/>
          </p:cNvSpPr>
          <p:nvPr>
            <p:ph type="body" idx="16"/>
          </p:nvPr>
        </p:nvSpPr>
        <p:spPr>
          <a:xfrm>
            <a:off x="26976037" y="17751568"/>
            <a:ext cx="7947304"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34" name="Google Shape;134;p17"/>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5-up Image">
  <p:cSld name="5-up Image">
    <p:spTree>
      <p:nvGrpSpPr>
        <p:cNvPr id="1" name="Shape 135"/>
        <p:cNvGrpSpPr/>
        <p:nvPr/>
      </p:nvGrpSpPr>
      <p:grpSpPr>
        <a:xfrm>
          <a:off x="0" y="0"/>
          <a:ext cx="0" cy="0"/>
          <a:chOff x="0" y="0"/>
          <a:chExt cx="0" cy="0"/>
        </a:xfrm>
      </p:grpSpPr>
      <p:sp>
        <p:nvSpPr>
          <p:cNvPr id="136" name="Google Shape;136;p18"/>
          <p:cNvSpPr>
            <a:spLocks noGrp="1"/>
          </p:cNvSpPr>
          <p:nvPr>
            <p:ph type="pic" idx="2"/>
          </p:nvPr>
        </p:nvSpPr>
        <p:spPr>
          <a:xfrm>
            <a:off x="12891393" y="4849814"/>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37" name="Google Shape;137;p18"/>
          <p:cNvSpPr>
            <a:spLocks noGrp="1"/>
          </p:cNvSpPr>
          <p:nvPr>
            <p:ph type="pic" idx="3"/>
          </p:nvPr>
        </p:nvSpPr>
        <p:spPr>
          <a:xfrm>
            <a:off x="1645583" y="4849814"/>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38" name="Google Shape;138;p18"/>
          <p:cNvSpPr>
            <a:spLocks noGrp="1"/>
          </p:cNvSpPr>
          <p:nvPr>
            <p:ph type="pic" idx="4"/>
          </p:nvPr>
        </p:nvSpPr>
        <p:spPr>
          <a:xfrm>
            <a:off x="24148473" y="4849814"/>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39" name="Google Shape;139;p18"/>
          <p:cNvSpPr txBox="1">
            <a:spLocks noGrp="1"/>
          </p:cNvSpPr>
          <p:nvPr>
            <p:ph type="body" idx="1"/>
          </p:nvPr>
        </p:nvSpPr>
        <p:spPr>
          <a:xfrm>
            <a:off x="1656844" y="9981886"/>
            <a:ext cx="1077865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40" name="Google Shape;140;p18"/>
          <p:cNvSpPr txBox="1">
            <a:spLocks noGrp="1"/>
          </p:cNvSpPr>
          <p:nvPr>
            <p:ph type="body" idx="5"/>
          </p:nvPr>
        </p:nvSpPr>
        <p:spPr>
          <a:xfrm>
            <a:off x="1656844" y="10669493"/>
            <a:ext cx="1077865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41" name="Google Shape;141;p18"/>
          <p:cNvSpPr txBox="1">
            <a:spLocks noGrp="1"/>
          </p:cNvSpPr>
          <p:nvPr>
            <p:ph type="body" idx="6"/>
          </p:nvPr>
        </p:nvSpPr>
        <p:spPr>
          <a:xfrm>
            <a:off x="12894348" y="9981886"/>
            <a:ext cx="1077865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42" name="Google Shape;142;p18"/>
          <p:cNvSpPr txBox="1">
            <a:spLocks noGrp="1"/>
          </p:cNvSpPr>
          <p:nvPr>
            <p:ph type="body" idx="7"/>
          </p:nvPr>
        </p:nvSpPr>
        <p:spPr>
          <a:xfrm>
            <a:off x="12894348" y="10669493"/>
            <a:ext cx="1077865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43" name="Google Shape;143;p18"/>
          <p:cNvSpPr txBox="1">
            <a:spLocks noGrp="1"/>
          </p:cNvSpPr>
          <p:nvPr>
            <p:ph type="body" idx="8"/>
          </p:nvPr>
        </p:nvSpPr>
        <p:spPr>
          <a:xfrm>
            <a:off x="24151315" y="9981886"/>
            <a:ext cx="1077910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44" name="Google Shape;144;p18"/>
          <p:cNvSpPr txBox="1">
            <a:spLocks noGrp="1"/>
          </p:cNvSpPr>
          <p:nvPr>
            <p:ph type="body" idx="9"/>
          </p:nvPr>
        </p:nvSpPr>
        <p:spPr>
          <a:xfrm>
            <a:off x="24151315" y="10669493"/>
            <a:ext cx="1077910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45" name="Google Shape;145;p18"/>
          <p:cNvSpPr>
            <a:spLocks noGrp="1"/>
          </p:cNvSpPr>
          <p:nvPr>
            <p:ph type="pic" idx="13"/>
          </p:nvPr>
        </p:nvSpPr>
        <p:spPr>
          <a:xfrm>
            <a:off x="18520757" y="11931888"/>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46" name="Google Shape;146;p18"/>
          <p:cNvSpPr>
            <a:spLocks noGrp="1"/>
          </p:cNvSpPr>
          <p:nvPr>
            <p:ph type="pic" idx="14"/>
          </p:nvPr>
        </p:nvSpPr>
        <p:spPr>
          <a:xfrm>
            <a:off x="7265320" y="11931888"/>
            <a:ext cx="10789919"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47" name="Google Shape;147;p18"/>
          <p:cNvSpPr txBox="1">
            <a:spLocks noGrp="1"/>
          </p:cNvSpPr>
          <p:nvPr>
            <p:ph type="body" idx="15"/>
          </p:nvPr>
        </p:nvSpPr>
        <p:spPr>
          <a:xfrm>
            <a:off x="7276587" y="17063961"/>
            <a:ext cx="10778651"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48" name="Google Shape;148;p18"/>
          <p:cNvSpPr txBox="1">
            <a:spLocks noGrp="1"/>
          </p:cNvSpPr>
          <p:nvPr>
            <p:ph type="body" idx="16"/>
          </p:nvPr>
        </p:nvSpPr>
        <p:spPr>
          <a:xfrm>
            <a:off x="7276587" y="17751568"/>
            <a:ext cx="10778651"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49" name="Google Shape;149;p18"/>
          <p:cNvSpPr txBox="1">
            <a:spLocks noGrp="1"/>
          </p:cNvSpPr>
          <p:nvPr>
            <p:ph type="body" idx="17"/>
          </p:nvPr>
        </p:nvSpPr>
        <p:spPr>
          <a:xfrm>
            <a:off x="18533554" y="17063961"/>
            <a:ext cx="1077910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50" name="Google Shape;150;p18"/>
          <p:cNvSpPr txBox="1">
            <a:spLocks noGrp="1"/>
          </p:cNvSpPr>
          <p:nvPr>
            <p:ph type="body" idx="18"/>
          </p:nvPr>
        </p:nvSpPr>
        <p:spPr>
          <a:xfrm>
            <a:off x="18533554" y="17751568"/>
            <a:ext cx="1077910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51" name="Google Shape;151;p18"/>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2" name="Google Shape;152;p18"/>
          <p:cNvSpPr txBox="1">
            <a:spLocks noGrp="1"/>
          </p:cNvSpPr>
          <p:nvPr>
            <p:ph type="body" idx="19"/>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53" name="Google Shape;153;p18"/>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atin typeface="NVIDIA Sans Medium"/>
                <a:ea typeface="NVIDIA Sans Medium"/>
                <a:cs typeface="NVIDIA Sans Medium"/>
                <a:sym typeface="NVIDIA Sans Medium"/>
              </a:defRPr>
            </a:lvl1pPr>
            <a:lvl2pPr lvl="1">
              <a:buNone/>
              <a:defRPr>
                <a:latin typeface="NVIDIA Sans Medium"/>
                <a:ea typeface="NVIDIA Sans Medium"/>
                <a:cs typeface="NVIDIA Sans Medium"/>
                <a:sym typeface="NVIDIA Sans Medium"/>
              </a:defRPr>
            </a:lvl2pPr>
            <a:lvl3pPr lvl="2">
              <a:buNone/>
              <a:defRPr>
                <a:latin typeface="NVIDIA Sans Medium"/>
                <a:ea typeface="NVIDIA Sans Medium"/>
                <a:cs typeface="NVIDIA Sans Medium"/>
                <a:sym typeface="NVIDIA Sans Medium"/>
              </a:defRPr>
            </a:lvl3pPr>
            <a:lvl4pPr lvl="3">
              <a:buNone/>
              <a:defRPr>
                <a:latin typeface="NVIDIA Sans Medium"/>
                <a:ea typeface="NVIDIA Sans Medium"/>
                <a:cs typeface="NVIDIA Sans Medium"/>
                <a:sym typeface="NVIDIA Sans Medium"/>
              </a:defRPr>
            </a:lvl4pPr>
            <a:lvl5pPr lvl="4">
              <a:buNone/>
              <a:defRPr>
                <a:latin typeface="NVIDIA Sans Medium"/>
                <a:ea typeface="NVIDIA Sans Medium"/>
                <a:cs typeface="NVIDIA Sans Medium"/>
                <a:sym typeface="NVIDIA Sans Medium"/>
              </a:defRPr>
            </a:lvl5pPr>
            <a:lvl6pPr lvl="5">
              <a:buNone/>
              <a:defRPr>
                <a:latin typeface="NVIDIA Sans Medium"/>
                <a:ea typeface="NVIDIA Sans Medium"/>
                <a:cs typeface="NVIDIA Sans Medium"/>
                <a:sym typeface="NVIDIA Sans Medium"/>
              </a:defRPr>
            </a:lvl6pPr>
            <a:lvl7pPr lvl="6">
              <a:buNone/>
              <a:defRPr>
                <a:latin typeface="NVIDIA Sans Medium"/>
                <a:ea typeface="NVIDIA Sans Medium"/>
                <a:cs typeface="NVIDIA Sans Medium"/>
                <a:sym typeface="NVIDIA Sans Medium"/>
              </a:defRPr>
            </a:lvl7pPr>
            <a:lvl8pPr lvl="7">
              <a:buNone/>
              <a:defRPr>
                <a:latin typeface="NVIDIA Sans Medium"/>
                <a:ea typeface="NVIDIA Sans Medium"/>
                <a:cs typeface="NVIDIA Sans Medium"/>
                <a:sym typeface="NVIDIA Sans Medium"/>
              </a:defRPr>
            </a:lvl8pPr>
            <a:lvl9pPr lvl="8">
              <a:buNone/>
              <a:defRPr>
                <a:latin typeface="NVIDIA Sans Medium"/>
                <a:ea typeface="NVIDIA Sans Medium"/>
                <a:cs typeface="NVIDIA Sans Medium"/>
                <a:sym typeface="NVIDIA Sans Medium"/>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6-up Image">
  <p:cSld name="6-up Image">
    <p:spTree>
      <p:nvGrpSpPr>
        <p:cNvPr id="1" name="Shape 154"/>
        <p:cNvGrpSpPr/>
        <p:nvPr/>
      </p:nvGrpSpPr>
      <p:grpSpPr>
        <a:xfrm>
          <a:off x="0" y="0"/>
          <a:ext cx="0" cy="0"/>
          <a:chOff x="0" y="0"/>
          <a:chExt cx="0" cy="0"/>
        </a:xfrm>
      </p:grpSpPr>
      <p:sp>
        <p:nvSpPr>
          <p:cNvPr id="155" name="Google Shape;155;p19"/>
          <p:cNvSpPr>
            <a:spLocks noGrp="1"/>
          </p:cNvSpPr>
          <p:nvPr>
            <p:ph type="pic" idx="2"/>
          </p:nvPr>
        </p:nvSpPr>
        <p:spPr>
          <a:xfrm>
            <a:off x="12891393" y="4849814"/>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56" name="Google Shape;156;p19"/>
          <p:cNvSpPr>
            <a:spLocks noGrp="1"/>
          </p:cNvSpPr>
          <p:nvPr>
            <p:ph type="pic" idx="3"/>
          </p:nvPr>
        </p:nvSpPr>
        <p:spPr>
          <a:xfrm>
            <a:off x="1645583" y="4849814"/>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57" name="Google Shape;157;p19"/>
          <p:cNvSpPr>
            <a:spLocks noGrp="1"/>
          </p:cNvSpPr>
          <p:nvPr>
            <p:ph type="pic" idx="4"/>
          </p:nvPr>
        </p:nvSpPr>
        <p:spPr>
          <a:xfrm>
            <a:off x="24148473" y="4849814"/>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58" name="Google Shape;158;p19"/>
          <p:cNvSpPr txBox="1">
            <a:spLocks noGrp="1"/>
          </p:cNvSpPr>
          <p:nvPr>
            <p:ph type="body" idx="1"/>
          </p:nvPr>
        </p:nvSpPr>
        <p:spPr>
          <a:xfrm>
            <a:off x="1656844" y="9981886"/>
            <a:ext cx="1077865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59" name="Google Shape;159;p19"/>
          <p:cNvSpPr txBox="1">
            <a:spLocks noGrp="1"/>
          </p:cNvSpPr>
          <p:nvPr>
            <p:ph type="body" idx="5"/>
          </p:nvPr>
        </p:nvSpPr>
        <p:spPr>
          <a:xfrm>
            <a:off x="1656844" y="10669493"/>
            <a:ext cx="1077865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60" name="Google Shape;160;p19"/>
          <p:cNvSpPr txBox="1">
            <a:spLocks noGrp="1"/>
          </p:cNvSpPr>
          <p:nvPr>
            <p:ph type="body" idx="6"/>
          </p:nvPr>
        </p:nvSpPr>
        <p:spPr>
          <a:xfrm>
            <a:off x="12894348" y="9981886"/>
            <a:ext cx="1077865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61" name="Google Shape;161;p19"/>
          <p:cNvSpPr txBox="1">
            <a:spLocks noGrp="1"/>
          </p:cNvSpPr>
          <p:nvPr>
            <p:ph type="body" idx="7"/>
          </p:nvPr>
        </p:nvSpPr>
        <p:spPr>
          <a:xfrm>
            <a:off x="12894348" y="10669493"/>
            <a:ext cx="1077865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62" name="Google Shape;162;p19"/>
          <p:cNvSpPr txBox="1">
            <a:spLocks noGrp="1"/>
          </p:cNvSpPr>
          <p:nvPr>
            <p:ph type="body" idx="8"/>
          </p:nvPr>
        </p:nvSpPr>
        <p:spPr>
          <a:xfrm>
            <a:off x="24151315" y="9981886"/>
            <a:ext cx="1077910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63" name="Google Shape;163;p19"/>
          <p:cNvSpPr txBox="1">
            <a:spLocks noGrp="1"/>
          </p:cNvSpPr>
          <p:nvPr>
            <p:ph type="body" idx="9"/>
          </p:nvPr>
        </p:nvSpPr>
        <p:spPr>
          <a:xfrm>
            <a:off x="24151315" y="10669493"/>
            <a:ext cx="1077910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64" name="Google Shape;164;p19"/>
          <p:cNvSpPr>
            <a:spLocks noGrp="1"/>
          </p:cNvSpPr>
          <p:nvPr>
            <p:ph type="pic" idx="13"/>
          </p:nvPr>
        </p:nvSpPr>
        <p:spPr>
          <a:xfrm>
            <a:off x="12902654" y="11931889"/>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65" name="Google Shape;165;p19"/>
          <p:cNvSpPr>
            <a:spLocks noGrp="1"/>
          </p:cNvSpPr>
          <p:nvPr>
            <p:ph type="pic" idx="14"/>
          </p:nvPr>
        </p:nvSpPr>
        <p:spPr>
          <a:xfrm>
            <a:off x="1656844" y="11931889"/>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66" name="Google Shape;166;p19"/>
          <p:cNvSpPr>
            <a:spLocks noGrp="1"/>
          </p:cNvSpPr>
          <p:nvPr>
            <p:ph type="pic" idx="15"/>
          </p:nvPr>
        </p:nvSpPr>
        <p:spPr>
          <a:xfrm>
            <a:off x="24159734" y="11931889"/>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67" name="Google Shape;167;p19"/>
          <p:cNvSpPr txBox="1">
            <a:spLocks noGrp="1"/>
          </p:cNvSpPr>
          <p:nvPr>
            <p:ph type="body" idx="16"/>
          </p:nvPr>
        </p:nvSpPr>
        <p:spPr>
          <a:xfrm>
            <a:off x="1668105" y="17063961"/>
            <a:ext cx="1077865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68" name="Google Shape;168;p19"/>
          <p:cNvSpPr txBox="1">
            <a:spLocks noGrp="1"/>
          </p:cNvSpPr>
          <p:nvPr>
            <p:ph type="body" idx="17"/>
          </p:nvPr>
        </p:nvSpPr>
        <p:spPr>
          <a:xfrm>
            <a:off x="1668105" y="17751568"/>
            <a:ext cx="1077865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69" name="Google Shape;169;p19"/>
          <p:cNvSpPr txBox="1">
            <a:spLocks noGrp="1"/>
          </p:cNvSpPr>
          <p:nvPr>
            <p:ph type="body" idx="18"/>
          </p:nvPr>
        </p:nvSpPr>
        <p:spPr>
          <a:xfrm>
            <a:off x="12905609" y="17063961"/>
            <a:ext cx="1077865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70" name="Google Shape;170;p19"/>
          <p:cNvSpPr txBox="1">
            <a:spLocks noGrp="1"/>
          </p:cNvSpPr>
          <p:nvPr>
            <p:ph type="body" idx="19"/>
          </p:nvPr>
        </p:nvSpPr>
        <p:spPr>
          <a:xfrm>
            <a:off x="12905609" y="17751568"/>
            <a:ext cx="1077865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71" name="Google Shape;171;p19"/>
          <p:cNvSpPr txBox="1">
            <a:spLocks noGrp="1"/>
          </p:cNvSpPr>
          <p:nvPr>
            <p:ph type="body" idx="20"/>
          </p:nvPr>
        </p:nvSpPr>
        <p:spPr>
          <a:xfrm>
            <a:off x="24162576" y="17063961"/>
            <a:ext cx="1077910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72" name="Google Shape;172;p19"/>
          <p:cNvSpPr txBox="1">
            <a:spLocks noGrp="1"/>
          </p:cNvSpPr>
          <p:nvPr>
            <p:ph type="body" idx="21"/>
          </p:nvPr>
        </p:nvSpPr>
        <p:spPr>
          <a:xfrm>
            <a:off x="24162576" y="17751568"/>
            <a:ext cx="1077910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73" name="Google Shape;173;p19"/>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4" name="Google Shape;174;p19"/>
          <p:cNvSpPr txBox="1">
            <a:spLocks noGrp="1"/>
          </p:cNvSpPr>
          <p:nvPr>
            <p:ph type="body" idx="22"/>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75" name="Google Shape;175;p19"/>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atin typeface="NVIDIA Sans Medium"/>
                <a:ea typeface="NVIDIA Sans Medium"/>
                <a:cs typeface="NVIDIA Sans Medium"/>
                <a:sym typeface="NVIDIA Sans Medium"/>
              </a:defRPr>
            </a:lvl1pPr>
            <a:lvl2pPr lvl="1">
              <a:buNone/>
              <a:defRPr>
                <a:latin typeface="NVIDIA Sans Medium"/>
                <a:ea typeface="NVIDIA Sans Medium"/>
                <a:cs typeface="NVIDIA Sans Medium"/>
                <a:sym typeface="NVIDIA Sans Medium"/>
              </a:defRPr>
            </a:lvl2pPr>
            <a:lvl3pPr lvl="2">
              <a:buNone/>
              <a:defRPr>
                <a:latin typeface="NVIDIA Sans Medium"/>
                <a:ea typeface="NVIDIA Sans Medium"/>
                <a:cs typeface="NVIDIA Sans Medium"/>
                <a:sym typeface="NVIDIA Sans Medium"/>
              </a:defRPr>
            </a:lvl3pPr>
            <a:lvl4pPr lvl="3">
              <a:buNone/>
              <a:defRPr>
                <a:latin typeface="NVIDIA Sans Medium"/>
                <a:ea typeface="NVIDIA Sans Medium"/>
                <a:cs typeface="NVIDIA Sans Medium"/>
                <a:sym typeface="NVIDIA Sans Medium"/>
              </a:defRPr>
            </a:lvl4pPr>
            <a:lvl5pPr lvl="4">
              <a:buNone/>
              <a:defRPr>
                <a:latin typeface="NVIDIA Sans Medium"/>
                <a:ea typeface="NVIDIA Sans Medium"/>
                <a:cs typeface="NVIDIA Sans Medium"/>
                <a:sym typeface="NVIDIA Sans Medium"/>
              </a:defRPr>
            </a:lvl5pPr>
            <a:lvl6pPr lvl="5">
              <a:buNone/>
              <a:defRPr>
                <a:latin typeface="NVIDIA Sans Medium"/>
                <a:ea typeface="NVIDIA Sans Medium"/>
                <a:cs typeface="NVIDIA Sans Medium"/>
                <a:sym typeface="NVIDIA Sans Medium"/>
              </a:defRPr>
            </a:lvl6pPr>
            <a:lvl7pPr lvl="6">
              <a:buNone/>
              <a:defRPr>
                <a:latin typeface="NVIDIA Sans Medium"/>
                <a:ea typeface="NVIDIA Sans Medium"/>
                <a:cs typeface="NVIDIA Sans Medium"/>
                <a:sym typeface="NVIDIA Sans Medium"/>
              </a:defRPr>
            </a:lvl7pPr>
            <a:lvl8pPr lvl="7">
              <a:buNone/>
              <a:defRPr>
                <a:latin typeface="NVIDIA Sans Medium"/>
                <a:ea typeface="NVIDIA Sans Medium"/>
                <a:cs typeface="NVIDIA Sans Medium"/>
                <a:sym typeface="NVIDIA Sans Medium"/>
              </a:defRPr>
            </a:lvl8pPr>
            <a:lvl9pPr lvl="8">
              <a:buNone/>
              <a:defRPr>
                <a:latin typeface="NVIDIA Sans Medium"/>
                <a:ea typeface="NVIDIA Sans Medium"/>
                <a:cs typeface="NVIDIA Sans Medium"/>
                <a:sym typeface="NVIDIA Sans Medium"/>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7-up Image">
  <p:cSld name="7-up Image">
    <p:spTree>
      <p:nvGrpSpPr>
        <p:cNvPr id="1" name="Shape 176"/>
        <p:cNvGrpSpPr/>
        <p:nvPr/>
      </p:nvGrpSpPr>
      <p:grpSpPr>
        <a:xfrm>
          <a:off x="0" y="0"/>
          <a:ext cx="0" cy="0"/>
          <a:chOff x="0" y="0"/>
          <a:chExt cx="0" cy="0"/>
        </a:xfrm>
      </p:grpSpPr>
      <p:sp>
        <p:nvSpPr>
          <p:cNvPr id="177" name="Google Shape;177;p20"/>
          <p:cNvSpPr txBox="1">
            <a:spLocks noGrp="1"/>
          </p:cNvSpPr>
          <p:nvPr>
            <p:ph type="body" idx="1"/>
          </p:nvPr>
        </p:nvSpPr>
        <p:spPr>
          <a:xfrm>
            <a:off x="14335071" y="17059122"/>
            <a:ext cx="795528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78" name="Google Shape;178;p20"/>
          <p:cNvSpPr txBox="1">
            <a:spLocks noGrp="1"/>
          </p:cNvSpPr>
          <p:nvPr>
            <p:ph type="body" idx="2"/>
          </p:nvPr>
        </p:nvSpPr>
        <p:spPr>
          <a:xfrm>
            <a:off x="5886573" y="17059122"/>
            <a:ext cx="7970338"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79" name="Google Shape;179;p20"/>
          <p:cNvSpPr txBox="1">
            <a:spLocks noGrp="1"/>
          </p:cNvSpPr>
          <p:nvPr>
            <p:ph type="body" idx="3"/>
          </p:nvPr>
        </p:nvSpPr>
        <p:spPr>
          <a:xfrm>
            <a:off x="14335071" y="17727056"/>
            <a:ext cx="795528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80" name="Google Shape;180;p20"/>
          <p:cNvSpPr txBox="1">
            <a:spLocks noGrp="1"/>
          </p:cNvSpPr>
          <p:nvPr>
            <p:ph type="body" idx="4"/>
          </p:nvPr>
        </p:nvSpPr>
        <p:spPr>
          <a:xfrm>
            <a:off x="5886573" y="17727056"/>
            <a:ext cx="7970338"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81" name="Google Shape;181;p20"/>
          <p:cNvSpPr>
            <a:spLocks noGrp="1"/>
          </p:cNvSpPr>
          <p:nvPr>
            <p:ph type="pic" idx="5"/>
          </p:nvPr>
        </p:nvSpPr>
        <p:spPr>
          <a:xfrm>
            <a:off x="5886573" y="11926198"/>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82" name="Google Shape;182;p20"/>
          <p:cNvSpPr>
            <a:spLocks noGrp="1"/>
          </p:cNvSpPr>
          <p:nvPr>
            <p:ph type="pic" idx="6"/>
          </p:nvPr>
        </p:nvSpPr>
        <p:spPr>
          <a:xfrm>
            <a:off x="14335074" y="11926198"/>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83" name="Google Shape;183;p20"/>
          <p:cNvSpPr>
            <a:spLocks noGrp="1"/>
          </p:cNvSpPr>
          <p:nvPr>
            <p:ph type="pic" idx="7"/>
          </p:nvPr>
        </p:nvSpPr>
        <p:spPr>
          <a:xfrm>
            <a:off x="22783576" y="11926198"/>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84" name="Google Shape;184;p20"/>
          <p:cNvSpPr txBox="1">
            <a:spLocks noGrp="1"/>
          </p:cNvSpPr>
          <p:nvPr>
            <p:ph type="body" idx="8"/>
          </p:nvPr>
        </p:nvSpPr>
        <p:spPr>
          <a:xfrm>
            <a:off x="22783575" y="17059122"/>
            <a:ext cx="7951467"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85" name="Google Shape;185;p20"/>
          <p:cNvSpPr txBox="1">
            <a:spLocks noGrp="1"/>
          </p:cNvSpPr>
          <p:nvPr>
            <p:ph type="body" idx="9"/>
          </p:nvPr>
        </p:nvSpPr>
        <p:spPr>
          <a:xfrm>
            <a:off x="22783575" y="17727056"/>
            <a:ext cx="7951467"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86" name="Google Shape;186;p20"/>
          <p:cNvSpPr>
            <a:spLocks noGrp="1"/>
          </p:cNvSpPr>
          <p:nvPr>
            <p:ph type="pic" idx="13"/>
          </p:nvPr>
        </p:nvSpPr>
        <p:spPr>
          <a:xfrm>
            <a:off x="18534610" y="4849814"/>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87" name="Google Shape;187;p20"/>
          <p:cNvSpPr>
            <a:spLocks noGrp="1"/>
          </p:cNvSpPr>
          <p:nvPr>
            <p:ph type="pic" idx="14"/>
          </p:nvPr>
        </p:nvSpPr>
        <p:spPr>
          <a:xfrm>
            <a:off x="10086108" y="4849814"/>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88" name="Google Shape;188;p20"/>
          <p:cNvSpPr>
            <a:spLocks noGrp="1"/>
          </p:cNvSpPr>
          <p:nvPr>
            <p:ph type="pic" idx="15"/>
          </p:nvPr>
        </p:nvSpPr>
        <p:spPr>
          <a:xfrm>
            <a:off x="1637606" y="4849814"/>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89" name="Google Shape;189;p20"/>
          <p:cNvSpPr>
            <a:spLocks noGrp="1"/>
          </p:cNvSpPr>
          <p:nvPr>
            <p:ph type="pic" idx="16"/>
          </p:nvPr>
        </p:nvSpPr>
        <p:spPr>
          <a:xfrm>
            <a:off x="26983113" y="4849814"/>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90" name="Google Shape;190;p20"/>
          <p:cNvSpPr txBox="1">
            <a:spLocks noGrp="1"/>
          </p:cNvSpPr>
          <p:nvPr>
            <p:ph type="body" idx="17"/>
          </p:nvPr>
        </p:nvSpPr>
        <p:spPr>
          <a:xfrm>
            <a:off x="10094409" y="9981886"/>
            <a:ext cx="794697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91" name="Google Shape;191;p20"/>
          <p:cNvSpPr txBox="1">
            <a:spLocks noGrp="1"/>
          </p:cNvSpPr>
          <p:nvPr>
            <p:ph type="body" idx="18"/>
          </p:nvPr>
        </p:nvSpPr>
        <p:spPr>
          <a:xfrm>
            <a:off x="1637603" y="9981886"/>
            <a:ext cx="794697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92" name="Google Shape;192;p20"/>
          <p:cNvSpPr txBox="1">
            <a:spLocks noGrp="1"/>
          </p:cNvSpPr>
          <p:nvPr>
            <p:ph type="body" idx="19"/>
          </p:nvPr>
        </p:nvSpPr>
        <p:spPr>
          <a:xfrm>
            <a:off x="10094409" y="10669493"/>
            <a:ext cx="794697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93" name="Google Shape;193;p20"/>
          <p:cNvSpPr txBox="1">
            <a:spLocks noGrp="1"/>
          </p:cNvSpPr>
          <p:nvPr>
            <p:ph type="body" idx="20"/>
          </p:nvPr>
        </p:nvSpPr>
        <p:spPr>
          <a:xfrm>
            <a:off x="1637603" y="10669493"/>
            <a:ext cx="794697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94" name="Google Shape;194;p20"/>
          <p:cNvSpPr txBox="1">
            <a:spLocks noGrp="1"/>
          </p:cNvSpPr>
          <p:nvPr>
            <p:ph type="body" idx="21"/>
          </p:nvPr>
        </p:nvSpPr>
        <p:spPr>
          <a:xfrm>
            <a:off x="18534605" y="9981886"/>
            <a:ext cx="794697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95" name="Google Shape;195;p20"/>
          <p:cNvSpPr txBox="1">
            <a:spLocks noGrp="1"/>
          </p:cNvSpPr>
          <p:nvPr>
            <p:ph type="body" idx="22"/>
          </p:nvPr>
        </p:nvSpPr>
        <p:spPr>
          <a:xfrm>
            <a:off x="18534605" y="10669493"/>
            <a:ext cx="794697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96" name="Google Shape;196;p20"/>
          <p:cNvSpPr txBox="1">
            <a:spLocks noGrp="1"/>
          </p:cNvSpPr>
          <p:nvPr>
            <p:ph type="body" idx="23"/>
          </p:nvPr>
        </p:nvSpPr>
        <p:spPr>
          <a:xfrm>
            <a:off x="26983113" y="9981886"/>
            <a:ext cx="7947304"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97" name="Google Shape;197;p20"/>
          <p:cNvSpPr txBox="1">
            <a:spLocks noGrp="1"/>
          </p:cNvSpPr>
          <p:nvPr>
            <p:ph type="body" idx="24"/>
          </p:nvPr>
        </p:nvSpPr>
        <p:spPr>
          <a:xfrm>
            <a:off x="26983113" y="10669493"/>
            <a:ext cx="7947304"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98" name="Google Shape;198;p20"/>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9" name="Google Shape;199;p20"/>
          <p:cNvSpPr txBox="1">
            <a:spLocks noGrp="1"/>
          </p:cNvSpPr>
          <p:nvPr>
            <p:ph type="body" idx="25"/>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00" name="Google Shape;200;p20"/>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atin typeface="NVIDIA Sans Medium"/>
                <a:ea typeface="NVIDIA Sans Medium"/>
                <a:cs typeface="NVIDIA Sans Medium"/>
                <a:sym typeface="NVIDIA Sans Medium"/>
              </a:defRPr>
            </a:lvl1pPr>
            <a:lvl2pPr lvl="1">
              <a:buNone/>
              <a:defRPr>
                <a:latin typeface="NVIDIA Sans Medium"/>
                <a:ea typeface="NVIDIA Sans Medium"/>
                <a:cs typeface="NVIDIA Sans Medium"/>
                <a:sym typeface="NVIDIA Sans Medium"/>
              </a:defRPr>
            </a:lvl2pPr>
            <a:lvl3pPr lvl="2">
              <a:buNone/>
              <a:defRPr>
                <a:latin typeface="NVIDIA Sans Medium"/>
                <a:ea typeface="NVIDIA Sans Medium"/>
                <a:cs typeface="NVIDIA Sans Medium"/>
                <a:sym typeface="NVIDIA Sans Medium"/>
              </a:defRPr>
            </a:lvl3pPr>
            <a:lvl4pPr lvl="3">
              <a:buNone/>
              <a:defRPr>
                <a:latin typeface="NVIDIA Sans Medium"/>
                <a:ea typeface="NVIDIA Sans Medium"/>
                <a:cs typeface="NVIDIA Sans Medium"/>
                <a:sym typeface="NVIDIA Sans Medium"/>
              </a:defRPr>
            </a:lvl4pPr>
            <a:lvl5pPr lvl="4">
              <a:buNone/>
              <a:defRPr>
                <a:latin typeface="NVIDIA Sans Medium"/>
                <a:ea typeface="NVIDIA Sans Medium"/>
                <a:cs typeface="NVIDIA Sans Medium"/>
                <a:sym typeface="NVIDIA Sans Medium"/>
              </a:defRPr>
            </a:lvl5pPr>
            <a:lvl6pPr lvl="5">
              <a:buNone/>
              <a:defRPr>
                <a:latin typeface="NVIDIA Sans Medium"/>
                <a:ea typeface="NVIDIA Sans Medium"/>
                <a:cs typeface="NVIDIA Sans Medium"/>
                <a:sym typeface="NVIDIA Sans Medium"/>
              </a:defRPr>
            </a:lvl6pPr>
            <a:lvl7pPr lvl="6">
              <a:buNone/>
              <a:defRPr>
                <a:latin typeface="NVIDIA Sans Medium"/>
                <a:ea typeface="NVIDIA Sans Medium"/>
                <a:cs typeface="NVIDIA Sans Medium"/>
                <a:sym typeface="NVIDIA Sans Medium"/>
              </a:defRPr>
            </a:lvl7pPr>
            <a:lvl8pPr lvl="7">
              <a:buNone/>
              <a:defRPr>
                <a:latin typeface="NVIDIA Sans Medium"/>
                <a:ea typeface="NVIDIA Sans Medium"/>
                <a:cs typeface="NVIDIA Sans Medium"/>
                <a:sym typeface="NVIDIA Sans Medium"/>
              </a:defRPr>
            </a:lvl8pPr>
            <a:lvl9pPr lvl="8">
              <a:buNone/>
              <a:defRPr>
                <a:latin typeface="NVIDIA Sans Medium"/>
                <a:ea typeface="NVIDIA Sans Medium"/>
                <a:cs typeface="NVIDIA Sans Medium"/>
                <a:sym typeface="NVIDIA Sans Medium"/>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8-up Image">
  <p:cSld name="8-up Image">
    <p:spTree>
      <p:nvGrpSpPr>
        <p:cNvPr id="1" name="Shape 201"/>
        <p:cNvGrpSpPr/>
        <p:nvPr/>
      </p:nvGrpSpPr>
      <p:grpSpPr>
        <a:xfrm>
          <a:off x="0" y="0"/>
          <a:ext cx="0" cy="0"/>
          <a:chOff x="0" y="0"/>
          <a:chExt cx="0" cy="0"/>
        </a:xfrm>
      </p:grpSpPr>
      <p:sp>
        <p:nvSpPr>
          <p:cNvPr id="202" name="Google Shape;202;p21"/>
          <p:cNvSpPr>
            <a:spLocks noGrp="1"/>
          </p:cNvSpPr>
          <p:nvPr>
            <p:ph type="pic" idx="2"/>
          </p:nvPr>
        </p:nvSpPr>
        <p:spPr>
          <a:xfrm>
            <a:off x="1637603" y="11926198"/>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03" name="Google Shape;203;p21"/>
          <p:cNvSpPr>
            <a:spLocks noGrp="1"/>
          </p:cNvSpPr>
          <p:nvPr>
            <p:ph type="pic" idx="3"/>
          </p:nvPr>
        </p:nvSpPr>
        <p:spPr>
          <a:xfrm>
            <a:off x="10086104" y="11926198"/>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04" name="Google Shape;204;p21"/>
          <p:cNvSpPr>
            <a:spLocks noGrp="1"/>
          </p:cNvSpPr>
          <p:nvPr>
            <p:ph type="pic" idx="4"/>
          </p:nvPr>
        </p:nvSpPr>
        <p:spPr>
          <a:xfrm>
            <a:off x="18534606" y="11926198"/>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05" name="Google Shape;205;p21"/>
          <p:cNvSpPr>
            <a:spLocks noGrp="1"/>
          </p:cNvSpPr>
          <p:nvPr>
            <p:ph type="pic" idx="5"/>
          </p:nvPr>
        </p:nvSpPr>
        <p:spPr>
          <a:xfrm>
            <a:off x="18534610" y="4849814"/>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06" name="Google Shape;206;p21"/>
          <p:cNvSpPr>
            <a:spLocks noGrp="1"/>
          </p:cNvSpPr>
          <p:nvPr>
            <p:ph type="pic" idx="6"/>
          </p:nvPr>
        </p:nvSpPr>
        <p:spPr>
          <a:xfrm>
            <a:off x="10086108" y="4849814"/>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07" name="Google Shape;207;p21"/>
          <p:cNvSpPr>
            <a:spLocks noGrp="1"/>
          </p:cNvSpPr>
          <p:nvPr>
            <p:ph type="pic" idx="7"/>
          </p:nvPr>
        </p:nvSpPr>
        <p:spPr>
          <a:xfrm>
            <a:off x="1637606" y="4849814"/>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08" name="Google Shape;208;p21"/>
          <p:cNvSpPr>
            <a:spLocks noGrp="1"/>
          </p:cNvSpPr>
          <p:nvPr>
            <p:ph type="pic" idx="8"/>
          </p:nvPr>
        </p:nvSpPr>
        <p:spPr>
          <a:xfrm>
            <a:off x="26983113" y="4849814"/>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09" name="Google Shape;209;p21"/>
          <p:cNvSpPr>
            <a:spLocks noGrp="1"/>
          </p:cNvSpPr>
          <p:nvPr>
            <p:ph type="pic" idx="9"/>
          </p:nvPr>
        </p:nvSpPr>
        <p:spPr>
          <a:xfrm>
            <a:off x="26968061" y="11926198"/>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10" name="Google Shape;210;p21"/>
          <p:cNvSpPr txBox="1">
            <a:spLocks noGrp="1"/>
          </p:cNvSpPr>
          <p:nvPr>
            <p:ph type="body" idx="1"/>
          </p:nvPr>
        </p:nvSpPr>
        <p:spPr>
          <a:xfrm>
            <a:off x="10094409" y="9981886"/>
            <a:ext cx="794697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11" name="Google Shape;211;p21"/>
          <p:cNvSpPr txBox="1">
            <a:spLocks noGrp="1"/>
          </p:cNvSpPr>
          <p:nvPr>
            <p:ph type="body" idx="13"/>
          </p:nvPr>
        </p:nvSpPr>
        <p:spPr>
          <a:xfrm>
            <a:off x="1637603" y="9981886"/>
            <a:ext cx="794697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12" name="Google Shape;212;p21"/>
          <p:cNvSpPr txBox="1">
            <a:spLocks noGrp="1"/>
          </p:cNvSpPr>
          <p:nvPr>
            <p:ph type="body" idx="14"/>
          </p:nvPr>
        </p:nvSpPr>
        <p:spPr>
          <a:xfrm>
            <a:off x="10094409" y="10669493"/>
            <a:ext cx="794697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13" name="Google Shape;213;p21"/>
          <p:cNvSpPr txBox="1">
            <a:spLocks noGrp="1"/>
          </p:cNvSpPr>
          <p:nvPr>
            <p:ph type="body" idx="15"/>
          </p:nvPr>
        </p:nvSpPr>
        <p:spPr>
          <a:xfrm>
            <a:off x="1637603" y="10669493"/>
            <a:ext cx="794697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14" name="Google Shape;214;p21"/>
          <p:cNvSpPr txBox="1">
            <a:spLocks noGrp="1"/>
          </p:cNvSpPr>
          <p:nvPr>
            <p:ph type="body" idx="16"/>
          </p:nvPr>
        </p:nvSpPr>
        <p:spPr>
          <a:xfrm>
            <a:off x="18534605" y="9981886"/>
            <a:ext cx="794697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15" name="Google Shape;215;p21"/>
          <p:cNvSpPr txBox="1">
            <a:spLocks noGrp="1"/>
          </p:cNvSpPr>
          <p:nvPr>
            <p:ph type="body" idx="17"/>
          </p:nvPr>
        </p:nvSpPr>
        <p:spPr>
          <a:xfrm>
            <a:off x="18534605" y="10669493"/>
            <a:ext cx="794697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16" name="Google Shape;216;p21"/>
          <p:cNvSpPr txBox="1">
            <a:spLocks noGrp="1"/>
          </p:cNvSpPr>
          <p:nvPr>
            <p:ph type="body" idx="18"/>
          </p:nvPr>
        </p:nvSpPr>
        <p:spPr>
          <a:xfrm>
            <a:off x="26983113" y="9981886"/>
            <a:ext cx="7947304"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17" name="Google Shape;217;p21"/>
          <p:cNvSpPr txBox="1">
            <a:spLocks noGrp="1"/>
          </p:cNvSpPr>
          <p:nvPr>
            <p:ph type="body" idx="19"/>
          </p:nvPr>
        </p:nvSpPr>
        <p:spPr>
          <a:xfrm>
            <a:off x="26983113" y="10669493"/>
            <a:ext cx="7947304"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18" name="Google Shape;218;p21"/>
          <p:cNvSpPr txBox="1">
            <a:spLocks noGrp="1"/>
          </p:cNvSpPr>
          <p:nvPr>
            <p:ph type="body" idx="20"/>
          </p:nvPr>
        </p:nvSpPr>
        <p:spPr>
          <a:xfrm>
            <a:off x="10087333" y="17059122"/>
            <a:ext cx="794697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19" name="Google Shape;219;p21"/>
          <p:cNvSpPr txBox="1">
            <a:spLocks noGrp="1"/>
          </p:cNvSpPr>
          <p:nvPr>
            <p:ph type="body" idx="21"/>
          </p:nvPr>
        </p:nvSpPr>
        <p:spPr>
          <a:xfrm>
            <a:off x="1630527" y="17059122"/>
            <a:ext cx="794697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20" name="Google Shape;220;p21"/>
          <p:cNvSpPr txBox="1">
            <a:spLocks noGrp="1"/>
          </p:cNvSpPr>
          <p:nvPr>
            <p:ph type="body" idx="22"/>
          </p:nvPr>
        </p:nvSpPr>
        <p:spPr>
          <a:xfrm>
            <a:off x="10087333" y="17746729"/>
            <a:ext cx="794697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21" name="Google Shape;221;p21"/>
          <p:cNvSpPr txBox="1">
            <a:spLocks noGrp="1"/>
          </p:cNvSpPr>
          <p:nvPr>
            <p:ph type="body" idx="23"/>
          </p:nvPr>
        </p:nvSpPr>
        <p:spPr>
          <a:xfrm>
            <a:off x="1630527" y="17746729"/>
            <a:ext cx="794697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22" name="Google Shape;222;p21"/>
          <p:cNvSpPr txBox="1">
            <a:spLocks noGrp="1"/>
          </p:cNvSpPr>
          <p:nvPr>
            <p:ph type="body" idx="24"/>
          </p:nvPr>
        </p:nvSpPr>
        <p:spPr>
          <a:xfrm>
            <a:off x="18527529" y="17059122"/>
            <a:ext cx="794697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23" name="Google Shape;223;p21"/>
          <p:cNvSpPr txBox="1">
            <a:spLocks noGrp="1"/>
          </p:cNvSpPr>
          <p:nvPr>
            <p:ph type="body" idx="25"/>
          </p:nvPr>
        </p:nvSpPr>
        <p:spPr>
          <a:xfrm>
            <a:off x="18527529" y="17746729"/>
            <a:ext cx="794697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24" name="Google Shape;224;p21"/>
          <p:cNvSpPr txBox="1">
            <a:spLocks noGrp="1"/>
          </p:cNvSpPr>
          <p:nvPr>
            <p:ph type="body" idx="26"/>
          </p:nvPr>
        </p:nvSpPr>
        <p:spPr>
          <a:xfrm>
            <a:off x="26976037" y="17059122"/>
            <a:ext cx="7947304"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25" name="Google Shape;225;p21"/>
          <p:cNvSpPr txBox="1">
            <a:spLocks noGrp="1"/>
          </p:cNvSpPr>
          <p:nvPr>
            <p:ph type="body" idx="27"/>
          </p:nvPr>
        </p:nvSpPr>
        <p:spPr>
          <a:xfrm>
            <a:off x="26976037" y="17746729"/>
            <a:ext cx="7947304"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26" name="Google Shape;226;p21"/>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7" name="Google Shape;227;p21"/>
          <p:cNvSpPr txBox="1">
            <a:spLocks noGrp="1"/>
          </p:cNvSpPr>
          <p:nvPr>
            <p:ph type="body" idx="28"/>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28" name="Google Shape;228;p21"/>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atin typeface="NVIDIA Sans Medium"/>
                <a:ea typeface="NVIDIA Sans Medium"/>
                <a:cs typeface="NVIDIA Sans Medium"/>
                <a:sym typeface="NVIDIA Sans Medium"/>
              </a:defRPr>
            </a:lvl1pPr>
            <a:lvl2pPr lvl="1">
              <a:buNone/>
              <a:defRPr>
                <a:latin typeface="NVIDIA Sans Medium"/>
                <a:ea typeface="NVIDIA Sans Medium"/>
                <a:cs typeface="NVIDIA Sans Medium"/>
                <a:sym typeface="NVIDIA Sans Medium"/>
              </a:defRPr>
            </a:lvl2pPr>
            <a:lvl3pPr lvl="2">
              <a:buNone/>
              <a:defRPr>
                <a:latin typeface="NVIDIA Sans Medium"/>
                <a:ea typeface="NVIDIA Sans Medium"/>
                <a:cs typeface="NVIDIA Sans Medium"/>
                <a:sym typeface="NVIDIA Sans Medium"/>
              </a:defRPr>
            </a:lvl3pPr>
            <a:lvl4pPr lvl="3">
              <a:buNone/>
              <a:defRPr>
                <a:latin typeface="NVIDIA Sans Medium"/>
                <a:ea typeface="NVIDIA Sans Medium"/>
                <a:cs typeface="NVIDIA Sans Medium"/>
                <a:sym typeface="NVIDIA Sans Medium"/>
              </a:defRPr>
            </a:lvl4pPr>
            <a:lvl5pPr lvl="4">
              <a:buNone/>
              <a:defRPr>
                <a:latin typeface="NVIDIA Sans Medium"/>
                <a:ea typeface="NVIDIA Sans Medium"/>
                <a:cs typeface="NVIDIA Sans Medium"/>
                <a:sym typeface="NVIDIA Sans Medium"/>
              </a:defRPr>
            </a:lvl5pPr>
            <a:lvl6pPr lvl="5">
              <a:buNone/>
              <a:defRPr>
                <a:latin typeface="NVIDIA Sans Medium"/>
                <a:ea typeface="NVIDIA Sans Medium"/>
                <a:cs typeface="NVIDIA Sans Medium"/>
                <a:sym typeface="NVIDIA Sans Medium"/>
              </a:defRPr>
            </a:lvl6pPr>
            <a:lvl7pPr lvl="6">
              <a:buNone/>
              <a:defRPr>
                <a:latin typeface="NVIDIA Sans Medium"/>
                <a:ea typeface="NVIDIA Sans Medium"/>
                <a:cs typeface="NVIDIA Sans Medium"/>
                <a:sym typeface="NVIDIA Sans Medium"/>
              </a:defRPr>
            </a:lvl7pPr>
            <a:lvl8pPr lvl="7">
              <a:buNone/>
              <a:defRPr>
                <a:latin typeface="NVIDIA Sans Medium"/>
                <a:ea typeface="NVIDIA Sans Medium"/>
                <a:cs typeface="NVIDIA Sans Medium"/>
                <a:sym typeface="NVIDIA Sans Medium"/>
              </a:defRPr>
            </a:lvl8pPr>
            <a:lvl9pPr lvl="8">
              <a:buNone/>
              <a:defRPr>
                <a:latin typeface="NVIDIA Sans Medium"/>
                <a:ea typeface="NVIDIA Sans Medium"/>
                <a:cs typeface="NVIDIA Sans Medium"/>
                <a:sym typeface="NVIDIA Sans Medium"/>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Image Right - Text Left">
  <p:cSld name="Image Right - Text Left">
    <p:spTree>
      <p:nvGrpSpPr>
        <p:cNvPr id="1" name="Shape 27"/>
        <p:cNvGrpSpPr/>
        <p:nvPr/>
      </p:nvGrpSpPr>
      <p:grpSpPr>
        <a:xfrm>
          <a:off x="0" y="0"/>
          <a:ext cx="0" cy="0"/>
          <a:chOff x="0" y="0"/>
          <a:chExt cx="0" cy="0"/>
        </a:xfrm>
      </p:grpSpPr>
      <p:sp>
        <p:nvSpPr>
          <p:cNvPr id="28" name="Google Shape;28;p4"/>
          <p:cNvSpPr/>
          <p:nvPr/>
        </p:nvSpPr>
        <p:spPr>
          <a:xfrm>
            <a:off x="32964120" y="18928080"/>
            <a:ext cx="3611880" cy="164592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b="0" i="0" u="none" strike="noStrike" cap="none">
              <a:solidFill>
                <a:schemeClr val="dk1"/>
              </a:solidFill>
              <a:latin typeface="NVIDIA Sans"/>
              <a:ea typeface="NVIDIA Sans"/>
              <a:cs typeface="NVIDIA Sans"/>
              <a:sym typeface="NVIDIA Sans"/>
            </a:endParaRPr>
          </a:p>
        </p:txBody>
      </p:sp>
      <p:sp>
        <p:nvSpPr>
          <p:cNvPr id="29" name="Google Shape;29;p4"/>
          <p:cNvSpPr>
            <a:spLocks noGrp="1"/>
          </p:cNvSpPr>
          <p:nvPr>
            <p:ph type="pic" idx="2"/>
          </p:nvPr>
        </p:nvSpPr>
        <p:spPr>
          <a:xfrm>
            <a:off x="20162837" y="0"/>
            <a:ext cx="16413163" cy="20574000"/>
          </a:xfrm>
          <a:prstGeom prst="rect">
            <a:avLst/>
          </a:prstGeom>
          <a:solidFill>
            <a:srgbClr val="F2F2F2">
              <a:alpha val="60784"/>
            </a:srgbClr>
          </a:solidFill>
          <a:ln w="9525" cap="flat" cmpd="sng">
            <a:solidFill>
              <a:schemeClr val="accent5"/>
            </a:solidFill>
            <a:prstDash val="solid"/>
            <a:round/>
            <a:headEnd type="none" w="sm" len="sm"/>
            <a:tailEnd type="none" w="sm" len="sm"/>
          </a:ln>
        </p:spPr>
      </p:sp>
      <p:sp>
        <p:nvSpPr>
          <p:cNvPr id="30" name="Google Shape;30;p4"/>
          <p:cNvSpPr txBox="1">
            <a:spLocks noGrp="1"/>
          </p:cNvSpPr>
          <p:nvPr>
            <p:ph type="title"/>
          </p:nvPr>
        </p:nvSpPr>
        <p:spPr>
          <a:xfrm>
            <a:off x="2596896" y="302065"/>
            <a:ext cx="14639544" cy="3365695"/>
          </a:xfrm>
          <a:prstGeom prst="rect">
            <a:avLst/>
          </a:prstGeom>
          <a:noFill/>
          <a:ln>
            <a:noFill/>
          </a:ln>
        </p:spPr>
        <p:txBody>
          <a:bodyPr spcFirstLastPara="1" wrap="square" lIns="91425" tIns="45700" rIns="91425" bIns="45700" anchor="b" anchorCtr="0">
            <a:normAutofit/>
          </a:bodyPr>
          <a:lstStyle>
            <a:lvl1pPr lvl="0" algn="l">
              <a:lnSpc>
                <a:spcPct val="90000"/>
              </a:lnSpc>
              <a:spcBef>
                <a:spcPts val="60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6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4"/>
          <p:cNvSpPr txBox="1">
            <a:spLocks noGrp="1"/>
          </p:cNvSpPr>
          <p:nvPr>
            <p:ph type="body" idx="1"/>
          </p:nvPr>
        </p:nvSpPr>
        <p:spPr>
          <a:xfrm>
            <a:off x="2596896" y="6988192"/>
            <a:ext cx="14639544" cy="11345523"/>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32" name="Google Shape;32;p4"/>
          <p:cNvSpPr txBox="1">
            <a:spLocks noGrp="1"/>
          </p:cNvSpPr>
          <p:nvPr>
            <p:ph type="body" idx="3"/>
          </p:nvPr>
        </p:nvSpPr>
        <p:spPr>
          <a:xfrm>
            <a:off x="2596896" y="3731768"/>
            <a:ext cx="14639544" cy="140817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60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grpSp>
        <p:nvGrpSpPr>
          <p:cNvPr id="33" name="Google Shape;33;p4"/>
          <p:cNvGrpSpPr/>
          <p:nvPr/>
        </p:nvGrpSpPr>
        <p:grpSpPr>
          <a:xfrm>
            <a:off x="0" y="19504414"/>
            <a:ext cx="2330569" cy="1082936"/>
            <a:chOff x="0" y="19504414"/>
            <a:chExt cx="2330569" cy="1082936"/>
          </a:xfrm>
        </p:grpSpPr>
        <p:sp>
          <p:nvSpPr>
            <p:cNvPr id="34" name="Google Shape;34;p4"/>
            <p:cNvSpPr/>
            <p:nvPr/>
          </p:nvSpPr>
          <p:spPr>
            <a:xfrm>
              <a:off x="0" y="19697679"/>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b="0" i="0" u="none" strike="noStrike" cap="none">
                <a:solidFill>
                  <a:schemeClr val="dk1"/>
                </a:solidFill>
                <a:latin typeface="NVIDIA Sans"/>
                <a:ea typeface="NVIDIA Sans"/>
                <a:cs typeface="NVIDIA Sans"/>
                <a:sym typeface="NVIDIA Sans"/>
              </a:endParaRPr>
            </a:p>
          </p:txBody>
        </p:sp>
        <p:pic>
          <p:nvPicPr>
            <p:cNvPr id="35" name="Google Shape;35;p4" descr="A picture containing shape&#10;&#10;Description automatically generated"/>
            <p:cNvPicPr preferRelativeResize="0"/>
            <p:nvPr/>
          </p:nvPicPr>
          <p:blipFill rotWithShape="1">
            <a:blip r:embed="rId2">
              <a:alphaModFix/>
            </a:blip>
            <a:srcRect/>
            <a:stretch/>
          </p:blipFill>
          <p:spPr>
            <a:xfrm>
              <a:off x="327131" y="19504414"/>
              <a:ext cx="2003438" cy="690238"/>
            </a:xfrm>
            <a:prstGeom prst="rect">
              <a:avLst/>
            </a:prstGeom>
            <a:noFill/>
            <a:ln>
              <a:noFill/>
            </a:ln>
          </p:spPr>
        </p:pic>
      </p:grpSp>
      <p:cxnSp>
        <p:nvCxnSpPr>
          <p:cNvPr id="36" name="Google Shape;36;p4"/>
          <p:cNvCxnSpPr/>
          <p:nvPr/>
        </p:nvCxnSpPr>
        <p:spPr>
          <a:xfrm>
            <a:off x="0" y="5693228"/>
            <a:ext cx="17236440" cy="0"/>
          </a:xfrm>
          <a:prstGeom prst="straightConnector1">
            <a:avLst/>
          </a:prstGeom>
          <a:noFill/>
          <a:ln w="31750" cap="flat" cmpd="sng">
            <a:solidFill>
              <a:schemeClr val="accent5"/>
            </a:solidFill>
            <a:prstDash val="solid"/>
            <a:round/>
            <a:headEnd type="none" w="sm" len="sm"/>
            <a:tailEnd type="none" w="sm" len="sm"/>
          </a:ln>
        </p:spPr>
      </p:cxnSp>
      <p:sp>
        <p:nvSpPr>
          <p:cNvPr id="37" name="Google Shape;37;p4"/>
          <p:cNvSpPr txBox="1"/>
          <p:nvPr/>
        </p:nvSpPr>
        <p:spPr>
          <a:xfrm>
            <a:off x="2596896" y="19314940"/>
            <a:ext cx="8022506" cy="109537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2400" b="0" i="0" u="none" strike="noStrike" cap="none">
                <a:solidFill>
                  <a:schemeClr val="lt1"/>
                </a:solidFill>
                <a:latin typeface="NVIDIA Sans"/>
                <a:ea typeface="NVIDIA Sans"/>
                <a:cs typeface="NVIDIA Sans"/>
                <a:sym typeface="NVIDIA Sans"/>
              </a:rPr>
              <a:t>‹#›</a:t>
            </a:fld>
            <a:endParaRPr sz="2400" b="0" i="0" u="none" strike="noStrike" cap="none">
              <a:solidFill>
                <a:schemeClr val="lt1"/>
              </a:solidFill>
              <a:latin typeface="NVIDIA Sans"/>
              <a:ea typeface="NVIDIA Sans"/>
              <a:cs typeface="NVIDIA Sans"/>
              <a:sym typeface="NVIDIA Sans"/>
            </a:endParaRPr>
          </a:p>
        </p:txBody>
      </p:sp>
      <p:sp>
        <p:nvSpPr>
          <p:cNvPr id="38" name="Google Shape;38;p4"/>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sz="4800"/>
            </a:lvl1pPr>
            <a:lvl2pPr lvl="1">
              <a:buNone/>
              <a:defRPr sz="4800"/>
            </a:lvl2pPr>
            <a:lvl3pPr lvl="2">
              <a:buNone/>
              <a:defRPr sz="4800"/>
            </a:lvl3pPr>
            <a:lvl4pPr lvl="3">
              <a:buNone/>
              <a:defRPr sz="4800"/>
            </a:lvl4pPr>
            <a:lvl5pPr lvl="4">
              <a:buNone/>
              <a:defRPr sz="4800"/>
            </a:lvl5pPr>
            <a:lvl6pPr lvl="5">
              <a:buNone/>
              <a:defRPr sz="4800"/>
            </a:lvl6pPr>
            <a:lvl7pPr lvl="6">
              <a:buNone/>
              <a:defRPr sz="4800"/>
            </a:lvl7pPr>
            <a:lvl8pPr lvl="7">
              <a:buNone/>
              <a:defRPr sz="4800"/>
            </a:lvl8pPr>
            <a:lvl9pPr lvl="8">
              <a:buNone/>
              <a:defRPr sz="48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9-up Image">
  <p:cSld name="9-up Image">
    <p:spTree>
      <p:nvGrpSpPr>
        <p:cNvPr id="1" name="Shape 229"/>
        <p:cNvGrpSpPr/>
        <p:nvPr/>
      </p:nvGrpSpPr>
      <p:grpSpPr>
        <a:xfrm>
          <a:off x="0" y="0"/>
          <a:ext cx="0" cy="0"/>
          <a:chOff x="0" y="0"/>
          <a:chExt cx="0" cy="0"/>
        </a:xfrm>
      </p:grpSpPr>
      <p:sp>
        <p:nvSpPr>
          <p:cNvPr id="230" name="Google Shape;230;p22"/>
          <p:cNvSpPr txBox="1">
            <a:spLocks noGrp="1"/>
          </p:cNvSpPr>
          <p:nvPr>
            <p:ph type="body" idx="1"/>
          </p:nvPr>
        </p:nvSpPr>
        <p:spPr>
          <a:xfrm>
            <a:off x="11782110" y="17059122"/>
            <a:ext cx="626148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31" name="Google Shape;231;p22"/>
          <p:cNvSpPr txBox="1">
            <a:spLocks noGrp="1"/>
          </p:cNvSpPr>
          <p:nvPr>
            <p:ph type="body" idx="2"/>
          </p:nvPr>
        </p:nvSpPr>
        <p:spPr>
          <a:xfrm>
            <a:off x="5037420" y="17059122"/>
            <a:ext cx="625484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32" name="Google Shape;232;p22"/>
          <p:cNvSpPr txBox="1">
            <a:spLocks noGrp="1"/>
          </p:cNvSpPr>
          <p:nvPr>
            <p:ph type="body" idx="3"/>
          </p:nvPr>
        </p:nvSpPr>
        <p:spPr>
          <a:xfrm>
            <a:off x="11782110" y="17727056"/>
            <a:ext cx="626148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33" name="Google Shape;233;p22"/>
          <p:cNvSpPr txBox="1">
            <a:spLocks noGrp="1"/>
          </p:cNvSpPr>
          <p:nvPr>
            <p:ph type="body" idx="4"/>
          </p:nvPr>
        </p:nvSpPr>
        <p:spPr>
          <a:xfrm>
            <a:off x="5037420" y="17727056"/>
            <a:ext cx="625484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34" name="Google Shape;234;p22"/>
          <p:cNvSpPr>
            <a:spLocks noGrp="1"/>
          </p:cNvSpPr>
          <p:nvPr>
            <p:ph type="pic" idx="5"/>
          </p:nvPr>
        </p:nvSpPr>
        <p:spPr>
          <a:xfrm>
            <a:off x="5021177" y="11926198"/>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35" name="Google Shape;235;p22"/>
          <p:cNvSpPr>
            <a:spLocks noGrp="1"/>
          </p:cNvSpPr>
          <p:nvPr>
            <p:ph type="pic" idx="6"/>
          </p:nvPr>
        </p:nvSpPr>
        <p:spPr>
          <a:xfrm>
            <a:off x="11779715" y="11926198"/>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36" name="Google Shape;236;p22"/>
          <p:cNvSpPr>
            <a:spLocks noGrp="1"/>
          </p:cNvSpPr>
          <p:nvPr>
            <p:ph type="pic" idx="7"/>
          </p:nvPr>
        </p:nvSpPr>
        <p:spPr>
          <a:xfrm>
            <a:off x="25286158" y="11926198"/>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37" name="Google Shape;237;p22"/>
          <p:cNvSpPr txBox="1">
            <a:spLocks noGrp="1"/>
          </p:cNvSpPr>
          <p:nvPr>
            <p:ph type="body" idx="8"/>
          </p:nvPr>
        </p:nvSpPr>
        <p:spPr>
          <a:xfrm>
            <a:off x="18532409" y="17059122"/>
            <a:ext cx="6263641"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38" name="Google Shape;238;p22"/>
          <p:cNvSpPr txBox="1">
            <a:spLocks noGrp="1"/>
          </p:cNvSpPr>
          <p:nvPr>
            <p:ph type="body" idx="9"/>
          </p:nvPr>
        </p:nvSpPr>
        <p:spPr>
          <a:xfrm>
            <a:off x="18532409" y="17727056"/>
            <a:ext cx="6263641"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39" name="Google Shape;239;p22"/>
          <p:cNvSpPr>
            <a:spLocks noGrp="1"/>
          </p:cNvSpPr>
          <p:nvPr>
            <p:ph type="pic" idx="13"/>
          </p:nvPr>
        </p:nvSpPr>
        <p:spPr>
          <a:xfrm>
            <a:off x="15152060"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40" name="Google Shape;240;p22"/>
          <p:cNvSpPr>
            <a:spLocks noGrp="1"/>
          </p:cNvSpPr>
          <p:nvPr>
            <p:ph type="pic" idx="14"/>
          </p:nvPr>
        </p:nvSpPr>
        <p:spPr>
          <a:xfrm>
            <a:off x="8394833"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41" name="Google Shape;241;p22"/>
          <p:cNvSpPr>
            <a:spLocks noGrp="1"/>
          </p:cNvSpPr>
          <p:nvPr>
            <p:ph type="pic" idx="15"/>
          </p:nvPr>
        </p:nvSpPr>
        <p:spPr>
          <a:xfrm>
            <a:off x="1637606"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42" name="Google Shape;242;p22"/>
          <p:cNvSpPr>
            <a:spLocks noGrp="1"/>
          </p:cNvSpPr>
          <p:nvPr>
            <p:ph type="pic" idx="16"/>
          </p:nvPr>
        </p:nvSpPr>
        <p:spPr>
          <a:xfrm>
            <a:off x="21909287"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43" name="Google Shape;243;p22"/>
          <p:cNvSpPr>
            <a:spLocks noGrp="1"/>
          </p:cNvSpPr>
          <p:nvPr>
            <p:ph type="pic" idx="17"/>
          </p:nvPr>
        </p:nvSpPr>
        <p:spPr>
          <a:xfrm>
            <a:off x="28666515"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44" name="Google Shape;244;p22"/>
          <p:cNvSpPr>
            <a:spLocks noGrp="1"/>
          </p:cNvSpPr>
          <p:nvPr>
            <p:ph type="pic" idx="18"/>
          </p:nvPr>
        </p:nvSpPr>
        <p:spPr>
          <a:xfrm>
            <a:off x="18527620" y="11926198"/>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45" name="Google Shape;245;p22"/>
          <p:cNvSpPr txBox="1">
            <a:spLocks noGrp="1"/>
          </p:cNvSpPr>
          <p:nvPr>
            <p:ph type="body" idx="19"/>
          </p:nvPr>
        </p:nvSpPr>
        <p:spPr>
          <a:xfrm>
            <a:off x="25307424" y="17059122"/>
            <a:ext cx="626364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46" name="Google Shape;246;p22"/>
          <p:cNvSpPr txBox="1">
            <a:spLocks noGrp="1"/>
          </p:cNvSpPr>
          <p:nvPr>
            <p:ph type="body" idx="20"/>
          </p:nvPr>
        </p:nvSpPr>
        <p:spPr>
          <a:xfrm>
            <a:off x="25307424" y="17727056"/>
            <a:ext cx="626364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47" name="Google Shape;247;p22"/>
          <p:cNvSpPr txBox="1">
            <a:spLocks noGrp="1"/>
          </p:cNvSpPr>
          <p:nvPr>
            <p:ph type="body" idx="21"/>
          </p:nvPr>
        </p:nvSpPr>
        <p:spPr>
          <a:xfrm>
            <a:off x="15141913" y="9981886"/>
            <a:ext cx="626364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48" name="Google Shape;248;p22"/>
          <p:cNvSpPr txBox="1">
            <a:spLocks noGrp="1"/>
          </p:cNvSpPr>
          <p:nvPr>
            <p:ph type="body" idx="22"/>
          </p:nvPr>
        </p:nvSpPr>
        <p:spPr>
          <a:xfrm>
            <a:off x="8391957" y="9981886"/>
            <a:ext cx="6263639"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49" name="Google Shape;249;p22"/>
          <p:cNvSpPr txBox="1">
            <a:spLocks noGrp="1"/>
          </p:cNvSpPr>
          <p:nvPr>
            <p:ph type="body" idx="23"/>
          </p:nvPr>
        </p:nvSpPr>
        <p:spPr>
          <a:xfrm>
            <a:off x="15141913" y="10669493"/>
            <a:ext cx="626364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50" name="Google Shape;250;p22"/>
          <p:cNvSpPr txBox="1">
            <a:spLocks noGrp="1"/>
          </p:cNvSpPr>
          <p:nvPr>
            <p:ph type="body" idx="24"/>
          </p:nvPr>
        </p:nvSpPr>
        <p:spPr>
          <a:xfrm>
            <a:off x="8391957" y="10669493"/>
            <a:ext cx="6263639"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51" name="Google Shape;251;p22"/>
          <p:cNvSpPr txBox="1">
            <a:spLocks noGrp="1"/>
          </p:cNvSpPr>
          <p:nvPr>
            <p:ph type="body" idx="25"/>
          </p:nvPr>
        </p:nvSpPr>
        <p:spPr>
          <a:xfrm>
            <a:off x="21900662" y="9981886"/>
            <a:ext cx="626364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52" name="Google Shape;252;p22"/>
          <p:cNvSpPr txBox="1">
            <a:spLocks noGrp="1"/>
          </p:cNvSpPr>
          <p:nvPr>
            <p:ph type="body" idx="26"/>
          </p:nvPr>
        </p:nvSpPr>
        <p:spPr>
          <a:xfrm>
            <a:off x="21900662" y="10669493"/>
            <a:ext cx="626364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53" name="Google Shape;253;p22"/>
          <p:cNvSpPr txBox="1">
            <a:spLocks noGrp="1"/>
          </p:cNvSpPr>
          <p:nvPr>
            <p:ph type="body" idx="27"/>
          </p:nvPr>
        </p:nvSpPr>
        <p:spPr>
          <a:xfrm>
            <a:off x="28666515" y="9981886"/>
            <a:ext cx="626390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54" name="Google Shape;254;p22"/>
          <p:cNvSpPr txBox="1">
            <a:spLocks noGrp="1"/>
          </p:cNvSpPr>
          <p:nvPr>
            <p:ph type="body" idx="28"/>
          </p:nvPr>
        </p:nvSpPr>
        <p:spPr>
          <a:xfrm>
            <a:off x="28666515" y="10669493"/>
            <a:ext cx="626390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55" name="Google Shape;255;p22"/>
          <p:cNvSpPr txBox="1">
            <a:spLocks noGrp="1"/>
          </p:cNvSpPr>
          <p:nvPr>
            <p:ph type="body" idx="29"/>
          </p:nvPr>
        </p:nvSpPr>
        <p:spPr>
          <a:xfrm>
            <a:off x="1637606" y="9981886"/>
            <a:ext cx="6263639"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56" name="Google Shape;256;p22"/>
          <p:cNvSpPr txBox="1">
            <a:spLocks noGrp="1"/>
          </p:cNvSpPr>
          <p:nvPr>
            <p:ph type="body" idx="30"/>
          </p:nvPr>
        </p:nvSpPr>
        <p:spPr>
          <a:xfrm>
            <a:off x="1637606" y="10669493"/>
            <a:ext cx="6263639"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57" name="Google Shape;257;p22"/>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8" name="Google Shape;258;p22"/>
          <p:cNvSpPr txBox="1">
            <a:spLocks noGrp="1"/>
          </p:cNvSpPr>
          <p:nvPr>
            <p:ph type="body" idx="3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59" name="Google Shape;259;p22"/>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atin typeface="NVIDIA Sans Medium"/>
                <a:ea typeface="NVIDIA Sans Medium"/>
                <a:cs typeface="NVIDIA Sans Medium"/>
                <a:sym typeface="NVIDIA Sans Medium"/>
              </a:defRPr>
            </a:lvl1pPr>
            <a:lvl2pPr lvl="1">
              <a:buNone/>
              <a:defRPr>
                <a:latin typeface="NVIDIA Sans Medium"/>
                <a:ea typeface="NVIDIA Sans Medium"/>
                <a:cs typeface="NVIDIA Sans Medium"/>
                <a:sym typeface="NVIDIA Sans Medium"/>
              </a:defRPr>
            </a:lvl2pPr>
            <a:lvl3pPr lvl="2">
              <a:buNone/>
              <a:defRPr>
                <a:latin typeface="NVIDIA Sans Medium"/>
                <a:ea typeface="NVIDIA Sans Medium"/>
                <a:cs typeface="NVIDIA Sans Medium"/>
                <a:sym typeface="NVIDIA Sans Medium"/>
              </a:defRPr>
            </a:lvl3pPr>
            <a:lvl4pPr lvl="3">
              <a:buNone/>
              <a:defRPr>
                <a:latin typeface="NVIDIA Sans Medium"/>
                <a:ea typeface="NVIDIA Sans Medium"/>
                <a:cs typeface="NVIDIA Sans Medium"/>
                <a:sym typeface="NVIDIA Sans Medium"/>
              </a:defRPr>
            </a:lvl4pPr>
            <a:lvl5pPr lvl="4">
              <a:buNone/>
              <a:defRPr>
                <a:latin typeface="NVIDIA Sans Medium"/>
                <a:ea typeface="NVIDIA Sans Medium"/>
                <a:cs typeface="NVIDIA Sans Medium"/>
                <a:sym typeface="NVIDIA Sans Medium"/>
              </a:defRPr>
            </a:lvl5pPr>
            <a:lvl6pPr lvl="5">
              <a:buNone/>
              <a:defRPr>
                <a:latin typeface="NVIDIA Sans Medium"/>
                <a:ea typeface="NVIDIA Sans Medium"/>
                <a:cs typeface="NVIDIA Sans Medium"/>
                <a:sym typeface="NVIDIA Sans Medium"/>
              </a:defRPr>
            </a:lvl6pPr>
            <a:lvl7pPr lvl="6">
              <a:buNone/>
              <a:defRPr>
                <a:latin typeface="NVIDIA Sans Medium"/>
                <a:ea typeface="NVIDIA Sans Medium"/>
                <a:cs typeface="NVIDIA Sans Medium"/>
                <a:sym typeface="NVIDIA Sans Medium"/>
              </a:defRPr>
            </a:lvl7pPr>
            <a:lvl8pPr lvl="7">
              <a:buNone/>
              <a:defRPr>
                <a:latin typeface="NVIDIA Sans Medium"/>
                <a:ea typeface="NVIDIA Sans Medium"/>
                <a:cs typeface="NVIDIA Sans Medium"/>
                <a:sym typeface="NVIDIA Sans Medium"/>
              </a:defRPr>
            </a:lvl8pPr>
            <a:lvl9pPr lvl="8">
              <a:buNone/>
              <a:defRPr>
                <a:latin typeface="NVIDIA Sans Medium"/>
                <a:ea typeface="NVIDIA Sans Medium"/>
                <a:cs typeface="NVIDIA Sans Medium"/>
                <a:sym typeface="NVIDIA Sans Medium"/>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0-up Image">
  <p:cSld name="10-up Image">
    <p:spTree>
      <p:nvGrpSpPr>
        <p:cNvPr id="1" name="Shape 260"/>
        <p:cNvGrpSpPr/>
        <p:nvPr/>
      </p:nvGrpSpPr>
      <p:grpSpPr>
        <a:xfrm>
          <a:off x="0" y="0"/>
          <a:ext cx="0" cy="0"/>
          <a:chOff x="0" y="0"/>
          <a:chExt cx="0" cy="0"/>
        </a:xfrm>
      </p:grpSpPr>
      <p:sp>
        <p:nvSpPr>
          <p:cNvPr id="261" name="Google Shape;261;p23"/>
          <p:cNvSpPr txBox="1">
            <a:spLocks noGrp="1"/>
          </p:cNvSpPr>
          <p:nvPr>
            <p:ph type="body" idx="1"/>
          </p:nvPr>
        </p:nvSpPr>
        <p:spPr>
          <a:xfrm>
            <a:off x="8382295" y="17059122"/>
            <a:ext cx="626148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62" name="Google Shape;262;p23"/>
          <p:cNvSpPr txBox="1">
            <a:spLocks noGrp="1"/>
          </p:cNvSpPr>
          <p:nvPr>
            <p:ph type="body" idx="2"/>
          </p:nvPr>
        </p:nvSpPr>
        <p:spPr>
          <a:xfrm>
            <a:off x="1637605" y="17059122"/>
            <a:ext cx="625484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63" name="Google Shape;263;p23"/>
          <p:cNvSpPr txBox="1">
            <a:spLocks noGrp="1"/>
          </p:cNvSpPr>
          <p:nvPr>
            <p:ph type="body" idx="3"/>
          </p:nvPr>
        </p:nvSpPr>
        <p:spPr>
          <a:xfrm>
            <a:off x="8382295" y="17727056"/>
            <a:ext cx="626148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64" name="Google Shape;264;p23"/>
          <p:cNvSpPr txBox="1">
            <a:spLocks noGrp="1"/>
          </p:cNvSpPr>
          <p:nvPr>
            <p:ph type="body" idx="4"/>
          </p:nvPr>
        </p:nvSpPr>
        <p:spPr>
          <a:xfrm>
            <a:off x="1637605" y="17727056"/>
            <a:ext cx="625484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65" name="Google Shape;265;p23"/>
          <p:cNvSpPr>
            <a:spLocks noGrp="1"/>
          </p:cNvSpPr>
          <p:nvPr>
            <p:ph type="pic" idx="5"/>
          </p:nvPr>
        </p:nvSpPr>
        <p:spPr>
          <a:xfrm>
            <a:off x="1637605" y="11926198"/>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66" name="Google Shape;266;p23"/>
          <p:cNvSpPr>
            <a:spLocks noGrp="1"/>
          </p:cNvSpPr>
          <p:nvPr>
            <p:ph type="pic" idx="6"/>
          </p:nvPr>
        </p:nvSpPr>
        <p:spPr>
          <a:xfrm>
            <a:off x="8396143" y="11926198"/>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67" name="Google Shape;267;p23"/>
          <p:cNvSpPr>
            <a:spLocks noGrp="1"/>
          </p:cNvSpPr>
          <p:nvPr>
            <p:ph type="pic" idx="7"/>
          </p:nvPr>
        </p:nvSpPr>
        <p:spPr>
          <a:xfrm>
            <a:off x="21902586" y="11926198"/>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68" name="Google Shape;268;p23"/>
          <p:cNvSpPr txBox="1">
            <a:spLocks noGrp="1"/>
          </p:cNvSpPr>
          <p:nvPr>
            <p:ph type="body" idx="8"/>
          </p:nvPr>
        </p:nvSpPr>
        <p:spPr>
          <a:xfrm>
            <a:off x="15132594" y="17059122"/>
            <a:ext cx="6263641"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69" name="Google Shape;269;p23"/>
          <p:cNvSpPr txBox="1">
            <a:spLocks noGrp="1"/>
          </p:cNvSpPr>
          <p:nvPr>
            <p:ph type="body" idx="9"/>
          </p:nvPr>
        </p:nvSpPr>
        <p:spPr>
          <a:xfrm>
            <a:off x="15132594" y="17727056"/>
            <a:ext cx="6263641"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70" name="Google Shape;270;p23"/>
          <p:cNvSpPr>
            <a:spLocks noGrp="1"/>
          </p:cNvSpPr>
          <p:nvPr>
            <p:ph type="pic" idx="13"/>
          </p:nvPr>
        </p:nvSpPr>
        <p:spPr>
          <a:xfrm>
            <a:off x="15152060"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71" name="Google Shape;271;p23"/>
          <p:cNvSpPr>
            <a:spLocks noGrp="1"/>
          </p:cNvSpPr>
          <p:nvPr>
            <p:ph type="pic" idx="14"/>
          </p:nvPr>
        </p:nvSpPr>
        <p:spPr>
          <a:xfrm>
            <a:off x="8394833"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72" name="Google Shape;272;p23"/>
          <p:cNvSpPr>
            <a:spLocks noGrp="1"/>
          </p:cNvSpPr>
          <p:nvPr>
            <p:ph type="pic" idx="15"/>
          </p:nvPr>
        </p:nvSpPr>
        <p:spPr>
          <a:xfrm>
            <a:off x="1637606"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73" name="Google Shape;273;p23"/>
          <p:cNvSpPr>
            <a:spLocks noGrp="1"/>
          </p:cNvSpPr>
          <p:nvPr>
            <p:ph type="pic" idx="16"/>
          </p:nvPr>
        </p:nvSpPr>
        <p:spPr>
          <a:xfrm>
            <a:off x="21909287"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74" name="Google Shape;274;p23"/>
          <p:cNvSpPr>
            <a:spLocks noGrp="1"/>
          </p:cNvSpPr>
          <p:nvPr>
            <p:ph type="pic" idx="17"/>
          </p:nvPr>
        </p:nvSpPr>
        <p:spPr>
          <a:xfrm>
            <a:off x="28666515"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75" name="Google Shape;275;p23"/>
          <p:cNvSpPr>
            <a:spLocks noGrp="1"/>
          </p:cNvSpPr>
          <p:nvPr>
            <p:ph type="pic" idx="18"/>
          </p:nvPr>
        </p:nvSpPr>
        <p:spPr>
          <a:xfrm>
            <a:off x="15144048" y="11926198"/>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76" name="Google Shape;276;p23"/>
          <p:cNvSpPr txBox="1">
            <a:spLocks noGrp="1"/>
          </p:cNvSpPr>
          <p:nvPr>
            <p:ph type="body" idx="19"/>
          </p:nvPr>
        </p:nvSpPr>
        <p:spPr>
          <a:xfrm>
            <a:off x="21907609" y="17059122"/>
            <a:ext cx="626364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77" name="Google Shape;277;p23"/>
          <p:cNvSpPr txBox="1">
            <a:spLocks noGrp="1"/>
          </p:cNvSpPr>
          <p:nvPr>
            <p:ph type="body" idx="20"/>
          </p:nvPr>
        </p:nvSpPr>
        <p:spPr>
          <a:xfrm>
            <a:off x="21907609" y="17727056"/>
            <a:ext cx="626364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78" name="Google Shape;278;p23"/>
          <p:cNvSpPr txBox="1">
            <a:spLocks noGrp="1"/>
          </p:cNvSpPr>
          <p:nvPr>
            <p:ph type="body" idx="21"/>
          </p:nvPr>
        </p:nvSpPr>
        <p:spPr>
          <a:xfrm>
            <a:off x="15141913" y="9981886"/>
            <a:ext cx="626364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79" name="Google Shape;279;p23"/>
          <p:cNvSpPr txBox="1">
            <a:spLocks noGrp="1"/>
          </p:cNvSpPr>
          <p:nvPr>
            <p:ph type="body" idx="22"/>
          </p:nvPr>
        </p:nvSpPr>
        <p:spPr>
          <a:xfrm>
            <a:off x="8391957" y="9981886"/>
            <a:ext cx="6263639"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80" name="Google Shape;280;p23"/>
          <p:cNvSpPr txBox="1">
            <a:spLocks noGrp="1"/>
          </p:cNvSpPr>
          <p:nvPr>
            <p:ph type="body" idx="23"/>
          </p:nvPr>
        </p:nvSpPr>
        <p:spPr>
          <a:xfrm>
            <a:off x="15141913" y="10669493"/>
            <a:ext cx="626364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81" name="Google Shape;281;p23"/>
          <p:cNvSpPr txBox="1">
            <a:spLocks noGrp="1"/>
          </p:cNvSpPr>
          <p:nvPr>
            <p:ph type="body" idx="24"/>
          </p:nvPr>
        </p:nvSpPr>
        <p:spPr>
          <a:xfrm>
            <a:off x="8391957" y="10669493"/>
            <a:ext cx="6263639"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82" name="Google Shape;282;p23"/>
          <p:cNvSpPr txBox="1">
            <a:spLocks noGrp="1"/>
          </p:cNvSpPr>
          <p:nvPr>
            <p:ph type="body" idx="25"/>
          </p:nvPr>
        </p:nvSpPr>
        <p:spPr>
          <a:xfrm>
            <a:off x="21900662" y="9981886"/>
            <a:ext cx="626364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83" name="Google Shape;283;p23"/>
          <p:cNvSpPr txBox="1">
            <a:spLocks noGrp="1"/>
          </p:cNvSpPr>
          <p:nvPr>
            <p:ph type="body" idx="26"/>
          </p:nvPr>
        </p:nvSpPr>
        <p:spPr>
          <a:xfrm>
            <a:off x="21900662" y="10669493"/>
            <a:ext cx="626364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84" name="Google Shape;284;p23"/>
          <p:cNvSpPr txBox="1">
            <a:spLocks noGrp="1"/>
          </p:cNvSpPr>
          <p:nvPr>
            <p:ph type="body" idx="27"/>
          </p:nvPr>
        </p:nvSpPr>
        <p:spPr>
          <a:xfrm>
            <a:off x="28666515" y="9981886"/>
            <a:ext cx="626390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85" name="Google Shape;285;p23"/>
          <p:cNvSpPr txBox="1">
            <a:spLocks noGrp="1"/>
          </p:cNvSpPr>
          <p:nvPr>
            <p:ph type="body" idx="28"/>
          </p:nvPr>
        </p:nvSpPr>
        <p:spPr>
          <a:xfrm>
            <a:off x="28666515" y="10669493"/>
            <a:ext cx="626390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86" name="Google Shape;286;p23"/>
          <p:cNvSpPr>
            <a:spLocks noGrp="1"/>
          </p:cNvSpPr>
          <p:nvPr>
            <p:ph type="pic" idx="29"/>
          </p:nvPr>
        </p:nvSpPr>
        <p:spPr>
          <a:xfrm>
            <a:off x="28661124" y="11926198"/>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87" name="Google Shape;287;p23"/>
          <p:cNvSpPr txBox="1">
            <a:spLocks noGrp="1"/>
          </p:cNvSpPr>
          <p:nvPr>
            <p:ph type="body" idx="30"/>
          </p:nvPr>
        </p:nvSpPr>
        <p:spPr>
          <a:xfrm>
            <a:off x="28644881" y="17103569"/>
            <a:ext cx="626390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88" name="Google Shape;288;p23"/>
          <p:cNvSpPr txBox="1">
            <a:spLocks noGrp="1"/>
          </p:cNvSpPr>
          <p:nvPr>
            <p:ph type="body" idx="31"/>
          </p:nvPr>
        </p:nvSpPr>
        <p:spPr>
          <a:xfrm>
            <a:off x="28644881" y="17791176"/>
            <a:ext cx="626390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89" name="Google Shape;289;p23"/>
          <p:cNvSpPr txBox="1">
            <a:spLocks noGrp="1"/>
          </p:cNvSpPr>
          <p:nvPr>
            <p:ph type="body" idx="32"/>
          </p:nvPr>
        </p:nvSpPr>
        <p:spPr>
          <a:xfrm>
            <a:off x="1637606" y="9981886"/>
            <a:ext cx="6263639"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90" name="Google Shape;290;p23"/>
          <p:cNvSpPr txBox="1">
            <a:spLocks noGrp="1"/>
          </p:cNvSpPr>
          <p:nvPr>
            <p:ph type="body" idx="33"/>
          </p:nvPr>
        </p:nvSpPr>
        <p:spPr>
          <a:xfrm>
            <a:off x="1637606" y="10669493"/>
            <a:ext cx="6263639"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91" name="Google Shape;291;p23"/>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2" name="Google Shape;292;p23"/>
          <p:cNvSpPr txBox="1">
            <a:spLocks noGrp="1"/>
          </p:cNvSpPr>
          <p:nvPr>
            <p:ph type="body" idx="34"/>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93" name="Google Shape;293;p23"/>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atin typeface="NVIDIA Sans Medium"/>
                <a:ea typeface="NVIDIA Sans Medium"/>
                <a:cs typeface="NVIDIA Sans Medium"/>
                <a:sym typeface="NVIDIA Sans Medium"/>
              </a:defRPr>
            </a:lvl1pPr>
            <a:lvl2pPr lvl="1">
              <a:buNone/>
              <a:defRPr>
                <a:latin typeface="NVIDIA Sans Medium"/>
                <a:ea typeface="NVIDIA Sans Medium"/>
                <a:cs typeface="NVIDIA Sans Medium"/>
                <a:sym typeface="NVIDIA Sans Medium"/>
              </a:defRPr>
            </a:lvl2pPr>
            <a:lvl3pPr lvl="2">
              <a:buNone/>
              <a:defRPr>
                <a:latin typeface="NVIDIA Sans Medium"/>
                <a:ea typeface="NVIDIA Sans Medium"/>
                <a:cs typeface="NVIDIA Sans Medium"/>
                <a:sym typeface="NVIDIA Sans Medium"/>
              </a:defRPr>
            </a:lvl3pPr>
            <a:lvl4pPr lvl="3">
              <a:buNone/>
              <a:defRPr>
                <a:latin typeface="NVIDIA Sans Medium"/>
                <a:ea typeface="NVIDIA Sans Medium"/>
                <a:cs typeface="NVIDIA Sans Medium"/>
                <a:sym typeface="NVIDIA Sans Medium"/>
              </a:defRPr>
            </a:lvl4pPr>
            <a:lvl5pPr lvl="4">
              <a:buNone/>
              <a:defRPr>
                <a:latin typeface="NVIDIA Sans Medium"/>
                <a:ea typeface="NVIDIA Sans Medium"/>
                <a:cs typeface="NVIDIA Sans Medium"/>
                <a:sym typeface="NVIDIA Sans Medium"/>
              </a:defRPr>
            </a:lvl5pPr>
            <a:lvl6pPr lvl="5">
              <a:buNone/>
              <a:defRPr>
                <a:latin typeface="NVIDIA Sans Medium"/>
                <a:ea typeface="NVIDIA Sans Medium"/>
                <a:cs typeface="NVIDIA Sans Medium"/>
                <a:sym typeface="NVIDIA Sans Medium"/>
              </a:defRPr>
            </a:lvl6pPr>
            <a:lvl7pPr lvl="6">
              <a:buNone/>
              <a:defRPr>
                <a:latin typeface="NVIDIA Sans Medium"/>
                <a:ea typeface="NVIDIA Sans Medium"/>
                <a:cs typeface="NVIDIA Sans Medium"/>
                <a:sym typeface="NVIDIA Sans Medium"/>
              </a:defRPr>
            </a:lvl7pPr>
            <a:lvl8pPr lvl="7">
              <a:buNone/>
              <a:defRPr>
                <a:latin typeface="NVIDIA Sans Medium"/>
                <a:ea typeface="NVIDIA Sans Medium"/>
                <a:cs typeface="NVIDIA Sans Medium"/>
                <a:sym typeface="NVIDIA Sans Medium"/>
              </a:defRPr>
            </a:lvl8pPr>
            <a:lvl9pPr lvl="8">
              <a:buNone/>
              <a:defRPr>
                <a:latin typeface="NVIDIA Sans Medium"/>
                <a:ea typeface="NVIDIA Sans Medium"/>
                <a:cs typeface="NVIDIA Sans Medium"/>
                <a:sym typeface="NVIDIA Sans Medium"/>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Image Left - Text Right">
  <p:cSld name="Image Left - Text Right">
    <p:spTree>
      <p:nvGrpSpPr>
        <p:cNvPr id="1" name="Shape 294"/>
        <p:cNvGrpSpPr/>
        <p:nvPr/>
      </p:nvGrpSpPr>
      <p:grpSpPr>
        <a:xfrm>
          <a:off x="0" y="0"/>
          <a:ext cx="0" cy="0"/>
          <a:chOff x="0" y="0"/>
          <a:chExt cx="0" cy="0"/>
        </a:xfrm>
      </p:grpSpPr>
      <p:sp>
        <p:nvSpPr>
          <p:cNvPr id="295" name="Google Shape;295;p24"/>
          <p:cNvSpPr>
            <a:spLocks noGrp="1"/>
          </p:cNvSpPr>
          <p:nvPr>
            <p:ph type="pic" idx="2"/>
          </p:nvPr>
        </p:nvSpPr>
        <p:spPr>
          <a:xfrm>
            <a:off x="0" y="0"/>
            <a:ext cx="16413163" cy="20574000"/>
          </a:xfrm>
          <a:prstGeom prst="rect">
            <a:avLst/>
          </a:prstGeom>
          <a:solidFill>
            <a:srgbClr val="F2F2F2">
              <a:alpha val="60784"/>
            </a:srgbClr>
          </a:solidFill>
          <a:ln w="9525" cap="flat" cmpd="sng">
            <a:solidFill>
              <a:schemeClr val="accent5"/>
            </a:solidFill>
            <a:prstDash val="solid"/>
            <a:round/>
            <a:headEnd type="none" w="sm" len="sm"/>
            <a:tailEnd type="none" w="sm" len="sm"/>
          </a:ln>
        </p:spPr>
      </p:sp>
      <p:sp>
        <p:nvSpPr>
          <p:cNvPr id="296" name="Google Shape;296;p24"/>
          <p:cNvSpPr txBox="1">
            <a:spLocks noGrp="1"/>
          </p:cNvSpPr>
          <p:nvPr>
            <p:ph type="title"/>
          </p:nvPr>
        </p:nvSpPr>
        <p:spPr>
          <a:xfrm>
            <a:off x="19129248" y="302065"/>
            <a:ext cx="14639544" cy="3365695"/>
          </a:xfrm>
          <a:prstGeom prst="rect">
            <a:avLst/>
          </a:prstGeom>
          <a:noFill/>
          <a:ln>
            <a:noFill/>
          </a:ln>
        </p:spPr>
        <p:txBody>
          <a:bodyPr spcFirstLastPara="1" wrap="square" lIns="91425" tIns="45700" rIns="91425" bIns="45700" anchor="b" anchorCtr="0">
            <a:normAutofit/>
          </a:bodyPr>
          <a:lstStyle>
            <a:lvl1pPr lvl="0" algn="l">
              <a:lnSpc>
                <a:spcPct val="90000"/>
              </a:lnSpc>
              <a:spcBef>
                <a:spcPts val="60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6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7" name="Google Shape;297;p24"/>
          <p:cNvSpPr txBox="1">
            <a:spLocks noGrp="1"/>
          </p:cNvSpPr>
          <p:nvPr>
            <p:ph type="body" idx="1"/>
          </p:nvPr>
        </p:nvSpPr>
        <p:spPr>
          <a:xfrm>
            <a:off x="19129248" y="6988192"/>
            <a:ext cx="14639544" cy="11345523"/>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98" name="Google Shape;298;p24"/>
          <p:cNvSpPr txBox="1">
            <a:spLocks noGrp="1"/>
          </p:cNvSpPr>
          <p:nvPr>
            <p:ph type="body" idx="3"/>
          </p:nvPr>
        </p:nvSpPr>
        <p:spPr>
          <a:xfrm>
            <a:off x="19129248" y="3731768"/>
            <a:ext cx="14639544" cy="140817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60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cxnSp>
        <p:nvCxnSpPr>
          <p:cNvPr id="299" name="Google Shape;299;p24"/>
          <p:cNvCxnSpPr/>
          <p:nvPr/>
        </p:nvCxnSpPr>
        <p:spPr>
          <a:xfrm>
            <a:off x="16413162" y="5693228"/>
            <a:ext cx="17282478" cy="0"/>
          </a:xfrm>
          <a:prstGeom prst="straightConnector1">
            <a:avLst/>
          </a:prstGeom>
          <a:noFill/>
          <a:ln w="31750" cap="flat" cmpd="sng">
            <a:solidFill>
              <a:schemeClr val="accent5"/>
            </a:solidFill>
            <a:prstDash val="solid"/>
            <a:round/>
            <a:headEnd type="none" w="sm" len="sm"/>
            <a:tailEnd type="none" w="sm" len="sm"/>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Image Left - Text Right NO SUBTITLE">
  <p:cSld name="Image Left - Text Right NO SUBTITLE">
    <p:spTree>
      <p:nvGrpSpPr>
        <p:cNvPr id="1" name="Shape 300"/>
        <p:cNvGrpSpPr/>
        <p:nvPr/>
      </p:nvGrpSpPr>
      <p:grpSpPr>
        <a:xfrm>
          <a:off x="0" y="0"/>
          <a:ext cx="0" cy="0"/>
          <a:chOff x="0" y="0"/>
          <a:chExt cx="0" cy="0"/>
        </a:xfrm>
      </p:grpSpPr>
      <p:sp>
        <p:nvSpPr>
          <p:cNvPr id="301" name="Google Shape;301;p25"/>
          <p:cNvSpPr txBox="1">
            <a:spLocks noGrp="1"/>
          </p:cNvSpPr>
          <p:nvPr>
            <p:ph type="body" idx="1"/>
          </p:nvPr>
        </p:nvSpPr>
        <p:spPr>
          <a:xfrm>
            <a:off x="19129248" y="6988192"/>
            <a:ext cx="14639544" cy="11345523"/>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cxnSp>
        <p:nvCxnSpPr>
          <p:cNvPr id="302" name="Google Shape;302;p25"/>
          <p:cNvCxnSpPr/>
          <p:nvPr/>
        </p:nvCxnSpPr>
        <p:spPr>
          <a:xfrm>
            <a:off x="16413162" y="5693228"/>
            <a:ext cx="17282478" cy="0"/>
          </a:xfrm>
          <a:prstGeom prst="straightConnector1">
            <a:avLst/>
          </a:prstGeom>
          <a:noFill/>
          <a:ln w="31750" cap="flat" cmpd="sng">
            <a:solidFill>
              <a:schemeClr val="accent5"/>
            </a:solidFill>
            <a:prstDash val="solid"/>
            <a:round/>
            <a:headEnd type="none" w="sm" len="sm"/>
            <a:tailEnd type="none" w="sm" len="sm"/>
          </a:ln>
        </p:spPr>
      </p:cxnSp>
      <p:sp>
        <p:nvSpPr>
          <p:cNvPr id="303" name="Google Shape;303;p25"/>
          <p:cNvSpPr txBox="1">
            <a:spLocks noGrp="1"/>
          </p:cNvSpPr>
          <p:nvPr>
            <p:ph type="title"/>
          </p:nvPr>
        </p:nvSpPr>
        <p:spPr>
          <a:xfrm>
            <a:off x="19129248" y="1218776"/>
            <a:ext cx="14639544" cy="3365695"/>
          </a:xfrm>
          <a:prstGeom prst="rect">
            <a:avLst/>
          </a:prstGeom>
          <a:noFill/>
          <a:ln>
            <a:noFill/>
          </a:ln>
        </p:spPr>
        <p:txBody>
          <a:bodyPr spcFirstLastPara="1" wrap="square" lIns="91425" tIns="45700" rIns="91425" bIns="45700" anchor="b" anchorCtr="0">
            <a:normAutofit/>
          </a:bodyPr>
          <a:lstStyle>
            <a:lvl1pPr lvl="0" algn="l">
              <a:lnSpc>
                <a:spcPct val="90000"/>
              </a:lnSpc>
              <a:spcBef>
                <a:spcPts val="60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6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4" name="Google Shape;304;p25"/>
          <p:cNvSpPr>
            <a:spLocks noGrp="1"/>
          </p:cNvSpPr>
          <p:nvPr>
            <p:ph type="pic" idx="2"/>
          </p:nvPr>
        </p:nvSpPr>
        <p:spPr>
          <a:xfrm>
            <a:off x="0" y="0"/>
            <a:ext cx="16413163" cy="20574000"/>
          </a:xfrm>
          <a:prstGeom prst="rect">
            <a:avLst/>
          </a:prstGeom>
          <a:solidFill>
            <a:srgbClr val="F2F2F2">
              <a:alpha val="60784"/>
            </a:srgbClr>
          </a:solidFill>
          <a:ln w="9525" cap="flat" cmpd="sng">
            <a:solidFill>
              <a:schemeClr val="accent5"/>
            </a:solidFill>
            <a:prstDash val="solid"/>
            <a:round/>
            <a:headEnd type="none" w="sm" len="sm"/>
            <a:tailEnd type="none" w="sm" len="sm"/>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ext Left NO SUBTITLE - Image Right">
  <p:cSld name="Text Left NO SUBTITLE - Image Right">
    <p:spTree>
      <p:nvGrpSpPr>
        <p:cNvPr id="1" name="Shape 305"/>
        <p:cNvGrpSpPr/>
        <p:nvPr/>
      </p:nvGrpSpPr>
      <p:grpSpPr>
        <a:xfrm>
          <a:off x="0" y="0"/>
          <a:ext cx="0" cy="0"/>
          <a:chOff x="0" y="0"/>
          <a:chExt cx="0" cy="0"/>
        </a:xfrm>
      </p:grpSpPr>
      <p:sp>
        <p:nvSpPr>
          <p:cNvPr id="306" name="Google Shape;306;p26"/>
          <p:cNvSpPr/>
          <p:nvPr/>
        </p:nvSpPr>
        <p:spPr>
          <a:xfrm>
            <a:off x="32964120" y="18928080"/>
            <a:ext cx="3611880" cy="164592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sp>
        <p:nvSpPr>
          <p:cNvPr id="307" name="Google Shape;307;p26"/>
          <p:cNvSpPr txBox="1">
            <a:spLocks noGrp="1"/>
          </p:cNvSpPr>
          <p:nvPr>
            <p:ph type="title"/>
          </p:nvPr>
        </p:nvSpPr>
        <p:spPr>
          <a:xfrm>
            <a:off x="2596896" y="1218776"/>
            <a:ext cx="14639544" cy="3365695"/>
          </a:xfrm>
          <a:prstGeom prst="rect">
            <a:avLst/>
          </a:prstGeom>
          <a:noFill/>
          <a:ln>
            <a:noFill/>
          </a:ln>
        </p:spPr>
        <p:txBody>
          <a:bodyPr spcFirstLastPara="1" wrap="square" lIns="91425" tIns="45700" rIns="91425" bIns="45700" anchor="b" anchorCtr="0">
            <a:normAutofit/>
          </a:bodyPr>
          <a:lstStyle>
            <a:lvl1pPr lvl="0" algn="l">
              <a:lnSpc>
                <a:spcPct val="90000"/>
              </a:lnSpc>
              <a:spcBef>
                <a:spcPts val="60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6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8" name="Google Shape;308;p26"/>
          <p:cNvSpPr txBox="1">
            <a:spLocks noGrp="1"/>
          </p:cNvSpPr>
          <p:nvPr>
            <p:ph type="body" idx="1"/>
          </p:nvPr>
        </p:nvSpPr>
        <p:spPr>
          <a:xfrm>
            <a:off x="2596896" y="6988192"/>
            <a:ext cx="14639544" cy="11345523"/>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grpSp>
        <p:nvGrpSpPr>
          <p:cNvPr id="309" name="Google Shape;309;p26"/>
          <p:cNvGrpSpPr/>
          <p:nvPr/>
        </p:nvGrpSpPr>
        <p:grpSpPr>
          <a:xfrm>
            <a:off x="0" y="19504414"/>
            <a:ext cx="2330569" cy="1082936"/>
            <a:chOff x="0" y="19504414"/>
            <a:chExt cx="2330569" cy="1082936"/>
          </a:xfrm>
        </p:grpSpPr>
        <p:sp>
          <p:nvSpPr>
            <p:cNvPr id="310" name="Google Shape;310;p26"/>
            <p:cNvSpPr/>
            <p:nvPr/>
          </p:nvSpPr>
          <p:spPr>
            <a:xfrm>
              <a:off x="0" y="19697679"/>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pic>
          <p:nvPicPr>
            <p:cNvPr id="311" name="Google Shape;311;p26" descr="A picture containing shape&#10;&#10;Description automatically generated"/>
            <p:cNvPicPr preferRelativeResize="0"/>
            <p:nvPr/>
          </p:nvPicPr>
          <p:blipFill rotWithShape="1">
            <a:blip r:embed="rId2">
              <a:alphaModFix/>
            </a:blip>
            <a:srcRect/>
            <a:stretch/>
          </p:blipFill>
          <p:spPr>
            <a:xfrm>
              <a:off x="327131" y="19504414"/>
              <a:ext cx="2003438" cy="690238"/>
            </a:xfrm>
            <a:prstGeom prst="rect">
              <a:avLst/>
            </a:prstGeom>
            <a:noFill/>
            <a:ln>
              <a:noFill/>
            </a:ln>
          </p:spPr>
        </p:pic>
      </p:grpSp>
      <p:cxnSp>
        <p:nvCxnSpPr>
          <p:cNvPr id="312" name="Google Shape;312;p26"/>
          <p:cNvCxnSpPr/>
          <p:nvPr/>
        </p:nvCxnSpPr>
        <p:spPr>
          <a:xfrm>
            <a:off x="0" y="5693228"/>
            <a:ext cx="17236440" cy="0"/>
          </a:xfrm>
          <a:prstGeom prst="straightConnector1">
            <a:avLst/>
          </a:prstGeom>
          <a:noFill/>
          <a:ln w="31750" cap="flat" cmpd="sng">
            <a:solidFill>
              <a:schemeClr val="accent5"/>
            </a:solidFill>
            <a:prstDash val="solid"/>
            <a:round/>
            <a:headEnd type="none" w="sm" len="sm"/>
            <a:tailEnd type="none" w="sm" len="sm"/>
          </a:ln>
        </p:spPr>
      </p:cxnSp>
      <p:sp>
        <p:nvSpPr>
          <p:cNvPr id="313" name="Google Shape;313;p26"/>
          <p:cNvSpPr>
            <a:spLocks noGrp="1"/>
          </p:cNvSpPr>
          <p:nvPr>
            <p:ph type="pic" idx="2"/>
          </p:nvPr>
        </p:nvSpPr>
        <p:spPr>
          <a:xfrm>
            <a:off x="20162837" y="0"/>
            <a:ext cx="16413163" cy="20574000"/>
          </a:xfrm>
          <a:prstGeom prst="rect">
            <a:avLst/>
          </a:prstGeom>
          <a:solidFill>
            <a:srgbClr val="F2F2F2">
              <a:alpha val="60784"/>
            </a:srgbClr>
          </a:solidFill>
          <a:ln w="9525" cap="flat" cmpd="sng">
            <a:solidFill>
              <a:schemeClr val="accent5"/>
            </a:solidFill>
            <a:prstDash val="solid"/>
            <a:round/>
            <a:headEnd type="none" w="sm" len="sm"/>
            <a:tailEnd type="none" w="sm" len="sm"/>
          </a:ln>
        </p:spPr>
      </p:sp>
      <p:sp>
        <p:nvSpPr>
          <p:cNvPr id="314" name="Google Shape;314;p26"/>
          <p:cNvSpPr txBox="1"/>
          <p:nvPr/>
        </p:nvSpPr>
        <p:spPr>
          <a:xfrm>
            <a:off x="2596896" y="19314940"/>
            <a:ext cx="8022506" cy="109537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2400">
                <a:solidFill>
                  <a:schemeClr val="lt1"/>
                </a:solidFill>
                <a:latin typeface="NVIDIA Sans"/>
                <a:ea typeface="NVIDIA Sans"/>
                <a:cs typeface="NVIDIA Sans"/>
                <a:sym typeface="NVIDIA Sans"/>
              </a:rPr>
              <a:t>‹#›</a:t>
            </a:fld>
            <a:endParaRPr sz="2400">
              <a:solidFill>
                <a:schemeClr val="lt1"/>
              </a:solidFill>
              <a:latin typeface="NVIDIA Sans"/>
              <a:ea typeface="NVIDIA Sans"/>
              <a:cs typeface="NVIDIA Sans"/>
              <a:sym typeface="NVIDIA San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ext Left NO BULLETS - Image Right ">
  <p:cSld name="Text Left NO BULLETS - Image Right ">
    <p:spTree>
      <p:nvGrpSpPr>
        <p:cNvPr id="1" name="Shape 315"/>
        <p:cNvGrpSpPr/>
        <p:nvPr/>
      </p:nvGrpSpPr>
      <p:grpSpPr>
        <a:xfrm>
          <a:off x="0" y="0"/>
          <a:ext cx="0" cy="0"/>
          <a:chOff x="0" y="0"/>
          <a:chExt cx="0" cy="0"/>
        </a:xfrm>
      </p:grpSpPr>
      <p:sp>
        <p:nvSpPr>
          <p:cNvPr id="316" name="Google Shape;316;p27"/>
          <p:cNvSpPr/>
          <p:nvPr/>
        </p:nvSpPr>
        <p:spPr>
          <a:xfrm>
            <a:off x="32964120" y="18928080"/>
            <a:ext cx="3611880" cy="164592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sp>
        <p:nvSpPr>
          <p:cNvPr id="317" name="Google Shape;317;p27"/>
          <p:cNvSpPr txBox="1">
            <a:spLocks noGrp="1"/>
          </p:cNvSpPr>
          <p:nvPr>
            <p:ph type="title"/>
          </p:nvPr>
        </p:nvSpPr>
        <p:spPr>
          <a:xfrm>
            <a:off x="2596896" y="6829593"/>
            <a:ext cx="12143232" cy="3365695"/>
          </a:xfrm>
          <a:prstGeom prst="rect">
            <a:avLst/>
          </a:prstGeom>
          <a:noFill/>
          <a:ln>
            <a:noFill/>
          </a:ln>
        </p:spPr>
        <p:txBody>
          <a:bodyPr spcFirstLastPara="1" wrap="square" lIns="91425" tIns="45700" rIns="91425" bIns="45700" anchor="b" anchorCtr="0">
            <a:normAutofit/>
          </a:bodyPr>
          <a:lstStyle>
            <a:lvl1pPr lvl="0" algn="l">
              <a:lnSpc>
                <a:spcPct val="90000"/>
              </a:lnSpc>
              <a:spcBef>
                <a:spcPts val="60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6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8" name="Google Shape;318;p27"/>
          <p:cNvSpPr txBox="1">
            <a:spLocks noGrp="1"/>
          </p:cNvSpPr>
          <p:nvPr>
            <p:ph type="body" idx="1"/>
          </p:nvPr>
        </p:nvSpPr>
        <p:spPr>
          <a:xfrm>
            <a:off x="2596896" y="10283120"/>
            <a:ext cx="12143232" cy="140817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60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grpSp>
        <p:nvGrpSpPr>
          <p:cNvPr id="319" name="Google Shape;319;p27"/>
          <p:cNvGrpSpPr/>
          <p:nvPr/>
        </p:nvGrpSpPr>
        <p:grpSpPr>
          <a:xfrm>
            <a:off x="0" y="19504414"/>
            <a:ext cx="2330569" cy="1082936"/>
            <a:chOff x="0" y="19504414"/>
            <a:chExt cx="2330569" cy="1082936"/>
          </a:xfrm>
        </p:grpSpPr>
        <p:sp>
          <p:nvSpPr>
            <p:cNvPr id="320" name="Google Shape;320;p27"/>
            <p:cNvSpPr/>
            <p:nvPr/>
          </p:nvSpPr>
          <p:spPr>
            <a:xfrm>
              <a:off x="0" y="19697679"/>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pic>
          <p:nvPicPr>
            <p:cNvPr id="321" name="Google Shape;321;p27" descr="A picture containing shape&#10;&#10;Description automatically generated"/>
            <p:cNvPicPr preferRelativeResize="0"/>
            <p:nvPr/>
          </p:nvPicPr>
          <p:blipFill rotWithShape="1">
            <a:blip r:embed="rId2">
              <a:alphaModFix/>
            </a:blip>
            <a:srcRect/>
            <a:stretch/>
          </p:blipFill>
          <p:spPr>
            <a:xfrm>
              <a:off x="327131" y="19504414"/>
              <a:ext cx="2003438" cy="690238"/>
            </a:xfrm>
            <a:prstGeom prst="rect">
              <a:avLst/>
            </a:prstGeom>
            <a:noFill/>
            <a:ln>
              <a:noFill/>
            </a:ln>
          </p:spPr>
        </p:pic>
      </p:grpSp>
      <p:sp>
        <p:nvSpPr>
          <p:cNvPr id="322" name="Google Shape;322;p27"/>
          <p:cNvSpPr>
            <a:spLocks noGrp="1"/>
          </p:cNvSpPr>
          <p:nvPr>
            <p:ph type="pic" idx="2"/>
          </p:nvPr>
        </p:nvSpPr>
        <p:spPr>
          <a:xfrm>
            <a:off x="16422623" y="0"/>
            <a:ext cx="20153377" cy="20574000"/>
          </a:xfrm>
          <a:prstGeom prst="rect">
            <a:avLst/>
          </a:prstGeom>
          <a:solidFill>
            <a:srgbClr val="F2F2F2">
              <a:alpha val="60784"/>
            </a:srgbClr>
          </a:solidFill>
          <a:ln w="9525" cap="flat" cmpd="sng">
            <a:solidFill>
              <a:schemeClr val="accent5"/>
            </a:solidFill>
            <a:prstDash val="solid"/>
            <a:round/>
            <a:headEnd type="none" w="sm" len="sm"/>
            <a:tailEnd type="none" w="sm" len="sm"/>
          </a:ln>
        </p:spPr>
      </p:sp>
      <p:sp>
        <p:nvSpPr>
          <p:cNvPr id="323" name="Google Shape;323;p27"/>
          <p:cNvSpPr txBox="1"/>
          <p:nvPr/>
        </p:nvSpPr>
        <p:spPr>
          <a:xfrm>
            <a:off x="2596896" y="19314940"/>
            <a:ext cx="8022506" cy="109537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2400">
                <a:solidFill>
                  <a:schemeClr val="lt1"/>
                </a:solidFill>
                <a:latin typeface="NVIDIA Sans"/>
                <a:ea typeface="NVIDIA Sans"/>
                <a:cs typeface="NVIDIA Sans"/>
                <a:sym typeface="NVIDIA Sans"/>
              </a:rPr>
              <a:t>‹#›</a:t>
            </a:fld>
            <a:endParaRPr sz="2400">
              <a:solidFill>
                <a:schemeClr val="lt1"/>
              </a:solidFill>
              <a:latin typeface="NVIDIA Sans"/>
              <a:ea typeface="NVIDIA Sans"/>
              <a:cs typeface="NVIDIA Sans"/>
              <a:sym typeface="NVIDIA San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ext Left TITLE ONLY - Image Right">
  <p:cSld name="Text Left TITLE ONLY - Image Right">
    <p:spTree>
      <p:nvGrpSpPr>
        <p:cNvPr id="1" name="Shape 324"/>
        <p:cNvGrpSpPr/>
        <p:nvPr/>
      </p:nvGrpSpPr>
      <p:grpSpPr>
        <a:xfrm>
          <a:off x="0" y="0"/>
          <a:ext cx="0" cy="0"/>
          <a:chOff x="0" y="0"/>
          <a:chExt cx="0" cy="0"/>
        </a:xfrm>
      </p:grpSpPr>
      <p:sp>
        <p:nvSpPr>
          <p:cNvPr id="325" name="Google Shape;325;p28"/>
          <p:cNvSpPr/>
          <p:nvPr/>
        </p:nvSpPr>
        <p:spPr>
          <a:xfrm>
            <a:off x="32964120" y="18928080"/>
            <a:ext cx="3611880" cy="164592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sp>
        <p:nvSpPr>
          <p:cNvPr id="326" name="Google Shape;326;p28"/>
          <p:cNvSpPr>
            <a:spLocks noGrp="1"/>
          </p:cNvSpPr>
          <p:nvPr>
            <p:ph type="pic" idx="2"/>
          </p:nvPr>
        </p:nvSpPr>
        <p:spPr>
          <a:xfrm>
            <a:off x="16422623" y="0"/>
            <a:ext cx="20153377" cy="20574000"/>
          </a:xfrm>
          <a:prstGeom prst="rect">
            <a:avLst/>
          </a:prstGeom>
          <a:solidFill>
            <a:srgbClr val="F2F2F2">
              <a:alpha val="60784"/>
            </a:srgbClr>
          </a:solidFill>
          <a:ln w="9525" cap="flat" cmpd="sng">
            <a:solidFill>
              <a:schemeClr val="accent5"/>
            </a:solidFill>
            <a:prstDash val="solid"/>
            <a:round/>
            <a:headEnd type="none" w="sm" len="sm"/>
            <a:tailEnd type="none" w="sm" len="sm"/>
          </a:ln>
        </p:spPr>
      </p:sp>
      <p:sp>
        <p:nvSpPr>
          <p:cNvPr id="327" name="Google Shape;327;p28"/>
          <p:cNvSpPr txBox="1">
            <a:spLocks noGrp="1"/>
          </p:cNvSpPr>
          <p:nvPr>
            <p:ph type="title"/>
          </p:nvPr>
        </p:nvSpPr>
        <p:spPr>
          <a:xfrm>
            <a:off x="2596896" y="8604153"/>
            <a:ext cx="12179806" cy="336569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60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6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328" name="Google Shape;328;p28"/>
          <p:cNvGrpSpPr/>
          <p:nvPr/>
        </p:nvGrpSpPr>
        <p:grpSpPr>
          <a:xfrm>
            <a:off x="0" y="19504414"/>
            <a:ext cx="2330569" cy="1082936"/>
            <a:chOff x="0" y="19504414"/>
            <a:chExt cx="2330569" cy="1082936"/>
          </a:xfrm>
        </p:grpSpPr>
        <p:sp>
          <p:nvSpPr>
            <p:cNvPr id="329" name="Google Shape;329;p28"/>
            <p:cNvSpPr/>
            <p:nvPr/>
          </p:nvSpPr>
          <p:spPr>
            <a:xfrm>
              <a:off x="0" y="19697679"/>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pic>
          <p:nvPicPr>
            <p:cNvPr id="330" name="Google Shape;330;p28" descr="A picture containing shape&#10;&#10;Description automatically generated"/>
            <p:cNvPicPr preferRelativeResize="0"/>
            <p:nvPr/>
          </p:nvPicPr>
          <p:blipFill rotWithShape="1">
            <a:blip r:embed="rId2">
              <a:alphaModFix/>
            </a:blip>
            <a:srcRect/>
            <a:stretch/>
          </p:blipFill>
          <p:spPr>
            <a:xfrm>
              <a:off x="327131" y="19504414"/>
              <a:ext cx="2003438" cy="690238"/>
            </a:xfrm>
            <a:prstGeom prst="rect">
              <a:avLst/>
            </a:prstGeom>
            <a:noFill/>
            <a:ln>
              <a:noFill/>
            </a:ln>
          </p:spPr>
        </p:pic>
      </p:grpSp>
      <p:sp>
        <p:nvSpPr>
          <p:cNvPr id="331" name="Google Shape;331;p28"/>
          <p:cNvSpPr txBox="1"/>
          <p:nvPr/>
        </p:nvSpPr>
        <p:spPr>
          <a:xfrm>
            <a:off x="2596896" y="19314940"/>
            <a:ext cx="8022506" cy="109537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2400">
                <a:solidFill>
                  <a:schemeClr val="lt1"/>
                </a:solidFill>
                <a:latin typeface="NVIDIA Sans"/>
                <a:ea typeface="NVIDIA Sans"/>
                <a:cs typeface="NVIDIA Sans"/>
                <a:sym typeface="NVIDIA Sans"/>
              </a:rPr>
              <a:t>‹#›</a:t>
            </a:fld>
            <a:endParaRPr sz="2400">
              <a:solidFill>
                <a:schemeClr val="lt1"/>
              </a:solidFill>
              <a:latin typeface="NVIDIA Sans"/>
              <a:ea typeface="NVIDIA Sans"/>
              <a:cs typeface="NVIDIA Sans"/>
              <a:sym typeface="NVIDIA San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DING Layout">
  <p:cSld name="CODING Layout">
    <p:spTree>
      <p:nvGrpSpPr>
        <p:cNvPr id="1" name="Shape 332"/>
        <p:cNvGrpSpPr/>
        <p:nvPr/>
      </p:nvGrpSpPr>
      <p:grpSpPr>
        <a:xfrm>
          <a:off x="0" y="0"/>
          <a:ext cx="0" cy="0"/>
          <a:chOff x="0" y="0"/>
          <a:chExt cx="0" cy="0"/>
        </a:xfrm>
      </p:grpSpPr>
      <p:sp>
        <p:nvSpPr>
          <p:cNvPr id="333" name="Google Shape;333;p29"/>
          <p:cNvSpPr/>
          <p:nvPr/>
        </p:nvSpPr>
        <p:spPr>
          <a:xfrm>
            <a:off x="32689800" y="18333715"/>
            <a:ext cx="3886200" cy="224028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sp>
        <p:nvSpPr>
          <p:cNvPr id="334" name="Google Shape;334;p29"/>
          <p:cNvSpPr txBox="1">
            <a:spLocks noGrp="1"/>
          </p:cNvSpPr>
          <p:nvPr>
            <p:ph type="title"/>
          </p:nvPr>
        </p:nvSpPr>
        <p:spPr>
          <a:xfrm>
            <a:off x="2596896" y="302065"/>
            <a:ext cx="14639544" cy="3365695"/>
          </a:xfrm>
          <a:prstGeom prst="rect">
            <a:avLst/>
          </a:prstGeom>
          <a:noFill/>
          <a:ln>
            <a:noFill/>
          </a:ln>
        </p:spPr>
        <p:txBody>
          <a:bodyPr spcFirstLastPara="1" wrap="square" lIns="91425" tIns="45700" rIns="91425" bIns="45700" anchor="b" anchorCtr="0">
            <a:normAutofit/>
          </a:bodyPr>
          <a:lstStyle>
            <a:lvl1pPr lvl="0" algn="l">
              <a:lnSpc>
                <a:spcPct val="90000"/>
              </a:lnSpc>
              <a:spcBef>
                <a:spcPts val="600"/>
              </a:spcBef>
              <a:spcAft>
                <a:spcPts val="0"/>
              </a:spcAft>
              <a:buClr>
                <a:schemeClr val="lt1"/>
              </a:buClr>
              <a:buSzPts val="7200"/>
              <a:buFont typeface="Roboto Mono"/>
              <a:buNone/>
              <a:defRPr sz="7200" b="1" cap="none">
                <a:latin typeface="Roboto Mono"/>
                <a:ea typeface="Roboto Mono"/>
                <a:cs typeface="Roboto Mono"/>
                <a:sym typeface="Roboto Mono"/>
              </a:defRPr>
            </a:lvl1pPr>
            <a:lvl2pPr lvl="1">
              <a:spcBef>
                <a:spcPts val="6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5" name="Google Shape;335;p29"/>
          <p:cNvSpPr txBox="1">
            <a:spLocks noGrp="1"/>
          </p:cNvSpPr>
          <p:nvPr>
            <p:ph type="body" idx="1"/>
          </p:nvPr>
        </p:nvSpPr>
        <p:spPr>
          <a:xfrm>
            <a:off x="2596896" y="6988192"/>
            <a:ext cx="14639544" cy="11345523"/>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Roboto Mono"/>
                <a:ea typeface="Roboto Mono"/>
                <a:cs typeface="Roboto Mono"/>
                <a:sym typeface="Roboto Mono"/>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Roboto Mono"/>
                <a:ea typeface="Roboto Mono"/>
                <a:cs typeface="Roboto Mono"/>
                <a:sym typeface="Roboto Mono"/>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Roboto Mono"/>
                <a:ea typeface="Roboto Mono"/>
                <a:cs typeface="Roboto Mono"/>
                <a:sym typeface="Roboto Mono"/>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Roboto Mono"/>
                <a:ea typeface="Roboto Mono"/>
                <a:cs typeface="Roboto Mono"/>
                <a:sym typeface="Roboto Mono"/>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Roboto Mono"/>
                <a:ea typeface="Roboto Mono"/>
                <a:cs typeface="Roboto Mono"/>
                <a:sym typeface="Roboto Mono"/>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336" name="Google Shape;336;p29"/>
          <p:cNvSpPr txBox="1">
            <a:spLocks noGrp="1"/>
          </p:cNvSpPr>
          <p:nvPr>
            <p:ph type="body" idx="2"/>
          </p:nvPr>
        </p:nvSpPr>
        <p:spPr>
          <a:xfrm>
            <a:off x="2596896" y="3731768"/>
            <a:ext cx="14639544" cy="140817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600"/>
              </a:spcBef>
              <a:spcAft>
                <a:spcPts val="0"/>
              </a:spcAft>
              <a:buClr>
                <a:schemeClr val="dk2"/>
              </a:buClr>
              <a:buSzPts val="4800"/>
              <a:buFont typeface="NVIDIA Sans"/>
              <a:buNone/>
              <a:defRPr sz="4800" b="0" i="0" u="none" strike="noStrike" cap="none">
                <a:solidFill>
                  <a:schemeClr val="dk2"/>
                </a:solidFill>
                <a:latin typeface="Roboto Mono"/>
                <a:ea typeface="Roboto Mono"/>
                <a:cs typeface="Roboto Mono"/>
                <a:sym typeface="Roboto Mono"/>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337" name="Google Shape;337;p29"/>
          <p:cNvSpPr/>
          <p:nvPr/>
        </p:nvSpPr>
        <p:spPr>
          <a:xfrm>
            <a:off x="20162837" y="0"/>
            <a:ext cx="16413163" cy="20573998"/>
          </a:xfrm>
          <a:prstGeom prst="rect">
            <a:avLst/>
          </a:prstGeom>
          <a:solidFill>
            <a:srgbClr val="F2F2F2"/>
          </a:solidFill>
          <a:ln>
            <a:noFill/>
          </a:ln>
        </p:spPr>
        <p:txBody>
          <a:bodyPr spcFirstLastPara="1" wrap="square" lIns="91425" tIns="2194550" rIns="91425" bIns="45700" anchor="ctr" anchorCtr="0">
            <a:noAutofit/>
          </a:bodyPr>
          <a:lstStyle/>
          <a:p>
            <a:pPr marL="0" marR="0" lvl="0" indent="0" algn="ctr" rtl="0">
              <a:lnSpc>
                <a:spcPct val="90000"/>
              </a:lnSpc>
              <a:spcBef>
                <a:spcPts val="0"/>
              </a:spcBef>
              <a:spcAft>
                <a:spcPts val="0"/>
              </a:spcAft>
              <a:buClr>
                <a:schemeClr val="dk1"/>
              </a:buClr>
              <a:buSzPts val="4000"/>
              <a:buFont typeface="NVIDIA Sans"/>
              <a:buNone/>
            </a:pPr>
            <a:endParaRPr sz="4000">
              <a:solidFill>
                <a:schemeClr val="lt2"/>
              </a:solidFill>
              <a:latin typeface="NVIDIA Sans"/>
              <a:ea typeface="NVIDIA Sans"/>
              <a:cs typeface="NVIDIA Sans"/>
              <a:sym typeface="NVIDIA Sans"/>
            </a:endParaRPr>
          </a:p>
        </p:txBody>
      </p:sp>
      <p:grpSp>
        <p:nvGrpSpPr>
          <p:cNvPr id="338" name="Google Shape;338;p29"/>
          <p:cNvGrpSpPr/>
          <p:nvPr/>
        </p:nvGrpSpPr>
        <p:grpSpPr>
          <a:xfrm>
            <a:off x="0" y="19504414"/>
            <a:ext cx="2330569" cy="1082936"/>
            <a:chOff x="0" y="19504414"/>
            <a:chExt cx="2330569" cy="1082936"/>
          </a:xfrm>
        </p:grpSpPr>
        <p:sp>
          <p:nvSpPr>
            <p:cNvPr id="339" name="Google Shape;339;p29"/>
            <p:cNvSpPr/>
            <p:nvPr/>
          </p:nvSpPr>
          <p:spPr>
            <a:xfrm>
              <a:off x="0" y="19697679"/>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pic>
          <p:nvPicPr>
            <p:cNvPr id="340" name="Google Shape;340;p29" descr="A picture containing shape&#10;&#10;Description automatically generated"/>
            <p:cNvPicPr preferRelativeResize="0"/>
            <p:nvPr/>
          </p:nvPicPr>
          <p:blipFill rotWithShape="1">
            <a:blip r:embed="rId2">
              <a:alphaModFix/>
            </a:blip>
            <a:srcRect/>
            <a:stretch/>
          </p:blipFill>
          <p:spPr>
            <a:xfrm>
              <a:off x="327131" y="19504414"/>
              <a:ext cx="2003438" cy="690238"/>
            </a:xfrm>
            <a:prstGeom prst="rect">
              <a:avLst/>
            </a:prstGeom>
            <a:noFill/>
            <a:ln>
              <a:noFill/>
            </a:ln>
          </p:spPr>
        </p:pic>
      </p:grpSp>
      <p:cxnSp>
        <p:nvCxnSpPr>
          <p:cNvPr id="341" name="Google Shape;341;p29"/>
          <p:cNvCxnSpPr/>
          <p:nvPr/>
        </p:nvCxnSpPr>
        <p:spPr>
          <a:xfrm>
            <a:off x="0" y="5693228"/>
            <a:ext cx="17236440" cy="0"/>
          </a:xfrm>
          <a:prstGeom prst="straightConnector1">
            <a:avLst/>
          </a:prstGeom>
          <a:noFill/>
          <a:ln w="31750" cap="flat" cmpd="sng">
            <a:solidFill>
              <a:schemeClr val="accent5"/>
            </a:solidFill>
            <a:prstDash val="solid"/>
            <a:round/>
            <a:headEnd type="none" w="sm" len="sm"/>
            <a:tailEnd type="none" w="sm" len="sm"/>
          </a:ln>
        </p:spPr>
      </p:cxnSp>
      <p:sp>
        <p:nvSpPr>
          <p:cNvPr id="342" name="Google Shape;342;p29"/>
          <p:cNvSpPr txBox="1"/>
          <p:nvPr/>
        </p:nvSpPr>
        <p:spPr>
          <a:xfrm>
            <a:off x="2596896" y="19314940"/>
            <a:ext cx="8022506" cy="109537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2400">
                <a:solidFill>
                  <a:schemeClr val="lt1"/>
                </a:solidFill>
                <a:latin typeface="NVIDIA Sans"/>
                <a:ea typeface="NVIDIA Sans"/>
                <a:cs typeface="NVIDIA Sans"/>
                <a:sym typeface="NVIDIA Sans"/>
              </a:rPr>
              <a:t>‹#›</a:t>
            </a:fld>
            <a:endParaRPr sz="2400">
              <a:solidFill>
                <a:schemeClr val="lt1"/>
              </a:solidFill>
              <a:latin typeface="NVIDIA Sans"/>
              <a:ea typeface="NVIDIA Sans"/>
              <a:cs typeface="NVIDIA Sans"/>
              <a:sym typeface="NVIDIA San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Embargo">
  <p:cSld name="Embargo">
    <p:spTree>
      <p:nvGrpSpPr>
        <p:cNvPr id="1" name="Shape 343"/>
        <p:cNvGrpSpPr/>
        <p:nvPr/>
      </p:nvGrpSpPr>
      <p:grpSpPr>
        <a:xfrm>
          <a:off x="0" y="0"/>
          <a:ext cx="0" cy="0"/>
          <a:chOff x="0" y="0"/>
          <a:chExt cx="0" cy="0"/>
        </a:xfrm>
      </p:grpSpPr>
      <p:sp>
        <p:nvSpPr>
          <p:cNvPr id="344" name="Google Shape;344;p30"/>
          <p:cNvSpPr/>
          <p:nvPr/>
        </p:nvSpPr>
        <p:spPr>
          <a:xfrm>
            <a:off x="0" y="0"/>
            <a:ext cx="36576000" cy="20574000"/>
          </a:xfrm>
          <a:prstGeom prst="rect">
            <a:avLst/>
          </a:prstGeom>
          <a:solidFill>
            <a:srgbClr val="9E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NVIDIA Sans"/>
              <a:ea typeface="NVIDIA Sans"/>
              <a:cs typeface="NVIDIA Sans"/>
              <a:sym typeface="NVIDIA Sans"/>
            </a:endParaRPr>
          </a:p>
        </p:txBody>
      </p:sp>
      <p:sp>
        <p:nvSpPr>
          <p:cNvPr id="345" name="Google Shape;345;p30"/>
          <p:cNvSpPr txBox="1">
            <a:spLocks noGrp="1"/>
          </p:cNvSpPr>
          <p:nvPr>
            <p:ph type="body" idx="1"/>
          </p:nvPr>
        </p:nvSpPr>
        <p:spPr>
          <a:xfrm>
            <a:off x="7634260" y="10771999"/>
            <a:ext cx="22733876" cy="547618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1"/>
              </a:buClr>
              <a:buSzPts val="4400"/>
              <a:buFont typeface="NVIDIA Sans"/>
              <a:buNone/>
              <a:defRPr sz="4400" b="0" i="0" u="none" strike="noStrike" cap="none">
                <a:solidFill>
                  <a:schemeClr val="dk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2"/>
              </a:buClr>
              <a:buSzPts val="7539"/>
              <a:buFont typeface="NVIDIA Sans"/>
              <a:buNone/>
              <a:defRPr sz="7539" b="0" i="0" u="none" strike="noStrike" cap="none">
                <a:solidFill>
                  <a:schemeClr val="dk2"/>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2"/>
              </a:buClr>
              <a:buSzPts val="7539"/>
              <a:buFont typeface="NVIDIA Sans"/>
              <a:buNone/>
              <a:defRPr sz="7539" b="0" i="0" u="none" strike="noStrike" cap="none">
                <a:solidFill>
                  <a:schemeClr val="dk2"/>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5400"/>
              <a:buFont typeface="NVIDIA Sans"/>
              <a:buNone/>
              <a:defRPr sz="5400" b="0" i="0" u="none" strike="noStrike" cap="none">
                <a:solidFill>
                  <a:schemeClr val="dk1"/>
                </a:solidFill>
                <a:latin typeface="NVIDIA Sans"/>
                <a:ea typeface="NVIDIA Sans"/>
                <a:cs typeface="NVIDIA Sans"/>
                <a:sym typeface="NVIDIA Sans"/>
              </a:defRPr>
            </a:lvl4pPr>
            <a:lvl5pPr marL="2286000" marR="0" lvl="4"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346" name="Google Shape;346;p30"/>
          <p:cNvSpPr txBox="1">
            <a:spLocks noGrp="1"/>
          </p:cNvSpPr>
          <p:nvPr>
            <p:ph type="title"/>
          </p:nvPr>
        </p:nvSpPr>
        <p:spPr>
          <a:xfrm>
            <a:off x="7634260" y="9024760"/>
            <a:ext cx="22733877" cy="175426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2000"/>
              <a:buFont typeface="NVIDIA Sans Light"/>
              <a:buNone/>
              <a:defRPr sz="12000" b="0" cap="none">
                <a:solidFill>
                  <a:schemeClr val="dk1"/>
                </a:solidFill>
                <a:latin typeface="NVIDIA Sans Light"/>
                <a:ea typeface="NVIDIA Sans Light"/>
                <a:cs typeface="NVIDIA Sans Light"/>
                <a:sym typeface="NVIDIA Sa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47" name="Google Shape;347;p30" descr="A close up of a logo&#10;&#10;Description automatically generated"/>
          <p:cNvPicPr preferRelativeResize="0"/>
          <p:nvPr/>
        </p:nvPicPr>
        <p:blipFill rotWithShape="1">
          <a:blip r:embed="rId2">
            <a:alphaModFix/>
          </a:blip>
          <a:srcRect/>
          <a:stretch/>
        </p:blipFill>
        <p:spPr>
          <a:xfrm>
            <a:off x="7193140" y="6248046"/>
            <a:ext cx="2357259" cy="2357256"/>
          </a:xfrm>
          <a:prstGeom prst="rect">
            <a:avLst/>
          </a:prstGeom>
          <a:noFill/>
          <a:ln>
            <a:noFill/>
          </a:ln>
        </p:spPr>
      </p:pic>
      <p:sp>
        <p:nvSpPr>
          <p:cNvPr id="348" name="Google Shape;348;p30"/>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solidFill>
                  <a:schemeClr val="dk1"/>
                </a:solidFill>
                <a:latin typeface="NVIDIA Sans Medium"/>
                <a:ea typeface="NVIDIA Sans Medium"/>
                <a:cs typeface="NVIDIA Sans Medium"/>
                <a:sym typeface="NVIDIA Sans Medium"/>
              </a:defRPr>
            </a:lvl1pPr>
            <a:lvl2pPr lvl="1">
              <a:buNone/>
              <a:defRPr>
                <a:solidFill>
                  <a:schemeClr val="dk1"/>
                </a:solidFill>
                <a:latin typeface="NVIDIA Sans Medium"/>
                <a:ea typeface="NVIDIA Sans Medium"/>
                <a:cs typeface="NVIDIA Sans Medium"/>
                <a:sym typeface="NVIDIA Sans Medium"/>
              </a:defRPr>
            </a:lvl2pPr>
            <a:lvl3pPr lvl="2">
              <a:buNone/>
              <a:defRPr>
                <a:solidFill>
                  <a:schemeClr val="dk1"/>
                </a:solidFill>
                <a:latin typeface="NVIDIA Sans Medium"/>
                <a:ea typeface="NVIDIA Sans Medium"/>
                <a:cs typeface="NVIDIA Sans Medium"/>
                <a:sym typeface="NVIDIA Sans Medium"/>
              </a:defRPr>
            </a:lvl3pPr>
            <a:lvl4pPr lvl="3">
              <a:buNone/>
              <a:defRPr>
                <a:solidFill>
                  <a:schemeClr val="dk1"/>
                </a:solidFill>
                <a:latin typeface="NVIDIA Sans Medium"/>
                <a:ea typeface="NVIDIA Sans Medium"/>
                <a:cs typeface="NVIDIA Sans Medium"/>
                <a:sym typeface="NVIDIA Sans Medium"/>
              </a:defRPr>
            </a:lvl4pPr>
            <a:lvl5pPr lvl="4">
              <a:buNone/>
              <a:defRPr>
                <a:solidFill>
                  <a:schemeClr val="dk1"/>
                </a:solidFill>
                <a:latin typeface="NVIDIA Sans Medium"/>
                <a:ea typeface="NVIDIA Sans Medium"/>
                <a:cs typeface="NVIDIA Sans Medium"/>
                <a:sym typeface="NVIDIA Sans Medium"/>
              </a:defRPr>
            </a:lvl5pPr>
            <a:lvl6pPr lvl="5">
              <a:buNone/>
              <a:defRPr>
                <a:solidFill>
                  <a:schemeClr val="dk1"/>
                </a:solidFill>
                <a:latin typeface="NVIDIA Sans Medium"/>
                <a:ea typeface="NVIDIA Sans Medium"/>
                <a:cs typeface="NVIDIA Sans Medium"/>
                <a:sym typeface="NVIDIA Sans Medium"/>
              </a:defRPr>
            </a:lvl6pPr>
            <a:lvl7pPr lvl="6">
              <a:buNone/>
              <a:defRPr>
                <a:solidFill>
                  <a:schemeClr val="dk1"/>
                </a:solidFill>
                <a:latin typeface="NVIDIA Sans Medium"/>
                <a:ea typeface="NVIDIA Sans Medium"/>
                <a:cs typeface="NVIDIA Sans Medium"/>
                <a:sym typeface="NVIDIA Sans Medium"/>
              </a:defRPr>
            </a:lvl7pPr>
            <a:lvl8pPr lvl="7">
              <a:buNone/>
              <a:defRPr>
                <a:solidFill>
                  <a:schemeClr val="dk1"/>
                </a:solidFill>
                <a:latin typeface="NVIDIA Sans Medium"/>
                <a:ea typeface="NVIDIA Sans Medium"/>
                <a:cs typeface="NVIDIA Sans Medium"/>
                <a:sym typeface="NVIDIA Sans Medium"/>
              </a:defRPr>
            </a:lvl8pPr>
            <a:lvl9pPr lvl="8">
              <a:buNone/>
              <a:defRPr>
                <a:solidFill>
                  <a:schemeClr val="dk1"/>
                </a:solidFill>
                <a:latin typeface="NVIDIA Sans Medium"/>
                <a:ea typeface="NVIDIA Sans Medium"/>
                <a:cs typeface="NVIDIA Sans Medium"/>
                <a:sym typeface="NVIDIA Sans Medium"/>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meline">
  <p:cSld name="Timeline">
    <p:spTree>
      <p:nvGrpSpPr>
        <p:cNvPr id="1" name="Shape 349"/>
        <p:cNvGrpSpPr/>
        <p:nvPr/>
      </p:nvGrpSpPr>
      <p:grpSpPr>
        <a:xfrm>
          <a:off x="0" y="0"/>
          <a:ext cx="0" cy="0"/>
          <a:chOff x="0" y="0"/>
          <a:chExt cx="0" cy="0"/>
        </a:xfrm>
      </p:grpSpPr>
      <p:pic>
        <p:nvPicPr>
          <p:cNvPr id="350" name="Google Shape;350;p31" descr="A green and white background&#10;&#10;Description automatically generated"/>
          <p:cNvPicPr preferRelativeResize="0"/>
          <p:nvPr/>
        </p:nvPicPr>
        <p:blipFill rotWithShape="1">
          <a:blip r:embed="rId2">
            <a:alphaModFix/>
          </a:blip>
          <a:srcRect/>
          <a:stretch/>
        </p:blipFill>
        <p:spPr>
          <a:xfrm>
            <a:off x="0" y="0"/>
            <a:ext cx="36576000" cy="20574000"/>
          </a:xfrm>
          <a:prstGeom prst="rect">
            <a:avLst/>
          </a:prstGeom>
          <a:noFill/>
          <a:ln>
            <a:noFill/>
          </a:ln>
        </p:spPr>
      </p:pic>
      <p:sp>
        <p:nvSpPr>
          <p:cNvPr id="351" name="Google Shape;351;p31"/>
          <p:cNvSpPr/>
          <p:nvPr/>
        </p:nvSpPr>
        <p:spPr>
          <a:xfrm>
            <a:off x="0" y="6963916"/>
            <a:ext cx="36576000" cy="13610084"/>
          </a:xfrm>
          <a:prstGeom prst="rect">
            <a:avLst/>
          </a:prstGeom>
          <a:gradFill>
            <a:gsLst>
              <a:gs pos="0">
                <a:schemeClr val="dk1"/>
              </a:gs>
              <a:gs pos="78000">
                <a:srgbClr val="FFFFFF">
                  <a:alpha val="54901"/>
                </a:srgbClr>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cxnSp>
        <p:nvCxnSpPr>
          <p:cNvPr id="352" name="Google Shape;352;p31"/>
          <p:cNvCxnSpPr/>
          <p:nvPr/>
        </p:nvCxnSpPr>
        <p:spPr>
          <a:xfrm>
            <a:off x="0" y="11329275"/>
            <a:ext cx="36576000" cy="0"/>
          </a:xfrm>
          <a:prstGeom prst="straightConnector1">
            <a:avLst/>
          </a:prstGeom>
          <a:noFill/>
          <a:ln w="50800" cap="flat" cmpd="sng">
            <a:solidFill>
              <a:schemeClr val="dk2"/>
            </a:solidFill>
            <a:prstDash val="solid"/>
            <a:round/>
            <a:headEnd type="none" w="sm" len="sm"/>
            <a:tailEnd type="none" w="sm" len="sm"/>
          </a:ln>
        </p:spPr>
      </p:cxnSp>
      <p:sp>
        <p:nvSpPr>
          <p:cNvPr id="353" name="Google Shape;353;p31"/>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solidFill>
                  <a:schemeClr val="lt1"/>
                </a:solidFill>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4" name="Google Shape;354;p31"/>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355" name="Google Shape;355;p31"/>
          <p:cNvSpPr txBox="1">
            <a:spLocks noGrp="1"/>
          </p:cNvSpPr>
          <p:nvPr>
            <p:ph type="sldNum" idx="12"/>
          </p:nvPr>
        </p:nvSpPr>
        <p:spPr>
          <a:xfrm>
            <a:off x="34379535" y="19151403"/>
            <a:ext cx="2194800" cy="1575000"/>
          </a:xfrm>
          <a:prstGeom prst="rect">
            <a:avLst/>
          </a:prstGeom>
        </p:spPr>
        <p:txBody>
          <a:bodyPr spcFirstLastPara="1" wrap="square" lIns="335225" tIns="335225" rIns="335225" bIns="335225" anchor="t" anchorCtr="0">
            <a:noAutofit/>
          </a:bodyPr>
          <a:lstStyle>
            <a:lvl1pPr lvl="0" rtl="0">
              <a:buNone/>
              <a:defRPr sz="3600">
                <a:solidFill>
                  <a:schemeClr val="lt1"/>
                </a:solidFill>
              </a:defRPr>
            </a:lvl1pPr>
            <a:lvl2pPr lvl="1" rtl="0">
              <a:buNone/>
              <a:defRPr sz="3600">
                <a:solidFill>
                  <a:schemeClr val="lt1"/>
                </a:solidFill>
              </a:defRPr>
            </a:lvl2pPr>
            <a:lvl3pPr lvl="2" rtl="0">
              <a:buNone/>
              <a:defRPr sz="3600">
                <a:solidFill>
                  <a:schemeClr val="lt1"/>
                </a:solidFill>
              </a:defRPr>
            </a:lvl3pPr>
            <a:lvl4pPr lvl="3" rtl="0">
              <a:buNone/>
              <a:defRPr sz="3600">
                <a:solidFill>
                  <a:schemeClr val="lt1"/>
                </a:solidFill>
              </a:defRPr>
            </a:lvl4pPr>
            <a:lvl5pPr lvl="4" rtl="0">
              <a:buNone/>
              <a:defRPr sz="3600">
                <a:solidFill>
                  <a:schemeClr val="lt1"/>
                </a:solidFill>
              </a:defRPr>
            </a:lvl5pPr>
            <a:lvl6pPr lvl="5" rtl="0">
              <a:buNone/>
              <a:defRPr sz="3600">
                <a:solidFill>
                  <a:schemeClr val="lt1"/>
                </a:solidFill>
              </a:defRPr>
            </a:lvl6pPr>
            <a:lvl7pPr lvl="6" rtl="0">
              <a:buNone/>
              <a:defRPr sz="3600">
                <a:solidFill>
                  <a:schemeClr val="lt1"/>
                </a:solidFill>
              </a:defRPr>
            </a:lvl7pPr>
            <a:lvl8pPr lvl="7" rtl="0">
              <a:buNone/>
              <a:defRPr sz="3600">
                <a:solidFill>
                  <a:schemeClr val="lt1"/>
                </a:solidFill>
              </a:defRPr>
            </a:lvl8pPr>
            <a:lvl9pPr lvl="8" rtl="0">
              <a:buNone/>
              <a:defRPr sz="3600">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9"/>
        <p:cNvGrpSpPr/>
        <p:nvPr/>
      </p:nvGrpSpPr>
      <p:grpSpPr>
        <a:xfrm>
          <a:off x="0" y="0"/>
          <a:ext cx="0" cy="0"/>
          <a:chOff x="0" y="0"/>
          <a:chExt cx="0" cy="0"/>
        </a:xfrm>
      </p:grpSpPr>
      <p:pic>
        <p:nvPicPr>
          <p:cNvPr id="40" name="Google Shape;40;p5" descr="A green and white background&#10;&#10;Description automatically generated"/>
          <p:cNvPicPr preferRelativeResize="0"/>
          <p:nvPr/>
        </p:nvPicPr>
        <p:blipFill rotWithShape="1">
          <a:blip r:embed="rId2">
            <a:alphaModFix/>
          </a:blip>
          <a:srcRect/>
          <a:stretch/>
        </p:blipFill>
        <p:spPr>
          <a:xfrm>
            <a:off x="0" y="0"/>
            <a:ext cx="36576000" cy="20574000"/>
          </a:xfrm>
          <a:prstGeom prst="rect">
            <a:avLst/>
          </a:prstGeom>
          <a:noFill/>
          <a:ln>
            <a:noFill/>
          </a:ln>
        </p:spPr>
      </p:pic>
      <p:pic>
        <p:nvPicPr>
          <p:cNvPr id="41" name="Google Shape;41;p5" descr="A picture containing graphics, logo, symbol, graphic design&#10;&#10;Description automatically generated"/>
          <p:cNvPicPr preferRelativeResize="0"/>
          <p:nvPr/>
        </p:nvPicPr>
        <p:blipFill rotWithShape="1">
          <a:blip r:embed="rId3">
            <a:alphaModFix/>
          </a:blip>
          <a:srcRect/>
          <a:stretch/>
        </p:blipFill>
        <p:spPr>
          <a:xfrm>
            <a:off x="816125" y="773531"/>
            <a:ext cx="8365991" cy="2882310"/>
          </a:xfrm>
          <a:prstGeom prst="rect">
            <a:avLst/>
          </a:prstGeom>
          <a:noFill/>
          <a:ln>
            <a:noFill/>
          </a:ln>
        </p:spPr>
      </p:pic>
      <p:sp>
        <p:nvSpPr>
          <p:cNvPr id="42" name="Google Shape;42;p5"/>
          <p:cNvSpPr txBox="1">
            <a:spLocks noGrp="1"/>
          </p:cNvSpPr>
          <p:nvPr>
            <p:ph type="ctrTitle"/>
          </p:nvPr>
        </p:nvSpPr>
        <p:spPr>
          <a:xfrm>
            <a:off x="1513012" y="2983577"/>
            <a:ext cx="19282214" cy="49377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8800"/>
              <a:buFont typeface="NVIDIA Sans"/>
              <a:buNone/>
              <a:defRPr sz="88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5"/>
          <p:cNvSpPr txBox="1">
            <a:spLocks noGrp="1"/>
          </p:cNvSpPr>
          <p:nvPr>
            <p:ph type="subTitle" idx="1"/>
          </p:nvPr>
        </p:nvSpPr>
        <p:spPr>
          <a:xfrm>
            <a:off x="1513012" y="7941727"/>
            <a:ext cx="19282214" cy="1703832"/>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3000"/>
              </a:spcBef>
              <a:spcAft>
                <a:spcPts val="0"/>
              </a:spcAft>
              <a:buClr>
                <a:schemeClr val="lt1"/>
              </a:buClr>
              <a:buSzPts val="4400"/>
              <a:buFont typeface="NVIDIA Sans"/>
              <a:buNone/>
              <a:defRPr sz="4400" b="0" i="0" u="none" strike="noStrike" cap="none">
                <a:solidFill>
                  <a:schemeClr val="lt1"/>
                </a:solidFill>
                <a:latin typeface="NVIDIA Sans"/>
                <a:ea typeface="NVIDIA Sans"/>
                <a:cs typeface="NVIDIA Sans"/>
                <a:sym typeface="NVIDIA Sans"/>
              </a:defRPr>
            </a:lvl1pPr>
            <a:lvl2pPr marR="0" lvl="1" algn="ctr" rtl="0">
              <a:lnSpc>
                <a:spcPct val="90000"/>
              </a:lnSpc>
              <a:spcBef>
                <a:spcPts val="1500"/>
              </a:spcBef>
              <a:spcAft>
                <a:spcPts val="0"/>
              </a:spcAft>
              <a:buClr>
                <a:schemeClr val="dk1"/>
              </a:buClr>
              <a:buSzPts val="6000"/>
              <a:buFont typeface="NVIDIA Sans"/>
              <a:buNone/>
              <a:defRPr sz="6000" b="0" i="0" u="none" strike="noStrike" cap="none">
                <a:solidFill>
                  <a:schemeClr val="dk1"/>
                </a:solidFill>
                <a:latin typeface="NVIDIA Sans"/>
                <a:ea typeface="NVIDIA Sans"/>
                <a:cs typeface="NVIDIA Sans"/>
                <a:sym typeface="NVIDIA Sans"/>
              </a:defRPr>
            </a:lvl2pPr>
            <a:lvl3pPr marR="0" lvl="2" algn="ctr" rtl="0">
              <a:lnSpc>
                <a:spcPct val="90000"/>
              </a:lnSpc>
              <a:spcBef>
                <a:spcPts val="1500"/>
              </a:spcBef>
              <a:spcAft>
                <a:spcPts val="0"/>
              </a:spcAft>
              <a:buClr>
                <a:schemeClr val="dk1"/>
              </a:buClr>
              <a:buSzPts val="5400"/>
              <a:buFont typeface="NVIDIA Sans"/>
              <a:buNone/>
              <a:defRPr sz="5400" b="0" i="0" u="none" strike="noStrike" cap="none">
                <a:solidFill>
                  <a:schemeClr val="dk1"/>
                </a:solidFill>
                <a:latin typeface="NVIDIA Sans"/>
                <a:ea typeface="NVIDIA Sans"/>
                <a:cs typeface="NVIDIA Sans"/>
                <a:sym typeface="NVIDIA Sans"/>
              </a:defRPr>
            </a:lvl3pPr>
            <a:lvl4pPr marR="0" lvl="3" algn="ctr" rtl="0">
              <a:lnSpc>
                <a:spcPct val="90000"/>
              </a:lnSpc>
              <a:spcBef>
                <a:spcPts val="1500"/>
              </a:spcBef>
              <a:spcAft>
                <a:spcPts val="0"/>
              </a:spcAft>
              <a:buClr>
                <a:schemeClr val="dk1"/>
              </a:buClr>
              <a:buSzPts val="4800"/>
              <a:buFont typeface="NVIDIA Sans"/>
              <a:buNone/>
              <a:defRPr sz="4800" b="0" i="0" u="none" strike="noStrike" cap="none">
                <a:solidFill>
                  <a:schemeClr val="dk1"/>
                </a:solidFill>
                <a:latin typeface="NVIDIA Sans"/>
                <a:ea typeface="NVIDIA Sans"/>
                <a:cs typeface="NVIDIA Sans"/>
                <a:sym typeface="NVIDIA Sans"/>
              </a:defRPr>
            </a:lvl4pPr>
            <a:lvl5pPr marR="0" lvl="4" algn="ctr" rtl="0">
              <a:lnSpc>
                <a:spcPct val="90000"/>
              </a:lnSpc>
              <a:spcBef>
                <a:spcPts val="1500"/>
              </a:spcBef>
              <a:spcAft>
                <a:spcPts val="0"/>
              </a:spcAft>
              <a:buClr>
                <a:schemeClr val="dk1"/>
              </a:buClr>
              <a:buSzPts val="4800"/>
              <a:buFont typeface="NVIDIA Sans"/>
              <a:buNone/>
              <a:defRPr sz="4800" b="0" i="0" u="none" strike="noStrike" cap="none">
                <a:solidFill>
                  <a:schemeClr val="dk1"/>
                </a:solidFill>
                <a:latin typeface="NVIDIA Sans"/>
                <a:ea typeface="NVIDIA Sans"/>
                <a:cs typeface="NVIDIA Sans"/>
                <a:sym typeface="NVIDIA Sans"/>
              </a:defRPr>
            </a:lvl5pPr>
            <a:lvl6pPr marR="0" lvl="5" algn="ctr" rtl="0">
              <a:lnSpc>
                <a:spcPct val="90000"/>
              </a:lnSpc>
              <a:spcBef>
                <a:spcPts val="1500"/>
              </a:spcBef>
              <a:spcAft>
                <a:spcPts val="0"/>
              </a:spcAft>
              <a:buClr>
                <a:schemeClr val="dk1"/>
              </a:buClr>
              <a:buSzPts val="4800"/>
              <a:buFont typeface="NVIDIA Sans"/>
              <a:buNone/>
              <a:defRPr sz="4800" b="0" i="0" u="none" strike="noStrike" cap="none">
                <a:solidFill>
                  <a:schemeClr val="dk1"/>
                </a:solidFill>
                <a:latin typeface="NVIDIA Sans"/>
                <a:ea typeface="NVIDIA Sans"/>
                <a:cs typeface="NVIDIA Sans"/>
                <a:sym typeface="NVIDIA Sans"/>
              </a:defRPr>
            </a:lvl6pPr>
            <a:lvl7pPr marR="0" lvl="6" algn="ctr" rtl="0">
              <a:lnSpc>
                <a:spcPct val="90000"/>
              </a:lnSpc>
              <a:spcBef>
                <a:spcPts val="1500"/>
              </a:spcBef>
              <a:spcAft>
                <a:spcPts val="0"/>
              </a:spcAft>
              <a:buClr>
                <a:schemeClr val="dk1"/>
              </a:buClr>
              <a:buSzPts val="4800"/>
              <a:buFont typeface="NVIDIA Sans"/>
              <a:buNone/>
              <a:defRPr sz="4800" b="0" i="0" u="none" strike="noStrike" cap="none">
                <a:solidFill>
                  <a:schemeClr val="dk1"/>
                </a:solidFill>
                <a:latin typeface="NVIDIA Sans"/>
                <a:ea typeface="NVIDIA Sans"/>
                <a:cs typeface="NVIDIA Sans"/>
                <a:sym typeface="NVIDIA Sans"/>
              </a:defRPr>
            </a:lvl7pPr>
            <a:lvl8pPr marR="0" lvl="7" algn="ctr" rtl="0">
              <a:lnSpc>
                <a:spcPct val="90000"/>
              </a:lnSpc>
              <a:spcBef>
                <a:spcPts val="1500"/>
              </a:spcBef>
              <a:spcAft>
                <a:spcPts val="0"/>
              </a:spcAft>
              <a:buClr>
                <a:schemeClr val="dk1"/>
              </a:buClr>
              <a:buSzPts val="4800"/>
              <a:buFont typeface="NVIDIA Sans"/>
              <a:buNone/>
              <a:defRPr sz="4800" b="0" i="0" u="none" strike="noStrike" cap="none">
                <a:solidFill>
                  <a:schemeClr val="dk1"/>
                </a:solidFill>
                <a:latin typeface="NVIDIA Sans"/>
                <a:ea typeface="NVIDIA Sans"/>
                <a:cs typeface="NVIDIA Sans"/>
                <a:sym typeface="NVIDIA Sans"/>
              </a:defRPr>
            </a:lvl8pPr>
            <a:lvl9pPr marR="0" lvl="8" algn="ctr" rtl="0">
              <a:lnSpc>
                <a:spcPct val="90000"/>
              </a:lnSpc>
              <a:spcBef>
                <a:spcPts val="1500"/>
              </a:spcBef>
              <a:spcAft>
                <a:spcPts val="0"/>
              </a:spcAft>
              <a:buClr>
                <a:schemeClr val="dk1"/>
              </a:buClr>
              <a:buSzPts val="4800"/>
              <a:buFont typeface="NVIDIA Sans"/>
              <a:buNone/>
              <a:defRPr sz="4800" b="0" i="0" u="none" strike="noStrike" cap="none">
                <a:solidFill>
                  <a:schemeClr val="dk1"/>
                </a:solidFill>
                <a:latin typeface="NVIDIA Sans"/>
                <a:ea typeface="NVIDIA Sans"/>
                <a:cs typeface="NVIDIA Sans"/>
                <a:sym typeface="NVIDIA Sans"/>
              </a:defRPr>
            </a:lvl9pPr>
          </a:lstStyle>
          <a:p>
            <a:endParaRPr/>
          </a:p>
        </p:txBody>
      </p:sp>
      <p:sp>
        <p:nvSpPr>
          <p:cNvPr id="44" name="Google Shape;44;p5"/>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lex_Timeline">
  <p:cSld name="Complex_Timeline">
    <p:spTree>
      <p:nvGrpSpPr>
        <p:cNvPr id="1" name="Shape 356"/>
        <p:cNvGrpSpPr/>
        <p:nvPr/>
      </p:nvGrpSpPr>
      <p:grpSpPr>
        <a:xfrm>
          <a:off x="0" y="0"/>
          <a:ext cx="0" cy="0"/>
          <a:chOff x="0" y="0"/>
          <a:chExt cx="0" cy="0"/>
        </a:xfrm>
      </p:grpSpPr>
      <p:pic>
        <p:nvPicPr>
          <p:cNvPr id="357" name="Google Shape;357;p32" descr="A green and white background&#10;&#10;Description automatically generated"/>
          <p:cNvPicPr preferRelativeResize="0"/>
          <p:nvPr/>
        </p:nvPicPr>
        <p:blipFill rotWithShape="1">
          <a:blip r:embed="rId2">
            <a:alphaModFix/>
          </a:blip>
          <a:srcRect/>
          <a:stretch/>
        </p:blipFill>
        <p:spPr>
          <a:xfrm>
            <a:off x="0" y="0"/>
            <a:ext cx="36576000" cy="20574000"/>
          </a:xfrm>
          <a:prstGeom prst="rect">
            <a:avLst/>
          </a:prstGeom>
          <a:noFill/>
          <a:ln>
            <a:noFill/>
          </a:ln>
        </p:spPr>
      </p:pic>
      <p:sp>
        <p:nvSpPr>
          <p:cNvPr id="358" name="Google Shape;358;p32"/>
          <p:cNvSpPr/>
          <p:nvPr/>
        </p:nvSpPr>
        <p:spPr>
          <a:xfrm>
            <a:off x="0" y="6963916"/>
            <a:ext cx="36576000" cy="13610084"/>
          </a:xfrm>
          <a:prstGeom prst="rect">
            <a:avLst/>
          </a:prstGeom>
          <a:gradFill>
            <a:gsLst>
              <a:gs pos="0">
                <a:schemeClr val="dk1"/>
              </a:gs>
              <a:gs pos="78000">
                <a:srgbClr val="FFFFFF">
                  <a:alpha val="54901"/>
                </a:srgbClr>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sp>
        <p:nvSpPr>
          <p:cNvPr id="359" name="Google Shape;359;p32"/>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solidFill>
                  <a:schemeClr val="lt1"/>
                </a:solidFill>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0" name="Google Shape;360;p32"/>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361" name="Google Shape;361;p32"/>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lvl1pPr lvl="0">
              <a:buNone/>
              <a:defRPr sz="3600">
                <a:solidFill>
                  <a:schemeClr val="lt1"/>
                </a:solidFill>
              </a:defRPr>
            </a:lvl1pPr>
            <a:lvl2pPr lvl="1">
              <a:buNone/>
              <a:defRPr sz="3600">
                <a:solidFill>
                  <a:schemeClr val="lt1"/>
                </a:solidFill>
              </a:defRPr>
            </a:lvl2pPr>
            <a:lvl3pPr lvl="2">
              <a:buNone/>
              <a:defRPr sz="3600">
                <a:solidFill>
                  <a:schemeClr val="lt1"/>
                </a:solidFill>
              </a:defRPr>
            </a:lvl3pPr>
            <a:lvl4pPr lvl="3">
              <a:buNone/>
              <a:defRPr sz="3600">
                <a:solidFill>
                  <a:schemeClr val="lt1"/>
                </a:solidFill>
              </a:defRPr>
            </a:lvl4pPr>
            <a:lvl5pPr lvl="4">
              <a:buNone/>
              <a:defRPr sz="3600">
                <a:solidFill>
                  <a:schemeClr val="lt1"/>
                </a:solidFill>
              </a:defRPr>
            </a:lvl5pPr>
            <a:lvl6pPr lvl="5">
              <a:buNone/>
              <a:defRPr sz="3600">
                <a:solidFill>
                  <a:schemeClr val="lt1"/>
                </a:solidFill>
              </a:defRPr>
            </a:lvl6pPr>
            <a:lvl7pPr lvl="6">
              <a:buNone/>
              <a:defRPr sz="3600">
                <a:solidFill>
                  <a:schemeClr val="lt1"/>
                </a:solidFill>
              </a:defRPr>
            </a:lvl7pPr>
            <a:lvl8pPr lvl="7">
              <a:buNone/>
              <a:defRPr sz="3600">
                <a:solidFill>
                  <a:schemeClr val="lt1"/>
                </a:solidFill>
              </a:defRPr>
            </a:lvl8pPr>
            <a:lvl9pPr lvl="8">
              <a:buNone/>
              <a:defRPr sz="3600">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Demo - Image Layout">
  <p:cSld name="1_Demo - Image Layout">
    <p:spTree>
      <p:nvGrpSpPr>
        <p:cNvPr id="1" name="Shape 362"/>
        <p:cNvGrpSpPr/>
        <p:nvPr/>
      </p:nvGrpSpPr>
      <p:grpSpPr>
        <a:xfrm>
          <a:off x="0" y="0"/>
          <a:ext cx="0" cy="0"/>
          <a:chOff x="0" y="0"/>
          <a:chExt cx="0" cy="0"/>
        </a:xfrm>
      </p:grpSpPr>
      <p:pic>
        <p:nvPicPr>
          <p:cNvPr id="363" name="Google Shape;363;p33"/>
          <p:cNvPicPr preferRelativeResize="0"/>
          <p:nvPr/>
        </p:nvPicPr>
        <p:blipFill rotWithShape="1">
          <a:blip r:embed="rId2">
            <a:alphaModFix/>
          </a:blip>
          <a:srcRect/>
          <a:stretch/>
        </p:blipFill>
        <p:spPr>
          <a:xfrm>
            <a:off x="0" y="0"/>
            <a:ext cx="36576000" cy="20574000"/>
          </a:xfrm>
          <a:prstGeom prst="rect">
            <a:avLst/>
          </a:prstGeom>
          <a:noFill/>
          <a:ln>
            <a:noFill/>
          </a:ln>
        </p:spPr>
      </p:pic>
      <p:sp>
        <p:nvSpPr>
          <p:cNvPr id="364" name="Google Shape;364;p33"/>
          <p:cNvSpPr>
            <a:spLocks noGrp="1"/>
          </p:cNvSpPr>
          <p:nvPr>
            <p:ph type="pic" idx="2"/>
          </p:nvPr>
        </p:nvSpPr>
        <p:spPr>
          <a:xfrm>
            <a:off x="0" y="0"/>
            <a:ext cx="36576000" cy="20574000"/>
          </a:xfrm>
          <a:prstGeom prst="rect">
            <a:avLst/>
          </a:prstGeom>
          <a:solidFill>
            <a:srgbClr val="F2F2F2"/>
          </a:solidFill>
          <a:ln>
            <a:noFill/>
          </a:ln>
        </p:spPr>
      </p:sp>
      <p:sp>
        <p:nvSpPr>
          <p:cNvPr id="365" name="Google Shape;365;p33"/>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Demo - Insert Video Layout">
  <p:cSld name="Demo - Insert Video Layout">
    <p:spTree>
      <p:nvGrpSpPr>
        <p:cNvPr id="1" name="Shape 366"/>
        <p:cNvGrpSpPr/>
        <p:nvPr/>
      </p:nvGrpSpPr>
      <p:grpSpPr>
        <a:xfrm>
          <a:off x="0" y="0"/>
          <a:ext cx="0" cy="0"/>
          <a:chOff x="0" y="0"/>
          <a:chExt cx="0" cy="0"/>
        </a:xfrm>
      </p:grpSpPr>
      <p:sp>
        <p:nvSpPr>
          <p:cNvPr id="367" name="Google Shape;367;p34"/>
          <p:cNvSpPr/>
          <p:nvPr/>
        </p:nvSpPr>
        <p:spPr>
          <a:xfrm>
            <a:off x="0" y="0"/>
            <a:ext cx="36576000" cy="20574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sp>
        <p:nvSpPr>
          <p:cNvPr id="368" name="Google Shape;368;p34"/>
          <p:cNvSpPr>
            <a:spLocks noGrp="1"/>
          </p:cNvSpPr>
          <p:nvPr>
            <p:ph type="media" idx="2"/>
          </p:nvPr>
        </p:nvSpPr>
        <p:spPr>
          <a:xfrm>
            <a:off x="0" y="0"/>
            <a:ext cx="36576000" cy="20574000"/>
          </a:xfrm>
          <a:prstGeom prst="rect">
            <a:avLst/>
          </a:prstGeom>
          <a:solidFill>
            <a:srgbClr val="F2F2F2"/>
          </a:solidFill>
          <a:ln>
            <a:noFill/>
          </a:ln>
        </p:spPr>
        <p:txBody>
          <a:bodyPr spcFirstLastPara="1" wrap="square" lIns="91425" tIns="0" rIns="91425" bIns="4206225" anchor="ctr" anchorCtr="0">
            <a:noAutofit/>
          </a:bodyPr>
          <a:lstStyle>
            <a:lvl1pPr marR="0" lvl="0" algn="ctr" rtl="0">
              <a:lnSpc>
                <a:spcPct val="90000"/>
              </a:lnSpc>
              <a:spcBef>
                <a:spcPts val="3000"/>
              </a:spcBef>
              <a:spcAft>
                <a:spcPts val="0"/>
              </a:spcAft>
              <a:buClr>
                <a:schemeClr val="lt1"/>
              </a:buClr>
              <a:buSzPts val="8400"/>
              <a:buFont typeface="NVIDIA Sans"/>
              <a:buNone/>
              <a:defRPr sz="8400" b="1" i="0" u="none" strike="noStrike" cap="none">
                <a:solidFill>
                  <a:schemeClr val="lt1"/>
                </a:solidFill>
                <a:latin typeface="NVIDIA Sans"/>
                <a:ea typeface="NVIDIA Sans"/>
                <a:cs typeface="NVIDIA Sans"/>
                <a:sym typeface="NVIDIA Sans"/>
              </a:defRPr>
            </a:lvl1pPr>
            <a:lvl2pPr marR="0" lvl="1" algn="l" rtl="0">
              <a:lnSpc>
                <a:spcPct val="90000"/>
              </a:lnSpc>
              <a:spcBef>
                <a:spcPts val="1500"/>
              </a:spcBef>
              <a:spcAft>
                <a:spcPts val="0"/>
              </a:spcAft>
              <a:buClr>
                <a:schemeClr val="dk1"/>
              </a:buClr>
              <a:buSzPts val="7200"/>
              <a:buFont typeface="NVIDIA Sans"/>
              <a:buChar char="•"/>
              <a:defRPr sz="7200" b="0" i="0" u="none" strike="noStrike" cap="none">
                <a:solidFill>
                  <a:schemeClr val="dk1"/>
                </a:solidFill>
                <a:latin typeface="NVIDIA Sans"/>
                <a:ea typeface="NVIDIA Sans"/>
                <a:cs typeface="NVIDIA Sans"/>
                <a:sym typeface="NVIDIA Sans"/>
              </a:defRPr>
            </a:lvl2pPr>
            <a:lvl3pPr marR="0" lvl="2" algn="l" rtl="0">
              <a:lnSpc>
                <a:spcPct val="90000"/>
              </a:lnSpc>
              <a:spcBef>
                <a:spcPts val="1500"/>
              </a:spcBef>
              <a:spcAft>
                <a:spcPts val="0"/>
              </a:spcAft>
              <a:buClr>
                <a:schemeClr val="dk1"/>
              </a:buClr>
              <a:buSzPts val="6000"/>
              <a:buFont typeface="NVIDIA Sans"/>
              <a:buChar char="•"/>
              <a:defRPr sz="6000" b="0" i="0" u="none" strike="noStrike" cap="none">
                <a:solidFill>
                  <a:schemeClr val="dk1"/>
                </a:solidFill>
                <a:latin typeface="NVIDIA Sans"/>
                <a:ea typeface="NVIDIA Sans"/>
                <a:cs typeface="NVIDIA Sans"/>
                <a:sym typeface="NVIDIA Sans"/>
              </a:defRPr>
            </a:lvl3pPr>
            <a:lvl4pPr marR="0" lvl="3"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4pPr>
            <a:lvl5pPr marR="0" lvl="4"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5pPr>
            <a:lvl6pPr marR="0" lvl="5"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R="0" lvl="6"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R="0" lvl="7"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R="0" lvl="8"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369" name="Google Shape;369;p34"/>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370"/>
        <p:cNvGrpSpPr/>
        <p:nvPr/>
      </p:nvGrpSpPr>
      <p:grpSpPr>
        <a:xfrm>
          <a:off x="0" y="0"/>
          <a:ext cx="0" cy="0"/>
          <a:chOff x="0" y="0"/>
          <a:chExt cx="0" cy="0"/>
        </a:xfrm>
      </p:grpSpPr>
      <p:pic>
        <p:nvPicPr>
          <p:cNvPr id="371" name="Google Shape;371;p35" descr="A green and white background&#10;&#10;Description automatically generated"/>
          <p:cNvPicPr preferRelativeResize="0"/>
          <p:nvPr/>
        </p:nvPicPr>
        <p:blipFill rotWithShape="1">
          <a:blip r:embed="rId2">
            <a:alphaModFix/>
          </a:blip>
          <a:srcRect/>
          <a:stretch/>
        </p:blipFill>
        <p:spPr>
          <a:xfrm>
            <a:off x="0" y="0"/>
            <a:ext cx="36576000" cy="20574000"/>
          </a:xfrm>
          <a:prstGeom prst="rect">
            <a:avLst/>
          </a:prstGeom>
          <a:noFill/>
          <a:ln>
            <a:noFill/>
          </a:ln>
        </p:spPr>
      </p:pic>
      <p:pic>
        <p:nvPicPr>
          <p:cNvPr id="372" name="Google Shape;372;p35" descr="A picture containing graphics, logo, symbol, graphic design&#10;&#10;Description automatically generated"/>
          <p:cNvPicPr preferRelativeResize="0"/>
          <p:nvPr/>
        </p:nvPicPr>
        <p:blipFill rotWithShape="1">
          <a:blip r:embed="rId3">
            <a:alphaModFix/>
          </a:blip>
          <a:srcRect/>
          <a:stretch/>
        </p:blipFill>
        <p:spPr>
          <a:xfrm>
            <a:off x="816125" y="773531"/>
            <a:ext cx="8365991" cy="2882310"/>
          </a:xfrm>
          <a:prstGeom prst="rect">
            <a:avLst/>
          </a:prstGeom>
          <a:noFill/>
          <a:ln>
            <a:noFill/>
          </a:ln>
        </p:spPr>
      </p:pic>
      <p:sp>
        <p:nvSpPr>
          <p:cNvPr id="373" name="Google Shape;373;p35"/>
          <p:cNvSpPr txBox="1">
            <a:spLocks noGrp="1"/>
          </p:cNvSpPr>
          <p:nvPr>
            <p:ph type="sldNum" idx="12"/>
          </p:nvPr>
        </p:nvSpPr>
        <p:spPr>
          <a:xfrm>
            <a:off x="1313035" y="18999003"/>
            <a:ext cx="2194800" cy="1575000"/>
          </a:xfrm>
          <a:prstGeom prst="rect">
            <a:avLst/>
          </a:prstGeom>
        </p:spPr>
        <p:txBody>
          <a:bodyPr spcFirstLastPara="1" wrap="square" lIns="335225" tIns="335225" rIns="335225" bIns="335225" anchor="t" anchorCtr="0">
            <a:noAutofit/>
          </a:bodyPr>
          <a:lstStyle>
            <a:lvl1pPr lvl="0" rtl="0">
              <a:buNone/>
              <a:defRPr sz="3600">
                <a:solidFill>
                  <a:schemeClr val="lt1"/>
                </a:solidFill>
              </a:defRPr>
            </a:lvl1pPr>
            <a:lvl2pPr lvl="1" rtl="0">
              <a:buNone/>
              <a:defRPr sz="3600">
                <a:solidFill>
                  <a:schemeClr val="lt1"/>
                </a:solidFill>
              </a:defRPr>
            </a:lvl2pPr>
            <a:lvl3pPr lvl="2" rtl="0">
              <a:buNone/>
              <a:defRPr sz="3600">
                <a:solidFill>
                  <a:schemeClr val="lt1"/>
                </a:solidFill>
              </a:defRPr>
            </a:lvl3pPr>
            <a:lvl4pPr lvl="3" rtl="0">
              <a:buNone/>
              <a:defRPr sz="3600">
                <a:solidFill>
                  <a:schemeClr val="lt1"/>
                </a:solidFill>
              </a:defRPr>
            </a:lvl4pPr>
            <a:lvl5pPr lvl="4" rtl="0">
              <a:buNone/>
              <a:defRPr sz="3600">
                <a:solidFill>
                  <a:schemeClr val="lt1"/>
                </a:solidFill>
              </a:defRPr>
            </a:lvl5pPr>
            <a:lvl6pPr lvl="5" rtl="0">
              <a:buNone/>
              <a:defRPr sz="3600">
                <a:solidFill>
                  <a:schemeClr val="lt1"/>
                </a:solidFill>
              </a:defRPr>
            </a:lvl6pPr>
            <a:lvl7pPr lvl="6" rtl="0">
              <a:buNone/>
              <a:defRPr sz="3600">
                <a:solidFill>
                  <a:schemeClr val="lt1"/>
                </a:solidFill>
              </a:defRPr>
            </a:lvl7pPr>
            <a:lvl8pPr lvl="7" rtl="0">
              <a:buNone/>
              <a:defRPr sz="3600">
                <a:solidFill>
                  <a:schemeClr val="lt1"/>
                </a:solidFill>
              </a:defRPr>
            </a:lvl8pPr>
            <a:lvl9pPr lvl="8" rtl="0">
              <a:buNone/>
              <a:defRPr sz="3600">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ubtitle">
  <p:cSld name="Title, Subtitle">
    <p:spTree>
      <p:nvGrpSpPr>
        <p:cNvPr id="1" name="Shape 374"/>
        <p:cNvGrpSpPr/>
        <p:nvPr/>
      </p:nvGrpSpPr>
      <p:grpSpPr>
        <a:xfrm>
          <a:off x="0" y="0"/>
          <a:ext cx="0" cy="0"/>
          <a:chOff x="0" y="0"/>
          <a:chExt cx="0" cy="0"/>
        </a:xfrm>
      </p:grpSpPr>
      <p:sp>
        <p:nvSpPr>
          <p:cNvPr id="375" name="Google Shape;375;p36"/>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6" name="Google Shape;376;p36"/>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Use Case Layout">
  <p:cSld name="Use Case Layout">
    <p:spTree>
      <p:nvGrpSpPr>
        <p:cNvPr id="1" name="Shape 377"/>
        <p:cNvGrpSpPr/>
        <p:nvPr/>
      </p:nvGrpSpPr>
      <p:grpSpPr>
        <a:xfrm>
          <a:off x="0" y="0"/>
          <a:ext cx="0" cy="0"/>
          <a:chOff x="0" y="0"/>
          <a:chExt cx="0" cy="0"/>
        </a:xfrm>
      </p:grpSpPr>
      <p:pic>
        <p:nvPicPr>
          <p:cNvPr id="378" name="Google Shape;378;p37"/>
          <p:cNvPicPr preferRelativeResize="0"/>
          <p:nvPr/>
        </p:nvPicPr>
        <p:blipFill rotWithShape="1">
          <a:blip r:embed="rId2">
            <a:alphaModFix/>
          </a:blip>
          <a:srcRect/>
          <a:stretch/>
        </p:blipFill>
        <p:spPr>
          <a:xfrm>
            <a:off x="0" y="0"/>
            <a:ext cx="36576000" cy="20574000"/>
          </a:xfrm>
          <a:prstGeom prst="rect">
            <a:avLst/>
          </a:prstGeom>
          <a:noFill/>
          <a:ln>
            <a:noFill/>
          </a:ln>
        </p:spPr>
      </p:pic>
      <p:sp>
        <p:nvSpPr>
          <p:cNvPr id="379" name="Google Shape;379;p37"/>
          <p:cNvSpPr>
            <a:spLocks noGrp="1"/>
          </p:cNvSpPr>
          <p:nvPr>
            <p:ph type="pic" idx="2"/>
          </p:nvPr>
        </p:nvSpPr>
        <p:spPr>
          <a:xfrm>
            <a:off x="0" y="0"/>
            <a:ext cx="36576000" cy="20574000"/>
          </a:xfrm>
          <a:prstGeom prst="rect">
            <a:avLst/>
          </a:prstGeom>
          <a:solidFill>
            <a:srgbClr val="F2F2F2"/>
          </a:solidFill>
          <a:ln>
            <a:noFill/>
          </a:ln>
        </p:spPr>
      </p:sp>
      <p:sp>
        <p:nvSpPr>
          <p:cNvPr id="380" name="Google Shape;380;p37"/>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DCC4B-04C0-E345-9135-AF2AAC1F6D59}"/>
              </a:ext>
            </a:extLst>
          </p:cNvPr>
          <p:cNvSpPr>
            <a:spLocks noGrp="1"/>
          </p:cNvSpPr>
          <p:nvPr>
            <p:ph type="ctrTitle"/>
          </p:nvPr>
        </p:nvSpPr>
        <p:spPr>
          <a:xfrm>
            <a:off x="4572000" y="3367089"/>
            <a:ext cx="27432000" cy="7162800"/>
          </a:xfrm>
        </p:spPr>
        <p:txBody>
          <a:bodyPr anchor="b"/>
          <a:lstStyle>
            <a:lvl1pPr algn="ctr">
              <a:defRPr sz="18000">
                <a:solidFill>
                  <a:schemeClr val="accent1">
                    <a:lumMod val="7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8B97307F-E82F-6C41-94D7-0B918F0307C9}"/>
              </a:ext>
            </a:extLst>
          </p:cNvPr>
          <p:cNvSpPr>
            <a:spLocks noGrp="1"/>
          </p:cNvSpPr>
          <p:nvPr>
            <p:ph type="subTitle" idx="1"/>
          </p:nvPr>
        </p:nvSpPr>
        <p:spPr>
          <a:xfrm>
            <a:off x="4572000" y="10806114"/>
            <a:ext cx="27432000" cy="4967286"/>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p>
        </p:txBody>
      </p:sp>
      <p:sp>
        <p:nvSpPr>
          <p:cNvPr id="4" name="Date Placeholder 3">
            <a:extLst>
              <a:ext uri="{FF2B5EF4-FFF2-40B4-BE49-F238E27FC236}">
                <a16:creationId xmlns:a16="http://schemas.microsoft.com/office/drawing/2014/main" id="{6E3F9956-9324-FB4E-AEF2-D9D738D02FDE}"/>
              </a:ext>
            </a:extLst>
          </p:cNvPr>
          <p:cNvSpPr>
            <a:spLocks noGrp="1"/>
          </p:cNvSpPr>
          <p:nvPr>
            <p:ph type="dt" sz="half" idx="10"/>
          </p:nvPr>
        </p:nvSpPr>
        <p:spPr/>
        <p:txBody>
          <a:bodyPr/>
          <a:lstStyle/>
          <a:p>
            <a:fld id="{16CB3FA3-22CF-D24E-9257-B4BAD3401880}" type="datetime1">
              <a:rPr lang="en-US" smtClean="0"/>
              <a:t>3/4/25</a:t>
            </a:fld>
            <a:endParaRPr lang="en-US"/>
          </a:p>
        </p:txBody>
      </p:sp>
      <p:sp>
        <p:nvSpPr>
          <p:cNvPr id="5" name="Footer Placeholder 4">
            <a:extLst>
              <a:ext uri="{FF2B5EF4-FFF2-40B4-BE49-F238E27FC236}">
                <a16:creationId xmlns:a16="http://schemas.microsoft.com/office/drawing/2014/main" id="{B672AD58-8C94-5746-A2CF-4E8B65CDE4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2A6D2F-B142-C34E-B53B-8319FC5621D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9700425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BE4ED-5B09-6A4A-B804-3F95E7CDB23A}"/>
              </a:ext>
            </a:extLst>
          </p:cNvPr>
          <p:cNvSpPr>
            <a:spLocks noGrp="1"/>
          </p:cNvSpPr>
          <p:nvPr>
            <p:ph type="title"/>
          </p:nvPr>
        </p:nvSpPr>
        <p:spPr>
          <a:xfrm>
            <a:off x="1603169" y="405314"/>
            <a:ext cx="33666543" cy="3976689"/>
          </a:xfrm>
        </p:spPr>
        <p:txBody>
          <a:bodyPr>
            <a:normAutofit/>
          </a:bodyPr>
          <a:lstStyle>
            <a:lvl1pPr algn="ctr">
              <a:lnSpc>
                <a:spcPct val="100000"/>
              </a:lnSpc>
              <a:defRPr sz="14400" b="1">
                <a:solidFill>
                  <a:schemeClr val="accent1">
                    <a:lumMod val="75000"/>
                  </a:schemeClr>
                </a:solidFill>
                <a:latin typeface="Calibri" panose="020F0502020204030204" pitchFamily="34" charset="0"/>
                <a:ea typeface="HEITI TC MEDIUM" pitchFamily="2" charset="-128"/>
                <a:cs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BC68D9A-CD57-CE49-8834-30E3992BCD9F}"/>
              </a:ext>
            </a:extLst>
          </p:cNvPr>
          <p:cNvSpPr>
            <a:spLocks noGrp="1"/>
          </p:cNvSpPr>
          <p:nvPr>
            <p:ph idx="1"/>
          </p:nvPr>
        </p:nvSpPr>
        <p:spPr>
          <a:xfrm>
            <a:off x="1603169" y="4845134"/>
            <a:ext cx="33666543" cy="14214765"/>
          </a:xfrm>
        </p:spPr>
        <p:txBody>
          <a:bodyPr/>
          <a:lstStyle>
            <a:lvl1pPr>
              <a:lnSpc>
                <a:spcPct val="100000"/>
              </a:lnSpc>
              <a:spcBef>
                <a:spcPts val="0"/>
              </a:spcBef>
              <a:spcAft>
                <a:spcPts val="3600"/>
              </a:spcAft>
              <a:defRPr sz="9600">
                <a:latin typeface="Calibri" panose="020F0502020204030204" pitchFamily="34" charset="0"/>
                <a:ea typeface="Heiti TC Medium" pitchFamily="2" charset="-128"/>
                <a:cs typeface="Calibri" panose="020F0502020204030204" pitchFamily="34" charset="0"/>
              </a:defRPr>
            </a:lvl1pPr>
            <a:lvl2pPr>
              <a:lnSpc>
                <a:spcPct val="100000"/>
              </a:lnSpc>
              <a:spcBef>
                <a:spcPts val="0"/>
              </a:spcBef>
              <a:spcAft>
                <a:spcPts val="3600"/>
              </a:spcAft>
              <a:defRPr sz="8400">
                <a:latin typeface="Calibri" panose="020F0502020204030204" pitchFamily="34" charset="0"/>
                <a:ea typeface="Heiti TC Medium" pitchFamily="2" charset="-128"/>
                <a:cs typeface="Calibri" panose="020F0502020204030204" pitchFamily="34" charset="0"/>
              </a:defRPr>
            </a:lvl2pPr>
            <a:lvl3pPr>
              <a:lnSpc>
                <a:spcPct val="100000"/>
              </a:lnSpc>
              <a:spcBef>
                <a:spcPts val="0"/>
              </a:spcBef>
              <a:spcAft>
                <a:spcPts val="3600"/>
              </a:spcAft>
              <a:defRPr sz="7200">
                <a:latin typeface="Calibri" panose="020F0502020204030204" pitchFamily="34" charset="0"/>
                <a:ea typeface="Heiti TC Medium" pitchFamily="2" charset="-128"/>
                <a:cs typeface="Calibri" panose="020F0502020204030204" pitchFamily="34" charset="0"/>
              </a:defRPr>
            </a:lvl3pPr>
            <a:lvl4pPr>
              <a:lnSpc>
                <a:spcPct val="100000"/>
              </a:lnSpc>
              <a:spcBef>
                <a:spcPts val="0"/>
              </a:spcBef>
              <a:spcAft>
                <a:spcPts val="3600"/>
              </a:spcAft>
              <a:defRPr sz="6000">
                <a:latin typeface="Calibri" panose="020F0502020204030204" pitchFamily="34" charset="0"/>
                <a:ea typeface="Heiti TC Medium" pitchFamily="2" charset="-128"/>
                <a:cs typeface="Calibri" panose="020F0502020204030204" pitchFamily="34" charset="0"/>
              </a:defRPr>
            </a:lvl4pPr>
            <a:lvl5pPr>
              <a:lnSpc>
                <a:spcPct val="100000"/>
              </a:lnSpc>
              <a:spcBef>
                <a:spcPts val="0"/>
              </a:spcBef>
              <a:spcAft>
                <a:spcPts val="3600"/>
              </a:spcAft>
              <a:defRPr>
                <a:latin typeface="Calibri" panose="020F0502020204030204" pitchFamily="34" charset="0"/>
                <a:ea typeface="Heiti TC Medium" pitchFamily="2" charset="-128"/>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18</a:t>
            </a:r>
          </a:p>
        </p:txBody>
      </p:sp>
      <p:sp>
        <p:nvSpPr>
          <p:cNvPr id="4" name="Date Placeholder 3">
            <a:extLst>
              <a:ext uri="{FF2B5EF4-FFF2-40B4-BE49-F238E27FC236}">
                <a16:creationId xmlns:a16="http://schemas.microsoft.com/office/drawing/2014/main" id="{47C9C6CC-B570-4F45-86AC-540D1BEBC145}"/>
              </a:ext>
            </a:extLst>
          </p:cNvPr>
          <p:cNvSpPr>
            <a:spLocks noGrp="1"/>
          </p:cNvSpPr>
          <p:nvPr>
            <p:ph type="dt" sz="half" idx="10"/>
          </p:nvPr>
        </p:nvSpPr>
        <p:spPr>
          <a:xfrm>
            <a:off x="222801" y="19381577"/>
            <a:ext cx="8229600" cy="1095375"/>
          </a:xfrm>
        </p:spPr>
        <p:txBody>
          <a:bodyPr/>
          <a:lstStyle/>
          <a:p>
            <a:fld id="{3AF6F8BD-BCC6-7D43-A79E-885049D004FB}" type="datetime1">
              <a:rPr lang="en-US" smtClean="0"/>
              <a:t>3/4/25</a:t>
            </a:fld>
            <a:endParaRPr lang="en-US"/>
          </a:p>
        </p:txBody>
      </p:sp>
      <p:sp>
        <p:nvSpPr>
          <p:cNvPr id="5" name="Footer Placeholder 4">
            <a:extLst>
              <a:ext uri="{FF2B5EF4-FFF2-40B4-BE49-F238E27FC236}">
                <a16:creationId xmlns:a16="http://schemas.microsoft.com/office/drawing/2014/main" id="{8DD60589-8BB0-5240-B769-F0C1B0E4F398}"/>
              </a:ext>
            </a:extLst>
          </p:cNvPr>
          <p:cNvSpPr>
            <a:spLocks noGrp="1"/>
          </p:cNvSpPr>
          <p:nvPr>
            <p:ph type="ftr" sz="quarter" idx="11"/>
          </p:nvPr>
        </p:nvSpPr>
        <p:spPr>
          <a:xfrm>
            <a:off x="12115800" y="19416296"/>
            <a:ext cx="12344400" cy="1095375"/>
          </a:xfrm>
        </p:spPr>
        <p:txBody>
          <a:bodyPr/>
          <a:lstStyle/>
          <a:p>
            <a:endParaRPr lang="en-US"/>
          </a:p>
        </p:txBody>
      </p:sp>
      <p:sp>
        <p:nvSpPr>
          <p:cNvPr id="6" name="Slide Number Placeholder 5">
            <a:extLst>
              <a:ext uri="{FF2B5EF4-FFF2-40B4-BE49-F238E27FC236}">
                <a16:creationId xmlns:a16="http://schemas.microsoft.com/office/drawing/2014/main" id="{0816F5F2-9431-DB42-A29F-B6D0844B88ED}"/>
              </a:ext>
            </a:extLst>
          </p:cNvPr>
          <p:cNvSpPr>
            <a:spLocks noGrp="1"/>
          </p:cNvSpPr>
          <p:nvPr>
            <p:ph type="sldNum" sz="quarter" idx="12"/>
          </p:nvPr>
        </p:nvSpPr>
        <p:spPr>
          <a:xfrm>
            <a:off x="33479393" y="19686734"/>
            <a:ext cx="2882097" cy="718965"/>
          </a:xfrm>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6150944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A8BE4-B9DB-8B46-BE99-ED3CD2034751}"/>
              </a:ext>
            </a:extLst>
          </p:cNvPr>
          <p:cNvSpPr>
            <a:spLocks noGrp="1"/>
          </p:cNvSpPr>
          <p:nvPr>
            <p:ph type="title"/>
          </p:nvPr>
        </p:nvSpPr>
        <p:spPr>
          <a:xfrm>
            <a:off x="2495550" y="5129216"/>
            <a:ext cx="31546800" cy="8558211"/>
          </a:xfrm>
        </p:spPr>
        <p:txBody>
          <a:bodyPr anchor="b"/>
          <a:lstStyle>
            <a:lvl1pPr>
              <a:defRPr sz="18000"/>
            </a:lvl1pPr>
          </a:lstStyle>
          <a:p>
            <a:r>
              <a:rPr lang="en-US"/>
              <a:t>Click to edit Master title style</a:t>
            </a:r>
          </a:p>
        </p:txBody>
      </p:sp>
      <p:sp>
        <p:nvSpPr>
          <p:cNvPr id="3" name="Text Placeholder 2">
            <a:extLst>
              <a:ext uri="{FF2B5EF4-FFF2-40B4-BE49-F238E27FC236}">
                <a16:creationId xmlns:a16="http://schemas.microsoft.com/office/drawing/2014/main" id="{9DDFA206-4434-6C49-93D6-8FB3309A094F}"/>
              </a:ext>
            </a:extLst>
          </p:cNvPr>
          <p:cNvSpPr>
            <a:spLocks noGrp="1"/>
          </p:cNvSpPr>
          <p:nvPr>
            <p:ph type="body" idx="1"/>
          </p:nvPr>
        </p:nvSpPr>
        <p:spPr>
          <a:xfrm>
            <a:off x="2495550" y="13768391"/>
            <a:ext cx="31546800" cy="4500561"/>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496590A-DE44-944F-A5EE-1F6F42A0698A}"/>
              </a:ext>
            </a:extLst>
          </p:cNvPr>
          <p:cNvSpPr>
            <a:spLocks noGrp="1"/>
          </p:cNvSpPr>
          <p:nvPr>
            <p:ph type="dt" sz="half" idx="10"/>
          </p:nvPr>
        </p:nvSpPr>
        <p:spPr/>
        <p:txBody>
          <a:bodyPr/>
          <a:lstStyle/>
          <a:p>
            <a:fld id="{162B91CB-B2E0-BC45-A47A-800ECE7C338D}" type="datetime1">
              <a:rPr lang="en-US" smtClean="0"/>
              <a:t>3/4/25</a:t>
            </a:fld>
            <a:endParaRPr lang="en-US"/>
          </a:p>
        </p:txBody>
      </p:sp>
      <p:sp>
        <p:nvSpPr>
          <p:cNvPr id="5" name="Footer Placeholder 4">
            <a:extLst>
              <a:ext uri="{FF2B5EF4-FFF2-40B4-BE49-F238E27FC236}">
                <a16:creationId xmlns:a16="http://schemas.microsoft.com/office/drawing/2014/main" id="{1BF59D8B-60E1-EF4B-98C5-B7F4C2B78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EB3723-86B1-B349-9F2F-09C62F85EF93}"/>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4556979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65C9C-EC45-E046-A3D4-2894A3040F0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A92FDE4-30E7-4649-822C-2D4099F6B022}"/>
              </a:ext>
            </a:extLst>
          </p:cNvPr>
          <p:cNvSpPr>
            <a:spLocks noGrp="1"/>
          </p:cNvSpPr>
          <p:nvPr>
            <p:ph sz="half" idx="1"/>
          </p:nvPr>
        </p:nvSpPr>
        <p:spPr>
          <a:xfrm>
            <a:off x="2514600" y="5476875"/>
            <a:ext cx="15544800" cy="1305401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DCFADF-67B0-0644-8361-4420EA3D409F}"/>
              </a:ext>
            </a:extLst>
          </p:cNvPr>
          <p:cNvSpPr>
            <a:spLocks noGrp="1"/>
          </p:cNvSpPr>
          <p:nvPr>
            <p:ph sz="half" idx="2"/>
          </p:nvPr>
        </p:nvSpPr>
        <p:spPr>
          <a:xfrm>
            <a:off x="18516600" y="5476875"/>
            <a:ext cx="15544800" cy="1305401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FBDBED8-2B40-EA47-A7D2-0AA3D29F0666}"/>
              </a:ext>
            </a:extLst>
          </p:cNvPr>
          <p:cNvSpPr>
            <a:spLocks noGrp="1"/>
          </p:cNvSpPr>
          <p:nvPr>
            <p:ph type="dt" sz="half" idx="10"/>
          </p:nvPr>
        </p:nvSpPr>
        <p:spPr/>
        <p:txBody>
          <a:bodyPr/>
          <a:lstStyle/>
          <a:p>
            <a:fld id="{8FF5BBA4-D3DD-E64D-B22D-26AB1DAC96C8}" type="datetime1">
              <a:rPr lang="en-US" smtClean="0"/>
              <a:t>3/4/25</a:t>
            </a:fld>
            <a:endParaRPr lang="en-US"/>
          </a:p>
        </p:txBody>
      </p:sp>
      <p:sp>
        <p:nvSpPr>
          <p:cNvPr id="6" name="Footer Placeholder 5">
            <a:extLst>
              <a:ext uri="{FF2B5EF4-FFF2-40B4-BE49-F238E27FC236}">
                <a16:creationId xmlns:a16="http://schemas.microsoft.com/office/drawing/2014/main" id="{968B1922-CDFB-504A-97B2-40E4B4D8AC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CEE245-AF96-D849-A4E3-6D346AFC521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317621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FIDENTIAL">
  <p:cSld name="CONFIDENTIAL">
    <p:spTree>
      <p:nvGrpSpPr>
        <p:cNvPr id="1" name="Shape 45"/>
        <p:cNvGrpSpPr/>
        <p:nvPr/>
      </p:nvGrpSpPr>
      <p:grpSpPr>
        <a:xfrm>
          <a:off x="0" y="0"/>
          <a:ext cx="0" cy="0"/>
          <a:chOff x="0" y="0"/>
          <a:chExt cx="0" cy="0"/>
        </a:xfrm>
      </p:grpSpPr>
      <p:sp>
        <p:nvSpPr>
          <p:cNvPr id="46" name="Google Shape;46;p6"/>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6"/>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48" name="Google Shape;48;p6"/>
          <p:cNvSpPr txBox="1">
            <a:spLocks noGrp="1"/>
          </p:cNvSpPr>
          <p:nvPr>
            <p:ph type="body" idx="2"/>
          </p:nvPr>
        </p:nvSpPr>
        <p:spPr>
          <a:xfrm>
            <a:off x="2514600" y="4846320"/>
            <a:ext cx="31546800" cy="1365199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49" name="Google Shape;49;p6"/>
          <p:cNvSpPr txBox="1"/>
          <p:nvPr/>
        </p:nvSpPr>
        <p:spPr>
          <a:xfrm>
            <a:off x="708485" y="19635786"/>
            <a:ext cx="6504666" cy="4462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300" b="0" i="0" u="none" strike="noStrike" cap="none">
                <a:solidFill>
                  <a:schemeClr val="lt1"/>
                </a:solidFill>
                <a:latin typeface="NVIDIA Sans Medium"/>
                <a:ea typeface="NVIDIA Sans Medium"/>
                <a:cs typeface="NVIDIA Sans Medium"/>
                <a:sym typeface="NVIDIA Sans Medium"/>
              </a:rPr>
              <a:t>NVIDIA CONFIDENTIAL. DO NOT DISTRIBUTE.</a:t>
            </a: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2ECE3-9FE9-2549-980A-462110ABE28E}"/>
              </a:ext>
            </a:extLst>
          </p:cNvPr>
          <p:cNvSpPr>
            <a:spLocks noGrp="1"/>
          </p:cNvSpPr>
          <p:nvPr>
            <p:ph type="title"/>
          </p:nvPr>
        </p:nvSpPr>
        <p:spPr>
          <a:xfrm>
            <a:off x="2519364" y="1095377"/>
            <a:ext cx="31546800" cy="3976689"/>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1AEA5C-9D0D-8540-A802-044357BA9A79}"/>
              </a:ext>
            </a:extLst>
          </p:cNvPr>
          <p:cNvSpPr>
            <a:spLocks noGrp="1"/>
          </p:cNvSpPr>
          <p:nvPr>
            <p:ph type="body" idx="1"/>
          </p:nvPr>
        </p:nvSpPr>
        <p:spPr>
          <a:xfrm>
            <a:off x="2519366" y="5043489"/>
            <a:ext cx="15473361" cy="2471736"/>
          </a:xfrm>
        </p:spPr>
        <p:txBody>
          <a:bodyPr anchor="b">
            <a:normAutofit/>
          </a:bodyPr>
          <a:lstStyle>
            <a:lvl1pPr marL="0" indent="0">
              <a:buNone/>
              <a:defRPr sz="96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dirty="0"/>
              <a:t>Edit Master text styles</a:t>
            </a:r>
          </a:p>
        </p:txBody>
      </p:sp>
      <p:sp>
        <p:nvSpPr>
          <p:cNvPr id="4" name="Content Placeholder 3">
            <a:extLst>
              <a:ext uri="{FF2B5EF4-FFF2-40B4-BE49-F238E27FC236}">
                <a16:creationId xmlns:a16="http://schemas.microsoft.com/office/drawing/2014/main" id="{40E4DC00-D8DE-A24F-A23A-E81A91EDE3CC}"/>
              </a:ext>
            </a:extLst>
          </p:cNvPr>
          <p:cNvSpPr>
            <a:spLocks noGrp="1"/>
          </p:cNvSpPr>
          <p:nvPr>
            <p:ph sz="half" idx="2"/>
          </p:nvPr>
        </p:nvSpPr>
        <p:spPr>
          <a:xfrm>
            <a:off x="2519366" y="7515225"/>
            <a:ext cx="15473361" cy="1105376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7DFDA34-08D1-8B4A-A358-1EB1A2A082E2}"/>
              </a:ext>
            </a:extLst>
          </p:cNvPr>
          <p:cNvSpPr>
            <a:spLocks noGrp="1"/>
          </p:cNvSpPr>
          <p:nvPr>
            <p:ph type="body" sz="quarter" idx="3"/>
          </p:nvPr>
        </p:nvSpPr>
        <p:spPr>
          <a:xfrm>
            <a:off x="18516600" y="5043489"/>
            <a:ext cx="15549564" cy="2471736"/>
          </a:xfrm>
        </p:spPr>
        <p:txBody>
          <a:bodyPr anchor="b">
            <a:normAutofit/>
          </a:bodyPr>
          <a:lstStyle>
            <a:lvl1pPr marL="0" indent="0">
              <a:buNone/>
              <a:defRPr sz="96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dirty="0"/>
              <a:t>Edit Master text styles</a:t>
            </a:r>
          </a:p>
        </p:txBody>
      </p:sp>
      <p:sp>
        <p:nvSpPr>
          <p:cNvPr id="6" name="Content Placeholder 5">
            <a:extLst>
              <a:ext uri="{FF2B5EF4-FFF2-40B4-BE49-F238E27FC236}">
                <a16:creationId xmlns:a16="http://schemas.microsoft.com/office/drawing/2014/main" id="{29C2EC87-22D6-044E-A89A-063D1D3ED320}"/>
              </a:ext>
            </a:extLst>
          </p:cNvPr>
          <p:cNvSpPr>
            <a:spLocks noGrp="1"/>
          </p:cNvSpPr>
          <p:nvPr>
            <p:ph sz="quarter" idx="4"/>
          </p:nvPr>
        </p:nvSpPr>
        <p:spPr>
          <a:xfrm>
            <a:off x="18516600" y="7515225"/>
            <a:ext cx="15549564" cy="1105376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721565-F153-184B-8089-F20E5C8BE508}"/>
              </a:ext>
            </a:extLst>
          </p:cNvPr>
          <p:cNvSpPr>
            <a:spLocks noGrp="1"/>
          </p:cNvSpPr>
          <p:nvPr>
            <p:ph type="dt" sz="half" idx="10"/>
          </p:nvPr>
        </p:nvSpPr>
        <p:spPr/>
        <p:txBody>
          <a:bodyPr/>
          <a:lstStyle/>
          <a:p>
            <a:fld id="{0D08BD54-CFAB-9A4A-A893-D1FFE0B82A24}" type="datetime1">
              <a:rPr lang="en-US" smtClean="0"/>
              <a:t>3/4/25</a:t>
            </a:fld>
            <a:endParaRPr lang="en-US"/>
          </a:p>
        </p:txBody>
      </p:sp>
      <p:sp>
        <p:nvSpPr>
          <p:cNvPr id="8" name="Footer Placeholder 7">
            <a:extLst>
              <a:ext uri="{FF2B5EF4-FFF2-40B4-BE49-F238E27FC236}">
                <a16:creationId xmlns:a16="http://schemas.microsoft.com/office/drawing/2014/main" id="{F4E93DEC-A740-CB4B-9590-8DF2B97652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17F901-E097-5540-B08C-3E642445C74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5164098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9EC7A-C47E-9946-9B90-160BDE67B7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48236E-5C25-094A-990A-B390F559EE28}"/>
              </a:ext>
            </a:extLst>
          </p:cNvPr>
          <p:cNvSpPr>
            <a:spLocks noGrp="1"/>
          </p:cNvSpPr>
          <p:nvPr>
            <p:ph type="dt" sz="half" idx="10"/>
          </p:nvPr>
        </p:nvSpPr>
        <p:spPr/>
        <p:txBody>
          <a:bodyPr/>
          <a:lstStyle/>
          <a:p>
            <a:fld id="{F87865FB-1085-8649-9C39-7DD624120DB2}" type="datetime1">
              <a:rPr lang="en-US" smtClean="0"/>
              <a:t>3/4/25</a:t>
            </a:fld>
            <a:endParaRPr lang="en-US"/>
          </a:p>
        </p:txBody>
      </p:sp>
      <p:sp>
        <p:nvSpPr>
          <p:cNvPr id="4" name="Footer Placeholder 3">
            <a:extLst>
              <a:ext uri="{FF2B5EF4-FFF2-40B4-BE49-F238E27FC236}">
                <a16:creationId xmlns:a16="http://schemas.microsoft.com/office/drawing/2014/main" id="{7DFB224D-7B77-F246-86B4-B234C2E94B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1347A5-4489-DF44-9AA3-B64959E2CC3D}"/>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5230196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D6F886-4BA7-0040-8ACE-5C7FAE557022}"/>
              </a:ext>
            </a:extLst>
          </p:cNvPr>
          <p:cNvSpPr>
            <a:spLocks noGrp="1"/>
          </p:cNvSpPr>
          <p:nvPr>
            <p:ph type="dt" sz="half" idx="10"/>
          </p:nvPr>
        </p:nvSpPr>
        <p:spPr/>
        <p:txBody>
          <a:bodyPr/>
          <a:lstStyle/>
          <a:p>
            <a:fld id="{E2A09962-BA7E-D649-BE8D-7B231E22E385}" type="datetime1">
              <a:rPr lang="en-US" smtClean="0"/>
              <a:t>3/4/25</a:t>
            </a:fld>
            <a:endParaRPr lang="en-US"/>
          </a:p>
        </p:txBody>
      </p:sp>
      <p:sp>
        <p:nvSpPr>
          <p:cNvPr id="3" name="Footer Placeholder 2">
            <a:extLst>
              <a:ext uri="{FF2B5EF4-FFF2-40B4-BE49-F238E27FC236}">
                <a16:creationId xmlns:a16="http://schemas.microsoft.com/office/drawing/2014/main" id="{C27D98E3-0A3F-0448-8AA0-D38E4BFA11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35C1BB-88EF-9448-8DE7-F4A5DABE9537}"/>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2915699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6DE33-7AE5-8543-AF89-B5653C781EED}"/>
              </a:ext>
            </a:extLst>
          </p:cNvPr>
          <p:cNvSpPr>
            <a:spLocks noGrp="1"/>
          </p:cNvSpPr>
          <p:nvPr>
            <p:ph type="title"/>
          </p:nvPr>
        </p:nvSpPr>
        <p:spPr>
          <a:xfrm>
            <a:off x="2519366" y="1371600"/>
            <a:ext cx="11796711" cy="4800600"/>
          </a:xfrm>
        </p:spPr>
        <p:txBody>
          <a:bodyPr anchor="b"/>
          <a:lstStyle>
            <a:lvl1pPr>
              <a:defRPr sz="9600"/>
            </a:lvl1pPr>
          </a:lstStyle>
          <a:p>
            <a:r>
              <a:rPr lang="en-US"/>
              <a:t>Click to edit Master title style</a:t>
            </a:r>
          </a:p>
        </p:txBody>
      </p:sp>
      <p:sp>
        <p:nvSpPr>
          <p:cNvPr id="3" name="Content Placeholder 2">
            <a:extLst>
              <a:ext uri="{FF2B5EF4-FFF2-40B4-BE49-F238E27FC236}">
                <a16:creationId xmlns:a16="http://schemas.microsoft.com/office/drawing/2014/main" id="{EA9E98C8-7EDE-CE4D-A528-970586C98EB6}"/>
              </a:ext>
            </a:extLst>
          </p:cNvPr>
          <p:cNvSpPr>
            <a:spLocks noGrp="1"/>
          </p:cNvSpPr>
          <p:nvPr>
            <p:ph idx="1"/>
          </p:nvPr>
        </p:nvSpPr>
        <p:spPr>
          <a:xfrm>
            <a:off x="15549564" y="2962277"/>
            <a:ext cx="18516600" cy="14620875"/>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D9EB3E7-F144-F641-B54D-3EB47B8E723C}"/>
              </a:ext>
            </a:extLst>
          </p:cNvPr>
          <p:cNvSpPr>
            <a:spLocks noGrp="1"/>
          </p:cNvSpPr>
          <p:nvPr>
            <p:ph type="body" sz="half" idx="2"/>
          </p:nvPr>
        </p:nvSpPr>
        <p:spPr>
          <a:xfrm>
            <a:off x="2519366" y="6172200"/>
            <a:ext cx="11796711" cy="11434764"/>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dirty="0"/>
              <a:t>Edit Master text styles</a:t>
            </a:r>
          </a:p>
        </p:txBody>
      </p:sp>
      <p:sp>
        <p:nvSpPr>
          <p:cNvPr id="5" name="Date Placeholder 4">
            <a:extLst>
              <a:ext uri="{FF2B5EF4-FFF2-40B4-BE49-F238E27FC236}">
                <a16:creationId xmlns:a16="http://schemas.microsoft.com/office/drawing/2014/main" id="{A4F0B833-546C-6148-B1FA-57BC3099BAB4}"/>
              </a:ext>
            </a:extLst>
          </p:cNvPr>
          <p:cNvSpPr>
            <a:spLocks noGrp="1"/>
          </p:cNvSpPr>
          <p:nvPr>
            <p:ph type="dt" sz="half" idx="10"/>
          </p:nvPr>
        </p:nvSpPr>
        <p:spPr/>
        <p:txBody>
          <a:bodyPr/>
          <a:lstStyle/>
          <a:p>
            <a:fld id="{5CBA777E-FE95-3E40-9E3A-837DD39FEE15}" type="datetime1">
              <a:rPr lang="en-US" smtClean="0"/>
              <a:t>3/4/25</a:t>
            </a:fld>
            <a:endParaRPr lang="en-US"/>
          </a:p>
        </p:txBody>
      </p:sp>
      <p:sp>
        <p:nvSpPr>
          <p:cNvPr id="6" name="Footer Placeholder 5">
            <a:extLst>
              <a:ext uri="{FF2B5EF4-FFF2-40B4-BE49-F238E27FC236}">
                <a16:creationId xmlns:a16="http://schemas.microsoft.com/office/drawing/2014/main" id="{944FA3FB-D1B1-0746-848E-1BEF540F20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DA8433-197A-2142-8CEE-EF06B5D6F8D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6231471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06E-8191-AF49-8CB3-41DE28791EF9}"/>
              </a:ext>
            </a:extLst>
          </p:cNvPr>
          <p:cNvSpPr>
            <a:spLocks noGrp="1"/>
          </p:cNvSpPr>
          <p:nvPr>
            <p:ph type="title"/>
          </p:nvPr>
        </p:nvSpPr>
        <p:spPr>
          <a:xfrm>
            <a:off x="2519366" y="1371600"/>
            <a:ext cx="11796711" cy="4800600"/>
          </a:xfrm>
        </p:spPr>
        <p:txBody>
          <a:bodyPr anchor="b"/>
          <a:lstStyle>
            <a:lvl1pPr>
              <a:defRPr sz="9600"/>
            </a:lvl1pPr>
          </a:lstStyle>
          <a:p>
            <a:r>
              <a:rPr lang="en-US"/>
              <a:t>Click to edit Master title style</a:t>
            </a:r>
          </a:p>
        </p:txBody>
      </p:sp>
      <p:sp>
        <p:nvSpPr>
          <p:cNvPr id="3" name="Picture Placeholder 2">
            <a:extLst>
              <a:ext uri="{FF2B5EF4-FFF2-40B4-BE49-F238E27FC236}">
                <a16:creationId xmlns:a16="http://schemas.microsoft.com/office/drawing/2014/main" id="{54DE83BE-7594-C041-A25D-3B73D4218E78}"/>
              </a:ext>
            </a:extLst>
          </p:cNvPr>
          <p:cNvSpPr>
            <a:spLocks noGrp="1"/>
          </p:cNvSpPr>
          <p:nvPr>
            <p:ph type="pic" idx="1"/>
          </p:nvPr>
        </p:nvSpPr>
        <p:spPr>
          <a:xfrm>
            <a:off x="15549564" y="2962277"/>
            <a:ext cx="18516600" cy="14620875"/>
          </a:xfrm>
        </p:spPr>
        <p:txBody>
          <a:bodyPr/>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endParaRPr lang="en-US"/>
          </a:p>
        </p:txBody>
      </p:sp>
      <p:sp>
        <p:nvSpPr>
          <p:cNvPr id="4" name="Text Placeholder 3">
            <a:extLst>
              <a:ext uri="{FF2B5EF4-FFF2-40B4-BE49-F238E27FC236}">
                <a16:creationId xmlns:a16="http://schemas.microsoft.com/office/drawing/2014/main" id="{9D88B594-88B6-6149-B1FD-74BAD06D934F}"/>
              </a:ext>
            </a:extLst>
          </p:cNvPr>
          <p:cNvSpPr>
            <a:spLocks noGrp="1"/>
          </p:cNvSpPr>
          <p:nvPr>
            <p:ph type="body" sz="half" idx="2"/>
          </p:nvPr>
        </p:nvSpPr>
        <p:spPr>
          <a:xfrm>
            <a:off x="2519366" y="6172200"/>
            <a:ext cx="11796711" cy="11434764"/>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Edit Master text styles</a:t>
            </a:r>
          </a:p>
        </p:txBody>
      </p:sp>
      <p:sp>
        <p:nvSpPr>
          <p:cNvPr id="5" name="Date Placeholder 4">
            <a:extLst>
              <a:ext uri="{FF2B5EF4-FFF2-40B4-BE49-F238E27FC236}">
                <a16:creationId xmlns:a16="http://schemas.microsoft.com/office/drawing/2014/main" id="{32AC2BA2-1BA6-C449-A364-D072C486CE7E}"/>
              </a:ext>
            </a:extLst>
          </p:cNvPr>
          <p:cNvSpPr>
            <a:spLocks noGrp="1"/>
          </p:cNvSpPr>
          <p:nvPr>
            <p:ph type="dt" sz="half" idx="10"/>
          </p:nvPr>
        </p:nvSpPr>
        <p:spPr/>
        <p:txBody>
          <a:bodyPr/>
          <a:lstStyle/>
          <a:p>
            <a:fld id="{21262F62-C870-1A46-B89C-F9319BBEAAC6}" type="datetime1">
              <a:rPr lang="en-US" smtClean="0"/>
              <a:t>3/4/25</a:t>
            </a:fld>
            <a:endParaRPr lang="en-US"/>
          </a:p>
        </p:txBody>
      </p:sp>
      <p:sp>
        <p:nvSpPr>
          <p:cNvPr id="6" name="Footer Placeholder 5">
            <a:extLst>
              <a:ext uri="{FF2B5EF4-FFF2-40B4-BE49-F238E27FC236}">
                <a16:creationId xmlns:a16="http://schemas.microsoft.com/office/drawing/2014/main" id="{82635E02-B667-C745-939D-5B704920F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628B53-7F35-524C-B44E-89322CDF96B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162892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46172-8336-0A40-B4C3-4D8A5C93F4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E20883-F177-154D-8E05-CA7696CC36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D4DA9-1F29-B84E-80DC-389667922023}"/>
              </a:ext>
            </a:extLst>
          </p:cNvPr>
          <p:cNvSpPr>
            <a:spLocks noGrp="1"/>
          </p:cNvSpPr>
          <p:nvPr>
            <p:ph type="dt" sz="half" idx="10"/>
          </p:nvPr>
        </p:nvSpPr>
        <p:spPr/>
        <p:txBody>
          <a:bodyPr/>
          <a:lstStyle/>
          <a:p>
            <a:fld id="{AB039A0E-6D67-224D-9CFD-01A351FD6A9C}" type="datetime1">
              <a:rPr lang="en-US" smtClean="0"/>
              <a:t>3/4/25</a:t>
            </a:fld>
            <a:endParaRPr lang="en-US"/>
          </a:p>
        </p:txBody>
      </p:sp>
      <p:sp>
        <p:nvSpPr>
          <p:cNvPr id="5" name="Footer Placeholder 4">
            <a:extLst>
              <a:ext uri="{FF2B5EF4-FFF2-40B4-BE49-F238E27FC236}">
                <a16:creationId xmlns:a16="http://schemas.microsoft.com/office/drawing/2014/main" id="{4705BD03-736F-184E-8D7C-026EFBAE6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AE6B7-5864-5F49-A039-0A08BCD1253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033961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38E1BA-4517-8F4C-BECF-2D4D4F9475E7}"/>
              </a:ext>
            </a:extLst>
          </p:cNvPr>
          <p:cNvSpPr>
            <a:spLocks noGrp="1"/>
          </p:cNvSpPr>
          <p:nvPr>
            <p:ph type="title" orient="vert"/>
          </p:nvPr>
        </p:nvSpPr>
        <p:spPr>
          <a:xfrm>
            <a:off x="26174700" y="1095375"/>
            <a:ext cx="7886700" cy="1743551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35B11-57DD-6647-A778-87C8BED79BD5}"/>
              </a:ext>
            </a:extLst>
          </p:cNvPr>
          <p:cNvSpPr>
            <a:spLocks noGrp="1"/>
          </p:cNvSpPr>
          <p:nvPr>
            <p:ph type="body" orient="vert" idx="1"/>
          </p:nvPr>
        </p:nvSpPr>
        <p:spPr>
          <a:xfrm>
            <a:off x="2514600" y="1095375"/>
            <a:ext cx="23202900" cy="1743551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55C4B8-A561-E841-8C61-AA17720C8D40}"/>
              </a:ext>
            </a:extLst>
          </p:cNvPr>
          <p:cNvSpPr>
            <a:spLocks noGrp="1"/>
          </p:cNvSpPr>
          <p:nvPr>
            <p:ph type="dt" sz="half" idx="10"/>
          </p:nvPr>
        </p:nvSpPr>
        <p:spPr/>
        <p:txBody>
          <a:bodyPr/>
          <a:lstStyle/>
          <a:p>
            <a:fld id="{C11E26E0-5B06-6D4B-BE9C-55EAEC63A6AC}" type="datetime1">
              <a:rPr lang="en-US" smtClean="0"/>
              <a:t>3/4/25</a:t>
            </a:fld>
            <a:endParaRPr lang="en-US"/>
          </a:p>
        </p:txBody>
      </p:sp>
      <p:sp>
        <p:nvSpPr>
          <p:cNvPr id="5" name="Footer Placeholder 4">
            <a:extLst>
              <a:ext uri="{FF2B5EF4-FFF2-40B4-BE49-F238E27FC236}">
                <a16:creationId xmlns:a16="http://schemas.microsoft.com/office/drawing/2014/main" id="{85337148-7E46-1642-856B-2C5035058E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149ADD-0B1A-2C4D-963C-BCAD6CA8EDD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21921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lumn">
  <p:cSld name="Two Column">
    <p:spTree>
      <p:nvGrpSpPr>
        <p:cNvPr id="1" name="Shape 50"/>
        <p:cNvGrpSpPr/>
        <p:nvPr/>
      </p:nvGrpSpPr>
      <p:grpSpPr>
        <a:xfrm>
          <a:off x="0" y="0"/>
          <a:ext cx="0" cy="0"/>
          <a:chOff x="0" y="0"/>
          <a:chExt cx="0" cy="0"/>
        </a:xfrm>
      </p:grpSpPr>
      <p:sp>
        <p:nvSpPr>
          <p:cNvPr id="51" name="Google Shape;51;p7"/>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7"/>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53" name="Google Shape;53;p7"/>
          <p:cNvSpPr txBox="1">
            <a:spLocks noGrp="1"/>
          </p:cNvSpPr>
          <p:nvPr>
            <p:ph type="body" idx="2"/>
          </p:nvPr>
        </p:nvSpPr>
        <p:spPr>
          <a:xfrm>
            <a:off x="2514600" y="4846320"/>
            <a:ext cx="15215615" cy="1365199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54" name="Google Shape;54;p7"/>
          <p:cNvSpPr txBox="1">
            <a:spLocks noGrp="1"/>
          </p:cNvSpPr>
          <p:nvPr>
            <p:ph type="body" idx="3"/>
          </p:nvPr>
        </p:nvSpPr>
        <p:spPr>
          <a:xfrm>
            <a:off x="18845785" y="4846320"/>
            <a:ext cx="15215700" cy="13652100"/>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FIDENTIAL_Two Column">
  <p:cSld name="CONFIDENTIAL_Two Column">
    <p:spTree>
      <p:nvGrpSpPr>
        <p:cNvPr id="1" name="Shape 55"/>
        <p:cNvGrpSpPr/>
        <p:nvPr/>
      </p:nvGrpSpPr>
      <p:grpSpPr>
        <a:xfrm>
          <a:off x="0" y="0"/>
          <a:ext cx="0" cy="0"/>
          <a:chOff x="0" y="0"/>
          <a:chExt cx="0" cy="0"/>
        </a:xfrm>
      </p:grpSpPr>
      <p:sp>
        <p:nvSpPr>
          <p:cNvPr id="56" name="Google Shape;56;p8"/>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8"/>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58" name="Google Shape;58;p8"/>
          <p:cNvSpPr txBox="1">
            <a:spLocks noGrp="1"/>
          </p:cNvSpPr>
          <p:nvPr>
            <p:ph type="body" idx="2"/>
          </p:nvPr>
        </p:nvSpPr>
        <p:spPr>
          <a:xfrm>
            <a:off x="2514600" y="4846320"/>
            <a:ext cx="15215615" cy="1365199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59" name="Google Shape;59;p8"/>
          <p:cNvSpPr txBox="1">
            <a:spLocks noGrp="1"/>
          </p:cNvSpPr>
          <p:nvPr>
            <p:ph type="body" idx="3"/>
          </p:nvPr>
        </p:nvSpPr>
        <p:spPr>
          <a:xfrm>
            <a:off x="18845785" y="4846320"/>
            <a:ext cx="15215615" cy="1365199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60" name="Google Shape;60;p8"/>
          <p:cNvSpPr txBox="1"/>
          <p:nvPr/>
        </p:nvSpPr>
        <p:spPr>
          <a:xfrm>
            <a:off x="708485" y="19635786"/>
            <a:ext cx="6504666" cy="4462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300">
                <a:solidFill>
                  <a:schemeClr val="lt1"/>
                </a:solidFill>
                <a:latin typeface="NVIDIA Sans Medium"/>
                <a:ea typeface="NVIDIA Sans Medium"/>
                <a:cs typeface="NVIDIA Sans Medium"/>
                <a:sym typeface="NVIDIA Sans Medium"/>
              </a:rPr>
              <a:t>NVIDIA CONFIDENTIAL. DO NOT DISTRIBUTE.</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DING_Title, Subtitle, Bullets">
  <p:cSld name="CODING_Title, Subtitle, Bullets">
    <p:spTree>
      <p:nvGrpSpPr>
        <p:cNvPr id="1" name="Shape 61"/>
        <p:cNvGrpSpPr/>
        <p:nvPr/>
      </p:nvGrpSpPr>
      <p:grpSpPr>
        <a:xfrm>
          <a:off x="0" y="0"/>
          <a:ext cx="0" cy="0"/>
          <a:chOff x="0" y="0"/>
          <a:chExt cx="0" cy="0"/>
        </a:xfrm>
      </p:grpSpPr>
      <p:sp>
        <p:nvSpPr>
          <p:cNvPr id="62" name="Google Shape;62;p9"/>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Roboto Mono"/>
              <a:buNone/>
              <a:defRPr sz="7200" b="1" cap="none">
                <a:latin typeface="Roboto Mono"/>
                <a:ea typeface="Roboto Mono"/>
                <a:cs typeface="Roboto Mono"/>
                <a:sym typeface="Roboto Mon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9"/>
          <p:cNvSpPr txBox="1">
            <a:spLocks noGrp="1"/>
          </p:cNvSpPr>
          <p:nvPr>
            <p:ph type="body" idx="1"/>
          </p:nvPr>
        </p:nvSpPr>
        <p:spPr>
          <a:xfrm>
            <a:off x="2514600" y="4873752"/>
            <a:ext cx="31546800" cy="1365199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Roboto Mono"/>
                <a:ea typeface="Roboto Mono"/>
                <a:cs typeface="Roboto Mono"/>
                <a:sym typeface="Roboto Mono"/>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Roboto Mono"/>
                <a:ea typeface="Roboto Mono"/>
                <a:cs typeface="Roboto Mono"/>
                <a:sym typeface="Roboto Mono"/>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Roboto Mono"/>
                <a:ea typeface="Roboto Mono"/>
                <a:cs typeface="Roboto Mono"/>
                <a:sym typeface="Roboto Mono"/>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Roboto Mono"/>
                <a:ea typeface="Roboto Mono"/>
                <a:cs typeface="Roboto Mono"/>
                <a:sym typeface="Roboto Mono"/>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Roboto Mono"/>
                <a:ea typeface="Roboto Mono"/>
                <a:cs typeface="Roboto Mono"/>
                <a:sym typeface="Roboto Mono"/>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64" name="Google Shape;64;p9"/>
          <p:cNvSpPr txBox="1">
            <a:spLocks noGrp="1"/>
          </p:cNvSpPr>
          <p:nvPr>
            <p:ph type="body" idx="2"/>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Roboto Mono"/>
                <a:ea typeface="Roboto Mono"/>
                <a:cs typeface="Roboto Mono"/>
                <a:sym typeface="Roboto Mono"/>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FIDENTIAL_Coding">
  <p:cSld name="CONFIDENTIAL_Coding">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Roboto Mono"/>
              <a:buNone/>
              <a:defRPr sz="7200" b="1" cap="none">
                <a:latin typeface="Roboto Mono"/>
                <a:ea typeface="Roboto Mono"/>
                <a:cs typeface="Roboto Mono"/>
                <a:sym typeface="Roboto Mon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txBox="1">
            <a:spLocks noGrp="1"/>
          </p:cNvSpPr>
          <p:nvPr>
            <p:ph type="body" idx="1"/>
          </p:nvPr>
        </p:nvSpPr>
        <p:spPr>
          <a:xfrm>
            <a:off x="2514600" y="4873752"/>
            <a:ext cx="31546800" cy="1365199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Roboto Mono"/>
                <a:ea typeface="Roboto Mono"/>
                <a:cs typeface="Roboto Mono"/>
                <a:sym typeface="Roboto Mono"/>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Roboto Mono"/>
                <a:ea typeface="Roboto Mono"/>
                <a:cs typeface="Roboto Mono"/>
                <a:sym typeface="Roboto Mono"/>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Roboto Mono"/>
                <a:ea typeface="Roboto Mono"/>
                <a:cs typeface="Roboto Mono"/>
                <a:sym typeface="Roboto Mono"/>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Roboto Mono"/>
                <a:ea typeface="Roboto Mono"/>
                <a:cs typeface="Roboto Mono"/>
                <a:sym typeface="Roboto Mono"/>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Roboto Mono"/>
                <a:ea typeface="Roboto Mono"/>
                <a:cs typeface="Roboto Mono"/>
                <a:sym typeface="Roboto Mono"/>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68" name="Google Shape;68;p10"/>
          <p:cNvSpPr txBox="1">
            <a:spLocks noGrp="1"/>
          </p:cNvSpPr>
          <p:nvPr>
            <p:ph type="body" idx="2"/>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Roboto Mono"/>
                <a:ea typeface="Roboto Mono"/>
                <a:cs typeface="Roboto Mono"/>
                <a:sym typeface="Roboto Mono"/>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69" name="Google Shape;69;p10"/>
          <p:cNvSpPr txBox="1"/>
          <p:nvPr/>
        </p:nvSpPr>
        <p:spPr>
          <a:xfrm>
            <a:off x="708485" y="19635786"/>
            <a:ext cx="6504666" cy="4462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300">
                <a:solidFill>
                  <a:schemeClr val="lt1"/>
                </a:solidFill>
                <a:latin typeface="NVIDIA Sans Medium"/>
                <a:ea typeface="NVIDIA Sans Medium"/>
                <a:cs typeface="NVIDIA Sans Medium"/>
                <a:sym typeface="NVIDIA Sans Medium"/>
              </a:rPr>
              <a:t>NVIDIA CONFIDENTIAL. DO NOT DISTRIBUTE.</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Agenda">
  <p:cSld name="1_Agenda">
    <p:spTree>
      <p:nvGrpSpPr>
        <p:cNvPr id="1" name="Shape 70"/>
        <p:cNvGrpSpPr/>
        <p:nvPr/>
      </p:nvGrpSpPr>
      <p:grpSpPr>
        <a:xfrm>
          <a:off x="0" y="0"/>
          <a:ext cx="0" cy="0"/>
          <a:chOff x="0" y="0"/>
          <a:chExt cx="0" cy="0"/>
        </a:xfrm>
      </p:grpSpPr>
      <p:pic>
        <p:nvPicPr>
          <p:cNvPr id="71" name="Google Shape;71;p11" descr="A green curved lines with a bright light behind them&#10;&#10;Description automatically generated"/>
          <p:cNvPicPr preferRelativeResize="0"/>
          <p:nvPr/>
        </p:nvPicPr>
        <p:blipFill rotWithShape="1">
          <a:blip r:embed="rId2">
            <a:alphaModFix/>
          </a:blip>
          <a:srcRect l="2408" r="51135" b="926"/>
          <a:stretch/>
        </p:blipFill>
        <p:spPr>
          <a:xfrm>
            <a:off x="0" y="0"/>
            <a:ext cx="17150706" cy="20574000"/>
          </a:xfrm>
          <a:prstGeom prst="rect">
            <a:avLst/>
          </a:prstGeom>
          <a:noFill/>
          <a:ln>
            <a:noFill/>
          </a:ln>
        </p:spPr>
      </p:pic>
      <p:sp>
        <p:nvSpPr>
          <p:cNvPr id="72" name="Google Shape;72;p11"/>
          <p:cNvSpPr/>
          <p:nvPr/>
        </p:nvSpPr>
        <p:spPr>
          <a:xfrm>
            <a:off x="0" y="0"/>
            <a:ext cx="17150706" cy="20574000"/>
          </a:xfrm>
          <a:prstGeom prst="rect">
            <a:avLst/>
          </a:prstGeom>
          <a:solidFill>
            <a:schemeClr val="dk1">
              <a:alpha val="14901"/>
            </a:schemeClr>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sp>
        <p:nvSpPr>
          <p:cNvPr id="73" name="Google Shape;73;p11"/>
          <p:cNvSpPr/>
          <p:nvPr/>
        </p:nvSpPr>
        <p:spPr>
          <a:xfrm>
            <a:off x="17204620" y="5394960"/>
            <a:ext cx="566928" cy="1517904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
        <p:cNvGrpSpPr/>
        <p:nvPr/>
      </p:nvGrpSpPr>
      <p:grpSpPr>
        <a:xfrm>
          <a:off x="0" y="0"/>
          <a:ext cx="0" cy="0"/>
          <a:chOff x="0" y="0"/>
          <a:chExt cx="0" cy="0"/>
        </a:xfrm>
      </p:grpSpPr>
      <p:sp>
        <p:nvSpPr>
          <p:cNvPr id="9" name="Google Shape;9;p1"/>
          <p:cNvSpPr txBox="1">
            <a:spLocks noGrp="1"/>
          </p:cNvSpPr>
          <p:nvPr>
            <p:ph type="title"/>
          </p:nvPr>
        </p:nvSpPr>
        <p:spPr>
          <a:xfrm>
            <a:off x="2514600" y="0"/>
            <a:ext cx="31546800" cy="2514600"/>
          </a:xfrm>
          <a:prstGeom prst="rect">
            <a:avLst/>
          </a:prstGeom>
          <a:noFill/>
          <a:ln>
            <a:noFill/>
          </a:ln>
        </p:spPr>
        <p:txBody>
          <a:bodyPr spcFirstLastPara="1" wrap="square" lIns="91425" tIns="45700" rIns="91425" bIns="45700" anchor="b" anchorCtr="0">
            <a:normAutofit/>
          </a:bodyPr>
          <a:lstStyle>
            <a:lvl1pPr marR="0" lvl="0" algn="ctr" rtl="0">
              <a:lnSpc>
                <a:spcPct val="90000"/>
              </a:lnSpc>
              <a:spcBef>
                <a:spcPts val="0"/>
              </a:spcBef>
              <a:spcAft>
                <a:spcPts val="0"/>
              </a:spcAft>
              <a:buClr>
                <a:schemeClr val="lt1"/>
              </a:buClr>
              <a:buSzPts val="7200"/>
              <a:buFont typeface="NVIDIA Sans"/>
              <a:buNone/>
              <a:defRPr sz="7200" b="1" i="0" u="none" strike="noStrike" cap="none">
                <a:solidFill>
                  <a:schemeClr val="lt1"/>
                </a:solidFill>
                <a:latin typeface="NVIDIA Sans"/>
                <a:ea typeface="NVIDIA Sans"/>
                <a:cs typeface="NVIDIA Sans"/>
                <a:sym typeface="NVIDIA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grpSp>
        <p:nvGrpSpPr>
          <p:cNvPr id="10" name="Google Shape;10;p1"/>
          <p:cNvGrpSpPr/>
          <p:nvPr userDrawn="1"/>
        </p:nvGrpSpPr>
        <p:grpSpPr>
          <a:xfrm>
            <a:off x="34061399" y="19504414"/>
            <a:ext cx="2514601" cy="1072783"/>
            <a:chOff x="34061399" y="19504414"/>
            <a:chExt cx="2514601" cy="1072783"/>
          </a:xfrm>
        </p:grpSpPr>
        <p:sp>
          <p:nvSpPr>
            <p:cNvPr id="11" name="Google Shape;11;p1"/>
            <p:cNvSpPr/>
            <p:nvPr/>
          </p:nvSpPr>
          <p:spPr>
            <a:xfrm>
              <a:off x="36420552" y="19687526"/>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b="0" i="0" u="none" strike="noStrike" cap="none">
                <a:solidFill>
                  <a:schemeClr val="dk1"/>
                </a:solidFill>
                <a:latin typeface="NVIDIA Sans"/>
                <a:ea typeface="NVIDIA Sans"/>
                <a:cs typeface="NVIDIA Sans"/>
                <a:sym typeface="NVIDIA Sans"/>
              </a:endParaRPr>
            </a:p>
          </p:txBody>
        </p:sp>
        <p:pic>
          <p:nvPicPr>
            <p:cNvPr id="12" name="Google Shape;12;p1" descr="A picture containing shape&#10;&#10;Description automatically generated"/>
            <p:cNvPicPr preferRelativeResize="0"/>
            <p:nvPr/>
          </p:nvPicPr>
          <p:blipFill rotWithShape="1">
            <a:blip r:embed="rId37">
              <a:alphaModFix/>
            </a:blip>
            <a:srcRect/>
            <a:stretch/>
          </p:blipFill>
          <p:spPr>
            <a:xfrm>
              <a:off x="34061399" y="19504414"/>
              <a:ext cx="2003438" cy="690238"/>
            </a:xfrm>
            <a:prstGeom prst="rect">
              <a:avLst/>
            </a:prstGeom>
            <a:noFill/>
            <a:ln>
              <a:noFill/>
            </a:ln>
          </p:spPr>
        </p:pic>
      </p:grpSp>
      <p:sp>
        <p:nvSpPr>
          <p:cNvPr id="13" name="Google Shape;13;p1"/>
          <p:cNvSpPr txBox="1"/>
          <p:nvPr/>
        </p:nvSpPr>
        <p:spPr>
          <a:xfrm>
            <a:off x="25805098" y="19314940"/>
            <a:ext cx="8022506" cy="109537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2400" b="0" i="0" u="none" strike="noStrike" cap="none">
                <a:solidFill>
                  <a:schemeClr val="lt1"/>
                </a:solidFill>
                <a:latin typeface="NVIDIA Sans"/>
                <a:ea typeface="NVIDIA Sans"/>
                <a:cs typeface="NVIDIA Sans"/>
                <a:sym typeface="NVIDIA Sans"/>
              </a:rPr>
              <a:t>‹#›</a:t>
            </a:fld>
            <a:endParaRPr sz="2400" b="0" i="0" u="none" strike="noStrike" cap="none">
              <a:solidFill>
                <a:schemeClr val="lt1"/>
              </a:solidFill>
              <a:latin typeface="NVIDIA Sans"/>
              <a:ea typeface="NVIDIA Sans"/>
              <a:cs typeface="NVIDIA Sans"/>
              <a:sym typeface="NVIDIA Sans"/>
            </a:endParaRPr>
          </a:p>
        </p:txBody>
      </p:sp>
      <p:sp>
        <p:nvSpPr>
          <p:cNvPr id="14" name="Google Shape;14;p1"/>
          <p:cNvSpPr txBox="1">
            <a:spLocks noGrp="1"/>
          </p:cNvSpPr>
          <p:nvPr>
            <p:ph type="sldNum" idx="12"/>
          </p:nvPr>
        </p:nvSpPr>
        <p:spPr>
          <a:xfrm>
            <a:off x="34227135" y="18999403"/>
            <a:ext cx="2194800" cy="1575000"/>
          </a:xfrm>
          <a:prstGeom prst="rect">
            <a:avLst/>
          </a:prstGeom>
          <a:noFill/>
          <a:ln>
            <a:noFill/>
          </a:ln>
        </p:spPr>
        <p:txBody>
          <a:bodyPr spcFirstLastPara="1" wrap="square" lIns="335225" tIns="335225" rIns="335225" bIns="335225" anchor="t" anchorCtr="0">
            <a:noAutofit/>
          </a:bodyPr>
          <a:lstStyle>
            <a:lvl1pPr lvl="0" algn="r">
              <a:buNone/>
              <a:defRPr sz="4800">
                <a:solidFill>
                  <a:schemeClr val="lt1"/>
                </a:solidFill>
                <a:latin typeface="NVIDIA Sans"/>
                <a:ea typeface="NVIDIA Sans"/>
                <a:cs typeface="NVIDIA Sans"/>
                <a:sym typeface="NVIDIA Sans"/>
              </a:defRPr>
            </a:lvl1pPr>
            <a:lvl2pPr lvl="1" algn="r">
              <a:buNone/>
              <a:defRPr sz="4800">
                <a:solidFill>
                  <a:schemeClr val="lt1"/>
                </a:solidFill>
                <a:latin typeface="NVIDIA Sans"/>
                <a:ea typeface="NVIDIA Sans"/>
                <a:cs typeface="NVIDIA Sans"/>
                <a:sym typeface="NVIDIA Sans"/>
              </a:defRPr>
            </a:lvl2pPr>
            <a:lvl3pPr lvl="2" algn="r">
              <a:buNone/>
              <a:defRPr sz="4800">
                <a:solidFill>
                  <a:schemeClr val="lt1"/>
                </a:solidFill>
                <a:latin typeface="NVIDIA Sans"/>
                <a:ea typeface="NVIDIA Sans"/>
                <a:cs typeface="NVIDIA Sans"/>
                <a:sym typeface="NVIDIA Sans"/>
              </a:defRPr>
            </a:lvl3pPr>
            <a:lvl4pPr lvl="3" algn="r">
              <a:buNone/>
              <a:defRPr sz="4800">
                <a:solidFill>
                  <a:schemeClr val="lt1"/>
                </a:solidFill>
                <a:latin typeface="NVIDIA Sans"/>
                <a:ea typeface="NVIDIA Sans"/>
                <a:cs typeface="NVIDIA Sans"/>
                <a:sym typeface="NVIDIA Sans"/>
              </a:defRPr>
            </a:lvl4pPr>
            <a:lvl5pPr lvl="4" algn="r">
              <a:buNone/>
              <a:defRPr sz="4800">
                <a:solidFill>
                  <a:schemeClr val="lt1"/>
                </a:solidFill>
                <a:latin typeface="NVIDIA Sans"/>
                <a:ea typeface="NVIDIA Sans"/>
                <a:cs typeface="NVIDIA Sans"/>
                <a:sym typeface="NVIDIA Sans"/>
              </a:defRPr>
            </a:lvl5pPr>
            <a:lvl6pPr lvl="5" algn="r">
              <a:buNone/>
              <a:defRPr sz="4800">
                <a:solidFill>
                  <a:schemeClr val="lt1"/>
                </a:solidFill>
                <a:latin typeface="NVIDIA Sans"/>
                <a:ea typeface="NVIDIA Sans"/>
                <a:cs typeface="NVIDIA Sans"/>
                <a:sym typeface="NVIDIA Sans"/>
              </a:defRPr>
            </a:lvl6pPr>
            <a:lvl7pPr lvl="6" algn="r">
              <a:buNone/>
              <a:defRPr sz="4800">
                <a:solidFill>
                  <a:schemeClr val="lt1"/>
                </a:solidFill>
                <a:latin typeface="NVIDIA Sans"/>
                <a:ea typeface="NVIDIA Sans"/>
                <a:cs typeface="NVIDIA Sans"/>
                <a:sym typeface="NVIDIA Sans"/>
              </a:defRPr>
            </a:lvl7pPr>
            <a:lvl8pPr lvl="7" algn="r">
              <a:buNone/>
              <a:defRPr sz="4800">
                <a:solidFill>
                  <a:schemeClr val="lt1"/>
                </a:solidFill>
                <a:latin typeface="NVIDIA Sans"/>
                <a:ea typeface="NVIDIA Sans"/>
                <a:cs typeface="NVIDIA Sans"/>
                <a:sym typeface="NVIDIA Sans"/>
              </a:defRPr>
            </a:lvl8pPr>
            <a:lvl9pPr lvl="8" algn="r">
              <a:buNone/>
              <a:defRPr sz="4800">
                <a:solidFill>
                  <a:schemeClr val="lt1"/>
                </a:solidFill>
                <a:latin typeface="NVIDIA Sans"/>
                <a:ea typeface="NVIDIA Sans"/>
                <a:cs typeface="NVIDIA Sans"/>
                <a:sym typeface="NVIDIA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8214AE-FC9D-504C-9A5B-0B18C04B9FBC}"/>
              </a:ext>
            </a:extLst>
          </p:cNvPr>
          <p:cNvSpPr>
            <a:spLocks noGrp="1"/>
          </p:cNvSpPr>
          <p:nvPr>
            <p:ph type="title"/>
          </p:nvPr>
        </p:nvSpPr>
        <p:spPr>
          <a:xfrm>
            <a:off x="2514600" y="1095377"/>
            <a:ext cx="31546800" cy="397668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8A25B55-C874-BC45-9CCA-C277E871D420}"/>
              </a:ext>
            </a:extLst>
          </p:cNvPr>
          <p:cNvSpPr>
            <a:spLocks noGrp="1"/>
          </p:cNvSpPr>
          <p:nvPr>
            <p:ph type="body" idx="1"/>
          </p:nvPr>
        </p:nvSpPr>
        <p:spPr>
          <a:xfrm>
            <a:off x="2514600" y="5476875"/>
            <a:ext cx="31546800" cy="1305401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61020D-CF91-734E-B3D3-51E961C971CC}"/>
              </a:ext>
            </a:extLst>
          </p:cNvPr>
          <p:cNvSpPr>
            <a:spLocks noGrp="1"/>
          </p:cNvSpPr>
          <p:nvPr>
            <p:ph type="dt" sz="half" idx="2"/>
          </p:nvPr>
        </p:nvSpPr>
        <p:spPr>
          <a:xfrm>
            <a:off x="2514600" y="19069052"/>
            <a:ext cx="8229600" cy="1095375"/>
          </a:xfrm>
          <a:prstGeom prst="rect">
            <a:avLst/>
          </a:prstGeom>
        </p:spPr>
        <p:txBody>
          <a:bodyPr vert="horz" lIns="91440" tIns="45720" rIns="91440" bIns="45720" rtlCol="0" anchor="ctr"/>
          <a:lstStyle>
            <a:lvl1pPr algn="l">
              <a:defRPr sz="3600">
                <a:solidFill>
                  <a:schemeClr val="tx1">
                    <a:tint val="75000"/>
                  </a:schemeClr>
                </a:solidFill>
              </a:defRPr>
            </a:lvl1pPr>
          </a:lstStyle>
          <a:p>
            <a:fld id="{95277300-BA5E-404D-9C5C-6790A31E4A9D}" type="datetime1">
              <a:rPr lang="en-US" smtClean="0"/>
              <a:t>3/4/25</a:t>
            </a:fld>
            <a:endParaRPr lang="en-US"/>
          </a:p>
        </p:txBody>
      </p:sp>
      <p:sp>
        <p:nvSpPr>
          <p:cNvPr id="5" name="Footer Placeholder 4">
            <a:extLst>
              <a:ext uri="{FF2B5EF4-FFF2-40B4-BE49-F238E27FC236}">
                <a16:creationId xmlns:a16="http://schemas.microsoft.com/office/drawing/2014/main" id="{CEA2CA18-9323-ED4D-9C5F-8CE6AE063149}"/>
              </a:ext>
            </a:extLst>
          </p:cNvPr>
          <p:cNvSpPr>
            <a:spLocks noGrp="1"/>
          </p:cNvSpPr>
          <p:nvPr>
            <p:ph type="ftr" sz="quarter" idx="3"/>
          </p:nvPr>
        </p:nvSpPr>
        <p:spPr>
          <a:xfrm>
            <a:off x="12115800" y="19069052"/>
            <a:ext cx="12344400" cy="1095375"/>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7D4A42-A60C-0741-81C2-92B55CA94A0D}"/>
              </a:ext>
            </a:extLst>
          </p:cNvPr>
          <p:cNvSpPr>
            <a:spLocks noGrp="1"/>
          </p:cNvSpPr>
          <p:nvPr>
            <p:ph type="sldNum" sz="quarter" idx="4"/>
          </p:nvPr>
        </p:nvSpPr>
        <p:spPr>
          <a:xfrm>
            <a:off x="33452793" y="19443000"/>
            <a:ext cx="3016332" cy="1033278"/>
          </a:xfrm>
          <a:prstGeom prst="rect">
            <a:avLst/>
          </a:prstGeom>
        </p:spPr>
        <p:txBody>
          <a:bodyPr vert="horz" lIns="91440" tIns="45720" rIns="91440" bIns="45720" rtlCol="0" anchor="ctr"/>
          <a:lstStyle>
            <a:lvl1pPr algn="r">
              <a:defRPr sz="3600">
                <a:solidFill>
                  <a:schemeClr val="tx1">
                    <a:tint val="75000"/>
                  </a:schemeClr>
                </a:solidFill>
              </a:defRPr>
            </a:lvl1pPr>
          </a:lstStyle>
          <a:p>
            <a:fld id="{5D6FF71F-CF6A-4C46-8F9B-61D49EEA70E3}" type="slidenum">
              <a:rPr lang="en-US" smtClean="0"/>
              <a:t>‹#›</a:t>
            </a:fld>
            <a:endParaRPr lang="en-US"/>
          </a:p>
        </p:txBody>
      </p:sp>
    </p:spTree>
    <p:extLst>
      <p:ext uri="{BB962C8B-B14F-4D97-AF65-F5344CB8AC3E}">
        <p14:creationId xmlns:p14="http://schemas.microsoft.com/office/powerpoint/2010/main" val="416670898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l" defTabSz="2743200" rtl="0" eaLnBrk="1" latinLnBrk="0" hangingPunct="1">
        <a:lnSpc>
          <a:spcPct val="90000"/>
        </a:lnSpc>
        <a:spcBef>
          <a:spcPct val="0"/>
        </a:spcBef>
        <a:buNone/>
        <a:defRPr sz="13200" b="1" kern="1200">
          <a:solidFill>
            <a:schemeClr val="accent1">
              <a:lumMod val="75000"/>
            </a:schemeClr>
          </a:solidFill>
          <a:latin typeface="+mn-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b="1"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b="1"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hyperlink" Target="http://www.mis.ntpu.edu.tw/en/" TargetMode="External"/><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hyperlink" Target="https://web.ntpu.edu.tw/~myday/" TargetMode="External"/><Relationship Id="rId16" Type="http://schemas.openxmlformats.org/officeDocument/2006/relationships/hyperlink" Target="https://meet.google.com/paj-zhhj-mya" TargetMode="External"/><Relationship Id="rId1" Type="http://schemas.openxmlformats.org/officeDocument/2006/relationships/slideLayout" Target="../slideLayouts/slideLayout36.xml"/><Relationship Id="rId6" Type="http://schemas.openxmlformats.org/officeDocument/2006/relationships/hyperlink" Target="https://web.ntpu.edu.tw/~myday" TargetMode="External"/><Relationship Id="rId11" Type="http://schemas.openxmlformats.org/officeDocument/2006/relationships/image" Target="../media/image13.png"/><Relationship Id="rId5" Type="http://schemas.openxmlformats.org/officeDocument/2006/relationships/hyperlink" Target="http://mail.im.tku.edu.tw/~myday/" TargetMode="External"/><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hyperlink" Target="https://www.ntpu.edu.tw/" TargetMode="External"/><Relationship Id="rId9" Type="http://schemas.openxmlformats.org/officeDocument/2006/relationships/image" Target="../media/image11.png"/><Relationship Id="rId14" Type="http://schemas.openxmlformats.org/officeDocument/2006/relationships/image" Target="../media/image16.tiff"/></Relationships>
</file>

<file path=ppt/slides/_rels/slide10.xml.rels><?xml version="1.0" encoding="UTF-8" standalone="yes"?>
<Relationships xmlns="http://schemas.openxmlformats.org/package/2006/relationships"><Relationship Id="rId8" Type="http://schemas.openxmlformats.org/officeDocument/2006/relationships/hyperlink" Target="https://openai.com/index/o1-and-new-tools-for-developers/" TargetMode="External"/><Relationship Id="rId13" Type="http://schemas.openxmlformats.org/officeDocument/2006/relationships/hyperlink" Target="https://www.alibabacloud.com/help/en/model-studio/developer-reference/what-is-qwen-llm" TargetMode="External"/><Relationship Id="rId3" Type="http://schemas.openxmlformats.org/officeDocument/2006/relationships/hyperlink" Target="https://aistudio.google.com/prompts/new_chat?model=gemini-2.0-flash-thinking-exp-01-21" TargetMode="External"/><Relationship Id="rId7" Type="http://schemas.openxmlformats.org/officeDocument/2006/relationships/hyperlink" Target="https://aistudio.google.com/app/prompts/new_chat?instructions=lmsys-1121&amp;model=gemini-2.0-flash-001" TargetMode="External"/><Relationship Id="rId12" Type="http://schemas.openxmlformats.org/officeDocument/2006/relationships/hyperlink" Target="https://huggingface.co/deepseek-ai/DeepSeek-V3" TargetMode="External"/><Relationship Id="rId17" Type="http://schemas.openxmlformats.org/officeDocument/2006/relationships/hyperlink" Target="https://huggingface.co/spaces/lmarena-ai/chatbot-arena-leaderboard" TargetMode="External"/><Relationship Id="rId2" Type="http://schemas.openxmlformats.org/officeDocument/2006/relationships/hyperlink" Target="https://x.com/lmarena_ai/status/1891706264800936307" TargetMode="External"/><Relationship Id="rId16" Type="http://schemas.openxmlformats.org/officeDocument/2006/relationships/hyperlink" Target="https://openai.com/index/openai-o3-mini/" TargetMode="External"/><Relationship Id="rId1" Type="http://schemas.openxmlformats.org/officeDocument/2006/relationships/slideLayout" Target="../slideLayouts/slideLayout37.xml"/><Relationship Id="rId6" Type="http://schemas.openxmlformats.org/officeDocument/2006/relationships/hyperlink" Target="https://api-docs.deepseek.com/news/news250120" TargetMode="External"/><Relationship Id="rId11" Type="http://schemas.openxmlformats.org/officeDocument/2006/relationships/hyperlink" Target="https://platform.openai.com/docs/guides/reasoning#reasoning-effort" TargetMode="External"/><Relationship Id="rId5" Type="http://schemas.openxmlformats.org/officeDocument/2006/relationships/hyperlink" Target="https://help.openai.com/en/articles/9624314-model-release-notes" TargetMode="External"/><Relationship Id="rId15" Type="http://schemas.openxmlformats.org/officeDocument/2006/relationships/hyperlink" Target="https://aistudio.google.com/prompts/new_chat?model=gemini-2.0-flash-lite-preview-02-05" TargetMode="External"/><Relationship Id="rId10" Type="http://schemas.openxmlformats.org/officeDocument/2006/relationships/hyperlink" Target="https://qwenlm.github.io/blog/qwen2.5-max/" TargetMode="External"/><Relationship Id="rId4" Type="http://schemas.openxmlformats.org/officeDocument/2006/relationships/hyperlink" Target="https://aistudio.google.com/prompts/new_chat?model=gemini-2.0-pro-exp-02-05" TargetMode="External"/><Relationship Id="rId9" Type="http://schemas.openxmlformats.org/officeDocument/2006/relationships/hyperlink" Target="https://platform.openai.com/docs/models/o1" TargetMode="External"/><Relationship Id="rId14" Type="http://schemas.openxmlformats.org/officeDocument/2006/relationships/hyperlink" Target="https://bigmodel.cn/dev/howuse/glm-4"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39.xml"/><Relationship Id="rId1" Type="http://schemas.openxmlformats.org/officeDocument/2006/relationships/slideLayout" Target="../slideLayouts/slideLayout10.xml"/><Relationship Id="rId6" Type="http://schemas.openxmlformats.org/officeDocument/2006/relationships/hyperlink" Target="https://www.gradio.app/" TargetMode="External"/><Relationship Id="rId5" Type="http://schemas.openxmlformats.org/officeDocument/2006/relationships/hyperlink" Target="https://huggingface.co/spaces/gradio/chatinterface_streaming_echo/blob/main/run.py" TargetMode="External"/><Relationship Id="rId4" Type="http://schemas.openxmlformats.org/officeDocument/2006/relationships/image" Target="../media/image98.png"/></Relationships>
</file>

<file path=ppt/slides/_rels/slide10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0.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hyperlink" Target="https://huggingface.co/spaces/camenduru-com/webui" TargetMode="External"/><Relationship Id="rId4" Type="http://schemas.openxmlformats.org/officeDocument/2006/relationships/image" Target="../media/image97.png"/></Relationships>
</file>

<file path=ppt/slides/_rels/slide10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1.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101.png"/><Relationship Id="rId4" Type="http://schemas.openxmlformats.org/officeDocument/2006/relationships/hyperlink" Target="https://www.gradio.app/guides/creating-a-custom-chatbot-with-blocks"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2.xml"/><Relationship Id="rId1" Type="http://schemas.openxmlformats.org/officeDocument/2006/relationships/slideLayout" Target="../slideLayouts/slideLayout3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94.png"/></Relationships>
</file>

<file path=ppt/slides/_rels/slide104.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4.xml"/><Relationship Id="rId1" Type="http://schemas.openxmlformats.org/officeDocument/2006/relationships/slideLayout" Target="../slideLayouts/slideLayout3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94.png"/></Relationships>
</file>

<file path=ppt/slides/_rels/slide106.xml.rels><?xml version="1.0" encoding="UTF-8" standalone="yes"?>
<Relationships xmlns="http://schemas.openxmlformats.org/package/2006/relationships"><Relationship Id="rId3" Type="http://schemas.openxmlformats.org/officeDocument/2006/relationships/hyperlink" Target="https://www.nvidia.com/content/dam/en-zz/Solutions/lp/large-language-models-ebook/nvidia-llm-ebook-og.jpg" TargetMode="External"/><Relationship Id="rId2" Type="http://schemas.openxmlformats.org/officeDocument/2006/relationships/notesSlide" Target="../notesSlides/notesSlide45.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74.png"/><Relationship Id="rId4" Type="http://schemas.openxmlformats.org/officeDocument/2006/relationships/image" Target="../media/image73.png"/></Relationships>
</file>

<file path=ppt/slides/_rels/slide107.xml.rels><?xml version="1.0" encoding="UTF-8" standalone="yes"?>
<Relationships xmlns="http://schemas.openxmlformats.org/package/2006/relationships"><Relationship Id="rId3" Type="http://schemas.openxmlformats.org/officeDocument/2006/relationships/hyperlink" Target="https://www.nvidia.com/content/dam/en-zz/Solutions/lp/large-language-models-ebook/nvidia-llm-ebook-og.jpg" TargetMode="External"/><Relationship Id="rId2" Type="http://schemas.openxmlformats.org/officeDocument/2006/relationships/notesSlide" Target="../notesSlides/notesSlide46.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74.png"/><Relationship Id="rId4" Type="http://schemas.openxmlformats.org/officeDocument/2006/relationships/image" Target="../media/image73.png"/></Relationships>
</file>

<file path=ppt/slides/_rels/slide108.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huggingface.co/spaces/lmarena-ai/chatbot-arena-leaderboard" TargetMode="External"/><Relationship Id="rId1" Type="http://schemas.openxmlformats.org/officeDocument/2006/relationships/slideLayout" Target="../slideLayouts/slideLayout37.xml"/></Relationships>
</file>

<file path=ppt/slides/_rels/slide11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9.xml"/><Relationship Id="rId1" Type="http://schemas.openxmlformats.org/officeDocument/2006/relationships/slideLayout" Target="../slideLayouts/slideLayout10.xml"/><Relationship Id="rId4" Type="http://schemas.openxmlformats.org/officeDocument/2006/relationships/hyperlink" Target="https://learn.nvidia.com/courses/course-detail?course_id=course-v1:DLI+S-FX-15+V1"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0.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103.png"/><Relationship Id="rId4" Type="http://schemas.openxmlformats.org/officeDocument/2006/relationships/image" Target="../media/image102.png"/></Relationships>
</file>

<file path=ppt/slides/_rels/slide11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1.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103.png"/><Relationship Id="rId4" Type="http://schemas.openxmlformats.org/officeDocument/2006/relationships/image" Target="../media/image102.png"/></Relationships>
</file>

<file path=ppt/slides/_rels/slide11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2.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88.png"/></Relationships>
</file>

<file path=ppt/slides/_rels/slide11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3.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87.png"/><Relationship Id="rId4" Type="http://schemas.openxmlformats.org/officeDocument/2006/relationships/image" Target="../media/image81.png"/></Relationships>
</file>

<file path=ppt/slides/_rels/slide11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4.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81.png"/></Relationships>
</file>

<file path=ppt/slides/_rels/slide11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5.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88.png"/></Relationships>
</file>

<file path=ppt/slides/_rels/slide117.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56.xml"/><Relationship Id="rId1" Type="http://schemas.openxmlformats.org/officeDocument/2006/relationships/slideLayout" Target="../slideLayouts/slideLayout10.xml"/><Relationship Id="rId6" Type="http://schemas.openxmlformats.org/officeDocument/2006/relationships/hyperlink" Target="https://kubernetes.io/" TargetMode="External"/><Relationship Id="rId5" Type="http://schemas.openxmlformats.org/officeDocument/2006/relationships/image" Target="../media/image88.png"/><Relationship Id="rId4" Type="http://schemas.openxmlformats.org/officeDocument/2006/relationships/image" Target="../media/image105.png"/></Relationships>
</file>

<file path=ppt/slides/_rels/slide118.xml.rels><?xml version="1.0" encoding="UTF-8" standalone="yes"?>
<Relationships xmlns="http://schemas.openxmlformats.org/package/2006/relationships"><Relationship Id="rId8" Type="http://schemas.openxmlformats.org/officeDocument/2006/relationships/hyperlink" Target="https://learn.nvidia.com/courses/course-detail?course_id=course-v1:DLI+S-FX-15+V1" TargetMode="External"/><Relationship Id="rId3" Type="http://schemas.openxmlformats.org/officeDocument/2006/relationships/image" Target="../media/image87.png"/><Relationship Id="rId7" Type="http://schemas.openxmlformats.org/officeDocument/2006/relationships/hyperlink" Target="https://kubernetes.io/" TargetMode="External"/><Relationship Id="rId2" Type="http://schemas.openxmlformats.org/officeDocument/2006/relationships/notesSlide" Target="../notesSlides/notesSlide57.xml"/><Relationship Id="rId1" Type="http://schemas.openxmlformats.org/officeDocument/2006/relationships/slideLayout" Target="../slideLayouts/slideLayout10.xml"/><Relationship Id="rId6" Type="http://schemas.openxmlformats.org/officeDocument/2006/relationships/image" Target="../media/image106.png"/><Relationship Id="rId5" Type="http://schemas.openxmlformats.org/officeDocument/2006/relationships/image" Target="../media/image88.png"/><Relationship Id="rId4" Type="http://schemas.openxmlformats.org/officeDocument/2006/relationships/image" Target="../media/image105.png"/></Relationships>
</file>

<file path=ppt/slides/_rels/slide11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8.xml"/><Relationship Id="rId1" Type="http://schemas.openxmlformats.org/officeDocument/2006/relationships/slideLayout" Target="../slideLayouts/slideLayout10.xml"/><Relationship Id="rId4" Type="http://schemas.openxmlformats.org/officeDocument/2006/relationships/hyperlink" Target="https://learn.nvidia.com/courses/course-detail?course_id=course-v1:DLI+S-FX-15+V1"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anthropic.com/news/claude-3-7-sonnet" TargetMode="External"/><Relationship Id="rId1" Type="http://schemas.openxmlformats.org/officeDocument/2006/relationships/slideLayout" Target="../slideLayouts/slideLayout37.xml"/></Relationships>
</file>

<file path=ppt/slides/_rels/slide1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9.xml"/><Relationship Id="rId1" Type="http://schemas.openxmlformats.org/officeDocument/2006/relationships/slideLayout" Target="../slideLayouts/slideLayout10.xml"/><Relationship Id="rId4" Type="http://schemas.openxmlformats.org/officeDocument/2006/relationships/hyperlink" Target="https://learn.nvidia.com/courses/course-detail?course_id=course-v1:DLI+S-FX-15+V1"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0.xml"/><Relationship Id="rId1" Type="http://schemas.openxmlformats.org/officeDocument/2006/relationships/slideLayout" Target="../slideLayouts/slideLayout10.xml"/><Relationship Id="rId4" Type="http://schemas.openxmlformats.org/officeDocument/2006/relationships/hyperlink" Target="https://learn.nvidia.com/courses/course-detail?course_id=course-v1:DLI+S-FX-15+V1" TargetMode="External"/></Relationships>
</file>

<file path=ppt/slides/_rels/slide12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1.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81.png"/></Relationships>
</file>

<file path=ppt/slides/_rels/slide1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2.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81.png"/></Relationships>
</file>

<file path=ppt/slides/_rels/slide124.xml.rels><?xml version="1.0" encoding="UTF-8" standalone="yes"?>
<Relationships xmlns="http://schemas.openxmlformats.org/package/2006/relationships"><Relationship Id="rId8" Type="http://schemas.openxmlformats.org/officeDocument/2006/relationships/hyperlink" Target="https://learn.nvidia.com/courses/course-detail?course_id=course-v1:DLI+S-FX-15+V1" TargetMode="External"/><Relationship Id="rId3" Type="http://schemas.openxmlformats.org/officeDocument/2006/relationships/image" Target="../media/image104.png"/><Relationship Id="rId7" Type="http://schemas.openxmlformats.org/officeDocument/2006/relationships/image" Target="../media/image87.png"/><Relationship Id="rId2" Type="http://schemas.openxmlformats.org/officeDocument/2006/relationships/notesSlide" Target="../notesSlides/notesSlide63.xml"/><Relationship Id="rId1" Type="http://schemas.openxmlformats.org/officeDocument/2006/relationships/slideLayout" Target="../slideLayouts/slideLayout10.xml"/><Relationship Id="rId6" Type="http://schemas.openxmlformats.org/officeDocument/2006/relationships/hyperlink" Target="https://kubernetes.io/" TargetMode="External"/><Relationship Id="rId5" Type="http://schemas.openxmlformats.org/officeDocument/2006/relationships/image" Target="../media/image105.png"/><Relationship Id="rId4" Type="http://schemas.openxmlformats.org/officeDocument/2006/relationships/image" Target="../media/image88.png"/></Relationships>
</file>

<file path=ppt/slides/_rels/slide12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4.xml"/><Relationship Id="rId1" Type="http://schemas.openxmlformats.org/officeDocument/2006/relationships/slideLayout" Target="../slideLayouts/slideLayout10.xml"/><Relationship Id="rId4" Type="http://schemas.openxmlformats.org/officeDocument/2006/relationships/hyperlink" Target="https://learn.nvidia.com/courses/course-detail?course_id=course-v1:DLI+S-FX-15+V1"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65.xml"/><Relationship Id="rId1" Type="http://schemas.openxmlformats.org/officeDocument/2006/relationships/slideLayout" Target="../slideLayouts/slideLayout30.xml"/><Relationship Id="rId6" Type="http://schemas.openxmlformats.org/officeDocument/2006/relationships/image" Target="../media/image87.png"/><Relationship Id="rId5" Type="http://schemas.openxmlformats.org/officeDocument/2006/relationships/image" Target="../media/image88.png"/><Relationship Id="rId4" Type="http://schemas.openxmlformats.org/officeDocument/2006/relationships/image" Target="../media/image94.png"/></Relationships>
</file>

<file path=ppt/slides/_rels/slide12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6.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88.png"/></Relationships>
</file>

<file path=ppt/slides/_rels/slide12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7.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88.png"/></Relationships>
</file>

<file path=ppt/slides/_rels/slide12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8.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109.png"/><Relationship Id="rId4" Type="http://schemas.openxmlformats.org/officeDocument/2006/relationships/image" Target="../media/image88.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anthropic.com/news/claude-3-7-sonnet" TargetMode="External"/><Relationship Id="rId1" Type="http://schemas.openxmlformats.org/officeDocument/2006/relationships/slideLayout" Target="../slideLayouts/slideLayout37.xml"/></Relationships>
</file>

<file path=ppt/slides/_rels/slide130.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69.xml"/><Relationship Id="rId1" Type="http://schemas.openxmlformats.org/officeDocument/2006/relationships/slideLayout" Target="../slideLayouts/slideLayout10.xml"/><Relationship Id="rId6" Type="http://schemas.openxmlformats.org/officeDocument/2006/relationships/image" Target="../media/image88.png"/><Relationship Id="rId5" Type="http://schemas.openxmlformats.org/officeDocument/2006/relationships/image" Target="../media/image111.png"/><Relationship Id="rId4" Type="http://schemas.openxmlformats.org/officeDocument/2006/relationships/image" Target="../media/image109.png"/></Relationships>
</file>

<file path=ppt/slides/_rels/slide13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0.xml"/><Relationship Id="rId1" Type="http://schemas.openxmlformats.org/officeDocument/2006/relationships/slideLayout" Target="../slideLayouts/slideLayout10.xml"/><Relationship Id="rId4" Type="http://schemas.openxmlformats.org/officeDocument/2006/relationships/hyperlink" Target="https://learn.nvidia.com/courses/course-detail?course_id=course-v1:DLI+S-FX-15+V1" TargetMode="External"/></Relationships>
</file>

<file path=ppt/slides/_rels/slide132.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71.xml"/><Relationship Id="rId1" Type="http://schemas.openxmlformats.org/officeDocument/2006/relationships/slideLayout" Target="../slideLayouts/slideLayout10.xml"/><Relationship Id="rId6" Type="http://schemas.openxmlformats.org/officeDocument/2006/relationships/image" Target="../media/image112.png"/><Relationship Id="rId5" Type="http://schemas.openxmlformats.org/officeDocument/2006/relationships/image" Target="../media/image87.png"/><Relationship Id="rId4" Type="http://schemas.openxmlformats.org/officeDocument/2006/relationships/image" Target="../media/image88.png"/></Relationships>
</file>

<file path=ppt/slides/_rels/slide13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2.xml"/><Relationship Id="rId1" Type="http://schemas.openxmlformats.org/officeDocument/2006/relationships/slideLayout" Target="../slideLayouts/slideLayout3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105.png"/><Relationship Id="rId4" Type="http://schemas.openxmlformats.org/officeDocument/2006/relationships/image" Target="../media/image88.png"/></Relationships>
</file>

<file path=ppt/slides/_rels/slide13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3.xml"/><Relationship Id="rId1" Type="http://schemas.openxmlformats.org/officeDocument/2006/relationships/slideLayout" Target="../slideLayouts/slideLayout3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105.png"/><Relationship Id="rId4" Type="http://schemas.openxmlformats.org/officeDocument/2006/relationships/image" Target="../media/image88.png"/></Relationships>
</file>

<file path=ppt/slides/_rels/slide13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4.xml"/><Relationship Id="rId1" Type="http://schemas.openxmlformats.org/officeDocument/2006/relationships/slideLayout" Target="../slideLayouts/slideLayout3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105.png"/><Relationship Id="rId4" Type="http://schemas.openxmlformats.org/officeDocument/2006/relationships/image" Target="../media/image88.png"/></Relationships>
</file>

<file path=ppt/slides/_rels/slide136.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75.xml"/><Relationship Id="rId1" Type="http://schemas.openxmlformats.org/officeDocument/2006/relationships/slideLayout" Target="../slideLayouts/slideLayout30.xml"/><Relationship Id="rId6" Type="http://schemas.openxmlformats.org/officeDocument/2006/relationships/image" Target="../media/image105.png"/><Relationship Id="rId5" Type="http://schemas.openxmlformats.org/officeDocument/2006/relationships/image" Target="../media/image112.png"/><Relationship Id="rId4" Type="http://schemas.openxmlformats.org/officeDocument/2006/relationships/image" Target="../media/image88.png"/></Relationships>
</file>

<file path=ppt/slides/_rels/slide137.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76.xml"/><Relationship Id="rId1" Type="http://schemas.openxmlformats.org/officeDocument/2006/relationships/slideLayout" Target="../slideLayouts/slideLayout30.xml"/><Relationship Id="rId6" Type="http://schemas.openxmlformats.org/officeDocument/2006/relationships/image" Target="../media/image105.png"/><Relationship Id="rId5" Type="http://schemas.openxmlformats.org/officeDocument/2006/relationships/image" Target="../media/image112.png"/><Relationship Id="rId4" Type="http://schemas.openxmlformats.org/officeDocument/2006/relationships/image" Target="../media/image88.png"/></Relationships>
</file>

<file path=ppt/slides/_rels/slide138.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hyperlink" Target="https://learn.nvidia.com/courses/course-detail?course_id=course-v1:DLI+S-FX-15+V1" TargetMode="Externa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youtube.com/watch?v=wjZofJX0v4M" TargetMode="Externa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youtube.com/watch?v=eMlx5fFNoYc" TargetMode="Externa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youtube.com/watch?v=9-Jl0dxWQs8" TargetMode="Externa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youtube.com/watch?v=LPZh9BOjkQs" TargetMode="Externa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langchain.com/" TargetMode="External"/><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blog.langchain.dev/deconstructing-rag/" TargetMode="External"/><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blog.langchain.dev/evaluating-rag-pipelines-with-ragas-langsmith/" TargetMode="External"/><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37.xml"/><Relationship Id="rId6" Type="http://schemas.openxmlformats.org/officeDocument/2006/relationships/image" Target="../media/image20.png"/><Relationship Id="rId5" Type="http://schemas.openxmlformats.org/officeDocument/2006/relationships/hyperlink" Target="https://learn.nvidia.com/" TargetMode="External"/><Relationship Id="rId4" Type="http://schemas.openxmlformats.org/officeDocument/2006/relationships/hyperlink" Target="https://developer.nvidia.com/join-nvidia-developer-program"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developer.nvidia.com/join-nvidia-developer-program" TargetMode="External"/><Relationship Id="rId2" Type="http://schemas.openxmlformats.org/officeDocument/2006/relationships/image" Target="../media/image44.png"/><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learn.nvidia.com/en-us/training/self-paced-courses" TargetMode="External"/><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learn.nvidia.com/my-learning" TargetMode="External"/><Relationship Id="rId1" Type="http://schemas.openxmlformats.org/officeDocument/2006/relationships/slideLayout" Target="../slideLayouts/slideLayout37.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0.png"/><Relationship Id="rId1" Type="http://schemas.openxmlformats.org/officeDocument/2006/relationships/slideLayout" Target="../slideLayouts/slideLayout37.xml"/><Relationship Id="rId4" Type="http://schemas.openxmlformats.org/officeDocument/2006/relationships/hyperlink" Target="https://learn.nvidia.com/courses/course-detail?course_id=course-v1:DLI+S-FX-15+V1"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image" Target="../media/image20.png"/><Relationship Id="rId1" Type="http://schemas.openxmlformats.org/officeDocument/2006/relationships/slideLayout" Target="../slideLayouts/slideLayout37.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8+V1" TargetMode="External"/><Relationship Id="rId2" Type="http://schemas.openxmlformats.org/officeDocument/2006/relationships/image" Target="../media/image20.png"/><Relationship Id="rId1" Type="http://schemas.openxmlformats.org/officeDocument/2006/relationships/slideLayout" Target="../slideLayouts/slideLayout37.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37.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learn.nvidia.com/my-learning" TargetMode="External"/><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learn.nvidia.com/my-learning" TargetMode="External"/><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learn.nvidia.com/my-learning" TargetMode="External"/><Relationship Id="rId1" Type="http://schemas.openxmlformats.org/officeDocument/2006/relationships/slideLayout" Target="../slideLayouts/slideLayout37.xml"/><Relationship Id="rId5" Type="http://schemas.openxmlformats.org/officeDocument/2006/relationships/image" Target="../media/image59.png"/><Relationship Id="rId4" Type="http://schemas.openxmlformats.org/officeDocument/2006/relationships/image" Target="../media/image58.png"/></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learn.nvidia.com/en-us/training/self-paced-courses" TargetMode="External"/><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52.xml.rels><?xml version="1.0" encoding="UTF-8" standalone="yes"?>
<Relationships xmlns="http://schemas.openxmlformats.org/package/2006/relationships"><Relationship Id="rId3" Type="http://schemas.openxmlformats.org/officeDocument/2006/relationships/hyperlink" Target="https://learn.nvidia.com/certificates?id=ed-qOCIMQaatzU8SNUNxgw" TargetMode="External"/><Relationship Id="rId2" Type="http://schemas.openxmlformats.org/officeDocument/2006/relationships/image" Target="../media/image61.png"/><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0.png"/><Relationship Id="rId1" Type="http://schemas.openxmlformats.org/officeDocument/2006/relationships/slideLayout" Target="../slideLayouts/slideLayout37.xml"/><Relationship Id="rId4" Type="http://schemas.openxmlformats.org/officeDocument/2006/relationships/hyperlink" Target="https://learn.nvidia.com/courses/course-detail?course_id=course-v1:DLI+S-FX-15+V1"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37.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62.png"/></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learn.nvidia.com/my-learning" TargetMode="External"/><Relationship Id="rId1" Type="http://schemas.openxmlformats.org/officeDocument/2006/relationships/slideLayout" Target="../slideLayouts/slideLayout37.xml"/><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learn.nvidia.com/courses/course?course_id=course-v1:DLI+S-FX-15+V1" TargetMode="External"/><Relationship Id="rId1" Type="http://schemas.openxmlformats.org/officeDocument/2006/relationships/slideLayout" Target="../slideLayouts/slideLayout37.xml"/><Relationship Id="rId4" Type="http://schemas.openxmlformats.org/officeDocument/2006/relationships/image" Target="../media/image64.png"/></Relationships>
</file>

<file path=ppt/slides/_rels/slide57.xml.rels><?xml version="1.0" encoding="UTF-8" standalone="yes"?>
<Relationships xmlns="http://schemas.openxmlformats.org/package/2006/relationships"><Relationship Id="rId3" Type="http://schemas.openxmlformats.org/officeDocument/2006/relationships/hyperlink" Target="https://learn.nvidia.com/courses/course?course_id=course-v1:DLI+S-FX-15+V1" TargetMode="External"/><Relationship Id="rId2" Type="http://schemas.openxmlformats.org/officeDocument/2006/relationships/image" Target="../media/image65.png"/><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58.xml.rels><?xml version="1.0" encoding="UTF-8" standalone="yes"?>
<Relationships xmlns="http://schemas.openxmlformats.org/package/2006/relationships"><Relationship Id="rId3" Type="http://schemas.openxmlformats.org/officeDocument/2006/relationships/hyperlink" Target="https://learn.nvidia.com/courses/course?course_id=course-v1:DLI+S-FX-15+V1" TargetMode="External"/><Relationship Id="rId2" Type="http://schemas.openxmlformats.org/officeDocument/2006/relationships/image" Target="../media/image66.png"/><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59.xml.rels><?xml version="1.0" encoding="UTF-8" standalone="yes"?>
<Relationships xmlns="http://schemas.openxmlformats.org/package/2006/relationships"><Relationship Id="rId3" Type="http://schemas.openxmlformats.org/officeDocument/2006/relationships/hyperlink" Target="https://learn.nvidia.com/courses/course?course_id=course-v1:DLI+S-FX-15+V1" TargetMode="External"/><Relationship Id="rId2" Type="http://schemas.openxmlformats.org/officeDocument/2006/relationships/image" Target="../media/image67.png"/><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learn.nvidia.com/courses/course?course_id=course-v1:DLI+S-FX-15+V1" TargetMode="External"/><Relationship Id="rId1" Type="http://schemas.openxmlformats.org/officeDocument/2006/relationships/slideLayout" Target="../slideLayouts/slideLayout37.xml"/><Relationship Id="rId4" Type="http://schemas.openxmlformats.org/officeDocument/2006/relationships/image" Target="../media/image68.png"/></Relationships>
</file>

<file path=ppt/slides/_rels/slide61.xml.rels><?xml version="1.0" encoding="UTF-8" standalone="yes"?>
<Relationships xmlns="http://schemas.openxmlformats.org/package/2006/relationships"><Relationship Id="rId3" Type="http://schemas.openxmlformats.org/officeDocument/2006/relationships/hyperlink" Target="https://learn.nvidia.com/courses/course?course_id=course-v1:DLI+S-FX-15+V1" TargetMode="External"/><Relationship Id="rId2" Type="http://schemas.openxmlformats.org/officeDocument/2006/relationships/image" Target="../media/image69.png"/><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62.xml.rels><?xml version="1.0" encoding="UTF-8" standalone="yes"?>
<Relationships xmlns="http://schemas.openxmlformats.org/package/2006/relationships"><Relationship Id="rId3" Type="http://schemas.openxmlformats.org/officeDocument/2006/relationships/hyperlink" Target="https://learn.nvidia.com/courses/course?course_id=course-v1:DLI+S-FX-15+V1" TargetMode="External"/><Relationship Id="rId2" Type="http://schemas.openxmlformats.org/officeDocument/2006/relationships/image" Target="../media/image70.png"/><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63.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https://learn.nvidia.com/courses/course-detail?course_id=course-v1:DLI+S-FX-15+V1"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hyperlink" Target="https://www.nvidia.com/content/dam/en-zz/Solutions/lp/large-language-models-ebook/nvidia-llm-ebook-og.jpg"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www.nvidia.com/content/dam/en-zz/Solutions/lp/large-language-models-ebook/nvidia-llm-ebook-og.jpg" TargetMode="Externa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74.png"/><Relationship Id="rId4" Type="http://schemas.openxmlformats.org/officeDocument/2006/relationships/image" Target="../media/image73.png"/></Relationships>
</file>

<file path=ppt/slides/_rels/slide67.xml.rels><?xml version="1.0" encoding="UTF-8" standalone="yes"?>
<Relationships xmlns="http://schemas.openxmlformats.org/package/2006/relationships"><Relationship Id="rId3" Type="http://schemas.openxmlformats.org/officeDocument/2006/relationships/hyperlink" Target="https://www.nvidia.com/content/dam/en-zz/Solutions/lp/large-language-models-ebook/nvidia-llm-ebook-og.jpg" TargetMode="Externa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74.png"/><Relationship Id="rId4" Type="http://schemas.openxmlformats.org/officeDocument/2006/relationships/image" Target="../media/image73.png"/></Relationships>
</file>

<file path=ppt/slides/_rels/slide68.xml.rels><?xml version="1.0" encoding="UTF-8" standalone="yes"?>
<Relationships xmlns="http://schemas.openxmlformats.org/package/2006/relationships"><Relationship Id="rId3" Type="http://schemas.openxmlformats.org/officeDocument/2006/relationships/hyperlink" Target="https://www.nvidia.com/content/dam/en-zz/Solutions/lp/large-language-models-ebook/nvidia-llm-ebook-og.jpg" TargetMode="Externa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74.png"/><Relationship Id="rId4" Type="http://schemas.openxmlformats.org/officeDocument/2006/relationships/image" Target="../media/image73.png"/></Relationships>
</file>

<file path=ppt/slides/_rels/slide69.xml.rels><?xml version="1.0" encoding="UTF-8" standalone="yes"?>
<Relationships xmlns="http://schemas.openxmlformats.org/package/2006/relationships"><Relationship Id="rId3" Type="http://schemas.openxmlformats.org/officeDocument/2006/relationships/hyperlink" Target="https://www.nvidia.com/content/dam/en-zz/Solutions/lp/large-language-models-ebook/nvidia-llm-ebook-og.jpg" TargetMode="External"/><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74.png"/><Relationship Id="rId4" Type="http://schemas.openxmlformats.org/officeDocument/2006/relationships/image" Target="../media/image7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0.xml.rels><?xml version="1.0" encoding="UTF-8" standalone="yes"?>
<Relationships xmlns="http://schemas.openxmlformats.org/package/2006/relationships"><Relationship Id="rId3" Type="http://schemas.openxmlformats.org/officeDocument/2006/relationships/hyperlink" Target="https://www.nvidia.com/content/dam/en-zz/Solutions/lp/large-language-models-ebook/nvidia-llm-ebook-og.jpg" TargetMode="External"/><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74.png"/><Relationship Id="rId4" Type="http://schemas.openxmlformats.org/officeDocument/2006/relationships/image" Target="../media/image73.png"/></Relationships>
</file>

<file path=ppt/slides/_rels/slide71.xml.rels><?xml version="1.0" encoding="UTF-8" standalone="yes"?>
<Relationships xmlns="http://schemas.openxmlformats.org/package/2006/relationships"><Relationship Id="rId3" Type="http://schemas.openxmlformats.org/officeDocument/2006/relationships/hyperlink" Target="https://www.nvidia.com/content/dam/en-zz/Solutions/lp/large-language-models-ebook/nvidia-llm-ebook-og.jpg" TargetMode="External"/><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75.png"/></Relationships>
</file>

<file path=ppt/slides/_rels/slide72.xml.rels><?xml version="1.0" encoding="UTF-8" standalone="yes"?>
<Relationships xmlns="http://schemas.openxmlformats.org/package/2006/relationships"><Relationship Id="rId3" Type="http://schemas.openxmlformats.org/officeDocument/2006/relationships/hyperlink" Target="https://www.nvidia.com/en-us/ai/" TargetMode="External"/><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76.png"/></Relationships>
</file>

<file path=ppt/slides/_rels/slide73.xml.rels><?xml version="1.0" encoding="UTF-8" standalone="yes"?>
<Relationships xmlns="http://schemas.openxmlformats.org/package/2006/relationships"><Relationship Id="rId3" Type="http://schemas.openxmlformats.org/officeDocument/2006/relationships/hyperlink" Target="https://www.nvidia.com/en-us/ai/" TargetMode="External"/><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77.png"/></Relationships>
</file>

<file path=ppt/slides/_rels/slide7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hyperlink" Target="https://learn.nvidia.com/courses/course-detail?course_id=course-v1:DLI+S-FX-15+V1"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learn.nvidia.com/courses/course-detail?course_id=course-v1:DLI+S-FX-15+V1"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learn.nvidia.com/courses/course-detail?course_id=course-v1:DLI+S-FX-15+V1"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hyperlink" Target="https://learn.nvidia.com/courses/course-detail?course_id=course-v1:DLI+S-FX-15+V1"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hyperlink" Target="https://learn.nvidia.com/courses/course-detail?course_id=course-v1:DLI+S-FX-15+V1"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1.png"/><Relationship Id="rId1" Type="http://schemas.openxmlformats.org/officeDocument/2006/relationships/slideLayout" Target="../slideLayouts/slideLayout37.xml"/><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hyperlink" Target="https://learn.nvidia.com/courses/course-detail?course_id=course-v1:DLI+S-FX-15+V1"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hyperlink" Target="https://colab.research.google.com/?utm_source=scs-index" TargetMode="External"/><Relationship Id="rId4" Type="http://schemas.openxmlformats.org/officeDocument/2006/relationships/image" Target="../media/image85.png"/></Relationships>
</file>

<file path=ppt/slides/_rels/slide82.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87.png"/><Relationship Id="rId5" Type="http://schemas.openxmlformats.org/officeDocument/2006/relationships/hyperlink" Target="https://colab.research.google.com/?utm_source=scs-index" TargetMode="External"/><Relationship Id="rId4" Type="http://schemas.openxmlformats.org/officeDocument/2006/relationships/image" Target="../media/image85.png"/></Relationships>
</file>

<file path=ppt/slides/_rels/slide83.xml.rels><?xml version="1.0" encoding="UTF-8" standalone="yes"?>
<Relationships xmlns="http://schemas.openxmlformats.org/package/2006/relationships"><Relationship Id="rId8" Type="http://schemas.openxmlformats.org/officeDocument/2006/relationships/hyperlink" Target="https://learn.nvidia.com/courses/course-detail?course_id=course-v1:DLI+S-FX-15+V1" TargetMode="External"/><Relationship Id="rId3" Type="http://schemas.openxmlformats.org/officeDocument/2006/relationships/image" Target="../media/image86.png"/><Relationship Id="rId7" Type="http://schemas.openxmlformats.org/officeDocument/2006/relationships/image" Target="../media/image87.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88.png"/><Relationship Id="rId5" Type="http://schemas.openxmlformats.org/officeDocument/2006/relationships/hyperlink" Target="https://colab.research.google.com/?utm_source=scs-index" TargetMode="External"/><Relationship Id="rId4" Type="http://schemas.openxmlformats.org/officeDocument/2006/relationships/image" Target="../media/image85.png"/></Relationships>
</file>

<file path=ppt/slides/_rels/slide8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hyperlink" Target="https://learn.nvidia.com/courses/course-detail?course_id=course-v1:DLI+S-FX-15+V1" TargetMode="External"/></Relationships>
</file>

<file path=ppt/slides/_rels/slide85.xml.rels><?xml version="1.0" encoding="UTF-8" standalone="yes"?>
<Relationships xmlns="http://schemas.openxmlformats.org/package/2006/relationships"><Relationship Id="rId8" Type="http://schemas.openxmlformats.org/officeDocument/2006/relationships/hyperlink" Target="https://learn.nvidia.com/courses/course-detail?course_id=course-v1:DLI+S-FX-15+V1" TargetMode="External"/><Relationship Id="rId3" Type="http://schemas.openxmlformats.org/officeDocument/2006/relationships/image" Target="../media/image89.png"/><Relationship Id="rId7" Type="http://schemas.openxmlformats.org/officeDocument/2006/relationships/image" Target="../media/image87.png"/><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88.png"/><Relationship Id="rId5" Type="http://schemas.openxmlformats.org/officeDocument/2006/relationships/image" Target="../media/image91.png"/><Relationship Id="rId4" Type="http://schemas.openxmlformats.org/officeDocument/2006/relationships/image" Target="../media/image90.png"/></Relationships>
</file>

<file path=ppt/slides/_rels/slide86.xml.rels><?xml version="1.0" encoding="UTF-8" standalone="yes"?>
<Relationships xmlns="http://schemas.openxmlformats.org/package/2006/relationships"><Relationship Id="rId8" Type="http://schemas.openxmlformats.org/officeDocument/2006/relationships/hyperlink" Target="https://learn.nvidia.com/courses/course-detail?course_id=course-v1:DLI+S-FX-15+V1" TargetMode="External"/><Relationship Id="rId3" Type="http://schemas.openxmlformats.org/officeDocument/2006/relationships/image" Target="../media/image89.png"/><Relationship Id="rId7" Type="http://schemas.openxmlformats.org/officeDocument/2006/relationships/image" Target="../media/image87.png"/><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image" Target="../media/image88.png"/><Relationship Id="rId5" Type="http://schemas.openxmlformats.org/officeDocument/2006/relationships/image" Target="../media/image91.png"/><Relationship Id="rId4" Type="http://schemas.openxmlformats.org/officeDocument/2006/relationships/image" Target="../media/image90.png"/></Relationships>
</file>

<file path=ppt/slides/_rels/slide87.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image" Target="../media/image87.png"/><Relationship Id="rId5" Type="http://schemas.openxmlformats.org/officeDocument/2006/relationships/image" Target="../media/image88.png"/><Relationship Id="rId4" Type="http://schemas.openxmlformats.org/officeDocument/2006/relationships/image" Target="../media/image91.png"/></Relationships>
</file>

<file path=ppt/slides/_rels/slide88.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87.png"/><Relationship Id="rId5" Type="http://schemas.openxmlformats.org/officeDocument/2006/relationships/image" Target="../media/image88.png"/><Relationship Id="rId4" Type="http://schemas.openxmlformats.org/officeDocument/2006/relationships/image" Target="../media/image91.png"/></Relationships>
</file>

<file path=ppt/slides/_rels/slide8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hyperlink" Target="https://learn.nvidia.com/courses/course-detail?course_id=course-v1:DLI+S-FX-15+V1"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7.xml"/></Relationships>
</file>

<file path=ppt/slides/_rels/slide90.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0.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87.png"/></Relationships>
</file>

<file path=ppt/slides/_rels/slide9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1.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87.png"/></Relationships>
</file>

<file path=ppt/slides/_rels/slide9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2.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87.png"/></Relationships>
</file>

<file path=ppt/slides/_rels/slide9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3.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87.png"/></Relationships>
</file>

<file path=ppt/slides/_rels/slide9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4.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87.png"/><Relationship Id="rId4" Type="http://schemas.openxmlformats.org/officeDocument/2006/relationships/image" Target="../media/image93.png"/></Relationships>
</file>

<file path=ppt/slides/_rels/slide9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5.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87.png"/><Relationship Id="rId4" Type="http://schemas.openxmlformats.org/officeDocument/2006/relationships/image" Target="../media/image93.png"/></Relationships>
</file>

<file path=ppt/slides/_rels/slide9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6.xml"/><Relationship Id="rId1" Type="http://schemas.openxmlformats.org/officeDocument/2006/relationships/slideLayout" Target="../slideLayouts/slideLayout30.xml"/><Relationship Id="rId4" Type="http://schemas.openxmlformats.org/officeDocument/2006/relationships/hyperlink" Target="https://learn.nvidia.com/courses/course-detail?course_id=course-v1:DLI+S-FX-15+V1"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7.xml"/><Relationship Id="rId1" Type="http://schemas.openxmlformats.org/officeDocument/2006/relationships/slideLayout" Target="../slideLayouts/slideLayout3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94.png"/></Relationships>
</file>

<file path=ppt/slides/_rels/slide9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hyperlink" Target="https://learn.nvidia.com/courses/course-detail?course_id=course-v1:DLI+S-FX-15+V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83241-FC1A-9D47-B630-2B20ADB2CA68}"/>
              </a:ext>
            </a:extLst>
          </p:cNvPr>
          <p:cNvSpPr>
            <a:spLocks noGrp="1"/>
          </p:cNvSpPr>
          <p:nvPr>
            <p:ph type="ctrTitle"/>
          </p:nvPr>
        </p:nvSpPr>
        <p:spPr>
          <a:xfrm>
            <a:off x="816582" y="3440081"/>
            <a:ext cx="35016468" cy="5869467"/>
          </a:xfrm>
        </p:spPr>
        <p:txBody>
          <a:bodyPr>
            <a:noAutofit/>
          </a:bodyPr>
          <a:lstStyle/>
          <a:p>
            <a:pPr>
              <a:lnSpc>
                <a:spcPct val="100000"/>
              </a:lnSpc>
            </a:pPr>
            <a:r>
              <a:rPr lang="en-US" altLang="zh-TW" sz="13200" dirty="0">
                <a:solidFill>
                  <a:srgbClr val="C00000"/>
                </a:solidFill>
                <a:latin typeface="Calibri" panose="020F0502020204030204" pitchFamily="34" charset="0"/>
                <a:ea typeface="Heiti TC Medium" pitchFamily="2" charset="-128"/>
                <a:cs typeface="Arial" panose="020B0604020202020204" pitchFamily="34" charset="0"/>
              </a:rPr>
              <a:t>Large Language Models (LLMs), </a:t>
            </a:r>
            <a:br>
              <a:rPr lang="en-US" altLang="zh-TW" sz="13200" dirty="0">
                <a:solidFill>
                  <a:srgbClr val="C00000"/>
                </a:solidFill>
                <a:latin typeface="Calibri" panose="020F0502020204030204" pitchFamily="34" charset="0"/>
                <a:ea typeface="Heiti TC Medium" pitchFamily="2" charset="-128"/>
                <a:cs typeface="Arial" panose="020B0604020202020204" pitchFamily="34" charset="0"/>
              </a:rPr>
            </a:br>
            <a:r>
              <a:rPr lang="en-US" altLang="zh-TW" sz="13200" dirty="0">
                <a:solidFill>
                  <a:srgbClr val="C00000"/>
                </a:solidFill>
                <a:latin typeface="Calibri" panose="020F0502020204030204" pitchFamily="34" charset="0"/>
                <a:ea typeface="Heiti TC Medium" pitchFamily="2" charset="-128"/>
                <a:cs typeface="Arial" panose="020B0604020202020204" pitchFamily="34" charset="0"/>
              </a:rPr>
              <a:t>NVIDIA Building RAG Agents with LLMs </a:t>
            </a:r>
            <a:br>
              <a:rPr lang="en-US" altLang="zh-TW" sz="13200" dirty="0">
                <a:solidFill>
                  <a:srgbClr val="C00000"/>
                </a:solidFill>
                <a:latin typeface="Calibri" panose="020F0502020204030204" pitchFamily="34" charset="0"/>
                <a:ea typeface="Heiti TC Medium" pitchFamily="2" charset="-128"/>
                <a:cs typeface="Arial" panose="020B0604020202020204" pitchFamily="34" charset="0"/>
              </a:rPr>
            </a:br>
            <a:r>
              <a:rPr lang="en-US" altLang="zh-TW" sz="13200" dirty="0">
                <a:solidFill>
                  <a:srgbClr val="C00000"/>
                </a:solidFill>
                <a:latin typeface="Calibri" panose="020F0502020204030204" pitchFamily="34" charset="0"/>
                <a:ea typeface="Heiti TC Medium" pitchFamily="2" charset="-128"/>
                <a:cs typeface="Arial" panose="020B0604020202020204" pitchFamily="34" charset="0"/>
              </a:rPr>
              <a:t>Part I</a:t>
            </a:r>
          </a:p>
        </p:txBody>
      </p:sp>
      <p:sp>
        <p:nvSpPr>
          <p:cNvPr id="3" name="Subtitle 2">
            <a:extLst>
              <a:ext uri="{FF2B5EF4-FFF2-40B4-BE49-F238E27FC236}">
                <a16:creationId xmlns:a16="http://schemas.microsoft.com/office/drawing/2014/main" id="{FAF739AE-61B3-9644-82E1-CFFEDC066458}"/>
              </a:ext>
            </a:extLst>
          </p:cNvPr>
          <p:cNvSpPr>
            <a:spLocks noGrp="1"/>
          </p:cNvSpPr>
          <p:nvPr>
            <p:ph type="subTitle" idx="1"/>
          </p:nvPr>
        </p:nvSpPr>
        <p:spPr>
          <a:xfrm>
            <a:off x="4205603" y="194688"/>
            <a:ext cx="27879081" cy="1959012"/>
          </a:xfrm>
        </p:spPr>
        <p:txBody>
          <a:bodyPr>
            <a:noAutofit/>
          </a:bodyPr>
          <a:lstStyle/>
          <a:p>
            <a:pPr>
              <a:lnSpc>
                <a:spcPct val="100000"/>
              </a:lnSpc>
              <a:spcBef>
                <a:spcPts val="0"/>
              </a:spcBef>
            </a:pPr>
            <a:r>
              <a:rPr lang="en-US" altLang="zh-TW" sz="13200" dirty="0">
                <a:solidFill>
                  <a:schemeClr val="accent1">
                    <a:lumMod val="75000"/>
                  </a:schemeClr>
                </a:solidFill>
                <a:latin typeface="Calibri" panose="020F0502020204030204" pitchFamily="34" charset="0"/>
                <a:ea typeface="Heiti TC Medium" pitchFamily="2" charset="-128"/>
                <a:cs typeface="Calibri" panose="020F0502020204030204" pitchFamily="34" charset="0"/>
              </a:rPr>
              <a:t>Generative AI Innovative Applications</a:t>
            </a:r>
            <a:endParaRPr lang="en-US" sz="13200" dirty="0">
              <a:solidFill>
                <a:schemeClr val="accent1">
                  <a:lumMod val="75000"/>
                </a:schemeClr>
              </a:solidFill>
            </a:endParaRPr>
          </a:p>
        </p:txBody>
      </p:sp>
      <p:sp>
        <p:nvSpPr>
          <p:cNvPr id="5" name="Subtitle 2">
            <a:extLst>
              <a:ext uri="{FF2B5EF4-FFF2-40B4-BE49-F238E27FC236}">
                <a16:creationId xmlns:a16="http://schemas.microsoft.com/office/drawing/2014/main" id="{122C2EBB-D9C1-D646-BE1E-780D746DC521}"/>
              </a:ext>
            </a:extLst>
          </p:cNvPr>
          <p:cNvSpPr txBox="1">
            <a:spLocks/>
          </p:cNvSpPr>
          <p:nvPr/>
        </p:nvSpPr>
        <p:spPr>
          <a:xfrm>
            <a:off x="5626542" y="14099661"/>
            <a:ext cx="25322916" cy="5750220"/>
          </a:xfrm>
          <a:prstGeom prst="rect">
            <a:avLst/>
          </a:prstGeom>
        </p:spPr>
        <p:txBody>
          <a:bodyPr vert="horz" lIns="274320" tIns="137160" rIns="274320" bIns="13716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2743200">
              <a:lnSpc>
                <a:spcPct val="120000"/>
              </a:lnSpc>
              <a:spcBef>
                <a:spcPts val="0"/>
              </a:spcBef>
              <a:buClrTx/>
            </a:pPr>
            <a:r>
              <a:rPr lang="en-US" altLang="zh-TW" sz="43200" dirty="0">
                <a:solidFill>
                  <a:srgbClr val="898989"/>
                </a:solidFill>
                <a:latin typeface="Calibri" panose="020F0502020204030204"/>
                <a:ea typeface="新細明體" panose="02020500000000000000" pitchFamily="18" charset="-120"/>
                <a:cs typeface="Calibri" panose="020F0502020204030204" pitchFamily="34" charset="0"/>
                <a:hlinkClick r:id="rId2"/>
              </a:rPr>
              <a:t>Min-Yuh Day</a:t>
            </a:r>
            <a:r>
              <a:rPr lang="en-US" altLang="zh-TW" sz="43200" dirty="0">
                <a:solidFill>
                  <a:srgbClr val="4472C4"/>
                </a:solidFill>
                <a:latin typeface="Calibri" panose="020F0502020204030204" pitchFamily="34" charset="0"/>
                <a:ea typeface="標楷體" pitchFamily="65" charset="-120"/>
                <a:cs typeface="Calibri" panose="020F0502020204030204" pitchFamily="34" charset="0"/>
              </a:rPr>
              <a:t>, </a:t>
            </a:r>
            <a:r>
              <a:rPr lang="en-US" altLang="zh-TW" sz="43200" dirty="0" err="1">
                <a:solidFill>
                  <a:srgbClr val="4472C4"/>
                </a:solidFill>
                <a:latin typeface="Calibri" panose="020F0502020204030204" pitchFamily="34" charset="0"/>
                <a:ea typeface="標楷體" pitchFamily="65" charset="-120"/>
                <a:cs typeface="Calibri" panose="020F0502020204030204" pitchFamily="34" charset="0"/>
              </a:rPr>
              <a:t>Ph.D</a:t>
            </a:r>
            <a:r>
              <a:rPr lang="en-US" altLang="zh-TW" sz="43200" dirty="0">
                <a:solidFill>
                  <a:srgbClr val="4472C4"/>
                </a:solidFill>
                <a:latin typeface="Calibri" panose="020F0502020204030204" pitchFamily="34" charset="0"/>
                <a:ea typeface="標楷體" pitchFamily="65" charset="-120"/>
                <a:cs typeface="Calibri" panose="020F0502020204030204" pitchFamily="34" charset="0"/>
              </a:rPr>
              <a:t>, </a:t>
            </a:r>
            <a:br>
              <a:rPr lang="en-US" altLang="zh-TW" sz="43200" dirty="0">
                <a:solidFill>
                  <a:srgbClr val="4472C4"/>
                </a:solidFill>
                <a:latin typeface="Calibri" panose="020F0502020204030204" pitchFamily="34" charset="0"/>
                <a:ea typeface="標楷體" pitchFamily="65" charset="-120"/>
                <a:cs typeface="Calibri" panose="020F0502020204030204" pitchFamily="34" charset="0"/>
              </a:rPr>
            </a:br>
            <a:r>
              <a:rPr lang="en-US" altLang="zh-TW" sz="43200" dirty="0">
                <a:solidFill>
                  <a:srgbClr val="4472C4"/>
                </a:solidFill>
                <a:latin typeface="Calibri" panose="020F0502020204030204" pitchFamily="34" charset="0"/>
                <a:ea typeface="標楷體" pitchFamily="65" charset="-120"/>
                <a:cs typeface="Calibri" panose="020F0502020204030204" pitchFamily="34" charset="0"/>
              </a:rPr>
              <a:t>Professor</a:t>
            </a:r>
          </a:p>
          <a:p>
            <a:pPr defTabSz="2743200">
              <a:lnSpc>
                <a:spcPct val="120000"/>
              </a:lnSpc>
              <a:spcBef>
                <a:spcPts val="1800"/>
              </a:spcBef>
              <a:buClrTx/>
            </a:pPr>
            <a:r>
              <a:rPr lang="en-US" sz="24000" dirty="0">
                <a:solidFill>
                  <a:prstClr val="black"/>
                </a:solidFill>
                <a:latin typeface="Calibri" panose="020F0502020204030204" pitchFamily="34" charset="0"/>
                <a:cs typeface="Calibri" panose="020F0502020204030204" pitchFamily="34" charset="0"/>
                <a:hlinkClick r:id="rId3"/>
              </a:rPr>
              <a:t>Institute of Information Management</a:t>
            </a:r>
            <a:r>
              <a:rPr lang="en-US" sz="24000" dirty="0">
                <a:solidFill>
                  <a:prstClr val="black"/>
                </a:solidFill>
                <a:latin typeface="Calibri" panose="020F0502020204030204" pitchFamily="34" charset="0"/>
                <a:cs typeface="Calibri" panose="020F0502020204030204" pitchFamily="34" charset="0"/>
              </a:rPr>
              <a:t>, </a:t>
            </a:r>
            <a:r>
              <a:rPr lang="en-US" sz="24000" dirty="0">
                <a:solidFill>
                  <a:prstClr val="black"/>
                </a:solidFill>
                <a:latin typeface="Calibri" panose="020F0502020204030204" pitchFamily="34" charset="0"/>
                <a:cs typeface="Calibri" panose="020F0502020204030204" pitchFamily="34" charset="0"/>
                <a:hlinkClick r:id="rId4"/>
              </a:rPr>
              <a:t>National Taipei University</a:t>
            </a:r>
            <a:endParaRPr lang="en-US" altLang="zh-TW" sz="24000" dirty="0">
              <a:solidFill>
                <a:srgbClr val="898989"/>
              </a:solidFill>
              <a:latin typeface="Calibri" panose="020F0502020204030204" pitchFamily="34" charset="0"/>
              <a:ea typeface="新細明體" panose="02020500000000000000" pitchFamily="18" charset="-120"/>
              <a:cs typeface="Calibri" panose="020F0502020204030204" pitchFamily="34" charset="0"/>
              <a:hlinkClick r:id="rId5"/>
            </a:endParaRPr>
          </a:p>
          <a:p>
            <a:pPr defTabSz="2743200">
              <a:lnSpc>
                <a:spcPct val="120000"/>
              </a:lnSpc>
              <a:spcBef>
                <a:spcPts val="1800"/>
              </a:spcBef>
              <a:buClrTx/>
            </a:pPr>
            <a:r>
              <a:rPr lang="en-US" sz="14400" b="0" dirty="0">
                <a:solidFill>
                  <a:prstClr val="black"/>
                </a:solidFill>
                <a:latin typeface="Arial" panose="020B0604020202020204" pitchFamily="34" charset="0"/>
                <a:cs typeface="Arial" panose="020B0604020202020204" pitchFamily="34" charset="0"/>
                <a:hlinkClick r:id="rId6"/>
              </a:rPr>
              <a:t>https://web.ntpu.edu.tw/~myday</a:t>
            </a:r>
            <a:endParaRPr lang="en-US" sz="14400" b="0" dirty="0">
              <a:solidFill>
                <a:prstClr val="black"/>
              </a:solidFill>
              <a:latin typeface="Arial" panose="020B0604020202020204" pitchFamily="34" charset="0"/>
              <a:cs typeface="Arial" panose="020B0604020202020204" pitchFamily="34" charset="0"/>
            </a:endParaRPr>
          </a:p>
        </p:txBody>
      </p:sp>
      <p:pic>
        <p:nvPicPr>
          <p:cNvPr id="6" name="Picture 4" descr="http://mail.tku.edu.tw/myday/images/Myday_Photo.jpg">
            <a:extLst>
              <a:ext uri="{FF2B5EF4-FFF2-40B4-BE49-F238E27FC236}">
                <a16:creationId xmlns:a16="http://schemas.microsoft.com/office/drawing/2014/main" id="{8392620C-E0E7-BD47-A4BD-CD41DE2035A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124921" y="14215397"/>
            <a:ext cx="3618807" cy="4480425"/>
          </a:xfrm>
          <a:prstGeom prst="rect">
            <a:avLst/>
          </a:prstGeom>
          <a:noFill/>
        </p:spPr>
      </p:pic>
      <p:pic>
        <p:nvPicPr>
          <p:cNvPr id="7" name="Picture 6">
            <a:extLst>
              <a:ext uri="{FF2B5EF4-FFF2-40B4-BE49-F238E27FC236}">
                <a16:creationId xmlns:a16="http://schemas.microsoft.com/office/drawing/2014/main" id="{67A123DF-B5B7-0741-A601-C566754FCAB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28643" y="15962217"/>
            <a:ext cx="1264539" cy="1533840"/>
          </a:xfrm>
          <a:prstGeom prst="rect">
            <a:avLst/>
          </a:prstGeom>
        </p:spPr>
      </p:pic>
      <p:pic>
        <p:nvPicPr>
          <p:cNvPr id="8" name="Picture 7">
            <a:extLst>
              <a:ext uri="{FF2B5EF4-FFF2-40B4-BE49-F238E27FC236}">
                <a16:creationId xmlns:a16="http://schemas.microsoft.com/office/drawing/2014/main" id="{31554C2F-EE75-1146-9192-B193DB4DD7A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3596" y="17259165"/>
            <a:ext cx="1533840" cy="1533840"/>
          </a:xfrm>
          <a:prstGeom prst="rect">
            <a:avLst/>
          </a:prstGeom>
        </p:spPr>
      </p:pic>
      <p:pic>
        <p:nvPicPr>
          <p:cNvPr id="9" name="Picture 8">
            <a:extLst>
              <a:ext uri="{FF2B5EF4-FFF2-40B4-BE49-F238E27FC236}">
                <a16:creationId xmlns:a16="http://schemas.microsoft.com/office/drawing/2014/main" id="{0E384EC2-A8FB-574F-A3A4-C14C04FDAE7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144181" y="17245083"/>
            <a:ext cx="1533840" cy="1533840"/>
          </a:xfrm>
          <a:prstGeom prst="rect">
            <a:avLst/>
          </a:prstGeom>
        </p:spPr>
      </p:pic>
      <p:pic>
        <p:nvPicPr>
          <p:cNvPr id="10" name="Picture 9">
            <a:extLst>
              <a:ext uri="{FF2B5EF4-FFF2-40B4-BE49-F238E27FC236}">
                <a16:creationId xmlns:a16="http://schemas.microsoft.com/office/drawing/2014/main" id="{6D576615-D765-F74F-A854-B57D46746B9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6584" y="14395055"/>
            <a:ext cx="2806995" cy="1265901"/>
          </a:xfrm>
          <a:prstGeom prst="rect">
            <a:avLst/>
          </a:prstGeom>
        </p:spPr>
      </p:pic>
      <p:pic>
        <p:nvPicPr>
          <p:cNvPr id="11" name="Picture 10">
            <a:extLst>
              <a:ext uri="{FF2B5EF4-FFF2-40B4-BE49-F238E27FC236}">
                <a16:creationId xmlns:a16="http://schemas.microsoft.com/office/drawing/2014/main" id="{0E53A563-6F2F-4D43-A9CA-738A2637D05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3387582" y="412659"/>
            <a:ext cx="2886198" cy="1862064"/>
          </a:xfrm>
          <a:prstGeom prst="rect">
            <a:avLst/>
          </a:prstGeom>
        </p:spPr>
      </p:pic>
      <p:pic>
        <p:nvPicPr>
          <p:cNvPr id="12" name="Picture 11">
            <a:extLst>
              <a:ext uri="{FF2B5EF4-FFF2-40B4-BE49-F238E27FC236}">
                <a16:creationId xmlns:a16="http://schemas.microsoft.com/office/drawing/2014/main" id="{25E914CD-8B6C-2D41-ACC1-7849D3B7E72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3384258" y="2433692"/>
            <a:ext cx="2892846" cy="705129"/>
          </a:xfrm>
          <a:prstGeom prst="rect">
            <a:avLst/>
          </a:prstGeom>
        </p:spPr>
      </p:pic>
      <p:pic>
        <p:nvPicPr>
          <p:cNvPr id="13" name="Picture 12">
            <a:extLst>
              <a:ext uri="{FF2B5EF4-FFF2-40B4-BE49-F238E27FC236}">
                <a16:creationId xmlns:a16="http://schemas.microsoft.com/office/drawing/2014/main" id="{2A2132BE-AEB3-A34C-888A-14B93402560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3948315" y="17928765"/>
            <a:ext cx="2375076" cy="2375076"/>
          </a:xfrm>
          <a:prstGeom prst="rect">
            <a:avLst/>
          </a:prstGeom>
        </p:spPr>
      </p:pic>
      <p:sp>
        <p:nvSpPr>
          <p:cNvPr id="15" name="TextBox 14">
            <a:extLst>
              <a:ext uri="{FF2B5EF4-FFF2-40B4-BE49-F238E27FC236}">
                <a16:creationId xmlns:a16="http://schemas.microsoft.com/office/drawing/2014/main" id="{93DF0C98-61FE-964B-A9AA-9A27B763C0CD}"/>
              </a:ext>
            </a:extLst>
          </p:cNvPr>
          <p:cNvSpPr txBox="1"/>
          <p:nvPr/>
        </p:nvSpPr>
        <p:spPr>
          <a:xfrm>
            <a:off x="9541823" y="10763415"/>
            <a:ext cx="17492355" cy="2308324"/>
          </a:xfrm>
          <a:prstGeom prst="rect">
            <a:avLst/>
          </a:prstGeom>
          <a:noFill/>
        </p:spPr>
        <p:txBody>
          <a:bodyPr wrap="square" rtlCol="0">
            <a:spAutoFit/>
          </a:bodyPr>
          <a:lstStyle/>
          <a:p>
            <a:pPr algn="ctr" defTabSz="2743200">
              <a:buClrTx/>
            </a:pPr>
            <a:r>
              <a:rPr lang="en-US" altLang="zh-TW" sz="4800" kern="1200" dirty="0">
                <a:solidFill>
                  <a:prstClr val="white">
                    <a:lumMod val="65000"/>
                  </a:prstClr>
                </a:solidFill>
                <a:latin typeface="Calibri" panose="020F0502020204030204" pitchFamily="34" charset="0"/>
                <a:ea typeface="Heiti TC Medium" pitchFamily="2" charset="-128"/>
                <a:cs typeface="Calibri" panose="020F0502020204030204" pitchFamily="34" charset="0"/>
              </a:rPr>
              <a:t>1132GAIIA03</a:t>
            </a:r>
          </a:p>
          <a:p>
            <a:pPr algn="ctr" defTabSz="2743200">
              <a:buClrTx/>
            </a:pPr>
            <a:r>
              <a:rPr lang="en-US" altLang="zh-TW" sz="4800" kern="1200" dirty="0">
                <a:solidFill>
                  <a:prstClr val="white">
                    <a:lumMod val="65000"/>
                  </a:prstClr>
                </a:solidFill>
                <a:latin typeface="Calibri" panose="020F0502020204030204" pitchFamily="34" charset="0"/>
                <a:ea typeface="Heiti TC Medium" pitchFamily="2" charset="-128"/>
                <a:cs typeface="Calibri" panose="020F0502020204030204" pitchFamily="34" charset="0"/>
              </a:rPr>
              <a:t>MBA, IM, NTPU (M6031) (Spring 2025)</a:t>
            </a:r>
            <a:br>
              <a:rPr lang="en-US" altLang="zh-TW" sz="4800" kern="1200" dirty="0">
                <a:solidFill>
                  <a:prstClr val="white">
                    <a:lumMod val="65000"/>
                  </a:prstClr>
                </a:solidFill>
                <a:latin typeface="Calibri" panose="020F0502020204030204" pitchFamily="34" charset="0"/>
                <a:ea typeface="Heiti TC Medium" pitchFamily="2" charset="-128"/>
                <a:cs typeface="Calibri" panose="020F0502020204030204" pitchFamily="34" charset="0"/>
              </a:rPr>
            </a:br>
            <a:r>
              <a:rPr lang="en-US" altLang="zh-TW" sz="4800" kern="1200" dirty="0">
                <a:solidFill>
                  <a:prstClr val="white">
                    <a:lumMod val="65000"/>
                  </a:prstClr>
                </a:solidFill>
                <a:latin typeface="Calibri" panose="020F0502020204030204" pitchFamily="34" charset="0"/>
                <a:ea typeface="Heiti TC Medium" pitchFamily="2" charset="-128"/>
                <a:cs typeface="Calibri" panose="020F0502020204030204" pitchFamily="34" charset="0"/>
              </a:rPr>
              <a:t> Tue 2, 3, 4 (9:10-12:00) (B3F17)</a:t>
            </a:r>
          </a:p>
        </p:txBody>
      </p:sp>
      <p:sp>
        <p:nvSpPr>
          <p:cNvPr id="16" name="TextBox 15">
            <a:extLst>
              <a:ext uri="{FF2B5EF4-FFF2-40B4-BE49-F238E27FC236}">
                <a16:creationId xmlns:a16="http://schemas.microsoft.com/office/drawing/2014/main" id="{D56B0928-98E1-A94A-9E81-B0F0F78D4E86}"/>
              </a:ext>
            </a:extLst>
          </p:cNvPr>
          <p:cNvSpPr txBox="1"/>
          <p:nvPr/>
        </p:nvSpPr>
        <p:spPr>
          <a:xfrm>
            <a:off x="13620996" y="19849883"/>
            <a:ext cx="9334008" cy="646331"/>
          </a:xfrm>
          <a:prstGeom prst="rect">
            <a:avLst/>
          </a:prstGeom>
          <a:noFill/>
        </p:spPr>
        <p:txBody>
          <a:bodyPr wrap="square" rtlCol="0">
            <a:spAutoFit/>
          </a:bodyPr>
          <a:lstStyle/>
          <a:p>
            <a:pPr algn="ctr" defTabSz="2743200">
              <a:buClrTx/>
            </a:pPr>
            <a:r>
              <a:rPr lang="en-US" altLang="zh-TW" sz="3600" kern="1200" dirty="0">
                <a:solidFill>
                  <a:prstClr val="white">
                    <a:lumMod val="65000"/>
                  </a:prstClr>
                </a:solidFill>
                <a:latin typeface="Calibri" panose="020F0502020204030204" pitchFamily="34" charset="0"/>
                <a:ea typeface="Heiti TC Medium" pitchFamily="2" charset="-128"/>
                <a:cs typeface="Calibri" panose="020F0502020204030204" pitchFamily="34" charset="0"/>
              </a:rPr>
              <a:t>2025-03-04</a:t>
            </a:r>
          </a:p>
        </p:txBody>
      </p:sp>
      <p:pic>
        <p:nvPicPr>
          <p:cNvPr id="17" name="Picture 16">
            <a:extLst>
              <a:ext uri="{FF2B5EF4-FFF2-40B4-BE49-F238E27FC236}">
                <a16:creationId xmlns:a16="http://schemas.microsoft.com/office/drawing/2014/main" id="{44C45650-BA88-8643-B3F2-2E4C34D88A85}"/>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1237818" y="9430569"/>
            <a:ext cx="5338182" cy="5338182"/>
          </a:xfrm>
          <a:prstGeom prst="rect">
            <a:avLst/>
          </a:prstGeom>
        </p:spPr>
      </p:pic>
      <p:sp>
        <p:nvSpPr>
          <p:cNvPr id="19" name="TextBox 18">
            <a:extLst>
              <a:ext uri="{FF2B5EF4-FFF2-40B4-BE49-F238E27FC236}">
                <a16:creationId xmlns:a16="http://schemas.microsoft.com/office/drawing/2014/main" id="{64B6C01E-6C31-110C-337F-375D435FF5AB}"/>
              </a:ext>
            </a:extLst>
          </p:cNvPr>
          <p:cNvSpPr txBox="1"/>
          <p:nvPr/>
        </p:nvSpPr>
        <p:spPr>
          <a:xfrm>
            <a:off x="31413839" y="14325603"/>
            <a:ext cx="4748841" cy="1015663"/>
          </a:xfrm>
          <a:prstGeom prst="rect">
            <a:avLst/>
          </a:prstGeom>
          <a:noFill/>
        </p:spPr>
        <p:txBody>
          <a:bodyPr wrap="square">
            <a:spAutoFit/>
          </a:bodyPr>
          <a:lstStyle/>
          <a:p>
            <a:pPr algn="ctr" defTabSz="2743200">
              <a:buClrTx/>
            </a:pPr>
            <a:r>
              <a:rPr lang="en-US" sz="3000" kern="1200" dirty="0">
                <a:solidFill>
                  <a:srgbClr val="4472C4"/>
                </a:solidFill>
                <a:latin typeface="Calibri" panose="020F0502020204030204"/>
                <a:ea typeface="+mn-ea"/>
                <a:cs typeface="+mn-cs"/>
                <a:hlinkClick r:id="rId16"/>
              </a:rPr>
              <a:t>https://meet.google.com/paj-zhhj-mya</a:t>
            </a:r>
            <a:endParaRPr lang="en-US" sz="30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537767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3B6DF-9C69-6D9C-4960-8550B3429EA6}"/>
              </a:ext>
            </a:extLst>
          </p:cNvPr>
          <p:cNvSpPr>
            <a:spLocks noGrp="1"/>
          </p:cNvSpPr>
          <p:nvPr>
            <p:ph type="title"/>
          </p:nvPr>
        </p:nvSpPr>
        <p:spPr>
          <a:xfrm>
            <a:off x="1603169" y="405314"/>
            <a:ext cx="33666543" cy="2001003"/>
          </a:xfrm>
        </p:spPr>
        <p:txBody>
          <a:bodyPr>
            <a:normAutofit fontScale="90000"/>
          </a:bodyPr>
          <a:lstStyle/>
          <a:p>
            <a:r>
              <a:rPr lang="en-US" dirty="0" err="1"/>
              <a:t>lmarena.ai</a:t>
            </a:r>
            <a:r>
              <a:rPr lang="en-US" dirty="0"/>
              <a:t> Chatbot Arena Leaderboard</a:t>
            </a:r>
          </a:p>
        </p:txBody>
      </p:sp>
      <p:sp>
        <p:nvSpPr>
          <p:cNvPr id="4" name="Slide Number Placeholder 3">
            <a:extLst>
              <a:ext uri="{FF2B5EF4-FFF2-40B4-BE49-F238E27FC236}">
                <a16:creationId xmlns:a16="http://schemas.microsoft.com/office/drawing/2014/main" id="{6CFED9C7-0078-39A6-8205-EE747F4196BC}"/>
              </a:ext>
            </a:extLst>
          </p:cNvPr>
          <p:cNvSpPr>
            <a:spLocks noGrp="1"/>
          </p:cNvSpPr>
          <p:nvPr>
            <p:ph type="sldNum" sz="quarter" idx="12"/>
          </p:nvPr>
        </p:nvSpPr>
        <p:spPr/>
        <p:txBody>
          <a:bodyPr/>
          <a:lstStyle/>
          <a:p>
            <a:fld id="{5D6FF71F-CF6A-4C46-8F9B-61D49EEA70E3}" type="slidenum">
              <a:rPr lang="en-US" smtClean="0"/>
              <a:t>10</a:t>
            </a:fld>
            <a:endParaRPr lang="en-US"/>
          </a:p>
        </p:txBody>
      </p:sp>
      <p:graphicFrame>
        <p:nvGraphicFramePr>
          <p:cNvPr id="8" name="Content Placeholder 7">
            <a:extLst>
              <a:ext uri="{FF2B5EF4-FFF2-40B4-BE49-F238E27FC236}">
                <a16:creationId xmlns:a16="http://schemas.microsoft.com/office/drawing/2014/main" id="{355B7E1E-186D-C238-D2C3-BFA4913FA49C}"/>
              </a:ext>
            </a:extLst>
          </p:cNvPr>
          <p:cNvGraphicFramePr>
            <a:graphicFrameLocks noGrp="1"/>
          </p:cNvGraphicFramePr>
          <p:nvPr>
            <p:ph idx="1"/>
          </p:nvPr>
        </p:nvGraphicFramePr>
        <p:xfrm>
          <a:off x="770024" y="2785467"/>
          <a:ext cx="34499691" cy="16760502"/>
        </p:xfrm>
        <a:graphic>
          <a:graphicData uri="http://schemas.openxmlformats.org/drawingml/2006/table">
            <a:tbl>
              <a:tblPr>
                <a:tableStyleId>{5C22544A-7EE6-4342-B048-85BDC9FD1C3A}</a:tableStyleId>
              </a:tblPr>
              <a:tblGrid>
                <a:gridCol w="2280507">
                  <a:extLst>
                    <a:ext uri="{9D8B030D-6E8A-4147-A177-3AD203B41FA5}">
                      <a16:colId xmlns:a16="http://schemas.microsoft.com/office/drawing/2014/main" val="3857471277"/>
                    </a:ext>
                  </a:extLst>
                </a:gridCol>
                <a:gridCol w="2627028">
                  <a:extLst>
                    <a:ext uri="{9D8B030D-6E8A-4147-A177-3AD203B41FA5}">
                      <a16:colId xmlns:a16="http://schemas.microsoft.com/office/drawing/2014/main" val="674194504"/>
                    </a:ext>
                  </a:extLst>
                </a:gridCol>
                <a:gridCol w="13272252">
                  <a:extLst>
                    <a:ext uri="{9D8B030D-6E8A-4147-A177-3AD203B41FA5}">
                      <a16:colId xmlns:a16="http://schemas.microsoft.com/office/drawing/2014/main" val="3977196512"/>
                    </a:ext>
                  </a:extLst>
                </a:gridCol>
                <a:gridCol w="3359256">
                  <a:extLst>
                    <a:ext uri="{9D8B030D-6E8A-4147-A177-3AD203B41FA5}">
                      <a16:colId xmlns:a16="http://schemas.microsoft.com/office/drawing/2014/main" val="3259145515"/>
                    </a:ext>
                  </a:extLst>
                </a:gridCol>
                <a:gridCol w="2482929">
                  <a:extLst>
                    <a:ext uri="{9D8B030D-6E8A-4147-A177-3AD203B41FA5}">
                      <a16:colId xmlns:a16="http://schemas.microsoft.com/office/drawing/2014/main" val="564049187"/>
                    </a:ext>
                  </a:extLst>
                </a:gridCol>
                <a:gridCol w="2253567">
                  <a:extLst>
                    <a:ext uri="{9D8B030D-6E8A-4147-A177-3AD203B41FA5}">
                      <a16:colId xmlns:a16="http://schemas.microsoft.com/office/drawing/2014/main" val="1798755618"/>
                    </a:ext>
                  </a:extLst>
                </a:gridCol>
                <a:gridCol w="4112076">
                  <a:extLst>
                    <a:ext uri="{9D8B030D-6E8A-4147-A177-3AD203B41FA5}">
                      <a16:colId xmlns:a16="http://schemas.microsoft.com/office/drawing/2014/main" val="1900739503"/>
                    </a:ext>
                  </a:extLst>
                </a:gridCol>
                <a:gridCol w="4112076">
                  <a:extLst>
                    <a:ext uri="{9D8B030D-6E8A-4147-A177-3AD203B41FA5}">
                      <a16:colId xmlns:a16="http://schemas.microsoft.com/office/drawing/2014/main" val="2523381024"/>
                    </a:ext>
                  </a:extLst>
                </a:gridCol>
              </a:tblGrid>
              <a:tr h="1840701">
                <a:tc>
                  <a:txBody>
                    <a:bodyPr/>
                    <a:lstStyle/>
                    <a:p>
                      <a:pPr algn="ctr" fontAlgn="ctr"/>
                      <a:r>
                        <a:rPr lang="en-US" sz="6000" u="none" strike="noStrike" dirty="0">
                          <a:effectLst/>
                        </a:rPr>
                        <a:t>Rank* (UB)</a:t>
                      </a:r>
                      <a:endParaRPr lang="en-US" sz="6000" b="1" i="0" u="none" strike="noStrike" dirty="0">
                        <a:solidFill>
                          <a:srgbClr val="000000"/>
                        </a:solidFill>
                        <a:effectLst/>
                        <a:latin typeface="Times New Roman" panose="02020603050405020304" pitchFamily="18" charset="0"/>
                      </a:endParaRPr>
                    </a:p>
                  </a:txBody>
                  <a:tcPr marL="11901" marR="11901" marT="11901" marB="0" anchor="ctr"/>
                </a:tc>
                <a:tc>
                  <a:txBody>
                    <a:bodyPr/>
                    <a:lstStyle/>
                    <a:p>
                      <a:pPr algn="ctr" fontAlgn="ctr"/>
                      <a:r>
                        <a:rPr lang="en-US" sz="6000" u="none" strike="noStrike" dirty="0">
                          <a:effectLst/>
                        </a:rPr>
                        <a:t>Rank </a:t>
                      </a:r>
                      <a:r>
                        <a:rPr lang="en-US" sz="4200" u="none" strike="noStrike" dirty="0">
                          <a:effectLst/>
                        </a:rPr>
                        <a:t>(</a:t>
                      </a:r>
                      <a:r>
                        <a:rPr lang="en-US" sz="4200" u="none" strike="noStrike" dirty="0" err="1">
                          <a:effectLst/>
                        </a:rPr>
                        <a:t>StyleCtrl</a:t>
                      </a:r>
                      <a:r>
                        <a:rPr lang="en-US" sz="4200" u="none" strike="noStrike" dirty="0">
                          <a:effectLst/>
                        </a:rPr>
                        <a:t>)</a:t>
                      </a:r>
                      <a:endParaRPr lang="en-US" sz="4200" b="1" i="0" u="none" strike="noStrike" dirty="0">
                        <a:solidFill>
                          <a:srgbClr val="000000"/>
                        </a:solidFill>
                        <a:effectLst/>
                        <a:latin typeface="Times New Roman" panose="02020603050405020304" pitchFamily="18" charset="0"/>
                      </a:endParaRPr>
                    </a:p>
                  </a:txBody>
                  <a:tcPr marL="11901" marR="11901" marT="11901" marB="0" anchor="ctr"/>
                </a:tc>
                <a:tc>
                  <a:txBody>
                    <a:bodyPr/>
                    <a:lstStyle/>
                    <a:p>
                      <a:pPr algn="ctr" fontAlgn="ctr"/>
                      <a:r>
                        <a:rPr lang="en-US" sz="6000" b="1" u="none" strike="noStrike" dirty="0">
                          <a:effectLst/>
                        </a:rPr>
                        <a:t>Model</a:t>
                      </a:r>
                      <a:endParaRPr lang="en-US" sz="6000" b="1" i="0" u="none" strike="noStrike" dirty="0">
                        <a:solidFill>
                          <a:srgbClr val="000000"/>
                        </a:solidFill>
                        <a:effectLst/>
                        <a:latin typeface="Times New Roman" panose="02020603050405020304" pitchFamily="18" charset="0"/>
                      </a:endParaRPr>
                    </a:p>
                  </a:txBody>
                  <a:tcPr marL="11901" marR="11901" marT="11901" marB="0" anchor="ctr"/>
                </a:tc>
                <a:tc>
                  <a:txBody>
                    <a:bodyPr/>
                    <a:lstStyle/>
                    <a:p>
                      <a:pPr algn="ctr" fontAlgn="ctr"/>
                      <a:r>
                        <a:rPr lang="en-US" sz="6000" b="1" u="none" strike="noStrike" dirty="0">
                          <a:effectLst/>
                        </a:rPr>
                        <a:t>Arena Score</a:t>
                      </a:r>
                      <a:endParaRPr lang="en-US" sz="6000" b="1" i="0" u="none" strike="noStrike" dirty="0">
                        <a:solidFill>
                          <a:srgbClr val="000000"/>
                        </a:solidFill>
                        <a:effectLst/>
                        <a:latin typeface="Times New Roman" panose="02020603050405020304" pitchFamily="18" charset="0"/>
                      </a:endParaRPr>
                    </a:p>
                  </a:txBody>
                  <a:tcPr marL="11901" marR="11901" marT="11901" marB="0" anchor="ctr"/>
                </a:tc>
                <a:tc>
                  <a:txBody>
                    <a:bodyPr/>
                    <a:lstStyle/>
                    <a:p>
                      <a:pPr algn="ctr" fontAlgn="ctr"/>
                      <a:r>
                        <a:rPr lang="en-US" sz="6000" u="none" strike="noStrike">
                          <a:effectLst/>
                        </a:rPr>
                        <a:t>95% CI</a:t>
                      </a:r>
                      <a:endParaRPr lang="en-US" sz="6000" b="1" i="0" u="none" strike="noStrike">
                        <a:solidFill>
                          <a:srgbClr val="000000"/>
                        </a:solidFill>
                        <a:effectLst/>
                        <a:latin typeface="Times New Roman" panose="02020603050405020304" pitchFamily="18" charset="0"/>
                      </a:endParaRPr>
                    </a:p>
                  </a:txBody>
                  <a:tcPr marL="11901" marR="11901" marT="11901" marB="0" anchor="ctr"/>
                </a:tc>
                <a:tc>
                  <a:txBody>
                    <a:bodyPr/>
                    <a:lstStyle/>
                    <a:p>
                      <a:pPr algn="ctr" fontAlgn="ctr"/>
                      <a:r>
                        <a:rPr lang="en-US" sz="6000" u="none" strike="noStrike" dirty="0">
                          <a:effectLst/>
                        </a:rPr>
                        <a:t>Votes</a:t>
                      </a:r>
                      <a:endParaRPr lang="en-US" sz="6000" b="1" i="0" u="none" strike="noStrike" dirty="0">
                        <a:solidFill>
                          <a:srgbClr val="000000"/>
                        </a:solidFill>
                        <a:effectLst/>
                        <a:latin typeface="Times New Roman" panose="02020603050405020304" pitchFamily="18" charset="0"/>
                      </a:endParaRPr>
                    </a:p>
                  </a:txBody>
                  <a:tcPr marL="11901" marR="11901" marT="11901" marB="0" anchor="ctr"/>
                </a:tc>
                <a:tc>
                  <a:txBody>
                    <a:bodyPr/>
                    <a:lstStyle/>
                    <a:p>
                      <a:pPr algn="ctr" fontAlgn="ctr"/>
                      <a:r>
                        <a:rPr lang="en-US" sz="6000" u="none" strike="noStrike" dirty="0">
                          <a:effectLst/>
                        </a:rPr>
                        <a:t>Organization</a:t>
                      </a:r>
                      <a:endParaRPr lang="en-US" sz="6000" b="1" i="0" u="none" strike="noStrike" dirty="0">
                        <a:solidFill>
                          <a:srgbClr val="000000"/>
                        </a:solidFill>
                        <a:effectLst/>
                        <a:latin typeface="Times New Roman" panose="02020603050405020304" pitchFamily="18" charset="0"/>
                      </a:endParaRPr>
                    </a:p>
                  </a:txBody>
                  <a:tcPr marL="11901" marR="11901" marT="11901" marB="0" anchor="ctr"/>
                </a:tc>
                <a:tc>
                  <a:txBody>
                    <a:bodyPr/>
                    <a:lstStyle/>
                    <a:p>
                      <a:pPr algn="ctr" fontAlgn="ctr"/>
                      <a:r>
                        <a:rPr lang="en-US" sz="6000" u="none" strike="noStrike" dirty="0">
                          <a:effectLst/>
                        </a:rPr>
                        <a:t>License</a:t>
                      </a:r>
                      <a:endParaRPr lang="en-US" sz="6000" b="1" i="0" u="none" strike="noStrike" dirty="0">
                        <a:solidFill>
                          <a:srgbClr val="000000"/>
                        </a:solidFill>
                        <a:effectLst/>
                        <a:latin typeface="Times New Roman" panose="02020603050405020304" pitchFamily="18" charset="0"/>
                      </a:endParaRPr>
                    </a:p>
                  </a:txBody>
                  <a:tcPr marL="11901" marR="11901" marT="11901" marB="0" anchor="ctr"/>
                </a:tc>
                <a:extLst>
                  <a:ext uri="{0D108BD9-81ED-4DB2-BD59-A6C34878D82A}">
                    <a16:rowId xmlns:a16="http://schemas.microsoft.com/office/drawing/2014/main" val="972621021"/>
                  </a:ext>
                </a:extLst>
              </a:tr>
              <a:tr h="942801">
                <a:tc>
                  <a:txBody>
                    <a:bodyPr/>
                    <a:lstStyle/>
                    <a:p>
                      <a:pPr algn="ctr" fontAlgn="ctr"/>
                      <a:r>
                        <a:rPr lang="en-US" sz="6000" u="none" strike="noStrike" dirty="0">
                          <a:solidFill>
                            <a:srgbClr val="C00000"/>
                          </a:solidFill>
                          <a:effectLst/>
                        </a:rPr>
                        <a:t>1</a:t>
                      </a:r>
                      <a:endParaRPr lang="en-US" sz="6000" b="0" i="0" u="none" strike="noStrike" dirty="0">
                        <a:solidFill>
                          <a:srgbClr val="C00000"/>
                        </a:solidFill>
                        <a:effectLst/>
                        <a:latin typeface="Times New Roman" panose="02020603050405020304" pitchFamily="18" charset="0"/>
                      </a:endParaRPr>
                    </a:p>
                  </a:txBody>
                  <a:tcPr marL="11901" marR="11901" marT="11901" marB="0" anchor="ctr"/>
                </a:tc>
                <a:tc>
                  <a:txBody>
                    <a:bodyPr/>
                    <a:lstStyle/>
                    <a:p>
                      <a:pPr algn="ctr" fontAlgn="ctr"/>
                      <a:r>
                        <a:rPr lang="en-US" sz="6000" u="none" strike="noStrike" dirty="0">
                          <a:solidFill>
                            <a:srgbClr val="C00000"/>
                          </a:solidFill>
                          <a:effectLst/>
                        </a:rPr>
                        <a:t>1</a:t>
                      </a:r>
                      <a:endParaRPr lang="en-US" sz="6000" b="0" i="0" u="none" strike="noStrike" dirty="0">
                        <a:solidFill>
                          <a:srgbClr val="C00000"/>
                        </a:solidFill>
                        <a:effectLst/>
                        <a:latin typeface="Times New Roman" panose="02020603050405020304" pitchFamily="18" charset="0"/>
                      </a:endParaRPr>
                    </a:p>
                  </a:txBody>
                  <a:tcPr marL="11901" marR="11901" marT="11901" marB="0" anchor="ctr"/>
                </a:tc>
                <a:tc>
                  <a:txBody>
                    <a:bodyPr/>
                    <a:lstStyle/>
                    <a:p>
                      <a:pPr algn="ctr" fontAlgn="ctr"/>
                      <a:r>
                        <a:rPr lang="en-US" sz="6000" u="sng" strike="noStrike" dirty="0">
                          <a:solidFill>
                            <a:srgbClr val="C00000"/>
                          </a:solidFill>
                          <a:effectLst/>
                          <a:hlinkClick r:id="rId2">
                            <a:extLst>
                              <a:ext uri="{A12FA001-AC4F-418D-AE19-62706E023703}">
                                <ahyp:hlinkClr xmlns:ahyp="http://schemas.microsoft.com/office/drawing/2018/hyperlinkcolor" val="tx"/>
                              </a:ext>
                            </a:extLst>
                          </a:hlinkClick>
                        </a:rPr>
                        <a:t>chocolate (Early Grok-3)</a:t>
                      </a:r>
                      <a:endParaRPr lang="en-US" sz="6000" b="0" i="0" u="sng" strike="noStrike" dirty="0">
                        <a:solidFill>
                          <a:srgbClr val="C00000"/>
                        </a:solidFill>
                        <a:effectLst/>
                        <a:latin typeface="Calibri" panose="020F0502020204030204" pitchFamily="34" charset="0"/>
                      </a:endParaRPr>
                    </a:p>
                  </a:txBody>
                  <a:tcPr marL="11901" marR="11901" marT="11901" marB="0" anchor="ctr"/>
                </a:tc>
                <a:tc>
                  <a:txBody>
                    <a:bodyPr/>
                    <a:lstStyle/>
                    <a:p>
                      <a:pPr algn="ctr" fontAlgn="ctr"/>
                      <a:r>
                        <a:rPr lang="en-US" sz="6000" u="none" strike="noStrike" dirty="0">
                          <a:solidFill>
                            <a:srgbClr val="C00000"/>
                          </a:solidFill>
                          <a:effectLst/>
                        </a:rPr>
                        <a:t>1403</a:t>
                      </a:r>
                      <a:endParaRPr lang="en-US" sz="6000" b="0" i="0" u="none" strike="noStrike" dirty="0">
                        <a:solidFill>
                          <a:srgbClr val="C00000"/>
                        </a:solidFill>
                        <a:effectLst/>
                        <a:latin typeface="Times New Roman" panose="02020603050405020304" pitchFamily="18" charset="0"/>
                      </a:endParaRPr>
                    </a:p>
                  </a:txBody>
                  <a:tcPr marL="11901" marR="11901" marT="11901" marB="0" anchor="ctr"/>
                </a:tc>
                <a:tc>
                  <a:txBody>
                    <a:bodyPr/>
                    <a:lstStyle/>
                    <a:p>
                      <a:pPr algn="ctr" fontAlgn="b"/>
                      <a:r>
                        <a:rPr lang="en-US" sz="6000" u="none" strike="noStrike" dirty="0">
                          <a:solidFill>
                            <a:srgbClr val="C00000"/>
                          </a:solidFill>
                          <a:effectLst/>
                        </a:rPr>
                        <a:t>+6/-6</a:t>
                      </a:r>
                      <a:endParaRPr lang="en-US" sz="6000" b="0" i="0" u="none" strike="noStrike" dirty="0">
                        <a:solidFill>
                          <a:srgbClr val="C00000"/>
                        </a:solidFill>
                        <a:effectLst/>
                        <a:latin typeface="Calibri" panose="020F0502020204030204" pitchFamily="34" charset="0"/>
                      </a:endParaRPr>
                    </a:p>
                  </a:txBody>
                  <a:tcPr marL="11901" marR="11901" marT="11901" marB="0" anchor="b"/>
                </a:tc>
                <a:tc>
                  <a:txBody>
                    <a:bodyPr/>
                    <a:lstStyle/>
                    <a:p>
                      <a:pPr algn="ctr" fontAlgn="ctr"/>
                      <a:r>
                        <a:rPr lang="en-US" sz="6000" u="none" strike="noStrike">
                          <a:solidFill>
                            <a:srgbClr val="C00000"/>
                          </a:solidFill>
                          <a:effectLst/>
                        </a:rPr>
                        <a:t>9992</a:t>
                      </a:r>
                      <a:endParaRPr lang="en-US" sz="6000" b="0" i="0" u="none" strike="noStrike">
                        <a:solidFill>
                          <a:srgbClr val="C00000"/>
                        </a:solidFill>
                        <a:effectLst/>
                        <a:latin typeface="Times New Roman" panose="02020603050405020304" pitchFamily="18" charset="0"/>
                      </a:endParaRPr>
                    </a:p>
                  </a:txBody>
                  <a:tcPr marL="11901" marR="11901" marT="11901" marB="0" anchor="ctr"/>
                </a:tc>
                <a:tc>
                  <a:txBody>
                    <a:bodyPr/>
                    <a:lstStyle/>
                    <a:p>
                      <a:pPr algn="ctr" fontAlgn="ctr"/>
                      <a:r>
                        <a:rPr lang="en-US" sz="6000" u="none" strike="noStrike" dirty="0" err="1">
                          <a:solidFill>
                            <a:srgbClr val="C00000"/>
                          </a:solidFill>
                          <a:effectLst/>
                        </a:rPr>
                        <a:t>xAI</a:t>
                      </a:r>
                      <a:endParaRPr lang="en-US" sz="6000" b="0" i="0" u="none" strike="noStrike" dirty="0">
                        <a:solidFill>
                          <a:srgbClr val="C00000"/>
                        </a:solidFill>
                        <a:effectLst/>
                        <a:latin typeface="Times New Roman" panose="02020603050405020304" pitchFamily="18" charset="0"/>
                      </a:endParaRPr>
                    </a:p>
                  </a:txBody>
                  <a:tcPr marL="11901" marR="11901" marT="11901" marB="0" anchor="ctr"/>
                </a:tc>
                <a:tc>
                  <a:txBody>
                    <a:bodyPr/>
                    <a:lstStyle/>
                    <a:p>
                      <a:pPr algn="ctr" fontAlgn="ctr"/>
                      <a:r>
                        <a:rPr lang="en-US" sz="6000" u="none" strike="noStrike" dirty="0">
                          <a:solidFill>
                            <a:srgbClr val="C00000"/>
                          </a:solidFill>
                          <a:effectLst/>
                        </a:rPr>
                        <a:t>Proprietary</a:t>
                      </a:r>
                      <a:endParaRPr lang="en-US" sz="6000" b="0" i="0" u="none" strike="noStrike" dirty="0">
                        <a:solidFill>
                          <a:srgbClr val="C00000"/>
                        </a:solidFill>
                        <a:effectLst/>
                        <a:latin typeface="Times New Roman" panose="02020603050405020304" pitchFamily="18" charset="0"/>
                      </a:endParaRPr>
                    </a:p>
                  </a:txBody>
                  <a:tcPr marL="11901" marR="11901" marT="11901" marB="0" anchor="ctr"/>
                </a:tc>
                <a:extLst>
                  <a:ext uri="{0D108BD9-81ED-4DB2-BD59-A6C34878D82A}">
                    <a16:rowId xmlns:a16="http://schemas.microsoft.com/office/drawing/2014/main" val="3768129920"/>
                  </a:ext>
                </a:extLst>
              </a:tr>
              <a:tr h="1257063">
                <a:tc>
                  <a:txBody>
                    <a:bodyPr/>
                    <a:lstStyle/>
                    <a:p>
                      <a:pPr algn="ctr" fontAlgn="ctr"/>
                      <a:r>
                        <a:rPr lang="en-US" sz="6000" u="none" strike="noStrike" dirty="0">
                          <a:solidFill>
                            <a:srgbClr val="C00000"/>
                          </a:solidFill>
                          <a:effectLst/>
                        </a:rPr>
                        <a:t>2</a:t>
                      </a:r>
                      <a:endParaRPr lang="en-US" sz="6000" b="0" i="0" u="none" strike="noStrike" dirty="0">
                        <a:solidFill>
                          <a:srgbClr val="C00000"/>
                        </a:solidFill>
                        <a:effectLst/>
                        <a:latin typeface="Times New Roman" panose="02020603050405020304" pitchFamily="18" charset="0"/>
                      </a:endParaRPr>
                    </a:p>
                  </a:txBody>
                  <a:tcPr marL="11901" marR="11901" marT="11901" marB="0" anchor="ctr"/>
                </a:tc>
                <a:tc>
                  <a:txBody>
                    <a:bodyPr/>
                    <a:lstStyle/>
                    <a:p>
                      <a:pPr algn="ctr" fontAlgn="ctr"/>
                      <a:r>
                        <a:rPr lang="en-US" sz="6000" u="none" strike="noStrike" dirty="0">
                          <a:solidFill>
                            <a:srgbClr val="C00000"/>
                          </a:solidFill>
                          <a:effectLst/>
                        </a:rPr>
                        <a:t>3</a:t>
                      </a:r>
                      <a:endParaRPr lang="en-US" sz="6000" b="1" i="0" u="none" strike="noStrike" dirty="0">
                        <a:solidFill>
                          <a:srgbClr val="C00000"/>
                        </a:solidFill>
                        <a:effectLst/>
                        <a:latin typeface="Times New Roman" panose="02020603050405020304" pitchFamily="18" charset="0"/>
                      </a:endParaRPr>
                    </a:p>
                  </a:txBody>
                  <a:tcPr marL="11901" marR="11901" marT="11901" marB="0" anchor="ctr"/>
                </a:tc>
                <a:tc>
                  <a:txBody>
                    <a:bodyPr/>
                    <a:lstStyle/>
                    <a:p>
                      <a:pPr algn="ctr" fontAlgn="ctr"/>
                      <a:r>
                        <a:rPr lang="en-US" sz="6000" u="sng" strike="noStrike" dirty="0">
                          <a:solidFill>
                            <a:srgbClr val="C00000"/>
                          </a:solidFill>
                          <a:effectLst/>
                          <a:hlinkClick r:id="rId3">
                            <a:extLst>
                              <a:ext uri="{A12FA001-AC4F-418D-AE19-62706E023703}">
                                <ahyp:hlinkClr xmlns:ahyp="http://schemas.microsoft.com/office/drawing/2018/hyperlinkcolor" val="tx"/>
                              </a:ext>
                            </a:extLst>
                          </a:hlinkClick>
                        </a:rPr>
                        <a:t>Gemini-2.0-Flash-Thinking-Exp-01-21</a:t>
                      </a:r>
                      <a:endParaRPr lang="en-US" sz="6000" b="0" i="0" u="sng" strike="noStrike" dirty="0">
                        <a:solidFill>
                          <a:srgbClr val="C00000"/>
                        </a:solidFill>
                        <a:effectLst/>
                        <a:latin typeface="Calibri" panose="020F0502020204030204" pitchFamily="34" charset="0"/>
                      </a:endParaRPr>
                    </a:p>
                  </a:txBody>
                  <a:tcPr marL="11901" marR="11901" marT="11901" marB="0" anchor="ctr"/>
                </a:tc>
                <a:tc>
                  <a:txBody>
                    <a:bodyPr/>
                    <a:lstStyle/>
                    <a:p>
                      <a:pPr algn="ctr" fontAlgn="ctr"/>
                      <a:r>
                        <a:rPr lang="en-US" sz="6000" u="none" strike="noStrike" dirty="0">
                          <a:solidFill>
                            <a:srgbClr val="C00000"/>
                          </a:solidFill>
                          <a:effectLst/>
                        </a:rPr>
                        <a:t>1385</a:t>
                      </a:r>
                      <a:endParaRPr lang="en-US" sz="6000" b="0" i="0" u="none" strike="noStrike" dirty="0">
                        <a:solidFill>
                          <a:srgbClr val="C00000"/>
                        </a:solidFill>
                        <a:effectLst/>
                        <a:latin typeface="Times New Roman" panose="02020603050405020304" pitchFamily="18" charset="0"/>
                      </a:endParaRPr>
                    </a:p>
                  </a:txBody>
                  <a:tcPr marL="11901" marR="11901" marT="11901" marB="0" anchor="ctr"/>
                </a:tc>
                <a:tc>
                  <a:txBody>
                    <a:bodyPr/>
                    <a:lstStyle/>
                    <a:p>
                      <a:pPr algn="ctr" fontAlgn="b"/>
                      <a:r>
                        <a:rPr lang="en-US" sz="6000" u="none" strike="noStrike">
                          <a:solidFill>
                            <a:srgbClr val="C00000"/>
                          </a:solidFill>
                          <a:effectLst/>
                        </a:rPr>
                        <a:t>+4/-6</a:t>
                      </a:r>
                      <a:endParaRPr lang="en-US" sz="6000" b="0" i="0" u="none" strike="noStrike">
                        <a:solidFill>
                          <a:srgbClr val="C00000"/>
                        </a:solidFill>
                        <a:effectLst/>
                        <a:latin typeface="Calibri" panose="020F0502020204030204" pitchFamily="34" charset="0"/>
                      </a:endParaRPr>
                    </a:p>
                  </a:txBody>
                  <a:tcPr marL="11901" marR="11901" marT="11901" marB="0" anchor="b"/>
                </a:tc>
                <a:tc>
                  <a:txBody>
                    <a:bodyPr/>
                    <a:lstStyle/>
                    <a:p>
                      <a:pPr algn="ctr" fontAlgn="ctr"/>
                      <a:r>
                        <a:rPr lang="en-US" sz="6000" u="none" strike="noStrike" dirty="0">
                          <a:solidFill>
                            <a:srgbClr val="C00000"/>
                          </a:solidFill>
                          <a:effectLst/>
                        </a:rPr>
                        <a:t>15083</a:t>
                      </a:r>
                      <a:endParaRPr lang="en-US" sz="6000" b="0" i="0" u="none" strike="noStrike" dirty="0">
                        <a:solidFill>
                          <a:srgbClr val="C00000"/>
                        </a:solidFill>
                        <a:effectLst/>
                        <a:latin typeface="Times New Roman" panose="02020603050405020304" pitchFamily="18" charset="0"/>
                      </a:endParaRPr>
                    </a:p>
                  </a:txBody>
                  <a:tcPr marL="11901" marR="11901" marT="11901" marB="0" anchor="ctr"/>
                </a:tc>
                <a:tc>
                  <a:txBody>
                    <a:bodyPr/>
                    <a:lstStyle/>
                    <a:p>
                      <a:pPr algn="ctr" fontAlgn="ctr"/>
                      <a:r>
                        <a:rPr lang="en-US" sz="6000" u="none" strike="noStrike">
                          <a:solidFill>
                            <a:srgbClr val="C00000"/>
                          </a:solidFill>
                          <a:effectLst/>
                        </a:rPr>
                        <a:t>Google</a:t>
                      </a:r>
                      <a:endParaRPr lang="en-US" sz="6000" b="0" i="0" u="none" strike="noStrike">
                        <a:solidFill>
                          <a:srgbClr val="C00000"/>
                        </a:solidFill>
                        <a:effectLst/>
                        <a:latin typeface="Times New Roman" panose="02020603050405020304" pitchFamily="18" charset="0"/>
                      </a:endParaRPr>
                    </a:p>
                  </a:txBody>
                  <a:tcPr marL="11901" marR="11901" marT="11901" marB="0" anchor="ctr"/>
                </a:tc>
                <a:tc>
                  <a:txBody>
                    <a:bodyPr/>
                    <a:lstStyle/>
                    <a:p>
                      <a:pPr algn="ctr" fontAlgn="ctr"/>
                      <a:r>
                        <a:rPr lang="en-US" sz="6000" u="none" strike="noStrike" dirty="0">
                          <a:solidFill>
                            <a:srgbClr val="C00000"/>
                          </a:solidFill>
                          <a:effectLst/>
                        </a:rPr>
                        <a:t>Proprietary</a:t>
                      </a:r>
                      <a:endParaRPr lang="en-US" sz="6000" b="0" i="0" u="none" strike="noStrike" dirty="0">
                        <a:solidFill>
                          <a:srgbClr val="C00000"/>
                        </a:solidFill>
                        <a:effectLst/>
                        <a:latin typeface="Times New Roman" panose="02020603050405020304" pitchFamily="18" charset="0"/>
                      </a:endParaRPr>
                    </a:p>
                  </a:txBody>
                  <a:tcPr marL="11901" marR="11901" marT="11901" marB="0" anchor="ctr"/>
                </a:tc>
                <a:extLst>
                  <a:ext uri="{0D108BD9-81ED-4DB2-BD59-A6C34878D82A}">
                    <a16:rowId xmlns:a16="http://schemas.microsoft.com/office/drawing/2014/main" val="1419889133"/>
                  </a:ext>
                </a:extLst>
              </a:tr>
              <a:tr h="942801">
                <a:tc>
                  <a:txBody>
                    <a:bodyPr/>
                    <a:lstStyle/>
                    <a:p>
                      <a:pPr algn="ctr" fontAlgn="ctr"/>
                      <a:r>
                        <a:rPr lang="en-US" sz="6000" u="none" strike="noStrike">
                          <a:solidFill>
                            <a:srgbClr val="C00000"/>
                          </a:solidFill>
                          <a:effectLst/>
                        </a:rPr>
                        <a:t>2</a:t>
                      </a:r>
                      <a:endParaRPr lang="en-US" sz="6000" b="0" i="0" u="none" strike="noStrike">
                        <a:solidFill>
                          <a:srgbClr val="C00000"/>
                        </a:solidFill>
                        <a:effectLst/>
                        <a:latin typeface="Times New Roman" panose="02020603050405020304" pitchFamily="18" charset="0"/>
                      </a:endParaRPr>
                    </a:p>
                  </a:txBody>
                  <a:tcPr marL="11901" marR="11901" marT="11901" marB="0" anchor="ctr"/>
                </a:tc>
                <a:tc>
                  <a:txBody>
                    <a:bodyPr/>
                    <a:lstStyle/>
                    <a:p>
                      <a:pPr algn="ctr" fontAlgn="ctr"/>
                      <a:r>
                        <a:rPr lang="en-US" sz="6000" u="none" strike="noStrike" dirty="0">
                          <a:solidFill>
                            <a:srgbClr val="C00000"/>
                          </a:solidFill>
                          <a:effectLst/>
                        </a:rPr>
                        <a:t>3</a:t>
                      </a:r>
                      <a:endParaRPr lang="en-US" sz="6000" b="1" i="0" u="none" strike="noStrike" dirty="0">
                        <a:solidFill>
                          <a:srgbClr val="C00000"/>
                        </a:solidFill>
                        <a:effectLst/>
                        <a:latin typeface="Times New Roman" panose="02020603050405020304" pitchFamily="18" charset="0"/>
                      </a:endParaRPr>
                    </a:p>
                  </a:txBody>
                  <a:tcPr marL="11901" marR="11901" marT="11901" marB="0" anchor="ctr"/>
                </a:tc>
                <a:tc>
                  <a:txBody>
                    <a:bodyPr/>
                    <a:lstStyle/>
                    <a:p>
                      <a:pPr algn="ctr" fontAlgn="ctr"/>
                      <a:r>
                        <a:rPr lang="en-US" sz="6000" u="sng" strike="noStrike" dirty="0">
                          <a:solidFill>
                            <a:srgbClr val="C00000"/>
                          </a:solidFill>
                          <a:effectLst/>
                          <a:hlinkClick r:id="rId4">
                            <a:extLst>
                              <a:ext uri="{A12FA001-AC4F-418D-AE19-62706E023703}">
                                <ahyp:hlinkClr xmlns:ahyp="http://schemas.microsoft.com/office/drawing/2018/hyperlinkcolor" val="tx"/>
                              </a:ext>
                            </a:extLst>
                          </a:hlinkClick>
                        </a:rPr>
                        <a:t>Gemini-2.0-Pro-Exp-02-05</a:t>
                      </a:r>
                      <a:endParaRPr lang="en-US" sz="6000" b="0" i="0" u="sng" strike="noStrike" dirty="0">
                        <a:solidFill>
                          <a:srgbClr val="C00000"/>
                        </a:solidFill>
                        <a:effectLst/>
                        <a:latin typeface="Calibri" panose="020F0502020204030204" pitchFamily="34" charset="0"/>
                      </a:endParaRPr>
                    </a:p>
                  </a:txBody>
                  <a:tcPr marL="11901" marR="11901" marT="11901" marB="0" anchor="ctr"/>
                </a:tc>
                <a:tc>
                  <a:txBody>
                    <a:bodyPr/>
                    <a:lstStyle/>
                    <a:p>
                      <a:pPr algn="ctr" fontAlgn="ctr"/>
                      <a:r>
                        <a:rPr lang="en-US" sz="6000" u="none" strike="noStrike">
                          <a:solidFill>
                            <a:srgbClr val="C00000"/>
                          </a:solidFill>
                          <a:effectLst/>
                        </a:rPr>
                        <a:t>1380</a:t>
                      </a:r>
                      <a:endParaRPr lang="en-US" sz="6000" b="0" i="0" u="none" strike="noStrike">
                        <a:solidFill>
                          <a:srgbClr val="C00000"/>
                        </a:solidFill>
                        <a:effectLst/>
                        <a:latin typeface="Times New Roman" panose="02020603050405020304" pitchFamily="18" charset="0"/>
                      </a:endParaRPr>
                    </a:p>
                  </a:txBody>
                  <a:tcPr marL="11901" marR="11901" marT="11901" marB="0" anchor="ctr"/>
                </a:tc>
                <a:tc>
                  <a:txBody>
                    <a:bodyPr/>
                    <a:lstStyle/>
                    <a:p>
                      <a:pPr algn="ctr" fontAlgn="b"/>
                      <a:r>
                        <a:rPr lang="en-US" sz="6000" u="none" strike="noStrike">
                          <a:solidFill>
                            <a:srgbClr val="C00000"/>
                          </a:solidFill>
                          <a:effectLst/>
                        </a:rPr>
                        <a:t>+5/-6</a:t>
                      </a:r>
                      <a:endParaRPr lang="en-US" sz="6000" b="0" i="0" u="none" strike="noStrike">
                        <a:solidFill>
                          <a:srgbClr val="C00000"/>
                        </a:solidFill>
                        <a:effectLst/>
                        <a:latin typeface="Calibri" panose="020F0502020204030204" pitchFamily="34" charset="0"/>
                      </a:endParaRPr>
                    </a:p>
                  </a:txBody>
                  <a:tcPr marL="11901" marR="11901" marT="11901" marB="0" anchor="b"/>
                </a:tc>
                <a:tc>
                  <a:txBody>
                    <a:bodyPr/>
                    <a:lstStyle/>
                    <a:p>
                      <a:pPr algn="ctr" fontAlgn="ctr"/>
                      <a:r>
                        <a:rPr lang="en-US" sz="6000" u="none" strike="noStrike" dirty="0">
                          <a:solidFill>
                            <a:srgbClr val="C00000"/>
                          </a:solidFill>
                          <a:effectLst/>
                        </a:rPr>
                        <a:t>13000</a:t>
                      </a:r>
                      <a:endParaRPr lang="en-US" sz="6000" b="0" i="0" u="none" strike="noStrike" dirty="0">
                        <a:solidFill>
                          <a:srgbClr val="C00000"/>
                        </a:solidFill>
                        <a:effectLst/>
                        <a:latin typeface="Times New Roman" panose="02020603050405020304" pitchFamily="18" charset="0"/>
                      </a:endParaRPr>
                    </a:p>
                  </a:txBody>
                  <a:tcPr marL="11901" marR="11901" marT="11901" marB="0" anchor="ctr"/>
                </a:tc>
                <a:tc>
                  <a:txBody>
                    <a:bodyPr/>
                    <a:lstStyle/>
                    <a:p>
                      <a:pPr algn="ctr" fontAlgn="ctr"/>
                      <a:r>
                        <a:rPr lang="en-US" sz="6000" u="none" strike="noStrike" dirty="0">
                          <a:solidFill>
                            <a:srgbClr val="C00000"/>
                          </a:solidFill>
                          <a:effectLst/>
                        </a:rPr>
                        <a:t>Google</a:t>
                      </a:r>
                      <a:endParaRPr lang="en-US" sz="6000" b="0" i="0" u="none" strike="noStrike" dirty="0">
                        <a:solidFill>
                          <a:srgbClr val="C00000"/>
                        </a:solidFill>
                        <a:effectLst/>
                        <a:latin typeface="Times New Roman" panose="02020603050405020304" pitchFamily="18" charset="0"/>
                      </a:endParaRPr>
                    </a:p>
                  </a:txBody>
                  <a:tcPr marL="11901" marR="11901" marT="11901" marB="0" anchor="ctr"/>
                </a:tc>
                <a:tc>
                  <a:txBody>
                    <a:bodyPr/>
                    <a:lstStyle/>
                    <a:p>
                      <a:pPr algn="ctr" fontAlgn="ctr"/>
                      <a:r>
                        <a:rPr lang="en-US" sz="6000" u="none" strike="noStrike" dirty="0">
                          <a:solidFill>
                            <a:srgbClr val="C00000"/>
                          </a:solidFill>
                          <a:effectLst/>
                        </a:rPr>
                        <a:t>Proprietary</a:t>
                      </a:r>
                      <a:endParaRPr lang="en-US" sz="6000" b="0" i="0" u="none" strike="noStrike" dirty="0">
                        <a:solidFill>
                          <a:srgbClr val="C00000"/>
                        </a:solidFill>
                        <a:effectLst/>
                        <a:latin typeface="Times New Roman" panose="02020603050405020304" pitchFamily="18" charset="0"/>
                      </a:endParaRPr>
                    </a:p>
                  </a:txBody>
                  <a:tcPr marL="11901" marR="11901" marT="11901" marB="0" anchor="ctr"/>
                </a:tc>
                <a:extLst>
                  <a:ext uri="{0D108BD9-81ED-4DB2-BD59-A6C34878D82A}">
                    <a16:rowId xmlns:a16="http://schemas.microsoft.com/office/drawing/2014/main" val="184857802"/>
                  </a:ext>
                </a:extLst>
              </a:tr>
              <a:tr h="1257063">
                <a:tc>
                  <a:txBody>
                    <a:bodyPr/>
                    <a:lstStyle/>
                    <a:p>
                      <a:pPr algn="ctr" fontAlgn="ctr"/>
                      <a:r>
                        <a:rPr lang="en-US" sz="6000" u="none" strike="noStrike">
                          <a:solidFill>
                            <a:srgbClr val="C00000"/>
                          </a:solidFill>
                          <a:effectLst/>
                        </a:rPr>
                        <a:t>2</a:t>
                      </a:r>
                      <a:endParaRPr lang="en-US" sz="6000" b="0" i="0" u="none" strike="noStrike">
                        <a:solidFill>
                          <a:srgbClr val="C00000"/>
                        </a:solidFill>
                        <a:effectLst/>
                        <a:latin typeface="Times New Roman" panose="02020603050405020304" pitchFamily="18" charset="0"/>
                      </a:endParaRPr>
                    </a:p>
                  </a:txBody>
                  <a:tcPr marL="11901" marR="11901" marT="11901" marB="0" anchor="ctr"/>
                </a:tc>
                <a:tc>
                  <a:txBody>
                    <a:bodyPr/>
                    <a:lstStyle/>
                    <a:p>
                      <a:pPr algn="ctr" fontAlgn="ctr"/>
                      <a:r>
                        <a:rPr lang="en-US" sz="6000" u="none" strike="noStrike" dirty="0">
                          <a:solidFill>
                            <a:srgbClr val="C00000"/>
                          </a:solidFill>
                          <a:effectLst/>
                        </a:rPr>
                        <a:t>1</a:t>
                      </a:r>
                      <a:endParaRPr lang="en-US" sz="6000" b="1" i="0" u="none" strike="noStrike" dirty="0">
                        <a:solidFill>
                          <a:srgbClr val="C00000"/>
                        </a:solidFill>
                        <a:effectLst/>
                        <a:latin typeface="Times New Roman" panose="02020603050405020304" pitchFamily="18" charset="0"/>
                      </a:endParaRPr>
                    </a:p>
                  </a:txBody>
                  <a:tcPr marL="11901" marR="11901" marT="11901" marB="0" anchor="ctr"/>
                </a:tc>
                <a:tc>
                  <a:txBody>
                    <a:bodyPr/>
                    <a:lstStyle/>
                    <a:p>
                      <a:pPr algn="ctr" fontAlgn="ctr"/>
                      <a:r>
                        <a:rPr lang="en-US" sz="6000" u="sng" strike="noStrike" dirty="0">
                          <a:solidFill>
                            <a:srgbClr val="C00000"/>
                          </a:solidFill>
                          <a:effectLst/>
                          <a:hlinkClick r:id="rId5">
                            <a:extLst>
                              <a:ext uri="{A12FA001-AC4F-418D-AE19-62706E023703}">
                                <ahyp:hlinkClr xmlns:ahyp="http://schemas.microsoft.com/office/drawing/2018/hyperlinkcolor" val="tx"/>
                              </a:ext>
                            </a:extLst>
                          </a:hlinkClick>
                        </a:rPr>
                        <a:t>ChatGPT-4o-latest (2025-01-29)</a:t>
                      </a:r>
                      <a:endParaRPr lang="en-US" sz="6000" b="0" i="0" u="sng" strike="noStrike" dirty="0">
                        <a:solidFill>
                          <a:srgbClr val="C00000"/>
                        </a:solidFill>
                        <a:effectLst/>
                        <a:latin typeface="Calibri" panose="020F0502020204030204" pitchFamily="34" charset="0"/>
                      </a:endParaRPr>
                    </a:p>
                  </a:txBody>
                  <a:tcPr marL="11901" marR="11901" marT="11901" marB="0" anchor="ctr"/>
                </a:tc>
                <a:tc>
                  <a:txBody>
                    <a:bodyPr/>
                    <a:lstStyle/>
                    <a:p>
                      <a:pPr algn="ctr" fontAlgn="ctr"/>
                      <a:r>
                        <a:rPr lang="en-US" sz="6000" u="none" strike="noStrike">
                          <a:solidFill>
                            <a:srgbClr val="C00000"/>
                          </a:solidFill>
                          <a:effectLst/>
                        </a:rPr>
                        <a:t>1377</a:t>
                      </a:r>
                      <a:endParaRPr lang="en-US" sz="6000" b="0" i="0" u="none" strike="noStrike">
                        <a:solidFill>
                          <a:srgbClr val="C00000"/>
                        </a:solidFill>
                        <a:effectLst/>
                        <a:latin typeface="Times New Roman" panose="02020603050405020304" pitchFamily="18" charset="0"/>
                      </a:endParaRPr>
                    </a:p>
                  </a:txBody>
                  <a:tcPr marL="11901" marR="11901" marT="11901" marB="0" anchor="ctr"/>
                </a:tc>
                <a:tc>
                  <a:txBody>
                    <a:bodyPr/>
                    <a:lstStyle/>
                    <a:p>
                      <a:pPr algn="ctr" fontAlgn="b"/>
                      <a:r>
                        <a:rPr lang="en-US" sz="6000" u="none" strike="noStrike" dirty="0">
                          <a:solidFill>
                            <a:srgbClr val="C00000"/>
                          </a:solidFill>
                          <a:effectLst/>
                        </a:rPr>
                        <a:t>+5/-5</a:t>
                      </a:r>
                      <a:endParaRPr lang="en-US" sz="6000" b="0" i="0" u="none" strike="noStrike" dirty="0">
                        <a:solidFill>
                          <a:srgbClr val="C00000"/>
                        </a:solidFill>
                        <a:effectLst/>
                        <a:latin typeface="Calibri" panose="020F0502020204030204" pitchFamily="34" charset="0"/>
                      </a:endParaRPr>
                    </a:p>
                  </a:txBody>
                  <a:tcPr marL="11901" marR="11901" marT="11901" marB="0" anchor="b"/>
                </a:tc>
                <a:tc>
                  <a:txBody>
                    <a:bodyPr/>
                    <a:lstStyle/>
                    <a:p>
                      <a:pPr algn="ctr" fontAlgn="ctr"/>
                      <a:r>
                        <a:rPr lang="en-US" sz="6000" u="none" strike="noStrike" dirty="0">
                          <a:solidFill>
                            <a:srgbClr val="C00000"/>
                          </a:solidFill>
                          <a:effectLst/>
                        </a:rPr>
                        <a:t>13470</a:t>
                      </a:r>
                      <a:endParaRPr lang="en-US" sz="6000" b="0" i="0" u="none" strike="noStrike" dirty="0">
                        <a:solidFill>
                          <a:srgbClr val="C00000"/>
                        </a:solidFill>
                        <a:effectLst/>
                        <a:latin typeface="Times New Roman" panose="02020603050405020304" pitchFamily="18" charset="0"/>
                      </a:endParaRPr>
                    </a:p>
                  </a:txBody>
                  <a:tcPr marL="11901" marR="11901" marT="11901" marB="0" anchor="ctr"/>
                </a:tc>
                <a:tc>
                  <a:txBody>
                    <a:bodyPr/>
                    <a:lstStyle/>
                    <a:p>
                      <a:pPr algn="ctr" fontAlgn="ctr"/>
                      <a:r>
                        <a:rPr lang="en-US" sz="6000" u="none" strike="noStrike" dirty="0" err="1">
                          <a:solidFill>
                            <a:srgbClr val="C00000"/>
                          </a:solidFill>
                          <a:effectLst/>
                        </a:rPr>
                        <a:t>OpenAI</a:t>
                      </a:r>
                      <a:endParaRPr lang="en-US" sz="6000" b="0" i="0" u="none" strike="noStrike" dirty="0">
                        <a:solidFill>
                          <a:srgbClr val="C00000"/>
                        </a:solidFill>
                        <a:effectLst/>
                        <a:latin typeface="Times New Roman" panose="02020603050405020304" pitchFamily="18" charset="0"/>
                      </a:endParaRPr>
                    </a:p>
                  </a:txBody>
                  <a:tcPr marL="11901" marR="11901" marT="11901" marB="0" anchor="ctr"/>
                </a:tc>
                <a:tc>
                  <a:txBody>
                    <a:bodyPr/>
                    <a:lstStyle/>
                    <a:p>
                      <a:pPr algn="ctr" fontAlgn="ctr"/>
                      <a:r>
                        <a:rPr lang="en-US" sz="6000" u="none" strike="noStrike" dirty="0">
                          <a:solidFill>
                            <a:srgbClr val="C00000"/>
                          </a:solidFill>
                          <a:effectLst/>
                        </a:rPr>
                        <a:t>Proprietary</a:t>
                      </a:r>
                      <a:endParaRPr lang="en-US" sz="6000" b="0" i="0" u="none" strike="noStrike" dirty="0">
                        <a:solidFill>
                          <a:srgbClr val="C00000"/>
                        </a:solidFill>
                        <a:effectLst/>
                        <a:latin typeface="Times New Roman" panose="02020603050405020304" pitchFamily="18" charset="0"/>
                      </a:endParaRPr>
                    </a:p>
                  </a:txBody>
                  <a:tcPr marL="11901" marR="11901" marT="11901" marB="0" anchor="ctr"/>
                </a:tc>
                <a:extLst>
                  <a:ext uri="{0D108BD9-81ED-4DB2-BD59-A6C34878D82A}">
                    <a16:rowId xmlns:a16="http://schemas.microsoft.com/office/drawing/2014/main" val="4169968348"/>
                  </a:ext>
                </a:extLst>
              </a:tr>
              <a:tr h="926301">
                <a:tc>
                  <a:txBody>
                    <a:bodyPr/>
                    <a:lstStyle/>
                    <a:p>
                      <a:pPr algn="ctr" fontAlgn="ctr"/>
                      <a:r>
                        <a:rPr lang="en-US" sz="6000" u="none" strike="noStrike" dirty="0">
                          <a:solidFill>
                            <a:srgbClr val="C00000"/>
                          </a:solidFill>
                          <a:effectLst/>
                        </a:rPr>
                        <a:t>5</a:t>
                      </a:r>
                      <a:endParaRPr lang="en-US" sz="6000" b="0" i="0" u="none" strike="noStrike" dirty="0">
                        <a:solidFill>
                          <a:srgbClr val="C00000"/>
                        </a:solidFill>
                        <a:effectLst/>
                        <a:latin typeface="Times New Roman" panose="02020603050405020304" pitchFamily="18" charset="0"/>
                      </a:endParaRPr>
                    </a:p>
                  </a:txBody>
                  <a:tcPr marL="11901" marR="11901" marT="11901" marB="0" anchor="ctr"/>
                </a:tc>
                <a:tc>
                  <a:txBody>
                    <a:bodyPr/>
                    <a:lstStyle/>
                    <a:p>
                      <a:pPr algn="ctr" fontAlgn="ctr"/>
                      <a:r>
                        <a:rPr lang="en-US" sz="6000" u="none" strike="noStrike" dirty="0">
                          <a:solidFill>
                            <a:srgbClr val="C00000"/>
                          </a:solidFill>
                          <a:effectLst/>
                        </a:rPr>
                        <a:t>3</a:t>
                      </a:r>
                      <a:endParaRPr lang="en-US" sz="6000" b="1" i="0" u="none" strike="noStrike" dirty="0">
                        <a:solidFill>
                          <a:srgbClr val="C00000"/>
                        </a:solidFill>
                        <a:effectLst/>
                        <a:latin typeface="Times New Roman" panose="02020603050405020304" pitchFamily="18" charset="0"/>
                      </a:endParaRPr>
                    </a:p>
                  </a:txBody>
                  <a:tcPr marL="11901" marR="11901" marT="11901" marB="0" anchor="ctr"/>
                </a:tc>
                <a:tc>
                  <a:txBody>
                    <a:bodyPr/>
                    <a:lstStyle/>
                    <a:p>
                      <a:pPr algn="ctr" fontAlgn="ctr"/>
                      <a:r>
                        <a:rPr lang="en-US" sz="6000" u="sng" strike="noStrike" dirty="0">
                          <a:solidFill>
                            <a:srgbClr val="C00000"/>
                          </a:solidFill>
                          <a:effectLst/>
                          <a:hlinkClick r:id="rId6">
                            <a:extLst>
                              <a:ext uri="{A12FA001-AC4F-418D-AE19-62706E023703}">
                                <ahyp:hlinkClr xmlns:ahyp="http://schemas.microsoft.com/office/drawing/2018/hyperlinkcolor" val="tx"/>
                              </a:ext>
                            </a:extLst>
                          </a:hlinkClick>
                        </a:rPr>
                        <a:t>DeepSeek-R1</a:t>
                      </a:r>
                      <a:endParaRPr lang="en-US" sz="6000" b="0" i="0" u="sng" strike="noStrike" dirty="0">
                        <a:solidFill>
                          <a:srgbClr val="C00000"/>
                        </a:solidFill>
                        <a:effectLst/>
                        <a:latin typeface="Calibri" panose="020F0502020204030204" pitchFamily="34" charset="0"/>
                      </a:endParaRPr>
                    </a:p>
                  </a:txBody>
                  <a:tcPr marL="11901" marR="11901" marT="11901" marB="0" anchor="ctr"/>
                </a:tc>
                <a:tc>
                  <a:txBody>
                    <a:bodyPr/>
                    <a:lstStyle/>
                    <a:p>
                      <a:pPr algn="ctr" fontAlgn="ctr"/>
                      <a:r>
                        <a:rPr lang="en-US" sz="6000" u="none" strike="noStrike" dirty="0">
                          <a:solidFill>
                            <a:srgbClr val="C00000"/>
                          </a:solidFill>
                          <a:effectLst/>
                        </a:rPr>
                        <a:t>1362</a:t>
                      </a:r>
                      <a:endParaRPr lang="en-US" sz="6000" b="0" i="0" u="none" strike="noStrike" dirty="0">
                        <a:solidFill>
                          <a:srgbClr val="C00000"/>
                        </a:solidFill>
                        <a:effectLst/>
                        <a:latin typeface="Times New Roman" panose="02020603050405020304" pitchFamily="18" charset="0"/>
                      </a:endParaRPr>
                    </a:p>
                  </a:txBody>
                  <a:tcPr marL="11901" marR="11901" marT="11901" marB="0" anchor="ctr"/>
                </a:tc>
                <a:tc>
                  <a:txBody>
                    <a:bodyPr/>
                    <a:lstStyle/>
                    <a:p>
                      <a:pPr algn="ctr" fontAlgn="b"/>
                      <a:r>
                        <a:rPr lang="en-US" sz="6000" u="none" strike="noStrike" dirty="0">
                          <a:solidFill>
                            <a:srgbClr val="C00000"/>
                          </a:solidFill>
                          <a:effectLst/>
                        </a:rPr>
                        <a:t>+7/-7</a:t>
                      </a:r>
                      <a:endParaRPr lang="en-US" sz="6000" b="0" i="0" u="none" strike="noStrike" dirty="0">
                        <a:solidFill>
                          <a:srgbClr val="C00000"/>
                        </a:solidFill>
                        <a:effectLst/>
                        <a:latin typeface="Calibri" panose="020F0502020204030204" pitchFamily="34" charset="0"/>
                      </a:endParaRPr>
                    </a:p>
                  </a:txBody>
                  <a:tcPr marL="11901" marR="11901" marT="11901" marB="0" anchor="b"/>
                </a:tc>
                <a:tc>
                  <a:txBody>
                    <a:bodyPr/>
                    <a:lstStyle/>
                    <a:p>
                      <a:pPr algn="ctr" fontAlgn="ctr"/>
                      <a:r>
                        <a:rPr lang="en-US" sz="6000" u="none" strike="noStrike" dirty="0">
                          <a:solidFill>
                            <a:srgbClr val="C00000"/>
                          </a:solidFill>
                          <a:effectLst/>
                        </a:rPr>
                        <a:t>6581</a:t>
                      </a:r>
                      <a:endParaRPr lang="en-US" sz="6000" b="0" i="0" u="none" strike="noStrike" dirty="0">
                        <a:solidFill>
                          <a:srgbClr val="C00000"/>
                        </a:solidFill>
                        <a:effectLst/>
                        <a:latin typeface="Times New Roman" panose="02020603050405020304" pitchFamily="18" charset="0"/>
                      </a:endParaRPr>
                    </a:p>
                  </a:txBody>
                  <a:tcPr marL="11901" marR="11901" marT="11901" marB="0" anchor="ctr"/>
                </a:tc>
                <a:tc>
                  <a:txBody>
                    <a:bodyPr/>
                    <a:lstStyle/>
                    <a:p>
                      <a:pPr algn="ctr" fontAlgn="ctr"/>
                      <a:r>
                        <a:rPr lang="en-US" sz="6000" u="none" strike="noStrike" dirty="0" err="1">
                          <a:solidFill>
                            <a:srgbClr val="C00000"/>
                          </a:solidFill>
                          <a:effectLst/>
                        </a:rPr>
                        <a:t>DeepSeek</a:t>
                      </a:r>
                      <a:endParaRPr lang="en-US" sz="6000" b="0" i="0" u="none" strike="noStrike" dirty="0">
                        <a:solidFill>
                          <a:srgbClr val="C00000"/>
                        </a:solidFill>
                        <a:effectLst/>
                        <a:latin typeface="Times New Roman" panose="02020603050405020304" pitchFamily="18" charset="0"/>
                      </a:endParaRPr>
                    </a:p>
                  </a:txBody>
                  <a:tcPr marL="11901" marR="11901" marT="11901" marB="0" anchor="ctr"/>
                </a:tc>
                <a:tc>
                  <a:txBody>
                    <a:bodyPr/>
                    <a:lstStyle/>
                    <a:p>
                      <a:pPr algn="ctr" fontAlgn="ctr"/>
                      <a:r>
                        <a:rPr lang="en-US" sz="6000" u="none" strike="noStrike" dirty="0">
                          <a:solidFill>
                            <a:srgbClr val="C00000"/>
                          </a:solidFill>
                          <a:effectLst/>
                        </a:rPr>
                        <a:t>MIT</a:t>
                      </a:r>
                      <a:endParaRPr lang="en-US" sz="6000" b="0" i="0" u="none" strike="noStrike" dirty="0">
                        <a:solidFill>
                          <a:srgbClr val="C00000"/>
                        </a:solidFill>
                        <a:effectLst/>
                        <a:latin typeface="Times New Roman" panose="02020603050405020304" pitchFamily="18" charset="0"/>
                      </a:endParaRPr>
                    </a:p>
                  </a:txBody>
                  <a:tcPr marL="11901" marR="11901" marT="11901" marB="0" anchor="ctr"/>
                </a:tc>
                <a:extLst>
                  <a:ext uri="{0D108BD9-81ED-4DB2-BD59-A6C34878D82A}">
                    <a16:rowId xmlns:a16="http://schemas.microsoft.com/office/drawing/2014/main" val="2851478459"/>
                  </a:ext>
                </a:extLst>
              </a:tr>
              <a:tr h="926301">
                <a:tc>
                  <a:txBody>
                    <a:bodyPr/>
                    <a:lstStyle/>
                    <a:p>
                      <a:pPr algn="ctr" fontAlgn="ctr"/>
                      <a:r>
                        <a:rPr lang="en-US" sz="6000" u="none" strike="noStrike">
                          <a:effectLst/>
                        </a:rPr>
                        <a:t>5</a:t>
                      </a:r>
                      <a:endParaRPr lang="en-US" sz="6000" b="0" i="0" u="none" strike="noStrike">
                        <a:solidFill>
                          <a:srgbClr val="000000"/>
                        </a:solidFill>
                        <a:effectLst/>
                        <a:latin typeface="Times New Roman" panose="02020603050405020304" pitchFamily="18" charset="0"/>
                      </a:endParaRPr>
                    </a:p>
                  </a:txBody>
                  <a:tcPr marL="11901" marR="11901" marT="11901" marB="0" anchor="ctr"/>
                </a:tc>
                <a:tc>
                  <a:txBody>
                    <a:bodyPr/>
                    <a:lstStyle/>
                    <a:p>
                      <a:pPr algn="ctr" fontAlgn="ctr"/>
                      <a:r>
                        <a:rPr lang="en-US" sz="6000" u="none" strike="noStrike" dirty="0">
                          <a:effectLst/>
                        </a:rPr>
                        <a:t>8</a:t>
                      </a:r>
                      <a:endParaRPr lang="en-US" sz="6000" b="1" i="0" u="none" strike="noStrike" dirty="0">
                        <a:solidFill>
                          <a:srgbClr val="FF0000"/>
                        </a:solidFill>
                        <a:effectLst/>
                        <a:latin typeface="Times New Roman" panose="02020603050405020304" pitchFamily="18" charset="0"/>
                      </a:endParaRPr>
                    </a:p>
                  </a:txBody>
                  <a:tcPr marL="11901" marR="11901" marT="11901" marB="0" anchor="ctr"/>
                </a:tc>
                <a:tc>
                  <a:txBody>
                    <a:bodyPr/>
                    <a:lstStyle/>
                    <a:p>
                      <a:pPr algn="ctr" fontAlgn="ctr"/>
                      <a:r>
                        <a:rPr lang="en-US" sz="6000" u="sng" strike="noStrike" dirty="0">
                          <a:effectLst/>
                          <a:hlinkClick r:id="rId7"/>
                        </a:rPr>
                        <a:t>Gemini-2.0-Flash-001</a:t>
                      </a:r>
                      <a:endParaRPr lang="en-US" sz="6000" b="0" i="0" u="sng" strike="noStrike" dirty="0">
                        <a:solidFill>
                          <a:srgbClr val="0563C1"/>
                        </a:solidFill>
                        <a:effectLst/>
                        <a:latin typeface="Calibri" panose="020F0502020204030204" pitchFamily="34" charset="0"/>
                      </a:endParaRPr>
                    </a:p>
                  </a:txBody>
                  <a:tcPr marL="11901" marR="11901" marT="11901" marB="0" anchor="ctr"/>
                </a:tc>
                <a:tc>
                  <a:txBody>
                    <a:bodyPr/>
                    <a:lstStyle/>
                    <a:p>
                      <a:pPr algn="ctr" fontAlgn="ctr"/>
                      <a:r>
                        <a:rPr lang="en-US" sz="6000" u="none" strike="noStrike">
                          <a:effectLst/>
                        </a:rPr>
                        <a:t>1358</a:t>
                      </a:r>
                      <a:endParaRPr lang="en-US" sz="6000" b="0" i="0" u="none" strike="noStrike">
                        <a:solidFill>
                          <a:srgbClr val="000000"/>
                        </a:solidFill>
                        <a:effectLst/>
                        <a:latin typeface="Times New Roman" panose="02020603050405020304" pitchFamily="18" charset="0"/>
                      </a:endParaRPr>
                    </a:p>
                  </a:txBody>
                  <a:tcPr marL="11901" marR="11901" marT="11901" marB="0" anchor="ctr"/>
                </a:tc>
                <a:tc>
                  <a:txBody>
                    <a:bodyPr/>
                    <a:lstStyle/>
                    <a:p>
                      <a:pPr algn="ctr" fontAlgn="b"/>
                      <a:r>
                        <a:rPr lang="en-US" sz="6000" u="none" strike="noStrike" dirty="0">
                          <a:effectLst/>
                        </a:rPr>
                        <a:t>+7/-7</a:t>
                      </a:r>
                      <a:endParaRPr lang="en-US" sz="6000" b="0" i="0" u="none" strike="noStrike" dirty="0">
                        <a:solidFill>
                          <a:srgbClr val="000000"/>
                        </a:solidFill>
                        <a:effectLst/>
                        <a:latin typeface="Calibri" panose="020F0502020204030204" pitchFamily="34" charset="0"/>
                      </a:endParaRPr>
                    </a:p>
                  </a:txBody>
                  <a:tcPr marL="11901" marR="11901" marT="11901" marB="0" anchor="b"/>
                </a:tc>
                <a:tc>
                  <a:txBody>
                    <a:bodyPr/>
                    <a:lstStyle/>
                    <a:p>
                      <a:pPr algn="ctr" fontAlgn="ctr"/>
                      <a:r>
                        <a:rPr lang="en-US" sz="6000" u="none" strike="noStrike">
                          <a:effectLst/>
                        </a:rPr>
                        <a:t>10862</a:t>
                      </a:r>
                      <a:endParaRPr lang="en-US" sz="6000" b="0" i="0" u="none" strike="noStrike">
                        <a:solidFill>
                          <a:srgbClr val="000000"/>
                        </a:solidFill>
                        <a:effectLst/>
                        <a:latin typeface="Times New Roman" panose="02020603050405020304" pitchFamily="18" charset="0"/>
                      </a:endParaRPr>
                    </a:p>
                  </a:txBody>
                  <a:tcPr marL="11901" marR="11901" marT="11901" marB="0" anchor="ctr"/>
                </a:tc>
                <a:tc>
                  <a:txBody>
                    <a:bodyPr/>
                    <a:lstStyle/>
                    <a:p>
                      <a:pPr algn="ctr" fontAlgn="ctr"/>
                      <a:r>
                        <a:rPr lang="en-US" sz="6000" u="none" strike="noStrike">
                          <a:effectLst/>
                        </a:rPr>
                        <a:t>Google</a:t>
                      </a:r>
                      <a:endParaRPr lang="en-US" sz="6000" b="0" i="0" u="none" strike="noStrike">
                        <a:solidFill>
                          <a:srgbClr val="000000"/>
                        </a:solidFill>
                        <a:effectLst/>
                        <a:latin typeface="Times New Roman" panose="02020603050405020304" pitchFamily="18" charset="0"/>
                      </a:endParaRPr>
                    </a:p>
                  </a:txBody>
                  <a:tcPr marL="11901" marR="11901" marT="11901" marB="0" anchor="ctr"/>
                </a:tc>
                <a:tc>
                  <a:txBody>
                    <a:bodyPr/>
                    <a:lstStyle/>
                    <a:p>
                      <a:pPr algn="ctr" fontAlgn="ctr"/>
                      <a:r>
                        <a:rPr lang="en-US" sz="6000" u="none" strike="noStrike">
                          <a:effectLst/>
                        </a:rPr>
                        <a:t>Proprietary</a:t>
                      </a:r>
                      <a:endParaRPr lang="en-US" sz="6000" b="0" i="0" u="none" strike="noStrike">
                        <a:solidFill>
                          <a:srgbClr val="000000"/>
                        </a:solidFill>
                        <a:effectLst/>
                        <a:latin typeface="Times New Roman" panose="02020603050405020304" pitchFamily="18" charset="0"/>
                      </a:endParaRPr>
                    </a:p>
                  </a:txBody>
                  <a:tcPr marL="11901" marR="11901" marT="11901" marB="0" anchor="ctr"/>
                </a:tc>
                <a:extLst>
                  <a:ext uri="{0D108BD9-81ED-4DB2-BD59-A6C34878D82A}">
                    <a16:rowId xmlns:a16="http://schemas.microsoft.com/office/drawing/2014/main" val="1721740868"/>
                  </a:ext>
                </a:extLst>
              </a:tr>
              <a:tr h="926301">
                <a:tc>
                  <a:txBody>
                    <a:bodyPr/>
                    <a:lstStyle/>
                    <a:p>
                      <a:pPr algn="ctr" fontAlgn="ctr"/>
                      <a:r>
                        <a:rPr lang="en-US" sz="6000" u="none" strike="noStrike">
                          <a:effectLst/>
                        </a:rPr>
                        <a:t>5</a:t>
                      </a:r>
                      <a:endParaRPr lang="en-US" sz="6000" b="0" i="0" u="none" strike="noStrike">
                        <a:solidFill>
                          <a:srgbClr val="000000"/>
                        </a:solidFill>
                        <a:effectLst/>
                        <a:latin typeface="Times New Roman" panose="02020603050405020304" pitchFamily="18" charset="0"/>
                      </a:endParaRPr>
                    </a:p>
                  </a:txBody>
                  <a:tcPr marL="11901" marR="11901" marT="11901" marB="0" anchor="ctr"/>
                </a:tc>
                <a:tc>
                  <a:txBody>
                    <a:bodyPr/>
                    <a:lstStyle/>
                    <a:p>
                      <a:pPr algn="ctr" fontAlgn="ctr"/>
                      <a:r>
                        <a:rPr lang="en-US" sz="6000" u="none" strike="noStrike" dirty="0">
                          <a:effectLst/>
                        </a:rPr>
                        <a:t>3</a:t>
                      </a:r>
                      <a:endParaRPr lang="en-US" sz="6000" b="1" i="0" u="none" strike="noStrike" dirty="0">
                        <a:solidFill>
                          <a:srgbClr val="008000"/>
                        </a:solidFill>
                        <a:effectLst/>
                        <a:latin typeface="Times New Roman" panose="02020603050405020304" pitchFamily="18" charset="0"/>
                      </a:endParaRPr>
                    </a:p>
                  </a:txBody>
                  <a:tcPr marL="11901" marR="11901" marT="11901" marB="0" anchor="ctr"/>
                </a:tc>
                <a:tc>
                  <a:txBody>
                    <a:bodyPr/>
                    <a:lstStyle/>
                    <a:p>
                      <a:pPr algn="ctr" fontAlgn="ctr"/>
                      <a:r>
                        <a:rPr lang="en-US" sz="6000" u="sng" strike="noStrike" dirty="0">
                          <a:effectLst/>
                          <a:hlinkClick r:id="rId8"/>
                        </a:rPr>
                        <a:t>o1-2024-12-17</a:t>
                      </a:r>
                      <a:endParaRPr lang="en-US" sz="6000" b="0" i="0" u="sng" strike="noStrike" dirty="0">
                        <a:solidFill>
                          <a:srgbClr val="0563C1"/>
                        </a:solidFill>
                        <a:effectLst/>
                        <a:latin typeface="Calibri" panose="020F0502020204030204" pitchFamily="34" charset="0"/>
                      </a:endParaRPr>
                    </a:p>
                  </a:txBody>
                  <a:tcPr marL="11901" marR="11901" marT="11901" marB="0" anchor="ctr"/>
                </a:tc>
                <a:tc>
                  <a:txBody>
                    <a:bodyPr/>
                    <a:lstStyle/>
                    <a:p>
                      <a:pPr algn="ctr" fontAlgn="ctr"/>
                      <a:r>
                        <a:rPr lang="en-US" sz="6000" u="none" strike="noStrike">
                          <a:effectLst/>
                        </a:rPr>
                        <a:t>1352</a:t>
                      </a:r>
                      <a:endParaRPr lang="en-US" sz="6000" b="0" i="0" u="none" strike="noStrike">
                        <a:solidFill>
                          <a:srgbClr val="000000"/>
                        </a:solidFill>
                        <a:effectLst/>
                        <a:latin typeface="Times New Roman" panose="02020603050405020304" pitchFamily="18" charset="0"/>
                      </a:endParaRPr>
                    </a:p>
                  </a:txBody>
                  <a:tcPr marL="11901" marR="11901" marT="11901" marB="0" anchor="ctr"/>
                </a:tc>
                <a:tc>
                  <a:txBody>
                    <a:bodyPr/>
                    <a:lstStyle/>
                    <a:p>
                      <a:pPr algn="ctr" fontAlgn="b"/>
                      <a:r>
                        <a:rPr lang="en-US" sz="6000" u="none" strike="noStrike">
                          <a:effectLst/>
                        </a:rPr>
                        <a:t>+5/-5</a:t>
                      </a:r>
                      <a:endParaRPr lang="en-US" sz="6000" b="0" i="0" u="none" strike="noStrike">
                        <a:solidFill>
                          <a:srgbClr val="000000"/>
                        </a:solidFill>
                        <a:effectLst/>
                        <a:latin typeface="Calibri" panose="020F0502020204030204" pitchFamily="34" charset="0"/>
                      </a:endParaRPr>
                    </a:p>
                  </a:txBody>
                  <a:tcPr marL="11901" marR="11901" marT="11901" marB="0" anchor="b"/>
                </a:tc>
                <a:tc>
                  <a:txBody>
                    <a:bodyPr/>
                    <a:lstStyle/>
                    <a:p>
                      <a:pPr algn="ctr" fontAlgn="ctr"/>
                      <a:r>
                        <a:rPr lang="en-US" sz="6000" u="none" strike="noStrike" dirty="0">
                          <a:effectLst/>
                        </a:rPr>
                        <a:t>17248</a:t>
                      </a:r>
                      <a:endParaRPr lang="en-US" sz="6000" b="0" i="0" u="none" strike="noStrike" dirty="0">
                        <a:solidFill>
                          <a:srgbClr val="000000"/>
                        </a:solidFill>
                        <a:effectLst/>
                        <a:latin typeface="Times New Roman" panose="02020603050405020304" pitchFamily="18" charset="0"/>
                      </a:endParaRPr>
                    </a:p>
                  </a:txBody>
                  <a:tcPr marL="11901" marR="11901" marT="11901" marB="0" anchor="ctr"/>
                </a:tc>
                <a:tc>
                  <a:txBody>
                    <a:bodyPr/>
                    <a:lstStyle/>
                    <a:p>
                      <a:pPr algn="ctr" fontAlgn="ctr"/>
                      <a:r>
                        <a:rPr lang="en-US" sz="6000" u="none" strike="noStrike" dirty="0" err="1">
                          <a:effectLst/>
                        </a:rPr>
                        <a:t>OpenAI</a:t>
                      </a:r>
                      <a:endParaRPr lang="en-US" sz="6000" b="0" i="0" u="none" strike="noStrike" dirty="0">
                        <a:solidFill>
                          <a:srgbClr val="000000"/>
                        </a:solidFill>
                        <a:effectLst/>
                        <a:latin typeface="Times New Roman" panose="02020603050405020304" pitchFamily="18" charset="0"/>
                      </a:endParaRPr>
                    </a:p>
                  </a:txBody>
                  <a:tcPr marL="11901" marR="11901" marT="11901" marB="0" anchor="ctr"/>
                </a:tc>
                <a:tc>
                  <a:txBody>
                    <a:bodyPr/>
                    <a:lstStyle/>
                    <a:p>
                      <a:pPr algn="ctr" fontAlgn="ctr"/>
                      <a:r>
                        <a:rPr lang="en-US" sz="6000" u="none" strike="noStrike" dirty="0">
                          <a:effectLst/>
                        </a:rPr>
                        <a:t>Proprietary</a:t>
                      </a:r>
                      <a:endParaRPr lang="en-US" sz="6000" b="0" i="0" u="none" strike="noStrike" dirty="0">
                        <a:solidFill>
                          <a:srgbClr val="000000"/>
                        </a:solidFill>
                        <a:effectLst/>
                        <a:latin typeface="Times New Roman" panose="02020603050405020304" pitchFamily="18" charset="0"/>
                      </a:endParaRPr>
                    </a:p>
                  </a:txBody>
                  <a:tcPr marL="11901" marR="11901" marT="11901" marB="0" anchor="ctr"/>
                </a:tc>
                <a:extLst>
                  <a:ext uri="{0D108BD9-81ED-4DB2-BD59-A6C34878D82A}">
                    <a16:rowId xmlns:a16="http://schemas.microsoft.com/office/drawing/2014/main" val="2285777318"/>
                  </a:ext>
                </a:extLst>
              </a:tr>
              <a:tr h="926301">
                <a:tc>
                  <a:txBody>
                    <a:bodyPr/>
                    <a:lstStyle/>
                    <a:p>
                      <a:pPr algn="ctr" fontAlgn="ctr"/>
                      <a:r>
                        <a:rPr lang="en-US" sz="6000" u="none" strike="noStrike">
                          <a:effectLst/>
                        </a:rPr>
                        <a:t>8</a:t>
                      </a:r>
                      <a:endParaRPr lang="en-US" sz="6000" b="0" i="0" u="none" strike="noStrike">
                        <a:solidFill>
                          <a:srgbClr val="000000"/>
                        </a:solidFill>
                        <a:effectLst/>
                        <a:latin typeface="Times New Roman" panose="02020603050405020304" pitchFamily="18" charset="0"/>
                      </a:endParaRPr>
                    </a:p>
                  </a:txBody>
                  <a:tcPr marL="11901" marR="11901" marT="11901" marB="0" anchor="ctr"/>
                </a:tc>
                <a:tc>
                  <a:txBody>
                    <a:bodyPr/>
                    <a:lstStyle/>
                    <a:p>
                      <a:pPr algn="ctr" fontAlgn="ctr"/>
                      <a:r>
                        <a:rPr lang="en-US" sz="6000" u="none" strike="noStrike" dirty="0">
                          <a:effectLst/>
                        </a:rPr>
                        <a:t>7</a:t>
                      </a:r>
                      <a:endParaRPr lang="en-US" sz="6000" b="1" i="0" u="none" strike="noStrike" dirty="0">
                        <a:solidFill>
                          <a:srgbClr val="008000"/>
                        </a:solidFill>
                        <a:effectLst/>
                        <a:latin typeface="Times New Roman" panose="02020603050405020304" pitchFamily="18" charset="0"/>
                      </a:endParaRPr>
                    </a:p>
                  </a:txBody>
                  <a:tcPr marL="11901" marR="11901" marT="11901" marB="0" anchor="ctr"/>
                </a:tc>
                <a:tc>
                  <a:txBody>
                    <a:bodyPr/>
                    <a:lstStyle/>
                    <a:p>
                      <a:pPr algn="ctr" fontAlgn="ctr"/>
                      <a:r>
                        <a:rPr lang="en-US" sz="6000" u="sng" strike="noStrike" dirty="0">
                          <a:effectLst/>
                          <a:hlinkClick r:id="rId9"/>
                        </a:rPr>
                        <a:t>o1-preview</a:t>
                      </a:r>
                      <a:endParaRPr lang="en-US" sz="6000" b="0" i="0" u="sng" strike="noStrike" dirty="0">
                        <a:solidFill>
                          <a:srgbClr val="0563C1"/>
                        </a:solidFill>
                        <a:effectLst/>
                        <a:latin typeface="Calibri" panose="020F0502020204030204" pitchFamily="34" charset="0"/>
                      </a:endParaRPr>
                    </a:p>
                  </a:txBody>
                  <a:tcPr marL="11901" marR="11901" marT="11901" marB="0" anchor="ctr"/>
                </a:tc>
                <a:tc>
                  <a:txBody>
                    <a:bodyPr/>
                    <a:lstStyle/>
                    <a:p>
                      <a:pPr algn="ctr" fontAlgn="ctr"/>
                      <a:r>
                        <a:rPr lang="en-US" sz="6000" u="none" strike="noStrike">
                          <a:effectLst/>
                        </a:rPr>
                        <a:t>1335</a:t>
                      </a:r>
                      <a:endParaRPr lang="en-US" sz="6000" b="0" i="0" u="none" strike="noStrike">
                        <a:solidFill>
                          <a:srgbClr val="000000"/>
                        </a:solidFill>
                        <a:effectLst/>
                        <a:latin typeface="Times New Roman" panose="02020603050405020304" pitchFamily="18" charset="0"/>
                      </a:endParaRPr>
                    </a:p>
                  </a:txBody>
                  <a:tcPr marL="11901" marR="11901" marT="11901" marB="0" anchor="ctr"/>
                </a:tc>
                <a:tc>
                  <a:txBody>
                    <a:bodyPr/>
                    <a:lstStyle/>
                    <a:p>
                      <a:pPr algn="ctr" fontAlgn="b"/>
                      <a:r>
                        <a:rPr lang="en-US" sz="6000" u="none" strike="noStrike">
                          <a:effectLst/>
                        </a:rPr>
                        <a:t>+3/-4</a:t>
                      </a:r>
                      <a:endParaRPr lang="en-US" sz="6000" b="0" i="0" u="none" strike="noStrike">
                        <a:solidFill>
                          <a:srgbClr val="000000"/>
                        </a:solidFill>
                        <a:effectLst/>
                        <a:latin typeface="Calibri" panose="020F0502020204030204" pitchFamily="34" charset="0"/>
                      </a:endParaRPr>
                    </a:p>
                  </a:txBody>
                  <a:tcPr marL="11901" marR="11901" marT="11901" marB="0" anchor="b"/>
                </a:tc>
                <a:tc>
                  <a:txBody>
                    <a:bodyPr/>
                    <a:lstStyle/>
                    <a:p>
                      <a:pPr algn="ctr" fontAlgn="ctr"/>
                      <a:r>
                        <a:rPr lang="en-US" sz="6000" u="none" strike="noStrike">
                          <a:effectLst/>
                        </a:rPr>
                        <a:t>33169</a:t>
                      </a:r>
                      <a:endParaRPr lang="en-US" sz="6000" b="0" i="0" u="none" strike="noStrike">
                        <a:solidFill>
                          <a:srgbClr val="000000"/>
                        </a:solidFill>
                        <a:effectLst/>
                        <a:latin typeface="Times New Roman" panose="02020603050405020304" pitchFamily="18" charset="0"/>
                      </a:endParaRPr>
                    </a:p>
                  </a:txBody>
                  <a:tcPr marL="11901" marR="11901" marT="11901" marB="0" anchor="ctr"/>
                </a:tc>
                <a:tc>
                  <a:txBody>
                    <a:bodyPr/>
                    <a:lstStyle/>
                    <a:p>
                      <a:pPr algn="ctr" fontAlgn="ctr"/>
                      <a:r>
                        <a:rPr lang="en-US" sz="6000" u="none" strike="noStrike">
                          <a:effectLst/>
                        </a:rPr>
                        <a:t>OpenAI</a:t>
                      </a:r>
                      <a:endParaRPr lang="en-US" sz="6000" b="0" i="0" u="none" strike="noStrike">
                        <a:solidFill>
                          <a:srgbClr val="000000"/>
                        </a:solidFill>
                        <a:effectLst/>
                        <a:latin typeface="Times New Roman" panose="02020603050405020304" pitchFamily="18" charset="0"/>
                      </a:endParaRPr>
                    </a:p>
                  </a:txBody>
                  <a:tcPr marL="11901" marR="11901" marT="11901" marB="0" anchor="ctr"/>
                </a:tc>
                <a:tc>
                  <a:txBody>
                    <a:bodyPr/>
                    <a:lstStyle/>
                    <a:p>
                      <a:pPr algn="ctr" fontAlgn="ctr"/>
                      <a:r>
                        <a:rPr lang="en-US" sz="6000" u="none" strike="noStrike">
                          <a:effectLst/>
                        </a:rPr>
                        <a:t>Proprietary</a:t>
                      </a:r>
                      <a:endParaRPr lang="en-US" sz="6000" b="0" i="0" u="none" strike="noStrike">
                        <a:solidFill>
                          <a:srgbClr val="000000"/>
                        </a:solidFill>
                        <a:effectLst/>
                        <a:latin typeface="Times New Roman" panose="02020603050405020304" pitchFamily="18" charset="0"/>
                      </a:endParaRPr>
                    </a:p>
                  </a:txBody>
                  <a:tcPr marL="11901" marR="11901" marT="11901" marB="0" anchor="ctr"/>
                </a:tc>
                <a:extLst>
                  <a:ext uri="{0D108BD9-81ED-4DB2-BD59-A6C34878D82A}">
                    <a16:rowId xmlns:a16="http://schemas.microsoft.com/office/drawing/2014/main" val="2848435220"/>
                  </a:ext>
                </a:extLst>
              </a:tr>
              <a:tr h="926301">
                <a:tc>
                  <a:txBody>
                    <a:bodyPr/>
                    <a:lstStyle/>
                    <a:p>
                      <a:pPr algn="ctr" fontAlgn="ctr"/>
                      <a:r>
                        <a:rPr lang="en-US" sz="6000" u="none" strike="noStrike">
                          <a:effectLst/>
                        </a:rPr>
                        <a:t>8</a:t>
                      </a:r>
                      <a:endParaRPr lang="en-US" sz="6000" b="0" i="0" u="none" strike="noStrike">
                        <a:solidFill>
                          <a:srgbClr val="000000"/>
                        </a:solidFill>
                        <a:effectLst/>
                        <a:latin typeface="Times New Roman" panose="02020603050405020304" pitchFamily="18" charset="0"/>
                      </a:endParaRPr>
                    </a:p>
                  </a:txBody>
                  <a:tcPr marL="11901" marR="11901" marT="11901" marB="0" anchor="ctr"/>
                </a:tc>
                <a:tc>
                  <a:txBody>
                    <a:bodyPr/>
                    <a:lstStyle/>
                    <a:p>
                      <a:pPr algn="ctr" fontAlgn="ctr"/>
                      <a:r>
                        <a:rPr lang="en-US" sz="6000" u="none" strike="noStrike" dirty="0">
                          <a:effectLst/>
                        </a:rPr>
                        <a:t>8</a:t>
                      </a:r>
                      <a:endParaRPr lang="en-US" sz="6000" b="0" i="0" u="none" strike="noStrike" dirty="0">
                        <a:solidFill>
                          <a:srgbClr val="000000"/>
                        </a:solidFill>
                        <a:effectLst/>
                        <a:latin typeface="Times New Roman" panose="02020603050405020304" pitchFamily="18" charset="0"/>
                      </a:endParaRPr>
                    </a:p>
                  </a:txBody>
                  <a:tcPr marL="11901" marR="11901" marT="11901" marB="0" anchor="ctr"/>
                </a:tc>
                <a:tc>
                  <a:txBody>
                    <a:bodyPr/>
                    <a:lstStyle/>
                    <a:p>
                      <a:pPr algn="ctr" fontAlgn="ctr"/>
                      <a:r>
                        <a:rPr lang="en-US" sz="6000" u="sng" strike="noStrike" dirty="0">
                          <a:effectLst/>
                          <a:hlinkClick r:id="rId10"/>
                        </a:rPr>
                        <a:t>Qwen2.5-Max</a:t>
                      </a:r>
                      <a:endParaRPr lang="en-US" sz="6000" b="0" i="0" u="sng" strike="noStrike" dirty="0">
                        <a:solidFill>
                          <a:srgbClr val="0563C1"/>
                        </a:solidFill>
                        <a:effectLst/>
                        <a:latin typeface="Calibri" panose="020F0502020204030204" pitchFamily="34" charset="0"/>
                      </a:endParaRPr>
                    </a:p>
                  </a:txBody>
                  <a:tcPr marL="11901" marR="11901" marT="11901" marB="0" anchor="ctr"/>
                </a:tc>
                <a:tc>
                  <a:txBody>
                    <a:bodyPr/>
                    <a:lstStyle/>
                    <a:p>
                      <a:pPr algn="ctr" fontAlgn="ctr"/>
                      <a:r>
                        <a:rPr lang="en-US" sz="6000" u="none" strike="noStrike">
                          <a:effectLst/>
                        </a:rPr>
                        <a:t>1334</a:t>
                      </a:r>
                      <a:endParaRPr lang="en-US" sz="6000" b="0" i="0" u="none" strike="noStrike">
                        <a:solidFill>
                          <a:srgbClr val="000000"/>
                        </a:solidFill>
                        <a:effectLst/>
                        <a:latin typeface="Times New Roman" panose="02020603050405020304" pitchFamily="18" charset="0"/>
                      </a:endParaRPr>
                    </a:p>
                  </a:txBody>
                  <a:tcPr marL="11901" marR="11901" marT="11901" marB="0" anchor="ctr"/>
                </a:tc>
                <a:tc>
                  <a:txBody>
                    <a:bodyPr/>
                    <a:lstStyle/>
                    <a:p>
                      <a:pPr algn="ctr" fontAlgn="b"/>
                      <a:r>
                        <a:rPr lang="en-US" sz="6000" u="none" strike="noStrike" dirty="0">
                          <a:effectLst/>
                        </a:rPr>
                        <a:t>+5/-5</a:t>
                      </a:r>
                      <a:endParaRPr lang="en-US" sz="6000" b="0" i="0" u="none" strike="noStrike" dirty="0">
                        <a:solidFill>
                          <a:srgbClr val="000000"/>
                        </a:solidFill>
                        <a:effectLst/>
                        <a:latin typeface="Calibri" panose="020F0502020204030204" pitchFamily="34" charset="0"/>
                      </a:endParaRPr>
                    </a:p>
                  </a:txBody>
                  <a:tcPr marL="11901" marR="11901" marT="11901" marB="0" anchor="b"/>
                </a:tc>
                <a:tc>
                  <a:txBody>
                    <a:bodyPr/>
                    <a:lstStyle/>
                    <a:p>
                      <a:pPr algn="ctr" fontAlgn="ctr"/>
                      <a:r>
                        <a:rPr lang="en-US" sz="6000" u="none" strike="noStrike" dirty="0">
                          <a:effectLst/>
                        </a:rPr>
                        <a:t>9282</a:t>
                      </a:r>
                      <a:endParaRPr lang="en-US" sz="6000" b="0" i="0" u="none" strike="noStrike" dirty="0">
                        <a:solidFill>
                          <a:srgbClr val="000000"/>
                        </a:solidFill>
                        <a:effectLst/>
                        <a:latin typeface="Times New Roman" panose="02020603050405020304" pitchFamily="18" charset="0"/>
                      </a:endParaRPr>
                    </a:p>
                  </a:txBody>
                  <a:tcPr marL="11901" marR="11901" marT="11901" marB="0" anchor="ctr"/>
                </a:tc>
                <a:tc>
                  <a:txBody>
                    <a:bodyPr/>
                    <a:lstStyle/>
                    <a:p>
                      <a:pPr algn="ctr" fontAlgn="ctr"/>
                      <a:r>
                        <a:rPr lang="en-US" sz="6000" u="none" strike="noStrike" dirty="0">
                          <a:effectLst/>
                        </a:rPr>
                        <a:t>Alibaba</a:t>
                      </a:r>
                      <a:endParaRPr lang="en-US" sz="6000" b="0" i="0" u="none" strike="noStrike" dirty="0">
                        <a:solidFill>
                          <a:srgbClr val="000000"/>
                        </a:solidFill>
                        <a:effectLst/>
                        <a:latin typeface="Times New Roman" panose="02020603050405020304" pitchFamily="18" charset="0"/>
                      </a:endParaRPr>
                    </a:p>
                  </a:txBody>
                  <a:tcPr marL="11901" marR="11901" marT="11901" marB="0" anchor="ctr"/>
                </a:tc>
                <a:tc>
                  <a:txBody>
                    <a:bodyPr/>
                    <a:lstStyle/>
                    <a:p>
                      <a:pPr algn="ctr" fontAlgn="ctr"/>
                      <a:r>
                        <a:rPr lang="en-US" sz="6000" u="none" strike="noStrike" dirty="0">
                          <a:effectLst/>
                        </a:rPr>
                        <a:t>Proprietary</a:t>
                      </a:r>
                      <a:endParaRPr lang="en-US" sz="6000" b="0" i="0" u="none" strike="noStrike" dirty="0">
                        <a:solidFill>
                          <a:srgbClr val="000000"/>
                        </a:solidFill>
                        <a:effectLst/>
                        <a:latin typeface="Times New Roman" panose="02020603050405020304" pitchFamily="18" charset="0"/>
                      </a:endParaRPr>
                    </a:p>
                  </a:txBody>
                  <a:tcPr marL="11901" marR="11901" marT="11901" marB="0" anchor="ctr"/>
                </a:tc>
                <a:extLst>
                  <a:ext uri="{0D108BD9-81ED-4DB2-BD59-A6C34878D82A}">
                    <a16:rowId xmlns:a16="http://schemas.microsoft.com/office/drawing/2014/main" val="2592805028"/>
                  </a:ext>
                </a:extLst>
              </a:tr>
              <a:tr h="926301">
                <a:tc>
                  <a:txBody>
                    <a:bodyPr/>
                    <a:lstStyle/>
                    <a:p>
                      <a:pPr algn="ctr" fontAlgn="ctr"/>
                      <a:r>
                        <a:rPr lang="en-US" sz="6000" u="none" strike="noStrike">
                          <a:effectLst/>
                        </a:rPr>
                        <a:t>8</a:t>
                      </a:r>
                      <a:endParaRPr lang="en-US" sz="6000" b="0" i="0" u="none" strike="noStrike">
                        <a:solidFill>
                          <a:srgbClr val="000000"/>
                        </a:solidFill>
                        <a:effectLst/>
                        <a:latin typeface="Times New Roman" panose="02020603050405020304" pitchFamily="18" charset="0"/>
                      </a:endParaRPr>
                    </a:p>
                  </a:txBody>
                  <a:tcPr marL="11901" marR="11901" marT="11901" marB="0" anchor="ctr"/>
                </a:tc>
                <a:tc>
                  <a:txBody>
                    <a:bodyPr/>
                    <a:lstStyle/>
                    <a:p>
                      <a:pPr algn="ctr" fontAlgn="ctr"/>
                      <a:r>
                        <a:rPr lang="en-US" sz="6000" u="none" strike="noStrike" dirty="0">
                          <a:effectLst/>
                        </a:rPr>
                        <a:t>7</a:t>
                      </a:r>
                      <a:endParaRPr lang="en-US" sz="6000" b="1" i="0" u="none" strike="noStrike" dirty="0">
                        <a:solidFill>
                          <a:srgbClr val="008000"/>
                        </a:solidFill>
                        <a:effectLst/>
                        <a:latin typeface="Times New Roman" panose="02020603050405020304" pitchFamily="18" charset="0"/>
                      </a:endParaRPr>
                    </a:p>
                  </a:txBody>
                  <a:tcPr marL="11901" marR="11901" marT="11901" marB="0" anchor="ctr"/>
                </a:tc>
                <a:tc>
                  <a:txBody>
                    <a:bodyPr/>
                    <a:lstStyle/>
                    <a:p>
                      <a:pPr algn="ctr" fontAlgn="ctr"/>
                      <a:r>
                        <a:rPr lang="en-US" sz="6000" u="sng" strike="noStrike" dirty="0">
                          <a:effectLst/>
                          <a:hlinkClick r:id="rId11"/>
                        </a:rPr>
                        <a:t>o3-mini-high</a:t>
                      </a:r>
                      <a:endParaRPr lang="en-US" sz="6000" b="0" i="0" u="sng" strike="noStrike" dirty="0">
                        <a:solidFill>
                          <a:srgbClr val="0563C1"/>
                        </a:solidFill>
                        <a:effectLst/>
                        <a:latin typeface="Calibri" panose="020F0502020204030204" pitchFamily="34" charset="0"/>
                      </a:endParaRPr>
                    </a:p>
                  </a:txBody>
                  <a:tcPr marL="11901" marR="11901" marT="11901" marB="0" anchor="ctr"/>
                </a:tc>
                <a:tc>
                  <a:txBody>
                    <a:bodyPr/>
                    <a:lstStyle/>
                    <a:p>
                      <a:pPr algn="ctr" fontAlgn="ctr"/>
                      <a:r>
                        <a:rPr lang="en-US" sz="6000" u="none" strike="noStrike">
                          <a:effectLst/>
                        </a:rPr>
                        <a:t>1332</a:t>
                      </a:r>
                      <a:endParaRPr lang="en-US" sz="6000" b="0" i="0" u="none" strike="noStrike">
                        <a:solidFill>
                          <a:srgbClr val="000000"/>
                        </a:solidFill>
                        <a:effectLst/>
                        <a:latin typeface="Times New Roman" panose="02020603050405020304" pitchFamily="18" charset="0"/>
                      </a:endParaRPr>
                    </a:p>
                  </a:txBody>
                  <a:tcPr marL="11901" marR="11901" marT="11901" marB="0" anchor="ctr"/>
                </a:tc>
                <a:tc>
                  <a:txBody>
                    <a:bodyPr/>
                    <a:lstStyle/>
                    <a:p>
                      <a:pPr algn="ctr" fontAlgn="b"/>
                      <a:r>
                        <a:rPr lang="en-US" sz="6000" u="none" strike="noStrike">
                          <a:effectLst/>
                        </a:rPr>
                        <a:t>+5/-9</a:t>
                      </a:r>
                      <a:endParaRPr lang="en-US" sz="6000" b="0" i="0" u="none" strike="noStrike">
                        <a:solidFill>
                          <a:srgbClr val="000000"/>
                        </a:solidFill>
                        <a:effectLst/>
                        <a:latin typeface="Calibri" panose="020F0502020204030204" pitchFamily="34" charset="0"/>
                      </a:endParaRPr>
                    </a:p>
                  </a:txBody>
                  <a:tcPr marL="11901" marR="11901" marT="11901" marB="0" anchor="b"/>
                </a:tc>
                <a:tc>
                  <a:txBody>
                    <a:bodyPr/>
                    <a:lstStyle/>
                    <a:p>
                      <a:pPr algn="ctr" fontAlgn="ctr"/>
                      <a:r>
                        <a:rPr lang="en-US" sz="6000" u="none" strike="noStrike">
                          <a:effectLst/>
                        </a:rPr>
                        <a:t>5954</a:t>
                      </a:r>
                      <a:endParaRPr lang="en-US" sz="6000" b="0" i="0" u="none" strike="noStrike">
                        <a:solidFill>
                          <a:srgbClr val="000000"/>
                        </a:solidFill>
                        <a:effectLst/>
                        <a:latin typeface="Times New Roman" panose="02020603050405020304" pitchFamily="18" charset="0"/>
                      </a:endParaRPr>
                    </a:p>
                  </a:txBody>
                  <a:tcPr marL="11901" marR="11901" marT="11901" marB="0" anchor="ctr"/>
                </a:tc>
                <a:tc>
                  <a:txBody>
                    <a:bodyPr/>
                    <a:lstStyle/>
                    <a:p>
                      <a:pPr algn="ctr" fontAlgn="ctr"/>
                      <a:r>
                        <a:rPr lang="en-US" sz="6000" u="none" strike="noStrike">
                          <a:effectLst/>
                        </a:rPr>
                        <a:t>OpenAI</a:t>
                      </a:r>
                      <a:endParaRPr lang="en-US" sz="6000" b="0" i="0" u="none" strike="noStrike">
                        <a:solidFill>
                          <a:srgbClr val="000000"/>
                        </a:solidFill>
                        <a:effectLst/>
                        <a:latin typeface="Times New Roman" panose="02020603050405020304" pitchFamily="18" charset="0"/>
                      </a:endParaRPr>
                    </a:p>
                  </a:txBody>
                  <a:tcPr marL="11901" marR="11901" marT="11901" marB="0" anchor="ctr"/>
                </a:tc>
                <a:tc>
                  <a:txBody>
                    <a:bodyPr/>
                    <a:lstStyle/>
                    <a:p>
                      <a:pPr algn="ctr" fontAlgn="ctr"/>
                      <a:r>
                        <a:rPr lang="en-US" sz="6000" u="none" strike="noStrike" dirty="0">
                          <a:effectLst/>
                        </a:rPr>
                        <a:t>Proprietary</a:t>
                      </a:r>
                      <a:endParaRPr lang="en-US" sz="6000" b="0" i="0" u="none" strike="noStrike" dirty="0">
                        <a:solidFill>
                          <a:srgbClr val="000000"/>
                        </a:solidFill>
                        <a:effectLst/>
                        <a:latin typeface="Times New Roman" panose="02020603050405020304" pitchFamily="18" charset="0"/>
                      </a:endParaRPr>
                    </a:p>
                  </a:txBody>
                  <a:tcPr marL="11901" marR="11901" marT="11901" marB="0" anchor="ctr"/>
                </a:tc>
                <a:extLst>
                  <a:ext uri="{0D108BD9-81ED-4DB2-BD59-A6C34878D82A}">
                    <a16:rowId xmlns:a16="http://schemas.microsoft.com/office/drawing/2014/main" val="1130401549"/>
                  </a:ext>
                </a:extLst>
              </a:tr>
              <a:tr h="926301">
                <a:tc>
                  <a:txBody>
                    <a:bodyPr/>
                    <a:lstStyle/>
                    <a:p>
                      <a:pPr algn="ctr" fontAlgn="ctr"/>
                      <a:r>
                        <a:rPr lang="en-US" sz="6000" u="none" strike="noStrike">
                          <a:effectLst/>
                        </a:rPr>
                        <a:t>11</a:t>
                      </a:r>
                      <a:endParaRPr lang="en-US" sz="6000" b="0" i="0" u="none" strike="noStrike">
                        <a:solidFill>
                          <a:srgbClr val="000000"/>
                        </a:solidFill>
                        <a:effectLst/>
                        <a:latin typeface="Times New Roman" panose="02020603050405020304" pitchFamily="18" charset="0"/>
                      </a:endParaRPr>
                    </a:p>
                  </a:txBody>
                  <a:tcPr marL="11901" marR="11901" marT="11901" marB="0" anchor="ctr"/>
                </a:tc>
                <a:tc>
                  <a:txBody>
                    <a:bodyPr/>
                    <a:lstStyle/>
                    <a:p>
                      <a:pPr algn="ctr" fontAlgn="ctr"/>
                      <a:r>
                        <a:rPr lang="en-US" sz="6000" u="none" strike="noStrike" dirty="0">
                          <a:effectLst/>
                        </a:rPr>
                        <a:t>11</a:t>
                      </a:r>
                      <a:endParaRPr lang="en-US" sz="6000" b="0" i="0" u="none" strike="noStrike" dirty="0">
                        <a:solidFill>
                          <a:srgbClr val="000000"/>
                        </a:solidFill>
                        <a:effectLst/>
                        <a:latin typeface="Times New Roman" panose="02020603050405020304" pitchFamily="18" charset="0"/>
                      </a:endParaRPr>
                    </a:p>
                  </a:txBody>
                  <a:tcPr marL="11901" marR="11901" marT="11901" marB="0" anchor="ctr"/>
                </a:tc>
                <a:tc>
                  <a:txBody>
                    <a:bodyPr/>
                    <a:lstStyle/>
                    <a:p>
                      <a:pPr algn="ctr" fontAlgn="ctr"/>
                      <a:r>
                        <a:rPr lang="en-US" sz="6000" u="sng" strike="noStrike" dirty="0">
                          <a:effectLst/>
                          <a:hlinkClick r:id="rId12"/>
                        </a:rPr>
                        <a:t>DeepSeek-V3</a:t>
                      </a:r>
                      <a:endParaRPr lang="en-US" sz="6000" b="0" i="0" u="sng" strike="noStrike" dirty="0">
                        <a:solidFill>
                          <a:srgbClr val="0563C1"/>
                        </a:solidFill>
                        <a:effectLst/>
                        <a:latin typeface="Calibri" panose="020F0502020204030204" pitchFamily="34" charset="0"/>
                      </a:endParaRPr>
                    </a:p>
                  </a:txBody>
                  <a:tcPr marL="11901" marR="11901" marT="11901" marB="0" anchor="ctr"/>
                </a:tc>
                <a:tc>
                  <a:txBody>
                    <a:bodyPr/>
                    <a:lstStyle/>
                    <a:p>
                      <a:pPr algn="ctr" fontAlgn="ctr"/>
                      <a:r>
                        <a:rPr lang="en-US" sz="6000" u="none" strike="noStrike">
                          <a:effectLst/>
                        </a:rPr>
                        <a:t>1318</a:t>
                      </a:r>
                      <a:endParaRPr lang="en-US" sz="6000" b="0" i="0" u="none" strike="noStrike">
                        <a:solidFill>
                          <a:srgbClr val="000000"/>
                        </a:solidFill>
                        <a:effectLst/>
                        <a:latin typeface="Times New Roman" panose="02020603050405020304" pitchFamily="18" charset="0"/>
                      </a:endParaRPr>
                    </a:p>
                  </a:txBody>
                  <a:tcPr marL="11901" marR="11901" marT="11901" marB="0" anchor="ctr"/>
                </a:tc>
                <a:tc>
                  <a:txBody>
                    <a:bodyPr/>
                    <a:lstStyle/>
                    <a:p>
                      <a:pPr algn="ctr" fontAlgn="b"/>
                      <a:r>
                        <a:rPr lang="en-US" sz="6000" u="none" strike="noStrike" dirty="0">
                          <a:effectLst/>
                        </a:rPr>
                        <a:t>+4/-5</a:t>
                      </a:r>
                      <a:endParaRPr lang="en-US" sz="6000" b="0" i="0" u="none" strike="noStrike" dirty="0">
                        <a:solidFill>
                          <a:srgbClr val="000000"/>
                        </a:solidFill>
                        <a:effectLst/>
                        <a:latin typeface="Calibri" panose="020F0502020204030204" pitchFamily="34" charset="0"/>
                      </a:endParaRPr>
                    </a:p>
                  </a:txBody>
                  <a:tcPr marL="11901" marR="11901" marT="11901" marB="0" anchor="b"/>
                </a:tc>
                <a:tc>
                  <a:txBody>
                    <a:bodyPr/>
                    <a:lstStyle/>
                    <a:p>
                      <a:pPr algn="ctr" fontAlgn="ctr"/>
                      <a:r>
                        <a:rPr lang="en-US" sz="6000" u="none" strike="noStrike" dirty="0">
                          <a:effectLst/>
                        </a:rPr>
                        <a:t>19461</a:t>
                      </a:r>
                      <a:endParaRPr lang="en-US" sz="6000" b="0" i="0" u="none" strike="noStrike" dirty="0">
                        <a:solidFill>
                          <a:srgbClr val="000000"/>
                        </a:solidFill>
                        <a:effectLst/>
                        <a:latin typeface="Times New Roman" panose="02020603050405020304" pitchFamily="18" charset="0"/>
                      </a:endParaRPr>
                    </a:p>
                  </a:txBody>
                  <a:tcPr marL="11901" marR="11901" marT="11901" marB="0" anchor="ctr"/>
                </a:tc>
                <a:tc>
                  <a:txBody>
                    <a:bodyPr/>
                    <a:lstStyle/>
                    <a:p>
                      <a:pPr algn="ctr" fontAlgn="ctr"/>
                      <a:r>
                        <a:rPr lang="en-US" sz="6000" u="none" strike="noStrike" dirty="0" err="1">
                          <a:effectLst/>
                        </a:rPr>
                        <a:t>DeepSeek</a:t>
                      </a:r>
                      <a:endParaRPr lang="en-US" sz="6000" b="0" i="0" u="none" strike="noStrike" dirty="0">
                        <a:solidFill>
                          <a:srgbClr val="000000"/>
                        </a:solidFill>
                        <a:effectLst/>
                        <a:latin typeface="Times New Roman" panose="02020603050405020304" pitchFamily="18" charset="0"/>
                      </a:endParaRPr>
                    </a:p>
                  </a:txBody>
                  <a:tcPr marL="11901" marR="11901" marT="11901" marB="0" anchor="ctr"/>
                </a:tc>
                <a:tc>
                  <a:txBody>
                    <a:bodyPr/>
                    <a:lstStyle/>
                    <a:p>
                      <a:pPr algn="ctr" fontAlgn="ctr"/>
                      <a:r>
                        <a:rPr lang="en-US" sz="6000" u="none" strike="noStrike" dirty="0" err="1">
                          <a:effectLst/>
                        </a:rPr>
                        <a:t>DeepSeek</a:t>
                      </a:r>
                      <a:endParaRPr lang="en-US" sz="6000" b="0" i="0" u="none" strike="noStrike" dirty="0">
                        <a:solidFill>
                          <a:srgbClr val="000000"/>
                        </a:solidFill>
                        <a:effectLst/>
                        <a:latin typeface="Times New Roman" panose="02020603050405020304" pitchFamily="18" charset="0"/>
                      </a:endParaRPr>
                    </a:p>
                  </a:txBody>
                  <a:tcPr marL="11901" marR="11901" marT="11901" marB="0" anchor="ctr"/>
                </a:tc>
                <a:extLst>
                  <a:ext uri="{0D108BD9-81ED-4DB2-BD59-A6C34878D82A}">
                    <a16:rowId xmlns:a16="http://schemas.microsoft.com/office/drawing/2014/main" val="2012367633"/>
                  </a:ext>
                </a:extLst>
              </a:tr>
              <a:tr h="926301">
                <a:tc>
                  <a:txBody>
                    <a:bodyPr/>
                    <a:lstStyle/>
                    <a:p>
                      <a:pPr algn="ctr" fontAlgn="ctr"/>
                      <a:r>
                        <a:rPr lang="en-US" sz="6000" u="none" strike="noStrike">
                          <a:effectLst/>
                        </a:rPr>
                        <a:t>11</a:t>
                      </a:r>
                      <a:endParaRPr lang="en-US" sz="6000" b="0" i="0" u="none" strike="noStrike">
                        <a:solidFill>
                          <a:srgbClr val="000000"/>
                        </a:solidFill>
                        <a:effectLst/>
                        <a:latin typeface="Times New Roman" panose="02020603050405020304" pitchFamily="18" charset="0"/>
                      </a:endParaRPr>
                    </a:p>
                  </a:txBody>
                  <a:tcPr marL="11901" marR="11901" marT="11901" marB="0" anchor="ctr"/>
                </a:tc>
                <a:tc>
                  <a:txBody>
                    <a:bodyPr/>
                    <a:lstStyle/>
                    <a:p>
                      <a:pPr algn="ctr" fontAlgn="ctr"/>
                      <a:r>
                        <a:rPr lang="en-US" sz="6000" u="none" strike="noStrike" dirty="0">
                          <a:effectLst/>
                        </a:rPr>
                        <a:t>13</a:t>
                      </a:r>
                      <a:endParaRPr lang="en-US" sz="6000" b="1" i="0" u="none" strike="noStrike" dirty="0">
                        <a:solidFill>
                          <a:srgbClr val="FF0000"/>
                        </a:solidFill>
                        <a:effectLst/>
                        <a:latin typeface="Times New Roman" panose="02020603050405020304" pitchFamily="18" charset="0"/>
                      </a:endParaRPr>
                    </a:p>
                  </a:txBody>
                  <a:tcPr marL="11901" marR="11901" marT="11901" marB="0" anchor="ctr"/>
                </a:tc>
                <a:tc>
                  <a:txBody>
                    <a:bodyPr/>
                    <a:lstStyle/>
                    <a:p>
                      <a:pPr algn="ctr" fontAlgn="ctr"/>
                      <a:r>
                        <a:rPr lang="en-US" sz="6000" u="sng" strike="noStrike" dirty="0">
                          <a:effectLst/>
                          <a:hlinkClick r:id="rId13"/>
                        </a:rPr>
                        <a:t>Qwen-Plus-0125</a:t>
                      </a:r>
                      <a:endParaRPr lang="en-US" sz="6000" b="0" i="0" u="sng" strike="noStrike" dirty="0">
                        <a:solidFill>
                          <a:srgbClr val="0563C1"/>
                        </a:solidFill>
                        <a:effectLst/>
                        <a:latin typeface="Calibri" panose="020F0502020204030204" pitchFamily="34" charset="0"/>
                      </a:endParaRPr>
                    </a:p>
                  </a:txBody>
                  <a:tcPr marL="11901" marR="11901" marT="11901" marB="0" anchor="ctr"/>
                </a:tc>
                <a:tc>
                  <a:txBody>
                    <a:bodyPr/>
                    <a:lstStyle/>
                    <a:p>
                      <a:pPr algn="ctr" fontAlgn="ctr"/>
                      <a:r>
                        <a:rPr lang="en-US" sz="6000" u="none" strike="noStrike">
                          <a:effectLst/>
                        </a:rPr>
                        <a:t>1311</a:t>
                      </a:r>
                      <a:endParaRPr lang="en-US" sz="6000" b="0" i="0" u="none" strike="noStrike">
                        <a:solidFill>
                          <a:srgbClr val="000000"/>
                        </a:solidFill>
                        <a:effectLst/>
                        <a:latin typeface="Times New Roman" panose="02020603050405020304" pitchFamily="18" charset="0"/>
                      </a:endParaRPr>
                    </a:p>
                  </a:txBody>
                  <a:tcPr marL="11901" marR="11901" marT="11901" marB="0" anchor="ctr"/>
                </a:tc>
                <a:tc>
                  <a:txBody>
                    <a:bodyPr/>
                    <a:lstStyle/>
                    <a:p>
                      <a:pPr algn="ctr" fontAlgn="b"/>
                      <a:r>
                        <a:rPr lang="en-US" sz="6000" u="none" strike="noStrike" dirty="0">
                          <a:effectLst/>
                        </a:rPr>
                        <a:t>+9/-7</a:t>
                      </a:r>
                      <a:endParaRPr lang="en-US" sz="6000" b="0" i="0" u="none" strike="noStrike" dirty="0">
                        <a:solidFill>
                          <a:srgbClr val="000000"/>
                        </a:solidFill>
                        <a:effectLst/>
                        <a:latin typeface="Calibri" panose="020F0502020204030204" pitchFamily="34" charset="0"/>
                      </a:endParaRPr>
                    </a:p>
                  </a:txBody>
                  <a:tcPr marL="11901" marR="11901" marT="11901" marB="0" anchor="b"/>
                </a:tc>
                <a:tc>
                  <a:txBody>
                    <a:bodyPr/>
                    <a:lstStyle/>
                    <a:p>
                      <a:pPr algn="ctr" fontAlgn="ctr"/>
                      <a:r>
                        <a:rPr lang="en-US" sz="6000" u="none" strike="noStrike" dirty="0">
                          <a:effectLst/>
                        </a:rPr>
                        <a:t>5112</a:t>
                      </a:r>
                      <a:endParaRPr lang="en-US" sz="6000" b="0" i="0" u="none" strike="noStrike" dirty="0">
                        <a:solidFill>
                          <a:srgbClr val="000000"/>
                        </a:solidFill>
                        <a:effectLst/>
                        <a:latin typeface="Times New Roman" panose="02020603050405020304" pitchFamily="18" charset="0"/>
                      </a:endParaRPr>
                    </a:p>
                  </a:txBody>
                  <a:tcPr marL="11901" marR="11901" marT="11901" marB="0" anchor="ctr"/>
                </a:tc>
                <a:tc>
                  <a:txBody>
                    <a:bodyPr/>
                    <a:lstStyle/>
                    <a:p>
                      <a:pPr algn="ctr" fontAlgn="ctr"/>
                      <a:r>
                        <a:rPr lang="en-US" sz="6000" u="none" strike="noStrike" dirty="0">
                          <a:effectLst/>
                        </a:rPr>
                        <a:t>Alibaba</a:t>
                      </a:r>
                      <a:endParaRPr lang="en-US" sz="6000" b="0" i="0" u="none" strike="noStrike" dirty="0">
                        <a:solidFill>
                          <a:srgbClr val="000000"/>
                        </a:solidFill>
                        <a:effectLst/>
                        <a:latin typeface="Times New Roman" panose="02020603050405020304" pitchFamily="18" charset="0"/>
                      </a:endParaRPr>
                    </a:p>
                  </a:txBody>
                  <a:tcPr marL="11901" marR="11901" marT="11901" marB="0" anchor="ctr"/>
                </a:tc>
                <a:tc>
                  <a:txBody>
                    <a:bodyPr/>
                    <a:lstStyle/>
                    <a:p>
                      <a:pPr algn="ctr" fontAlgn="ctr"/>
                      <a:r>
                        <a:rPr lang="en-US" sz="6000" u="none" strike="noStrike" dirty="0">
                          <a:effectLst/>
                        </a:rPr>
                        <a:t>Proprietary</a:t>
                      </a:r>
                      <a:endParaRPr lang="en-US" sz="6000" b="0" i="0" u="none" strike="noStrike" dirty="0">
                        <a:solidFill>
                          <a:srgbClr val="000000"/>
                        </a:solidFill>
                        <a:effectLst/>
                        <a:latin typeface="Times New Roman" panose="02020603050405020304" pitchFamily="18" charset="0"/>
                      </a:endParaRPr>
                    </a:p>
                  </a:txBody>
                  <a:tcPr marL="11901" marR="11901" marT="11901" marB="0" anchor="ctr"/>
                </a:tc>
                <a:extLst>
                  <a:ext uri="{0D108BD9-81ED-4DB2-BD59-A6C34878D82A}">
                    <a16:rowId xmlns:a16="http://schemas.microsoft.com/office/drawing/2014/main" val="3694877809"/>
                  </a:ext>
                </a:extLst>
              </a:tr>
              <a:tr h="926301">
                <a:tc>
                  <a:txBody>
                    <a:bodyPr/>
                    <a:lstStyle/>
                    <a:p>
                      <a:pPr algn="ctr" fontAlgn="ctr"/>
                      <a:r>
                        <a:rPr lang="en-US" sz="6000" u="none" strike="noStrike" dirty="0">
                          <a:effectLst/>
                        </a:rPr>
                        <a:t>11</a:t>
                      </a:r>
                      <a:endParaRPr lang="en-US" sz="6000" b="0" i="0" u="none" strike="noStrike" dirty="0">
                        <a:solidFill>
                          <a:srgbClr val="000000"/>
                        </a:solidFill>
                        <a:effectLst/>
                        <a:latin typeface="Times New Roman" panose="02020603050405020304" pitchFamily="18" charset="0"/>
                      </a:endParaRPr>
                    </a:p>
                  </a:txBody>
                  <a:tcPr marL="11901" marR="11901" marT="11901" marB="0" anchor="ctr"/>
                </a:tc>
                <a:tc>
                  <a:txBody>
                    <a:bodyPr/>
                    <a:lstStyle/>
                    <a:p>
                      <a:pPr algn="ctr" fontAlgn="ctr"/>
                      <a:r>
                        <a:rPr lang="en-US" sz="6000" u="none" strike="noStrike" dirty="0">
                          <a:effectLst/>
                        </a:rPr>
                        <a:t>14</a:t>
                      </a:r>
                      <a:endParaRPr lang="en-US" sz="6000" b="1" i="0" u="none" strike="noStrike" dirty="0">
                        <a:solidFill>
                          <a:srgbClr val="FF0000"/>
                        </a:solidFill>
                        <a:effectLst/>
                        <a:latin typeface="Times New Roman" panose="02020603050405020304" pitchFamily="18" charset="0"/>
                      </a:endParaRPr>
                    </a:p>
                  </a:txBody>
                  <a:tcPr marL="11901" marR="11901" marT="11901" marB="0" anchor="ctr"/>
                </a:tc>
                <a:tc>
                  <a:txBody>
                    <a:bodyPr/>
                    <a:lstStyle/>
                    <a:p>
                      <a:pPr algn="ctr" fontAlgn="ctr"/>
                      <a:r>
                        <a:rPr lang="en-US" sz="6000" u="sng" strike="noStrike" dirty="0">
                          <a:effectLst/>
                          <a:hlinkClick r:id="rId14"/>
                        </a:rPr>
                        <a:t>GLM-4-Plus-0111</a:t>
                      </a:r>
                      <a:endParaRPr lang="en-US" sz="6000" b="0" i="0" u="sng" strike="noStrike" dirty="0">
                        <a:solidFill>
                          <a:srgbClr val="0563C1"/>
                        </a:solidFill>
                        <a:effectLst/>
                        <a:latin typeface="Calibri" panose="020F0502020204030204" pitchFamily="34" charset="0"/>
                      </a:endParaRPr>
                    </a:p>
                  </a:txBody>
                  <a:tcPr marL="11901" marR="11901" marT="11901" marB="0" anchor="ctr"/>
                </a:tc>
                <a:tc>
                  <a:txBody>
                    <a:bodyPr/>
                    <a:lstStyle/>
                    <a:p>
                      <a:pPr algn="ctr" fontAlgn="ctr"/>
                      <a:r>
                        <a:rPr lang="en-US" sz="6000" u="none" strike="noStrike">
                          <a:effectLst/>
                        </a:rPr>
                        <a:t>1310</a:t>
                      </a:r>
                      <a:endParaRPr lang="en-US" sz="6000" b="0" i="0" u="none" strike="noStrike">
                        <a:solidFill>
                          <a:srgbClr val="000000"/>
                        </a:solidFill>
                        <a:effectLst/>
                        <a:latin typeface="Times New Roman" panose="02020603050405020304" pitchFamily="18" charset="0"/>
                      </a:endParaRPr>
                    </a:p>
                  </a:txBody>
                  <a:tcPr marL="11901" marR="11901" marT="11901" marB="0" anchor="ctr"/>
                </a:tc>
                <a:tc>
                  <a:txBody>
                    <a:bodyPr/>
                    <a:lstStyle/>
                    <a:p>
                      <a:pPr algn="ctr" fontAlgn="b"/>
                      <a:r>
                        <a:rPr lang="en-US" sz="6000" u="none" strike="noStrike">
                          <a:effectLst/>
                        </a:rPr>
                        <a:t>+6/-9</a:t>
                      </a:r>
                      <a:endParaRPr lang="en-US" sz="6000" b="0" i="0" u="none" strike="noStrike">
                        <a:solidFill>
                          <a:srgbClr val="000000"/>
                        </a:solidFill>
                        <a:effectLst/>
                        <a:latin typeface="Calibri" panose="020F0502020204030204" pitchFamily="34" charset="0"/>
                      </a:endParaRPr>
                    </a:p>
                  </a:txBody>
                  <a:tcPr marL="11901" marR="11901" marT="11901" marB="0" anchor="b"/>
                </a:tc>
                <a:tc>
                  <a:txBody>
                    <a:bodyPr/>
                    <a:lstStyle/>
                    <a:p>
                      <a:pPr algn="ctr" fontAlgn="ctr"/>
                      <a:r>
                        <a:rPr lang="en-US" sz="6000" u="none" strike="noStrike" dirty="0">
                          <a:effectLst/>
                        </a:rPr>
                        <a:t>5134</a:t>
                      </a:r>
                      <a:endParaRPr lang="en-US" sz="6000" b="0" i="0" u="none" strike="noStrike" dirty="0">
                        <a:solidFill>
                          <a:srgbClr val="000000"/>
                        </a:solidFill>
                        <a:effectLst/>
                        <a:latin typeface="Times New Roman" panose="02020603050405020304" pitchFamily="18" charset="0"/>
                      </a:endParaRPr>
                    </a:p>
                  </a:txBody>
                  <a:tcPr marL="11901" marR="11901" marT="11901" marB="0" anchor="ctr"/>
                </a:tc>
                <a:tc>
                  <a:txBody>
                    <a:bodyPr/>
                    <a:lstStyle/>
                    <a:p>
                      <a:pPr algn="ctr" fontAlgn="ctr"/>
                      <a:r>
                        <a:rPr lang="en-US" sz="6000" u="none" strike="noStrike">
                          <a:effectLst/>
                        </a:rPr>
                        <a:t>Zhipu</a:t>
                      </a:r>
                      <a:endParaRPr lang="en-US" sz="6000" b="0" i="0" u="none" strike="noStrike">
                        <a:solidFill>
                          <a:srgbClr val="000000"/>
                        </a:solidFill>
                        <a:effectLst/>
                        <a:latin typeface="Times New Roman" panose="02020603050405020304" pitchFamily="18" charset="0"/>
                      </a:endParaRPr>
                    </a:p>
                  </a:txBody>
                  <a:tcPr marL="11901" marR="11901" marT="11901" marB="0" anchor="ctr"/>
                </a:tc>
                <a:tc>
                  <a:txBody>
                    <a:bodyPr/>
                    <a:lstStyle/>
                    <a:p>
                      <a:pPr algn="ctr" fontAlgn="ctr"/>
                      <a:r>
                        <a:rPr lang="en-US" sz="6000" u="none" strike="noStrike" dirty="0">
                          <a:effectLst/>
                        </a:rPr>
                        <a:t>Proprietary</a:t>
                      </a:r>
                      <a:endParaRPr lang="en-US" sz="6000" b="0" i="0" u="none" strike="noStrike" dirty="0">
                        <a:solidFill>
                          <a:srgbClr val="000000"/>
                        </a:solidFill>
                        <a:effectLst/>
                        <a:latin typeface="Times New Roman" panose="02020603050405020304" pitchFamily="18" charset="0"/>
                      </a:endParaRPr>
                    </a:p>
                  </a:txBody>
                  <a:tcPr marL="11901" marR="11901" marT="11901" marB="0" anchor="ctr"/>
                </a:tc>
                <a:extLst>
                  <a:ext uri="{0D108BD9-81ED-4DB2-BD59-A6C34878D82A}">
                    <a16:rowId xmlns:a16="http://schemas.microsoft.com/office/drawing/2014/main" val="364531866"/>
                  </a:ext>
                </a:extLst>
              </a:tr>
              <a:tr h="1257063">
                <a:tc>
                  <a:txBody>
                    <a:bodyPr/>
                    <a:lstStyle/>
                    <a:p>
                      <a:pPr algn="ctr" fontAlgn="ctr"/>
                      <a:r>
                        <a:rPr lang="en-US" sz="6000" u="none" strike="noStrike">
                          <a:effectLst/>
                        </a:rPr>
                        <a:t>11</a:t>
                      </a:r>
                      <a:endParaRPr lang="en-US" sz="6000" b="0" i="0" u="none" strike="noStrike">
                        <a:solidFill>
                          <a:srgbClr val="000000"/>
                        </a:solidFill>
                        <a:effectLst/>
                        <a:latin typeface="Times New Roman" panose="02020603050405020304" pitchFamily="18" charset="0"/>
                      </a:endParaRPr>
                    </a:p>
                  </a:txBody>
                  <a:tcPr marL="11901" marR="11901" marT="11901" marB="0" anchor="ctr"/>
                </a:tc>
                <a:tc>
                  <a:txBody>
                    <a:bodyPr/>
                    <a:lstStyle/>
                    <a:p>
                      <a:pPr algn="ctr" fontAlgn="ctr"/>
                      <a:r>
                        <a:rPr lang="en-US" sz="6000" u="none" strike="noStrike" dirty="0">
                          <a:effectLst/>
                        </a:rPr>
                        <a:t>13</a:t>
                      </a:r>
                      <a:endParaRPr lang="en-US" sz="6000" b="1" i="0" u="none" strike="noStrike" dirty="0">
                        <a:solidFill>
                          <a:srgbClr val="FF0000"/>
                        </a:solidFill>
                        <a:effectLst/>
                        <a:latin typeface="Times New Roman" panose="02020603050405020304" pitchFamily="18" charset="0"/>
                      </a:endParaRPr>
                    </a:p>
                  </a:txBody>
                  <a:tcPr marL="11901" marR="11901" marT="11901" marB="0" anchor="ctr"/>
                </a:tc>
                <a:tc>
                  <a:txBody>
                    <a:bodyPr/>
                    <a:lstStyle/>
                    <a:p>
                      <a:pPr algn="ctr" fontAlgn="ctr"/>
                      <a:r>
                        <a:rPr lang="en-US" sz="6000" u="sng" strike="noStrike" dirty="0">
                          <a:effectLst/>
                          <a:hlinkClick r:id="rId15"/>
                        </a:rPr>
                        <a:t>Gemini-2.0-Flash-Lite-Preview-02-05</a:t>
                      </a:r>
                      <a:endParaRPr lang="en-US" sz="6000" b="0" i="0" u="sng" strike="noStrike" dirty="0">
                        <a:solidFill>
                          <a:srgbClr val="0563C1"/>
                        </a:solidFill>
                        <a:effectLst/>
                        <a:latin typeface="Calibri" panose="020F0502020204030204" pitchFamily="34" charset="0"/>
                      </a:endParaRPr>
                    </a:p>
                  </a:txBody>
                  <a:tcPr marL="11901" marR="11901" marT="11901" marB="0" anchor="ctr"/>
                </a:tc>
                <a:tc>
                  <a:txBody>
                    <a:bodyPr/>
                    <a:lstStyle/>
                    <a:p>
                      <a:pPr algn="ctr" fontAlgn="ctr"/>
                      <a:r>
                        <a:rPr lang="en-US" sz="6000" u="none" strike="noStrike">
                          <a:effectLst/>
                        </a:rPr>
                        <a:t>1309</a:t>
                      </a:r>
                      <a:endParaRPr lang="en-US" sz="6000" b="0" i="0" u="none" strike="noStrike">
                        <a:solidFill>
                          <a:srgbClr val="000000"/>
                        </a:solidFill>
                        <a:effectLst/>
                        <a:latin typeface="Times New Roman" panose="02020603050405020304" pitchFamily="18" charset="0"/>
                      </a:endParaRPr>
                    </a:p>
                  </a:txBody>
                  <a:tcPr marL="11901" marR="11901" marT="11901" marB="0" anchor="ctr"/>
                </a:tc>
                <a:tc>
                  <a:txBody>
                    <a:bodyPr/>
                    <a:lstStyle/>
                    <a:p>
                      <a:pPr algn="ctr" fontAlgn="b"/>
                      <a:r>
                        <a:rPr lang="en-US" sz="6000" u="none" strike="noStrike" dirty="0">
                          <a:effectLst/>
                        </a:rPr>
                        <a:t>+6/-5</a:t>
                      </a:r>
                      <a:endParaRPr lang="en-US" sz="6000" b="0" i="0" u="none" strike="noStrike" dirty="0">
                        <a:solidFill>
                          <a:srgbClr val="000000"/>
                        </a:solidFill>
                        <a:effectLst/>
                        <a:latin typeface="Calibri" panose="020F0502020204030204" pitchFamily="34" charset="0"/>
                      </a:endParaRPr>
                    </a:p>
                  </a:txBody>
                  <a:tcPr marL="11901" marR="11901" marT="11901" marB="0" anchor="b"/>
                </a:tc>
                <a:tc>
                  <a:txBody>
                    <a:bodyPr/>
                    <a:lstStyle/>
                    <a:p>
                      <a:pPr algn="ctr" fontAlgn="ctr"/>
                      <a:r>
                        <a:rPr lang="en-US" sz="6000" u="none" strike="noStrike">
                          <a:effectLst/>
                        </a:rPr>
                        <a:t>10262</a:t>
                      </a:r>
                      <a:endParaRPr lang="en-US" sz="6000" b="0" i="0" u="none" strike="noStrike">
                        <a:solidFill>
                          <a:srgbClr val="000000"/>
                        </a:solidFill>
                        <a:effectLst/>
                        <a:latin typeface="Times New Roman" panose="02020603050405020304" pitchFamily="18" charset="0"/>
                      </a:endParaRPr>
                    </a:p>
                  </a:txBody>
                  <a:tcPr marL="11901" marR="11901" marT="11901" marB="0" anchor="ctr"/>
                </a:tc>
                <a:tc>
                  <a:txBody>
                    <a:bodyPr/>
                    <a:lstStyle/>
                    <a:p>
                      <a:pPr algn="ctr" fontAlgn="ctr"/>
                      <a:r>
                        <a:rPr lang="en-US" sz="6000" u="none" strike="noStrike" dirty="0">
                          <a:effectLst/>
                        </a:rPr>
                        <a:t>Google</a:t>
                      </a:r>
                      <a:endParaRPr lang="en-US" sz="6000" b="0" i="0" u="none" strike="noStrike" dirty="0">
                        <a:solidFill>
                          <a:srgbClr val="000000"/>
                        </a:solidFill>
                        <a:effectLst/>
                        <a:latin typeface="Times New Roman" panose="02020603050405020304" pitchFamily="18" charset="0"/>
                      </a:endParaRPr>
                    </a:p>
                  </a:txBody>
                  <a:tcPr marL="11901" marR="11901" marT="11901" marB="0" anchor="ctr"/>
                </a:tc>
                <a:tc>
                  <a:txBody>
                    <a:bodyPr/>
                    <a:lstStyle/>
                    <a:p>
                      <a:pPr algn="ctr" fontAlgn="ctr"/>
                      <a:r>
                        <a:rPr lang="en-US" sz="6000" u="none" strike="noStrike" dirty="0">
                          <a:effectLst/>
                        </a:rPr>
                        <a:t>Proprietary</a:t>
                      </a:r>
                      <a:endParaRPr lang="en-US" sz="6000" b="0" i="0" u="none" strike="noStrike" dirty="0">
                        <a:solidFill>
                          <a:srgbClr val="000000"/>
                        </a:solidFill>
                        <a:effectLst/>
                        <a:latin typeface="Times New Roman" panose="02020603050405020304" pitchFamily="18" charset="0"/>
                      </a:endParaRPr>
                    </a:p>
                  </a:txBody>
                  <a:tcPr marL="11901" marR="11901" marT="11901" marB="0" anchor="ctr"/>
                </a:tc>
                <a:extLst>
                  <a:ext uri="{0D108BD9-81ED-4DB2-BD59-A6C34878D82A}">
                    <a16:rowId xmlns:a16="http://schemas.microsoft.com/office/drawing/2014/main" val="3168158297"/>
                  </a:ext>
                </a:extLst>
              </a:tr>
              <a:tr h="926301">
                <a:tc>
                  <a:txBody>
                    <a:bodyPr/>
                    <a:lstStyle/>
                    <a:p>
                      <a:pPr algn="ctr" fontAlgn="ctr"/>
                      <a:r>
                        <a:rPr lang="en-US" sz="6000" u="none" strike="noStrike">
                          <a:effectLst/>
                        </a:rPr>
                        <a:t>12</a:t>
                      </a:r>
                      <a:endParaRPr lang="en-US" sz="6000" b="0" i="0" u="none" strike="noStrike">
                        <a:solidFill>
                          <a:srgbClr val="000000"/>
                        </a:solidFill>
                        <a:effectLst/>
                        <a:latin typeface="Times New Roman" panose="02020603050405020304" pitchFamily="18" charset="0"/>
                      </a:endParaRPr>
                    </a:p>
                  </a:txBody>
                  <a:tcPr marL="11901" marR="11901" marT="11901" marB="0" anchor="ctr"/>
                </a:tc>
                <a:tc>
                  <a:txBody>
                    <a:bodyPr/>
                    <a:lstStyle/>
                    <a:p>
                      <a:pPr algn="ctr" fontAlgn="ctr"/>
                      <a:r>
                        <a:rPr lang="en-US" sz="6000" u="none" strike="noStrike" dirty="0">
                          <a:effectLst/>
                        </a:rPr>
                        <a:t>12</a:t>
                      </a:r>
                      <a:endParaRPr lang="en-US" sz="6000" b="0" i="0" u="none" strike="noStrike" dirty="0">
                        <a:solidFill>
                          <a:srgbClr val="000000"/>
                        </a:solidFill>
                        <a:effectLst/>
                        <a:latin typeface="Times New Roman" panose="02020603050405020304" pitchFamily="18" charset="0"/>
                      </a:endParaRPr>
                    </a:p>
                  </a:txBody>
                  <a:tcPr marL="11901" marR="11901" marT="11901" marB="0" anchor="ctr"/>
                </a:tc>
                <a:tc>
                  <a:txBody>
                    <a:bodyPr/>
                    <a:lstStyle/>
                    <a:p>
                      <a:pPr algn="ctr" fontAlgn="ctr"/>
                      <a:r>
                        <a:rPr lang="en-US" sz="6000" u="sng" strike="noStrike" dirty="0">
                          <a:effectLst/>
                          <a:hlinkClick r:id="rId16"/>
                        </a:rPr>
                        <a:t>o3-mini</a:t>
                      </a:r>
                      <a:endParaRPr lang="en-US" sz="6000" b="0" i="0" u="sng" strike="noStrike" dirty="0">
                        <a:solidFill>
                          <a:srgbClr val="0563C1"/>
                        </a:solidFill>
                        <a:effectLst/>
                        <a:latin typeface="Calibri" panose="020F0502020204030204" pitchFamily="34" charset="0"/>
                      </a:endParaRPr>
                    </a:p>
                  </a:txBody>
                  <a:tcPr marL="11901" marR="11901" marT="11901" marB="0" anchor="ctr"/>
                </a:tc>
                <a:tc>
                  <a:txBody>
                    <a:bodyPr/>
                    <a:lstStyle/>
                    <a:p>
                      <a:pPr algn="ctr" fontAlgn="ctr"/>
                      <a:r>
                        <a:rPr lang="en-US" sz="6000" u="none" strike="noStrike">
                          <a:effectLst/>
                        </a:rPr>
                        <a:t>1306</a:t>
                      </a:r>
                      <a:endParaRPr lang="en-US" sz="6000" b="0" i="0" u="none" strike="noStrike">
                        <a:solidFill>
                          <a:srgbClr val="000000"/>
                        </a:solidFill>
                        <a:effectLst/>
                        <a:latin typeface="Times New Roman" panose="02020603050405020304" pitchFamily="18" charset="0"/>
                      </a:endParaRPr>
                    </a:p>
                  </a:txBody>
                  <a:tcPr marL="11901" marR="11901" marT="11901" marB="0" anchor="ctr"/>
                </a:tc>
                <a:tc>
                  <a:txBody>
                    <a:bodyPr/>
                    <a:lstStyle/>
                    <a:p>
                      <a:pPr algn="ctr" fontAlgn="b"/>
                      <a:r>
                        <a:rPr lang="en-US" sz="6000" u="none" strike="noStrike" dirty="0">
                          <a:effectLst/>
                        </a:rPr>
                        <a:t>+5/-6</a:t>
                      </a:r>
                      <a:endParaRPr lang="en-US" sz="6000" b="0" i="0" u="none" strike="noStrike" dirty="0">
                        <a:solidFill>
                          <a:srgbClr val="000000"/>
                        </a:solidFill>
                        <a:effectLst/>
                        <a:latin typeface="Calibri" panose="020F0502020204030204" pitchFamily="34" charset="0"/>
                      </a:endParaRPr>
                    </a:p>
                  </a:txBody>
                  <a:tcPr marL="11901" marR="11901" marT="11901" marB="0" anchor="b"/>
                </a:tc>
                <a:tc>
                  <a:txBody>
                    <a:bodyPr/>
                    <a:lstStyle/>
                    <a:p>
                      <a:pPr algn="ctr" fontAlgn="ctr"/>
                      <a:r>
                        <a:rPr lang="en-US" sz="6000" u="none" strike="noStrike" dirty="0">
                          <a:effectLst/>
                        </a:rPr>
                        <a:t>12179</a:t>
                      </a:r>
                      <a:endParaRPr lang="en-US" sz="6000" b="0" i="0" u="none" strike="noStrike" dirty="0">
                        <a:solidFill>
                          <a:srgbClr val="000000"/>
                        </a:solidFill>
                        <a:effectLst/>
                        <a:latin typeface="Times New Roman" panose="02020603050405020304" pitchFamily="18" charset="0"/>
                      </a:endParaRPr>
                    </a:p>
                  </a:txBody>
                  <a:tcPr marL="11901" marR="11901" marT="11901" marB="0" anchor="ctr"/>
                </a:tc>
                <a:tc>
                  <a:txBody>
                    <a:bodyPr/>
                    <a:lstStyle/>
                    <a:p>
                      <a:pPr algn="ctr" fontAlgn="ctr"/>
                      <a:r>
                        <a:rPr lang="en-US" sz="6000" u="none" strike="noStrike">
                          <a:effectLst/>
                        </a:rPr>
                        <a:t>OpenAI</a:t>
                      </a:r>
                      <a:endParaRPr lang="en-US" sz="6000" b="0" i="0" u="none" strike="noStrike">
                        <a:solidFill>
                          <a:srgbClr val="000000"/>
                        </a:solidFill>
                        <a:effectLst/>
                        <a:latin typeface="Times New Roman" panose="02020603050405020304" pitchFamily="18" charset="0"/>
                      </a:endParaRPr>
                    </a:p>
                  </a:txBody>
                  <a:tcPr marL="11901" marR="11901" marT="11901" marB="0" anchor="ctr"/>
                </a:tc>
                <a:tc>
                  <a:txBody>
                    <a:bodyPr/>
                    <a:lstStyle/>
                    <a:p>
                      <a:pPr algn="ctr" fontAlgn="ctr"/>
                      <a:r>
                        <a:rPr lang="en-US" sz="6000" u="none" strike="noStrike" dirty="0">
                          <a:effectLst/>
                        </a:rPr>
                        <a:t>Proprietary</a:t>
                      </a:r>
                      <a:endParaRPr lang="en-US" sz="6000" b="0" i="0" u="none" strike="noStrike" dirty="0">
                        <a:solidFill>
                          <a:srgbClr val="000000"/>
                        </a:solidFill>
                        <a:effectLst/>
                        <a:latin typeface="Times New Roman" panose="02020603050405020304" pitchFamily="18" charset="0"/>
                      </a:endParaRPr>
                    </a:p>
                  </a:txBody>
                  <a:tcPr marL="11901" marR="11901" marT="11901" marB="0" anchor="ctr"/>
                </a:tc>
                <a:extLst>
                  <a:ext uri="{0D108BD9-81ED-4DB2-BD59-A6C34878D82A}">
                    <a16:rowId xmlns:a16="http://schemas.microsoft.com/office/drawing/2014/main" val="2620336748"/>
                  </a:ext>
                </a:extLst>
              </a:tr>
            </a:tbl>
          </a:graphicData>
        </a:graphic>
      </p:graphicFrame>
      <p:sp>
        <p:nvSpPr>
          <p:cNvPr id="10" name="TextBox 9">
            <a:extLst>
              <a:ext uri="{FF2B5EF4-FFF2-40B4-BE49-F238E27FC236}">
                <a16:creationId xmlns:a16="http://schemas.microsoft.com/office/drawing/2014/main" id="{0C223785-5AAC-E77F-75E7-5387CCC63FA7}"/>
              </a:ext>
            </a:extLst>
          </p:cNvPr>
          <p:cNvSpPr txBox="1"/>
          <p:nvPr/>
        </p:nvSpPr>
        <p:spPr>
          <a:xfrm>
            <a:off x="3224465" y="19492217"/>
            <a:ext cx="30254925" cy="738664"/>
          </a:xfrm>
          <a:prstGeom prst="rect">
            <a:avLst/>
          </a:prstGeom>
          <a:noFill/>
        </p:spPr>
        <p:txBody>
          <a:bodyPr wrap="square">
            <a:spAutoFit/>
          </a:bodyPr>
          <a:lstStyle/>
          <a:p>
            <a:pPr algn="ctr"/>
            <a:r>
              <a:rPr lang="en-US" sz="4200" dirty="0">
                <a:hlinkClick r:id="rId17"/>
              </a:rPr>
              <a:t>https://huggingface.co/spaces/lmarena-ai/chatbot-arena-leaderboard</a:t>
            </a:r>
            <a:endParaRPr lang="en-US" sz="4200" dirty="0"/>
          </a:p>
        </p:txBody>
      </p:sp>
    </p:spTree>
    <p:extLst>
      <p:ext uri="{BB962C8B-B14F-4D97-AF65-F5344CB8AC3E}">
        <p14:creationId xmlns:p14="http://schemas.microsoft.com/office/powerpoint/2010/main" val="176974678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1210" name="Google Shape;1210;p75"/>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Simple Gradio ChatInterface</a:t>
            </a:r>
            <a:endParaRPr sz="8400"/>
          </a:p>
        </p:txBody>
      </p:sp>
      <p:pic>
        <p:nvPicPr>
          <p:cNvPr id="1211" name="Google Shape;1211;p75"/>
          <p:cNvPicPr preferRelativeResize="0"/>
          <p:nvPr/>
        </p:nvPicPr>
        <p:blipFill rotWithShape="1">
          <a:blip r:embed="rId3">
            <a:alphaModFix/>
          </a:blip>
          <a:srcRect t="12663"/>
          <a:stretch/>
        </p:blipFill>
        <p:spPr>
          <a:xfrm>
            <a:off x="1006150" y="3806339"/>
            <a:ext cx="16549275" cy="16257086"/>
          </a:xfrm>
          <a:prstGeom prst="rect">
            <a:avLst/>
          </a:prstGeom>
          <a:noFill/>
          <a:ln>
            <a:noFill/>
          </a:ln>
        </p:spPr>
      </p:pic>
      <p:pic>
        <p:nvPicPr>
          <p:cNvPr id="1212" name="Google Shape;1212;p75"/>
          <p:cNvPicPr preferRelativeResize="0"/>
          <p:nvPr/>
        </p:nvPicPr>
        <p:blipFill>
          <a:blip r:embed="rId4">
            <a:alphaModFix/>
          </a:blip>
          <a:stretch>
            <a:fillRect/>
          </a:stretch>
        </p:blipFill>
        <p:spPr>
          <a:xfrm>
            <a:off x="17920825" y="4204488"/>
            <a:ext cx="18330299" cy="12165025"/>
          </a:xfrm>
          <a:prstGeom prst="rect">
            <a:avLst/>
          </a:prstGeom>
          <a:noFill/>
          <a:ln>
            <a:noFill/>
          </a:ln>
        </p:spPr>
      </p:pic>
      <p:sp>
        <p:nvSpPr>
          <p:cNvPr id="1213" name="Google Shape;1213;p75"/>
          <p:cNvSpPr txBox="1"/>
          <p:nvPr/>
        </p:nvSpPr>
        <p:spPr>
          <a:xfrm>
            <a:off x="25678425" y="19709425"/>
            <a:ext cx="7631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a:solidFill>
                  <a:schemeClr val="dk2"/>
                </a:solidFill>
                <a:hlinkClick r:id="rId5">
                  <a:extLst>
                    <a:ext uri="{A12FA001-AC4F-418D-AE19-62706E023703}">
                      <ahyp:hlinkClr xmlns:ahyp="http://schemas.microsoft.com/office/drawing/2018/hyperlinkcolor" val="tx"/>
                    </a:ext>
                  </a:extLst>
                </a:hlinkClick>
              </a:rPr>
              <a:t>https://huggingface.co/spaces/gradio/chatinterface_streaming_echo/blob/main/run.py</a:t>
            </a:r>
            <a:endParaRPr>
              <a:solidFill>
                <a:schemeClr val="lt1"/>
              </a:solidFill>
            </a:endParaRPr>
          </a:p>
        </p:txBody>
      </p:sp>
      <p:sp>
        <p:nvSpPr>
          <p:cNvPr id="1214" name="Google Shape;1214;p75"/>
          <p:cNvSpPr txBox="1"/>
          <p:nvPr/>
        </p:nvSpPr>
        <p:spPr>
          <a:xfrm>
            <a:off x="18213200" y="19709425"/>
            <a:ext cx="3000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a:solidFill>
                  <a:schemeClr val="hlink"/>
                </a:solidFill>
                <a:hlinkClick r:id="rId6"/>
              </a:rPr>
              <a:t>https://www.gradio.app/</a:t>
            </a:r>
            <a:endParaRPr/>
          </a:p>
        </p:txBody>
      </p:sp>
      <p:sp>
        <p:nvSpPr>
          <p:cNvPr id="2" name="TextBox 1">
            <a:extLst>
              <a:ext uri="{FF2B5EF4-FFF2-40B4-BE49-F238E27FC236}">
                <a16:creationId xmlns:a16="http://schemas.microsoft.com/office/drawing/2014/main" id="{22E57617-0DBB-A98B-032C-621D86814D50}"/>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219"/>
        <p:cNvGrpSpPr/>
        <p:nvPr/>
      </p:nvGrpSpPr>
      <p:grpSpPr>
        <a:xfrm>
          <a:off x="0" y="0"/>
          <a:ext cx="0" cy="0"/>
          <a:chOff x="0" y="0"/>
          <a:chExt cx="0" cy="0"/>
        </a:xfrm>
      </p:grpSpPr>
      <p:sp>
        <p:nvSpPr>
          <p:cNvPr id="1220" name="Google Shape;1220;p76"/>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Gradio in HuggingFace Spaces</a:t>
            </a:r>
            <a:endParaRPr sz="8400"/>
          </a:p>
        </p:txBody>
      </p:sp>
      <p:pic>
        <p:nvPicPr>
          <p:cNvPr id="1221" name="Google Shape;1221;p76"/>
          <p:cNvPicPr preferRelativeResize="0"/>
          <p:nvPr/>
        </p:nvPicPr>
        <p:blipFill>
          <a:blip r:embed="rId3">
            <a:alphaModFix/>
          </a:blip>
          <a:stretch>
            <a:fillRect/>
          </a:stretch>
        </p:blipFill>
        <p:spPr>
          <a:xfrm>
            <a:off x="14544325" y="5154975"/>
            <a:ext cx="21375677" cy="13735549"/>
          </a:xfrm>
          <a:prstGeom prst="rect">
            <a:avLst/>
          </a:prstGeom>
          <a:noFill/>
          <a:ln>
            <a:noFill/>
          </a:ln>
        </p:spPr>
      </p:pic>
      <p:pic>
        <p:nvPicPr>
          <p:cNvPr id="1222" name="Google Shape;1222;p76"/>
          <p:cNvPicPr preferRelativeResize="0"/>
          <p:nvPr/>
        </p:nvPicPr>
        <p:blipFill>
          <a:blip r:embed="rId4">
            <a:alphaModFix/>
          </a:blip>
          <a:stretch>
            <a:fillRect/>
          </a:stretch>
        </p:blipFill>
        <p:spPr>
          <a:xfrm>
            <a:off x="1541050" y="5212213"/>
            <a:ext cx="12109772" cy="13621075"/>
          </a:xfrm>
          <a:prstGeom prst="rect">
            <a:avLst/>
          </a:prstGeom>
          <a:noFill/>
          <a:ln>
            <a:noFill/>
          </a:ln>
        </p:spPr>
      </p:pic>
      <p:sp>
        <p:nvSpPr>
          <p:cNvPr id="1223" name="Google Shape;1223;p76"/>
          <p:cNvSpPr txBox="1"/>
          <p:nvPr/>
        </p:nvSpPr>
        <p:spPr>
          <a:xfrm>
            <a:off x="28065425" y="19733500"/>
            <a:ext cx="42756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a:solidFill>
                  <a:schemeClr val="hlink"/>
                </a:solidFill>
                <a:hlinkClick r:id="rId5"/>
              </a:rPr>
              <a:t>https://huggingface.co/spaces/camenduru-com/webui</a:t>
            </a:r>
            <a:endParaRPr/>
          </a:p>
        </p:txBody>
      </p:sp>
      <p:sp>
        <p:nvSpPr>
          <p:cNvPr id="2" name="TextBox 1">
            <a:extLst>
              <a:ext uri="{FF2B5EF4-FFF2-40B4-BE49-F238E27FC236}">
                <a16:creationId xmlns:a16="http://schemas.microsoft.com/office/drawing/2014/main" id="{F41C5976-AA48-951C-A5D8-BAC745CDB3A6}"/>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sp>
        <p:nvSpPr>
          <p:cNvPr id="1229" name="Google Shape;1229;p77"/>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Custom Gradio Block Interface</a:t>
            </a:r>
            <a:endParaRPr sz="8400"/>
          </a:p>
        </p:txBody>
      </p:sp>
      <p:grpSp>
        <p:nvGrpSpPr>
          <p:cNvPr id="1230" name="Google Shape;1230;p77"/>
          <p:cNvGrpSpPr/>
          <p:nvPr/>
        </p:nvGrpSpPr>
        <p:grpSpPr>
          <a:xfrm>
            <a:off x="17555224" y="4421914"/>
            <a:ext cx="19019119" cy="14581389"/>
            <a:chOff x="18000175" y="4421750"/>
            <a:chExt cx="18104826" cy="13881749"/>
          </a:xfrm>
        </p:grpSpPr>
        <p:pic>
          <p:nvPicPr>
            <p:cNvPr id="1231" name="Google Shape;1231;p77"/>
            <p:cNvPicPr preferRelativeResize="0"/>
            <p:nvPr/>
          </p:nvPicPr>
          <p:blipFill rotWithShape="1">
            <a:blip r:embed="rId3">
              <a:alphaModFix/>
            </a:blip>
            <a:srcRect t="48154"/>
            <a:stretch/>
          </p:blipFill>
          <p:spPr>
            <a:xfrm>
              <a:off x="18000175" y="4421750"/>
              <a:ext cx="18104826" cy="13881749"/>
            </a:xfrm>
            <a:prstGeom prst="rect">
              <a:avLst/>
            </a:prstGeom>
            <a:noFill/>
            <a:ln>
              <a:noFill/>
            </a:ln>
          </p:spPr>
        </p:pic>
        <p:sp>
          <p:nvSpPr>
            <p:cNvPr id="1232" name="Google Shape;1232;p77"/>
            <p:cNvSpPr/>
            <p:nvPr/>
          </p:nvSpPr>
          <p:spPr>
            <a:xfrm>
              <a:off x="19843125" y="15567550"/>
              <a:ext cx="950100" cy="6579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33" name="Google Shape;1233;p77"/>
            <p:cNvSpPr/>
            <p:nvPr/>
          </p:nvSpPr>
          <p:spPr>
            <a:xfrm>
              <a:off x="23241675" y="13052250"/>
              <a:ext cx="2003700" cy="6579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34" name="Google Shape;1234;p77"/>
            <p:cNvSpPr/>
            <p:nvPr/>
          </p:nvSpPr>
          <p:spPr>
            <a:xfrm>
              <a:off x="19846250" y="13557750"/>
              <a:ext cx="950100" cy="6579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35" name="Google Shape;1235;p77"/>
            <p:cNvSpPr/>
            <p:nvPr/>
          </p:nvSpPr>
          <p:spPr>
            <a:xfrm>
              <a:off x="23433750" y="14985850"/>
              <a:ext cx="2003700" cy="6579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1236" name="Google Shape;1236;p77"/>
          <p:cNvSpPr txBox="1"/>
          <p:nvPr/>
        </p:nvSpPr>
        <p:spPr>
          <a:xfrm>
            <a:off x="26274800" y="19623875"/>
            <a:ext cx="66177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a:solidFill>
                  <a:schemeClr val="hlink"/>
                </a:solidFill>
                <a:hlinkClick r:id="rId4"/>
              </a:rPr>
              <a:t>https://www.gradio.app/guides/creating-a-custom-chatbot-with-blocks</a:t>
            </a:r>
            <a:endParaRPr/>
          </a:p>
        </p:txBody>
      </p:sp>
      <p:pic>
        <p:nvPicPr>
          <p:cNvPr id="1237" name="Google Shape;1237;p77"/>
          <p:cNvPicPr preferRelativeResize="0"/>
          <p:nvPr/>
        </p:nvPicPr>
        <p:blipFill>
          <a:blip r:embed="rId5">
            <a:alphaModFix/>
          </a:blip>
          <a:stretch>
            <a:fillRect/>
          </a:stretch>
        </p:blipFill>
        <p:spPr>
          <a:xfrm>
            <a:off x="0" y="4269525"/>
            <a:ext cx="17555225" cy="10769332"/>
          </a:xfrm>
          <a:prstGeom prst="rect">
            <a:avLst/>
          </a:prstGeom>
          <a:noFill/>
          <a:ln>
            <a:noFill/>
          </a:ln>
        </p:spPr>
      </p:pic>
      <p:sp>
        <p:nvSpPr>
          <p:cNvPr id="2" name="TextBox 1">
            <a:extLst>
              <a:ext uri="{FF2B5EF4-FFF2-40B4-BE49-F238E27FC236}">
                <a16:creationId xmlns:a16="http://schemas.microsoft.com/office/drawing/2014/main" id="{1F2FE62C-E4FB-AD36-7901-6AC94A870E59}"/>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grpSp>
        <p:nvGrpSpPr>
          <p:cNvPr id="1243" name="Google Shape;1243;p78"/>
          <p:cNvGrpSpPr/>
          <p:nvPr/>
        </p:nvGrpSpPr>
        <p:grpSpPr>
          <a:xfrm>
            <a:off x="15811639" y="4621556"/>
            <a:ext cx="17885954" cy="11066863"/>
            <a:chOff x="10003877" y="4058700"/>
            <a:chExt cx="16160060" cy="9867911"/>
          </a:xfrm>
        </p:grpSpPr>
        <p:grpSp>
          <p:nvGrpSpPr>
            <p:cNvPr id="1244" name="Google Shape;1244;p78"/>
            <p:cNvGrpSpPr/>
            <p:nvPr/>
          </p:nvGrpSpPr>
          <p:grpSpPr>
            <a:xfrm>
              <a:off x="10003877" y="4058700"/>
              <a:ext cx="16160060" cy="9867911"/>
              <a:chOff x="6201589" y="5938524"/>
              <a:chExt cx="10240200" cy="6362700"/>
            </a:xfrm>
          </p:grpSpPr>
          <p:sp>
            <p:nvSpPr>
              <p:cNvPr id="1245" name="Google Shape;1245;p78"/>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246" name="Google Shape;1246;p78"/>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400" b="1">
                    <a:solidFill>
                      <a:schemeClr val="lt1"/>
                    </a:solidFill>
                  </a:rPr>
                  <a:t>Remote Host</a:t>
                </a:r>
                <a:endParaRPr sz="64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1247" name="Google Shape;1247;p78"/>
            <p:cNvSpPr/>
            <p:nvPr/>
          </p:nvSpPr>
          <p:spPr>
            <a:xfrm>
              <a:off x="11702235" y="9840300"/>
              <a:ext cx="12832200" cy="2998200"/>
            </a:xfrm>
            <a:prstGeom prst="roundRect">
              <a:avLst>
                <a:gd name="adj" fmla="val 16667"/>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Jupyter Notebook Server</a:t>
              </a:r>
              <a:endParaRPr sz="5400" b="1">
                <a:solidFill>
                  <a:schemeClr val="dk1"/>
                </a:solidFill>
              </a:endParaRPr>
            </a:p>
          </p:txBody>
        </p:sp>
        <p:sp>
          <p:nvSpPr>
            <p:cNvPr id="1248" name="Google Shape;1248;p78"/>
            <p:cNvSpPr/>
            <p:nvPr/>
          </p:nvSpPr>
          <p:spPr>
            <a:xfrm>
              <a:off x="11702220" y="6247910"/>
              <a:ext cx="5685000" cy="29982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Frontend</a:t>
              </a:r>
              <a:endParaRPr sz="5400" b="1">
                <a:solidFill>
                  <a:schemeClr val="dk1"/>
                </a:solidFill>
              </a:endParaRPr>
            </a:p>
          </p:txBody>
        </p:sp>
      </p:grpSp>
      <p:sp>
        <p:nvSpPr>
          <p:cNvPr id="1249" name="Google Shape;1249;p78"/>
          <p:cNvSpPr/>
          <p:nvPr/>
        </p:nvSpPr>
        <p:spPr>
          <a:xfrm>
            <a:off x="23292725" y="9486900"/>
            <a:ext cx="3000000" cy="2514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800"/>
              <a:t>Docker</a:t>
            </a:r>
            <a:endParaRPr sz="3800"/>
          </a:p>
          <a:p>
            <a:pPr marL="0" lvl="0" indent="0" algn="ctr" rtl="0">
              <a:spcBef>
                <a:spcPts val="0"/>
              </a:spcBef>
              <a:spcAft>
                <a:spcPts val="0"/>
              </a:spcAft>
              <a:buNone/>
            </a:pPr>
            <a:r>
              <a:rPr lang="en-US" sz="3800"/>
              <a:t>Router</a:t>
            </a:r>
            <a:endParaRPr sz="3800"/>
          </a:p>
        </p:txBody>
      </p:sp>
      <p:pic>
        <p:nvPicPr>
          <p:cNvPr id="1250" name="Google Shape;1250;p78"/>
          <p:cNvPicPr preferRelativeResize="0"/>
          <p:nvPr/>
        </p:nvPicPr>
        <p:blipFill>
          <a:blip r:embed="rId3">
            <a:alphaModFix/>
          </a:blip>
          <a:stretch>
            <a:fillRect/>
          </a:stretch>
        </p:blipFill>
        <p:spPr>
          <a:xfrm>
            <a:off x="0" y="0"/>
            <a:ext cx="12198279" cy="11337575"/>
          </a:xfrm>
          <a:prstGeom prst="rect">
            <a:avLst/>
          </a:prstGeom>
          <a:noFill/>
          <a:ln>
            <a:noFill/>
          </a:ln>
        </p:spPr>
      </p:pic>
      <p:pic>
        <p:nvPicPr>
          <p:cNvPr id="1251" name="Google Shape;1251;p78"/>
          <p:cNvPicPr preferRelativeResize="0"/>
          <p:nvPr/>
        </p:nvPicPr>
        <p:blipFill rotWithShape="1">
          <a:blip r:embed="rId4">
            <a:alphaModFix/>
          </a:blip>
          <a:srcRect/>
          <a:stretch/>
        </p:blipFill>
        <p:spPr>
          <a:xfrm>
            <a:off x="0" y="11337564"/>
            <a:ext cx="11805302" cy="9227562"/>
          </a:xfrm>
          <a:prstGeom prst="rect">
            <a:avLst/>
          </a:prstGeom>
          <a:noFill/>
          <a:ln>
            <a:noFill/>
          </a:ln>
        </p:spPr>
      </p:pic>
      <p:sp>
        <p:nvSpPr>
          <p:cNvPr id="1252" name="Google Shape;1252;p78"/>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Our Environment</a:t>
            </a:r>
            <a:endParaRPr sz="8400"/>
          </a:p>
        </p:txBody>
      </p:sp>
      <p:sp>
        <p:nvSpPr>
          <p:cNvPr id="1253" name="Google Shape;1253;p78"/>
          <p:cNvSpPr txBox="1">
            <a:spLocks noGrp="1"/>
          </p:cNvSpPr>
          <p:nvPr>
            <p:ph type="body" idx="1"/>
          </p:nvPr>
        </p:nvSpPr>
        <p:spPr>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b="1"/>
              <a:t>Jupyter Notebooks + Frontend</a:t>
            </a:r>
            <a:endParaRPr b="1"/>
          </a:p>
        </p:txBody>
      </p:sp>
      <p:sp>
        <p:nvSpPr>
          <p:cNvPr id="1261" name="Google Shape;1261;p78"/>
          <p:cNvSpPr txBox="1">
            <a:spLocks noGrp="1"/>
          </p:cNvSpPr>
          <p:nvPr>
            <p:ph type="sldNum" idx="12"/>
          </p:nvPr>
        </p:nvSpPr>
        <p:spPr>
          <a:prstGeom prst="rect">
            <a:avLst/>
          </a:prstGeom>
        </p:spPr>
        <p:txBody>
          <a:bodyPr spcFirstLastPara="1" wrap="square" lIns="335225" tIns="335225" rIns="335225" bIns="335225" anchor="t" anchorCtr="0">
            <a:noAutofit/>
          </a:bodyPr>
          <a:lstStyle/>
          <a:p>
            <a:pPr marL="0" lvl="0" indent="0" algn="r" rtl="0">
              <a:spcBef>
                <a:spcPts val="0"/>
              </a:spcBef>
              <a:spcAft>
                <a:spcPts val="0"/>
              </a:spcAft>
              <a:buNone/>
            </a:pPr>
            <a:fld id="{00000000-1234-1234-1234-123412341234}" type="slidenum">
              <a:rPr lang="en-US"/>
              <a:t>103</a:t>
            </a:fld>
            <a:endParaRPr/>
          </a:p>
        </p:txBody>
      </p:sp>
      <p:sp>
        <p:nvSpPr>
          <p:cNvPr id="1254" name="Google Shape;1254;p78"/>
          <p:cNvSpPr txBox="1"/>
          <p:nvPr/>
        </p:nvSpPr>
        <p:spPr>
          <a:xfrm>
            <a:off x="12408475" y="5930238"/>
            <a:ext cx="30000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5600">
                <a:solidFill>
                  <a:schemeClr val="lt1"/>
                </a:solidFill>
              </a:rPr>
              <a:t>:8090</a:t>
            </a:r>
            <a:endParaRPr sz="5600">
              <a:solidFill>
                <a:schemeClr val="lt1"/>
              </a:solidFill>
            </a:endParaRPr>
          </a:p>
        </p:txBody>
      </p:sp>
      <p:grpSp>
        <p:nvGrpSpPr>
          <p:cNvPr id="1255" name="Google Shape;1255;p78"/>
          <p:cNvGrpSpPr/>
          <p:nvPr/>
        </p:nvGrpSpPr>
        <p:grpSpPr>
          <a:xfrm>
            <a:off x="10367530" y="4145019"/>
            <a:ext cx="7718777" cy="5499197"/>
            <a:chOff x="13136776" y="6131296"/>
            <a:chExt cx="5025900" cy="3385163"/>
          </a:xfrm>
        </p:grpSpPr>
        <p:sp>
          <p:nvSpPr>
            <p:cNvPr id="1256" name="Google Shape;1256;p78"/>
            <p:cNvSpPr/>
            <p:nvPr/>
          </p:nvSpPr>
          <p:spPr>
            <a:xfrm rot="-4601417">
              <a:off x="14831140" y="5746844"/>
              <a:ext cx="1664098" cy="4655932"/>
            </a:xfrm>
            <a:prstGeom prst="arc">
              <a:avLst>
                <a:gd name="adj1" fmla="val 16690491"/>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257" name="Google Shape;1257;p78"/>
            <p:cNvSpPr/>
            <p:nvPr/>
          </p:nvSpPr>
          <p:spPr>
            <a:xfrm rot="-4600791" flipH="1">
              <a:off x="14846312" y="5150981"/>
              <a:ext cx="1606827" cy="4837331"/>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grpSp>
      <p:sp>
        <p:nvSpPr>
          <p:cNvPr id="1258" name="Google Shape;1258;p78"/>
          <p:cNvSpPr txBox="1"/>
          <p:nvPr/>
        </p:nvSpPr>
        <p:spPr>
          <a:xfrm>
            <a:off x="12743600" y="12660463"/>
            <a:ext cx="30000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5600">
                <a:solidFill>
                  <a:schemeClr val="lt1"/>
                </a:solidFill>
              </a:rPr>
              <a:t>:88</a:t>
            </a:r>
            <a:endParaRPr sz="5600"/>
          </a:p>
        </p:txBody>
      </p:sp>
      <p:sp>
        <p:nvSpPr>
          <p:cNvPr id="1259" name="Google Shape;1259;p78"/>
          <p:cNvSpPr/>
          <p:nvPr/>
        </p:nvSpPr>
        <p:spPr>
          <a:xfrm rot="-6849286">
            <a:off x="12886449" y="10053745"/>
            <a:ext cx="2695729" cy="7181888"/>
          </a:xfrm>
          <a:prstGeom prst="arc">
            <a:avLst>
              <a:gd name="adj1" fmla="val 16690491"/>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260" name="Google Shape;1260;p78"/>
          <p:cNvSpPr/>
          <p:nvPr/>
        </p:nvSpPr>
        <p:spPr>
          <a:xfrm rot="-6848570" flipH="1">
            <a:off x="12530000" y="9360277"/>
            <a:ext cx="2603096" cy="7461598"/>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4" name="TextBox 3">
            <a:extLst>
              <a:ext uri="{FF2B5EF4-FFF2-40B4-BE49-F238E27FC236}">
                <a16:creationId xmlns:a16="http://schemas.microsoft.com/office/drawing/2014/main" id="{04AB5201-4373-8112-0A22-9E0CF645F399}"/>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sp>
        <p:nvSpPr>
          <p:cNvPr id="1267" name="Google Shape;1267;p79"/>
          <p:cNvSpPr txBox="1">
            <a:spLocks noGrp="1"/>
          </p:cNvSpPr>
          <p:nvPr>
            <p:ph type="ctrTitle"/>
          </p:nvPr>
        </p:nvSpPr>
        <p:spPr>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8800"/>
              <a:buFont typeface="NVIDIA Sans"/>
              <a:buNone/>
            </a:pPr>
            <a:r>
              <a:rPr lang="en-US" sz="9600"/>
              <a:t>Building RAG Agents with LLMs</a:t>
            </a:r>
            <a:endParaRPr sz="9600"/>
          </a:p>
        </p:txBody>
      </p:sp>
      <p:sp>
        <p:nvSpPr>
          <p:cNvPr id="1268" name="Google Shape;1268;p79"/>
          <p:cNvSpPr txBox="1">
            <a:spLocks noGrp="1"/>
          </p:cNvSpPr>
          <p:nvPr>
            <p:ph type="subTitle" idx="1"/>
          </p:nvPr>
        </p:nvSpPr>
        <p:spPr>
          <a:xfrm>
            <a:off x="1513012" y="8094127"/>
            <a:ext cx="19282200" cy="170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400"/>
              <a:buNone/>
            </a:pPr>
            <a:r>
              <a:rPr lang="en-US" sz="5400"/>
              <a:t>Part 2: LLM Services</a:t>
            </a:r>
            <a:endParaRPr sz="5400"/>
          </a:p>
        </p:txBody>
      </p:sp>
      <p:sp>
        <p:nvSpPr>
          <p:cNvPr id="2" name="TextBox 1">
            <a:extLst>
              <a:ext uri="{FF2B5EF4-FFF2-40B4-BE49-F238E27FC236}">
                <a16:creationId xmlns:a16="http://schemas.microsoft.com/office/drawing/2014/main" id="{3B3252E0-9875-E8D7-3B73-11FAC219022A}"/>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grpSp>
        <p:nvGrpSpPr>
          <p:cNvPr id="1274" name="Google Shape;1274;p80"/>
          <p:cNvGrpSpPr/>
          <p:nvPr/>
        </p:nvGrpSpPr>
        <p:grpSpPr>
          <a:xfrm>
            <a:off x="15811639" y="4621556"/>
            <a:ext cx="17885954" cy="11066863"/>
            <a:chOff x="10003877" y="4058700"/>
            <a:chExt cx="16160060" cy="9867911"/>
          </a:xfrm>
        </p:grpSpPr>
        <p:grpSp>
          <p:nvGrpSpPr>
            <p:cNvPr id="1275" name="Google Shape;1275;p80"/>
            <p:cNvGrpSpPr/>
            <p:nvPr/>
          </p:nvGrpSpPr>
          <p:grpSpPr>
            <a:xfrm>
              <a:off x="10003877" y="4058700"/>
              <a:ext cx="16160060" cy="9867911"/>
              <a:chOff x="6201589" y="5938524"/>
              <a:chExt cx="10240200" cy="6362700"/>
            </a:xfrm>
          </p:grpSpPr>
          <p:sp>
            <p:nvSpPr>
              <p:cNvPr id="1276" name="Google Shape;1276;p80"/>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277" name="Google Shape;1277;p80"/>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400" b="1">
                    <a:solidFill>
                      <a:schemeClr val="lt1"/>
                    </a:solidFill>
                  </a:rPr>
                  <a:t>Remote Host</a:t>
                </a:r>
                <a:endParaRPr sz="64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1278" name="Google Shape;1278;p80"/>
            <p:cNvSpPr/>
            <p:nvPr/>
          </p:nvSpPr>
          <p:spPr>
            <a:xfrm>
              <a:off x="11702235" y="9840300"/>
              <a:ext cx="12832200" cy="2998200"/>
            </a:xfrm>
            <a:prstGeom prst="roundRect">
              <a:avLst>
                <a:gd name="adj" fmla="val 16667"/>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Jupyter Notebook Server</a:t>
              </a:r>
              <a:endParaRPr sz="5400" b="1">
                <a:solidFill>
                  <a:schemeClr val="dk1"/>
                </a:solidFill>
              </a:endParaRPr>
            </a:p>
          </p:txBody>
        </p:sp>
        <p:sp>
          <p:nvSpPr>
            <p:cNvPr id="1279" name="Google Shape;1279;p80"/>
            <p:cNvSpPr/>
            <p:nvPr/>
          </p:nvSpPr>
          <p:spPr>
            <a:xfrm>
              <a:off x="11702220" y="6247910"/>
              <a:ext cx="5685000" cy="29982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Frontend</a:t>
              </a:r>
              <a:endParaRPr sz="5400" b="1">
                <a:solidFill>
                  <a:schemeClr val="dk1"/>
                </a:solidFill>
              </a:endParaRPr>
            </a:p>
          </p:txBody>
        </p:sp>
      </p:grpSp>
      <p:sp>
        <p:nvSpPr>
          <p:cNvPr id="1280" name="Google Shape;1280;p80"/>
          <p:cNvSpPr/>
          <p:nvPr/>
        </p:nvSpPr>
        <p:spPr>
          <a:xfrm>
            <a:off x="23292725" y="9486900"/>
            <a:ext cx="3000000" cy="2514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800"/>
              <a:t>Docker</a:t>
            </a:r>
            <a:endParaRPr sz="3800"/>
          </a:p>
          <a:p>
            <a:pPr marL="0" lvl="0" indent="0" algn="ctr" rtl="0">
              <a:spcBef>
                <a:spcPts val="0"/>
              </a:spcBef>
              <a:spcAft>
                <a:spcPts val="0"/>
              </a:spcAft>
              <a:buNone/>
            </a:pPr>
            <a:r>
              <a:rPr lang="en-US" sz="3800"/>
              <a:t>Router</a:t>
            </a:r>
            <a:endParaRPr sz="3800"/>
          </a:p>
        </p:txBody>
      </p:sp>
      <p:pic>
        <p:nvPicPr>
          <p:cNvPr id="1281" name="Google Shape;1281;p80"/>
          <p:cNvPicPr preferRelativeResize="0"/>
          <p:nvPr/>
        </p:nvPicPr>
        <p:blipFill>
          <a:blip r:embed="rId3">
            <a:alphaModFix/>
          </a:blip>
          <a:stretch>
            <a:fillRect/>
          </a:stretch>
        </p:blipFill>
        <p:spPr>
          <a:xfrm>
            <a:off x="0" y="0"/>
            <a:ext cx="12198279" cy="11337575"/>
          </a:xfrm>
          <a:prstGeom prst="rect">
            <a:avLst/>
          </a:prstGeom>
          <a:noFill/>
          <a:ln>
            <a:noFill/>
          </a:ln>
        </p:spPr>
      </p:pic>
      <p:pic>
        <p:nvPicPr>
          <p:cNvPr id="1282" name="Google Shape;1282;p80"/>
          <p:cNvPicPr preferRelativeResize="0"/>
          <p:nvPr/>
        </p:nvPicPr>
        <p:blipFill rotWithShape="1">
          <a:blip r:embed="rId4">
            <a:alphaModFix/>
          </a:blip>
          <a:srcRect/>
          <a:stretch/>
        </p:blipFill>
        <p:spPr>
          <a:xfrm>
            <a:off x="0" y="11337564"/>
            <a:ext cx="11805302" cy="9227562"/>
          </a:xfrm>
          <a:prstGeom prst="rect">
            <a:avLst/>
          </a:prstGeom>
          <a:noFill/>
          <a:ln>
            <a:noFill/>
          </a:ln>
        </p:spPr>
      </p:pic>
      <p:sp>
        <p:nvSpPr>
          <p:cNvPr id="1283" name="Google Shape;1283;p80"/>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Our Environment</a:t>
            </a:r>
            <a:endParaRPr sz="8400"/>
          </a:p>
        </p:txBody>
      </p:sp>
      <p:sp>
        <p:nvSpPr>
          <p:cNvPr id="1284" name="Google Shape;1284;p80"/>
          <p:cNvSpPr txBox="1">
            <a:spLocks noGrp="1"/>
          </p:cNvSpPr>
          <p:nvPr>
            <p:ph type="body" idx="1"/>
          </p:nvPr>
        </p:nvSpPr>
        <p:spPr>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b="1"/>
              <a:t>Jupyter Notebooks + Frontend</a:t>
            </a:r>
            <a:endParaRPr b="1"/>
          </a:p>
        </p:txBody>
      </p:sp>
      <p:sp>
        <p:nvSpPr>
          <p:cNvPr id="1292" name="Google Shape;1292;p80"/>
          <p:cNvSpPr txBox="1">
            <a:spLocks noGrp="1"/>
          </p:cNvSpPr>
          <p:nvPr>
            <p:ph type="sldNum" idx="12"/>
          </p:nvPr>
        </p:nvSpPr>
        <p:spPr>
          <a:prstGeom prst="rect">
            <a:avLst/>
          </a:prstGeom>
        </p:spPr>
        <p:txBody>
          <a:bodyPr spcFirstLastPara="1" wrap="square" lIns="335225" tIns="335225" rIns="335225" bIns="335225" anchor="t" anchorCtr="0">
            <a:noAutofit/>
          </a:bodyPr>
          <a:lstStyle/>
          <a:p>
            <a:pPr marL="0" lvl="0" indent="0" algn="r" rtl="0">
              <a:spcBef>
                <a:spcPts val="0"/>
              </a:spcBef>
              <a:spcAft>
                <a:spcPts val="0"/>
              </a:spcAft>
              <a:buNone/>
            </a:pPr>
            <a:fld id="{00000000-1234-1234-1234-123412341234}" type="slidenum">
              <a:rPr lang="en-US"/>
              <a:t>105</a:t>
            </a:fld>
            <a:endParaRPr/>
          </a:p>
        </p:txBody>
      </p:sp>
      <p:sp>
        <p:nvSpPr>
          <p:cNvPr id="1285" name="Google Shape;1285;p80"/>
          <p:cNvSpPr txBox="1"/>
          <p:nvPr/>
        </p:nvSpPr>
        <p:spPr>
          <a:xfrm>
            <a:off x="12408475" y="5930238"/>
            <a:ext cx="30000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5600">
                <a:solidFill>
                  <a:schemeClr val="lt1"/>
                </a:solidFill>
              </a:rPr>
              <a:t>:8090</a:t>
            </a:r>
            <a:endParaRPr sz="5600">
              <a:solidFill>
                <a:schemeClr val="lt1"/>
              </a:solidFill>
            </a:endParaRPr>
          </a:p>
        </p:txBody>
      </p:sp>
      <p:grpSp>
        <p:nvGrpSpPr>
          <p:cNvPr id="1286" name="Google Shape;1286;p80"/>
          <p:cNvGrpSpPr/>
          <p:nvPr/>
        </p:nvGrpSpPr>
        <p:grpSpPr>
          <a:xfrm>
            <a:off x="10367530" y="4145019"/>
            <a:ext cx="7718777" cy="5499197"/>
            <a:chOff x="13136776" y="6131296"/>
            <a:chExt cx="5025900" cy="3385163"/>
          </a:xfrm>
        </p:grpSpPr>
        <p:sp>
          <p:nvSpPr>
            <p:cNvPr id="1287" name="Google Shape;1287;p80"/>
            <p:cNvSpPr/>
            <p:nvPr/>
          </p:nvSpPr>
          <p:spPr>
            <a:xfrm rot="-4601417">
              <a:off x="14831140" y="5746844"/>
              <a:ext cx="1664098" cy="4655932"/>
            </a:xfrm>
            <a:prstGeom prst="arc">
              <a:avLst>
                <a:gd name="adj1" fmla="val 16690491"/>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288" name="Google Shape;1288;p80"/>
            <p:cNvSpPr/>
            <p:nvPr/>
          </p:nvSpPr>
          <p:spPr>
            <a:xfrm rot="-4600791" flipH="1">
              <a:off x="14846312" y="5150981"/>
              <a:ext cx="1606827" cy="4837331"/>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grpSp>
      <p:sp>
        <p:nvSpPr>
          <p:cNvPr id="1289" name="Google Shape;1289;p80"/>
          <p:cNvSpPr txBox="1"/>
          <p:nvPr/>
        </p:nvSpPr>
        <p:spPr>
          <a:xfrm>
            <a:off x="12743600" y="12660463"/>
            <a:ext cx="30000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5600">
                <a:solidFill>
                  <a:schemeClr val="lt1"/>
                </a:solidFill>
              </a:rPr>
              <a:t>:88</a:t>
            </a:r>
            <a:endParaRPr sz="5600"/>
          </a:p>
        </p:txBody>
      </p:sp>
      <p:sp>
        <p:nvSpPr>
          <p:cNvPr id="1290" name="Google Shape;1290;p80"/>
          <p:cNvSpPr/>
          <p:nvPr/>
        </p:nvSpPr>
        <p:spPr>
          <a:xfrm rot="-6849286">
            <a:off x="12886449" y="10053745"/>
            <a:ext cx="2695729" cy="7181888"/>
          </a:xfrm>
          <a:prstGeom prst="arc">
            <a:avLst>
              <a:gd name="adj1" fmla="val 16690491"/>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291" name="Google Shape;1291;p80"/>
          <p:cNvSpPr/>
          <p:nvPr/>
        </p:nvSpPr>
        <p:spPr>
          <a:xfrm rot="-6848570" flipH="1">
            <a:off x="12530000" y="9360277"/>
            <a:ext cx="2603096" cy="7461598"/>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2" name="TextBox 1">
            <a:extLst>
              <a:ext uri="{FF2B5EF4-FFF2-40B4-BE49-F238E27FC236}">
                <a16:creationId xmlns:a16="http://schemas.microsoft.com/office/drawing/2014/main" id="{4577753B-B9AB-4706-911B-92900F60DA0C}"/>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296"/>
        <p:cNvGrpSpPr/>
        <p:nvPr/>
      </p:nvGrpSpPr>
      <p:grpSpPr>
        <a:xfrm>
          <a:off x="0" y="0"/>
          <a:ext cx="0" cy="0"/>
          <a:chOff x="0" y="0"/>
          <a:chExt cx="0" cy="0"/>
        </a:xfrm>
      </p:grpSpPr>
      <p:sp>
        <p:nvSpPr>
          <p:cNvPr id="1297" name="Google Shape;1297;p81"/>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Dialog/Retrieval Agents</a:t>
            </a:r>
            <a:endParaRPr sz="8400"/>
          </a:p>
        </p:txBody>
      </p:sp>
      <p:sp>
        <p:nvSpPr>
          <p:cNvPr id="1298" name="Google Shape;1298;p81"/>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800"/>
              <a:buFont typeface="NVIDIA Sans"/>
              <a:buNone/>
            </a:pPr>
            <a:r>
              <a:rPr lang="en-US" sz="5400"/>
              <a:t>LLMs with Context and Control</a:t>
            </a:r>
            <a:endParaRPr sz="5400"/>
          </a:p>
        </p:txBody>
      </p:sp>
      <p:sp>
        <p:nvSpPr>
          <p:cNvPr id="1299" name="Google Shape;1299;p81"/>
          <p:cNvSpPr txBox="1">
            <a:spLocks noGrp="1"/>
          </p:cNvSpPr>
          <p:nvPr>
            <p:ph type="body" idx="3"/>
          </p:nvPr>
        </p:nvSpPr>
        <p:spPr>
          <a:xfrm>
            <a:off x="6062650" y="17824136"/>
            <a:ext cx="24450600" cy="7503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000"/>
              <a:buFont typeface="NVIDIA Sans Medium"/>
              <a:buNone/>
            </a:pPr>
            <a:r>
              <a:rPr lang="en-US"/>
              <a:t>Execute with dialog management and information retrieval in production</a:t>
            </a:r>
            <a:endParaRPr/>
          </a:p>
        </p:txBody>
      </p:sp>
      <p:sp>
        <p:nvSpPr>
          <p:cNvPr id="1300" name="Google Shape;1300;p81"/>
          <p:cNvSpPr txBox="1"/>
          <p:nvPr/>
        </p:nvSpPr>
        <p:spPr>
          <a:xfrm>
            <a:off x="196975" y="19896825"/>
            <a:ext cx="14118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a:solidFill>
                  <a:schemeClr val="hlink"/>
                </a:solidFill>
                <a:hlinkClick r:id="rId3"/>
              </a:rPr>
              <a:t>https://www.nvidia.com/content/dam/en-zz/Solutions/lp/large-language-models-ebook/nvidia-llm-ebook-og.jpg</a:t>
            </a:r>
            <a:endParaRPr/>
          </a:p>
        </p:txBody>
      </p:sp>
      <p:pic>
        <p:nvPicPr>
          <p:cNvPr id="1301" name="Google Shape;1301;p81"/>
          <p:cNvPicPr preferRelativeResize="0"/>
          <p:nvPr/>
        </p:nvPicPr>
        <p:blipFill rotWithShape="1">
          <a:blip r:embed="rId4">
            <a:alphaModFix/>
          </a:blip>
          <a:srcRect t="4580"/>
          <a:stretch/>
        </p:blipFill>
        <p:spPr>
          <a:xfrm flipH="1">
            <a:off x="4876425" y="4080225"/>
            <a:ext cx="26823127" cy="13559025"/>
          </a:xfrm>
          <a:prstGeom prst="rect">
            <a:avLst/>
          </a:prstGeom>
          <a:noFill/>
          <a:ln>
            <a:noFill/>
          </a:ln>
        </p:spPr>
      </p:pic>
      <p:pic>
        <p:nvPicPr>
          <p:cNvPr id="1302" name="Google Shape;1302;p81"/>
          <p:cNvPicPr preferRelativeResize="0"/>
          <p:nvPr/>
        </p:nvPicPr>
        <p:blipFill rotWithShape="1">
          <a:blip r:embed="rId5">
            <a:alphaModFix/>
          </a:blip>
          <a:srcRect l="3642" t="14409" r="8791" b="6893"/>
          <a:stretch/>
        </p:blipFill>
        <p:spPr>
          <a:xfrm>
            <a:off x="4876400" y="4080237"/>
            <a:ext cx="26823101" cy="13559025"/>
          </a:xfrm>
          <a:prstGeom prst="rect">
            <a:avLst/>
          </a:prstGeom>
          <a:noFill/>
          <a:ln>
            <a:noFill/>
          </a:ln>
        </p:spPr>
      </p:pic>
      <p:sp>
        <p:nvSpPr>
          <p:cNvPr id="2" name="TextBox 1">
            <a:extLst>
              <a:ext uri="{FF2B5EF4-FFF2-40B4-BE49-F238E27FC236}">
                <a16:creationId xmlns:a16="http://schemas.microsoft.com/office/drawing/2014/main" id="{BFD10715-1917-A1C6-B4A3-C01FEFFAA679}"/>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sp>
        <p:nvSpPr>
          <p:cNvPr id="1307" name="Google Shape;1307;p82"/>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Dialog/Retrieval Agents</a:t>
            </a:r>
            <a:endParaRPr sz="8400"/>
          </a:p>
        </p:txBody>
      </p:sp>
      <p:sp>
        <p:nvSpPr>
          <p:cNvPr id="1308" name="Google Shape;1308;p82"/>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800"/>
              <a:buFont typeface="NVIDIA Sans"/>
              <a:buNone/>
            </a:pPr>
            <a:r>
              <a:rPr lang="en-US" sz="5400" b="1"/>
              <a:t>LLMs with Context and Control</a:t>
            </a:r>
            <a:endParaRPr sz="5400" b="1"/>
          </a:p>
        </p:txBody>
      </p:sp>
      <p:sp>
        <p:nvSpPr>
          <p:cNvPr id="1309" name="Google Shape;1309;p82"/>
          <p:cNvSpPr txBox="1">
            <a:spLocks noGrp="1"/>
          </p:cNvSpPr>
          <p:nvPr>
            <p:ph type="body" idx="3"/>
          </p:nvPr>
        </p:nvSpPr>
        <p:spPr>
          <a:xfrm>
            <a:off x="6062650" y="17824136"/>
            <a:ext cx="24450600" cy="7503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000"/>
              <a:buFont typeface="NVIDIA Sans Medium"/>
              <a:buNone/>
            </a:pPr>
            <a:r>
              <a:rPr lang="en-US"/>
              <a:t>Execute with dialog management and information retrieval in production</a:t>
            </a:r>
            <a:endParaRPr/>
          </a:p>
        </p:txBody>
      </p:sp>
      <p:sp>
        <p:nvSpPr>
          <p:cNvPr id="1310" name="Google Shape;1310;p82"/>
          <p:cNvSpPr txBox="1"/>
          <p:nvPr/>
        </p:nvSpPr>
        <p:spPr>
          <a:xfrm>
            <a:off x="196975" y="19896825"/>
            <a:ext cx="14118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a:solidFill>
                  <a:schemeClr val="hlink"/>
                </a:solidFill>
                <a:hlinkClick r:id="rId3"/>
              </a:rPr>
              <a:t>https://www.nvidia.com/content/dam/en-zz/Solutions/lp/large-language-models-ebook/nvidia-llm-ebook-og.jpg</a:t>
            </a:r>
            <a:endParaRPr/>
          </a:p>
        </p:txBody>
      </p:sp>
      <p:pic>
        <p:nvPicPr>
          <p:cNvPr id="1311" name="Google Shape;1311;p82"/>
          <p:cNvPicPr preferRelativeResize="0"/>
          <p:nvPr/>
        </p:nvPicPr>
        <p:blipFill rotWithShape="1">
          <a:blip r:embed="rId4">
            <a:alphaModFix/>
          </a:blip>
          <a:srcRect t="4580"/>
          <a:stretch/>
        </p:blipFill>
        <p:spPr>
          <a:xfrm flipH="1">
            <a:off x="4876425" y="4080225"/>
            <a:ext cx="26823127" cy="13559025"/>
          </a:xfrm>
          <a:prstGeom prst="rect">
            <a:avLst/>
          </a:prstGeom>
          <a:noFill/>
          <a:ln>
            <a:noFill/>
          </a:ln>
        </p:spPr>
      </p:pic>
      <p:pic>
        <p:nvPicPr>
          <p:cNvPr id="1312" name="Google Shape;1312;p82"/>
          <p:cNvPicPr preferRelativeResize="0"/>
          <p:nvPr/>
        </p:nvPicPr>
        <p:blipFill rotWithShape="1">
          <a:blip r:embed="rId5">
            <a:alphaModFix/>
          </a:blip>
          <a:srcRect l="3642" t="14409" r="8791" b="6893"/>
          <a:stretch/>
        </p:blipFill>
        <p:spPr>
          <a:xfrm>
            <a:off x="4876400" y="4080237"/>
            <a:ext cx="26823101" cy="13559025"/>
          </a:xfrm>
          <a:prstGeom prst="rect">
            <a:avLst/>
          </a:prstGeom>
          <a:noFill/>
          <a:ln>
            <a:noFill/>
          </a:ln>
        </p:spPr>
      </p:pic>
      <p:sp>
        <p:nvSpPr>
          <p:cNvPr id="1313" name="Google Shape;1313;p82"/>
          <p:cNvSpPr/>
          <p:nvPr/>
        </p:nvSpPr>
        <p:spPr>
          <a:xfrm>
            <a:off x="20726400" y="8915400"/>
            <a:ext cx="4648200" cy="3944700"/>
          </a:xfrm>
          <a:prstGeom prst="rect">
            <a:avLst/>
          </a:prstGeom>
          <a:noFill/>
          <a:ln w="2286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5100" b="1">
              <a:solidFill>
                <a:schemeClr val="accent1"/>
              </a:solidFill>
            </a:endParaRPr>
          </a:p>
        </p:txBody>
      </p:sp>
      <p:sp>
        <p:nvSpPr>
          <p:cNvPr id="2" name="TextBox 1">
            <a:extLst>
              <a:ext uri="{FF2B5EF4-FFF2-40B4-BE49-F238E27FC236}">
                <a16:creationId xmlns:a16="http://schemas.microsoft.com/office/drawing/2014/main" id="{66E6D4CB-0689-1B5B-CB7D-4A78A6545F51}"/>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sp>
        <p:nvSpPr>
          <p:cNvPr id="1319" name="Google Shape;1319;p83"/>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Standalone Environment LLM</a:t>
            </a:r>
            <a:endParaRPr sz="8400"/>
          </a:p>
        </p:txBody>
      </p:sp>
      <p:grpSp>
        <p:nvGrpSpPr>
          <p:cNvPr id="1320" name="Google Shape;1320;p83"/>
          <p:cNvGrpSpPr/>
          <p:nvPr/>
        </p:nvGrpSpPr>
        <p:grpSpPr>
          <a:xfrm>
            <a:off x="9306914" y="3554756"/>
            <a:ext cx="17885954" cy="11066863"/>
            <a:chOff x="10003877" y="4058700"/>
            <a:chExt cx="16160060" cy="9867911"/>
          </a:xfrm>
        </p:grpSpPr>
        <p:grpSp>
          <p:nvGrpSpPr>
            <p:cNvPr id="1321" name="Google Shape;1321;p83"/>
            <p:cNvGrpSpPr/>
            <p:nvPr/>
          </p:nvGrpSpPr>
          <p:grpSpPr>
            <a:xfrm>
              <a:off x="10003877" y="4058700"/>
              <a:ext cx="16160060" cy="9867911"/>
              <a:chOff x="6201589" y="5938524"/>
              <a:chExt cx="10240200" cy="6362700"/>
            </a:xfrm>
          </p:grpSpPr>
          <p:sp>
            <p:nvSpPr>
              <p:cNvPr id="1322" name="Google Shape;1322;p83"/>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323" name="Google Shape;1323;p83"/>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400" b="1">
                    <a:solidFill>
                      <a:schemeClr val="lt1"/>
                    </a:solidFill>
                  </a:rPr>
                  <a:t>Remote Host</a:t>
                </a:r>
                <a:endParaRPr sz="64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1324" name="Google Shape;1324;p83"/>
            <p:cNvSpPr/>
            <p:nvPr/>
          </p:nvSpPr>
          <p:spPr>
            <a:xfrm>
              <a:off x="11702235" y="9840300"/>
              <a:ext cx="12832200" cy="29982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Jupyter Notebook Server</a:t>
              </a:r>
              <a:endParaRPr sz="5400" b="1">
                <a:solidFill>
                  <a:schemeClr val="dk1"/>
                </a:solidFill>
              </a:endParaRPr>
            </a:p>
          </p:txBody>
        </p:sp>
        <p:sp>
          <p:nvSpPr>
            <p:cNvPr id="1325" name="Google Shape;1325;p83"/>
            <p:cNvSpPr/>
            <p:nvPr/>
          </p:nvSpPr>
          <p:spPr>
            <a:xfrm>
              <a:off x="15275833" y="6280500"/>
              <a:ext cx="5685000" cy="29982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Frontend</a:t>
              </a:r>
              <a:endParaRPr sz="5400" b="1">
                <a:solidFill>
                  <a:schemeClr val="dk1"/>
                </a:solidFill>
              </a:endParaRPr>
            </a:p>
          </p:txBody>
        </p:sp>
      </p:grpSp>
      <p:sp>
        <p:nvSpPr>
          <p:cNvPr id="1326" name="Google Shape;1326;p83"/>
          <p:cNvSpPr/>
          <p:nvPr/>
        </p:nvSpPr>
        <p:spPr>
          <a:xfrm>
            <a:off x="16749900" y="8420100"/>
            <a:ext cx="3000000" cy="2514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800"/>
              <a:t>Docker</a:t>
            </a:r>
            <a:endParaRPr sz="3800"/>
          </a:p>
          <a:p>
            <a:pPr marL="0" lvl="0" indent="0" algn="ctr" rtl="0">
              <a:spcBef>
                <a:spcPts val="0"/>
              </a:spcBef>
              <a:spcAft>
                <a:spcPts val="0"/>
              </a:spcAft>
              <a:buNone/>
            </a:pPr>
            <a:r>
              <a:rPr lang="en-US" sz="3800"/>
              <a:t>Router</a:t>
            </a:r>
            <a:endParaRPr sz="3800"/>
          </a:p>
        </p:txBody>
      </p:sp>
      <p:sp>
        <p:nvSpPr>
          <p:cNvPr id="2" name="TextBox 1">
            <a:extLst>
              <a:ext uri="{FF2B5EF4-FFF2-40B4-BE49-F238E27FC236}">
                <a16:creationId xmlns:a16="http://schemas.microsoft.com/office/drawing/2014/main" id="{2736B987-4347-C25A-C805-001A66583894}"/>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331"/>
        <p:cNvGrpSpPr/>
        <p:nvPr/>
      </p:nvGrpSpPr>
      <p:grpSpPr>
        <a:xfrm>
          <a:off x="0" y="0"/>
          <a:ext cx="0" cy="0"/>
          <a:chOff x="0" y="0"/>
          <a:chExt cx="0" cy="0"/>
        </a:xfrm>
      </p:grpSpPr>
      <p:sp>
        <p:nvSpPr>
          <p:cNvPr id="1332" name="Google Shape;1332;p84"/>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Standalone Environment LLM</a:t>
            </a:r>
            <a:endParaRPr sz="8400"/>
          </a:p>
        </p:txBody>
      </p:sp>
      <p:grpSp>
        <p:nvGrpSpPr>
          <p:cNvPr id="1333" name="Google Shape;1333;p84"/>
          <p:cNvGrpSpPr/>
          <p:nvPr/>
        </p:nvGrpSpPr>
        <p:grpSpPr>
          <a:xfrm>
            <a:off x="9306914" y="3554756"/>
            <a:ext cx="17885954" cy="11066863"/>
            <a:chOff x="10003877" y="4058700"/>
            <a:chExt cx="16160060" cy="9867911"/>
          </a:xfrm>
        </p:grpSpPr>
        <p:grpSp>
          <p:nvGrpSpPr>
            <p:cNvPr id="1334" name="Google Shape;1334;p84"/>
            <p:cNvGrpSpPr/>
            <p:nvPr/>
          </p:nvGrpSpPr>
          <p:grpSpPr>
            <a:xfrm>
              <a:off x="10003877" y="4058700"/>
              <a:ext cx="16160060" cy="9867911"/>
              <a:chOff x="6201589" y="5938524"/>
              <a:chExt cx="10240200" cy="6362700"/>
            </a:xfrm>
          </p:grpSpPr>
          <p:sp>
            <p:nvSpPr>
              <p:cNvPr id="1335" name="Google Shape;1335;p84"/>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336" name="Google Shape;1336;p84"/>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400" b="1">
                    <a:solidFill>
                      <a:schemeClr val="lt1"/>
                    </a:solidFill>
                  </a:rPr>
                  <a:t>Remote Host</a:t>
                </a:r>
                <a:endParaRPr sz="64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1337" name="Google Shape;1337;p84"/>
            <p:cNvSpPr/>
            <p:nvPr/>
          </p:nvSpPr>
          <p:spPr>
            <a:xfrm>
              <a:off x="11702235" y="9840300"/>
              <a:ext cx="12832200" cy="29982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Jupyter Notebook Server</a:t>
              </a:r>
              <a:endParaRPr sz="5400" b="1">
                <a:solidFill>
                  <a:schemeClr val="dk1"/>
                </a:solidFill>
              </a:endParaRPr>
            </a:p>
          </p:txBody>
        </p:sp>
        <p:sp>
          <p:nvSpPr>
            <p:cNvPr id="1338" name="Google Shape;1338;p84"/>
            <p:cNvSpPr/>
            <p:nvPr/>
          </p:nvSpPr>
          <p:spPr>
            <a:xfrm>
              <a:off x="15275833" y="6280500"/>
              <a:ext cx="5685000" cy="29982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Frontend</a:t>
              </a:r>
              <a:endParaRPr sz="5400" b="1">
                <a:solidFill>
                  <a:schemeClr val="dk1"/>
                </a:solidFill>
              </a:endParaRPr>
            </a:p>
          </p:txBody>
        </p:sp>
      </p:grpSp>
      <p:sp>
        <p:nvSpPr>
          <p:cNvPr id="1339" name="Google Shape;1339;p84"/>
          <p:cNvSpPr/>
          <p:nvPr/>
        </p:nvSpPr>
        <p:spPr>
          <a:xfrm>
            <a:off x="16749900" y="8420100"/>
            <a:ext cx="3000000" cy="2514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800"/>
              <a:t>Docker</a:t>
            </a:r>
            <a:endParaRPr sz="3800"/>
          </a:p>
          <a:p>
            <a:pPr marL="0" lvl="0" indent="0" algn="ctr" rtl="0">
              <a:spcBef>
                <a:spcPts val="0"/>
              </a:spcBef>
              <a:spcAft>
                <a:spcPts val="0"/>
              </a:spcAft>
              <a:buClr>
                <a:schemeClr val="lt1"/>
              </a:buClr>
              <a:buSzPts val="1100"/>
              <a:buFont typeface="Arial"/>
              <a:buNone/>
            </a:pPr>
            <a:r>
              <a:rPr lang="en-US" sz="3800">
                <a:solidFill>
                  <a:schemeClr val="lt1"/>
                </a:solidFill>
              </a:rPr>
              <a:t>Router</a:t>
            </a:r>
            <a:endParaRPr sz="3800"/>
          </a:p>
        </p:txBody>
      </p:sp>
      <p:sp>
        <p:nvSpPr>
          <p:cNvPr id="1340" name="Google Shape;1340;p84"/>
          <p:cNvSpPr/>
          <p:nvPr/>
        </p:nvSpPr>
        <p:spPr>
          <a:xfrm>
            <a:off x="23050500" y="10325100"/>
            <a:ext cx="2112300" cy="26910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b="1">
                <a:solidFill>
                  <a:schemeClr val="dk2"/>
                </a:solidFill>
              </a:rPr>
              <a:t>LLM</a:t>
            </a:r>
            <a:endParaRPr sz="4100" b="1">
              <a:solidFill>
                <a:schemeClr val="dk2"/>
              </a:solidFill>
            </a:endParaRPr>
          </a:p>
        </p:txBody>
      </p:sp>
      <p:sp>
        <p:nvSpPr>
          <p:cNvPr id="2" name="TextBox 1">
            <a:extLst>
              <a:ext uri="{FF2B5EF4-FFF2-40B4-BE49-F238E27FC236}">
                <a16:creationId xmlns:a16="http://schemas.microsoft.com/office/drawing/2014/main" id="{E56AE19F-C7EC-8F8F-0CF0-51C0D13C7B57}"/>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3B6DF-9C69-6D9C-4960-8550B3429EA6}"/>
              </a:ext>
            </a:extLst>
          </p:cNvPr>
          <p:cNvSpPr>
            <a:spLocks noGrp="1"/>
          </p:cNvSpPr>
          <p:nvPr>
            <p:ph type="title"/>
          </p:nvPr>
        </p:nvSpPr>
        <p:spPr>
          <a:xfrm>
            <a:off x="1603169" y="405314"/>
            <a:ext cx="33666543" cy="2873775"/>
          </a:xfrm>
        </p:spPr>
        <p:txBody>
          <a:bodyPr>
            <a:normAutofit fontScale="90000"/>
          </a:bodyPr>
          <a:lstStyle/>
          <a:p>
            <a:r>
              <a:rPr lang="en-US" dirty="0" err="1"/>
              <a:t>lmarena.ai</a:t>
            </a:r>
            <a:r>
              <a:rPr lang="en-US" dirty="0"/>
              <a:t> Chatbot Arena Leaderboard </a:t>
            </a:r>
            <a:br>
              <a:rPr lang="en-US" dirty="0"/>
            </a:br>
            <a:r>
              <a:rPr lang="en-US" sz="8700" dirty="0"/>
              <a:t>Confidence Intervals on Model Strength (via Bootstrapping)</a:t>
            </a:r>
          </a:p>
        </p:txBody>
      </p:sp>
      <p:sp>
        <p:nvSpPr>
          <p:cNvPr id="4" name="Slide Number Placeholder 3">
            <a:extLst>
              <a:ext uri="{FF2B5EF4-FFF2-40B4-BE49-F238E27FC236}">
                <a16:creationId xmlns:a16="http://schemas.microsoft.com/office/drawing/2014/main" id="{6CFED9C7-0078-39A6-8205-EE747F4196BC}"/>
              </a:ext>
            </a:extLst>
          </p:cNvPr>
          <p:cNvSpPr>
            <a:spLocks noGrp="1"/>
          </p:cNvSpPr>
          <p:nvPr>
            <p:ph type="sldNum" sz="quarter" idx="12"/>
          </p:nvPr>
        </p:nvSpPr>
        <p:spPr/>
        <p:txBody>
          <a:bodyPr/>
          <a:lstStyle/>
          <a:p>
            <a:fld id="{5D6FF71F-CF6A-4C46-8F9B-61D49EEA70E3}" type="slidenum">
              <a:rPr lang="en-US" smtClean="0"/>
              <a:t>11</a:t>
            </a:fld>
            <a:endParaRPr lang="en-US"/>
          </a:p>
        </p:txBody>
      </p:sp>
      <p:sp>
        <p:nvSpPr>
          <p:cNvPr id="10" name="TextBox 9">
            <a:extLst>
              <a:ext uri="{FF2B5EF4-FFF2-40B4-BE49-F238E27FC236}">
                <a16:creationId xmlns:a16="http://schemas.microsoft.com/office/drawing/2014/main" id="{0C223785-5AAC-E77F-75E7-5387CCC63FA7}"/>
              </a:ext>
            </a:extLst>
          </p:cNvPr>
          <p:cNvSpPr txBox="1"/>
          <p:nvPr/>
        </p:nvSpPr>
        <p:spPr>
          <a:xfrm>
            <a:off x="3224465" y="19492215"/>
            <a:ext cx="30254925" cy="830997"/>
          </a:xfrm>
          <a:prstGeom prst="rect">
            <a:avLst/>
          </a:prstGeom>
          <a:noFill/>
        </p:spPr>
        <p:txBody>
          <a:bodyPr wrap="square">
            <a:spAutoFit/>
          </a:bodyPr>
          <a:lstStyle/>
          <a:p>
            <a:pPr algn="ctr"/>
            <a:r>
              <a:rPr lang="en-US" sz="4800" dirty="0">
                <a:hlinkClick r:id="rId2"/>
              </a:rPr>
              <a:t>https://huggingface.co/spaces/lmarena-ai/chatbot-arena-leaderboard</a:t>
            </a:r>
            <a:endParaRPr lang="en-US" sz="4800" dirty="0"/>
          </a:p>
        </p:txBody>
      </p:sp>
      <p:pic>
        <p:nvPicPr>
          <p:cNvPr id="7" name="Content Placeholder 6">
            <a:extLst>
              <a:ext uri="{FF2B5EF4-FFF2-40B4-BE49-F238E27FC236}">
                <a16:creationId xmlns:a16="http://schemas.microsoft.com/office/drawing/2014/main" id="{5F76807A-CC2E-071D-5D2F-1875FF27CDB7}"/>
              </a:ext>
            </a:extLst>
          </p:cNvPr>
          <p:cNvPicPr>
            <a:picLocks noGrp="1" noChangeAspect="1"/>
          </p:cNvPicPr>
          <p:nvPr>
            <p:ph idx="1"/>
          </p:nvPr>
        </p:nvPicPr>
        <p:blipFill>
          <a:blip r:embed="rId3"/>
          <a:stretch>
            <a:fillRect/>
          </a:stretch>
        </p:blipFill>
        <p:spPr>
          <a:xfrm>
            <a:off x="1203161" y="3350820"/>
            <a:ext cx="34066551" cy="16458696"/>
          </a:xfrm>
        </p:spPr>
      </p:pic>
    </p:spTree>
    <p:extLst>
      <p:ext uri="{BB962C8B-B14F-4D97-AF65-F5344CB8AC3E}">
        <p14:creationId xmlns:p14="http://schemas.microsoft.com/office/powerpoint/2010/main" val="58507095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345"/>
        <p:cNvGrpSpPr/>
        <p:nvPr/>
      </p:nvGrpSpPr>
      <p:grpSpPr>
        <a:xfrm>
          <a:off x="0" y="0"/>
          <a:ext cx="0" cy="0"/>
          <a:chOff x="0" y="0"/>
          <a:chExt cx="0" cy="0"/>
        </a:xfrm>
      </p:grpSpPr>
      <p:sp>
        <p:nvSpPr>
          <p:cNvPr id="1346" name="Google Shape;1346;p85"/>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Standalone Environment LLM</a:t>
            </a:r>
            <a:endParaRPr sz="8400"/>
          </a:p>
        </p:txBody>
      </p:sp>
      <p:pic>
        <p:nvPicPr>
          <p:cNvPr id="1347" name="Google Shape;1347;p85"/>
          <p:cNvPicPr preferRelativeResize="0"/>
          <p:nvPr/>
        </p:nvPicPr>
        <p:blipFill rotWithShape="1">
          <a:blip r:embed="rId3">
            <a:alphaModFix/>
          </a:blip>
          <a:srcRect t="41578"/>
          <a:stretch/>
        </p:blipFill>
        <p:spPr>
          <a:xfrm>
            <a:off x="17552350" y="4783366"/>
            <a:ext cx="16775750" cy="5657525"/>
          </a:xfrm>
          <a:prstGeom prst="rect">
            <a:avLst/>
          </a:prstGeom>
          <a:noFill/>
          <a:ln>
            <a:noFill/>
          </a:ln>
        </p:spPr>
      </p:pic>
      <p:sp>
        <p:nvSpPr>
          <p:cNvPr id="1348" name="Google Shape;1348;p85"/>
          <p:cNvSpPr/>
          <p:nvPr/>
        </p:nvSpPr>
        <p:spPr>
          <a:xfrm>
            <a:off x="3040650" y="4864838"/>
            <a:ext cx="10713600" cy="33624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5400" b="1">
                <a:solidFill>
                  <a:schemeClr val="dk1"/>
                </a:solidFill>
              </a:rPr>
              <a:t>   Jupyter Notebook </a:t>
            </a:r>
            <a:endParaRPr sz="5400" b="1">
              <a:solidFill>
                <a:schemeClr val="dk1"/>
              </a:solidFill>
            </a:endParaRPr>
          </a:p>
        </p:txBody>
      </p:sp>
      <p:sp>
        <p:nvSpPr>
          <p:cNvPr id="1349" name="Google Shape;1349;p85"/>
          <p:cNvSpPr/>
          <p:nvPr/>
        </p:nvSpPr>
        <p:spPr>
          <a:xfrm>
            <a:off x="10848450" y="5174888"/>
            <a:ext cx="2532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H200</a:t>
            </a:r>
            <a:endParaRPr sz="4100"/>
          </a:p>
        </p:txBody>
      </p:sp>
      <p:sp>
        <p:nvSpPr>
          <p:cNvPr id="1350" name="Google Shape;1350;p85"/>
          <p:cNvSpPr/>
          <p:nvPr/>
        </p:nvSpPr>
        <p:spPr>
          <a:xfrm>
            <a:off x="10848450" y="6584588"/>
            <a:ext cx="2532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A100</a:t>
            </a:r>
            <a:endParaRPr sz="4100"/>
          </a:p>
        </p:txBody>
      </p:sp>
      <p:sp>
        <p:nvSpPr>
          <p:cNvPr id="1351" name="Google Shape;1351;p85"/>
          <p:cNvSpPr/>
          <p:nvPr/>
        </p:nvSpPr>
        <p:spPr>
          <a:xfrm>
            <a:off x="3040650" y="9016563"/>
            <a:ext cx="10713600" cy="3362400"/>
          </a:xfrm>
          <a:prstGeom prst="roundRect">
            <a:avLst>
              <a:gd name="adj" fmla="val 16667"/>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5400" b="1">
                <a:solidFill>
                  <a:schemeClr val="dk1"/>
                </a:solidFill>
              </a:rPr>
              <a:t>   Jupyter Notebook </a:t>
            </a:r>
            <a:endParaRPr sz="5400" b="1">
              <a:solidFill>
                <a:schemeClr val="dk1"/>
              </a:solidFill>
            </a:endParaRPr>
          </a:p>
        </p:txBody>
      </p:sp>
      <p:sp>
        <p:nvSpPr>
          <p:cNvPr id="1352" name="Google Shape;1352;p85"/>
          <p:cNvSpPr/>
          <p:nvPr/>
        </p:nvSpPr>
        <p:spPr>
          <a:xfrm>
            <a:off x="10848450" y="9326613"/>
            <a:ext cx="2532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A10</a:t>
            </a:r>
            <a:endParaRPr sz="4100"/>
          </a:p>
        </p:txBody>
      </p:sp>
      <p:sp>
        <p:nvSpPr>
          <p:cNvPr id="1353" name="Google Shape;1353;p85"/>
          <p:cNvSpPr/>
          <p:nvPr/>
        </p:nvSpPr>
        <p:spPr>
          <a:xfrm>
            <a:off x="10848450" y="10736313"/>
            <a:ext cx="2532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4070</a:t>
            </a:r>
            <a:endParaRPr sz="4100"/>
          </a:p>
        </p:txBody>
      </p:sp>
      <p:sp>
        <p:nvSpPr>
          <p:cNvPr id="1354" name="Google Shape;1354;p85"/>
          <p:cNvSpPr/>
          <p:nvPr/>
        </p:nvSpPr>
        <p:spPr>
          <a:xfrm>
            <a:off x="3040650" y="13092075"/>
            <a:ext cx="10713600" cy="3362400"/>
          </a:xfrm>
          <a:prstGeom prst="roundRect">
            <a:avLst>
              <a:gd name="adj" fmla="val 1666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5400" b="1">
                <a:solidFill>
                  <a:schemeClr val="dk1"/>
                </a:solidFill>
              </a:rPr>
              <a:t>   Jupyter Notebook </a:t>
            </a:r>
            <a:endParaRPr sz="5400" b="1">
              <a:solidFill>
                <a:schemeClr val="dk1"/>
              </a:solidFill>
            </a:endParaRPr>
          </a:p>
        </p:txBody>
      </p:sp>
      <p:sp>
        <p:nvSpPr>
          <p:cNvPr id="1355" name="Google Shape;1355;p85"/>
          <p:cNvSpPr/>
          <p:nvPr/>
        </p:nvSpPr>
        <p:spPr>
          <a:xfrm>
            <a:off x="9753600" y="13402125"/>
            <a:ext cx="37794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VRAM-bound</a:t>
            </a:r>
            <a:endParaRPr sz="4100"/>
          </a:p>
        </p:txBody>
      </p:sp>
      <p:sp>
        <p:nvSpPr>
          <p:cNvPr id="1356" name="Google Shape;1356;p85"/>
          <p:cNvSpPr/>
          <p:nvPr/>
        </p:nvSpPr>
        <p:spPr>
          <a:xfrm>
            <a:off x="9753300" y="14811825"/>
            <a:ext cx="37794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CPU-only</a:t>
            </a:r>
            <a:endParaRPr sz="4100"/>
          </a:p>
        </p:txBody>
      </p:sp>
      <p:sp>
        <p:nvSpPr>
          <p:cNvPr id="1357" name="Google Shape;1357;p85"/>
          <p:cNvSpPr/>
          <p:nvPr/>
        </p:nvSpPr>
        <p:spPr>
          <a:xfrm>
            <a:off x="2514600" y="8688850"/>
            <a:ext cx="12249000" cy="87423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58" name="Google Shape;1358;p85"/>
          <p:cNvSpPr/>
          <p:nvPr/>
        </p:nvSpPr>
        <p:spPr>
          <a:xfrm>
            <a:off x="16434950" y="11129175"/>
            <a:ext cx="9883200" cy="5325300"/>
          </a:xfrm>
          <a:prstGeom prst="rect">
            <a:avLst/>
          </a:prstGeom>
          <a:solidFill>
            <a:srgbClr val="E6EDEA"/>
          </a:solidFill>
          <a:ln w="9525" cap="flat" cmpd="sng">
            <a:solidFill>
              <a:schemeClr val="accent4"/>
            </a:solidFill>
            <a:prstDash val="solid"/>
            <a:round/>
            <a:headEnd type="none" w="sm" len="sm"/>
            <a:tailEnd type="none" w="sm" len="sm"/>
          </a:ln>
        </p:spPr>
        <p:txBody>
          <a:bodyPr spcFirstLastPara="1" wrap="square" lIns="457200" tIns="91425" rIns="45700" bIns="91425" anchor="ctr" anchorCtr="0">
            <a:noAutofit/>
          </a:bodyPr>
          <a:lstStyle/>
          <a:p>
            <a:pPr marL="0" marR="0" lvl="0" indent="0" algn="l" rtl="0">
              <a:lnSpc>
                <a:spcPct val="90000"/>
              </a:lnSpc>
              <a:spcBef>
                <a:spcPts val="0"/>
              </a:spcBef>
              <a:spcAft>
                <a:spcPts val="0"/>
              </a:spcAft>
              <a:buNone/>
            </a:pPr>
            <a:r>
              <a:rPr lang="en-US" sz="4400">
                <a:solidFill>
                  <a:srgbClr val="9E0000"/>
                </a:solidFill>
                <a:latin typeface="Roboto Mono"/>
                <a:ea typeface="Roboto Mono"/>
                <a:cs typeface="Roboto Mono"/>
                <a:sym typeface="Roboto Mono"/>
              </a:rPr>
              <a:t>&lt;s&gt;[INST]&lt;&lt;SYS&gt;&gt;</a:t>
            </a:r>
            <a:endParaRPr sz="44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400">
                <a:solidFill>
                  <a:srgbClr val="9E0000"/>
                </a:solidFill>
                <a:latin typeface="Roboto Mono"/>
                <a:ea typeface="Roboto Mono"/>
                <a:cs typeface="Roboto Mono"/>
                <a:sym typeface="Roboto Mono"/>
              </a:rPr>
              <a:t>{{system_message}}</a:t>
            </a:r>
            <a:endParaRPr sz="44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400">
                <a:solidFill>
                  <a:srgbClr val="9E0000"/>
                </a:solidFill>
                <a:latin typeface="Roboto Mono"/>
                <a:ea typeface="Roboto Mono"/>
                <a:cs typeface="Roboto Mono"/>
                <a:sym typeface="Roboto Mono"/>
              </a:rPr>
              <a:t>&lt;&lt;/SYS&gt;&gt;</a:t>
            </a:r>
            <a:endParaRPr sz="44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4400">
              <a:solidFill>
                <a:srgbClr val="00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400">
                <a:solidFill>
                  <a:srgbClr val="0071C5"/>
                </a:solidFill>
                <a:latin typeface="Roboto Mono"/>
                <a:ea typeface="Roboto Mono"/>
                <a:cs typeface="Roboto Mono"/>
                <a:sym typeface="Roboto Mono"/>
              </a:rPr>
              <a:t>{{instruction}}</a:t>
            </a:r>
            <a:r>
              <a:rPr lang="en-US" sz="4400">
                <a:solidFill>
                  <a:srgbClr val="000000"/>
                </a:solidFill>
                <a:latin typeface="Roboto Mono"/>
                <a:ea typeface="Roboto Mono"/>
                <a:cs typeface="Roboto Mono"/>
                <a:sym typeface="Roboto Mono"/>
              </a:rPr>
              <a:t> [/INST] </a:t>
            </a:r>
            <a:r>
              <a:rPr lang="en-US" sz="4400">
                <a:solidFill>
                  <a:srgbClr val="5D1682"/>
                </a:solidFill>
                <a:latin typeface="Roboto Mono"/>
                <a:ea typeface="Roboto Mono"/>
                <a:cs typeface="Roboto Mono"/>
                <a:sym typeface="Roboto Mono"/>
              </a:rPr>
              <a:t>{{primer}}</a:t>
            </a:r>
            <a:endParaRPr sz="4400">
              <a:solidFill>
                <a:srgbClr val="588A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4400">
              <a:solidFill>
                <a:srgbClr val="000000"/>
              </a:solidFill>
              <a:latin typeface="Roboto Mono"/>
              <a:ea typeface="Roboto Mono"/>
              <a:cs typeface="Roboto Mono"/>
              <a:sym typeface="Roboto Mono"/>
            </a:endParaRPr>
          </a:p>
        </p:txBody>
      </p:sp>
      <p:sp>
        <p:nvSpPr>
          <p:cNvPr id="1359" name="Google Shape;1359;p85"/>
          <p:cNvSpPr/>
          <p:nvPr/>
        </p:nvSpPr>
        <p:spPr>
          <a:xfrm>
            <a:off x="25350350" y="12709675"/>
            <a:ext cx="9883200" cy="6021000"/>
          </a:xfrm>
          <a:prstGeom prst="rect">
            <a:avLst/>
          </a:prstGeom>
          <a:solidFill>
            <a:srgbClr val="E6EDEA"/>
          </a:solidFill>
          <a:ln w="9525" cap="flat" cmpd="sng">
            <a:solidFill>
              <a:schemeClr val="accent4"/>
            </a:solidFill>
            <a:prstDash val="solid"/>
            <a:round/>
            <a:headEnd type="none" w="sm" len="sm"/>
            <a:tailEnd type="none" w="sm" len="sm"/>
          </a:ln>
        </p:spPr>
        <p:txBody>
          <a:bodyPr spcFirstLastPara="1" wrap="square" lIns="457200" tIns="91425" rIns="45700" bIns="91425" anchor="ctr" anchorCtr="0">
            <a:noAutofit/>
          </a:bodyPr>
          <a:lstStyle/>
          <a:p>
            <a:pPr marL="0" marR="0" lvl="0" indent="0" algn="l" rtl="0">
              <a:lnSpc>
                <a:spcPct val="90000"/>
              </a:lnSpc>
              <a:spcBef>
                <a:spcPts val="0"/>
              </a:spcBef>
              <a:spcAft>
                <a:spcPts val="0"/>
              </a:spcAft>
              <a:buNone/>
            </a:pPr>
            <a:r>
              <a:rPr lang="en-US" sz="3600">
                <a:solidFill>
                  <a:srgbClr val="9E0000"/>
                </a:solidFill>
                <a:latin typeface="Roboto Mono"/>
                <a:ea typeface="Roboto Mono"/>
                <a:cs typeface="Roboto Mono"/>
                <a:sym typeface="Roboto Mono"/>
              </a:rPr>
              <a:t>&lt;s&gt;[INST]&lt;&lt;SYS&gt;&gt;</a:t>
            </a:r>
            <a:endParaRPr sz="36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3600">
                <a:solidFill>
                  <a:srgbClr val="9E0000"/>
                </a:solidFill>
                <a:latin typeface="Roboto Mono"/>
                <a:ea typeface="Roboto Mono"/>
                <a:cs typeface="Roboto Mono"/>
                <a:sym typeface="Roboto Mono"/>
              </a:rPr>
              <a:t>You are a code generator. </a:t>
            </a:r>
            <a:endParaRPr sz="36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3600">
                <a:solidFill>
                  <a:srgbClr val="9E0000"/>
                </a:solidFill>
                <a:latin typeface="Roboto Mono"/>
                <a:ea typeface="Roboto Mono"/>
                <a:cs typeface="Roboto Mono"/>
                <a:sym typeface="Roboto Mono"/>
              </a:rPr>
              <a:t>Please provide Python code </a:t>
            </a:r>
            <a:endParaRPr sz="36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3600">
                <a:solidFill>
                  <a:srgbClr val="9E0000"/>
                </a:solidFill>
                <a:latin typeface="Roboto Mono"/>
                <a:ea typeface="Roboto Mono"/>
                <a:cs typeface="Roboto Mono"/>
                <a:sym typeface="Roboto Mono"/>
              </a:rPr>
              <a:t>per the instruction.</a:t>
            </a:r>
            <a:endParaRPr sz="36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3600">
                <a:solidFill>
                  <a:srgbClr val="9E0000"/>
                </a:solidFill>
                <a:latin typeface="Roboto Mono"/>
                <a:ea typeface="Roboto Mono"/>
                <a:cs typeface="Roboto Mono"/>
                <a:sym typeface="Roboto Mono"/>
              </a:rPr>
              <a:t>&lt;&lt;/SYS&gt;&gt;</a:t>
            </a:r>
            <a:endParaRPr sz="36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3600">
              <a:solidFill>
                <a:srgbClr val="00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3600">
                <a:solidFill>
                  <a:srgbClr val="0071C5"/>
                </a:solidFill>
                <a:latin typeface="Roboto Mono"/>
                <a:ea typeface="Roboto Mono"/>
                <a:cs typeface="Roboto Mono"/>
                <a:sym typeface="Roboto Mono"/>
              </a:rPr>
              <a:t>Write a Fibonacci method</a:t>
            </a:r>
            <a:r>
              <a:rPr lang="en-US" sz="3600">
                <a:solidFill>
                  <a:srgbClr val="000000"/>
                </a:solidFill>
                <a:latin typeface="Roboto Mono"/>
                <a:ea typeface="Roboto Mono"/>
                <a:cs typeface="Roboto Mono"/>
                <a:sym typeface="Roboto Mono"/>
              </a:rPr>
              <a:t> [/INST] </a:t>
            </a:r>
            <a:r>
              <a:rPr lang="en-US" sz="3600">
                <a:solidFill>
                  <a:srgbClr val="5D1682"/>
                </a:solidFill>
                <a:latin typeface="Roboto Mono"/>
                <a:ea typeface="Roboto Mono"/>
                <a:cs typeface="Roboto Mono"/>
                <a:sym typeface="Roboto Mono"/>
              </a:rPr>
              <a:t>```python</a:t>
            </a:r>
            <a:endParaRPr sz="3600">
              <a:solidFill>
                <a:srgbClr val="5D1682"/>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3600">
                <a:solidFill>
                  <a:srgbClr val="5D1682"/>
                </a:solidFill>
                <a:latin typeface="Roboto Mono"/>
                <a:ea typeface="Roboto Mono"/>
                <a:cs typeface="Roboto Mono"/>
                <a:sym typeface="Roboto Mono"/>
              </a:rPr>
              <a:t>## Implementation of Fibonacci w/</a:t>
            </a:r>
            <a:endParaRPr sz="3600">
              <a:solidFill>
                <a:srgbClr val="5D1682"/>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3600">
              <a:solidFill>
                <a:srgbClr val="000000"/>
              </a:solidFill>
              <a:latin typeface="Roboto Mono"/>
              <a:ea typeface="Roboto Mono"/>
              <a:cs typeface="Roboto Mono"/>
              <a:sym typeface="Roboto Mono"/>
            </a:endParaRPr>
          </a:p>
        </p:txBody>
      </p:sp>
      <p:sp>
        <p:nvSpPr>
          <p:cNvPr id="2" name="TextBox 1">
            <a:extLst>
              <a:ext uri="{FF2B5EF4-FFF2-40B4-BE49-F238E27FC236}">
                <a16:creationId xmlns:a16="http://schemas.microsoft.com/office/drawing/2014/main" id="{DB1FF1AE-3AE0-F8F4-C4D2-799D45DD045F}"/>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sp>
        <p:nvSpPr>
          <p:cNvPr id="1365" name="Google Shape;1365;p86"/>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Standalone Environment LLM</a:t>
            </a:r>
            <a:endParaRPr sz="8400"/>
          </a:p>
        </p:txBody>
      </p:sp>
      <p:sp>
        <p:nvSpPr>
          <p:cNvPr id="1366" name="Google Shape;1366;p86"/>
          <p:cNvSpPr/>
          <p:nvPr/>
        </p:nvSpPr>
        <p:spPr>
          <a:xfrm>
            <a:off x="3040650" y="4864838"/>
            <a:ext cx="10713600" cy="33624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5400" b="1">
                <a:solidFill>
                  <a:schemeClr val="dk1"/>
                </a:solidFill>
              </a:rPr>
              <a:t>   Jupyter Notebook </a:t>
            </a:r>
            <a:endParaRPr sz="5400" b="1">
              <a:solidFill>
                <a:schemeClr val="dk1"/>
              </a:solidFill>
            </a:endParaRPr>
          </a:p>
        </p:txBody>
      </p:sp>
      <p:sp>
        <p:nvSpPr>
          <p:cNvPr id="1367" name="Google Shape;1367;p86"/>
          <p:cNvSpPr/>
          <p:nvPr/>
        </p:nvSpPr>
        <p:spPr>
          <a:xfrm>
            <a:off x="10848450" y="5174888"/>
            <a:ext cx="2532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H200</a:t>
            </a:r>
            <a:endParaRPr sz="4100"/>
          </a:p>
        </p:txBody>
      </p:sp>
      <p:sp>
        <p:nvSpPr>
          <p:cNvPr id="1368" name="Google Shape;1368;p86"/>
          <p:cNvSpPr/>
          <p:nvPr/>
        </p:nvSpPr>
        <p:spPr>
          <a:xfrm>
            <a:off x="10848450" y="6584588"/>
            <a:ext cx="2532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A100</a:t>
            </a:r>
            <a:endParaRPr sz="4100"/>
          </a:p>
        </p:txBody>
      </p:sp>
      <p:sp>
        <p:nvSpPr>
          <p:cNvPr id="1369" name="Google Shape;1369;p86"/>
          <p:cNvSpPr/>
          <p:nvPr/>
        </p:nvSpPr>
        <p:spPr>
          <a:xfrm>
            <a:off x="3040650" y="9016563"/>
            <a:ext cx="10713600" cy="3362400"/>
          </a:xfrm>
          <a:prstGeom prst="roundRect">
            <a:avLst>
              <a:gd name="adj" fmla="val 16667"/>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5400" b="1">
                <a:solidFill>
                  <a:schemeClr val="dk1"/>
                </a:solidFill>
              </a:rPr>
              <a:t>   Jupyter Notebook </a:t>
            </a:r>
            <a:endParaRPr sz="5400" b="1">
              <a:solidFill>
                <a:schemeClr val="dk1"/>
              </a:solidFill>
            </a:endParaRPr>
          </a:p>
        </p:txBody>
      </p:sp>
      <p:sp>
        <p:nvSpPr>
          <p:cNvPr id="1370" name="Google Shape;1370;p86"/>
          <p:cNvSpPr/>
          <p:nvPr/>
        </p:nvSpPr>
        <p:spPr>
          <a:xfrm>
            <a:off x="10848450" y="9326613"/>
            <a:ext cx="2532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A10</a:t>
            </a:r>
            <a:endParaRPr sz="4100"/>
          </a:p>
        </p:txBody>
      </p:sp>
      <p:sp>
        <p:nvSpPr>
          <p:cNvPr id="1371" name="Google Shape;1371;p86"/>
          <p:cNvSpPr/>
          <p:nvPr/>
        </p:nvSpPr>
        <p:spPr>
          <a:xfrm>
            <a:off x="10848450" y="10736313"/>
            <a:ext cx="2532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4070</a:t>
            </a:r>
            <a:endParaRPr sz="4100"/>
          </a:p>
        </p:txBody>
      </p:sp>
      <p:sp>
        <p:nvSpPr>
          <p:cNvPr id="1372" name="Google Shape;1372;p86"/>
          <p:cNvSpPr/>
          <p:nvPr/>
        </p:nvSpPr>
        <p:spPr>
          <a:xfrm>
            <a:off x="3040650" y="13092075"/>
            <a:ext cx="10713600" cy="3362400"/>
          </a:xfrm>
          <a:prstGeom prst="roundRect">
            <a:avLst>
              <a:gd name="adj" fmla="val 1666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5400" b="1">
                <a:solidFill>
                  <a:schemeClr val="dk1"/>
                </a:solidFill>
              </a:rPr>
              <a:t>   Jupyter Notebook </a:t>
            </a:r>
            <a:endParaRPr sz="5400" b="1">
              <a:solidFill>
                <a:schemeClr val="dk1"/>
              </a:solidFill>
            </a:endParaRPr>
          </a:p>
        </p:txBody>
      </p:sp>
      <p:sp>
        <p:nvSpPr>
          <p:cNvPr id="1373" name="Google Shape;1373;p86"/>
          <p:cNvSpPr/>
          <p:nvPr/>
        </p:nvSpPr>
        <p:spPr>
          <a:xfrm>
            <a:off x="9753600" y="13402125"/>
            <a:ext cx="37794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VRAM-bound</a:t>
            </a:r>
            <a:endParaRPr sz="4100"/>
          </a:p>
        </p:txBody>
      </p:sp>
      <p:sp>
        <p:nvSpPr>
          <p:cNvPr id="1374" name="Google Shape;1374;p86"/>
          <p:cNvSpPr/>
          <p:nvPr/>
        </p:nvSpPr>
        <p:spPr>
          <a:xfrm>
            <a:off x="9753300" y="14811825"/>
            <a:ext cx="37794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CPU-only</a:t>
            </a:r>
            <a:endParaRPr sz="4100"/>
          </a:p>
        </p:txBody>
      </p:sp>
      <p:pic>
        <p:nvPicPr>
          <p:cNvPr id="1375" name="Google Shape;1375;p86"/>
          <p:cNvPicPr preferRelativeResize="0"/>
          <p:nvPr/>
        </p:nvPicPr>
        <p:blipFill rotWithShape="1">
          <a:blip r:embed="rId3">
            <a:alphaModFix/>
          </a:blip>
          <a:srcRect t="41578"/>
          <a:stretch/>
        </p:blipFill>
        <p:spPr>
          <a:xfrm>
            <a:off x="17552350" y="4783366"/>
            <a:ext cx="16775750" cy="5657525"/>
          </a:xfrm>
          <a:prstGeom prst="rect">
            <a:avLst/>
          </a:prstGeom>
          <a:noFill/>
          <a:ln>
            <a:noFill/>
          </a:ln>
        </p:spPr>
      </p:pic>
      <p:pic>
        <p:nvPicPr>
          <p:cNvPr id="1376" name="Google Shape;1376;p86"/>
          <p:cNvPicPr preferRelativeResize="0"/>
          <p:nvPr/>
        </p:nvPicPr>
        <p:blipFill rotWithShape="1">
          <a:blip r:embed="rId4">
            <a:alphaModFix/>
          </a:blip>
          <a:srcRect l="63351"/>
          <a:stretch/>
        </p:blipFill>
        <p:spPr>
          <a:xfrm>
            <a:off x="18601651" y="11197788"/>
            <a:ext cx="5007076" cy="5825101"/>
          </a:xfrm>
          <a:prstGeom prst="rect">
            <a:avLst/>
          </a:prstGeom>
          <a:noFill/>
          <a:ln>
            <a:noFill/>
          </a:ln>
        </p:spPr>
      </p:pic>
      <p:pic>
        <p:nvPicPr>
          <p:cNvPr id="1377" name="Google Shape;1377;p86"/>
          <p:cNvPicPr preferRelativeResize="0"/>
          <p:nvPr/>
        </p:nvPicPr>
        <p:blipFill>
          <a:blip r:embed="rId5">
            <a:alphaModFix/>
          </a:blip>
          <a:stretch>
            <a:fillRect/>
          </a:stretch>
        </p:blipFill>
        <p:spPr>
          <a:xfrm>
            <a:off x="24866025" y="10966475"/>
            <a:ext cx="8412775" cy="6712516"/>
          </a:xfrm>
          <a:prstGeom prst="rect">
            <a:avLst/>
          </a:prstGeom>
          <a:noFill/>
          <a:ln>
            <a:noFill/>
          </a:ln>
        </p:spPr>
      </p:pic>
      <p:sp>
        <p:nvSpPr>
          <p:cNvPr id="1378" name="Google Shape;1378;p86"/>
          <p:cNvSpPr/>
          <p:nvPr/>
        </p:nvSpPr>
        <p:spPr>
          <a:xfrm>
            <a:off x="2514600" y="12680600"/>
            <a:ext cx="12249000" cy="47505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TextBox 1">
            <a:extLst>
              <a:ext uri="{FF2B5EF4-FFF2-40B4-BE49-F238E27FC236}">
                <a16:creationId xmlns:a16="http://schemas.microsoft.com/office/drawing/2014/main" id="{0458AFD6-DD7B-5F8D-35FA-B93C5CA5A24D}"/>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383"/>
        <p:cNvGrpSpPr/>
        <p:nvPr/>
      </p:nvGrpSpPr>
      <p:grpSpPr>
        <a:xfrm>
          <a:off x="0" y="0"/>
          <a:ext cx="0" cy="0"/>
          <a:chOff x="0" y="0"/>
          <a:chExt cx="0" cy="0"/>
        </a:xfrm>
      </p:grpSpPr>
      <p:sp>
        <p:nvSpPr>
          <p:cNvPr id="1384" name="Google Shape;1384;p87"/>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Standalone Environment LLM</a:t>
            </a:r>
            <a:endParaRPr sz="8400"/>
          </a:p>
        </p:txBody>
      </p:sp>
      <p:sp>
        <p:nvSpPr>
          <p:cNvPr id="1385" name="Google Shape;1385;p87"/>
          <p:cNvSpPr/>
          <p:nvPr/>
        </p:nvSpPr>
        <p:spPr>
          <a:xfrm>
            <a:off x="3040650" y="4864838"/>
            <a:ext cx="10713600" cy="33624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5400" b="1">
                <a:solidFill>
                  <a:schemeClr val="dk1"/>
                </a:solidFill>
              </a:rPr>
              <a:t>   Jupyter Notebook </a:t>
            </a:r>
            <a:endParaRPr sz="5400" b="1">
              <a:solidFill>
                <a:schemeClr val="dk1"/>
              </a:solidFill>
            </a:endParaRPr>
          </a:p>
        </p:txBody>
      </p:sp>
      <p:sp>
        <p:nvSpPr>
          <p:cNvPr id="1386" name="Google Shape;1386;p87"/>
          <p:cNvSpPr/>
          <p:nvPr/>
        </p:nvSpPr>
        <p:spPr>
          <a:xfrm>
            <a:off x="10848450" y="5174888"/>
            <a:ext cx="2532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H200</a:t>
            </a:r>
            <a:endParaRPr sz="4100"/>
          </a:p>
        </p:txBody>
      </p:sp>
      <p:sp>
        <p:nvSpPr>
          <p:cNvPr id="1387" name="Google Shape;1387;p87"/>
          <p:cNvSpPr/>
          <p:nvPr/>
        </p:nvSpPr>
        <p:spPr>
          <a:xfrm>
            <a:off x="10848450" y="6584588"/>
            <a:ext cx="2532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A100</a:t>
            </a:r>
            <a:endParaRPr sz="4100"/>
          </a:p>
        </p:txBody>
      </p:sp>
      <p:sp>
        <p:nvSpPr>
          <p:cNvPr id="1388" name="Google Shape;1388;p87"/>
          <p:cNvSpPr/>
          <p:nvPr/>
        </p:nvSpPr>
        <p:spPr>
          <a:xfrm>
            <a:off x="3040650" y="9016563"/>
            <a:ext cx="10713600" cy="3362400"/>
          </a:xfrm>
          <a:prstGeom prst="roundRect">
            <a:avLst>
              <a:gd name="adj" fmla="val 16667"/>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5400" b="1">
                <a:solidFill>
                  <a:schemeClr val="dk1"/>
                </a:solidFill>
              </a:rPr>
              <a:t>   Jupyter Notebook </a:t>
            </a:r>
            <a:endParaRPr sz="5400" b="1">
              <a:solidFill>
                <a:schemeClr val="dk1"/>
              </a:solidFill>
            </a:endParaRPr>
          </a:p>
        </p:txBody>
      </p:sp>
      <p:sp>
        <p:nvSpPr>
          <p:cNvPr id="1389" name="Google Shape;1389;p87"/>
          <p:cNvSpPr/>
          <p:nvPr/>
        </p:nvSpPr>
        <p:spPr>
          <a:xfrm>
            <a:off x="10848450" y="9326613"/>
            <a:ext cx="2532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A10</a:t>
            </a:r>
            <a:endParaRPr sz="4100"/>
          </a:p>
        </p:txBody>
      </p:sp>
      <p:sp>
        <p:nvSpPr>
          <p:cNvPr id="1390" name="Google Shape;1390;p87"/>
          <p:cNvSpPr/>
          <p:nvPr/>
        </p:nvSpPr>
        <p:spPr>
          <a:xfrm>
            <a:off x="10848450" y="10736313"/>
            <a:ext cx="2532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4070</a:t>
            </a:r>
            <a:endParaRPr sz="4100"/>
          </a:p>
        </p:txBody>
      </p:sp>
      <p:sp>
        <p:nvSpPr>
          <p:cNvPr id="1391" name="Google Shape;1391;p87"/>
          <p:cNvSpPr/>
          <p:nvPr/>
        </p:nvSpPr>
        <p:spPr>
          <a:xfrm>
            <a:off x="3040650" y="13092075"/>
            <a:ext cx="10713600" cy="3362400"/>
          </a:xfrm>
          <a:prstGeom prst="roundRect">
            <a:avLst>
              <a:gd name="adj" fmla="val 1666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5400" b="1">
                <a:solidFill>
                  <a:schemeClr val="dk1"/>
                </a:solidFill>
              </a:rPr>
              <a:t>   Jupyter Notebook </a:t>
            </a:r>
            <a:endParaRPr sz="5400" b="1">
              <a:solidFill>
                <a:schemeClr val="dk1"/>
              </a:solidFill>
            </a:endParaRPr>
          </a:p>
        </p:txBody>
      </p:sp>
      <p:sp>
        <p:nvSpPr>
          <p:cNvPr id="1392" name="Google Shape;1392;p87"/>
          <p:cNvSpPr/>
          <p:nvPr/>
        </p:nvSpPr>
        <p:spPr>
          <a:xfrm>
            <a:off x="9753600" y="13402125"/>
            <a:ext cx="37794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VRAM-bound</a:t>
            </a:r>
            <a:endParaRPr sz="4100"/>
          </a:p>
        </p:txBody>
      </p:sp>
      <p:sp>
        <p:nvSpPr>
          <p:cNvPr id="1393" name="Google Shape;1393;p87"/>
          <p:cNvSpPr/>
          <p:nvPr/>
        </p:nvSpPr>
        <p:spPr>
          <a:xfrm>
            <a:off x="9753300" y="14811825"/>
            <a:ext cx="37794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CPU-only</a:t>
            </a:r>
            <a:endParaRPr sz="4100"/>
          </a:p>
        </p:txBody>
      </p:sp>
      <p:pic>
        <p:nvPicPr>
          <p:cNvPr id="1394" name="Google Shape;1394;p87"/>
          <p:cNvPicPr preferRelativeResize="0"/>
          <p:nvPr/>
        </p:nvPicPr>
        <p:blipFill rotWithShape="1">
          <a:blip r:embed="rId3">
            <a:alphaModFix/>
          </a:blip>
          <a:srcRect t="41578"/>
          <a:stretch/>
        </p:blipFill>
        <p:spPr>
          <a:xfrm>
            <a:off x="17552350" y="4783366"/>
            <a:ext cx="16775750" cy="5657525"/>
          </a:xfrm>
          <a:prstGeom prst="rect">
            <a:avLst/>
          </a:prstGeom>
          <a:noFill/>
          <a:ln>
            <a:noFill/>
          </a:ln>
        </p:spPr>
      </p:pic>
      <p:pic>
        <p:nvPicPr>
          <p:cNvPr id="1395" name="Google Shape;1395;p87"/>
          <p:cNvPicPr preferRelativeResize="0"/>
          <p:nvPr/>
        </p:nvPicPr>
        <p:blipFill rotWithShape="1">
          <a:blip r:embed="rId4">
            <a:alphaModFix/>
          </a:blip>
          <a:srcRect l="63351"/>
          <a:stretch/>
        </p:blipFill>
        <p:spPr>
          <a:xfrm>
            <a:off x="18601651" y="11197788"/>
            <a:ext cx="5007076" cy="5825101"/>
          </a:xfrm>
          <a:prstGeom prst="rect">
            <a:avLst/>
          </a:prstGeom>
          <a:noFill/>
          <a:ln>
            <a:noFill/>
          </a:ln>
        </p:spPr>
      </p:pic>
      <p:pic>
        <p:nvPicPr>
          <p:cNvPr id="1396" name="Google Shape;1396;p87"/>
          <p:cNvPicPr preferRelativeResize="0"/>
          <p:nvPr/>
        </p:nvPicPr>
        <p:blipFill>
          <a:blip r:embed="rId5">
            <a:alphaModFix/>
          </a:blip>
          <a:stretch>
            <a:fillRect/>
          </a:stretch>
        </p:blipFill>
        <p:spPr>
          <a:xfrm>
            <a:off x="24866025" y="10966475"/>
            <a:ext cx="8412775" cy="6712516"/>
          </a:xfrm>
          <a:prstGeom prst="rect">
            <a:avLst/>
          </a:prstGeom>
          <a:noFill/>
          <a:ln>
            <a:noFill/>
          </a:ln>
        </p:spPr>
      </p:pic>
      <p:sp>
        <p:nvSpPr>
          <p:cNvPr id="2" name="TextBox 1">
            <a:extLst>
              <a:ext uri="{FF2B5EF4-FFF2-40B4-BE49-F238E27FC236}">
                <a16:creationId xmlns:a16="http://schemas.microsoft.com/office/drawing/2014/main" id="{9138F588-E44F-153B-489E-8AD098E869A5}"/>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401"/>
        <p:cNvGrpSpPr/>
        <p:nvPr/>
      </p:nvGrpSpPr>
      <p:grpSpPr>
        <a:xfrm>
          <a:off x="0" y="0"/>
          <a:ext cx="0" cy="0"/>
          <a:chOff x="0" y="0"/>
          <a:chExt cx="0" cy="0"/>
        </a:xfrm>
      </p:grpSpPr>
      <p:sp>
        <p:nvSpPr>
          <p:cNvPr id="1402" name="Google Shape;1402;p88"/>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Remote LLM Access</a:t>
            </a:r>
            <a:endParaRPr sz="8400"/>
          </a:p>
        </p:txBody>
      </p:sp>
      <p:grpSp>
        <p:nvGrpSpPr>
          <p:cNvPr id="1403" name="Google Shape;1403;p88"/>
          <p:cNvGrpSpPr/>
          <p:nvPr/>
        </p:nvGrpSpPr>
        <p:grpSpPr>
          <a:xfrm>
            <a:off x="1199014" y="6692431"/>
            <a:ext cx="17885954" cy="11066863"/>
            <a:chOff x="10003877" y="4058700"/>
            <a:chExt cx="16160060" cy="9867911"/>
          </a:xfrm>
        </p:grpSpPr>
        <p:grpSp>
          <p:nvGrpSpPr>
            <p:cNvPr id="1404" name="Google Shape;1404;p88"/>
            <p:cNvGrpSpPr/>
            <p:nvPr/>
          </p:nvGrpSpPr>
          <p:grpSpPr>
            <a:xfrm>
              <a:off x="10003877" y="4058700"/>
              <a:ext cx="16160060" cy="9867911"/>
              <a:chOff x="6201589" y="5938524"/>
              <a:chExt cx="10240200" cy="6362700"/>
            </a:xfrm>
          </p:grpSpPr>
          <p:sp>
            <p:nvSpPr>
              <p:cNvPr id="1405" name="Google Shape;1405;p88"/>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406" name="Google Shape;1406;p88"/>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400" b="1">
                    <a:solidFill>
                      <a:schemeClr val="lt1"/>
                    </a:solidFill>
                  </a:rPr>
                  <a:t>Remote Host</a:t>
                </a:r>
                <a:endParaRPr sz="64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1407" name="Google Shape;1407;p88"/>
            <p:cNvSpPr/>
            <p:nvPr/>
          </p:nvSpPr>
          <p:spPr>
            <a:xfrm>
              <a:off x="15160772" y="6280500"/>
              <a:ext cx="5685000" cy="29982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Frontend</a:t>
              </a:r>
              <a:endParaRPr sz="5400" b="1">
                <a:solidFill>
                  <a:schemeClr val="dk1"/>
                </a:solidFill>
              </a:endParaRPr>
            </a:p>
          </p:txBody>
        </p:sp>
      </p:grpSp>
      <p:sp>
        <p:nvSpPr>
          <p:cNvPr id="1408" name="Google Shape;1408;p88"/>
          <p:cNvSpPr/>
          <p:nvPr/>
        </p:nvSpPr>
        <p:spPr>
          <a:xfrm>
            <a:off x="4785200" y="13118650"/>
            <a:ext cx="10713600" cy="3362400"/>
          </a:xfrm>
          <a:prstGeom prst="roundRect">
            <a:avLst>
              <a:gd name="adj" fmla="val 1666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5400" b="1">
                <a:solidFill>
                  <a:schemeClr val="dk1"/>
                </a:solidFill>
              </a:rPr>
              <a:t>  Jupyter Notebook </a:t>
            </a:r>
            <a:endParaRPr sz="5400" b="1">
              <a:solidFill>
                <a:schemeClr val="dk1"/>
              </a:solidFill>
            </a:endParaRPr>
          </a:p>
        </p:txBody>
      </p:sp>
      <p:sp>
        <p:nvSpPr>
          <p:cNvPr id="1409" name="Google Shape;1409;p88"/>
          <p:cNvSpPr/>
          <p:nvPr/>
        </p:nvSpPr>
        <p:spPr>
          <a:xfrm>
            <a:off x="11498150" y="13428700"/>
            <a:ext cx="37794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VRAM-bound</a:t>
            </a:r>
            <a:endParaRPr sz="4100"/>
          </a:p>
        </p:txBody>
      </p:sp>
      <p:sp>
        <p:nvSpPr>
          <p:cNvPr id="1410" name="Google Shape;1410;p88"/>
          <p:cNvSpPr/>
          <p:nvPr/>
        </p:nvSpPr>
        <p:spPr>
          <a:xfrm>
            <a:off x="11497850" y="14838400"/>
            <a:ext cx="37794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CPU-only</a:t>
            </a:r>
            <a:endParaRPr sz="4100"/>
          </a:p>
        </p:txBody>
      </p:sp>
      <p:sp>
        <p:nvSpPr>
          <p:cNvPr id="1411" name="Google Shape;1411;p88"/>
          <p:cNvSpPr/>
          <p:nvPr/>
        </p:nvSpPr>
        <p:spPr>
          <a:xfrm>
            <a:off x="20740250" y="4869875"/>
            <a:ext cx="9883200" cy="5325300"/>
          </a:xfrm>
          <a:prstGeom prst="rect">
            <a:avLst/>
          </a:prstGeom>
          <a:solidFill>
            <a:srgbClr val="E6EDEA"/>
          </a:solidFill>
          <a:ln>
            <a:noFill/>
          </a:ln>
        </p:spPr>
        <p:txBody>
          <a:bodyPr spcFirstLastPara="1" wrap="square" lIns="457200" tIns="91425" rIns="45700" bIns="91425" anchor="ctr" anchorCtr="0">
            <a:noAutofit/>
          </a:bodyPr>
          <a:lstStyle/>
          <a:p>
            <a:pPr marL="0" marR="0" lvl="0" indent="0" algn="l" rtl="0">
              <a:lnSpc>
                <a:spcPct val="90000"/>
              </a:lnSpc>
              <a:spcBef>
                <a:spcPts val="0"/>
              </a:spcBef>
              <a:spcAft>
                <a:spcPts val="0"/>
              </a:spcAft>
              <a:buNone/>
            </a:pPr>
            <a:r>
              <a:rPr lang="en-US" sz="4400">
                <a:solidFill>
                  <a:srgbClr val="9E0000"/>
                </a:solidFill>
                <a:latin typeface="Roboto Mono"/>
                <a:ea typeface="Roboto Mono"/>
                <a:cs typeface="Roboto Mono"/>
                <a:sym typeface="Roboto Mono"/>
              </a:rPr>
              <a:t>&lt;s&gt;[INST]&lt;&lt;SYS&gt;&gt;</a:t>
            </a:r>
            <a:endParaRPr sz="44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400">
                <a:solidFill>
                  <a:srgbClr val="9E0000"/>
                </a:solidFill>
                <a:latin typeface="Roboto Mono"/>
                <a:ea typeface="Roboto Mono"/>
                <a:cs typeface="Roboto Mono"/>
                <a:sym typeface="Roboto Mono"/>
              </a:rPr>
              <a:t>{{system_message}}</a:t>
            </a:r>
            <a:endParaRPr sz="44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400">
                <a:solidFill>
                  <a:srgbClr val="9E0000"/>
                </a:solidFill>
                <a:latin typeface="Roboto Mono"/>
                <a:ea typeface="Roboto Mono"/>
                <a:cs typeface="Roboto Mono"/>
                <a:sym typeface="Roboto Mono"/>
              </a:rPr>
              <a:t>&lt;&lt;/SYS&gt;&gt;</a:t>
            </a:r>
            <a:endParaRPr sz="44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4400">
              <a:solidFill>
                <a:srgbClr val="00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400">
                <a:solidFill>
                  <a:srgbClr val="0071C5"/>
                </a:solidFill>
                <a:latin typeface="Roboto Mono"/>
                <a:ea typeface="Roboto Mono"/>
                <a:cs typeface="Roboto Mono"/>
                <a:sym typeface="Roboto Mono"/>
              </a:rPr>
              <a:t>{{instruction}}</a:t>
            </a:r>
            <a:r>
              <a:rPr lang="en-US" sz="4400">
                <a:solidFill>
                  <a:srgbClr val="000000"/>
                </a:solidFill>
                <a:latin typeface="Roboto Mono"/>
                <a:ea typeface="Roboto Mono"/>
                <a:cs typeface="Roboto Mono"/>
                <a:sym typeface="Roboto Mono"/>
              </a:rPr>
              <a:t> [/INST] </a:t>
            </a:r>
            <a:r>
              <a:rPr lang="en-US" sz="4400">
                <a:solidFill>
                  <a:srgbClr val="5D1682"/>
                </a:solidFill>
                <a:latin typeface="Roboto Mono"/>
                <a:ea typeface="Roboto Mono"/>
                <a:cs typeface="Roboto Mono"/>
                <a:sym typeface="Roboto Mono"/>
              </a:rPr>
              <a:t>{{primer}}</a:t>
            </a:r>
            <a:endParaRPr sz="4400">
              <a:solidFill>
                <a:srgbClr val="588A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4400">
              <a:solidFill>
                <a:srgbClr val="000000"/>
              </a:solidFill>
              <a:latin typeface="Roboto Mono"/>
              <a:ea typeface="Roboto Mono"/>
              <a:cs typeface="Roboto Mono"/>
              <a:sym typeface="Roboto Mono"/>
            </a:endParaRPr>
          </a:p>
        </p:txBody>
      </p:sp>
      <p:sp>
        <p:nvSpPr>
          <p:cNvPr id="1412" name="Google Shape;1412;p88"/>
          <p:cNvSpPr/>
          <p:nvPr/>
        </p:nvSpPr>
        <p:spPr>
          <a:xfrm>
            <a:off x="20740250" y="10856775"/>
            <a:ext cx="9883200" cy="6021000"/>
          </a:xfrm>
          <a:prstGeom prst="rect">
            <a:avLst/>
          </a:prstGeom>
          <a:solidFill>
            <a:srgbClr val="E6EDEA"/>
          </a:solidFill>
          <a:ln>
            <a:noFill/>
          </a:ln>
        </p:spPr>
        <p:txBody>
          <a:bodyPr spcFirstLastPara="1" wrap="square" lIns="457200" tIns="91425" rIns="45700" bIns="91425" anchor="ctr" anchorCtr="0">
            <a:noAutofit/>
          </a:bodyPr>
          <a:lstStyle/>
          <a:p>
            <a:pPr marL="0" marR="0" lvl="0" indent="0" algn="l" rtl="0">
              <a:lnSpc>
                <a:spcPct val="90000"/>
              </a:lnSpc>
              <a:spcBef>
                <a:spcPts val="0"/>
              </a:spcBef>
              <a:spcAft>
                <a:spcPts val="0"/>
              </a:spcAft>
              <a:buNone/>
            </a:pPr>
            <a:r>
              <a:rPr lang="en-US" sz="3600">
                <a:solidFill>
                  <a:srgbClr val="9E0000"/>
                </a:solidFill>
                <a:latin typeface="Roboto Mono"/>
                <a:ea typeface="Roboto Mono"/>
                <a:cs typeface="Roboto Mono"/>
                <a:sym typeface="Roboto Mono"/>
              </a:rPr>
              <a:t>&lt;s&gt;[INST]&lt;&lt;SYS&gt;&gt;</a:t>
            </a:r>
            <a:endParaRPr sz="36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3600">
                <a:solidFill>
                  <a:srgbClr val="9E0000"/>
                </a:solidFill>
                <a:latin typeface="Roboto Mono"/>
                <a:ea typeface="Roboto Mono"/>
                <a:cs typeface="Roboto Mono"/>
                <a:sym typeface="Roboto Mono"/>
              </a:rPr>
              <a:t>You are a code generator. </a:t>
            </a:r>
            <a:endParaRPr sz="36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3600">
                <a:solidFill>
                  <a:srgbClr val="9E0000"/>
                </a:solidFill>
                <a:latin typeface="Roboto Mono"/>
                <a:ea typeface="Roboto Mono"/>
                <a:cs typeface="Roboto Mono"/>
                <a:sym typeface="Roboto Mono"/>
              </a:rPr>
              <a:t>Please provide Python code </a:t>
            </a:r>
            <a:endParaRPr sz="36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3600">
                <a:solidFill>
                  <a:srgbClr val="9E0000"/>
                </a:solidFill>
                <a:latin typeface="Roboto Mono"/>
                <a:ea typeface="Roboto Mono"/>
                <a:cs typeface="Roboto Mono"/>
                <a:sym typeface="Roboto Mono"/>
              </a:rPr>
              <a:t>per the instruction.</a:t>
            </a:r>
            <a:endParaRPr sz="36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3600">
                <a:solidFill>
                  <a:srgbClr val="9E0000"/>
                </a:solidFill>
                <a:latin typeface="Roboto Mono"/>
                <a:ea typeface="Roboto Mono"/>
                <a:cs typeface="Roboto Mono"/>
                <a:sym typeface="Roboto Mono"/>
              </a:rPr>
              <a:t>&lt;&lt;/SYS&gt;&gt;</a:t>
            </a:r>
            <a:endParaRPr sz="36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3600">
              <a:solidFill>
                <a:srgbClr val="00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3600">
                <a:solidFill>
                  <a:srgbClr val="0071C5"/>
                </a:solidFill>
                <a:latin typeface="Roboto Mono"/>
                <a:ea typeface="Roboto Mono"/>
                <a:cs typeface="Roboto Mono"/>
                <a:sym typeface="Roboto Mono"/>
              </a:rPr>
              <a:t>Write a Fibonacci method</a:t>
            </a:r>
            <a:r>
              <a:rPr lang="en-US" sz="3600">
                <a:solidFill>
                  <a:srgbClr val="000000"/>
                </a:solidFill>
                <a:latin typeface="Roboto Mono"/>
                <a:ea typeface="Roboto Mono"/>
                <a:cs typeface="Roboto Mono"/>
                <a:sym typeface="Roboto Mono"/>
              </a:rPr>
              <a:t> [/INST] </a:t>
            </a:r>
            <a:r>
              <a:rPr lang="en-US" sz="3600">
                <a:solidFill>
                  <a:srgbClr val="5D1682"/>
                </a:solidFill>
                <a:latin typeface="Roboto Mono"/>
                <a:ea typeface="Roboto Mono"/>
                <a:cs typeface="Roboto Mono"/>
                <a:sym typeface="Roboto Mono"/>
              </a:rPr>
              <a:t>```python</a:t>
            </a:r>
            <a:endParaRPr sz="3600">
              <a:solidFill>
                <a:srgbClr val="5D1682"/>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3600">
                <a:solidFill>
                  <a:srgbClr val="5D1682"/>
                </a:solidFill>
                <a:latin typeface="Roboto Mono"/>
                <a:ea typeface="Roboto Mono"/>
                <a:cs typeface="Roboto Mono"/>
                <a:sym typeface="Roboto Mono"/>
              </a:rPr>
              <a:t>## Implementation of Fibonacci w/</a:t>
            </a:r>
            <a:endParaRPr sz="3600">
              <a:solidFill>
                <a:srgbClr val="5D1682"/>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3600">
              <a:solidFill>
                <a:srgbClr val="000000"/>
              </a:solidFill>
              <a:latin typeface="Roboto Mono"/>
              <a:ea typeface="Roboto Mono"/>
              <a:cs typeface="Roboto Mono"/>
              <a:sym typeface="Roboto Mono"/>
            </a:endParaRPr>
          </a:p>
        </p:txBody>
      </p:sp>
      <p:pic>
        <p:nvPicPr>
          <p:cNvPr id="1413" name="Google Shape;1413;p88"/>
          <p:cNvPicPr preferRelativeResize="0"/>
          <p:nvPr/>
        </p:nvPicPr>
        <p:blipFill>
          <a:blip r:embed="rId3">
            <a:alphaModFix/>
          </a:blip>
          <a:stretch>
            <a:fillRect/>
          </a:stretch>
        </p:blipFill>
        <p:spPr>
          <a:xfrm>
            <a:off x="29597575" y="8060725"/>
            <a:ext cx="5801500" cy="6377803"/>
          </a:xfrm>
          <a:prstGeom prst="rect">
            <a:avLst/>
          </a:prstGeom>
          <a:noFill/>
          <a:ln>
            <a:noFill/>
          </a:ln>
        </p:spPr>
      </p:pic>
      <p:pic>
        <p:nvPicPr>
          <p:cNvPr id="1414" name="Google Shape;1414;p88"/>
          <p:cNvPicPr preferRelativeResize="0"/>
          <p:nvPr/>
        </p:nvPicPr>
        <p:blipFill>
          <a:blip r:embed="rId4">
            <a:alphaModFix/>
          </a:blip>
          <a:stretch>
            <a:fillRect/>
          </a:stretch>
        </p:blipFill>
        <p:spPr>
          <a:xfrm rot="209174">
            <a:off x="32948972" y="12036471"/>
            <a:ext cx="3388856" cy="4342809"/>
          </a:xfrm>
          <a:prstGeom prst="rect">
            <a:avLst/>
          </a:prstGeom>
          <a:noFill/>
          <a:ln>
            <a:noFill/>
          </a:ln>
        </p:spPr>
      </p:pic>
      <p:sp>
        <p:nvSpPr>
          <p:cNvPr id="1415" name="Google Shape;1415;p88"/>
          <p:cNvSpPr/>
          <p:nvPr/>
        </p:nvSpPr>
        <p:spPr>
          <a:xfrm>
            <a:off x="29884125" y="8389025"/>
            <a:ext cx="2676300" cy="20100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b="1">
                <a:solidFill>
                  <a:schemeClr val="dk2"/>
                </a:solidFill>
              </a:rPr>
              <a:t>Llama</a:t>
            </a:r>
            <a:endParaRPr sz="4100" b="1">
              <a:solidFill>
                <a:schemeClr val="dk2"/>
              </a:solidFill>
            </a:endParaRPr>
          </a:p>
        </p:txBody>
      </p:sp>
      <p:sp>
        <p:nvSpPr>
          <p:cNvPr id="2" name="TextBox 1">
            <a:extLst>
              <a:ext uri="{FF2B5EF4-FFF2-40B4-BE49-F238E27FC236}">
                <a16:creationId xmlns:a16="http://schemas.microsoft.com/office/drawing/2014/main" id="{87A22189-8FA9-9A37-420B-BF9E7C1B37C7}"/>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420"/>
        <p:cNvGrpSpPr/>
        <p:nvPr/>
      </p:nvGrpSpPr>
      <p:grpSpPr>
        <a:xfrm>
          <a:off x="0" y="0"/>
          <a:ext cx="0" cy="0"/>
          <a:chOff x="0" y="0"/>
          <a:chExt cx="0" cy="0"/>
        </a:xfrm>
      </p:grpSpPr>
      <p:grpSp>
        <p:nvGrpSpPr>
          <p:cNvPr id="1421" name="Google Shape;1421;p89"/>
          <p:cNvGrpSpPr/>
          <p:nvPr/>
        </p:nvGrpSpPr>
        <p:grpSpPr>
          <a:xfrm>
            <a:off x="1199014" y="6692431"/>
            <a:ext cx="17885954" cy="11066863"/>
            <a:chOff x="10003877" y="4058700"/>
            <a:chExt cx="16160060" cy="9867911"/>
          </a:xfrm>
        </p:grpSpPr>
        <p:grpSp>
          <p:nvGrpSpPr>
            <p:cNvPr id="1422" name="Google Shape;1422;p89"/>
            <p:cNvGrpSpPr/>
            <p:nvPr/>
          </p:nvGrpSpPr>
          <p:grpSpPr>
            <a:xfrm>
              <a:off x="10003877" y="4058700"/>
              <a:ext cx="16160060" cy="9867911"/>
              <a:chOff x="6201589" y="5938524"/>
              <a:chExt cx="10240200" cy="6362700"/>
            </a:xfrm>
          </p:grpSpPr>
          <p:sp>
            <p:nvSpPr>
              <p:cNvPr id="1423" name="Google Shape;1423;p89"/>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424" name="Google Shape;1424;p89"/>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400" b="1">
                    <a:solidFill>
                      <a:schemeClr val="lt1"/>
                    </a:solidFill>
                  </a:rPr>
                  <a:t>Remote Host</a:t>
                </a:r>
                <a:endParaRPr sz="64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1425" name="Google Shape;1425;p89"/>
            <p:cNvSpPr/>
            <p:nvPr/>
          </p:nvSpPr>
          <p:spPr>
            <a:xfrm>
              <a:off x="15160772" y="6280500"/>
              <a:ext cx="5685000" cy="29982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Frontend</a:t>
              </a:r>
              <a:endParaRPr sz="5400" b="1">
                <a:solidFill>
                  <a:schemeClr val="dk1"/>
                </a:solidFill>
              </a:endParaRPr>
            </a:p>
          </p:txBody>
        </p:sp>
      </p:grpSp>
      <p:sp>
        <p:nvSpPr>
          <p:cNvPr id="1426" name="Google Shape;1426;p89"/>
          <p:cNvSpPr/>
          <p:nvPr/>
        </p:nvSpPr>
        <p:spPr>
          <a:xfrm>
            <a:off x="4785200" y="13118650"/>
            <a:ext cx="10713600" cy="3362400"/>
          </a:xfrm>
          <a:prstGeom prst="roundRect">
            <a:avLst>
              <a:gd name="adj" fmla="val 1666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5400" b="1">
                <a:solidFill>
                  <a:schemeClr val="dk1"/>
                </a:solidFill>
              </a:rPr>
              <a:t>  Jupyter Notebook </a:t>
            </a:r>
            <a:endParaRPr sz="5400" b="1">
              <a:solidFill>
                <a:schemeClr val="dk1"/>
              </a:solidFill>
            </a:endParaRPr>
          </a:p>
        </p:txBody>
      </p:sp>
      <p:sp>
        <p:nvSpPr>
          <p:cNvPr id="1427" name="Google Shape;1427;p89"/>
          <p:cNvSpPr/>
          <p:nvPr/>
        </p:nvSpPr>
        <p:spPr>
          <a:xfrm>
            <a:off x="11498150" y="13428700"/>
            <a:ext cx="37794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VRAM-bound</a:t>
            </a:r>
            <a:endParaRPr sz="4100"/>
          </a:p>
        </p:txBody>
      </p:sp>
      <p:sp>
        <p:nvSpPr>
          <p:cNvPr id="1428" name="Google Shape;1428;p89"/>
          <p:cNvSpPr/>
          <p:nvPr/>
        </p:nvSpPr>
        <p:spPr>
          <a:xfrm>
            <a:off x="11497850" y="14838400"/>
            <a:ext cx="37794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CPU-only</a:t>
            </a:r>
            <a:endParaRPr sz="4100"/>
          </a:p>
        </p:txBody>
      </p:sp>
      <p:sp>
        <p:nvSpPr>
          <p:cNvPr id="1429" name="Google Shape;1429;p89"/>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Large Model Hosting Platforms</a:t>
            </a:r>
            <a:endParaRPr sz="8400"/>
          </a:p>
        </p:txBody>
      </p:sp>
      <p:sp>
        <p:nvSpPr>
          <p:cNvPr id="1430" name="Google Shape;1430;p89"/>
          <p:cNvSpPr/>
          <p:nvPr/>
        </p:nvSpPr>
        <p:spPr>
          <a:xfrm>
            <a:off x="22474250" y="6290450"/>
            <a:ext cx="9717600" cy="4572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a:solidFill>
                  <a:schemeClr val="dk1"/>
                </a:solidFill>
              </a:rPr>
              <a:t>NVIDIA </a:t>
            </a:r>
            <a:endParaRPr sz="7200" b="1">
              <a:solidFill>
                <a:schemeClr val="dk1"/>
              </a:solidFill>
            </a:endParaRPr>
          </a:p>
          <a:p>
            <a:pPr marL="0" lvl="0" indent="0" algn="ctr" rtl="0">
              <a:spcBef>
                <a:spcPts val="0"/>
              </a:spcBef>
              <a:spcAft>
                <a:spcPts val="0"/>
              </a:spcAft>
              <a:buNone/>
            </a:pPr>
            <a:r>
              <a:rPr lang="en-US" sz="7200" b="1">
                <a:solidFill>
                  <a:schemeClr val="dk1"/>
                </a:solidFill>
              </a:rPr>
              <a:t>GPU CLOUD</a:t>
            </a:r>
            <a:endParaRPr sz="7200" b="1">
              <a:solidFill>
                <a:schemeClr val="dk1"/>
              </a:solidFill>
            </a:endParaRPr>
          </a:p>
        </p:txBody>
      </p:sp>
      <p:pic>
        <p:nvPicPr>
          <p:cNvPr id="1431" name="Google Shape;1431;p89"/>
          <p:cNvPicPr preferRelativeResize="0"/>
          <p:nvPr/>
        </p:nvPicPr>
        <p:blipFill>
          <a:blip r:embed="rId3">
            <a:alphaModFix/>
          </a:blip>
          <a:stretch>
            <a:fillRect/>
          </a:stretch>
        </p:blipFill>
        <p:spPr>
          <a:xfrm rot="156719">
            <a:off x="29533257" y="6235640"/>
            <a:ext cx="6343094" cy="6822195"/>
          </a:xfrm>
          <a:prstGeom prst="rect">
            <a:avLst/>
          </a:prstGeom>
          <a:noFill/>
          <a:ln>
            <a:noFill/>
          </a:ln>
        </p:spPr>
      </p:pic>
      <p:pic>
        <p:nvPicPr>
          <p:cNvPr id="1432" name="Google Shape;1432;p89"/>
          <p:cNvPicPr preferRelativeResize="0"/>
          <p:nvPr/>
        </p:nvPicPr>
        <p:blipFill rotWithShape="1">
          <a:blip r:embed="rId4">
            <a:alphaModFix/>
          </a:blip>
          <a:srcRect b="51354"/>
          <a:stretch/>
        </p:blipFill>
        <p:spPr>
          <a:xfrm>
            <a:off x="22474250" y="13374925"/>
            <a:ext cx="12607523" cy="5476175"/>
          </a:xfrm>
          <a:prstGeom prst="rect">
            <a:avLst/>
          </a:prstGeom>
          <a:noFill/>
          <a:ln>
            <a:noFill/>
          </a:ln>
        </p:spPr>
      </p:pic>
      <p:pic>
        <p:nvPicPr>
          <p:cNvPr id="1433" name="Google Shape;1433;p89"/>
          <p:cNvPicPr preferRelativeResize="0"/>
          <p:nvPr/>
        </p:nvPicPr>
        <p:blipFill>
          <a:blip r:embed="rId5">
            <a:alphaModFix/>
          </a:blip>
          <a:stretch>
            <a:fillRect/>
          </a:stretch>
        </p:blipFill>
        <p:spPr>
          <a:xfrm>
            <a:off x="19732275" y="8483850"/>
            <a:ext cx="1775201" cy="1151574"/>
          </a:xfrm>
          <a:prstGeom prst="rect">
            <a:avLst/>
          </a:prstGeom>
          <a:noFill/>
          <a:ln>
            <a:noFill/>
          </a:ln>
        </p:spPr>
      </p:pic>
      <p:sp>
        <p:nvSpPr>
          <p:cNvPr id="1434" name="Google Shape;1434;p89"/>
          <p:cNvSpPr/>
          <p:nvPr/>
        </p:nvSpPr>
        <p:spPr>
          <a:xfrm rot="-6624296">
            <a:off x="19489639" y="7036581"/>
            <a:ext cx="1664120" cy="4655914"/>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435" name="Google Shape;1435;p89"/>
          <p:cNvSpPr/>
          <p:nvPr/>
        </p:nvSpPr>
        <p:spPr>
          <a:xfrm rot="-6624047" flipH="1">
            <a:off x="19281409" y="6869592"/>
            <a:ext cx="1606782" cy="4837307"/>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pic>
        <p:nvPicPr>
          <p:cNvPr id="1436" name="Google Shape;1436;p89"/>
          <p:cNvPicPr preferRelativeResize="0"/>
          <p:nvPr/>
        </p:nvPicPr>
        <p:blipFill>
          <a:blip r:embed="rId5">
            <a:alphaModFix/>
          </a:blip>
          <a:stretch>
            <a:fillRect/>
          </a:stretch>
        </p:blipFill>
        <p:spPr>
          <a:xfrm>
            <a:off x="19659675" y="14211800"/>
            <a:ext cx="1775201" cy="1151574"/>
          </a:xfrm>
          <a:prstGeom prst="rect">
            <a:avLst/>
          </a:prstGeom>
          <a:noFill/>
          <a:ln>
            <a:noFill/>
          </a:ln>
        </p:spPr>
      </p:pic>
      <p:sp>
        <p:nvSpPr>
          <p:cNvPr id="1437" name="Google Shape;1437;p89"/>
          <p:cNvSpPr/>
          <p:nvPr/>
        </p:nvSpPr>
        <p:spPr>
          <a:xfrm rot="-4523556">
            <a:off x="19597961" y="12543780"/>
            <a:ext cx="1664192" cy="4656072"/>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438" name="Google Shape;1438;p89"/>
          <p:cNvSpPr/>
          <p:nvPr/>
        </p:nvSpPr>
        <p:spPr>
          <a:xfrm rot="-4522802" flipH="1">
            <a:off x="19476288" y="12254719"/>
            <a:ext cx="1606930" cy="4837332"/>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2" name="TextBox 1">
            <a:extLst>
              <a:ext uri="{FF2B5EF4-FFF2-40B4-BE49-F238E27FC236}">
                <a16:creationId xmlns:a16="http://schemas.microsoft.com/office/drawing/2014/main" id="{0F496DA3-DF9B-5D65-AB1D-CC2CDFE092D6}"/>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443"/>
        <p:cNvGrpSpPr/>
        <p:nvPr/>
      </p:nvGrpSpPr>
      <p:grpSpPr>
        <a:xfrm>
          <a:off x="0" y="0"/>
          <a:ext cx="0" cy="0"/>
          <a:chOff x="0" y="0"/>
          <a:chExt cx="0" cy="0"/>
        </a:xfrm>
      </p:grpSpPr>
      <p:sp>
        <p:nvSpPr>
          <p:cNvPr id="1444" name="Google Shape;1444;p90"/>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Large Model Hosting Platforms</a:t>
            </a:r>
            <a:endParaRPr sz="8400"/>
          </a:p>
        </p:txBody>
      </p:sp>
      <p:sp>
        <p:nvSpPr>
          <p:cNvPr id="1445" name="Google Shape;1445;p90"/>
          <p:cNvSpPr/>
          <p:nvPr/>
        </p:nvSpPr>
        <p:spPr>
          <a:xfrm>
            <a:off x="19812825" y="5691525"/>
            <a:ext cx="9717600" cy="4572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a:solidFill>
                  <a:schemeClr val="dk1"/>
                </a:solidFill>
              </a:rPr>
              <a:t>NVIDIA </a:t>
            </a:r>
            <a:endParaRPr sz="7200" b="1">
              <a:solidFill>
                <a:schemeClr val="dk1"/>
              </a:solidFill>
            </a:endParaRPr>
          </a:p>
          <a:p>
            <a:pPr marL="0" lvl="0" indent="0" algn="ctr" rtl="0">
              <a:spcBef>
                <a:spcPts val="0"/>
              </a:spcBef>
              <a:spcAft>
                <a:spcPts val="0"/>
              </a:spcAft>
              <a:buNone/>
            </a:pPr>
            <a:r>
              <a:rPr lang="en-US" sz="7200" b="1">
                <a:solidFill>
                  <a:schemeClr val="dk1"/>
                </a:solidFill>
              </a:rPr>
              <a:t>GPU CLOUD</a:t>
            </a:r>
            <a:endParaRPr sz="7200" b="1">
              <a:solidFill>
                <a:schemeClr val="dk1"/>
              </a:solidFill>
            </a:endParaRPr>
          </a:p>
        </p:txBody>
      </p:sp>
      <p:pic>
        <p:nvPicPr>
          <p:cNvPr id="1446" name="Google Shape;1446;p90"/>
          <p:cNvPicPr preferRelativeResize="0"/>
          <p:nvPr/>
        </p:nvPicPr>
        <p:blipFill>
          <a:blip r:embed="rId3">
            <a:alphaModFix/>
          </a:blip>
          <a:stretch>
            <a:fillRect/>
          </a:stretch>
        </p:blipFill>
        <p:spPr>
          <a:xfrm rot="156719">
            <a:off x="26871832" y="5636715"/>
            <a:ext cx="6343094" cy="6822195"/>
          </a:xfrm>
          <a:prstGeom prst="rect">
            <a:avLst/>
          </a:prstGeom>
          <a:noFill/>
          <a:ln>
            <a:noFill/>
          </a:ln>
        </p:spPr>
      </p:pic>
      <p:pic>
        <p:nvPicPr>
          <p:cNvPr id="1447" name="Google Shape;1447;p90"/>
          <p:cNvPicPr preferRelativeResize="0"/>
          <p:nvPr/>
        </p:nvPicPr>
        <p:blipFill rotWithShape="1">
          <a:blip r:embed="rId4">
            <a:alphaModFix/>
          </a:blip>
          <a:srcRect b="51354"/>
          <a:stretch/>
        </p:blipFill>
        <p:spPr>
          <a:xfrm>
            <a:off x="2514600" y="5495713"/>
            <a:ext cx="14185249" cy="6161476"/>
          </a:xfrm>
          <a:prstGeom prst="rect">
            <a:avLst/>
          </a:prstGeom>
          <a:noFill/>
          <a:ln>
            <a:noFill/>
          </a:ln>
        </p:spPr>
      </p:pic>
      <p:sp>
        <p:nvSpPr>
          <p:cNvPr id="1448" name="Google Shape;1448;p90"/>
          <p:cNvSpPr/>
          <p:nvPr/>
        </p:nvSpPr>
        <p:spPr>
          <a:xfrm>
            <a:off x="2514625" y="12599900"/>
            <a:ext cx="14185200" cy="6430800"/>
          </a:xfrm>
          <a:prstGeom prst="rect">
            <a:avLst/>
          </a:prstGeom>
          <a:solidFill>
            <a:srgbClr val="F2F2F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GPT4/3.5</a:t>
            </a:r>
            <a:endParaRPr sz="5100" b="1">
              <a:solidFill>
                <a:srgbClr val="20A603"/>
              </a:solidFill>
            </a:endParaRPr>
          </a:p>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Integrated Tools/Multimodal Support</a:t>
            </a:r>
            <a:endParaRPr sz="5100" b="1">
              <a:solidFill>
                <a:srgbClr val="20A603"/>
              </a:solidFill>
            </a:endParaRPr>
          </a:p>
          <a:p>
            <a:pPr marL="1371600" lvl="0" indent="-552450" algn="l" rtl="0">
              <a:lnSpc>
                <a:spcPct val="115000"/>
              </a:lnSpc>
              <a:spcBef>
                <a:spcPts val="0"/>
              </a:spcBef>
              <a:spcAft>
                <a:spcPts val="0"/>
              </a:spcAft>
              <a:buClr>
                <a:srgbClr val="FF9900"/>
              </a:buClr>
              <a:buSzPts val="5100"/>
              <a:buAutoNum type="arabicPeriod"/>
            </a:pPr>
            <a:r>
              <a:rPr lang="en-US" sz="5100" b="1">
                <a:solidFill>
                  <a:srgbClr val="FF9900"/>
                </a:solidFill>
              </a:rPr>
              <a:t>Models/Query Router Internal</a:t>
            </a:r>
            <a:endParaRPr sz="5100" b="1">
              <a:solidFill>
                <a:srgbClr val="FF9900"/>
              </a:solidFill>
            </a:endParaRPr>
          </a:p>
          <a:p>
            <a:pPr marL="1371600" lvl="0" indent="-552450" algn="l" rtl="0">
              <a:lnSpc>
                <a:spcPct val="115000"/>
              </a:lnSpc>
              <a:spcBef>
                <a:spcPts val="0"/>
              </a:spcBef>
              <a:spcAft>
                <a:spcPts val="0"/>
              </a:spcAft>
              <a:buClr>
                <a:srgbClr val="FF0000"/>
              </a:buClr>
              <a:buSzPts val="5100"/>
              <a:buAutoNum type="arabicPeriod"/>
            </a:pPr>
            <a:r>
              <a:rPr lang="en-US" sz="5100" b="1">
                <a:solidFill>
                  <a:srgbClr val="FF0000"/>
                </a:solidFill>
              </a:rPr>
              <a:t>Path to Local Deployment Less Clear</a:t>
            </a:r>
            <a:endParaRPr sz="5100" b="1">
              <a:solidFill>
                <a:srgbClr val="FF0000"/>
              </a:solidFill>
            </a:endParaRPr>
          </a:p>
        </p:txBody>
      </p:sp>
      <p:sp>
        <p:nvSpPr>
          <p:cNvPr id="1449" name="Google Shape;1449;p90"/>
          <p:cNvSpPr/>
          <p:nvPr/>
        </p:nvSpPr>
        <p:spPr>
          <a:xfrm>
            <a:off x="19181875" y="12599900"/>
            <a:ext cx="14185200" cy="6430800"/>
          </a:xfrm>
          <a:prstGeom prst="rect">
            <a:avLst/>
          </a:prstGeom>
          <a:solidFill>
            <a:srgbClr val="F2F2F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Publicly Available Models</a:t>
            </a:r>
            <a:endParaRPr sz="5100" b="1">
              <a:solidFill>
                <a:srgbClr val="20A603"/>
              </a:solidFill>
            </a:endParaRPr>
          </a:p>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Models/Query Router Accessible</a:t>
            </a:r>
            <a:endParaRPr sz="5100" b="1">
              <a:solidFill>
                <a:srgbClr val="20A603"/>
              </a:solidFill>
            </a:endParaRPr>
          </a:p>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Path to Local Deployment/Self-Hosting</a:t>
            </a:r>
            <a:endParaRPr sz="5100" b="1">
              <a:solidFill>
                <a:srgbClr val="20A603"/>
              </a:solidFill>
            </a:endParaRPr>
          </a:p>
          <a:p>
            <a:pPr marL="1371600" lvl="0" indent="-552450" algn="l" rtl="0">
              <a:lnSpc>
                <a:spcPct val="115000"/>
              </a:lnSpc>
              <a:spcBef>
                <a:spcPts val="0"/>
              </a:spcBef>
              <a:spcAft>
                <a:spcPts val="0"/>
              </a:spcAft>
              <a:buClr>
                <a:srgbClr val="FF9900"/>
              </a:buClr>
              <a:buSzPts val="5100"/>
              <a:buAutoNum type="arabicPeriod"/>
            </a:pPr>
            <a:r>
              <a:rPr lang="en-US" sz="5100" b="1">
                <a:solidFill>
                  <a:srgbClr val="FF9900"/>
                </a:solidFill>
              </a:rPr>
              <a:t>Pieces to Compose Complex Systems</a:t>
            </a:r>
            <a:endParaRPr sz="5100" b="1">
              <a:solidFill>
                <a:srgbClr val="20A603"/>
              </a:solidFill>
            </a:endParaRPr>
          </a:p>
        </p:txBody>
      </p:sp>
      <p:sp>
        <p:nvSpPr>
          <p:cNvPr id="1450" name="Google Shape;1450;p90"/>
          <p:cNvSpPr/>
          <p:nvPr/>
        </p:nvSpPr>
        <p:spPr>
          <a:xfrm>
            <a:off x="18263175" y="4256134"/>
            <a:ext cx="16232100" cy="151299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51" name="Google Shape;1451;p90"/>
          <p:cNvSpPr/>
          <p:nvPr/>
        </p:nvSpPr>
        <p:spPr>
          <a:xfrm>
            <a:off x="2535625" y="13889625"/>
            <a:ext cx="14143200" cy="1944000"/>
          </a:xfrm>
          <a:prstGeom prst="rect">
            <a:avLst/>
          </a:prstGeom>
          <a:noFill/>
          <a:ln w="1143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TextBox 1">
            <a:extLst>
              <a:ext uri="{FF2B5EF4-FFF2-40B4-BE49-F238E27FC236}">
                <a16:creationId xmlns:a16="http://schemas.microsoft.com/office/drawing/2014/main" id="{7965EB6D-AC77-E7B4-ABF7-CA159A7D67A6}"/>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456"/>
        <p:cNvGrpSpPr/>
        <p:nvPr/>
      </p:nvGrpSpPr>
      <p:grpSpPr>
        <a:xfrm>
          <a:off x="0" y="0"/>
          <a:ext cx="0" cy="0"/>
          <a:chOff x="0" y="0"/>
          <a:chExt cx="0" cy="0"/>
        </a:xfrm>
      </p:grpSpPr>
      <p:sp>
        <p:nvSpPr>
          <p:cNvPr id="1457" name="Google Shape;1457;p91"/>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Query Router Access</a:t>
            </a:r>
            <a:endParaRPr sz="8400"/>
          </a:p>
        </p:txBody>
      </p:sp>
      <p:sp>
        <p:nvSpPr>
          <p:cNvPr id="1458" name="Google Shape;1458;p91"/>
          <p:cNvSpPr/>
          <p:nvPr/>
        </p:nvSpPr>
        <p:spPr>
          <a:xfrm>
            <a:off x="23168575" y="11747650"/>
            <a:ext cx="7394100" cy="5325300"/>
          </a:xfrm>
          <a:prstGeom prst="rect">
            <a:avLst/>
          </a:prstGeom>
          <a:solidFill>
            <a:srgbClr val="E6EDEA"/>
          </a:solidFill>
          <a:ln>
            <a:noFill/>
          </a:ln>
        </p:spPr>
        <p:txBody>
          <a:bodyPr spcFirstLastPara="1" wrap="square" lIns="457200" tIns="91425" rIns="45700" bIns="91425" anchor="ctr" anchorCtr="0">
            <a:noAutofit/>
          </a:bodyPr>
          <a:lstStyle/>
          <a:p>
            <a:pPr marL="0" marR="0" lvl="0" indent="0" algn="l" rtl="0">
              <a:lnSpc>
                <a:spcPct val="90000"/>
              </a:lnSpc>
              <a:spcBef>
                <a:spcPts val="0"/>
              </a:spcBef>
              <a:spcAft>
                <a:spcPts val="0"/>
              </a:spcAft>
              <a:buNone/>
            </a:pP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&lt;s&gt;[INST]&lt;&lt;SYS&gt;&gt;</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{{system_message}}</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&lt;&lt;/SYS&gt;&gt;</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4800">
              <a:solidFill>
                <a:srgbClr val="00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0071C5"/>
                </a:solidFill>
                <a:latin typeface="Roboto Mono"/>
                <a:ea typeface="Roboto Mono"/>
                <a:cs typeface="Roboto Mono"/>
                <a:sym typeface="Roboto Mono"/>
              </a:rPr>
              <a:t>{{instruction}}</a:t>
            </a:r>
            <a:r>
              <a:rPr lang="en-US" sz="4800">
                <a:solidFill>
                  <a:srgbClr val="000000"/>
                </a:solidFill>
                <a:latin typeface="Roboto Mono"/>
                <a:ea typeface="Roboto Mono"/>
                <a:cs typeface="Roboto Mono"/>
                <a:sym typeface="Roboto Mono"/>
              </a:rPr>
              <a:t> [/INST] </a:t>
            </a:r>
            <a:r>
              <a:rPr lang="en-US" sz="4800">
                <a:solidFill>
                  <a:srgbClr val="5D1682"/>
                </a:solidFill>
                <a:latin typeface="Roboto Mono"/>
                <a:ea typeface="Roboto Mono"/>
                <a:cs typeface="Roboto Mono"/>
                <a:sym typeface="Roboto Mono"/>
              </a:rPr>
              <a:t>{{primer}}????</a:t>
            </a:r>
            <a:endParaRPr sz="4800">
              <a:solidFill>
                <a:srgbClr val="588A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4800">
              <a:solidFill>
                <a:srgbClr val="000000"/>
              </a:solidFill>
              <a:latin typeface="Roboto Mono"/>
              <a:ea typeface="Roboto Mono"/>
              <a:cs typeface="Roboto Mono"/>
              <a:sym typeface="Roboto Mono"/>
            </a:endParaRPr>
          </a:p>
        </p:txBody>
      </p:sp>
      <p:grpSp>
        <p:nvGrpSpPr>
          <p:cNvPr id="1459" name="Google Shape;1459;p91"/>
          <p:cNvGrpSpPr/>
          <p:nvPr/>
        </p:nvGrpSpPr>
        <p:grpSpPr>
          <a:xfrm>
            <a:off x="23168574" y="5339519"/>
            <a:ext cx="7394196" cy="5950933"/>
            <a:chOff x="29757728" y="6937622"/>
            <a:chExt cx="6427500" cy="4962005"/>
          </a:xfrm>
        </p:grpSpPr>
        <p:sp>
          <p:nvSpPr>
            <p:cNvPr id="1460" name="Google Shape;1460;p91"/>
            <p:cNvSpPr/>
            <p:nvPr/>
          </p:nvSpPr>
          <p:spPr>
            <a:xfrm>
              <a:off x="29757728" y="6937627"/>
              <a:ext cx="6427500" cy="4962000"/>
            </a:xfrm>
            <a:prstGeom prst="roundRect">
              <a:avLst>
                <a:gd name="adj" fmla="val 16667"/>
              </a:avLst>
            </a:prstGeom>
            <a:solidFill>
              <a:srgbClr val="74AA9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461" name="Google Shape;1461;p91"/>
            <p:cNvPicPr preferRelativeResize="0"/>
            <p:nvPr/>
          </p:nvPicPr>
          <p:blipFill>
            <a:blip r:embed="rId3">
              <a:alphaModFix/>
            </a:blip>
            <a:stretch>
              <a:fillRect/>
            </a:stretch>
          </p:blipFill>
          <p:spPr>
            <a:xfrm>
              <a:off x="33455008" y="6937622"/>
              <a:ext cx="2523686" cy="2523707"/>
            </a:xfrm>
            <a:prstGeom prst="rect">
              <a:avLst/>
            </a:prstGeom>
            <a:noFill/>
            <a:ln>
              <a:noFill/>
            </a:ln>
          </p:spPr>
        </p:pic>
        <p:sp>
          <p:nvSpPr>
            <p:cNvPr id="1462" name="Google Shape;1462;p91"/>
            <p:cNvSpPr/>
            <p:nvPr/>
          </p:nvSpPr>
          <p:spPr>
            <a:xfrm>
              <a:off x="30096317" y="9148566"/>
              <a:ext cx="2856000" cy="9408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accent1"/>
                  </a:solidFill>
                </a:rPr>
                <a:t>Dalle-3</a:t>
              </a:r>
              <a:endParaRPr sz="4800" b="1">
                <a:solidFill>
                  <a:schemeClr val="accent1"/>
                </a:solidFill>
              </a:endParaRPr>
            </a:p>
          </p:txBody>
        </p:sp>
        <p:sp>
          <p:nvSpPr>
            <p:cNvPr id="1463" name="Google Shape;1463;p91"/>
            <p:cNvSpPr/>
            <p:nvPr/>
          </p:nvSpPr>
          <p:spPr>
            <a:xfrm>
              <a:off x="30096317" y="10220491"/>
              <a:ext cx="2856000" cy="10218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b="1">
                  <a:solidFill>
                    <a:schemeClr val="accent2"/>
                  </a:solidFill>
                </a:rPr>
                <a:t>Embed</a:t>
              </a:r>
              <a:endParaRPr sz="4100" b="1">
                <a:solidFill>
                  <a:schemeClr val="accent2"/>
                </a:solidFill>
              </a:endParaRPr>
            </a:p>
          </p:txBody>
        </p:sp>
        <p:sp>
          <p:nvSpPr>
            <p:cNvPr id="1464" name="Google Shape;1464;p91"/>
            <p:cNvSpPr/>
            <p:nvPr/>
          </p:nvSpPr>
          <p:spPr>
            <a:xfrm>
              <a:off x="30186167" y="8076641"/>
              <a:ext cx="2676300" cy="9408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GPT4</a:t>
              </a:r>
              <a:endParaRPr sz="4800" b="1">
                <a:solidFill>
                  <a:schemeClr val="dk2"/>
                </a:solidFill>
              </a:endParaRPr>
            </a:p>
          </p:txBody>
        </p:sp>
      </p:grpSp>
      <p:pic>
        <p:nvPicPr>
          <p:cNvPr id="1465" name="Google Shape;1465;p91"/>
          <p:cNvPicPr preferRelativeResize="0"/>
          <p:nvPr/>
        </p:nvPicPr>
        <p:blipFill>
          <a:blip r:embed="rId4">
            <a:alphaModFix/>
          </a:blip>
          <a:stretch>
            <a:fillRect/>
          </a:stretch>
        </p:blipFill>
        <p:spPr>
          <a:xfrm rot="209174">
            <a:off x="31837122" y="6150871"/>
            <a:ext cx="3388856" cy="4342809"/>
          </a:xfrm>
          <a:prstGeom prst="rect">
            <a:avLst/>
          </a:prstGeom>
          <a:noFill/>
          <a:ln>
            <a:noFill/>
          </a:ln>
        </p:spPr>
      </p:pic>
      <p:pic>
        <p:nvPicPr>
          <p:cNvPr id="1466" name="Google Shape;1466;p91"/>
          <p:cNvPicPr preferRelativeResize="0"/>
          <p:nvPr/>
        </p:nvPicPr>
        <p:blipFill>
          <a:blip r:embed="rId4">
            <a:alphaModFix/>
          </a:blip>
          <a:stretch>
            <a:fillRect/>
          </a:stretch>
        </p:blipFill>
        <p:spPr>
          <a:xfrm rot="209174">
            <a:off x="30656097" y="7264521"/>
            <a:ext cx="3388856" cy="4342809"/>
          </a:xfrm>
          <a:prstGeom prst="rect">
            <a:avLst/>
          </a:prstGeom>
          <a:noFill/>
          <a:ln>
            <a:noFill/>
          </a:ln>
        </p:spPr>
      </p:pic>
      <p:pic>
        <p:nvPicPr>
          <p:cNvPr id="1467" name="Google Shape;1467;p91"/>
          <p:cNvPicPr preferRelativeResize="0"/>
          <p:nvPr/>
        </p:nvPicPr>
        <p:blipFill>
          <a:blip r:embed="rId4">
            <a:alphaModFix/>
          </a:blip>
          <a:stretch>
            <a:fillRect/>
          </a:stretch>
        </p:blipFill>
        <p:spPr>
          <a:xfrm rot="209174">
            <a:off x="31837122" y="9107646"/>
            <a:ext cx="3388856" cy="4342809"/>
          </a:xfrm>
          <a:prstGeom prst="rect">
            <a:avLst/>
          </a:prstGeom>
          <a:noFill/>
          <a:ln>
            <a:noFill/>
          </a:ln>
        </p:spPr>
      </p:pic>
      <p:sp>
        <p:nvSpPr>
          <p:cNvPr id="2" name="TextBox 1">
            <a:extLst>
              <a:ext uri="{FF2B5EF4-FFF2-40B4-BE49-F238E27FC236}">
                <a16:creationId xmlns:a16="http://schemas.microsoft.com/office/drawing/2014/main" id="{D3A73584-B68D-7327-47E7-EFCBDD8D632C}"/>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472"/>
        <p:cNvGrpSpPr/>
        <p:nvPr/>
      </p:nvGrpSpPr>
      <p:grpSpPr>
        <a:xfrm>
          <a:off x="0" y="0"/>
          <a:ext cx="0" cy="0"/>
          <a:chOff x="0" y="0"/>
          <a:chExt cx="0" cy="0"/>
        </a:xfrm>
      </p:grpSpPr>
      <p:sp>
        <p:nvSpPr>
          <p:cNvPr id="1473" name="Google Shape;1473;p92"/>
          <p:cNvSpPr/>
          <p:nvPr/>
        </p:nvSpPr>
        <p:spPr>
          <a:xfrm>
            <a:off x="13364100" y="6287275"/>
            <a:ext cx="9804600" cy="2010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74" name="Google Shape;1474;p92"/>
          <p:cNvSpPr/>
          <p:nvPr/>
        </p:nvSpPr>
        <p:spPr>
          <a:xfrm>
            <a:off x="14386000" y="9184575"/>
            <a:ext cx="7394100" cy="63777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50000"/>
              </a:lnSpc>
              <a:spcBef>
                <a:spcPts val="0"/>
              </a:spcBef>
              <a:spcAft>
                <a:spcPts val="0"/>
              </a:spcAft>
              <a:buClr>
                <a:schemeClr val="lt1"/>
              </a:buClr>
              <a:buSzPts val="1100"/>
              <a:buFont typeface="Arial"/>
              <a:buNone/>
            </a:pPr>
            <a:endParaRPr sz="5400" b="1">
              <a:solidFill>
                <a:schemeClr val="lt1"/>
              </a:solidFill>
            </a:endParaRPr>
          </a:p>
          <a:p>
            <a:pPr marL="0" lvl="0" indent="0" algn="ctr" rtl="0">
              <a:lnSpc>
                <a:spcPct val="150000"/>
              </a:lnSpc>
              <a:spcBef>
                <a:spcPts val="0"/>
              </a:spcBef>
              <a:spcAft>
                <a:spcPts val="0"/>
              </a:spcAft>
              <a:buClr>
                <a:schemeClr val="lt1"/>
              </a:buClr>
              <a:buSzPts val="1100"/>
              <a:buFont typeface="Arial"/>
              <a:buNone/>
            </a:pPr>
            <a:r>
              <a:rPr lang="en-US" sz="5400" b="1">
                <a:solidFill>
                  <a:schemeClr val="lt1"/>
                </a:solidFill>
              </a:rPr>
              <a:t>Facilitate</a:t>
            </a:r>
            <a:endParaRPr sz="5400" b="1">
              <a:solidFill>
                <a:schemeClr val="lt1"/>
              </a:solidFill>
            </a:endParaRPr>
          </a:p>
          <a:p>
            <a:pPr marL="0" lvl="0" indent="0" algn="ctr" rtl="0">
              <a:lnSpc>
                <a:spcPct val="150000"/>
              </a:lnSpc>
              <a:spcBef>
                <a:spcPts val="0"/>
              </a:spcBef>
              <a:spcAft>
                <a:spcPts val="0"/>
              </a:spcAft>
              <a:buClr>
                <a:schemeClr val="lt1"/>
              </a:buClr>
              <a:buSzPts val="1100"/>
              <a:buFont typeface="Arial"/>
              <a:buNone/>
            </a:pPr>
            <a:r>
              <a:rPr lang="en-US" sz="5400" b="1">
                <a:solidFill>
                  <a:schemeClr val="lt1"/>
                </a:solidFill>
              </a:rPr>
              <a:t>Monitor</a:t>
            </a:r>
            <a:endParaRPr sz="5400" b="1">
              <a:solidFill>
                <a:schemeClr val="lt1"/>
              </a:solidFill>
            </a:endParaRPr>
          </a:p>
          <a:p>
            <a:pPr marL="0" lvl="0" indent="0" algn="ctr" rtl="0">
              <a:lnSpc>
                <a:spcPct val="150000"/>
              </a:lnSpc>
              <a:spcBef>
                <a:spcPts val="0"/>
              </a:spcBef>
              <a:spcAft>
                <a:spcPts val="0"/>
              </a:spcAft>
              <a:buClr>
                <a:schemeClr val="lt1"/>
              </a:buClr>
              <a:buSzPts val="1100"/>
              <a:buFont typeface="Arial"/>
              <a:buNone/>
            </a:pPr>
            <a:r>
              <a:rPr lang="en-US" sz="5400" b="1">
                <a:solidFill>
                  <a:schemeClr val="lt1"/>
                </a:solidFill>
              </a:rPr>
              <a:t>Optimize</a:t>
            </a:r>
            <a:endParaRPr sz="5400" b="1">
              <a:solidFill>
                <a:schemeClr val="lt1"/>
              </a:solidFill>
            </a:endParaRPr>
          </a:p>
          <a:p>
            <a:pPr marL="0" lvl="0" indent="0" algn="ctr" rtl="0">
              <a:lnSpc>
                <a:spcPct val="150000"/>
              </a:lnSpc>
              <a:spcBef>
                <a:spcPts val="0"/>
              </a:spcBef>
              <a:spcAft>
                <a:spcPts val="0"/>
              </a:spcAft>
              <a:buNone/>
            </a:pPr>
            <a:r>
              <a:rPr lang="en-US" sz="5400" b="1">
                <a:solidFill>
                  <a:schemeClr val="lt1"/>
                </a:solidFill>
              </a:rPr>
              <a:t>Load Balance</a:t>
            </a:r>
            <a:endParaRPr sz="5400" b="1">
              <a:solidFill>
                <a:schemeClr val="lt1"/>
              </a:solidFill>
            </a:endParaRPr>
          </a:p>
        </p:txBody>
      </p:sp>
      <p:sp>
        <p:nvSpPr>
          <p:cNvPr id="1475" name="Google Shape;1475;p92"/>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Query Router Access</a:t>
            </a:r>
            <a:endParaRPr sz="8400"/>
          </a:p>
        </p:txBody>
      </p:sp>
      <p:sp>
        <p:nvSpPr>
          <p:cNvPr id="1476" name="Google Shape;1476;p92"/>
          <p:cNvSpPr/>
          <p:nvPr/>
        </p:nvSpPr>
        <p:spPr>
          <a:xfrm>
            <a:off x="23168575" y="11747650"/>
            <a:ext cx="7394100" cy="5325300"/>
          </a:xfrm>
          <a:prstGeom prst="rect">
            <a:avLst/>
          </a:prstGeom>
          <a:solidFill>
            <a:srgbClr val="E6EDEA"/>
          </a:solidFill>
          <a:ln>
            <a:noFill/>
          </a:ln>
        </p:spPr>
        <p:txBody>
          <a:bodyPr spcFirstLastPara="1" wrap="square" lIns="457200" tIns="91425" rIns="45700" bIns="91425" anchor="ctr" anchorCtr="0">
            <a:noAutofit/>
          </a:bodyPr>
          <a:lstStyle/>
          <a:p>
            <a:pPr marL="0" marR="0" lvl="0" indent="0" algn="l" rtl="0">
              <a:lnSpc>
                <a:spcPct val="90000"/>
              </a:lnSpc>
              <a:spcBef>
                <a:spcPts val="0"/>
              </a:spcBef>
              <a:spcAft>
                <a:spcPts val="0"/>
              </a:spcAft>
              <a:buNone/>
            </a:pP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&lt;s&gt;[INST]&lt;&lt;SYS&gt;&gt;</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{{system_message}}</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&lt;&lt;/SYS&gt;&gt;</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4800">
              <a:solidFill>
                <a:srgbClr val="00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0071C5"/>
                </a:solidFill>
                <a:latin typeface="Roboto Mono"/>
                <a:ea typeface="Roboto Mono"/>
                <a:cs typeface="Roboto Mono"/>
                <a:sym typeface="Roboto Mono"/>
              </a:rPr>
              <a:t>{{instruction}}</a:t>
            </a:r>
            <a:r>
              <a:rPr lang="en-US" sz="4800">
                <a:solidFill>
                  <a:srgbClr val="000000"/>
                </a:solidFill>
                <a:latin typeface="Roboto Mono"/>
                <a:ea typeface="Roboto Mono"/>
                <a:cs typeface="Roboto Mono"/>
                <a:sym typeface="Roboto Mono"/>
              </a:rPr>
              <a:t> [/INST] </a:t>
            </a:r>
            <a:r>
              <a:rPr lang="en-US" sz="4800">
                <a:solidFill>
                  <a:srgbClr val="5D1682"/>
                </a:solidFill>
                <a:latin typeface="Roboto Mono"/>
                <a:ea typeface="Roboto Mono"/>
                <a:cs typeface="Roboto Mono"/>
                <a:sym typeface="Roboto Mono"/>
              </a:rPr>
              <a:t>{{primer}}????</a:t>
            </a:r>
            <a:endParaRPr sz="4800">
              <a:solidFill>
                <a:srgbClr val="588A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4800">
              <a:solidFill>
                <a:srgbClr val="000000"/>
              </a:solidFill>
              <a:latin typeface="Roboto Mono"/>
              <a:ea typeface="Roboto Mono"/>
              <a:cs typeface="Roboto Mono"/>
              <a:sym typeface="Roboto Mono"/>
            </a:endParaRPr>
          </a:p>
        </p:txBody>
      </p:sp>
      <p:sp>
        <p:nvSpPr>
          <p:cNvPr id="1477" name="Google Shape;1477;p92"/>
          <p:cNvSpPr/>
          <p:nvPr/>
        </p:nvSpPr>
        <p:spPr>
          <a:xfrm>
            <a:off x="2292050" y="5572500"/>
            <a:ext cx="10988100" cy="11865900"/>
          </a:xfrm>
          <a:prstGeom prst="rect">
            <a:avLst/>
          </a:prstGeom>
          <a:solidFill>
            <a:schemeClr val="dk1"/>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lvl="0" indent="0" algn="l" rtl="0">
              <a:lnSpc>
                <a:spcPct val="115000"/>
              </a:lnSpc>
              <a:spcBef>
                <a:spcPts val="0"/>
              </a:spcBef>
              <a:spcAft>
                <a:spcPts val="0"/>
              </a:spcAft>
              <a:buSzPts val="1100"/>
              <a:buNone/>
            </a:pPr>
            <a:r>
              <a:rPr lang="en-US" sz="4400" b="1">
                <a:solidFill>
                  <a:srgbClr val="980000"/>
                </a:solidFill>
                <a:latin typeface="Roboto Mono"/>
                <a:ea typeface="Roboto Mono"/>
                <a:cs typeface="Roboto Mono"/>
                <a:sym typeface="Roboto Mono"/>
              </a:rPr>
              <a:t>{</a:t>
            </a:r>
            <a:endParaRPr sz="4400" b="1">
              <a:solidFill>
                <a:srgbClr val="980000"/>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chemeClr val="dk2"/>
                </a:solidFill>
                <a:latin typeface="Roboto Mono"/>
                <a:ea typeface="Roboto Mono"/>
                <a:cs typeface="Roboto Mono"/>
                <a:sym typeface="Roboto Mono"/>
              </a:rPr>
              <a:t>"messages": [{</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chemeClr val="dk2"/>
                </a:solidFill>
                <a:latin typeface="Roboto Mono"/>
                <a:ea typeface="Roboto Mono"/>
                <a:cs typeface="Roboto Mono"/>
                <a:sym typeface="Roboto Mono"/>
              </a:rPr>
              <a:t>  "content": "...",</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chemeClr val="dk2"/>
                </a:solidFill>
                <a:latin typeface="Roboto Mono"/>
                <a:ea typeface="Roboto Mono"/>
                <a:cs typeface="Roboto Mono"/>
                <a:sym typeface="Roboto Mono"/>
              </a:rPr>
              <a:t>  "role": "system"</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b="1">
                <a:solidFill>
                  <a:schemeClr val="dk2"/>
                </a:solidFill>
                <a:latin typeface="Roboto Mono"/>
                <a:ea typeface="Roboto Mono"/>
                <a:cs typeface="Roboto Mono"/>
                <a:sym typeface="Roboto Mono"/>
              </a:rPr>
              <a:t>},{</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b="1">
                <a:solidFill>
                  <a:schemeClr val="dk2"/>
                </a:solidFill>
                <a:latin typeface="Roboto Mono"/>
                <a:ea typeface="Roboto Mono"/>
                <a:cs typeface="Roboto Mono"/>
                <a:sym typeface="Roboto Mono"/>
              </a:rPr>
              <a:t>  "content": "...",</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b="1">
                <a:solidFill>
                  <a:schemeClr val="dk2"/>
                </a:solidFill>
                <a:latin typeface="Roboto Mono"/>
                <a:ea typeface="Roboto Mono"/>
                <a:cs typeface="Roboto Mono"/>
                <a:sym typeface="Roboto Mono"/>
              </a:rPr>
              <a:t>  "role": "user"</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b="1">
                <a:solidFill>
                  <a:schemeClr val="dk2"/>
                </a:solidFill>
                <a:latin typeface="Roboto Mono"/>
                <a:ea typeface="Roboto Mono"/>
                <a:cs typeface="Roboto Mono"/>
                <a:sym typeface="Roboto Mono"/>
              </a:rPr>
              <a:t>}],</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"model": ”gpt-4”,</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"temperature": 0.2,</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"top_p": 0.7,</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"max_tokens": 1024,</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"stream": True</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rgbClr val="9E0000"/>
                </a:solidFill>
                <a:latin typeface="Roboto Mono"/>
                <a:ea typeface="Roboto Mono"/>
                <a:cs typeface="Roboto Mono"/>
                <a:sym typeface="Roboto Mono"/>
              </a:rPr>
              <a:t>}</a:t>
            </a:r>
            <a:endParaRPr sz="4400" b="1">
              <a:solidFill>
                <a:srgbClr val="9E0000"/>
              </a:solidFill>
              <a:latin typeface="Roboto Mono"/>
              <a:ea typeface="Roboto Mono"/>
              <a:cs typeface="Roboto Mono"/>
              <a:sym typeface="Roboto Mono"/>
            </a:endParaRPr>
          </a:p>
        </p:txBody>
      </p:sp>
      <p:sp>
        <p:nvSpPr>
          <p:cNvPr id="1478" name="Google Shape;1478;p92"/>
          <p:cNvSpPr/>
          <p:nvPr/>
        </p:nvSpPr>
        <p:spPr>
          <a:xfrm>
            <a:off x="14386000" y="8297275"/>
            <a:ext cx="7394100" cy="2104800"/>
          </a:xfrm>
          <a:prstGeom prst="roundRect">
            <a:avLst>
              <a:gd name="adj" fmla="val 16667"/>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200" b="1">
                <a:solidFill>
                  <a:schemeClr val="dk1"/>
                </a:solidFill>
              </a:rPr>
              <a:t>/chat/completions</a:t>
            </a:r>
            <a:endParaRPr sz="6200" b="1">
              <a:solidFill>
                <a:schemeClr val="dk1"/>
              </a:solidFill>
            </a:endParaRPr>
          </a:p>
        </p:txBody>
      </p:sp>
      <p:pic>
        <p:nvPicPr>
          <p:cNvPr id="1479" name="Google Shape;1479;p92"/>
          <p:cNvPicPr preferRelativeResize="0"/>
          <p:nvPr/>
        </p:nvPicPr>
        <p:blipFill>
          <a:blip r:embed="rId3">
            <a:alphaModFix/>
          </a:blip>
          <a:stretch>
            <a:fillRect/>
          </a:stretch>
        </p:blipFill>
        <p:spPr>
          <a:xfrm>
            <a:off x="16317613" y="6715412"/>
            <a:ext cx="3530851" cy="2290468"/>
          </a:xfrm>
          <a:prstGeom prst="rect">
            <a:avLst/>
          </a:prstGeom>
          <a:noFill/>
          <a:ln>
            <a:noFill/>
          </a:ln>
        </p:spPr>
      </p:pic>
      <p:grpSp>
        <p:nvGrpSpPr>
          <p:cNvPr id="1480" name="Google Shape;1480;p92"/>
          <p:cNvGrpSpPr/>
          <p:nvPr/>
        </p:nvGrpSpPr>
        <p:grpSpPr>
          <a:xfrm>
            <a:off x="23168574" y="5339519"/>
            <a:ext cx="7394196" cy="5950933"/>
            <a:chOff x="29757728" y="6937622"/>
            <a:chExt cx="6427500" cy="4962005"/>
          </a:xfrm>
        </p:grpSpPr>
        <p:sp>
          <p:nvSpPr>
            <p:cNvPr id="1481" name="Google Shape;1481;p92"/>
            <p:cNvSpPr/>
            <p:nvPr/>
          </p:nvSpPr>
          <p:spPr>
            <a:xfrm>
              <a:off x="29757728" y="6937627"/>
              <a:ext cx="6427500" cy="4962000"/>
            </a:xfrm>
            <a:prstGeom prst="roundRect">
              <a:avLst>
                <a:gd name="adj" fmla="val 16667"/>
              </a:avLst>
            </a:prstGeom>
            <a:solidFill>
              <a:srgbClr val="74AA9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482" name="Google Shape;1482;p92"/>
            <p:cNvPicPr preferRelativeResize="0"/>
            <p:nvPr/>
          </p:nvPicPr>
          <p:blipFill>
            <a:blip r:embed="rId4">
              <a:alphaModFix/>
            </a:blip>
            <a:stretch>
              <a:fillRect/>
            </a:stretch>
          </p:blipFill>
          <p:spPr>
            <a:xfrm>
              <a:off x="33455008" y="6937622"/>
              <a:ext cx="2523686" cy="2523707"/>
            </a:xfrm>
            <a:prstGeom prst="rect">
              <a:avLst/>
            </a:prstGeom>
            <a:noFill/>
            <a:ln>
              <a:noFill/>
            </a:ln>
          </p:spPr>
        </p:pic>
        <p:sp>
          <p:nvSpPr>
            <p:cNvPr id="1483" name="Google Shape;1483;p92"/>
            <p:cNvSpPr/>
            <p:nvPr/>
          </p:nvSpPr>
          <p:spPr>
            <a:xfrm>
              <a:off x="30096317" y="9148566"/>
              <a:ext cx="2856000" cy="9408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accent1"/>
                  </a:solidFill>
                </a:rPr>
                <a:t>Dalle-3</a:t>
              </a:r>
              <a:endParaRPr sz="4800" b="1">
                <a:solidFill>
                  <a:schemeClr val="accent1"/>
                </a:solidFill>
              </a:endParaRPr>
            </a:p>
          </p:txBody>
        </p:sp>
        <p:sp>
          <p:nvSpPr>
            <p:cNvPr id="1484" name="Google Shape;1484;p92"/>
            <p:cNvSpPr/>
            <p:nvPr/>
          </p:nvSpPr>
          <p:spPr>
            <a:xfrm>
              <a:off x="30096317" y="10220491"/>
              <a:ext cx="2856000" cy="10218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b="1">
                  <a:solidFill>
                    <a:schemeClr val="accent2"/>
                  </a:solidFill>
                </a:rPr>
                <a:t>Embed</a:t>
              </a:r>
              <a:endParaRPr sz="4100" b="1">
                <a:solidFill>
                  <a:schemeClr val="accent2"/>
                </a:solidFill>
              </a:endParaRPr>
            </a:p>
          </p:txBody>
        </p:sp>
        <p:sp>
          <p:nvSpPr>
            <p:cNvPr id="1485" name="Google Shape;1485;p92"/>
            <p:cNvSpPr/>
            <p:nvPr/>
          </p:nvSpPr>
          <p:spPr>
            <a:xfrm>
              <a:off x="30186167" y="8076641"/>
              <a:ext cx="2676300" cy="9408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GPT4</a:t>
              </a:r>
              <a:endParaRPr sz="4800" b="1">
                <a:solidFill>
                  <a:schemeClr val="dk2"/>
                </a:solidFill>
              </a:endParaRPr>
            </a:p>
          </p:txBody>
        </p:sp>
      </p:grpSp>
      <p:pic>
        <p:nvPicPr>
          <p:cNvPr id="1486" name="Google Shape;1486;p92"/>
          <p:cNvPicPr preferRelativeResize="0"/>
          <p:nvPr/>
        </p:nvPicPr>
        <p:blipFill>
          <a:blip r:embed="rId5">
            <a:alphaModFix/>
          </a:blip>
          <a:stretch>
            <a:fillRect/>
          </a:stretch>
        </p:blipFill>
        <p:spPr>
          <a:xfrm rot="209174">
            <a:off x="31837122" y="6150871"/>
            <a:ext cx="3388856" cy="4342809"/>
          </a:xfrm>
          <a:prstGeom prst="rect">
            <a:avLst/>
          </a:prstGeom>
          <a:noFill/>
          <a:ln>
            <a:noFill/>
          </a:ln>
        </p:spPr>
      </p:pic>
      <p:pic>
        <p:nvPicPr>
          <p:cNvPr id="1487" name="Google Shape;1487;p92"/>
          <p:cNvPicPr preferRelativeResize="0"/>
          <p:nvPr/>
        </p:nvPicPr>
        <p:blipFill>
          <a:blip r:embed="rId5">
            <a:alphaModFix/>
          </a:blip>
          <a:stretch>
            <a:fillRect/>
          </a:stretch>
        </p:blipFill>
        <p:spPr>
          <a:xfrm rot="209174">
            <a:off x="30656097" y="7264521"/>
            <a:ext cx="3388856" cy="4342809"/>
          </a:xfrm>
          <a:prstGeom prst="rect">
            <a:avLst/>
          </a:prstGeom>
          <a:noFill/>
          <a:ln>
            <a:noFill/>
          </a:ln>
        </p:spPr>
      </p:pic>
      <p:pic>
        <p:nvPicPr>
          <p:cNvPr id="1488" name="Google Shape;1488;p92"/>
          <p:cNvPicPr preferRelativeResize="0"/>
          <p:nvPr/>
        </p:nvPicPr>
        <p:blipFill>
          <a:blip r:embed="rId5">
            <a:alphaModFix/>
          </a:blip>
          <a:stretch>
            <a:fillRect/>
          </a:stretch>
        </p:blipFill>
        <p:spPr>
          <a:xfrm rot="209174">
            <a:off x="31837122" y="9107646"/>
            <a:ext cx="3388856" cy="4342809"/>
          </a:xfrm>
          <a:prstGeom prst="rect">
            <a:avLst/>
          </a:prstGeom>
          <a:noFill/>
          <a:ln>
            <a:noFill/>
          </a:ln>
        </p:spPr>
      </p:pic>
      <p:cxnSp>
        <p:nvCxnSpPr>
          <p:cNvPr id="1489" name="Google Shape;1489;p92"/>
          <p:cNvCxnSpPr>
            <a:stCxn id="1485" idx="3"/>
          </p:cNvCxnSpPr>
          <p:nvPr/>
        </p:nvCxnSpPr>
        <p:spPr>
          <a:xfrm>
            <a:off x="26740265" y="7269695"/>
            <a:ext cx="4614000" cy="2451000"/>
          </a:xfrm>
          <a:prstGeom prst="bentConnector3">
            <a:avLst>
              <a:gd name="adj1" fmla="val 12880"/>
            </a:avLst>
          </a:prstGeom>
          <a:noFill/>
          <a:ln w="228600" cap="flat" cmpd="sng">
            <a:solidFill>
              <a:schemeClr val="lt1"/>
            </a:solidFill>
            <a:prstDash val="solid"/>
            <a:round/>
            <a:headEnd type="none" w="med" len="med"/>
            <a:tailEnd type="none" w="med" len="med"/>
          </a:ln>
        </p:spPr>
      </p:cxnSp>
      <p:sp>
        <p:nvSpPr>
          <p:cNvPr id="1490" name="Google Shape;1490;p92"/>
          <p:cNvSpPr txBox="1"/>
          <p:nvPr/>
        </p:nvSpPr>
        <p:spPr>
          <a:xfrm>
            <a:off x="28832850" y="19550775"/>
            <a:ext cx="40197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700" u="sng">
                <a:solidFill>
                  <a:schemeClr val="hlink"/>
                </a:solidFill>
                <a:hlinkClick r:id="rId6"/>
              </a:rPr>
              <a:t>https://kubernetes.io/</a:t>
            </a:r>
            <a:endParaRPr sz="3000"/>
          </a:p>
        </p:txBody>
      </p:sp>
      <p:sp>
        <p:nvSpPr>
          <p:cNvPr id="2" name="TextBox 1">
            <a:extLst>
              <a:ext uri="{FF2B5EF4-FFF2-40B4-BE49-F238E27FC236}">
                <a16:creationId xmlns:a16="http://schemas.microsoft.com/office/drawing/2014/main" id="{7429F5B9-EF05-53DB-FA21-F7BFEDD15BCB}"/>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495"/>
        <p:cNvGrpSpPr/>
        <p:nvPr/>
      </p:nvGrpSpPr>
      <p:grpSpPr>
        <a:xfrm>
          <a:off x="0" y="0"/>
          <a:ext cx="0" cy="0"/>
          <a:chOff x="0" y="0"/>
          <a:chExt cx="0" cy="0"/>
        </a:xfrm>
      </p:grpSpPr>
      <p:sp>
        <p:nvSpPr>
          <p:cNvPr id="1496" name="Google Shape;1496;p93"/>
          <p:cNvSpPr/>
          <p:nvPr/>
        </p:nvSpPr>
        <p:spPr>
          <a:xfrm>
            <a:off x="13364100" y="6287275"/>
            <a:ext cx="9804600" cy="2010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97" name="Google Shape;1497;p93"/>
          <p:cNvSpPr/>
          <p:nvPr/>
        </p:nvSpPr>
        <p:spPr>
          <a:xfrm>
            <a:off x="14386000" y="9184575"/>
            <a:ext cx="7394100" cy="63777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50000"/>
              </a:lnSpc>
              <a:spcBef>
                <a:spcPts val="0"/>
              </a:spcBef>
              <a:spcAft>
                <a:spcPts val="0"/>
              </a:spcAft>
              <a:buClr>
                <a:schemeClr val="lt1"/>
              </a:buClr>
              <a:buSzPts val="1100"/>
              <a:buFont typeface="Arial"/>
              <a:buNone/>
            </a:pPr>
            <a:endParaRPr sz="5400" b="1">
              <a:solidFill>
                <a:schemeClr val="lt1"/>
              </a:solidFill>
            </a:endParaRPr>
          </a:p>
          <a:p>
            <a:pPr marL="0" lvl="0" indent="0" algn="ctr" rtl="0">
              <a:lnSpc>
                <a:spcPct val="150000"/>
              </a:lnSpc>
              <a:spcBef>
                <a:spcPts val="0"/>
              </a:spcBef>
              <a:spcAft>
                <a:spcPts val="0"/>
              </a:spcAft>
              <a:buClr>
                <a:schemeClr val="lt1"/>
              </a:buClr>
              <a:buSzPts val="1100"/>
              <a:buFont typeface="Arial"/>
              <a:buNone/>
            </a:pPr>
            <a:r>
              <a:rPr lang="en-US" sz="5400" b="1">
                <a:solidFill>
                  <a:schemeClr val="lt1"/>
                </a:solidFill>
              </a:rPr>
              <a:t>Facilitate</a:t>
            </a:r>
            <a:endParaRPr sz="5400" b="1">
              <a:solidFill>
                <a:schemeClr val="lt1"/>
              </a:solidFill>
            </a:endParaRPr>
          </a:p>
          <a:p>
            <a:pPr marL="0" lvl="0" indent="0" algn="ctr" rtl="0">
              <a:lnSpc>
                <a:spcPct val="150000"/>
              </a:lnSpc>
              <a:spcBef>
                <a:spcPts val="0"/>
              </a:spcBef>
              <a:spcAft>
                <a:spcPts val="0"/>
              </a:spcAft>
              <a:buClr>
                <a:schemeClr val="lt1"/>
              </a:buClr>
              <a:buSzPts val="1100"/>
              <a:buFont typeface="Arial"/>
              <a:buNone/>
            </a:pPr>
            <a:r>
              <a:rPr lang="en-US" sz="5400" b="1">
                <a:solidFill>
                  <a:schemeClr val="lt1"/>
                </a:solidFill>
              </a:rPr>
              <a:t>Monitor</a:t>
            </a:r>
            <a:endParaRPr sz="5400" b="1">
              <a:solidFill>
                <a:schemeClr val="lt1"/>
              </a:solidFill>
            </a:endParaRPr>
          </a:p>
          <a:p>
            <a:pPr marL="0" lvl="0" indent="0" algn="ctr" rtl="0">
              <a:lnSpc>
                <a:spcPct val="150000"/>
              </a:lnSpc>
              <a:spcBef>
                <a:spcPts val="0"/>
              </a:spcBef>
              <a:spcAft>
                <a:spcPts val="0"/>
              </a:spcAft>
              <a:buClr>
                <a:schemeClr val="lt1"/>
              </a:buClr>
              <a:buSzPts val="1100"/>
              <a:buFont typeface="Arial"/>
              <a:buNone/>
            </a:pPr>
            <a:r>
              <a:rPr lang="en-US" sz="5400" b="1">
                <a:solidFill>
                  <a:schemeClr val="lt1"/>
                </a:solidFill>
              </a:rPr>
              <a:t>Optimize</a:t>
            </a:r>
            <a:endParaRPr sz="5400" b="1">
              <a:solidFill>
                <a:schemeClr val="lt1"/>
              </a:solidFill>
            </a:endParaRPr>
          </a:p>
          <a:p>
            <a:pPr marL="0" lvl="0" indent="0" algn="ctr" rtl="0">
              <a:lnSpc>
                <a:spcPct val="150000"/>
              </a:lnSpc>
              <a:spcBef>
                <a:spcPts val="0"/>
              </a:spcBef>
              <a:spcAft>
                <a:spcPts val="0"/>
              </a:spcAft>
              <a:buNone/>
            </a:pPr>
            <a:r>
              <a:rPr lang="en-US" sz="5400" b="1">
                <a:solidFill>
                  <a:schemeClr val="lt1"/>
                </a:solidFill>
              </a:rPr>
              <a:t>Load Balance</a:t>
            </a:r>
            <a:endParaRPr sz="5400" b="1">
              <a:solidFill>
                <a:schemeClr val="lt1"/>
              </a:solidFill>
            </a:endParaRPr>
          </a:p>
        </p:txBody>
      </p:sp>
      <p:sp>
        <p:nvSpPr>
          <p:cNvPr id="1498" name="Google Shape;1498;p93"/>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Query Router Access</a:t>
            </a:r>
            <a:endParaRPr sz="8400"/>
          </a:p>
        </p:txBody>
      </p:sp>
      <p:sp>
        <p:nvSpPr>
          <p:cNvPr id="1499" name="Google Shape;1499;p93"/>
          <p:cNvSpPr/>
          <p:nvPr/>
        </p:nvSpPr>
        <p:spPr>
          <a:xfrm>
            <a:off x="23168575" y="11747650"/>
            <a:ext cx="7394100" cy="5325300"/>
          </a:xfrm>
          <a:prstGeom prst="rect">
            <a:avLst/>
          </a:prstGeom>
          <a:solidFill>
            <a:srgbClr val="E6EDEA"/>
          </a:solidFill>
          <a:ln>
            <a:noFill/>
          </a:ln>
        </p:spPr>
        <p:txBody>
          <a:bodyPr spcFirstLastPara="1" wrap="square" lIns="457200" tIns="91425" rIns="45700" bIns="91425" anchor="ctr" anchorCtr="0">
            <a:noAutofit/>
          </a:bodyPr>
          <a:lstStyle/>
          <a:p>
            <a:pPr marL="0" marR="0" lvl="0" indent="0" algn="l" rtl="0">
              <a:lnSpc>
                <a:spcPct val="90000"/>
              </a:lnSpc>
              <a:spcBef>
                <a:spcPts val="0"/>
              </a:spcBef>
              <a:spcAft>
                <a:spcPts val="0"/>
              </a:spcAft>
              <a:buNone/>
            </a:pP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&lt;s&gt;[INST]&lt;&lt;SYS&gt;&gt;</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{{system_message}}</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&lt;&lt;/SYS&gt;&gt;</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4800">
              <a:solidFill>
                <a:srgbClr val="00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0071C5"/>
                </a:solidFill>
                <a:latin typeface="Roboto Mono"/>
                <a:ea typeface="Roboto Mono"/>
                <a:cs typeface="Roboto Mono"/>
                <a:sym typeface="Roboto Mono"/>
              </a:rPr>
              <a:t>{{instruction}}</a:t>
            </a:r>
            <a:r>
              <a:rPr lang="en-US" sz="4800">
                <a:solidFill>
                  <a:srgbClr val="000000"/>
                </a:solidFill>
                <a:latin typeface="Roboto Mono"/>
                <a:ea typeface="Roboto Mono"/>
                <a:cs typeface="Roboto Mono"/>
                <a:sym typeface="Roboto Mono"/>
              </a:rPr>
              <a:t> [/INST] </a:t>
            </a:r>
            <a:r>
              <a:rPr lang="en-US" sz="4800">
                <a:solidFill>
                  <a:srgbClr val="5D1682"/>
                </a:solidFill>
                <a:latin typeface="Roboto Mono"/>
                <a:ea typeface="Roboto Mono"/>
                <a:cs typeface="Roboto Mono"/>
                <a:sym typeface="Roboto Mono"/>
              </a:rPr>
              <a:t>{{primer}}????</a:t>
            </a:r>
            <a:endParaRPr sz="4800">
              <a:solidFill>
                <a:srgbClr val="588A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4800">
              <a:solidFill>
                <a:srgbClr val="000000"/>
              </a:solidFill>
              <a:latin typeface="Roboto Mono"/>
              <a:ea typeface="Roboto Mono"/>
              <a:cs typeface="Roboto Mono"/>
              <a:sym typeface="Roboto Mono"/>
            </a:endParaRPr>
          </a:p>
        </p:txBody>
      </p:sp>
      <p:sp>
        <p:nvSpPr>
          <p:cNvPr id="1500" name="Google Shape;1500;p93"/>
          <p:cNvSpPr/>
          <p:nvPr/>
        </p:nvSpPr>
        <p:spPr>
          <a:xfrm>
            <a:off x="2292050" y="5572500"/>
            <a:ext cx="10988100" cy="11865900"/>
          </a:xfrm>
          <a:prstGeom prst="rect">
            <a:avLst/>
          </a:prstGeom>
          <a:solidFill>
            <a:schemeClr val="dk1"/>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lvl="0" indent="0" algn="l" rtl="0">
              <a:lnSpc>
                <a:spcPct val="115000"/>
              </a:lnSpc>
              <a:spcBef>
                <a:spcPts val="0"/>
              </a:spcBef>
              <a:spcAft>
                <a:spcPts val="0"/>
              </a:spcAft>
              <a:buSzPts val="1100"/>
              <a:buNone/>
            </a:pPr>
            <a:r>
              <a:rPr lang="en-US" sz="4400" b="1">
                <a:solidFill>
                  <a:srgbClr val="980000"/>
                </a:solidFill>
                <a:latin typeface="Roboto Mono"/>
                <a:ea typeface="Roboto Mono"/>
                <a:cs typeface="Roboto Mono"/>
                <a:sym typeface="Roboto Mono"/>
              </a:rPr>
              <a:t>{</a:t>
            </a:r>
            <a:endParaRPr sz="4400" b="1">
              <a:solidFill>
                <a:srgbClr val="980000"/>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chemeClr val="dk2"/>
                </a:solidFill>
                <a:latin typeface="Roboto Mono"/>
                <a:ea typeface="Roboto Mono"/>
                <a:cs typeface="Roboto Mono"/>
                <a:sym typeface="Roboto Mono"/>
              </a:rPr>
              <a:t>"messages": [{</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chemeClr val="dk2"/>
                </a:solidFill>
                <a:latin typeface="Roboto Mono"/>
                <a:ea typeface="Roboto Mono"/>
                <a:cs typeface="Roboto Mono"/>
                <a:sym typeface="Roboto Mono"/>
              </a:rPr>
              <a:t>  "content": "...",</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chemeClr val="dk2"/>
                </a:solidFill>
                <a:latin typeface="Roboto Mono"/>
                <a:ea typeface="Roboto Mono"/>
                <a:cs typeface="Roboto Mono"/>
                <a:sym typeface="Roboto Mono"/>
              </a:rPr>
              <a:t>  "role": "system"</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b="1">
                <a:solidFill>
                  <a:schemeClr val="dk2"/>
                </a:solidFill>
                <a:latin typeface="Roboto Mono"/>
                <a:ea typeface="Roboto Mono"/>
                <a:cs typeface="Roboto Mono"/>
                <a:sym typeface="Roboto Mono"/>
              </a:rPr>
              <a:t>},{</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b="1">
                <a:solidFill>
                  <a:schemeClr val="dk2"/>
                </a:solidFill>
                <a:latin typeface="Roboto Mono"/>
                <a:ea typeface="Roboto Mono"/>
                <a:cs typeface="Roboto Mono"/>
                <a:sym typeface="Roboto Mono"/>
              </a:rPr>
              <a:t>  "content": "...",</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b="1">
                <a:solidFill>
                  <a:schemeClr val="dk2"/>
                </a:solidFill>
                <a:latin typeface="Roboto Mono"/>
                <a:ea typeface="Roboto Mono"/>
                <a:cs typeface="Roboto Mono"/>
                <a:sym typeface="Roboto Mono"/>
              </a:rPr>
              <a:t>  "role": "user"</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b="1">
                <a:solidFill>
                  <a:schemeClr val="dk2"/>
                </a:solidFill>
                <a:latin typeface="Roboto Mono"/>
                <a:ea typeface="Roboto Mono"/>
                <a:cs typeface="Roboto Mono"/>
                <a:sym typeface="Roboto Mono"/>
              </a:rPr>
              <a:t>}],</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"model": ”gpt-4”,</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"temperature": 0.2,</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"top_p": 0.7,</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"max_tokens": 1024,</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"stream": True</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rgbClr val="9E0000"/>
                </a:solidFill>
                <a:latin typeface="Roboto Mono"/>
                <a:ea typeface="Roboto Mono"/>
                <a:cs typeface="Roboto Mono"/>
                <a:sym typeface="Roboto Mono"/>
              </a:rPr>
              <a:t>}</a:t>
            </a:r>
            <a:endParaRPr sz="4400" b="1">
              <a:solidFill>
                <a:srgbClr val="9E0000"/>
              </a:solidFill>
              <a:latin typeface="Roboto Mono"/>
              <a:ea typeface="Roboto Mono"/>
              <a:cs typeface="Roboto Mono"/>
              <a:sym typeface="Roboto Mono"/>
            </a:endParaRPr>
          </a:p>
        </p:txBody>
      </p:sp>
      <p:sp>
        <p:nvSpPr>
          <p:cNvPr id="1501" name="Google Shape;1501;p93"/>
          <p:cNvSpPr/>
          <p:nvPr/>
        </p:nvSpPr>
        <p:spPr>
          <a:xfrm>
            <a:off x="14386000" y="8297275"/>
            <a:ext cx="7394100" cy="2104800"/>
          </a:xfrm>
          <a:prstGeom prst="roundRect">
            <a:avLst>
              <a:gd name="adj" fmla="val 16667"/>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200" b="1">
                <a:solidFill>
                  <a:schemeClr val="dk1"/>
                </a:solidFill>
              </a:rPr>
              <a:t>/chat/completions</a:t>
            </a:r>
            <a:endParaRPr sz="6200" b="1">
              <a:solidFill>
                <a:schemeClr val="dk1"/>
              </a:solidFill>
            </a:endParaRPr>
          </a:p>
        </p:txBody>
      </p:sp>
      <p:pic>
        <p:nvPicPr>
          <p:cNvPr id="1502" name="Google Shape;1502;p93"/>
          <p:cNvPicPr preferRelativeResize="0"/>
          <p:nvPr/>
        </p:nvPicPr>
        <p:blipFill>
          <a:blip r:embed="rId3">
            <a:alphaModFix/>
          </a:blip>
          <a:stretch>
            <a:fillRect/>
          </a:stretch>
        </p:blipFill>
        <p:spPr>
          <a:xfrm>
            <a:off x="16317613" y="6715412"/>
            <a:ext cx="3530851" cy="2290468"/>
          </a:xfrm>
          <a:prstGeom prst="rect">
            <a:avLst/>
          </a:prstGeom>
          <a:noFill/>
          <a:ln>
            <a:noFill/>
          </a:ln>
        </p:spPr>
      </p:pic>
      <p:grpSp>
        <p:nvGrpSpPr>
          <p:cNvPr id="1503" name="Google Shape;1503;p93"/>
          <p:cNvGrpSpPr/>
          <p:nvPr/>
        </p:nvGrpSpPr>
        <p:grpSpPr>
          <a:xfrm>
            <a:off x="23168574" y="5339519"/>
            <a:ext cx="7394196" cy="5950933"/>
            <a:chOff x="29757728" y="6937622"/>
            <a:chExt cx="6427500" cy="4962005"/>
          </a:xfrm>
        </p:grpSpPr>
        <p:sp>
          <p:nvSpPr>
            <p:cNvPr id="1504" name="Google Shape;1504;p93"/>
            <p:cNvSpPr/>
            <p:nvPr/>
          </p:nvSpPr>
          <p:spPr>
            <a:xfrm>
              <a:off x="29757728" y="6937627"/>
              <a:ext cx="6427500" cy="4962000"/>
            </a:xfrm>
            <a:prstGeom prst="roundRect">
              <a:avLst>
                <a:gd name="adj" fmla="val 16667"/>
              </a:avLst>
            </a:prstGeom>
            <a:solidFill>
              <a:srgbClr val="74AA9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505" name="Google Shape;1505;p93"/>
            <p:cNvPicPr preferRelativeResize="0"/>
            <p:nvPr/>
          </p:nvPicPr>
          <p:blipFill>
            <a:blip r:embed="rId4">
              <a:alphaModFix/>
            </a:blip>
            <a:stretch>
              <a:fillRect/>
            </a:stretch>
          </p:blipFill>
          <p:spPr>
            <a:xfrm>
              <a:off x="33455008" y="6937622"/>
              <a:ext cx="2523686" cy="2523707"/>
            </a:xfrm>
            <a:prstGeom prst="rect">
              <a:avLst/>
            </a:prstGeom>
            <a:noFill/>
            <a:ln>
              <a:noFill/>
            </a:ln>
          </p:spPr>
        </p:pic>
        <p:sp>
          <p:nvSpPr>
            <p:cNvPr id="1506" name="Google Shape;1506;p93"/>
            <p:cNvSpPr/>
            <p:nvPr/>
          </p:nvSpPr>
          <p:spPr>
            <a:xfrm>
              <a:off x="30096317" y="9148566"/>
              <a:ext cx="2856000" cy="9408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accent1"/>
                  </a:solidFill>
                </a:rPr>
                <a:t>Dalle-3</a:t>
              </a:r>
              <a:endParaRPr sz="4800" b="1">
                <a:solidFill>
                  <a:schemeClr val="accent1"/>
                </a:solidFill>
              </a:endParaRPr>
            </a:p>
          </p:txBody>
        </p:sp>
        <p:sp>
          <p:nvSpPr>
            <p:cNvPr id="1507" name="Google Shape;1507;p93"/>
            <p:cNvSpPr/>
            <p:nvPr/>
          </p:nvSpPr>
          <p:spPr>
            <a:xfrm>
              <a:off x="30096317" y="10220491"/>
              <a:ext cx="2856000" cy="10218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b="1">
                  <a:solidFill>
                    <a:schemeClr val="accent2"/>
                  </a:solidFill>
                </a:rPr>
                <a:t>Embed</a:t>
              </a:r>
              <a:endParaRPr sz="4100" b="1">
                <a:solidFill>
                  <a:schemeClr val="accent2"/>
                </a:solidFill>
              </a:endParaRPr>
            </a:p>
          </p:txBody>
        </p:sp>
        <p:sp>
          <p:nvSpPr>
            <p:cNvPr id="1508" name="Google Shape;1508;p93"/>
            <p:cNvSpPr/>
            <p:nvPr/>
          </p:nvSpPr>
          <p:spPr>
            <a:xfrm>
              <a:off x="30186167" y="8076641"/>
              <a:ext cx="2676300" cy="9408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GPT4</a:t>
              </a:r>
              <a:endParaRPr sz="4800" b="1">
                <a:solidFill>
                  <a:schemeClr val="dk2"/>
                </a:solidFill>
              </a:endParaRPr>
            </a:p>
          </p:txBody>
        </p:sp>
      </p:grpSp>
      <p:pic>
        <p:nvPicPr>
          <p:cNvPr id="1509" name="Google Shape;1509;p93"/>
          <p:cNvPicPr preferRelativeResize="0"/>
          <p:nvPr/>
        </p:nvPicPr>
        <p:blipFill>
          <a:blip r:embed="rId5">
            <a:alphaModFix/>
          </a:blip>
          <a:stretch>
            <a:fillRect/>
          </a:stretch>
        </p:blipFill>
        <p:spPr>
          <a:xfrm rot="209174">
            <a:off x="31837122" y="6150871"/>
            <a:ext cx="3388856" cy="4342809"/>
          </a:xfrm>
          <a:prstGeom prst="rect">
            <a:avLst/>
          </a:prstGeom>
          <a:noFill/>
          <a:ln>
            <a:noFill/>
          </a:ln>
        </p:spPr>
      </p:pic>
      <p:pic>
        <p:nvPicPr>
          <p:cNvPr id="1510" name="Google Shape;1510;p93"/>
          <p:cNvPicPr preferRelativeResize="0"/>
          <p:nvPr/>
        </p:nvPicPr>
        <p:blipFill>
          <a:blip r:embed="rId5">
            <a:alphaModFix/>
          </a:blip>
          <a:stretch>
            <a:fillRect/>
          </a:stretch>
        </p:blipFill>
        <p:spPr>
          <a:xfrm rot="209174">
            <a:off x="30656097" y="7264521"/>
            <a:ext cx="3388856" cy="4342809"/>
          </a:xfrm>
          <a:prstGeom prst="rect">
            <a:avLst/>
          </a:prstGeom>
          <a:noFill/>
          <a:ln>
            <a:noFill/>
          </a:ln>
        </p:spPr>
      </p:pic>
      <p:pic>
        <p:nvPicPr>
          <p:cNvPr id="1511" name="Google Shape;1511;p93"/>
          <p:cNvPicPr preferRelativeResize="0"/>
          <p:nvPr/>
        </p:nvPicPr>
        <p:blipFill>
          <a:blip r:embed="rId5">
            <a:alphaModFix/>
          </a:blip>
          <a:stretch>
            <a:fillRect/>
          </a:stretch>
        </p:blipFill>
        <p:spPr>
          <a:xfrm rot="209174">
            <a:off x="31837122" y="9107646"/>
            <a:ext cx="3388856" cy="4342809"/>
          </a:xfrm>
          <a:prstGeom prst="rect">
            <a:avLst/>
          </a:prstGeom>
          <a:noFill/>
          <a:ln>
            <a:noFill/>
          </a:ln>
        </p:spPr>
      </p:pic>
      <p:pic>
        <p:nvPicPr>
          <p:cNvPr id="1512" name="Google Shape;1512;p93"/>
          <p:cNvPicPr preferRelativeResize="0"/>
          <p:nvPr/>
        </p:nvPicPr>
        <p:blipFill>
          <a:blip r:embed="rId5">
            <a:alphaModFix/>
          </a:blip>
          <a:stretch>
            <a:fillRect/>
          </a:stretch>
        </p:blipFill>
        <p:spPr>
          <a:xfrm rot="209174">
            <a:off x="31014672" y="10769971"/>
            <a:ext cx="3388856" cy="4342809"/>
          </a:xfrm>
          <a:prstGeom prst="rect">
            <a:avLst/>
          </a:prstGeom>
          <a:noFill/>
          <a:ln>
            <a:noFill/>
          </a:ln>
        </p:spPr>
      </p:pic>
      <p:pic>
        <p:nvPicPr>
          <p:cNvPr id="1513" name="Google Shape;1513;p93"/>
          <p:cNvPicPr preferRelativeResize="0"/>
          <p:nvPr/>
        </p:nvPicPr>
        <p:blipFill>
          <a:blip r:embed="rId5">
            <a:alphaModFix/>
          </a:blip>
          <a:stretch>
            <a:fillRect/>
          </a:stretch>
        </p:blipFill>
        <p:spPr>
          <a:xfrm rot="209174">
            <a:off x="32022147" y="11963271"/>
            <a:ext cx="3388856" cy="4342809"/>
          </a:xfrm>
          <a:prstGeom prst="rect">
            <a:avLst/>
          </a:prstGeom>
          <a:noFill/>
          <a:ln>
            <a:noFill/>
          </a:ln>
        </p:spPr>
      </p:pic>
      <p:cxnSp>
        <p:nvCxnSpPr>
          <p:cNvPr id="1514" name="Google Shape;1514;p93"/>
          <p:cNvCxnSpPr>
            <a:stCxn id="1508" idx="3"/>
          </p:cNvCxnSpPr>
          <p:nvPr/>
        </p:nvCxnSpPr>
        <p:spPr>
          <a:xfrm>
            <a:off x="26740265" y="7269695"/>
            <a:ext cx="4614000" cy="2451000"/>
          </a:xfrm>
          <a:prstGeom prst="bentConnector3">
            <a:avLst>
              <a:gd name="adj1" fmla="val 12880"/>
            </a:avLst>
          </a:prstGeom>
          <a:noFill/>
          <a:ln w="228600" cap="flat" cmpd="sng">
            <a:solidFill>
              <a:schemeClr val="lt1"/>
            </a:solidFill>
            <a:prstDash val="solid"/>
            <a:round/>
            <a:headEnd type="none" w="med" len="med"/>
            <a:tailEnd type="none" w="med" len="med"/>
          </a:ln>
        </p:spPr>
      </p:cxnSp>
      <p:pic>
        <p:nvPicPr>
          <p:cNvPr id="1515" name="Google Shape;1515;p93"/>
          <p:cNvPicPr preferRelativeResize="0"/>
          <p:nvPr/>
        </p:nvPicPr>
        <p:blipFill>
          <a:blip r:embed="rId6">
            <a:alphaModFix/>
          </a:blip>
          <a:stretch>
            <a:fillRect/>
          </a:stretch>
        </p:blipFill>
        <p:spPr>
          <a:xfrm>
            <a:off x="25348650" y="437225"/>
            <a:ext cx="10988100" cy="4445105"/>
          </a:xfrm>
          <a:prstGeom prst="rect">
            <a:avLst/>
          </a:prstGeom>
          <a:noFill/>
          <a:ln>
            <a:noFill/>
          </a:ln>
        </p:spPr>
      </p:pic>
      <p:sp>
        <p:nvSpPr>
          <p:cNvPr id="1516" name="Google Shape;1516;p93"/>
          <p:cNvSpPr txBox="1"/>
          <p:nvPr/>
        </p:nvSpPr>
        <p:spPr>
          <a:xfrm>
            <a:off x="28832850" y="19550775"/>
            <a:ext cx="40197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700" u="sng">
                <a:solidFill>
                  <a:schemeClr val="hlink"/>
                </a:solidFill>
                <a:hlinkClick r:id="rId7"/>
              </a:rPr>
              <a:t>https://kubernetes.io/</a:t>
            </a:r>
            <a:endParaRPr sz="3000"/>
          </a:p>
        </p:txBody>
      </p:sp>
      <p:sp>
        <p:nvSpPr>
          <p:cNvPr id="2" name="TextBox 1">
            <a:extLst>
              <a:ext uri="{FF2B5EF4-FFF2-40B4-BE49-F238E27FC236}">
                <a16:creationId xmlns:a16="http://schemas.microsoft.com/office/drawing/2014/main" id="{8CDA5309-247C-1A88-7B71-8E816A5BAE7A}"/>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521"/>
        <p:cNvGrpSpPr/>
        <p:nvPr/>
      </p:nvGrpSpPr>
      <p:grpSpPr>
        <a:xfrm>
          <a:off x="0" y="0"/>
          <a:ext cx="0" cy="0"/>
          <a:chOff x="0" y="0"/>
          <a:chExt cx="0" cy="0"/>
        </a:xfrm>
      </p:grpSpPr>
      <p:sp>
        <p:nvSpPr>
          <p:cNvPr id="1522" name="Google Shape;1522;p94"/>
          <p:cNvSpPr/>
          <p:nvPr/>
        </p:nvSpPr>
        <p:spPr>
          <a:xfrm>
            <a:off x="4715700" y="10455963"/>
            <a:ext cx="27144600" cy="2352000"/>
          </a:xfrm>
          <a:prstGeom prst="roundRect">
            <a:avLst>
              <a:gd name="adj" fmla="val 16667"/>
            </a:avLst>
          </a:prstGeom>
          <a:solidFill>
            <a:srgbClr val="51DA4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a:solidFill>
                  <a:schemeClr val="dk1"/>
                </a:solidFill>
              </a:rPr>
              <a:t>OpenAI Gateway</a:t>
            </a:r>
            <a:endParaRPr sz="7200" b="1">
              <a:solidFill>
                <a:schemeClr val="dk1"/>
              </a:solidFill>
            </a:endParaRPr>
          </a:p>
        </p:txBody>
      </p:sp>
      <p:pic>
        <p:nvPicPr>
          <p:cNvPr id="1523" name="Google Shape;1523;p94"/>
          <p:cNvPicPr preferRelativeResize="0"/>
          <p:nvPr/>
        </p:nvPicPr>
        <p:blipFill>
          <a:blip r:embed="rId3">
            <a:alphaModFix/>
          </a:blip>
          <a:stretch>
            <a:fillRect/>
          </a:stretch>
        </p:blipFill>
        <p:spPr>
          <a:xfrm rot="209175">
            <a:off x="22101600" y="14126623"/>
            <a:ext cx="3388851" cy="4161353"/>
          </a:xfrm>
          <a:prstGeom prst="rect">
            <a:avLst/>
          </a:prstGeom>
          <a:noFill/>
          <a:ln>
            <a:noFill/>
          </a:ln>
        </p:spPr>
      </p:pic>
      <p:sp>
        <p:nvSpPr>
          <p:cNvPr id="1524" name="Google Shape;1524;p94"/>
          <p:cNvSpPr/>
          <p:nvPr/>
        </p:nvSpPr>
        <p:spPr>
          <a:xfrm>
            <a:off x="18710400" y="14313475"/>
            <a:ext cx="3967200" cy="2010000"/>
          </a:xfrm>
          <a:prstGeom prst="roundRect">
            <a:avLst>
              <a:gd name="adj" fmla="val 48000"/>
            </a:avLst>
          </a:prstGeom>
          <a:solidFill>
            <a:schemeClr val="dk1"/>
          </a:solidFill>
          <a:ln w="1524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embed-&lt;&gt;</a:t>
            </a:r>
            <a:endParaRPr sz="4800" b="1">
              <a:solidFill>
                <a:schemeClr val="dk2"/>
              </a:solidFill>
            </a:endParaRPr>
          </a:p>
        </p:txBody>
      </p:sp>
      <p:cxnSp>
        <p:nvCxnSpPr>
          <p:cNvPr id="1525" name="Google Shape;1525;p94"/>
          <p:cNvCxnSpPr/>
          <p:nvPr/>
        </p:nvCxnSpPr>
        <p:spPr>
          <a:xfrm rot="10800000">
            <a:off x="21797325" y="12835750"/>
            <a:ext cx="1456500" cy="1368300"/>
          </a:xfrm>
          <a:prstGeom prst="straightConnector1">
            <a:avLst/>
          </a:prstGeom>
          <a:noFill/>
          <a:ln w="114300" cap="flat" cmpd="sng">
            <a:solidFill>
              <a:schemeClr val="dk2"/>
            </a:solidFill>
            <a:prstDash val="solid"/>
            <a:round/>
            <a:headEnd type="stealth" w="med" len="med"/>
            <a:tailEnd type="none" w="med" len="med"/>
          </a:ln>
        </p:spPr>
      </p:cxnSp>
      <p:pic>
        <p:nvPicPr>
          <p:cNvPr id="1526" name="Google Shape;1526;p94"/>
          <p:cNvPicPr preferRelativeResize="0"/>
          <p:nvPr/>
        </p:nvPicPr>
        <p:blipFill>
          <a:blip r:embed="rId3">
            <a:alphaModFix/>
          </a:blip>
          <a:stretch>
            <a:fillRect/>
          </a:stretch>
        </p:blipFill>
        <p:spPr>
          <a:xfrm rot="209174">
            <a:off x="30398372" y="14262963"/>
            <a:ext cx="3388856" cy="4024974"/>
          </a:xfrm>
          <a:prstGeom prst="rect">
            <a:avLst/>
          </a:prstGeom>
          <a:noFill/>
          <a:ln>
            <a:noFill/>
          </a:ln>
        </p:spPr>
      </p:pic>
      <p:sp>
        <p:nvSpPr>
          <p:cNvPr id="1527" name="Google Shape;1527;p94"/>
          <p:cNvSpPr/>
          <p:nvPr/>
        </p:nvSpPr>
        <p:spPr>
          <a:xfrm>
            <a:off x="27009325" y="14313475"/>
            <a:ext cx="3967200" cy="2010000"/>
          </a:xfrm>
          <a:prstGeom prst="roundRect">
            <a:avLst>
              <a:gd name="adj" fmla="val 48000"/>
            </a:avLst>
          </a:prstGeom>
          <a:solidFill>
            <a:schemeClr val="dk1"/>
          </a:solidFill>
          <a:ln w="1524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Dalle-3</a:t>
            </a:r>
            <a:endParaRPr sz="4800" b="1">
              <a:solidFill>
                <a:schemeClr val="dk2"/>
              </a:solidFill>
            </a:endParaRPr>
          </a:p>
        </p:txBody>
      </p:sp>
      <p:cxnSp>
        <p:nvCxnSpPr>
          <p:cNvPr id="1528" name="Google Shape;1528;p94"/>
          <p:cNvCxnSpPr/>
          <p:nvPr/>
        </p:nvCxnSpPr>
        <p:spPr>
          <a:xfrm rot="10800000">
            <a:off x="22598575" y="12583275"/>
            <a:ext cx="1880100" cy="1680900"/>
          </a:xfrm>
          <a:prstGeom prst="straightConnector1">
            <a:avLst/>
          </a:prstGeom>
          <a:noFill/>
          <a:ln w="114300" cap="flat" cmpd="sng">
            <a:solidFill>
              <a:schemeClr val="dk2"/>
            </a:solidFill>
            <a:prstDash val="solid"/>
            <a:round/>
            <a:headEnd type="stealth" w="med" len="med"/>
            <a:tailEnd type="none" w="med" len="med"/>
          </a:ln>
        </p:spPr>
      </p:cxnSp>
      <p:cxnSp>
        <p:nvCxnSpPr>
          <p:cNvPr id="1529" name="Google Shape;1529;p94"/>
          <p:cNvCxnSpPr/>
          <p:nvPr/>
        </p:nvCxnSpPr>
        <p:spPr>
          <a:xfrm rot="10800000">
            <a:off x="30086708" y="12765887"/>
            <a:ext cx="1773600" cy="1208100"/>
          </a:xfrm>
          <a:prstGeom prst="straightConnector1">
            <a:avLst/>
          </a:prstGeom>
          <a:noFill/>
          <a:ln w="114300" cap="flat" cmpd="sng">
            <a:solidFill>
              <a:schemeClr val="dk2"/>
            </a:solidFill>
            <a:prstDash val="solid"/>
            <a:round/>
            <a:headEnd type="stealth" w="med" len="med"/>
            <a:tailEnd type="none" w="med" len="med"/>
          </a:ln>
        </p:spPr>
      </p:cxnSp>
      <p:cxnSp>
        <p:nvCxnSpPr>
          <p:cNvPr id="1530" name="Google Shape;1530;p94"/>
          <p:cNvCxnSpPr/>
          <p:nvPr/>
        </p:nvCxnSpPr>
        <p:spPr>
          <a:xfrm>
            <a:off x="6765850" y="19141750"/>
            <a:ext cx="22219200" cy="0"/>
          </a:xfrm>
          <a:prstGeom prst="straightConnector1">
            <a:avLst/>
          </a:prstGeom>
          <a:noFill/>
          <a:ln w="114300" cap="flat" cmpd="sng">
            <a:solidFill>
              <a:schemeClr val="dk2"/>
            </a:solidFill>
            <a:prstDash val="solid"/>
            <a:round/>
            <a:headEnd type="none" w="med" len="med"/>
            <a:tailEnd type="none" w="med" len="med"/>
          </a:ln>
        </p:spPr>
      </p:cxnSp>
      <p:cxnSp>
        <p:nvCxnSpPr>
          <p:cNvPr id="1531" name="Google Shape;1531;p94"/>
          <p:cNvCxnSpPr/>
          <p:nvPr/>
        </p:nvCxnSpPr>
        <p:spPr>
          <a:xfrm flipH="1">
            <a:off x="21095950" y="16388013"/>
            <a:ext cx="66600" cy="2744100"/>
          </a:xfrm>
          <a:prstGeom prst="straightConnector1">
            <a:avLst/>
          </a:prstGeom>
          <a:noFill/>
          <a:ln w="114300" cap="flat" cmpd="sng">
            <a:solidFill>
              <a:schemeClr val="dk2"/>
            </a:solidFill>
            <a:prstDash val="solid"/>
            <a:round/>
            <a:headEnd type="stealth" w="med" len="med"/>
            <a:tailEnd type="none" w="med" len="med"/>
          </a:ln>
        </p:spPr>
      </p:cxnSp>
      <p:cxnSp>
        <p:nvCxnSpPr>
          <p:cNvPr id="1532" name="Google Shape;1532;p94"/>
          <p:cNvCxnSpPr/>
          <p:nvPr/>
        </p:nvCxnSpPr>
        <p:spPr>
          <a:xfrm flipH="1">
            <a:off x="28959625" y="16427850"/>
            <a:ext cx="66600" cy="2744100"/>
          </a:xfrm>
          <a:prstGeom prst="straightConnector1">
            <a:avLst/>
          </a:prstGeom>
          <a:noFill/>
          <a:ln w="114300" cap="flat" cmpd="sng">
            <a:solidFill>
              <a:schemeClr val="dk2"/>
            </a:solidFill>
            <a:prstDash val="solid"/>
            <a:round/>
            <a:headEnd type="stealth" w="med" len="med"/>
            <a:tailEnd type="none" w="med" len="med"/>
          </a:ln>
        </p:spPr>
      </p:cxnSp>
      <p:sp>
        <p:nvSpPr>
          <p:cNvPr id="1533" name="Google Shape;1533;p94"/>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Large Model Hosting Platforms - OpenAI</a:t>
            </a:r>
            <a:endParaRPr sz="8400"/>
          </a:p>
        </p:txBody>
      </p:sp>
      <p:pic>
        <p:nvPicPr>
          <p:cNvPr id="1534" name="Google Shape;1534;p94"/>
          <p:cNvPicPr preferRelativeResize="0"/>
          <p:nvPr/>
        </p:nvPicPr>
        <p:blipFill>
          <a:blip r:embed="rId3">
            <a:alphaModFix/>
          </a:blip>
          <a:stretch>
            <a:fillRect/>
          </a:stretch>
        </p:blipFill>
        <p:spPr>
          <a:xfrm rot="209174">
            <a:off x="13799910" y="14386042"/>
            <a:ext cx="3388855" cy="4009691"/>
          </a:xfrm>
          <a:prstGeom prst="rect">
            <a:avLst/>
          </a:prstGeom>
          <a:noFill/>
          <a:ln>
            <a:noFill/>
          </a:ln>
        </p:spPr>
      </p:pic>
      <p:sp>
        <p:nvSpPr>
          <p:cNvPr id="1535" name="Google Shape;1535;p94"/>
          <p:cNvSpPr/>
          <p:nvPr/>
        </p:nvSpPr>
        <p:spPr>
          <a:xfrm>
            <a:off x="10858975" y="14421275"/>
            <a:ext cx="3519600" cy="2010000"/>
          </a:xfrm>
          <a:prstGeom prst="roundRect">
            <a:avLst>
              <a:gd name="adj" fmla="val 48000"/>
            </a:avLst>
          </a:prstGeom>
          <a:solidFill>
            <a:schemeClr val="dk1"/>
          </a:solidFill>
          <a:ln w="1524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GPT</a:t>
            </a:r>
            <a:endParaRPr sz="4800" b="1">
              <a:solidFill>
                <a:schemeClr val="dk2"/>
              </a:solidFill>
            </a:endParaRPr>
          </a:p>
          <a:p>
            <a:pPr marL="0" lvl="0" indent="0" algn="ctr" rtl="0">
              <a:spcBef>
                <a:spcPts val="0"/>
              </a:spcBef>
              <a:spcAft>
                <a:spcPts val="0"/>
              </a:spcAft>
              <a:buNone/>
            </a:pPr>
            <a:r>
              <a:rPr lang="en-US" sz="4800" b="1">
                <a:solidFill>
                  <a:schemeClr val="dk2"/>
                </a:solidFill>
              </a:rPr>
              <a:t>(3.5/4)</a:t>
            </a:r>
            <a:endParaRPr sz="4800" b="1">
              <a:solidFill>
                <a:schemeClr val="dk2"/>
              </a:solidFill>
            </a:endParaRPr>
          </a:p>
        </p:txBody>
      </p:sp>
      <p:cxnSp>
        <p:nvCxnSpPr>
          <p:cNvPr id="1536" name="Google Shape;1536;p94"/>
          <p:cNvCxnSpPr/>
          <p:nvPr/>
        </p:nvCxnSpPr>
        <p:spPr>
          <a:xfrm rot="10800000">
            <a:off x="12396950" y="12988075"/>
            <a:ext cx="2820000" cy="1495500"/>
          </a:xfrm>
          <a:prstGeom prst="straightConnector1">
            <a:avLst/>
          </a:prstGeom>
          <a:noFill/>
          <a:ln w="114300" cap="flat" cmpd="sng">
            <a:solidFill>
              <a:schemeClr val="dk2"/>
            </a:solidFill>
            <a:prstDash val="solid"/>
            <a:round/>
            <a:headEnd type="stealth" w="med" len="med"/>
            <a:tailEnd type="none" w="med" len="med"/>
          </a:ln>
        </p:spPr>
      </p:cxnSp>
      <p:cxnSp>
        <p:nvCxnSpPr>
          <p:cNvPr id="1537" name="Google Shape;1537;p94"/>
          <p:cNvCxnSpPr/>
          <p:nvPr/>
        </p:nvCxnSpPr>
        <p:spPr>
          <a:xfrm rot="10800000" flipH="1">
            <a:off x="13977775" y="12894100"/>
            <a:ext cx="2050800" cy="789600"/>
          </a:xfrm>
          <a:prstGeom prst="straightConnector1">
            <a:avLst/>
          </a:prstGeom>
          <a:noFill/>
          <a:ln w="114300" cap="flat" cmpd="sng">
            <a:solidFill>
              <a:schemeClr val="dk2"/>
            </a:solidFill>
            <a:prstDash val="solid"/>
            <a:round/>
            <a:headEnd type="stealth" w="med" len="med"/>
            <a:tailEnd type="none" w="med" len="med"/>
          </a:ln>
        </p:spPr>
      </p:cxnSp>
      <p:cxnSp>
        <p:nvCxnSpPr>
          <p:cNvPr id="1538" name="Google Shape;1538;p94"/>
          <p:cNvCxnSpPr/>
          <p:nvPr/>
        </p:nvCxnSpPr>
        <p:spPr>
          <a:xfrm rot="10800000" flipH="1">
            <a:off x="6805750" y="12851250"/>
            <a:ext cx="15000" cy="6311700"/>
          </a:xfrm>
          <a:prstGeom prst="straightConnector1">
            <a:avLst/>
          </a:prstGeom>
          <a:noFill/>
          <a:ln w="114300" cap="flat" cmpd="sng">
            <a:solidFill>
              <a:schemeClr val="dk2"/>
            </a:solidFill>
            <a:prstDash val="solid"/>
            <a:round/>
            <a:headEnd type="none" w="med" len="med"/>
            <a:tailEnd type="none" w="med" len="med"/>
          </a:ln>
        </p:spPr>
      </p:cxnSp>
      <p:cxnSp>
        <p:nvCxnSpPr>
          <p:cNvPr id="1539" name="Google Shape;1539;p94"/>
          <p:cNvCxnSpPr>
            <a:stCxn id="1535" idx="2"/>
          </p:cNvCxnSpPr>
          <p:nvPr/>
        </p:nvCxnSpPr>
        <p:spPr>
          <a:xfrm flipH="1">
            <a:off x="12552175" y="16431275"/>
            <a:ext cx="66600" cy="2744100"/>
          </a:xfrm>
          <a:prstGeom prst="straightConnector1">
            <a:avLst/>
          </a:prstGeom>
          <a:noFill/>
          <a:ln w="114300" cap="flat" cmpd="sng">
            <a:solidFill>
              <a:schemeClr val="dk2"/>
            </a:solidFill>
            <a:prstDash val="solid"/>
            <a:round/>
            <a:headEnd type="stealth" w="med" len="med"/>
            <a:tailEnd type="none" w="med" len="med"/>
          </a:ln>
        </p:spPr>
      </p:cxnSp>
      <p:pic>
        <p:nvPicPr>
          <p:cNvPr id="1540" name="Google Shape;1540;p94"/>
          <p:cNvPicPr preferRelativeResize="0"/>
          <p:nvPr/>
        </p:nvPicPr>
        <p:blipFill>
          <a:blip r:embed="rId3">
            <a:alphaModFix/>
          </a:blip>
          <a:stretch>
            <a:fillRect/>
          </a:stretch>
        </p:blipFill>
        <p:spPr>
          <a:xfrm rot="209174">
            <a:off x="7914423" y="14202455"/>
            <a:ext cx="3388855" cy="4009691"/>
          </a:xfrm>
          <a:prstGeom prst="rect">
            <a:avLst/>
          </a:prstGeom>
          <a:noFill/>
          <a:ln>
            <a:noFill/>
          </a:ln>
        </p:spPr>
      </p:pic>
      <p:cxnSp>
        <p:nvCxnSpPr>
          <p:cNvPr id="1541" name="Google Shape;1541;p94"/>
          <p:cNvCxnSpPr>
            <a:stCxn id="1540" idx="0"/>
          </p:cNvCxnSpPr>
          <p:nvPr/>
        </p:nvCxnSpPr>
        <p:spPr>
          <a:xfrm rot="10800000" flipH="1">
            <a:off x="9677296" y="12988024"/>
            <a:ext cx="2467200" cy="1215600"/>
          </a:xfrm>
          <a:prstGeom prst="straightConnector1">
            <a:avLst/>
          </a:prstGeom>
          <a:noFill/>
          <a:ln w="114300" cap="flat" cmpd="sng">
            <a:solidFill>
              <a:schemeClr val="dk2"/>
            </a:solidFill>
            <a:prstDash val="solid"/>
            <a:round/>
            <a:headEnd type="stealth" w="med" len="med"/>
            <a:tailEnd type="none" w="med" len="med"/>
          </a:ln>
        </p:spPr>
      </p:cxnSp>
      <p:grpSp>
        <p:nvGrpSpPr>
          <p:cNvPr id="1542" name="Google Shape;1542;p94"/>
          <p:cNvGrpSpPr/>
          <p:nvPr/>
        </p:nvGrpSpPr>
        <p:grpSpPr>
          <a:xfrm>
            <a:off x="5975097" y="7635854"/>
            <a:ext cx="25284880" cy="3591116"/>
            <a:chOff x="3668642" y="5530605"/>
            <a:chExt cx="31324182" cy="5014825"/>
          </a:xfrm>
        </p:grpSpPr>
        <p:sp>
          <p:nvSpPr>
            <p:cNvPr id="1543" name="Google Shape;1543;p94"/>
            <p:cNvSpPr/>
            <p:nvPr/>
          </p:nvSpPr>
          <p:spPr>
            <a:xfrm rot="-1701829">
              <a:off x="28090431" y="7110325"/>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images/generate</a:t>
              </a:r>
              <a:endParaRPr sz="4800" b="1">
                <a:solidFill>
                  <a:schemeClr val="dk1"/>
                </a:solidFill>
              </a:endParaRPr>
            </a:p>
          </p:txBody>
        </p:sp>
        <p:sp>
          <p:nvSpPr>
            <p:cNvPr id="1544" name="Google Shape;1544;p94"/>
            <p:cNvSpPr/>
            <p:nvPr/>
          </p:nvSpPr>
          <p:spPr>
            <a:xfrm rot="-1701829">
              <a:off x="15023412" y="7207902"/>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chat/completion</a:t>
              </a:r>
              <a:endParaRPr sz="4800" b="1">
                <a:solidFill>
                  <a:schemeClr val="dk1"/>
                </a:solidFill>
              </a:endParaRPr>
            </a:p>
          </p:txBody>
        </p:sp>
        <p:sp>
          <p:nvSpPr>
            <p:cNvPr id="1545" name="Google Shape;1545;p94"/>
            <p:cNvSpPr/>
            <p:nvPr/>
          </p:nvSpPr>
          <p:spPr>
            <a:xfrm rot="-1701829">
              <a:off x="10118740" y="7345174"/>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completion</a:t>
              </a:r>
              <a:endParaRPr sz="4800" b="1">
                <a:solidFill>
                  <a:schemeClr val="dk1"/>
                </a:solidFill>
              </a:endParaRPr>
            </a:p>
          </p:txBody>
        </p:sp>
        <p:sp>
          <p:nvSpPr>
            <p:cNvPr id="1546" name="Google Shape;1546;p94"/>
            <p:cNvSpPr/>
            <p:nvPr/>
          </p:nvSpPr>
          <p:spPr>
            <a:xfrm rot="-1701829">
              <a:off x="3574149" y="7595750"/>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models</a:t>
              </a:r>
              <a:endParaRPr sz="4800" b="1">
                <a:solidFill>
                  <a:schemeClr val="dk1"/>
                </a:solidFill>
              </a:endParaRPr>
            </a:p>
          </p:txBody>
        </p:sp>
        <p:sp>
          <p:nvSpPr>
            <p:cNvPr id="1547" name="Google Shape;1547;p94"/>
            <p:cNvSpPr/>
            <p:nvPr/>
          </p:nvSpPr>
          <p:spPr>
            <a:xfrm rot="-1701829">
              <a:off x="22519897" y="7323145"/>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embeddings</a:t>
              </a:r>
              <a:endParaRPr sz="4800" b="1">
                <a:solidFill>
                  <a:schemeClr val="dk1"/>
                </a:solidFill>
              </a:endParaRPr>
            </a:p>
          </p:txBody>
        </p:sp>
      </p:grpSp>
      <p:sp>
        <p:nvSpPr>
          <p:cNvPr id="2" name="TextBox 1">
            <a:extLst>
              <a:ext uri="{FF2B5EF4-FFF2-40B4-BE49-F238E27FC236}">
                <a16:creationId xmlns:a16="http://schemas.microsoft.com/office/drawing/2014/main" id="{6C7FF9B3-83BC-FEA2-85D3-8804685F2BFE}"/>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D3F68-42E4-2C4E-D224-99D12E918C01}"/>
              </a:ext>
            </a:extLst>
          </p:cNvPr>
          <p:cNvSpPr>
            <a:spLocks noGrp="1"/>
          </p:cNvSpPr>
          <p:nvPr>
            <p:ph type="title"/>
          </p:nvPr>
        </p:nvSpPr>
        <p:spPr>
          <a:xfrm>
            <a:off x="783774" y="1173603"/>
            <a:ext cx="9522888" cy="17473482"/>
          </a:xfrm>
        </p:spPr>
        <p:txBody>
          <a:bodyPr>
            <a:normAutofit/>
          </a:bodyPr>
          <a:lstStyle/>
          <a:p>
            <a:r>
              <a:rPr lang="en-US" dirty="0"/>
              <a:t>Claude 3.7 Sonnet, Claude 3.5 Sonnet, </a:t>
            </a:r>
            <a:r>
              <a:rPr lang="en-US" dirty="0" err="1"/>
              <a:t>OpenAI</a:t>
            </a:r>
            <a:r>
              <a:rPr lang="en-US" dirty="0"/>
              <a:t>, </a:t>
            </a:r>
            <a:r>
              <a:rPr lang="en-US" dirty="0" err="1"/>
              <a:t>DeepSeek</a:t>
            </a:r>
            <a:r>
              <a:rPr lang="en-US" dirty="0"/>
              <a:t>, and Grok</a:t>
            </a:r>
          </a:p>
        </p:txBody>
      </p:sp>
      <p:sp>
        <p:nvSpPr>
          <p:cNvPr id="4" name="Slide Number Placeholder 3">
            <a:extLst>
              <a:ext uri="{FF2B5EF4-FFF2-40B4-BE49-F238E27FC236}">
                <a16:creationId xmlns:a16="http://schemas.microsoft.com/office/drawing/2014/main" id="{6E0D9D2B-0EEC-9D44-8EBE-448D4201602A}"/>
              </a:ext>
            </a:extLst>
          </p:cNvPr>
          <p:cNvSpPr>
            <a:spLocks noGrp="1"/>
          </p:cNvSpPr>
          <p:nvPr>
            <p:ph type="sldNum" sz="quarter" idx="12"/>
          </p:nvPr>
        </p:nvSpPr>
        <p:spPr/>
        <p:txBody>
          <a:bodyPr/>
          <a:lstStyle/>
          <a:p>
            <a:fld id="{5D6FF71F-CF6A-4C46-8F9B-61D49EEA70E3}" type="slidenum">
              <a:rPr lang="en-US" smtClean="0"/>
              <a:t>12</a:t>
            </a:fld>
            <a:endParaRPr lang="en-US"/>
          </a:p>
        </p:txBody>
      </p:sp>
      <p:sp>
        <p:nvSpPr>
          <p:cNvPr id="6" name="TextBox 5">
            <a:extLst>
              <a:ext uri="{FF2B5EF4-FFF2-40B4-BE49-F238E27FC236}">
                <a16:creationId xmlns:a16="http://schemas.microsoft.com/office/drawing/2014/main" id="{786D8468-9185-4370-8082-BBD6AC9D6009}"/>
              </a:ext>
            </a:extLst>
          </p:cNvPr>
          <p:cNvSpPr txBox="1"/>
          <p:nvPr/>
        </p:nvSpPr>
        <p:spPr>
          <a:xfrm>
            <a:off x="9292437" y="19779177"/>
            <a:ext cx="18288000" cy="646331"/>
          </a:xfrm>
          <a:prstGeom prst="rect">
            <a:avLst/>
          </a:prstGeom>
          <a:noFill/>
        </p:spPr>
        <p:txBody>
          <a:bodyPr wrap="square">
            <a:spAutoFit/>
          </a:bodyPr>
          <a:lstStyle/>
          <a:p>
            <a:pPr algn="ctr"/>
            <a:r>
              <a:rPr lang="en-US" sz="3600" dirty="0">
                <a:solidFill>
                  <a:schemeClr val="bg1">
                    <a:lumMod val="65000"/>
                  </a:schemeClr>
                </a:solidFill>
              </a:rPr>
              <a:t>Source: </a:t>
            </a:r>
            <a:r>
              <a:rPr lang="en-US" sz="3600" dirty="0">
                <a:solidFill>
                  <a:schemeClr val="bg1">
                    <a:lumMod val="65000"/>
                  </a:schemeClr>
                </a:solidFill>
                <a:hlinkClick r:id="rId2"/>
              </a:rPr>
              <a:t>https://www.anthropic.com/news/claude-3-7-sonnet</a:t>
            </a:r>
            <a:endParaRPr lang="en-US" sz="3600" dirty="0">
              <a:solidFill>
                <a:schemeClr val="bg1">
                  <a:lumMod val="65000"/>
                </a:schemeClr>
              </a:solidFill>
            </a:endParaRPr>
          </a:p>
        </p:txBody>
      </p:sp>
      <p:pic>
        <p:nvPicPr>
          <p:cNvPr id="3" name="Picture 2">
            <a:extLst>
              <a:ext uri="{FF2B5EF4-FFF2-40B4-BE49-F238E27FC236}">
                <a16:creationId xmlns:a16="http://schemas.microsoft.com/office/drawing/2014/main" id="{6B486688-4532-9C0F-93F0-ABFAB0887C3C}"/>
              </a:ext>
            </a:extLst>
          </p:cNvPr>
          <p:cNvPicPr>
            <a:picLocks noChangeAspect="1"/>
          </p:cNvPicPr>
          <p:nvPr/>
        </p:nvPicPr>
        <p:blipFill rotWithShape="1">
          <a:blip r:embed="rId3"/>
          <a:srcRect b="13034"/>
          <a:stretch/>
        </p:blipFill>
        <p:spPr>
          <a:xfrm>
            <a:off x="10371975" y="506898"/>
            <a:ext cx="24613776" cy="19429578"/>
          </a:xfrm>
          <a:prstGeom prst="rect">
            <a:avLst/>
          </a:prstGeom>
        </p:spPr>
      </p:pic>
    </p:spTree>
    <p:extLst>
      <p:ext uri="{BB962C8B-B14F-4D97-AF65-F5344CB8AC3E}">
        <p14:creationId xmlns:p14="http://schemas.microsoft.com/office/powerpoint/2010/main" val="210208564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552"/>
        <p:cNvGrpSpPr/>
        <p:nvPr/>
      </p:nvGrpSpPr>
      <p:grpSpPr>
        <a:xfrm>
          <a:off x="0" y="0"/>
          <a:ext cx="0" cy="0"/>
          <a:chOff x="0" y="0"/>
          <a:chExt cx="0" cy="0"/>
        </a:xfrm>
      </p:grpSpPr>
      <p:sp>
        <p:nvSpPr>
          <p:cNvPr id="1553" name="Google Shape;1553;p95"/>
          <p:cNvSpPr/>
          <p:nvPr/>
        </p:nvSpPr>
        <p:spPr>
          <a:xfrm>
            <a:off x="31860300" y="10497975"/>
            <a:ext cx="4715700" cy="2352000"/>
          </a:xfrm>
          <a:prstGeom prst="rect">
            <a:avLst/>
          </a:prstGeom>
          <a:solidFill>
            <a:srgbClr val="E6EDEA"/>
          </a:solidFill>
          <a:ln>
            <a:noFill/>
          </a:ln>
        </p:spPr>
        <p:txBody>
          <a:bodyPr spcFirstLastPara="1" wrap="square" lIns="457200" tIns="91425" rIns="45700" bIns="91425" anchor="ctr" anchorCtr="0">
            <a:noAutofit/>
          </a:bodyPr>
          <a:lstStyle/>
          <a:p>
            <a:pPr marL="0" marR="0" lvl="0" indent="0" algn="l" rtl="0">
              <a:lnSpc>
                <a:spcPct val="90000"/>
              </a:lnSpc>
              <a:spcBef>
                <a:spcPts val="0"/>
              </a:spcBef>
              <a:spcAft>
                <a:spcPts val="0"/>
              </a:spcAft>
              <a:buNone/>
            </a:pPr>
            <a:r>
              <a:rPr lang="en-US" sz="4400">
                <a:solidFill>
                  <a:srgbClr val="0071C5"/>
                </a:solidFill>
                <a:latin typeface="Roboto Mono"/>
                <a:ea typeface="Roboto Mono"/>
                <a:cs typeface="Roboto Mono"/>
                <a:sym typeface="Roboto Mono"/>
              </a:rPr>
              <a:t>  Responses</a:t>
            </a:r>
            <a:endParaRPr sz="4400">
              <a:solidFill>
                <a:srgbClr val="0071C5"/>
              </a:solidFill>
              <a:latin typeface="Roboto Mono"/>
              <a:ea typeface="Roboto Mono"/>
              <a:cs typeface="Roboto Mono"/>
              <a:sym typeface="Roboto Mono"/>
            </a:endParaRPr>
          </a:p>
        </p:txBody>
      </p:sp>
      <p:sp>
        <p:nvSpPr>
          <p:cNvPr id="1554" name="Google Shape;1554;p95"/>
          <p:cNvSpPr/>
          <p:nvPr/>
        </p:nvSpPr>
        <p:spPr>
          <a:xfrm>
            <a:off x="4715700" y="10455963"/>
            <a:ext cx="27144600" cy="2352000"/>
          </a:xfrm>
          <a:prstGeom prst="roundRect">
            <a:avLst>
              <a:gd name="adj" fmla="val 16667"/>
            </a:avLst>
          </a:prstGeom>
          <a:solidFill>
            <a:srgbClr val="51DA4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a:solidFill>
                  <a:schemeClr val="dk1"/>
                </a:solidFill>
              </a:rPr>
              <a:t>OpenAI Gateway</a:t>
            </a:r>
            <a:endParaRPr sz="7200" b="1">
              <a:solidFill>
                <a:schemeClr val="dk1"/>
              </a:solidFill>
            </a:endParaRPr>
          </a:p>
        </p:txBody>
      </p:sp>
      <p:pic>
        <p:nvPicPr>
          <p:cNvPr id="1555" name="Google Shape;1555;p95"/>
          <p:cNvPicPr preferRelativeResize="0"/>
          <p:nvPr/>
        </p:nvPicPr>
        <p:blipFill>
          <a:blip r:embed="rId3">
            <a:alphaModFix/>
          </a:blip>
          <a:stretch>
            <a:fillRect/>
          </a:stretch>
        </p:blipFill>
        <p:spPr>
          <a:xfrm rot="209175">
            <a:off x="22101600" y="14126623"/>
            <a:ext cx="3388851" cy="4161353"/>
          </a:xfrm>
          <a:prstGeom prst="rect">
            <a:avLst/>
          </a:prstGeom>
          <a:noFill/>
          <a:ln>
            <a:noFill/>
          </a:ln>
        </p:spPr>
      </p:pic>
      <p:sp>
        <p:nvSpPr>
          <p:cNvPr id="1556" name="Google Shape;1556;p95"/>
          <p:cNvSpPr/>
          <p:nvPr/>
        </p:nvSpPr>
        <p:spPr>
          <a:xfrm>
            <a:off x="18710400" y="14313475"/>
            <a:ext cx="3967200" cy="2010000"/>
          </a:xfrm>
          <a:prstGeom prst="roundRect">
            <a:avLst>
              <a:gd name="adj" fmla="val 48000"/>
            </a:avLst>
          </a:prstGeom>
          <a:solidFill>
            <a:schemeClr val="dk1"/>
          </a:solidFill>
          <a:ln w="1524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embed-&lt;&gt;</a:t>
            </a:r>
            <a:endParaRPr sz="4800" b="1">
              <a:solidFill>
                <a:schemeClr val="dk2"/>
              </a:solidFill>
            </a:endParaRPr>
          </a:p>
        </p:txBody>
      </p:sp>
      <p:cxnSp>
        <p:nvCxnSpPr>
          <p:cNvPr id="1557" name="Google Shape;1557;p95"/>
          <p:cNvCxnSpPr/>
          <p:nvPr/>
        </p:nvCxnSpPr>
        <p:spPr>
          <a:xfrm rot="10800000">
            <a:off x="21797325" y="12835750"/>
            <a:ext cx="1456500" cy="1368300"/>
          </a:xfrm>
          <a:prstGeom prst="straightConnector1">
            <a:avLst/>
          </a:prstGeom>
          <a:noFill/>
          <a:ln w="114300" cap="flat" cmpd="sng">
            <a:solidFill>
              <a:schemeClr val="dk2"/>
            </a:solidFill>
            <a:prstDash val="solid"/>
            <a:round/>
            <a:headEnd type="stealth" w="med" len="med"/>
            <a:tailEnd type="none" w="med" len="med"/>
          </a:ln>
        </p:spPr>
      </p:cxnSp>
      <p:pic>
        <p:nvPicPr>
          <p:cNvPr id="1558" name="Google Shape;1558;p95"/>
          <p:cNvPicPr preferRelativeResize="0"/>
          <p:nvPr/>
        </p:nvPicPr>
        <p:blipFill>
          <a:blip r:embed="rId3">
            <a:alphaModFix/>
          </a:blip>
          <a:stretch>
            <a:fillRect/>
          </a:stretch>
        </p:blipFill>
        <p:spPr>
          <a:xfrm rot="209174">
            <a:off x="30398372" y="14262963"/>
            <a:ext cx="3388856" cy="4024974"/>
          </a:xfrm>
          <a:prstGeom prst="rect">
            <a:avLst/>
          </a:prstGeom>
          <a:noFill/>
          <a:ln>
            <a:noFill/>
          </a:ln>
        </p:spPr>
      </p:pic>
      <p:sp>
        <p:nvSpPr>
          <p:cNvPr id="1559" name="Google Shape;1559;p95"/>
          <p:cNvSpPr/>
          <p:nvPr/>
        </p:nvSpPr>
        <p:spPr>
          <a:xfrm>
            <a:off x="27009325" y="14313475"/>
            <a:ext cx="3967200" cy="2010000"/>
          </a:xfrm>
          <a:prstGeom prst="roundRect">
            <a:avLst>
              <a:gd name="adj" fmla="val 48000"/>
            </a:avLst>
          </a:prstGeom>
          <a:solidFill>
            <a:schemeClr val="dk1"/>
          </a:solidFill>
          <a:ln w="1524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Dalle-3</a:t>
            </a:r>
            <a:endParaRPr sz="4800" b="1">
              <a:solidFill>
                <a:schemeClr val="dk2"/>
              </a:solidFill>
            </a:endParaRPr>
          </a:p>
        </p:txBody>
      </p:sp>
      <p:cxnSp>
        <p:nvCxnSpPr>
          <p:cNvPr id="1560" name="Google Shape;1560;p95"/>
          <p:cNvCxnSpPr/>
          <p:nvPr/>
        </p:nvCxnSpPr>
        <p:spPr>
          <a:xfrm rot="10800000">
            <a:off x="22598575" y="12583275"/>
            <a:ext cx="1880100" cy="1680900"/>
          </a:xfrm>
          <a:prstGeom prst="straightConnector1">
            <a:avLst/>
          </a:prstGeom>
          <a:noFill/>
          <a:ln w="114300" cap="flat" cmpd="sng">
            <a:solidFill>
              <a:schemeClr val="dk2"/>
            </a:solidFill>
            <a:prstDash val="solid"/>
            <a:round/>
            <a:headEnd type="stealth" w="med" len="med"/>
            <a:tailEnd type="none" w="med" len="med"/>
          </a:ln>
        </p:spPr>
      </p:cxnSp>
      <p:cxnSp>
        <p:nvCxnSpPr>
          <p:cNvPr id="1561" name="Google Shape;1561;p95"/>
          <p:cNvCxnSpPr/>
          <p:nvPr/>
        </p:nvCxnSpPr>
        <p:spPr>
          <a:xfrm rot="10800000">
            <a:off x="30086708" y="12765887"/>
            <a:ext cx="1773600" cy="1208100"/>
          </a:xfrm>
          <a:prstGeom prst="straightConnector1">
            <a:avLst/>
          </a:prstGeom>
          <a:noFill/>
          <a:ln w="114300" cap="flat" cmpd="sng">
            <a:solidFill>
              <a:schemeClr val="dk2"/>
            </a:solidFill>
            <a:prstDash val="solid"/>
            <a:round/>
            <a:headEnd type="stealth" w="med" len="med"/>
            <a:tailEnd type="none" w="med" len="med"/>
          </a:ln>
        </p:spPr>
      </p:cxnSp>
      <p:cxnSp>
        <p:nvCxnSpPr>
          <p:cNvPr id="1562" name="Google Shape;1562;p95"/>
          <p:cNvCxnSpPr/>
          <p:nvPr/>
        </p:nvCxnSpPr>
        <p:spPr>
          <a:xfrm>
            <a:off x="6765850" y="19141750"/>
            <a:ext cx="22219200" cy="0"/>
          </a:xfrm>
          <a:prstGeom prst="straightConnector1">
            <a:avLst/>
          </a:prstGeom>
          <a:noFill/>
          <a:ln w="114300" cap="flat" cmpd="sng">
            <a:solidFill>
              <a:schemeClr val="dk2"/>
            </a:solidFill>
            <a:prstDash val="solid"/>
            <a:round/>
            <a:headEnd type="none" w="med" len="med"/>
            <a:tailEnd type="none" w="med" len="med"/>
          </a:ln>
        </p:spPr>
      </p:cxnSp>
      <p:cxnSp>
        <p:nvCxnSpPr>
          <p:cNvPr id="1563" name="Google Shape;1563;p95"/>
          <p:cNvCxnSpPr/>
          <p:nvPr/>
        </p:nvCxnSpPr>
        <p:spPr>
          <a:xfrm flipH="1">
            <a:off x="21095950" y="16388013"/>
            <a:ext cx="66600" cy="2744100"/>
          </a:xfrm>
          <a:prstGeom prst="straightConnector1">
            <a:avLst/>
          </a:prstGeom>
          <a:noFill/>
          <a:ln w="114300" cap="flat" cmpd="sng">
            <a:solidFill>
              <a:schemeClr val="dk2"/>
            </a:solidFill>
            <a:prstDash val="solid"/>
            <a:round/>
            <a:headEnd type="stealth" w="med" len="med"/>
            <a:tailEnd type="none" w="med" len="med"/>
          </a:ln>
        </p:spPr>
      </p:cxnSp>
      <p:cxnSp>
        <p:nvCxnSpPr>
          <p:cNvPr id="1564" name="Google Shape;1564;p95"/>
          <p:cNvCxnSpPr/>
          <p:nvPr/>
        </p:nvCxnSpPr>
        <p:spPr>
          <a:xfrm flipH="1">
            <a:off x="28959625" y="16427850"/>
            <a:ext cx="66600" cy="2744100"/>
          </a:xfrm>
          <a:prstGeom prst="straightConnector1">
            <a:avLst/>
          </a:prstGeom>
          <a:noFill/>
          <a:ln w="114300" cap="flat" cmpd="sng">
            <a:solidFill>
              <a:schemeClr val="dk2"/>
            </a:solidFill>
            <a:prstDash val="solid"/>
            <a:round/>
            <a:headEnd type="stealth" w="med" len="med"/>
            <a:tailEnd type="none" w="med" len="med"/>
          </a:ln>
        </p:spPr>
      </p:cxnSp>
      <p:sp>
        <p:nvSpPr>
          <p:cNvPr id="1565" name="Google Shape;1565;p95"/>
          <p:cNvSpPr/>
          <p:nvPr/>
        </p:nvSpPr>
        <p:spPr>
          <a:xfrm rot="-146363">
            <a:off x="30975797" y="9431315"/>
            <a:ext cx="1607056" cy="4401300"/>
          </a:xfrm>
          <a:prstGeom prst="arc">
            <a:avLst>
              <a:gd name="adj1" fmla="val 17030713"/>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566" name="Google Shape;1566;p95"/>
          <p:cNvSpPr/>
          <p:nvPr/>
        </p:nvSpPr>
        <p:spPr>
          <a:xfrm>
            <a:off x="0" y="10497975"/>
            <a:ext cx="4715700" cy="2352000"/>
          </a:xfrm>
          <a:prstGeom prst="rect">
            <a:avLst/>
          </a:prstGeom>
          <a:solidFill>
            <a:srgbClr val="E6EDEA"/>
          </a:solidFill>
          <a:ln>
            <a:noFill/>
          </a:ln>
        </p:spPr>
        <p:txBody>
          <a:bodyPr spcFirstLastPara="1" wrap="square" lIns="457200" tIns="91425" rIns="45700" bIns="91425" anchor="ctr" anchorCtr="0">
            <a:noAutofit/>
          </a:bodyPr>
          <a:lstStyle/>
          <a:p>
            <a:pPr marL="0" marR="0" lvl="0" indent="0" algn="l" rtl="0">
              <a:lnSpc>
                <a:spcPct val="90000"/>
              </a:lnSpc>
              <a:spcBef>
                <a:spcPts val="0"/>
              </a:spcBef>
              <a:spcAft>
                <a:spcPts val="0"/>
              </a:spcAft>
              <a:buNone/>
            </a:pPr>
            <a:r>
              <a:rPr lang="en-US" sz="4000">
                <a:solidFill>
                  <a:srgbClr val="0071C5"/>
                </a:solidFill>
                <a:latin typeface="Roboto Mono"/>
                <a:ea typeface="Roboto Mono"/>
                <a:cs typeface="Roboto Mono"/>
                <a:sym typeface="Roboto Mono"/>
              </a:rPr>
              <a:t>Messages</a:t>
            </a:r>
            <a:endParaRPr sz="4000">
              <a:solidFill>
                <a:srgbClr val="0071C5"/>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000">
                <a:solidFill>
                  <a:srgbClr val="0071C5"/>
                </a:solidFill>
                <a:latin typeface="Roboto Mono"/>
                <a:ea typeface="Roboto Mono"/>
                <a:cs typeface="Roboto Mono"/>
                <a:sym typeface="Roboto Mono"/>
              </a:rPr>
              <a:t>Model Name</a:t>
            </a:r>
            <a:endParaRPr sz="4000">
              <a:solidFill>
                <a:srgbClr val="0071C5"/>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000">
                <a:solidFill>
                  <a:srgbClr val="0071C5"/>
                </a:solidFill>
                <a:latin typeface="Roboto Mono"/>
                <a:ea typeface="Roboto Mono"/>
                <a:cs typeface="Roboto Mono"/>
                <a:sym typeface="Roboto Mono"/>
              </a:rPr>
              <a:t>Settings</a:t>
            </a:r>
            <a:endParaRPr sz="4000">
              <a:solidFill>
                <a:srgbClr val="0071C5"/>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000">
                <a:solidFill>
                  <a:srgbClr val="0071C5"/>
                </a:solidFill>
                <a:latin typeface="Roboto Mono"/>
                <a:ea typeface="Roboto Mono"/>
                <a:cs typeface="Roboto Mono"/>
                <a:sym typeface="Roboto Mono"/>
              </a:rPr>
              <a:t>API Key</a:t>
            </a:r>
            <a:endParaRPr sz="4000">
              <a:solidFill>
                <a:srgbClr val="0071C5"/>
              </a:solidFill>
              <a:latin typeface="Roboto Mono"/>
              <a:ea typeface="Roboto Mono"/>
              <a:cs typeface="Roboto Mono"/>
              <a:sym typeface="Roboto Mono"/>
            </a:endParaRPr>
          </a:p>
        </p:txBody>
      </p:sp>
      <p:sp>
        <p:nvSpPr>
          <p:cNvPr id="1567" name="Google Shape;1567;p95"/>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Large Model Hosting Platforms - OpenAI</a:t>
            </a:r>
            <a:endParaRPr sz="8400"/>
          </a:p>
        </p:txBody>
      </p:sp>
      <p:pic>
        <p:nvPicPr>
          <p:cNvPr id="1568" name="Google Shape;1568;p95"/>
          <p:cNvPicPr preferRelativeResize="0"/>
          <p:nvPr/>
        </p:nvPicPr>
        <p:blipFill>
          <a:blip r:embed="rId3">
            <a:alphaModFix/>
          </a:blip>
          <a:stretch>
            <a:fillRect/>
          </a:stretch>
        </p:blipFill>
        <p:spPr>
          <a:xfrm rot="209174">
            <a:off x="13799910" y="14386042"/>
            <a:ext cx="3388855" cy="4009691"/>
          </a:xfrm>
          <a:prstGeom prst="rect">
            <a:avLst/>
          </a:prstGeom>
          <a:noFill/>
          <a:ln>
            <a:noFill/>
          </a:ln>
        </p:spPr>
      </p:pic>
      <p:sp>
        <p:nvSpPr>
          <p:cNvPr id="1569" name="Google Shape;1569;p95"/>
          <p:cNvSpPr/>
          <p:nvPr/>
        </p:nvSpPr>
        <p:spPr>
          <a:xfrm>
            <a:off x="10858975" y="14421275"/>
            <a:ext cx="3519600" cy="2010000"/>
          </a:xfrm>
          <a:prstGeom prst="roundRect">
            <a:avLst>
              <a:gd name="adj" fmla="val 48000"/>
            </a:avLst>
          </a:prstGeom>
          <a:solidFill>
            <a:schemeClr val="dk1"/>
          </a:solidFill>
          <a:ln w="1524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GPT</a:t>
            </a:r>
            <a:endParaRPr sz="4800" b="1">
              <a:solidFill>
                <a:schemeClr val="dk2"/>
              </a:solidFill>
            </a:endParaRPr>
          </a:p>
          <a:p>
            <a:pPr marL="0" lvl="0" indent="0" algn="ctr" rtl="0">
              <a:spcBef>
                <a:spcPts val="0"/>
              </a:spcBef>
              <a:spcAft>
                <a:spcPts val="0"/>
              </a:spcAft>
              <a:buNone/>
            </a:pPr>
            <a:r>
              <a:rPr lang="en-US" sz="4800" b="1">
                <a:solidFill>
                  <a:schemeClr val="dk2"/>
                </a:solidFill>
              </a:rPr>
              <a:t>(3.5/4)</a:t>
            </a:r>
            <a:endParaRPr sz="4800" b="1">
              <a:solidFill>
                <a:schemeClr val="dk2"/>
              </a:solidFill>
            </a:endParaRPr>
          </a:p>
        </p:txBody>
      </p:sp>
      <p:cxnSp>
        <p:nvCxnSpPr>
          <p:cNvPr id="1570" name="Google Shape;1570;p95"/>
          <p:cNvCxnSpPr/>
          <p:nvPr/>
        </p:nvCxnSpPr>
        <p:spPr>
          <a:xfrm rot="10800000">
            <a:off x="12396950" y="12988075"/>
            <a:ext cx="2820000" cy="1495500"/>
          </a:xfrm>
          <a:prstGeom prst="straightConnector1">
            <a:avLst/>
          </a:prstGeom>
          <a:noFill/>
          <a:ln w="114300" cap="flat" cmpd="sng">
            <a:solidFill>
              <a:schemeClr val="dk2"/>
            </a:solidFill>
            <a:prstDash val="solid"/>
            <a:round/>
            <a:headEnd type="stealth" w="med" len="med"/>
            <a:tailEnd type="none" w="med" len="med"/>
          </a:ln>
        </p:spPr>
      </p:cxnSp>
      <p:cxnSp>
        <p:nvCxnSpPr>
          <p:cNvPr id="1571" name="Google Shape;1571;p95"/>
          <p:cNvCxnSpPr/>
          <p:nvPr/>
        </p:nvCxnSpPr>
        <p:spPr>
          <a:xfrm rot="10800000" flipH="1">
            <a:off x="13977775" y="12894100"/>
            <a:ext cx="2050800" cy="789600"/>
          </a:xfrm>
          <a:prstGeom prst="straightConnector1">
            <a:avLst/>
          </a:prstGeom>
          <a:noFill/>
          <a:ln w="114300" cap="flat" cmpd="sng">
            <a:solidFill>
              <a:schemeClr val="dk2"/>
            </a:solidFill>
            <a:prstDash val="solid"/>
            <a:round/>
            <a:headEnd type="stealth" w="med" len="med"/>
            <a:tailEnd type="none" w="med" len="med"/>
          </a:ln>
        </p:spPr>
      </p:cxnSp>
      <p:cxnSp>
        <p:nvCxnSpPr>
          <p:cNvPr id="1572" name="Google Shape;1572;p95"/>
          <p:cNvCxnSpPr/>
          <p:nvPr/>
        </p:nvCxnSpPr>
        <p:spPr>
          <a:xfrm rot="10800000" flipH="1">
            <a:off x="6805750" y="12851250"/>
            <a:ext cx="15000" cy="6311700"/>
          </a:xfrm>
          <a:prstGeom prst="straightConnector1">
            <a:avLst/>
          </a:prstGeom>
          <a:noFill/>
          <a:ln w="114300" cap="flat" cmpd="sng">
            <a:solidFill>
              <a:schemeClr val="dk2"/>
            </a:solidFill>
            <a:prstDash val="solid"/>
            <a:round/>
            <a:headEnd type="none" w="med" len="med"/>
            <a:tailEnd type="none" w="med" len="med"/>
          </a:ln>
        </p:spPr>
      </p:cxnSp>
      <p:cxnSp>
        <p:nvCxnSpPr>
          <p:cNvPr id="1573" name="Google Shape;1573;p95"/>
          <p:cNvCxnSpPr>
            <a:stCxn id="1569" idx="2"/>
          </p:cNvCxnSpPr>
          <p:nvPr/>
        </p:nvCxnSpPr>
        <p:spPr>
          <a:xfrm flipH="1">
            <a:off x="12552175" y="16431275"/>
            <a:ext cx="66600" cy="2744100"/>
          </a:xfrm>
          <a:prstGeom prst="straightConnector1">
            <a:avLst/>
          </a:prstGeom>
          <a:noFill/>
          <a:ln w="114300" cap="flat" cmpd="sng">
            <a:solidFill>
              <a:schemeClr val="dk2"/>
            </a:solidFill>
            <a:prstDash val="solid"/>
            <a:round/>
            <a:headEnd type="stealth" w="med" len="med"/>
            <a:tailEnd type="none" w="med" len="med"/>
          </a:ln>
        </p:spPr>
      </p:cxnSp>
      <p:pic>
        <p:nvPicPr>
          <p:cNvPr id="1574" name="Google Shape;1574;p95"/>
          <p:cNvPicPr preferRelativeResize="0"/>
          <p:nvPr/>
        </p:nvPicPr>
        <p:blipFill>
          <a:blip r:embed="rId3">
            <a:alphaModFix/>
          </a:blip>
          <a:stretch>
            <a:fillRect/>
          </a:stretch>
        </p:blipFill>
        <p:spPr>
          <a:xfrm rot="209174">
            <a:off x="7914423" y="14202455"/>
            <a:ext cx="3388855" cy="4009691"/>
          </a:xfrm>
          <a:prstGeom prst="rect">
            <a:avLst/>
          </a:prstGeom>
          <a:noFill/>
          <a:ln>
            <a:noFill/>
          </a:ln>
        </p:spPr>
      </p:pic>
      <p:cxnSp>
        <p:nvCxnSpPr>
          <p:cNvPr id="1575" name="Google Shape;1575;p95"/>
          <p:cNvCxnSpPr>
            <a:stCxn id="1574" idx="0"/>
          </p:cNvCxnSpPr>
          <p:nvPr/>
        </p:nvCxnSpPr>
        <p:spPr>
          <a:xfrm rot="10800000" flipH="1">
            <a:off x="9677296" y="12988024"/>
            <a:ext cx="2467200" cy="1215600"/>
          </a:xfrm>
          <a:prstGeom prst="straightConnector1">
            <a:avLst/>
          </a:prstGeom>
          <a:noFill/>
          <a:ln w="114300" cap="flat" cmpd="sng">
            <a:solidFill>
              <a:schemeClr val="dk2"/>
            </a:solidFill>
            <a:prstDash val="solid"/>
            <a:round/>
            <a:headEnd type="stealth" w="med" len="med"/>
            <a:tailEnd type="none" w="med" len="med"/>
          </a:ln>
        </p:spPr>
      </p:cxnSp>
      <p:sp>
        <p:nvSpPr>
          <p:cNvPr id="1576" name="Google Shape;1576;p95"/>
          <p:cNvSpPr/>
          <p:nvPr/>
        </p:nvSpPr>
        <p:spPr>
          <a:xfrm rot="10653637">
            <a:off x="4071922" y="9431315"/>
            <a:ext cx="1607056" cy="4401300"/>
          </a:xfrm>
          <a:prstGeom prst="arc">
            <a:avLst>
              <a:gd name="adj1" fmla="val 17030713"/>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grpSp>
        <p:nvGrpSpPr>
          <p:cNvPr id="1577" name="Google Shape;1577;p95"/>
          <p:cNvGrpSpPr/>
          <p:nvPr/>
        </p:nvGrpSpPr>
        <p:grpSpPr>
          <a:xfrm>
            <a:off x="5975097" y="7635854"/>
            <a:ext cx="25284880" cy="3591116"/>
            <a:chOff x="3668642" y="5530605"/>
            <a:chExt cx="31324182" cy="5014825"/>
          </a:xfrm>
        </p:grpSpPr>
        <p:sp>
          <p:nvSpPr>
            <p:cNvPr id="1578" name="Google Shape;1578;p95"/>
            <p:cNvSpPr/>
            <p:nvPr/>
          </p:nvSpPr>
          <p:spPr>
            <a:xfrm rot="-1701829">
              <a:off x="28090431" y="7110325"/>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images/generate</a:t>
              </a:r>
              <a:endParaRPr sz="4800" b="1">
                <a:solidFill>
                  <a:schemeClr val="dk1"/>
                </a:solidFill>
              </a:endParaRPr>
            </a:p>
          </p:txBody>
        </p:sp>
        <p:sp>
          <p:nvSpPr>
            <p:cNvPr id="1579" name="Google Shape;1579;p95"/>
            <p:cNvSpPr/>
            <p:nvPr/>
          </p:nvSpPr>
          <p:spPr>
            <a:xfrm rot="-1701829">
              <a:off x="15023412" y="7207902"/>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chat/completion</a:t>
              </a:r>
              <a:endParaRPr sz="4800" b="1">
                <a:solidFill>
                  <a:schemeClr val="dk1"/>
                </a:solidFill>
              </a:endParaRPr>
            </a:p>
          </p:txBody>
        </p:sp>
        <p:sp>
          <p:nvSpPr>
            <p:cNvPr id="1580" name="Google Shape;1580;p95"/>
            <p:cNvSpPr/>
            <p:nvPr/>
          </p:nvSpPr>
          <p:spPr>
            <a:xfrm rot="-1701829">
              <a:off x="10118740" y="7345174"/>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completion</a:t>
              </a:r>
              <a:endParaRPr sz="4800" b="1">
                <a:solidFill>
                  <a:schemeClr val="dk1"/>
                </a:solidFill>
              </a:endParaRPr>
            </a:p>
          </p:txBody>
        </p:sp>
        <p:sp>
          <p:nvSpPr>
            <p:cNvPr id="1581" name="Google Shape;1581;p95"/>
            <p:cNvSpPr/>
            <p:nvPr/>
          </p:nvSpPr>
          <p:spPr>
            <a:xfrm rot="-1701829">
              <a:off x="3574149" y="7595750"/>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models</a:t>
              </a:r>
              <a:endParaRPr sz="4800" b="1">
                <a:solidFill>
                  <a:schemeClr val="dk1"/>
                </a:solidFill>
              </a:endParaRPr>
            </a:p>
          </p:txBody>
        </p:sp>
        <p:sp>
          <p:nvSpPr>
            <p:cNvPr id="1582" name="Google Shape;1582;p95"/>
            <p:cNvSpPr/>
            <p:nvPr/>
          </p:nvSpPr>
          <p:spPr>
            <a:xfrm rot="-1701829">
              <a:off x="22519897" y="7323145"/>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embeddings</a:t>
              </a:r>
              <a:endParaRPr sz="4800" b="1">
                <a:solidFill>
                  <a:schemeClr val="dk1"/>
                </a:solidFill>
              </a:endParaRPr>
            </a:p>
          </p:txBody>
        </p:sp>
      </p:grpSp>
      <p:sp>
        <p:nvSpPr>
          <p:cNvPr id="2" name="TextBox 1">
            <a:extLst>
              <a:ext uri="{FF2B5EF4-FFF2-40B4-BE49-F238E27FC236}">
                <a16:creationId xmlns:a16="http://schemas.microsoft.com/office/drawing/2014/main" id="{C3F33A15-DB76-506D-9692-4B32A4D089FD}"/>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587"/>
        <p:cNvGrpSpPr/>
        <p:nvPr/>
      </p:nvGrpSpPr>
      <p:grpSpPr>
        <a:xfrm>
          <a:off x="0" y="0"/>
          <a:ext cx="0" cy="0"/>
          <a:chOff x="0" y="0"/>
          <a:chExt cx="0" cy="0"/>
        </a:xfrm>
      </p:grpSpPr>
      <p:sp>
        <p:nvSpPr>
          <p:cNvPr id="1588" name="Google Shape;1588;p96"/>
          <p:cNvSpPr/>
          <p:nvPr/>
        </p:nvSpPr>
        <p:spPr>
          <a:xfrm>
            <a:off x="31860300" y="10497975"/>
            <a:ext cx="4715700" cy="2352000"/>
          </a:xfrm>
          <a:prstGeom prst="rect">
            <a:avLst/>
          </a:prstGeom>
          <a:solidFill>
            <a:srgbClr val="E6EDEA"/>
          </a:solidFill>
          <a:ln>
            <a:noFill/>
          </a:ln>
        </p:spPr>
        <p:txBody>
          <a:bodyPr spcFirstLastPara="1" wrap="square" lIns="457200" tIns="91425" rIns="45700" bIns="91425" anchor="ctr" anchorCtr="0">
            <a:noAutofit/>
          </a:bodyPr>
          <a:lstStyle/>
          <a:p>
            <a:pPr marL="0" marR="0" lvl="0" indent="0" algn="l" rtl="0">
              <a:lnSpc>
                <a:spcPct val="90000"/>
              </a:lnSpc>
              <a:spcBef>
                <a:spcPts val="0"/>
              </a:spcBef>
              <a:spcAft>
                <a:spcPts val="0"/>
              </a:spcAft>
              <a:buNone/>
            </a:pPr>
            <a:r>
              <a:rPr lang="en-US" sz="4400">
                <a:solidFill>
                  <a:srgbClr val="0071C5"/>
                </a:solidFill>
                <a:latin typeface="Roboto Mono"/>
                <a:ea typeface="Roboto Mono"/>
                <a:cs typeface="Roboto Mono"/>
                <a:sym typeface="Roboto Mono"/>
              </a:rPr>
              <a:t>  Responses</a:t>
            </a:r>
            <a:endParaRPr sz="4400">
              <a:solidFill>
                <a:srgbClr val="0071C5"/>
              </a:solidFill>
              <a:latin typeface="Roboto Mono"/>
              <a:ea typeface="Roboto Mono"/>
              <a:cs typeface="Roboto Mono"/>
              <a:sym typeface="Roboto Mono"/>
            </a:endParaRPr>
          </a:p>
        </p:txBody>
      </p:sp>
      <p:sp>
        <p:nvSpPr>
          <p:cNvPr id="1589" name="Google Shape;1589;p96"/>
          <p:cNvSpPr/>
          <p:nvPr/>
        </p:nvSpPr>
        <p:spPr>
          <a:xfrm>
            <a:off x="0" y="10497975"/>
            <a:ext cx="4715700" cy="2352000"/>
          </a:xfrm>
          <a:prstGeom prst="rect">
            <a:avLst/>
          </a:prstGeom>
          <a:solidFill>
            <a:srgbClr val="E6EDEA"/>
          </a:solidFill>
          <a:ln>
            <a:noFill/>
          </a:ln>
        </p:spPr>
        <p:txBody>
          <a:bodyPr spcFirstLastPara="1" wrap="square" lIns="457200" tIns="91425" rIns="45700" bIns="91425" anchor="ctr" anchorCtr="0">
            <a:noAutofit/>
          </a:bodyPr>
          <a:lstStyle/>
          <a:p>
            <a:pPr marL="0" marR="0" lvl="0" indent="0" algn="l" rtl="0">
              <a:lnSpc>
                <a:spcPct val="90000"/>
              </a:lnSpc>
              <a:spcBef>
                <a:spcPts val="0"/>
              </a:spcBef>
              <a:spcAft>
                <a:spcPts val="0"/>
              </a:spcAft>
              <a:buNone/>
            </a:pPr>
            <a:r>
              <a:rPr lang="en-US" sz="4000">
                <a:solidFill>
                  <a:srgbClr val="0071C5"/>
                </a:solidFill>
                <a:latin typeface="Roboto Mono"/>
                <a:ea typeface="Roboto Mono"/>
                <a:cs typeface="Roboto Mono"/>
                <a:sym typeface="Roboto Mono"/>
              </a:rPr>
              <a:t>Messages</a:t>
            </a:r>
            <a:endParaRPr sz="4000">
              <a:solidFill>
                <a:srgbClr val="0071C5"/>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000">
                <a:solidFill>
                  <a:srgbClr val="0071C5"/>
                </a:solidFill>
                <a:latin typeface="Roboto Mono"/>
                <a:ea typeface="Roboto Mono"/>
                <a:cs typeface="Roboto Mono"/>
                <a:sym typeface="Roboto Mono"/>
              </a:rPr>
              <a:t>Model Name</a:t>
            </a:r>
            <a:endParaRPr sz="4000">
              <a:solidFill>
                <a:srgbClr val="0071C5"/>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000">
                <a:solidFill>
                  <a:srgbClr val="0071C5"/>
                </a:solidFill>
                <a:latin typeface="Roboto Mono"/>
                <a:ea typeface="Roboto Mono"/>
                <a:cs typeface="Roboto Mono"/>
                <a:sym typeface="Roboto Mono"/>
              </a:rPr>
              <a:t>Settings</a:t>
            </a:r>
            <a:endParaRPr sz="4000">
              <a:solidFill>
                <a:srgbClr val="0071C5"/>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000">
                <a:solidFill>
                  <a:srgbClr val="0071C5"/>
                </a:solidFill>
                <a:latin typeface="Roboto Mono"/>
                <a:ea typeface="Roboto Mono"/>
                <a:cs typeface="Roboto Mono"/>
                <a:sym typeface="Roboto Mono"/>
              </a:rPr>
              <a:t>API Key</a:t>
            </a:r>
            <a:endParaRPr sz="4000">
              <a:solidFill>
                <a:srgbClr val="0071C5"/>
              </a:solidFill>
              <a:latin typeface="Roboto Mono"/>
              <a:ea typeface="Roboto Mono"/>
              <a:cs typeface="Roboto Mono"/>
              <a:sym typeface="Roboto Mono"/>
            </a:endParaRPr>
          </a:p>
        </p:txBody>
      </p:sp>
      <p:sp>
        <p:nvSpPr>
          <p:cNvPr id="1590" name="Google Shape;1590;p96"/>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Large Model Hosting Platforms - OpenAI</a:t>
            </a:r>
            <a:endParaRPr sz="8400"/>
          </a:p>
        </p:txBody>
      </p:sp>
      <p:sp>
        <p:nvSpPr>
          <p:cNvPr id="1591" name="Google Shape;1591;p96"/>
          <p:cNvSpPr txBox="1"/>
          <p:nvPr/>
        </p:nvSpPr>
        <p:spPr>
          <a:xfrm>
            <a:off x="28573900" y="19581150"/>
            <a:ext cx="4534500" cy="780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800">
                <a:solidFill>
                  <a:schemeClr val="lt1"/>
                </a:solidFill>
              </a:rPr>
              <a:t>https://developer.nvidia.com/blog/simplifying-ai-inference-in-production-with-triton/</a:t>
            </a:r>
            <a:endParaRPr sz="1800">
              <a:solidFill>
                <a:schemeClr val="lt1"/>
              </a:solidFill>
            </a:endParaRPr>
          </a:p>
        </p:txBody>
      </p:sp>
      <p:sp>
        <p:nvSpPr>
          <p:cNvPr id="1592" name="Google Shape;1592;p96"/>
          <p:cNvSpPr/>
          <p:nvPr/>
        </p:nvSpPr>
        <p:spPr>
          <a:xfrm>
            <a:off x="4715700" y="10455963"/>
            <a:ext cx="27144600" cy="2352000"/>
          </a:xfrm>
          <a:prstGeom prst="roundRect">
            <a:avLst>
              <a:gd name="adj" fmla="val 16667"/>
            </a:avLst>
          </a:prstGeom>
          <a:solidFill>
            <a:srgbClr val="51DA4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a:solidFill>
                  <a:schemeClr val="dk1"/>
                </a:solidFill>
              </a:rPr>
              <a:t>OpenAI Gateway</a:t>
            </a:r>
            <a:endParaRPr sz="7200" b="1">
              <a:solidFill>
                <a:schemeClr val="dk1"/>
              </a:solidFill>
            </a:endParaRPr>
          </a:p>
        </p:txBody>
      </p:sp>
      <p:pic>
        <p:nvPicPr>
          <p:cNvPr id="1593" name="Google Shape;1593;p96"/>
          <p:cNvPicPr preferRelativeResize="0"/>
          <p:nvPr/>
        </p:nvPicPr>
        <p:blipFill>
          <a:blip r:embed="rId3">
            <a:alphaModFix/>
          </a:blip>
          <a:stretch>
            <a:fillRect/>
          </a:stretch>
        </p:blipFill>
        <p:spPr>
          <a:xfrm rot="209174">
            <a:off x="13799910" y="14386042"/>
            <a:ext cx="3388855" cy="4009691"/>
          </a:xfrm>
          <a:prstGeom prst="rect">
            <a:avLst/>
          </a:prstGeom>
          <a:noFill/>
          <a:ln>
            <a:noFill/>
          </a:ln>
        </p:spPr>
      </p:pic>
      <p:sp>
        <p:nvSpPr>
          <p:cNvPr id="1594" name="Google Shape;1594;p96"/>
          <p:cNvSpPr/>
          <p:nvPr/>
        </p:nvSpPr>
        <p:spPr>
          <a:xfrm>
            <a:off x="10858975" y="14421275"/>
            <a:ext cx="3519600" cy="2010000"/>
          </a:xfrm>
          <a:prstGeom prst="roundRect">
            <a:avLst>
              <a:gd name="adj" fmla="val 48000"/>
            </a:avLst>
          </a:prstGeom>
          <a:solidFill>
            <a:schemeClr val="dk1"/>
          </a:solidFill>
          <a:ln w="1524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GPT</a:t>
            </a:r>
            <a:endParaRPr sz="4800" b="1">
              <a:solidFill>
                <a:schemeClr val="dk2"/>
              </a:solidFill>
            </a:endParaRPr>
          </a:p>
          <a:p>
            <a:pPr marL="0" lvl="0" indent="0" algn="ctr" rtl="0">
              <a:spcBef>
                <a:spcPts val="0"/>
              </a:spcBef>
              <a:spcAft>
                <a:spcPts val="0"/>
              </a:spcAft>
              <a:buNone/>
            </a:pPr>
            <a:r>
              <a:rPr lang="en-US" sz="4800" b="1">
                <a:solidFill>
                  <a:schemeClr val="dk2"/>
                </a:solidFill>
              </a:rPr>
              <a:t>(3.5/4)</a:t>
            </a:r>
            <a:endParaRPr sz="4800" b="1">
              <a:solidFill>
                <a:schemeClr val="dk2"/>
              </a:solidFill>
            </a:endParaRPr>
          </a:p>
        </p:txBody>
      </p:sp>
      <p:cxnSp>
        <p:nvCxnSpPr>
          <p:cNvPr id="1595" name="Google Shape;1595;p96"/>
          <p:cNvCxnSpPr/>
          <p:nvPr/>
        </p:nvCxnSpPr>
        <p:spPr>
          <a:xfrm rot="10800000">
            <a:off x="12396950" y="12988075"/>
            <a:ext cx="2820000" cy="1495500"/>
          </a:xfrm>
          <a:prstGeom prst="straightConnector1">
            <a:avLst/>
          </a:prstGeom>
          <a:noFill/>
          <a:ln w="114300" cap="flat" cmpd="sng">
            <a:solidFill>
              <a:schemeClr val="dk2"/>
            </a:solidFill>
            <a:prstDash val="solid"/>
            <a:round/>
            <a:headEnd type="stealth" w="med" len="med"/>
            <a:tailEnd type="none" w="med" len="med"/>
          </a:ln>
        </p:spPr>
      </p:cxnSp>
      <p:cxnSp>
        <p:nvCxnSpPr>
          <p:cNvPr id="1596" name="Google Shape;1596;p96"/>
          <p:cNvCxnSpPr/>
          <p:nvPr/>
        </p:nvCxnSpPr>
        <p:spPr>
          <a:xfrm rot="10800000" flipH="1">
            <a:off x="13977775" y="12894100"/>
            <a:ext cx="2050800" cy="789600"/>
          </a:xfrm>
          <a:prstGeom prst="straightConnector1">
            <a:avLst/>
          </a:prstGeom>
          <a:noFill/>
          <a:ln w="114300" cap="flat" cmpd="sng">
            <a:solidFill>
              <a:schemeClr val="dk2"/>
            </a:solidFill>
            <a:prstDash val="solid"/>
            <a:round/>
            <a:headEnd type="stealth" w="med" len="med"/>
            <a:tailEnd type="none" w="med" len="med"/>
          </a:ln>
        </p:spPr>
      </p:cxnSp>
      <p:pic>
        <p:nvPicPr>
          <p:cNvPr id="1597" name="Google Shape;1597;p96"/>
          <p:cNvPicPr preferRelativeResize="0"/>
          <p:nvPr/>
        </p:nvPicPr>
        <p:blipFill>
          <a:blip r:embed="rId3">
            <a:alphaModFix/>
          </a:blip>
          <a:stretch>
            <a:fillRect/>
          </a:stretch>
        </p:blipFill>
        <p:spPr>
          <a:xfrm rot="209175">
            <a:off x="22101600" y="14126623"/>
            <a:ext cx="3388851" cy="4161353"/>
          </a:xfrm>
          <a:prstGeom prst="rect">
            <a:avLst/>
          </a:prstGeom>
          <a:noFill/>
          <a:ln>
            <a:noFill/>
          </a:ln>
        </p:spPr>
      </p:pic>
      <p:sp>
        <p:nvSpPr>
          <p:cNvPr id="1598" name="Google Shape;1598;p96"/>
          <p:cNvSpPr/>
          <p:nvPr/>
        </p:nvSpPr>
        <p:spPr>
          <a:xfrm>
            <a:off x="18710400" y="14313475"/>
            <a:ext cx="3967200" cy="2010000"/>
          </a:xfrm>
          <a:prstGeom prst="roundRect">
            <a:avLst>
              <a:gd name="adj" fmla="val 48000"/>
            </a:avLst>
          </a:prstGeom>
          <a:solidFill>
            <a:schemeClr val="dk1"/>
          </a:solidFill>
          <a:ln w="1524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embed-&lt;&gt;</a:t>
            </a:r>
            <a:endParaRPr sz="4800" b="1">
              <a:solidFill>
                <a:schemeClr val="dk2"/>
              </a:solidFill>
            </a:endParaRPr>
          </a:p>
        </p:txBody>
      </p:sp>
      <p:cxnSp>
        <p:nvCxnSpPr>
          <p:cNvPr id="1599" name="Google Shape;1599;p96"/>
          <p:cNvCxnSpPr/>
          <p:nvPr/>
        </p:nvCxnSpPr>
        <p:spPr>
          <a:xfrm rot="10800000">
            <a:off x="21797325" y="12835750"/>
            <a:ext cx="1456500" cy="1368300"/>
          </a:xfrm>
          <a:prstGeom prst="straightConnector1">
            <a:avLst/>
          </a:prstGeom>
          <a:noFill/>
          <a:ln w="114300" cap="flat" cmpd="sng">
            <a:solidFill>
              <a:schemeClr val="dk2"/>
            </a:solidFill>
            <a:prstDash val="solid"/>
            <a:round/>
            <a:headEnd type="stealth" w="med" len="med"/>
            <a:tailEnd type="none" w="med" len="med"/>
          </a:ln>
        </p:spPr>
      </p:cxnSp>
      <p:grpSp>
        <p:nvGrpSpPr>
          <p:cNvPr id="1600" name="Google Shape;1600;p96"/>
          <p:cNvGrpSpPr/>
          <p:nvPr/>
        </p:nvGrpSpPr>
        <p:grpSpPr>
          <a:xfrm>
            <a:off x="5975097" y="7635854"/>
            <a:ext cx="25284880" cy="3591116"/>
            <a:chOff x="3668642" y="5530605"/>
            <a:chExt cx="31324182" cy="5014825"/>
          </a:xfrm>
        </p:grpSpPr>
        <p:sp>
          <p:nvSpPr>
            <p:cNvPr id="1601" name="Google Shape;1601;p96"/>
            <p:cNvSpPr/>
            <p:nvPr/>
          </p:nvSpPr>
          <p:spPr>
            <a:xfrm rot="-1701829">
              <a:off x="28090431" y="7110325"/>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images/generate</a:t>
              </a:r>
              <a:endParaRPr sz="4800" b="1">
                <a:solidFill>
                  <a:schemeClr val="dk1"/>
                </a:solidFill>
              </a:endParaRPr>
            </a:p>
          </p:txBody>
        </p:sp>
        <p:sp>
          <p:nvSpPr>
            <p:cNvPr id="1602" name="Google Shape;1602;p96"/>
            <p:cNvSpPr/>
            <p:nvPr/>
          </p:nvSpPr>
          <p:spPr>
            <a:xfrm rot="-1701829">
              <a:off x="15023412" y="7207902"/>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chat/completion</a:t>
              </a:r>
              <a:endParaRPr sz="4800" b="1">
                <a:solidFill>
                  <a:schemeClr val="dk1"/>
                </a:solidFill>
              </a:endParaRPr>
            </a:p>
          </p:txBody>
        </p:sp>
        <p:sp>
          <p:nvSpPr>
            <p:cNvPr id="1603" name="Google Shape;1603;p96"/>
            <p:cNvSpPr/>
            <p:nvPr/>
          </p:nvSpPr>
          <p:spPr>
            <a:xfrm rot="-1701829">
              <a:off x="10118740" y="7345174"/>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completion</a:t>
              </a:r>
              <a:endParaRPr sz="4800" b="1">
                <a:solidFill>
                  <a:schemeClr val="dk1"/>
                </a:solidFill>
              </a:endParaRPr>
            </a:p>
          </p:txBody>
        </p:sp>
        <p:sp>
          <p:nvSpPr>
            <p:cNvPr id="1604" name="Google Shape;1604;p96"/>
            <p:cNvSpPr/>
            <p:nvPr/>
          </p:nvSpPr>
          <p:spPr>
            <a:xfrm rot="-1701829">
              <a:off x="3574149" y="7595750"/>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models</a:t>
              </a:r>
              <a:endParaRPr sz="4800" b="1">
                <a:solidFill>
                  <a:schemeClr val="dk1"/>
                </a:solidFill>
              </a:endParaRPr>
            </a:p>
          </p:txBody>
        </p:sp>
        <p:sp>
          <p:nvSpPr>
            <p:cNvPr id="1605" name="Google Shape;1605;p96"/>
            <p:cNvSpPr/>
            <p:nvPr/>
          </p:nvSpPr>
          <p:spPr>
            <a:xfrm rot="-1701829">
              <a:off x="22519897" y="7323145"/>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embeddings</a:t>
              </a:r>
              <a:endParaRPr sz="4800" b="1">
                <a:solidFill>
                  <a:schemeClr val="dk1"/>
                </a:solidFill>
              </a:endParaRPr>
            </a:p>
          </p:txBody>
        </p:sp>
      </p:grpSp>
      <p:pic>
        <p:nvPicPr>
          <p:cNvPr id="1606" name="Google Shape;1606;p96"/>
          <p:cNvPicPr preferRelativeResize="0"/>
          <p:nvPr/>
        </p:nvPicPr>
        <p:blipFill>
          <a:blip r:embed="rId3">
            <a:alphaModFix/>
          </a:blip>
          <a:stretch>
            <a:fillRect/>
          </a:stretch>
        </p:blipFill>
        <p:spPr>
          <a:xfrm rot="209174">
            <a:off x="30398372" y="14262963"/>
            <a:ext cx="3388856" cy="4024974"/>
          </a:xfrm>
          <a:prstGeom prst="rect">
            <a:avLst/>
          </a:prstGeom>
          <a:noFill/>
          <a:ln>
            <a:noFill/>
          </a:ln>
        </p:spPr>
      </p:pic>
      <p:sp>
        <p:nvSpPr>
          <p:cNvPr id="1607" name="Google Shape;1607;p96"/>
          <p:cNvSpPr/>
          <p:nvPr/>
        </p:nvSpPr>
        <p:spPr>
          <a:xfrm>
            <a:off x="27009325" y="14313475"/>
            <a:ext cx="3967200" cy="2010000"/>
          </a:xfrm>
          <a:prstGeom prst="roundRect">
            <a:avLst>
              <a:gd name="adj" fmla="val 48000"/>
            </a:avLst>
          </a:prstGeom>
          <a:solidFill>
            <a:schemeClr val="dk1"/>
          </a:solidFill>
          <a:ln w="1524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Dalle-3</a:t>
            </a:r>
            <a:endParaRPr sz="4800" b="1">
              <a:solidFill>
                <a:schemeClr val="dk2"/>
              </a:solidFill>
            </a:endParaRPr>
          </a:p>
        </p:txBody>
      </p:sp>
      <p:cxnSp>
        <p:nvCxnSpPr>
          <p:cNvPr id="1608" name="Google Shape;1608;p96"/>
          <p:cNvCxnSpPr/>
          <p:nvPr/>
        </p:nvCxnSpPr>
        <p:spPr>
          <a:xfrm rot="10800000">
            <a:off x="22929475" y="12872775"/>
            <a:ext cx="1549200" cy="1391400"/>
          </a:xfrm>
          <a:prstGeom prst="straightConnector1">
            <a:avLst/>
          </a:prstGeom>
          <a:noFill/>
          <a:ln w="114300" cap="flat" cmpd="sng">
            <a:solidFill>
              <a:schemeClr val="dk2"/>
            </a:solidFill>
            <a:prstDash val="solid"/>
            <a:round/>
            <a:headEnd type="stealth" w="med" len="med"/>
            <a:tailEnd type="none" w="med" len="med"/>
          </a:ln>
        </p:spPr>
      </p:cxnSp>
      <p:cxnSp>
        <p:nvCxnSpPr>
          <p:cNvPr id="1609" name="Google Shape;1609;p96"/>
          <p:cNvCxnSpPr/>
          <p:nvPr/>
        </p:nvCxnSpPr>
        <p:spPr>
          <a:xfrm rot="10800000">
            <a:off x="30086708" y="12765887"/>
            <a:ext cx="1773600" cy="1208100"/>
          </a:xfrm>
          <a:prstGeom prst="straightConnector1">
            <a:avLst/>
          </a:prstGeom>
          <a:noFill/>
          <a:ln w="114300" cap="flat" cmpd="sng">
            <a:solidFill>
              <a:schemeClr val="dk2"/>
            </a:solidFill>
            <a:prstDash val="solid"/>
            <a:round/>
            <a:headEnd type="stealth" w="med" len="med"/>
            <a:tailEnd type="none" w="med" len="med"/>
          </a:ln>
        </p:spPr>
      </p:cxnSp>
      <p:cxnSp>
        <p:nvCxnSpPr>
          <p:cNvPr id="1610" name="Google Shape;1610;p96"/>
          <p:cNvCxnSpPr/>
          <p:nvPr/>
        </p:nvCxnSpPr>
        <p:spPr>
          <a:xfrm rot="10800000" flipH="1">
            <a:off x="6805750" y="12851250"/>
            <a:ext cx="15000" cy="6311700"/>
          </a:xfrm>
          <a:prstGeom prst="straightConnector1">
            <a:avLst/>
          </a:prstGeom>
          <a:noFill/>
          <a:ln w="114300" cap="flat" cmpd="sng">
            <a:solidFill>
              <a:schemeClr val="dk2"/>
            </a:solidFill>
            <a:prstDash val="solid"/>
            <a:round/>
            <a:headEnd type="none" w="med" len="med"/>
            <a:tailEnd type="none" w="med" len="med"/>
          </a:ln>
        </p:spPr>
      </p:cxnSp>
      <p:cxnSp>
        <p:nvCxnSpPr>
          <p:cNvPr id="1611" name="Google Shape;1611;p96"/>
          <p:cNvCxnSpPr/>
          <p:nvPr/>
        </p:nvCxnSpPr>
        <p:spPr>
          <a:xfrm>
            <a:off x="6765850" y="19141750"/>
            <a:ext cx="22219200" cy="0"/>
          </a:xfrm>
          <a:prstGeom prst="straightConnector1">
            <a:avLst/>
          </a:prstGeom>
          <a:noFill/>
          <a:ln w="114300" cap="flat" cmpd="sng">
            <a:solidFill>
              <a:schemeClr val="dk2"/>
            </a:solidFill>
            <a:prstDash val="solid"/>
            <a:round/>
            <a:headEnd type="none" w="med" len="med"/>
            <a:tailEnd type="none" w="med" len="med"/>
          </a:ln>
        </p:spPr>
      </p:cxnSp>
      <p:cxnSp>
        <p:nvCxnSpPr>
          <p:cNvPr id="1612" name="Google Shape;1612;p96"/>
          <p:cNvCxnSpPr>
            <a:stCxn id="1594" idx="2"/>
          </p:cNvCxnSpPr>
          <p:nvPr/>
        </p:nvCxnSpPr>
        <p:spPr>
          <a:xfrm flipH="1">
            <a:off x="12552175" y="16431275"/>
            <a:ext cx="66600" cy="2744100"/>
          </a:xfrm>
          <a:prstGeom prst="straightConnector1">
            <a:avLst/>
          </a:prstGeom>
          <a:noFill/>
          <a:ln w="114300" cap="flat" cmpd="sng">
            <a:solidFill>
              <a:schemeClr val="dk2"/>
            </a:solidFill>
            <a:prstDash val="solid"/>
            <a:round/>
            <a:headEnd type="stealth" w="med" len="med"/>
            <a:tailEnd type="none" w="med" len="med"/>
          </a:ln>
        </p:spPr>
      </p:cxnSp>
      <p:cxnSp>
        <p:nvCxnSpPr>
          <p:cNvPr id="1613" name="Google Shape;1613;p96"/>
          <p:cNvCxnSpPr/>
          <p:nvPr/>
        </p:nvCxnSpPr>
        <p:spPr>
          <a:xfrm flipH="1">
            <a:off x="21095950" y="16388013"/>
            <a:ext cx="66600" cy="2744100"/>
          </a:xfrm>
          <a:prstGeom prst="straightConnector1">
            <a:avLst/>
          </a:prstGeom>
          <a:noFill/>
          <a:ln w="114300" cap="flat" cmpd="sng">
            <a:solidFill>
              <a:schemeClr val="dk2"/>
            </a:solidFill>
            <a:prstDash val="solid"/>
            <a:round/>
            <a:headEnd type="stealth" w="med" len="med"/>
            <a:tailEnd type="none" w="med" len="med"/>
          </a:ln>
        </p:spPr>
      </p:cxnSp>
      <p:cxnSp>
        <p:nvCxnSpPr>
          <p:cNvPr id="1614" name="Google Shape;1614;p96"/>
          <p:cNvCxnSpPr/>
          <p:nvPr/>
        </p:nvCxnSpPr>
        <p:spPr>
          <a:xfrm flipH="1">
            <a:off x="28959625" y="16427850"/>
            <a:ext cx="66600" cy="2744100"/>
          </a:xfrm>
          <a:prstGeom prst="straightConnector1">
            <a:avLst/>
          </a:prstGeom>
          <a:noFill/>
          <a:ln w="114300" cap="flat" cmpd="sng">
            <a:solidFill>
              <a:schemeClr val="dk2"/>
            </a:solidFill>
            <a:prstDash val="solid"/>
            <a:round/>
            <a:headEnd type="stealth" w="med" len="med"/>
            <a:tailEnd type="none" w="med" len="med"/>
          </a:ln>
        </p:spPr>
      </p:cxnSp>
      <p:pic>
        <p:nvPicPr>
          <p:cNvPr id="1615" name="Google Shape;1615;p96"/>
          <p:cNvPicPr preferRelativeResize="0"/>
          <p:nvPr/>
        </p:nvPicPr>
        <p:blipFill>
          <a:blip r:embed="rId3">
            <a:alphaModFix/>
          </a:blip>
          <a:stretch>
            <a:fillRect/>
          </a:stretch>
        </p:blipFill>
        <p:spPr>
          <a:xfrm rot="209174">
            <a:off x="7914423" y="14202455"/>
            <a:ext cx="3388855" cy="4009691"/>
          </a:xfrm>
          <a:prstGeom prst="rect">
            <a:avLst/>
          </a:prstGeom>
          <a:noFill/>
          <a:ln>
            <a:noFill/>
          </a:ln>
        </p:spPr>
      </p:pic>
      <p:cxnSp>
        <p:nvCxnSpPr>
          <p:cNvPr id="1616" name="Google Shape;1616;p96"/>
          <p:cNvCxnSpPr>
            <a:stCxn id="1615" idx="0"/>
          </p:cNvCxnSpPr>
          <p:nvPr/>
        </p:nvCxnSpPr>
        <p:spPr>
          <a:xfrm rot="10800000" flipH="1">
            <a:off x="9677296" y="12988024"/>
            <a:ext cx="2467200" cy="1215600"/>
          </a:xfrm>
          <a:prstGeom prst="straightConnector1">
            <a:avLst/>
          </a:prstGeom>
          <a:noFill/>
          <a:ln w="114300" cap="flat" cmpd="sng">
            <a:solidFill>
              <a:schemeClr val="dk2"/>
            </a:solidFill>
            <a:prstDash val="solid"/>
            <a:round/>
            <a:headEnd type="stealth" w="med" len="med"/>
            <a:tailEnd type="none" w="med" len="med"/>
          </a:ln>
        </p:spPr>
      </p:cxnSp>
      <p:sp>
        <p:nvSpPr>
          <p:cNvPr id="1617" name="Google Shape;1617;p96"/>
          <p:cNvSpPr/>
          <p:nvPr/>
        </p:nvSpPr>
        <p:spPr>
          <a:xfrm>
            <a:off x="6820750" y="3730600"/>
            <a:ext cx="24155700" cy="1680900"/>
          </a:xfrm>
          <a:prstGeom prst="roundRect">
            <a:avLst>
              <a:gd name="adj" fmla="val 16667"/>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t>End-User Application</a:t>
            </a:r>
            <a:endParaRPr sz="4800" b="1"/>
          </a:p>
        </p:txBody>
      </p:sp>
      <p:sp>
        <p:nvSpPr>
          <p:cNvPr id="1618" name="Google Shape;1618;p96"/>
          <p:cNvSpPr/>
          <p:nvPr/>
        </p:nvSpPr>
        <p:spPr>
          <a:xfrm>
            <a:off x="13059125" y="6024825"/>
            <a:ext cx="14164800" cy="1680900"/>
          </a:xfrm>
          <a:prstGeom prst="roundRect">
            <a:avLst>
              <a:gd name="adj" fmla="val 16667"/>
            </a:avLst>
          </a:prstGeom>
          <a:solidFill>
            <a:srgbClr val="A4C2F4"/>
          </a:solidFill>
          <a:ln w="9525"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t>Retriever Microservice</a:t>
            </a:r>
            <a:endParaRPr sz="4800" b="1"/>
          </a:p>
        </p:txBody>
      </p:sp>
      <p:sp>
        <p:nvSpPr>
          <p:cNvPr id="1619" name="Google Shape;1619;p96"/>
          <p:cNvSpPr/>
          <p:nvPr/>
        </p:nvSpPr>
        <p:spPr>
          <a:xfrm>
            <a:off x="2227325" y="12851250"/>
            <a:ext cx="32153700" cy="70689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20" name="Google Shape;1620;p96"/>
          <p:cNvSpPr/>
          <p:nvPr/>
        </p:nvSpPr>
        <p:spPr>
          <a:xfrm rot="10653637">
            <a:off x="4071922" y="9431315"/>
            <a:ext cx="1607056" cy="4401300"/>
          </a:xfrm>
          <a:prstGeom prst="arc">
            <a:avLst>
              <a:gd name="adj1" fmla="val 17030713"/>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621" name="Google Shape;1621;p96"/>
          <p:cNvSpPr/>
          <p:nvPr/>
        </p:nvSpPr>
        <p:spPr>
          <a:xfrm rot="-146363">
            <a:off x="30975797" y="9431315"/>
            <a:ext cx="1607056" cy="4401300"/>
          </a:xfrm>
          <a:prstGeom prst="arc">
            <a:avLst>
              <a:gd name="adj1" fmla="val 17030713"/>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622" name="Google Shape;1622;p96"/>
          <p:cNvSpPr/>
          <p:nvPr/>
        </p:nvSpPr>
        <p:spPr>
          <a:xfrm>
            <a:off x="11816200" y="17494475"/>
            <a:ext cx="14164800" cy="1680900"/>
          </a:xfrm>
          <a:prstGeom prst="roundRect">
            <a:avLst>
              <a:gd name="adj" fmla="val 16667"/>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Server Management</a:t>
            </a:r>
            <a:endParaRPr sz="4800" b="1">
              <a:solidFill>
                <a:schemeClr val="dk1"/>
              </a:solidFill>
            </a:endParaRPr>
          </a:p>
        </p:txBody>
      </p:sp>
      <p:sp>
        <p:nvSpPr>
          <p:cNvPr id="2" name="TextBox 1">
            <a:extLst>
              <a:ext uri="{FF2B5EF4-FFF2-40B4-BE49-F238E27FC236}">
                <a16:creationId xmlns:a16="http://schemas.microsoft.com/office/drawing/2014/main" id="{0BDA8A4E-933F-FB16-F0F7-91FF43857F69}"/>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627"/>
        <p:cNvGrpSpPr/>
        <p:nvPr/>
      </p:nvGrpSpPr>
      <p:grpSpPr>
        <a:xfrm>
          <a:off x="0" y="0"/>
          <a:ext cx="0" cy="0"/>
          <a:chOff x="0" y="0"/>
          <a:chExt cx="0" cy="0"/>
        </a:xfrm>
      </p:grpSpPr>
      <p:sp>
        <p:nvSpPr>
          <p:cNvPr id="1628" name="Google Shape;1628;p97"/>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Large Model Hosting Platforms</a:t>
            </a:r>
            <a:endParaRPr sz="8400"/>
          </a:p>
        </p:txBody>
      </p:sp>
      <p:sp>
        <p:nvSpPr>
          <p:cNvPr id="1629" name="Google Shape;1629;p97"/>
          <p:cNvSpPr/>
          <p:nvPr/>
        </p:nvSpPr>
        <p:spPr>
          <a:xfrm>
            <a:off x="19812825" y="5691525"/>
            <a:ext cx="9717600" cy="4572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a:solidFill>
                  <a:schemeClr val="dk1"/>
                </a:solidFill>
              </a:rPr>
              <a:t>NVIDIA </a:t>
            </a:r>
            <a:endParaRPr sz="7200" b="1">
              <a:solidFill>
                <a:schemeClr val="dk1"/>
              </a:solidFill>
            </a:endParaRPr>
          </a:p>
          <a:p>
            <a:pPr marL="0" lvl="0" indent="0" algn="ctr" rtl="0">
              <a:spcBef>
                <a:spcPts val="0"/>
              </a:spcBef>
              <a:spcAft>
                <a:spcPts val="0"/>
              </a:spcAft>
              <a:buNone/>
            </a:pPr>
            <a:r>
              <a:rPr lang="en-US" sz="7200" b="1">
                <a:solidFill>
                  <a:schemeClr val="dk1"/>
                </a:solidFill>
              </a:rPr>
              <a:t>GPU CLOUD</a:t>
            </a:r>
            <a:endParaRPr sz="7200" b="1">
              <a:solidFill>
                <a:schemeClr val="dk1"/>
              </a:solidFill>
            </a:endParaRPr>
          </a:p>
        </p:txBody>
      </p:sp>
      <p:pic>
        <p:nvPicPr>
          <p:cNvPr id="1630" name="Google Shape;1630;p97"/>
          <p:cNvPicPr preferRelativeResize="0"/>
          <p:nvPr/>
        </p:nvPicPr>
        <p:blipFill>
          <a:blip r:embed="rId3">
            <a:alphaModFix/>
          </a:blip>
          <a:stretch>
            <a:fillRect/>
          </a:stretch>
        </p:blipFill>
        <p:spPr>
          <a:xfrm rot="156719">
            <a:off x="26871832" y="5636715"/>
            <a:ext cx="6343094" cy="6822195"/>
          </a:xfrm>
          <a:prstGeom prst="rect">
            <a:avLst/>
          </a:prstGeom>
          <a:noFill/>
          <a:ln>
            <a:noFill/>
          </a:ln>
        </p:spPr>
      </p:pic>
      <p:pic>
        <p:nvPicPr>
          <p:cNvPr id="1631" name="Google Shape;1631;p97"/>
          <p:cNvPicPr preferRelativeResize="0"/>
          <p:nvPr/>
        </p:nvPicPr>
        <p:blipFill rotWithShape="1">
          <a:blip r:embed="rId4">
            <a:alphaModFix/>
          </a:blip>
          <a:srcRect b="51354"/>
          <a:stretch/>
        </p:blipFill>
        <p:spPr>
          <a:xfrm>
            <a:off x="2514600" y="5495713"/>
            <a:ext cx="14185249" cy="6161476"/>
          </a:xfrm>
          <a:prstGeom prst="rect">
            <a:avLst/>
          </a:prstGeom>
          <a:noFill/>
          <a:ln>
            <a:noFill/>
          </a:ln>
        </p:spPr>
      </p:pic>
      <p:sp>
        <p:nvSpPr>
          <p:cNvPr id="1632" name="Google Shape;1632;p97"/>
          <p:cNvSpPr/>
          <p:nvPr/>
        </p:nvSpPr>
        <p:spPr>
          <a:xfrm>
            <a:off x="2514625" y="12599900"/>
            <a:ext cx="14185200" cy="6430800"/>
          </a:xfrm>
          <a:prstGeom prst="rect">
            <a:avLst/>
          </a:prstGeom>
          <a:solidFill>
            <a:srgbClr val="F2F2F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GPT4/3.5</a:t>
            </a:r>
            <a:endParaRPr sz="5100" b="1">
              <a:solidFill>
                <a:srgbClr val="20A603"/>
              </a:solidFill>
            </a:endParaRPr>
          </a:p>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Integrated Tools/Multimodal Support</a:t>
            </a:r>
            <a:endParaRPr sz="5100" b="1">
              <a:solidFill>
                <a:srgbClr val="20A603"/>
              </a:solidFill>
            </a:endParaRPr>
          </a:p>
          <a:p>
            <a:pPr marL="1371600" lvl="0" indent="-552450" algn="l" rtl="0">
              <a:lnSpc>
                <a:spcPct val="115000"/>
              </a:lnSpc>
              <a:spcBef>
                <a:spcPts val="0"/>
              </a:spcBef>
              <a:spcAft>
                <a:spcPts val="0"/>
              </a:spcAft>
              <a:buClr>
                <a:srgbClr val="FF9900"/>
              </a:buClr>
              <a:buSzPts val="5100"/>
              <a:buAutoNum type="arabicPeriod"/>
            </a:pPr>
            <a:r>
              <a:rPr lang="en-US" sz="5100" b="1">
                <a:solidFill>
                  <a:srgbClr val="FF9900"/>
                </a:solidFill>
              </a:rPr>
              <a:t>Models/Query Router Internal</a:t>
            </a:r>
            <a:endParaRPr sz="5100" b="1">
              <a:solidFill>
                <a:srgbClr val="FF9900"/>
              </a:solidFill>
            </a:endParaRPr>
          </a:p>
          <a:p>
            <a:pPr marL="1371600" lvl="0" indent="-552450" algn="l" rtl="0">
              <a:lnSpc>
                <a:spcPct val="115000"/>
              </a:lnSpc>
              <a:spcBef>
                <a:spcPts val="0"/>
              </a:spcBef>
              <a:spcAft>
                <a:spcPts val="0"/>
              </a:spcAft>
              <a:buClr>
                <a:srgbClr val="FF0000"/>
              </a:buClr>
              <a:buSzPts val="5100"/>
              <a:buAutoNum type="arabicPeriod"/>
            </a:pPr>
            <a:r>
              <a:rPr lang="en-US" sz="5100" b="1">
                <a:solidFill>
                  <a:srgbClr val="FF0000"/>
                </a:solidFill>
              </a:rPr>
              <a:t>Path to Local Deployment Less Clear</a:t>
            </a:r>
            <a:endParaRPr sz="5100" b="1">
              <a:solidFill>
                <a:srgbClr val="FF0000"/>
              </a:solidFill>
            </a:endParaRPr>
          </a:p>
        </p:txBody>
      </p:sp>
      <p:sp>
        <p:nvSpPr>
          <p:cNvPr id="1633" name="Google Shape;1633;p97"/>
          <p:cNvSpPr/>
          <p:nvPr/>
        </p:nvSpPr>
        <p:spPr>
          <a:xfrm>
            <a:off x="19181875" y="12599900"/>
            <a:ext cx="14185200" cy="6430800"/>
          </a:xfrm>
          <a:prstGeom prst="rect">
            <a:avLst/>
          </a:prstGeom>
          <a:solidFill>
            <a:srgbClr val="F2F2F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Publicly Available Models</a:t>
            </a:r>
            <a:endParaRPr sz="5100" b="1">
              <a:solidFill>
                <a:srgbClr val="20A603"/>
              </a:solidFill>
            </a:endParaRPr>
          </a:p>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Models/Query Router Accessible</a:t>
            </a:r>
            <a:endParaRPr sz="5100" b="1">
              <a:solidFill>
                <a:srgbClr val="20A603"/>
              </a:solidFill>
            </a:endParaRPr>
          </a:p>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Path to Local Deployment/Self-Hosting</a:t>
            </a:r>
            <a:endParaRPr sz="5100" b="1">
              <a:solidFill>
                <a:srgbClr val="20A603"/>
              </a:solidFill>
            </a:endParaRPr>
          </a:p>
          <a:p>
            <a:pPr marL="1371600" lvl="0" indent="-552450" algn="l" rtl="0">
              <a:lnSpc>
                <a:spcPct val="115000"/>
              </a:lnSpc>
              <a:spcBef>
                <a:spcPts val="0"/>
              </a:spcBef>
              <a:spcAft>
                <a:spcPts val="0"/>
              </a:spcAft>
              <a:buClr>
                <a:srgbClr val="FF9900"/>
              </a:buClr>
              <a:buSzPts val="5100"/>
              <a:buAutoNum type="arabicPeriod"/>
            </a:pPr>
            <a:r>
              <a:rPr lang="en-US" sz="5100" b="1">
                <a:solidFill>
                  <a:srgbClr val="FF9900"/>
                </a:solidFill>
              </a:rPr>
              <a:t>Pieces to Compose Complex Systems</a:t>
            </a:r>
            <a:endParaRPr sz="5100" b="1">
              <a:solidFill>
                <a:srgbClr val="20A603"/>
              </a:solidFill>
            </a:endParaRPr>
          </a:p>
        </p:txBody>
      </p:sp>
      <p:sp>
        <p:nvSpPr>
          <p:cNvPr id="1634" name="Google Shape;1634;p97"/>
          <p:cNvSpPr/>
          <p:nvPr/>
        </p:nvSpPr>
        <p:spPr>
          <a:xfrm>
            <a:off x="17987500" y="4384359"/>
            <a:ext cx="16232100" cy="151299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35" name="Google Shape;1635;p97"/>
          <p:cNvSpPr/>
          <p:nvPr/>
        </p:nvSpPr>
        <p:spPr>
          <a:xfrm>
            <a:off x="2547800" y="15744775"/>
            <a:ext cx="14143200" cy="1944000"/>
          </a:xfrm>
          <a:prstGeom prst="rect">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TextBox 1">
            <a:extLst>
              <a:ext uri="{FF2B5EF4-FFF2-40B4-BE49-F238E27FC236}">
                <a16:creationId xmlns:a16="http://schemas.microsoft.com/office/drawing/2014/main" id="{E7081F34-F5B7-DD7D-1E54-1F2AF333660C}"/>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sp>
        <p:nvSpPr>
          <p:cNvPr id="1641" name="Google Shape;1641;p98"/>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Large Model Hosting Platforms</a:t>
            </a:r>
            <a:endParaRPr sz="8400"/>
          </a:p>
        </p:txBody>
      </p:sp>
      <p:sp>
        <p:nvSpPr>
          <p:cNvPr id="1642" name="Google Shape;1642;p98"/>
          <p:cNvSpPr/>
          <p:nvPr/>
        </p:nvSpPr>
        <p:spPr>
          <a:xfrm>
            <a:off x="19812825" y="5691525"/>
            <a:ext cx="9717600" cy="4572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a:solidFill>
                  <a:schemeClr val="dk1"/>
                </a:solidFill>
              </a:rPr>
              <a:t>NVIDIA </a:t>
            </a:r>
            <a:endParaRPr sz="7200" b="1">
              <a:solidFill>
                <a:schemeClr val="dk1"/>
              </a:solidFill>
            </a:endParaRPr>
          </a:p>
          <a:p>
            <a:pPr marL="0" lvl="0" indent="0" algn="ctr" rtl="0">
              <a:spcBef>
                <a:spcPts val="0"/>
              </a:spcBef>
              <a:spcAft>
                <a:spcPts val="0"/>
              </a:spcAft>
              <a:buNone/>
            </a:pPr>
            <a:r>
              <a:rPr lang="en-US" sz="7200" b="1">
                <a:solidFill>
                  <a:schemeClr val="dk1"/>
                </a:solidFill>
              </a:rPr>
              <a:t>GPU CLOUD</a:t>
            </a:r>
            <a:endParaRPr sz="7200" b="1">
              <a:solidFill>
                <a:schemeClr val="dk1"/>
              </a:solidFill>
            </a:endParaRPr>
          </a:p>
        </p:txBody>
      </p:sp>
      <p:pic>
        <p:nvPicPr>
          <p:cNvPr id="1643" name="Google Shape;1643;p98"/>
          <p:cNvPicPr preferRelativeResize="0"/>
          <p:nvPr/>
        </p:nvPicPr>
        <p:blipFill>
          <a:blip r:embed="rId3">
            <a:alphaModFix/>
          </a:blip>
          <a:stretch>
            <a:fillRect/>
          </a:stretch>
        </p:blipFill>
        <p:spPr>
          <a:xfrm rot="156719">
            <a:off x="26871832" y="5636715"/>
            <a:ext cx="6343094" cy="6822195"/>
          </a:xfrm>
          <a:prstGeom prst="rect">
            <a:avLst/>
          </a:prstGeom>
          <a:noFill/>
          <a:ln>
            <a:noFill/>
          </a:ln>
        </p:spPr>
      </p:pic>
      <p:pic>
        <p:nvPicPr>
          <p:cNvPr id="1644" name="Google Shape;1644;p98"/>
          <p:cNvPicPr preferRelativeResize="0"/>
          <p:nvPr/>
        </p:nvPicPr>
        <p:blipFill rotWithShape="1">
          <a:blip r:embed="rId4">
            <a:alphaModFix/>
          </a:blip>
          <a:srcRect b="51354"/>
          <a:stretch/>
        </p:blipFill>
        <p:spPr>
          <a:xfrm>
            <a:off x="2514600" y="5495713"/>
            <a:ext cx="14185249" cy="6161476"/>
          </a:xfrm>
          <a:prstGeom prst="rect">
            <a:avLst/>
          </a:prstGeom>
          <a:noFill/>
          <a:ln>
            <a:noFill/>
          </a:ln>
        </p:spPr>
      </p:pic>
      <p:sp>
        <p:nvSpPr>
          <p:cNvPr id="1645" name="Google Shape;1645;p98"/>
          <p:cNvSpPr/>
          <p:nvPr/>
        </p:nvSpPr>
        <p:spPr>
          <a:xfrm>
            <a:off x="2514625" y="12599900"/>
            <a:ext cx="14185200" cy="6430800"/>
          </a:xfrm>
          <a:prstGeom prst="rect">
            <a:avLst/>
          </a:prstGeom>
          <a:solidFill>
            <a:srgbClr val="F2F2F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GPT4/3.5</a:t>
            </a:r>
            <a:endParaRPr sz="5100" b="1">
              <a:solidFill>
                <a:srgbClr val="20A603"/>
              </a:solidFill>
            </a:endParaRPr>
          </a:p>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Integrated Tools/Multimodal Support</a:t>
            </a:r>
            <a:endParaRPr sz="5100" b="1">
              <a:solidFill>
                <a:srgbClr val="20A603"/>
              </a:solidFill>
            </a:endParaRPr>
          </a:p>
          <a:p>
            <a:pPr marL="1371600" lvl="0" indent="-552450" algn="l" rtl="0">
              <a:lnSpc>
                <a:spcPct val="115000"/>
              </a:lnSpc>
              <a:spcBef>
                <a:spcPts val="0"/>
              </a:spcBef>
              <a:spcAft>
                <a:spcPts val="0"/>
              </a:spcAft>
              <a:buClr>
                <a:srgbClr val="FF9900"/>
              </a:buClr>
              <a:buSzPts val="5100"/>
              <a:buAutoNum type="arabicPeriod"/>
            </a:pPr>
            <a:r>
              <a:rPr lang="en-US" sz="5100" b="1">
                <a:solidFill>
                  <a:srgbClr val="FF9900"/>
                </a:solidFill>
              </a:rPr>
              <a:t>Models/Query Router Internal</a:t>
            </a:r>
            <a:endParaRPr sz="5100" b="1">
              <a:solidFill>
                <a:srgbClr val="FF9900"/>
              </a:solidFill>
            </a:endParaRPr>
          </a:p>
          <a:p>
            <a:pPr marL="1371600" lvl="0" indent="-552450" algn="l" rtl="0">
              <a:lnSpc>
                <a:spcPct val="115000"/>
              </a:lnSpc>
              <a:spcBef>
                <a:spcPts val="0"/>
              </a:spcBef>
              <a:spcAft>
                <a:spcPts val="0"/>
              </a:spcAft>
              <a:buClr>
                <a:srgbClr val="FF0000"/>
              </a:buClr>
              <a:buSzPts val="5100"/>
              <a:buAutoNum type="arabicPeriod"/>
            </a:pPr>
            <a:r>
              <a:rPr lang="en-US" sz="5100" b="1">
                <a:solidFill>
                  <a:srgbClr val="FF0000"/>
                </a:solidFill>
              </a:rPr>
              <a:t>Path to Local Deployment Less Clear</a:t>
            </a:r>
            <a:endParaRPr sz="5100" b="1">
              <a:solidFill>
                <a:srgbClr val="FF0000"/>
              </a:solidFill>
            </a:endParaRPr>
          </a:p>
        </p:txBody>
      </p:sp>
      <p:sp>
        <p:nvSpPr>
          <p:cNvPr id="1646" name="Google Shape;1646;p98"/>
          <p:cNvSpPr/>
          <p:nvPr/>
        </p:nvSpPr>
        <p:spPr>
          <a:xfrm>
            <a:off x="19181875" y="12599900"/>
            <a:ext cx="14185200" cy="6430800"/>
          </a:xfrm>
          <a:prstGeom prst="rect">
            <a:avLst/>
          </a:prstGeom>
          <a:solidFill>
            <a:srgbClr val="F2F2F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Publicly Available Models</a:t>
            </a:r>
            <a:endParaRPr sz="5100" b="1">
              <a:solidFill>
                <a:srgbClr val="20A603"/>
              </a:solidFill>
            </a:endParaRPr>
          </a:p>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Models/Query Router Accessible</a:t>
            </a:r>
            <a:endParaRPr sz="5100" b="1">
              <a:solidFill>
                <a:srgbClr val="20A603"/>
              </a:solidFill>
            </a:endParaRPr>
          </a:p>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Path to Local Deployment/Self-Hosting</a:t>
            </a:r>
            <a:endParaRPr sz="5100" b="1">
              <a:solidFill>
                <a:srgbClr val="20A603"/>
              </a:solidFill>
            </a:endParaRPr>
          </a:p>
          <a:p>
            <a:pPr marL="1371600" lvl="0" indent="-552450" algn="l" rtl="0">
              <a:lnSpc>
                <a:spcPct val="115000"/>
              </a:lnSpc>
              <a:spcBef>
                <a:spcPts val="0"/>
              </a:spcBef>
              <a:spcAft>
                <a:spcPts val="0"/>
              </a:spcAft>
              <a:buClr>
                <a:srgbClr val="FF9900"/>
              </a:buClr>
              <a:buSzPts val="5100"/>
              <a:buAutoNum type="arabicPeriod"/>
            </a:pPr>
            <a:r>
              <a:rPr lang="en-US" sz="5100" b="1">
                <a:solidFill>
                  <a:srgbClr val="FF9900"/>
                </a:solidFill>
              </a:rPr>
              <a:t>Pieces to Compose Complex Systems</a:t>
            </a:r>
            <a:endParaRPr sz="5100" b="1">
              <a:solidFill>
                <a:srgbClr val="20A603"/>
              </a:solidFill>
            </a:endParaRPr>
          </a:p>
        </p:txBody>
      </p:sp>
      <p:sp>
        <p:nvSpPr>
          <p:cNvPr id="1647" name="Google Shape;1647;p98"/>
          <p:cNvSpPr/>
          <p:nvPr/>
        </p:nvSpPr>
        <p:spPr>
          <a:xfrm>
            <a:off x="1921425" y="4405684"/>
            <a:ext cx="16232100" cy="151299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TextBox 1">
            <a:extLst>
              <a:ext uri="{FF2B5EF4-FFF2-40B4-BE49-F238E27FC236}">
                <a16:creationId xmlns:a16="http://schemas.microsoft.com/office/drawing/2014/main" id="{4E5128CC-B97E-E321-C72C-3C9A260DECE8}"/>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Google Shape;1653;p99"/>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Query Router Access</a:t>
            </a:r>
            <a:endParaRPr sz="8400"/>
          </a:p>
        </p:txBody>
      </p:sp>
      <p:sp>
        <p:nvSpPr>
          <p:cNvPr id="1654" name="Google Shape;1654;p99"/>
          <p:cNvSpPr/>
          <p:nvPr/>
        </p:nvSpPr>
        <p:spPr>
          <a:xfrm>
            <a:off x="20740250" y="5664250"/>
            <a:ext cx="9883200" cy="5325300"/>
          </a:xfrm>
          <a:prstGeom prst="rect">
            <a:avLst/>
          </a:prstGeom>
          <a:solidFill>
            <a:srgbClr val="E6EDEA"/>
          </a:solidFill>
          <a:ln>
            <a:noFill/>
          </a:ln>
        </p:spPr>
        <p:txBody>
          <a:bodyPr spcFirstLastPara="1" wrap="square" lIns="457200" tIns="91425" rIns="45700" bIns="91425" anchor="ctr" anchorCtr="0">
            <a:noAutofit/>
          </a:bodyPr>
          <a:lstStyle/>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&lt;s&gt;[INST]&lt;&lt;SYS&gt;&gt;</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{{system_message}}</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&lt;&lt;/SYS&gt;&gt;</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4800">
              <a:solidFill>
                <a:srgbClr val="00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0071C5"/>
                </a:solidFill>
                <a:latin typeface="Roboto Mono"/>
                <a:ea typeface="Roboto Mono"/>
                <a:cs typeface="Roboto Mono"/>
                <a:sym typeface="Roboto Mono"/>
              </a:rPr>
              <a:t>{{instruction}}</a:t>
            </a:r>
            <a:r>
              <a:rPr lang="en-US" sz="4800">
                <a:solidFill>
                  <a:srgbClr val="000000"/>
                </a:solidFill>
                <a:latin typeface="Roboto Mono"/>
                <a:ea typeface="Roboto Mono"/>
                <a:cs typeface="Roboto Mono"/>
                <a:sym typeface="Roboto Mono"/>
              </a:rPr>
              <a:t> [/INST] </a:t>
            </a:r>
            <a:r>
              <a:rPr lang="en-US" sz="4800">
                <a:solidFill>
                  <a:srgbClr val="5D1682"/>
                </a:solidFill>
                <a:latin typeface="Roboto Mono"/>
                <a:ea typeface="Roboto Mono"/>
                <a:cs typeface="Roboto Mono"/>
                <a:sym typeface="Roboto Mono"/>
              </a:rPr>
              <a:t>{{primer}}</a:t>
            </a:r>
            <a:endParaRPr sz="4800">
              <a:solidFill>
                <a:srgbClr val="588A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4800">
              <a:solidFill>
                <a:srgbClr val="000000"/>
              </a:solidFill>
              <a:latin typeface="Roboto Mono"/>
              <a:ea typeface="Roboto Mono"/>
              <a:cs typeface="Roboto Mono"/>
              <a:sym typeface="Roboto Mono"/>
            </a:endParaRPr>
          </a:p>
        </p:txBody>
      </p:sp>
      <p:sp>
        <p:nvSpPr>
          <p:cNvPr id="1655" name="Google Shape;1655;p99"/>
          <p:cNvSpPr/>
          <p:nvPr/>
        </p:nvSpPr>
        <p:spPr>
          <a:xfrm>
            <a:off x="20740250" y="11934825"/>
            <a:ext cx="9883200" cy="4546500"/>
          </a:xfrm>
          <a:prstGeom prst="rect">
            <a:avLst/>
          </a:prstGeom>
          <a:solidFill>
            <a:srgbClr val="E6EDEA"/>
          </a:solidFill>
          <a:ln>
            <a:noFill/>
          </a:ln>
        </p:spPr>
        <p:txBody>
          <a:bodyPr spcFirstLastPara="1" wrap="square" lIns="457200" tIns="91425" rIns="45700" bIns="91425" anchor="ctr" anchorCtr="0">
            <a:noAutofit/>
          </a:bodyPr>
          <a:lstStyle/>
          <a:p>
            <a:pPr marL="0" lvl="0" indent="0" algn="l" rtl="0">
              <a:lnSpc>
                <a:spcPct val="90000"/>
              </a:lnSpc>
              <a:spcBef>
                <a:spcPts val="0"/>
              </a:spcBef>
              <a:spcAft>
                <a:spcPts val="0"/>
              </a:spcAft>
              <a:buNone/>
            </a:pPr>
            <a:r>
              <a:rPr lang="en-US" sz="4800">
                <a:solidFill>
                  <a:schemeClr val="accent2"/>
                </a:solidFill>
                <a:latin typeface="Roboto Mono"/>
                <a:ea typeface="Roboto Mono"/>
                <a:cs typeface="Roboto Mono"/>
                <a:sym typeface="Roboto Mono"/>
              </a:rPr>
              <a:t>{</a:t>
            </a:r>
            <a:endParaRPr sz="4800">
              <a:solidFill>
                <a:schemeClr val="accent2"/>
              </a:solidFill>
              <a:latin typeface="Roboto Mono"/>
              <a:ea typeface="Roboto Mono"/>
              <a:cs typeface="Roboto Mono"/>
              <a:sym typeface="Roboto Mono"/>
            </a:endParaRPr>
          </a:p>
          <a:p>
            <a:pPr marL="0" lvl="0" indent="0" algn="l" rtl="0">
              <a:lnSpc>
                <a:spcPct val="90000"/>
              </a:lnSpc>
              <a:spcBef>
                <a:spcPts val="0"/>
              </a:spcBef>
              <a:spcAft>
                <a:spcPts val="0"/>
              </a:spcAft>
              <a:buNone/>
            </a:pPr>
            <a:r>
              <a:rPr lang="en-US" sz="4800">
                <a:solidFill>
                  <a:schemeClr val="accent2"/>
                </a:solidFill>
                <a:latin typeface="Roboto Mono"/>
                <a:ea typeface="Roboto Mono"/>
                <a:cs typeface="Roboto Mono"/>
                <a:sym typeface="Roboto Mono"/>
              </a:rPr>
              <a:t>	“context”:{{context}}</a:t>
            </a:r>
            <a:endParaRPr sz="4800">
              <a:solidFill>
                <a:schemeClr val="accent2"/>
              </a:solidFill>
              <a:latin typeface="Roboto Mono"/>
              <a:ea typeface="Roboto Mono"/>
              <a:cs typeface="Roboto Mono"/>
              <a:sym typeface="Roboto Mono"/>
            </a:endParaRPr>
          </a:p>
          <a:p>
            <a:pPr marL="0" lvl="0" indent="0" algn="l" rtl="0">
              <a:lnSpc>
                <a:spcPct val="90000"/>
              </a:lnSpc>
              <a:spcBef>
                <a:spcPts val="0"/>
              </a:spcBef>
              <a:spcAft>
                <a:spcPts val="0"/>
              </a:spcAft>
              <a:buNone/>
            </a:pPr>
            <a:r>
              <a:rPr lang="en-US" sz="4800">
                <a:solidFill>
                  <a:schemeClr val="accent2"/>
                </a:solidFill>
                <a:latin typeface="Roboto Mono"/>
                <a:ea typeface="Roboto Mono"/>
                <a:cs typeface="Roboto Mono"/>
                <a:sym typeface="Roboto Mono"/>
              </a:rPr>
              <a:t>	“model”:“query”/”doc”</a:t>
            </a:r>
            <a:endParaRPr sz="4800">
              <a:solidFill>
                <a:schemeClr val="accent2"/>
              </a:solidFill>
              <a:latin typeface="Roboto Mono"/>
              <a:ea typeface="Roboto Mono"/>
              <a:cs typeface="Roboto Mono"/>
              <a:sym typeface="Roboto Mono"/>
            </a:endParaRPr>
          </a:p>
          <a:p>
            <a:pPr marL="0" lvl="0" indent="0" algn="l" rtl="0">
              <a:lnSpc>
                <a:spcPct val="90000"/>
              </a:lnSpc>
              <a:spcBef>
                <a:spcPts val="0"/>
              </a:spcBef>
              <a:spcAft>
                <a:spcPts val="0"/>
              </a:spcAft>
              <a:buClr>
                <a:schemeClr val="lt1"/>
              </a:buClr>
              <a:buFont typeface="Arial"/>
              <a:buNone/>
            </a:pPr>
            <a:r>
              <a:rPr lang="en-US" sz="4800">
                <a:solidFill>
                  <a:schemeClr val="accent2"/>
                </a:solidFill>
                <a:latin typeface="Roboto Mono"/>
                <a:ea typeface="Roboto Mono"/>
                <a:cs typeface="Roboto Mono"/>
                <a:sym typeface="Roboto Mono"/>
              </a:rPr>
              <a:t>}</a:t>
            </a:r>
            <a:endParaRPr sz="4800">
              <a:solidFill>
                <a:schemeClr val="accent2"/>
              </a:solidFill>
              <a:latin typeface="Roboto Mono"/>
              <a:ea typeface="Roboto Mono"/>
              <a:cs typeface="Roboto Mono"/>
              <a:sym typeface="Roboto Mono"/>
            </a:endParaRPr>
          </a:p>
        </p:txBody>
      </p:sp>
      <p:pic>
        <p:nvPicPr>
          <p:cNvPr id="1656" name="Google Shape;1656;p99"/>
          <p:cNvPicPr preferRelativeResize="0"/>
          <p:nvPr/>
        </p:nvPicPr>
        <p:blipFill>
          <a:blip r:embed="rId3">
            <a:alphaModFix/>
          </a:blip>
          <a:stretch>
            <a:fillRect/>
          </a:stretch>
        </p:blipFill>
        <p:spPr>
          <a:xfrm>
            <a:off x="29597575" y="8060725"/>
            <a:ext cx="5801500" cy="6377803"/>
          </a:xfrm>
          <a:prstGeom prst="rect">
            <a:avLst/>
          </a:prstGeom>
          <a:noFill/>
          <a:ln>
            <a:noFill/>
          </a:ln>
        </p:spPr>
      </p:pic>
      <p:sp>
        <p:nvSpPr>
          <p:cNvPr id="1657" name="Google Shape;1657;p99"/>
          <p:cNvSpPr/>
          <p:nvPr/>
        </p:nvSpPr>
        <p:spPr>
          <a:xfrm>
            <a:off x="1159200" y="5664250"/>
            <a:ext cx="10988100" cy="11865900"/>
          </a:xfrm>
          <a:prstGeom prst="rect">
            <a:avLst/>
          </a:prstGeom>
          <a:solidFill>
            <a:schemeClr val="dk1"/>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lvl="0" indent="0" algn="l" rtl="0">
              <a:lnSpc>
                <a:spcPct val="115000"/>
              </a:lnSpc>
              <a:spcBef>
                <a:spcPts val="0"/>
              </a:spcBef>
              <a:spcAft>
                <a:spcPts val="0"/>
              </a:spcAft>
              <a:buSzPts val="1100"/>
              <a:buNone/>
            </a:pPr>
            <a:r>
              <a:rPr lang="en-US" sz="4400" b="1">
                <a:solidFill>
                  <a:srgbClr val="980000"/>
                </a:solidFill>
                <a:latin typeface="Roboto Mono"/>
                <a:ea typeface="Roboto Mono"/>
                <a:cs typeface="Roboto Mono"/>
                <a:sym typeface="Roboto Mono"/>
              </a:rPr>
              <a:t>{</a:t>
            </a:r>
            <a:endParaRPr sz="4400" b="1">
              <a:solidFill>
                <a:srgbClr val="980000"/>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chemeClr val="dk2"/>
                </a:solidFill>
                <a:latin typeface="Roboto Mono"/>
                <a:ea typeface="Roboto Mono"/>
                <a:cs typeface="Roboto Mono"/>
                <a:sym typeface="Roboto Mono"/>
              </a:rPr>
              <a:t>"messages": [{</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chemeClr val="dk2"/>
                </a:solidFill>
                <a:latin typeface="Roboto Mono"/>
                <a:ea typeface="Roboto Mono"/>
                <a:cs typeface="Roboto Mono"/>
                <a:sym typeface="Roboto Mono"/>
              </a:rPr>
              <a:t>  "content": "...",</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chemeClr val="dk2"/>
                </a:solidFill>
                <a:latin typeface="Roboto Mono"/>
                <a:ea typeface="Roboto Mono"/>
                <a:cs typeface="Roboto Mono"/>
                <a:sym typeface="Roboto Mono"/>
              </a:rPr>
              <a:t>  "role": "system"</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b="1">
                <a:solidFill>
                  <a:schemeClr val="dk2"/>
                </a:solidFill>
                <a:latin typeface="Roboto Mono"/>
                <a:ea typeface="Roboto Mono"/>
                <a:cs typeface="Roboto Mono"/>
                <a:sym typeface="Roboto Mono"/>
              </a:rPr>
              <a:t>},{</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b="1">
                <a:solidFill>
                  <a:schemeClr val="dk2"/>
                </a:solidFill>
                <a:latin typeface="Roboto Mono"/>
                <a:ea typeface="Roboto Mono"/>
                <a:cs typeface="Roboto Mono"/>
                <a:sym typeface="Roboto Mono"/>
              </a:rPr>
              <a:t>  "content": "...",</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b="1">
                <a:solidFill>
                  <a:schemeClr val="dk2"/>
                </a:solidFill>
                <a:latin typeface="Roboto Mono"/>
                <a:ea typeface="Roboto Mono"/>
                <a:cs typeface="Roboto Mono"/>
                <a:sym typeface="Roboto Mono"/>
              </a:rPr>
              <a:t>  "role": "user"</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b="1">
                <a:solidFill>
                  <a:schemeClr val="dk2"/>
                </a:solidFill>
                <a:latin typeface="Roboto Mono"/>
                <a:ea typeface="Roboto Mono"/>
                <a:cs typeface="Roboto Mono"/>
                <a:sym typeface="Roboto Mono"/>
              </a:rPr>
              <a:t>}],</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"model": ”mixtral”,</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"temperature": 0.2,</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"top_p": 0.7,</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"max_tokens": 1024,</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"stream": True</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rgbClr val="9E0000"/>
                </a:solidFill>
                <a:latin typeface="Roboto Mono"/>
                <a:ea typeface="Roboto Mono"/>
                <a:cs typeface="Roboto Mono"/>
                <a:sym typeface="Roboto Mono"/>
              </a:rPr>
              <a:t>}</a:t>
            </a:r>
            <a:endParaRPr sz="4400" b="1">
              <a:solidFill>
                <a:srgbClr val="9E0000"/>
              </a:solidFill>
              <a:latin typeface="Roboto Mono"/>
              <a:ea typeface="Roboto Mono"/>
              <a:cs typeface="Roboto Mono"/>
              <a:sym typeface="Roboto Mono"/>
            </a:endParaRPr>
          </a:p>
        </p:txBody>
      </p:sp>
      <p:pic>
        <p:nvPicPr>
          <p:cNvPr id="1658" name="Google Shape;1658;p99"/>
          <p:cNvPicPr preferRelativeResize="0"/>
          <p:nvPr/>
        </p:nvPicPr>
        <p:blipFill>
          <a:blip r:embed="rId4">
            <a:alphaModFix/>
          </a:blip>
          <a:stretch>
            <a:fillRect/>
          </a:stretch>
        </p:blipFill>
        <p:spPr>
          <a:xfrm rot="209174">
            <a:off x="32948972" y="12036471"/>
            <a:ext cx="3388856" cy="4342809"/>
          </a:xfrm>
          <a:prstGeom prst="rect">
            <a:avLst/>
          </a:prstGeom>
          <a:noFill/>
          <a:ln>
            <a:noFill/>
          </a:ln>
        </p:spPr>
      </p:pic>
      <p:sp>
        <p:nvSpPr>
          <p:cNvPr id="1659" name="Google Shape;1659;p99"/>
          <p:cNvSpPr/>
          <p:nvPr/>
        </p:nvSpPr>
        <p:spPr>
          <a:xfrm>
            <a:off x="32304475" y="8389025"/>
            <a:ext cx="2856000" cy="20100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accent1"/>
                </a:solidFill>
              </a:rPr>
              <a:t>SDXL</a:t>
            </a:r>
            <a:endParaRPr sz="4800" b="1">
              <a:solidFill>
                <a:schemeClr val="accent1"/>
              </a:solidFill>
            </a:endParaRPr>
          </a:p>
        </p:txBody>
      </p:sp>
      <p:sp>
        <p:nvSpPr>
          <p:cNvPr id="1660" name="Google Shape;1660;p99"/>
          <p:cNvSpPr/>
          <p:nvPr/>
        </p:nvSpPr>
        <p:spPr>
          <a:xfrm>
            <a:off x="29884125" y="12122700"/>
            <a:ext cx="2676300" cy="20100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b="1">
                <a:solidFill>
                  <a:schemeClr val="accent2"/>
                </a:solidFill>
              </a:rPr>
              <a:t>E5</a:t>
            </a:r>
            <a:endParaRPr sz="4100" b="1">
              <a:solidFill>
                <a:schemeClr val="accent2"/>
              </a:solidFill>
            </a:endParaRPr>
          </a:p>
        </p:txBody>
      </p:sp>
      <p:sp>
        <p:nvSpPr>
          <p:cNvPr id="1661" name="Google Shape;1661;p99"/>
          <p:cNvSpPr/>
          <p:nvPr/>
        </p:nvSpPr>
        <p:spPr>
          <a:xfrm>
            <a:off x="29884125" y="8389025"/>
            <a:ext cx="2856000" cy="20100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lt1"/>
              </a:buClr>
              <a:buSzPts val="1100"/>
              <a:buFont typeface="Arial"/>
              <a:buNone/>
            </a:pPr>
            <a:r>
              <a:rPr lang="en-US" sz="4800" b="1">
                <a:solidFill>
                  <a:schemeClr val="accent1"/>
                </a:solidFill>
              </a:rPr>
              <a:t>Mixtral</a:t>
            </a:r>
            <a:endParaRPr sz="4800" b="1">
              <a:solidFill>
                <a:schemeClr val="dk2"/>
              </a:solidFill>
            </a:endParaRPr>
          </a:p>
        </p:txBody>
      </p:sp>
      <p:grpSp>
        <p:nvGrpSpPr>
          <p:cNvPr id="1662" name="Google Shape;1662;p99"/>
          <p:cNvGrpSpPr/>
          <p:nvPr/>
        </p:nvGrpSpPr>
        <p:grpSpPr>
          <a:xfrm>
            <a:off x="30866325" y="779325"/>
            <a:ext cx="4758585" cy="5380392"/>
            <a:chOff x="29787719" y="6862336"/>
            <a:chExt cx="6788281" cy="8294114"/>
          </a:xfrm>
        </p:grpSpPr>
        <p:grpSp>
          <p:nvGrpSpPr>
            <p:cNvPr id="1663" name="Google Shape;1663;p99"/>
            <p:cNvGrpSpPr/>
            <p:nvPr/>
          </p:nvGrpSpPr>
          <p:grpSpPr>
            <a:xfrm>
              <a:off x="29787719" y="6862336"/>
              <a:ext cx="6398180" cy="6224007"/>
              <a:chOff x="30623444" y="6710212"/>
              <a:chExt cx="5561700" cy="5189700"/>
            </a:xfrm>
          </p:grpSpPr>
          <p:sp>
            <p:nvSpPr>
              <p:cNvPr id="1664" name="Google Shape;1664;p99"/>
              <p:cNvSpPr/>
              <p:nvPr/>
            </p:nvSpPr>
            <p:spPr>
              <a:xfrm>
                <a:off x="30623444" y="6710212"/>
                <a:ext cx="5561700" cy="5189700"/>
              </a:xfrm>
              <a:prstGeom prst="roundRect">
                <a:avLst>
                  <a:gd name="adj" fmla="val 16667"/>
                </a:avLst>
              </a:prstGeom>
              <a:solidFill>
                <a:srgbClr val="74AA9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665" name="Google Shape;1665;p99"/>
              <p:cNvPicPr preferRelativeResize="0"/>
              <p:nvPr/>
            </p:nvPicPr>
            <p:blipFill>
              <a:blip r:embed="rId5">
                <a:alphaModFix/>
              </a:blip>
              <a:stretch>
                <a:fillRect/>
              </a:stretch>
            </p:blipFill>
            <p:spPr>
              <a:xfrm>
                <a:off x="33455008" y="6937622"/>
                <a:ext cx="2523686" cy="2523707"/>
              </a:xfrm>
              <a:prstGeom prst="rect">
                <a:avLst/>
              </a:prstGeom>
              <a:noFill/>
              <a:ln>
                <a:noFill/>
              </a:ln>
            </p:spPr>
          </p:pic>
          <p:sp>
            <p:nvSpPr>
              <p:cNvPr id="1666" name="Google Shape;1666;p99"/>
              <p:cNvSpPr/>
              <p:nvPr/>
            </p:nvSpPr>
            <p:spPr>
              <a:xfrm>
                <a:off x="30922225" y="9257025"/>
                <a:ext cx="2856000" cy="9408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a:solidFill>
                      <a:schemeClr val="accent1"/>
                    </a:solidFill>
                  </a:rPr>
                  <a:t>Dalle-3</a:t>
                </a:r>
                <a:endParaRPr sz="2800" b="1">
                  <a:solidFill>
                    <a:schemeClr val="accent1"/>
                  </a:solidFill>
                </a:endParaRPr>
              </a:p>
            </p:txBody>
          </p:sp>
          <p:sp>
            <p:nvSpPr>
              <p:cNvPr id="1667" name="Google Shape;1667;p99"/>
              <p:cNvSpPr/>
              <p:nvPr/>
            </p:nvSpPr>
            <p:spPr>
              <a:xfrm>
                <a:off x="30922225" y="10328950"/>
                <a:ext cx="2856000" cy="10218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a:solidFill>
                      <a:schemeClr val="accent2"/>
                    </a:solidFill>
                  </a:rPr>
                  <a:t>Embed</a:t>
                </a:r>
                <a:endParaRPr sz="2800" b="1">
                  <a:solidFill>
                    <a:schemeClr val="accent2"/>
                  </a:solidFill>
                </a:endParaRPr>
              </a:p>
            </p:txBody>
          </p:sp>
          <p:sp>
            <p:nvSpPr>
              <p:cNvPr id="1668" name="Google Shape;1668;p99"/>
              <p:cNvSpPr/>
              <p:nvPr/>
            </p:nvSpPr>
            <p:spPr>
              <a:xfrm>
                <a:off x="31012075" y="8185100"/>
                <a:ext cx="2676300" cy="9408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a:solidFill>
                      <a:schemeClr val="dk2"/>
                    </a:solidFill>
                  </a:rPr>
                  <a:t>GPT4</a:t>
                </a:r>
                <a:endParaRPr sz="2800" b="1">
                  <a:solidFill>
                    <a:schemeClr val="dk2"/>
                  </a:solidFill>
                </a:endParaRPr>
              </a:p>
            </p:txBody>
          </p:sp>
        </p:grpSp>
        <p:pic>
          <p:nvPicPr>
            <p:cNvPr id="1669" name="Google Shape;1669;p99"/>
            <p:cNvPicPr preferRelativeResize="0"/>
            <p:nvPr/>
          </p:nvPicPr>
          <p:blipFill>
            <a:blip r:embed="rId4">
              <a:alphaModFix/>
            </a:blip>
            <a:stretch>
              <a:fillRect/>
            </a:stretch>
          </p:blipFill>
          <p:spPr>
            <a:xfrm rot="209174">
              <a:off x="33116147" y="10711871"/>
              <a:ext cx="3388856" cy="4342809"/>
            </a:xfrm>
            <a:prstGeom prst="rect">
              <a:avLst/>
            </a:prstGeom>
            <a:noFill/>
            <a:ln>
              <a:noFill/>
            </a:ln>
          </p:spPr>
        </p:pic>
      </p:grpSp>
      <p:sp>
        <p:nvSpPr>
          <p:cNvPr id="1670" name="Google Shape;1670;p99"/>
          <p:cNvSpPr/>
          <p:nvPr/>
        </p:nvSpPr>
        <p:spPr>
          <a:xfrm>
            <a:off x="30623500" y="498023"/>
            <a:ext cx="5253900" cy="5943000"/>
          </a:xfrm>
          <a:prstGeom prst="rect">
            <a:avLst/>
          </a:prstGeom>
          <a:solidFill>
            <a:srgbClr val="FFFFFF">
              <a:alpha val="177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71" name="Google Shape;1671;p99"/>
          <p:cNvSpPr txBox="1"/>
          <p:nvPr/>
        </p:nvSpPr>
        <p:spPr>
          <a:xfrm>
            <a:off x="28832850" y="19550775"/>
            <a:ext cx="40197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700" u="sng">
                <a:solidFill>
                  <a:schemeClr val="hlink"/>
                </a:solidFill>
                <a:hlinkClick r:id="rId6"/>
              </a:rPr>
              <a:t>https://kubernetes.io/</a:t>
            </a:r>
            <a:endParaRPr sz="3000"/>
          </a:p>
        </p:txBody>
      </p:sp>
      <p:pic>
        <p:nvPicPr>
          <p:cNvPr id="1672" name="Google Shape;1672;p99"/>
          <p:cNvPicPr preferRelativeResize="0"/>
          <p:nvPr/>
        </p:nvPicPr>
        <p:blipFill>
          <a:blip r:embed="rId4">
            <a:alphaModFix/>
          </a:blip>
          <a:stretch>
            <a:fillRect/>
          </a:stretch>
        </p:blipFill>
        <p:spPr>
          <a:xfrm rot="209174">
            <a:off x="31995122" y="13085571"/>
            <a:ext cx="3388856" cy="4342809"/>
          </a:xfrm>
          <a:prstGeom prst="rect">
            <a:avLst/>
          </a:prstGeom>
          <a:noFill/>
          <a:ln>
            <a:noFill/>
          </a:ln>
        </p:spPr>
      </p:pic>
      <p:sp>
        <p:nvSpPr>
          <p:cNvPr id="1673" name="Google Shape;1673;p99"/>
          <p:cNvSpPr/>
          <p:nvPr/>
        </p:nvSpPr>
        <p:spPr>
          <a:xfrm>
            <a:off x="12147300" y="6255150"/>
            <a:ext cx="8592900" cy="2010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74" name="Google Shape;1674;p99"/>
          <p:cNvSpPr/>
          <p:nvPr/>
        </p:nvSpPr>
        <p:spPr>
          <a:xfrm>
            <a:off x="12746725" y="9152450"/>
            <a:ext cx="7394100" cy="63777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endParaRPr sz="5400" b="1">
              <a:solidFill>
                <a:schemeClr val="lt1"/>
              </a:solidFill>
            </a:endParaRPr>
          </a:p>
          <a:p>
            <a:pPr marL="0" lvl="0" indent="0" algn="ctr" rtl="0">
              <a:lnSpc>
                <a:spcPct val="150000"/>
              </a:lnSpc>
              <a:spcBef>
                <a:spcPts val="0"/>
              </a:spcBef>
              <a:spcAft>
                <a:spcPts val="0"/>
              </a:spcAft>
              <a:buNone/>
            </a:pPr>
            <a:r>
              <a:rPr lang="en-US" sz="5400" b="1">
                <a:solidFill>
                  <a:schemeClr val="lt1"/>
                </a:solidFill>
              </a:rPr>
              <a:t>Facilitate</a:t>
            </a:r>
            <a:endParaRPr sz="5400" b="1">
              <a:solidFill>
                <a:schemeClr val="lt1"/>
              </a:solidFill>
            </a:endParaRPr>
          </a:p>
          <a:p>
            <a:pPr marL="0" lvl="0" indent="0" algn="ctr" rtl="0">
              <a:lnSpc>
                <a:spcPct val="150000"/>
              </a:lnSpc>
              <a:spcBef>
                <a:spcPts val="0"/>
              </a:spcBef>
              <a:spcAft>
                <a:spcPts val="0"/>
              </a:spcAft>
              <a:buNone/>
            </a:pPr>
            <a:r>
              <a:rPr lang="en-US" sz="5400" b="1">
                <a:solidFill>
                  <a:schemeClr val="lt1"/>
                </a:solidFill>
              </a:rPr>
              <a:t>Monitor</a:t>
            </a:r>
            <a:endParaRPr sz="5400" b="1">
              <a:solidFill>
                <a:schemeClr val="lt1"/>
              </a:solidFill>
            </a:endParaRPr>
          </a:p>
          <a:p>
            <a:pPr marL="0" lvl="0" indent="0" algn="ctr" rtl="0">
              <a:lnSpc>
                <a:spcPct val="150000"/>
              </a:lnSpc>
              <a:spcBef>
                <a:spcPts val="0"/>
              </a:spcBef>
              <a:spcAft>
                <a:spcPts val="0"/>
              </a:spcAft>
              <a:buNone/>
            </a:pPr>
            <a:r>
              <a:rPr lang="en-US" sz="5400" b="1">
                <a:solidFill>
                  <a:schemeClr val="lt1"/>
                </a:solidFill>
              </a:rPr>
              <a:t>Optimize</a:t>
            </a:r>
            <a:endParaRPr sz="5400" b="1">
              <a:solidFill>
                <a:schemeClr val="lt1"/>
              </a:solidFill>
            </a:endParaRPr>
          </a:p>
          <a:p>
            <a:pPr marL="0" lvl="0" indent="0" algn="ctr" rtl="0">
              <a:lnSpc>
                <a:spcPct val="150000"/>
              </a:lnSpc>
              <a:spcBef>
                <a:spcPts val="0"/>
              </a:spcBef>
              <a:spcAft>
                <a:spcPts val="0"/>
              </a:spcAft>
              <a:buNone/>
            </a:pPr>
            <a:r>
              <a:rPr lang="en-US" sz="5400" b="1">
                <a:solidFill>
                  <a:schemeClr val="lt1"/>
                </a:solidFill>
              </a:rPr>
              <a:t>Load Balance</a:t>
            </a:r>
            <a:endParaRPr sz="5400" b="1">
              <a:solidFill>
                <a:schemeClr val="lt1"/>
              </a:solidFill>
            </a:endParaRPr>
          </a:p>
        </p:txBody>
      </p:sp>
      <p:sp>
        <p:nvSpPr>
          <p:cNvPr id="1675" name="Google Shape;1675;p99"/>
          <p:cNvSpPr/>
          <p:nvPr/>
        </p:nvSpPr>
        <p:spPr>
          <a:xfrm>
            <a:off x="12746725" y="8341625"/>
            <a:ext cx="7394100" cy="2104800"/>
          </a:xfrm>
          <a:prstGeom prst="roundRect">
            <a:avLst>
              <a:gd name="adj" fmla="val 16667"/>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200" b="1">
                <a:solidFill>
                  <a:schemeClr val="dk1"/>
                </a:solidFill>
              </a:rPr>
              <a:t>/chat/completions</a:t>
            </a:r>
            <a:endParaRPr sz="6200" b="1">
              <a:solidFill>
                <a:schemeClr val="dk1"/>
              </a:solidFill>
            </a:endParaRPr>
          </a:p>
        </p:txBody>
      </p:sp>
      <p:pic>
        <p:nvPicPr>
          <p:cNvPr id="1676" name="Google Shape;1676;p99"/>
          <p:cNvPicPr preferRelativeResize="0"/>
          <p:nvPr/>
        </p:nvPicPr>
        <p:blipFill>
          <a:blip r:embed="rId7">
            <a:alphaModFix/>
          </a:blip>
          <a:stretch>
            <a:fillRect/>
          </a:stretch>
        </p:blipFill>
        <p:spPr>
          <a:xfrm>
            <a:off x="14678338" y="6861987"/>
            <a:ext cx="3530851" cy="2290468"/>
          </a:xfrm>
          <a:prstGeom prst="rect">
            <a:avLst/>
          </a:prstGeom>
          <a:noFill/>
          <a:ln>
            <a:noFill/>
          </a:ln>
        </p:spPr>
      </p:pic>
      <p:sp>
        <p:nvSpPr>
          <p:cNvPr id="2" name="TextBox 1">
            <a:extLst>
              <a:ext uri="{FF2B5EF4-FFF2-40B4-BE49-F238E27FC236}">
                <a16:creationId xmlns:a16="http://schemas.microsoft.com/office/drawing/2014/main" id="{998E58F3-673B-60D7-ED24-6CE9CEA9122B}"/>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681"/>
        <p:cNvGrpSpPr/>
        <p:nvPr/>
      </p:nvGrpSpPr>
      <p:grpSpPr>
        <a:xfrm>
          <a:off x="0" y="0"/>
          <a:ext cx="0" cy="0"/>
          <a:chOff x="0" y="0"/>
          <a:chExt cx="0" cy="0"/>
        </a:xfrm>
      </p:grpSpPr>
      <p:sp>
        <p:nvSpPr>
          <p:cNvPr id="1682" name="Google Shape;1682;p100"/>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Full Deployment Stack</a:t>
            </a:r>
            <a:endParaRPr sz="8400"/>
          </a:p>
        </p:txBody>
      </p:sp>
      <p:pic>
        <p:nvPicPr>
          <p:cNvPr id="1683" name="Google Shape;1683;p100"/>
          <p:cNvPicPr preferRelativeResize="0"/>
          <p:nvPr/>
        </p:nvPicPr>
        <p:blipFill rotWithShape="1">
          <a:blip r:embed="rId3">
            <a:alphaModFix/>
          </a:blip>
          <a:srcRect/>
          <a:stretch/>
        </p:blipFill>
        <p:spPr>
          <a:xfrm>
            <a:off x="3239075" y="2660850"/>
            <a:ext cx="20496677" cy="17913149"/>
          </a:xfrm>
          <a:prstGeom prst="rect">
            <a:avLst/>
          </a:prstGeom>
          <a:noFill/>
          <a:ln>
            <a:noFill/>
          </a:ln>
        </p:spPr>
      </p:pic>
      <p:sp>
        <p:nvSpPr>
          <p:cNvPr id="1684" name="Google Shape;1684;p100"/>
          <p:cNvSpPr txBox="1"/>
          <p:nvPr/>
        </p:nvSpPr>
        <p:spPr>
          <a:xfrm>
            <a:off x="28573900" y="19581150"/>
            <a:ext cx="4534500" cy="780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800">
                <a:solidFill>
                  <a:schemeClr val="lt1"/>
                </a:solidFill>
              </a:rPr>
              <a:t>https://developer.nvidia.com/blog/simplifying-ai-inference-in-production-with-triton/</a:t>
            </a:r>
            <a:endParaRPr sz="1800">
              <a:solidFill>
                <a:schemeClr val="lt1"/>
              </a:solidFill>
            </a:endParaRPr>
          </a:p>
        </p:txBody>
      </p:sp>
      <p:sp>
        <p:nvSpPr>
          <p:cNvPr id="1685" name="Google Shape;1685;p100"/>
          <p:cNvSpPr/>
          <p:nvPr/>
        </p:nvSpPr>
        <p:spPr>
          <a:xfrm>
            <a:off x="28389325" y="13419750"/>
            <a:ext cx="2856000" cy="20100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SDXL</a:t>
            </a:r>
            <a:endParaRPr sz="4800" b="1">
              <a:solidFill>
                <a:schemeClr val="lt1"/>
              </a:solidFill>
            </a:endParaRPr>
          </a:p>
        </p:txBody>
      </p:sp>
      <p:sp>
        <p:nvSpPr>
          <p:cNvPr id="1686" name="Google Shape;1686;p100"/>
          <p:cNvSpPr/>
          <p:nvPr/>
        </p:nvSpPr>
        <p:spPr>
          <a:xfrm>
            <a:off x="26226500" y="13660950"/>
            <a:ext cx="2676300" cy="20100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b="1">
                <a:solidFill>
                  <a:schemeClr val="lt1"/>
                </a:solidFill>
              </a:rPr>
              <a:t>E5</a:t>
            </a:r>
            <a:endParaRPr sz="4100" b="1">
              <a:solidFill>
                <a:schemeClr val="lt1"/>
              </a:solidFill>
            </a:endParaRPr>
          </a:p>
        </p:txBody>
      </p:sp>
      <p:sp>
        <p:nvSpPr>
          <p:cNvPr id="1687" name="Google Shape;1687;p100"/>
          <p:cNvSpPr/>
          <p:nvPr/>
        </p:nvSpPr>
        <p:spPr>
          <a:xfrm>
            <a:off x="24152238" y="13419750"/>
            <a:ext cx="2856000" cy="20100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Mixtral</a:t>
            </a:r>
            <a:endParaRPr sz="4800" b="1">
              <a:solidFill>
                <a:schemeClr val="lt1"/>
              </a:solidFill>
            </a:endParaRPr>
          </a:p>
        </p:txBody>
      </p:sp>
      <p:sp>
        <p:nvSpPr>
          <p:cNvPr id="1688" name="Google Shape;1688;p100"/>
          <p:cNvSpPr/>
          <p:nvPr/>
        </p:nvSpPr>
        <p:spPr>
          <a:xfrm>
            <a:off x="32626400" y="13317375"/>
            <a:ext cx="2856000" cy="20100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VideoGen</a:t>
            </a:r>
            <a:endParaRPr sz="4800" b="1">
              <a:solidFill>
                <a:schemeClr val="lt1"/>
              </a:solidFill>
            </a:endParaRPr>
          </a:p>
        </p:txBody>
      </p:sp>
      <p:sp>
        <p:nvSpPr>
          <p:cNvPr id="1689" name="Google Shape;1689;p100"/>
          <p:cNvSpPr/>
          <p:nvPr/>
        </p:nvSpPr>
        <p:spPr>
          <a:xfrm>
            <a:off x="30853125" y="13902150"/>
            <a:ext cx="2359800" cy="15276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RIVA</a:t>
            </a:r>
            <a:endParaRPr sz="4800" b="1">
              <a:solidFill>
                <a:schemeClr val="lt1"/>
              </a:solidFill>
            </a:endParaRPr>
          </a:p>
        </p:txBody>
      </p:sp>
      <p:sp>
        <p:nvSpPr>
          <p:cNvPr id="1690" name="Google Shape;1690;p100"/>
          <p:cNvSpPr/>
          <p:nvPr/>
        </p:nvSpPr>
        <p:spPr>
          <a:xfrm>
            <a:off x="26136650" y="9508500"/>
            <a:ext cx="2856000" cy="20100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accent1"/>
                </a:solidFill>
              </a:rPr>
              <a:t>NIMs</a:t>
            </a:r>
            <a:endParaRPr sz="4800" b="1">
              <a:solidFill>
                <a:schemeClr val="accent1"/>
              </a:solidFill>
            </a:endParaRPr>
          </a:p>
        </p:txBody>
      </p:sp>
      <p:sp>
        <p:nvSpPr>
          <p:cNvPr id="1691" name="Google Shape;1691;p100"/>
          <p:cNvSpPr/>
          <p:nvPr/>
        </p:nvSpPr>
        <p:spPr>
          <a:xfrm>
            <a:off x="29143150" y="9508500"/>
            <a:ext cx="3883200" cy="20100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accent1"/>
                </a:solidFill>
              </a:rPr>
              <a:t>NeMo Retriever</a:t>
            </a:r>
            <a:endParaRPr sz="4800" b="1">
              <a:solidFill>
                <a:schemeClr val="accent1"/>
              </a:solidFill>
            </a:endParaRPr>
          </a:p>
        </p:txBody>
      </p:sp>
      <p:sp>
        <p:nvSpPr>
          <p:cNvPr id="1692" name="Google Shape;1692;p100"/>
          <p:cNvSpPr/>
          <p:nvPr/>
        </p:nvSpPr>
        <p:spPr>
          <a:xfrm>
            <a:off x="27402575" y="8040763"/>
            <a:ext cx="3883200" cy="20100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accent1"/>
                </a:solidFill>
              </a:rPr>
              <a:t>Custom Server</a:t>
            </a:r>
            <a:endParaRPr sz="4800" b="1">
              <a:solidFill>
                <a:schemeClr val="accent1"/>
              </a:solidFill>
            </a:endParaRPr>
          </a:p>
        </p:txBody>
      </p:sp>
      <p:sp>
        <p:nvSpPr>
          <p:cNvPr id="1693" name="Google Shape;1693;p100"/>
          <p:cNvSpPr/>
          <p:nvPr/>
        </p:nvSpPr>
        <p:spPr>
          <a:xfrm>
            <a:off x="27653200" y="3373938"/>
            <a:ext cx="3883200" cy="20100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General Chatbot</a:t>
            </a:r>
            <a:endParaRPr sz="4800" b="1">
              <a:solidFill>
                <a:schemeClr val="dk2"/>
              </a:solidFill>
            </a:endParaRPr>
          </a:p>
        </p:txBody>
      </p:sp>
      <p:sp>
        <p:nvSpPr>
          <p:cNvPr id="1694" name="Google Shape;1694;p100"/>
          <p:cNvSpPr/>
          <p:nvPr/>
        </p:nvSpPr>
        <p:spPr>
          <a:xfrm>
            <a:off x="30441975" y="5006538"/>
            <a:ext cx="3883200" cy="20100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Document</a:t>
            </a:r>
            <a:endParaRPr sz="4800" b="1">
              <a:solidFill>
                <a:schemeClr val="dk2"/>
              </a:solidFill>
            </a:endParaRPr>
          </a:p>
          <a:p>
            <a:pPr marL="0" lvl="0" indent="0" algn="ctr" rtl="0">
              <a:spcBef>
                <a:spcPts val="0"/>
              </a:spcBef>
              <a:spcAft>
                <a:spcPts val="0"/>
              </a:spcAft>
              <a:buNone/>
            </a:pPr>
            <a:r>
              <a:rPr lang="en-US" sz="4800" b="1">
                <a:solidFill>
                  <a:schemeClr val="dk2"/>
                </a:solidFill>
              </a:rPr>
              <a:t>Copilot</a:t>
            </a:r>
            <a:endParaRPr sz="4800" b="1">
              <a:solidFill>
                <a:schemeClr val="dk2"/>
              </a:solidFill>
            </a:endParaRPr>
          </a:p>
        </p:txBody>
      </p:sp>
      <p:sp>
        <p:nvSpPr>
          <p:cNvPr id="1695" name="Google Shape;1695;p100"/>
          <p:cNvSpPr/>
          <p:nvPr/>
        </p:nvSpPr>
        <p:spPr>
          <a:xfrm>
            <a:off x="24845538" y="4895163"/>
            <a:ext cx="3883200" cy="20100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Image Generator</a:t>
            </a:r>
            <a:endParaRPr sz="4800" b="1">
              <a:solidFill>
                <a:schemeClr val="dk2"/>
              </a:solidFill>
            </a:endParaRPr>
          </a:p>
        </p:txBody>
      </p:sp>
      <p:sp>
        <p:nvSpPr>
          <p:cNvPr id="1696" name="Google Shape;1696;p100"/>
          <p:cNvSpPr/>
          <p:nvPr/>
        </p:nvSpPr>
        <p:spPr>
          <a:xfrm>
            <a:off x="28369125" y="16393375"/>
            <a:ext cx="2676300" cy="20100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b="1">
                <a:solidFill>
                  <a:schemeClr val="lt1"/>
                </a:solidFill>
              </a:rPr>
              <a:t>K8s</a:t>
            </a:r>
            <a:endParaRPr sz="4100" b="1">
              <a:solidFill>
                <a:schemeClr val="lt1"/>
              </a:solidFill>
            </a:endParaRPr>
          </a:p>
        </p:txBody>
      </p:sp>
      <p:sp>
        <p:nvSpPr>
          <p:cNvPr id="1697" name="Google Shape;1697;p100"/>
          <p:cNvSpPr/>
          <p:nvPr/>
        </p:nvSpPr>
        <p:spPr>
          <a:xfrm>
            <a:off x="26226500" y="17571150"/>
            <a:ext cx="2676300" cy="20100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b="1">
                <a:solidFill>
                  <a:schemeClr val="lt1"/>
                </a:solidFill>
              </a:rPr>
              <a:t>Azure</a:t>
            </a:r>
            <a:endParaRPr sz="4100" b="1">
              <a:solidFill>
                <a:schemeClr val="lt1"/>
              </a:solidFill>
            </a:endParaRPr>
          </a:p>
          <a:p>
            <a:pPr marL="0" lvl="0" indent="0" algn="ctr" rtl="0">
              <a:spcBef>
                <a:spcPts val="0"/>
              </a:spcBef>
              <a:spcAft>
                <a:spcPts val="0"/>
              </a:spcAft>
              <a:buNone/>
            </a:pPr>
            <a:r>
              <a:rPr lang="en-US" sz="4100" b="1">
                <a:solidFill>
                  <a:schemeClr val="lt1"/>
                </a:solidFill>
              </a:rPr>
              <a:t>/AWS</a:t>
            </a:r>
            <a:endParaRPr sz="4100" b="1">
              <a:solidFill>
                <a:schemeClr val="lt1"/>
              </a:solidFill>
            </a:endParaRPr>
          </a:p>
        </p:txBody>
      </p:sp>
      <p:sp>
        <p:nvSpPr>
          <p:cNvPr id="1698" name="Google Shape;1698;p100"/>
          <p:cNvSpPr/>
          <p:nvPr/>
        </p:nvSpPr>
        <p:spPr>
          <a:xfrm>
            <a:off x="30441975" y="17571150"/>
            <a:ext cx="2584200" cy="20100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b="1">
                <a:solidFill>
                  <a:schemeClr val="lt1"/>
                </a:solidFill>
              </a:rPr>
              <a:t>Org</a:t>
            </a:r>
            <a:endParaRPr sz="4100" b="1">
              <a:solidFill>
                <a:schemeClr val="lt1"/>
              </a:solidFill>
            </a:endParaRPr>
          </a:p>
          <a:p>
            <a:pPr marL="0" lvl="0" indent="0" algn="ctr" rtl="0">
              <a:spcBef>
                <a:spcPts val="0"/>
              </a:spcBef>
              <a:spcAft>
                <a:spcPts val="0"/>
              </a:spcAft>
              <a:buNone/>
            </a:pPr>
            <a:r>
              <a:rPr lang="en-US" sz="4100" b="1">
                <a:solidFill>
                  <a:schemeClr val="lt1"/>
                </a:solidFill>
              </a:rPr>
              <a:t>Cluster</a:t>
            </a:r>
            <a:endParaRPr sz="4100" b="1">
              <a:solidFill>
                <a:schemeClr val="lt1"/>
              </a:solidFill>
            </a:endParaRPr>
          </a:p>
        </p:txBody>
      </p:sp>
      <p:sp>
        <p:nvSpPr>
          <p:cNvPr id="1699" name="Google Shape;1699;p100"/>
          <p:cNvSpPr/>
          <p:nvPr/>
        </p:nvSpPr>
        <p:spPr>
          <a:xfrm>
            <a:off x="26009325" y="15052313"/>
            <a:ext cx="7395900" cy="14307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rgbClr val="CC0000"/>
                </a:solidFill>
              </a:rPr>
              <a:t>TensorRT-LLM / vLLM</a:t>
            </a:r>
            <a:endParaRPr sz="4800" b="1">
              <a:solidFill>
                <a:srgbClr val="CC0000"/>
              </a:solidFill>
            </a:endParaRPr>
          </a:p>
        </p:txBody>
      </p:sp>
      <p:sp>
        <p:nvSpPr>
          <p:cNvPr id="2" name="TextBox 1">
            <a:extLst>
              <a:ext uri="{FF2B5EF4-FFF2-40B4-BE49-F238E27FC236}">
                <a16:creationId xmlns:a16="http://schemas.microsoft.com/office/drawing/2014/main" id="{7A365669-2572-3212-8F2A-6CDC0EAF233A}"/>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704"/>
        <p:cNvGrpSpPr/>
        <p:nvPr/>
      </p:nvGrpSpPr>
      <p:grpSpPr>
        <a:xfrm>
          <a:off x="0" y="0"/>
          <a:ext cx="0" cy="0"/>
          <a:chOff x="0" y="0"/>
          <a:chExt cx="0" cy="0"/>
        </a:xfrm>
      </p:grpSpPr>
      <p:grpSp>
        <p:nvGrpSpPr>
          <p:cNvPr id="1705" name="Google Shape;1705;p101"/>
          <p:cNvGrpSpPr/>
          <p:nvPr/>
        </p:nvGrpSpPr>
        <p:grpSpPr>
          <a:xfrm>
            <a:off x="13754239" y="4621556"/>
            <a:ext cx="17885954" cy="11066863"/>
            <a:chOff x="10003877" y="4058700"/>
            <a:chExt cx="16160060" cy="9867911"/>
          </a:xfrm>
        </p:grpSpPr>
        <p:grpSp>
          <p:nvGrpSpPr>
            <p:cNvPr id="1706" name="Google Shape;1706;p101"/>
            <p:cNvGrpSpPr/>
            <p:nvPr/>
          </p:nvGrpSpPr>
          <p:grpSpPr>
            <a:xfrm>
              <a:off x="10003877" y="4058700"/>
              <a:ext cx="16160060" cy="9867911"/>
              <a:chOff x="6201589" y="5938524"/>
              <a:chExt cx="10240200" cy="6362700"/>
            </a:xfrm>
          </p:grpSpPr>
          <p:sp>
            <p:nvSpPr>
              <p:cNvPr id="1707" name="Google Shape;1707;p101"/>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708" name="Google Shape;1708;p101"/>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400" b="1">
                    <a:solidFill>
                      <a:schemeClr val="lt1"/>
                    </a:solidFill>
                  </a:rPr>
                  <a:t>Remote Host</a:t>
                </a:r>
                <a:endParaRPr sz="64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1709" name="Google Shape;1709;p101"/>
            <p:cNvSpPr/>
            <p:nvPr/>
          </p:nvSpPr>
          <p:spPr>
            <a:xfrm>
              <a:off x="11702235" y="9840300"/>
              <a:ext cx="12832200" cy="2998200"/>
            </a:xfrm>
            <a:prstGeom prst="roundRect">
              <a:avLst>
                <a:gd name="adj" fmla="val 16667"/>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Jupyter Notebook Server</a:t>
              </a:r>
              <a:endParaRPr sz="5400" b="1">
                <a:solidFill>
                  <a:schemeClr val="dk1"/>
                </a:solidFill>
              </a:endParaRPr>
            </a:p>
          </p:txBody>
        </p:sp>
        <p:sp>
          <p:nvSpPr>
            <p:cNvPr id="1710" name="Google Shape;1710;p101"/>
            <p:cNvSpPr/>
            <p:nvPr/>
          </p:nvSpPr>
          <p:spPr>
            <a:xfrm>
              <a:off x="11702220" y="6247910"/>
              <a:ext cx="5685000" cy="29982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Frontend</a:t>
              </a:r>
              <a:endParaRPr sz="5400" b="1">
                <a:solidFill>
                  <a:schemeClr val="dk1"/>
                </a:solidFill>
              </a:endParaRPr>
            </a:p>
          </p:txBody>
        </p:sp>
      </p:grpSp>
      <p:sp>
        <p:nvSpPr>
          <p:cNvPr id="1711" name="Google Shape;1711;p101"/>
          <p:cNvSpPr/>
          <p:nvPr/>
        </p:nvSpPr>
        <p:spPr>
          <a:xfrm>
            <a:off x="23497065" y="7019230"/>
            <a:ext cx="6292200" cy="33624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LLMs</a:t>
            </a:r>
            <a:endParaRPr sz="5400" b="1">
              <a:solidFill>
                <a:schemeClr val="dk1"/>
              </a:solidFill>
            </a:endParaRPr>
          </a:p>
        </p:txBody>
      </p:sp>
      <p:sp>
        <p:nvSpPr>
          <p:cNvPr id="1712" name="Google Shape;1712;p101"/>
          <p:cNvSpPr/>
          <p:nvPr/>
        </p:nvSpPr>
        <p:spPr>
          <a:xfrm>
            <a:off x="21235325" y="9486900"/>
            <a:ext cx="3000000" cy="2514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800"/>
              <a:t>Docker</a:t>
            </a:r>
            <a:endParaRPr sz="3800"/>
          </a:p>
          <a:p>
            <a:pPr marL="0" lvl="0" indent="0" algn="ctr" rtl="0">
              <a:spcBef>
                <a:spcPts val="0"/>
              </a:spcBef>
              <a:spcAft>
                <a:spcPts val="0"/>
              </a:spcAft>
              <a:buNone/>
            </a:pPr>
            <a:r>
              <a:rPr lang="en-US" sz="3800"/>
              <a:t>Router</a:t>
            </a:r>
            <a:endParaRPr sz="3800"/>
          </a:p>
        </p:txBody>
      </p:sp>
      <p:pic>
        <p:nvPicPr>
          <p:cNvPr id="1713" name="Google Shape;1713;p101"/>
          <p:cNvPicPr preferRelativeResize="0"/>
          <p:nvPr/>
        </p:nvPicPr>
        <p:blipFill>
          <a:blip r:embed="rId3">
            <a:alphaModFix/>
          </a:blip>
          <a:stretch>
            <a:fillRect/>
          </a:stretch>
        </p:blipFill>
        <p:spPr>
          <a:xfrm>
            <a:off x="0" y="0"/>
            <a:ext cx="12198279" cy="11337575"/>
          </a:xfrm>
          <a:prstGeom prst="rect">
            <a:avLst/>
          </a:prstGeom>
          <a:noFill/>
          <a:ln>
            <a:noFill/>
          </a:ln>
        </p:spPr>
      </p:pic>
      <p:pic>
        <p:nvPicPr>
          <p:cNvPr id="1714" name="Google Shape;1714;p101"/>
          <p:cNvPicPr preferRelativeResize="0"/>
          <p:nvPr/>
        </p:nvPicPr>
        <p:blipFill rotWithShape="1">
          <a:blip r:embed="rId4">
            <a:alphaModFix/>
          </a:blip>
          <a:srcRect/>
          <a:stretch/>
        </p:blipFill>
        <p:spPr>
          <a:xfrm>
            <a:off x="0" y="11337564"/>
            <a:ext cx="11805302" cy="9227562"/>
          </a:xfrm>
          <a:prstGeom prst="rect">
            <a:avLst/>
          </a:prstGeom>
          <a:noFill/>
          <a:ln>
            <a:noFill/>
          </a:ln>
        </p:spPr>
      </p:pic>
      <p:sp>
        <p:nvSpPr>
          <p:cNvPr id="1715" name="Google Shape;1715;p101"/>
          <p:cNvSpPr txBox="1"/>
          <p:nvPr/>
        </p:nvSpPr>
        <p:spPr>
          <a:xfrm>
            <a:off x="10732075" y="5930238"/>
            <a:ext cx="30000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5600">
                <a:solidFill>
                  <a:schemeClr val="lt1"/>
                </a:solidFill>
              </a:rPr>
              <a:t>:8090</a:t>
            </a:r>
            <a:endParaRPr sz="5600">
              <a:solidFill>
                <a:schemeClr val="lt1"/>
              </a:solidFill>
            </a:endParaRPr>
          </a:p>
        </p:txBody>
      </p:sp>
      <p:grpSp>
        <p:nvGrpSpPr>
          <p:cNvPr id="1716" name="Google Shape;1716;p101"/>
          <p:cNvGrpSpPr/>
          <p:nvPr/>
        </p:nvGrpSpPr>
        <p:grpSpPr>
          <a:xfrm>
            <a:off x="8691130" y="4145019"/>
            <a:ext cx="7718777" cy="5499197"/>
            <a:chOff x="13136776" y="6131296"/>
            <a:chExt cx="5025900" cy="3385163"/>
          </a:xfrm>
        </p:grpSpPr>
        <p:sp>
          <p:nvSpPr>
            <p:cNvPr id="1717" name="Google Shape;1717;p101"/>
            <p:cNvSpPr/>
            <p:nvPr/>
          </p:nvSpPr>
          <p:spPr>
            <a:xfrm rot="-4601417">
              <a:off x="14831140" y="5746844"/>
              <a:ext cx="1664098" cy="4655932"/>
            </a:xfrm>
            <a:prstGeom prst="arc">
              <a:avLst>
                <a:gd name="adj1" fmla="val 16690491"/>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718" name="Google Shape;1718;p101"/>
            <p:cNvSpPr/>
            <p:nvPr/>
          </p:nvSpPr>
          <p:spPr>
            <a:xfrm rot="-4600791" flipH="1">
              <a:off x="14846312" y="5150981"/>
              <a:ext cx="1606827" cy="4837331"/>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grpSp>
      <p:sp>
        <p:nvSpPr>
          <p:cNvPr id="1719" name="Google Shape;1719;p101"/>
          <p:cNvSpPr txBox="1"/>
          <p:nvPr/>
        </p:nvSpPr>
        <p:spPr>
          <a:xfrm>
            <a:off x="11067200" y="12660463"/>
            <a:ext cx="30000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5600">
                <a:solidFill>
                  <a:schemeClr val="lt1"/>
                </a:solidFill>
              </a:rPr>
              <a:t>:88</a:t>
            </a:r>
            <a:endParaRPr sz="5600"/>
          </a:p>
        </p:txBody>
      </p:sp>
      <p:sp>
        <p:nvSpPr>
          <p:cNvPr id="1720" name="Google Shape;1720;p101"/>
          <p:cNvSpPr/>
          <p:nvPr/>
        </p:nvSpPr>
        <p:spPr>
          <a:xfrm rot="-6849286">
            <a:off x="11210049" y="10053745"/>
            <a:ext cx="2695729" cy="7181888"/>
          </a:xfrm>
          <a:prstGeom prst="arc">
            <a:avLst>
              <a:gd name="adj1" fmla="val 16690491"/>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721" name="Google Shape;1721;p101"/>
          <p:cNvSpPr/>
          <p:nvPr/>
        </p:nvSpPr>
        <p:spPr>
          <a:xfrm rot="-6848570" flipH="1">
            <a:off x="10853600" y="9360277"/>
            <a:ext cx="2603096" cy="7461598"/>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722" name="Google Shape;1722;p101"/>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Our Environment</a:t>
            </a:r>
            <a:endParaRPr sz="8400"/>
          </a:p>
        </p:txBody>
      </p:sp>
      <p:sp>
        <p:nvSpPr>
          <p:cNvPr id="1723" name="Google Shape;1723;p101"/>
          <p:cNvSpPr txBox="1">
            <a:spLocks noGrp="1"/>
          </p:cNvSpPr>
          <p:nvPr>
            <p:ph type="body" idx="1"/>
          </p:nvPr>
        </p:nvSpPr>
        <p:spPr>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b="1"/>
              <a:t>Jupyter Notebooks + Frontend</a:t>
            </a:r>
            <a:endParaRPr b="1"/>
          </a:p>
          <a:p>
            <a:pPr marL="457200" lvl="0" indent="-533400" algn="ctr" rtl="0">
              <a:spcBef>
                <a:spcPts val="0"/>
              </a:spcBef>
              <a:spcAft>
                <a:spcPts val="0"/>
              </a:spcAft>
              <a:buSzPts val="4800"/>
              <a:buChar char="+"/>
            </a:pPr>
            <a:r>
              <a:rPr lang="en-US" b="1"/>
              <a:t>LLM Client</a:t>
            </a:r>
            <a:endParaRPr b="1"/>
          </a:p>
        </p:txBody>
      </p:sp>
      <p:sp>
        <p:nvSpPr>
          <p:cNvPr id="1733" name="Google Shape;1733;p101"/>
          <p:cNvSpPr txBox="1">
            <a:spLocks noGrp="1"/>
          </p:cNvSpPr>
          <p:nvPr>
            <p:ph type="sldNum" idx="12"/>
          </p:nvPr>
        </p:nvSpPr>
        <p:spPr>
          <a:prstGeom prst="rect">
            <a:avLst/>
          </a:prstGeom>
        </p:spPr>
        <p:txBody>
          <a:bodyPr spcFirstLastPara="1" wrap="square" lIns="335225" tIns="335225" rIns="335225" bIns="335225" anchor="t" anchorCtr="0">
            <a:noAutofit/>
          </a:bodyPr>
          <a:lstStyle/>
          <a:p>
            <a:pPr marL="0" lvl="0" indent="0" algn="r" rtl="0">
              <a:spcBef>
                <a:spcPts val="0"/>
              </a:spcBef>
              <a:spcAft>
                <a:spcPts val="0"/>
              </a:spcAft>
              <a:buNone/>
            </a:pPr>
            <a:fld id="{00000000-1234-1234-1234-123412341234}" type="slidenum">
              <a:rPr lang="en-US"/>
              <a:t>126</a:t>
            </a:fld>
            <a:endParaRPr/>
          </a:p>
        </p:txBody>
      </p:sp>
      <p:grpSp>
        <p:nvGrpSpPr>
          <p:cNvPr id="1724" name="Google Shape;1724;p101"/>
          <p:cNvGrpSpPr/>
          <p:nvPr/>
        </p:nvGrpSpPr>
        <p:grpSpPr>
          <a:xfrm>
            <a:off x="32115825" y="3675851"/>
            <a:ext cx="4484700" cy="5595450"/>
            <a:chOff x="32115825" y="3675851"/>
            <a:chExt cx="4484700" cy="5595450"/>
          </a:xfrm>
        </p:grpSpPr>
        <p:pic>
          <p:nvPicPr>
            <p:cNvPr id="1725" name="Google Shape;1725;p101"/>
            <p:cNvPicPr preferRelativeResize="0"/>
            <p:nvPr/>
          </p:nvPicPr>
          <p:blipFill>
            <a:blip r:embed="rId5">
              <a:alphaModFix/>
            </a:blip>
            <a:stretch>
              <a:fillRect/>
            </a:stretch>
          </p:blipFill>
          <p:spPr>
            <a:xfrm rot="209174">
              <a:off x="33140672" y="3777621"/>
              <a:ext cx="3388856" cy="4342809"/>
            </a:xfrm>
            <a:prstGeom prst="rect">
              <a:avLst/>
            </a:prstGeom>
            <a:noFill/>
            <a:ln>
              <a:noFill/>
            </a:ln>
          </p:spPr>
        </p:pic>
        <p:pic>
          <p:nvPicPr>
            <p:cNvPr id="1726" name="Google Shape;1726;p101"/>
            <p:cNvPicPr preferRelativeResize="0"/>
            <p:nvPr/>
          </p:nvPicPr>
          <p:blipFill>
            <a:blip r:embed="rId5">
              <a:alphaModFix/>
            </a:blip>
            <a:stretch>
              <a:fillRect/>
            </a:stretch>
          </p:blipFill>
          <p:spPr>
            <a:xfrm rot="209174">
              <a:off x="32186822" y="4826721"/>
              <a:ext cx="3388856" cy="4342809"/>
            </a:xfrm>
            <a:prstGeom prst="rect">
              <a:avLst/>
            </a:prstGeom>
            <a:noFill/>
            <a:ln>
              <a:noFill/>
            </a:ln>
          </p:spPr>
        </p:pic>
      </p:grpSp>
      <p:sp>
        <p:nvSpPr>
          <p:cNvPr id="1727" name="Google Shape;1727;p101"/>
          <p:cNvSpPr/>
          <p:nvPr/>
        </p:nvSpPr>
        <p:spPr>
          <a:xfrm rot="-146678">
            <a:off x="26362526" y="9204006"/>
            <a:ext cx="1645798" cy="2956800"/>
          </a:xfrm>
          <a:prstGeom prst="arc">
            <a:avLst>
              <a:gd name="adj1" fmla="val 16882615"/>
              <a:gd name="adj2" fmla="val 5127415"/>
            </a:avLst>
          </a:prstGeom>
          <a:noFill/>
          <a:ln w="76200" cap="flat" cmpd="sng">
            <a:solidFill>
              <a:srgbClr val="B6D7A8"/>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728" name="Google Shape;1728;p101"/>
          <p:cNvSpPr/>
          <p:nvPr/>
        </p:nvSpPr>
        <p:spPr>
          <a:xfrm rot="10653512">
            <a:off x="25579380" y="9162296"/>
            <a:ext cx="1971890" cy="3040200"/>
          </a:xfrm>
          <a:prstGeom prst="arc">
            <a:avLst>
              <a:gd name="adj1" fmla="val 16882615"/>
              <a:gd name="adj2" fmla="val 5055129"/>
            </a:avLst>
          </a:prstGeom>
          <a:noFill/>
          <a:ln w="76200" cap="flat" cmpd="sng">
            <a:solidFill>
              <a:srgbClr val="B6D7A8"/>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729" name="Google Shape;1729;p101"/>
          <p:cNvSpPr txBox="1"/>
          <p:nvPr/>
        </p:nvSpPr>
        <p:spPr>
          <a:xfrm>
            <a:off x="25370125" y="10131388"/>
            <a:ext cx="30000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5600">
                <a:solidFill>
                  <a:schemeClr val="lt1"/>
                </a:solidFill>
              </a:rPr>
              <a:t>:9000</a:t>
            </a:r>
            <a:endParaRPr sz="5600"/>
          </a:p>
        </p:txBody>
      </p:sp>
      <p:pic>
        <p:nvPicPr>
          <p:cNvPr id="1730" name="Google Shape;1730;p101"/>
          <p:cNvPicPr preferRelativeResize="0"/>
          <p:nvPr/>
        </p:nvPicPr>
        <p:blipFill>
          <a:blip r:embed="rId6">
            <a:alphaModFix/>
          </a:blip>
          <a:stretch>
            <a:fillRect/>
          </a:stretch>
        </p:blipFill>
        <p:spPr>
          <a:xfrm>
            <a:off x="30369750" y="6738475"/>
            <a:ext cx="1775201" cy="1151574"/>
          </a:xfrm>
          <a:prstGeom prst="rect">
            <a:avLst/>
          </a:prstGeom>
          <a:noFill/>
          <a:ln>
            <a:noFill/>
          </a:ln>
        </p:spPr>
      </p:pic>
      <p:sp>
        <p:nvSpPr>
          <p:cNvPr id="1731" name="Google Shape;1731;p101"/>
          <p:cNvSpPr/>
          <p:nvPr/>
        </p:nvSpPr>
        <p:spPr>
          <a:xfrm rot="-6624296">
            <a:off x="30369067" y="5597043"/>
            <a:ext cx="1664120" cy="3722665"/>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732" name="Google Shape;1732;p101"/>
          <p:cNvSpPr/>
          <p:nvPr/>
        </p:nvSpPr>
        <p:spPr>
          <a:xfrm rot="-6624047" flipH="1">
            <a:off x="30208084" y="5260204"/>
            <a:ext cx="1606782" cy="4163626"/>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2" name="TextBox 1">
            <a:extLst>
              <a:ext uri="{FF2B5EF4-FFF2-40B4-BE49-F238E27FC236}">
                <a16:creationId xmlns:a16="http://schemas.microsoft.com/office/drawing/2014/main" id="{F9401AEE-1549-C9E0-D676-79C225998236}"/>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738"/>
        <p:cNvGrpSpPr/>
        <p:nvPr/>
      </p:nvGrpSpPr>
      <p:grpSpPr>
        <a:xfrm>
          <a:off x="0" y="0"/>
          <a:ext cx="0" cy="0"/>
          <a:chOff x="0" y="0"/>
          <a:chExt cx="0" cy="0"/>
        </a:xfrm>
      </p:grpSpPr>
      <p:pic>
        <p:nvPicPr>
          <p:cNvPr id="1739" name="Google Shape;1739;p102"/>
          <p:cNvPicPr preferRelativeResize="0"/>
          <p:nvPr/>
        </p:nvPicPr>
        <p:blipFill rotWithShape="1">
          <a:blip r:embed="rId3">
            <a:alphaModFix/>
          </a:blip>
          <a:srcRect t="616" r="2723"/>
          <a:stretch/>
        </p:blipFill>
        <p:spPr>
          <a:xfrm>
            <a:off x="-64100" y="3344125"/>
            <a:ext cx="29394550" cy="17229874"/>
          </a:xfrm>
          <a:prstGeom prst="rect">
            <a:avLst/>
          </a:prstGeom>
          <a:noFill/>
          <a:ln>
            <a:noFill/>
          </a:ln>
        </p:spPr>
      </p:pic>
      <p:sp>
        <p:nvSpPr>
          <p:cNvPr id="1740" name="Google Shape;1740;p102"/>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NVIDIA Foundation Model Endpoints</a:t>
            </a:r>
            <a:endParaRPr sz="8400"/>
          </a:p>
        </p:txBody>
      </p:sp>
      <p:sp>
        <p:nvSpPr>
          <p:cNvPr id="1741" name="Google Shape;1741;p102"/>
          <p:cNvSpPr/>
          <p:nvPr/>
        </p:nvSpPr>
        <p:spPr>
          <a:xfrm>
            <a:off x="26469975" y="13286875"/>
            <a:ext cx="9717600" cy="4572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7200" b="1">
              <a:solidFill>
                <a:schemeClr val="dk1"/>
              </a:solidFill>
            </a:endParaRPr>
          </a:p>
          <a:p>
            <a:pPr marL="0" lvl="0" indent="0" algn="ctr" rtl="0">
              <a:spcBef>
                <a:spcPts val="0"/>
              </a:spcBef>
              <a:spcAft>
                <a:spcPts val="0"/>
              </a:spcAft>
              <a:buNone/>
            </a:pPr>
            <a:r>
              <a:rPr lang="en-US" sz="7200" b="1">
                <a:solidFill>
                  <a:schemeClr val="dk1"/>
                </a:solidFill>
              </a:rPr>
              <a:t>NVIDIA </a:t>
            </a:r>
            <a:endParaRPr sz="7200" b="1">
              <a:solidFill>
                <a:schemeClr val="dk1"/>
              </a:solidFill>
            </a:endParaRPr>
          </a:p>
          <a:p>
            <a:pPr marL="0" lvl="0" indent="0" algn="ctr" rtl="0">
              <a:spcBef>
                <a:spcPts val="0"/>
              </a:spcBef>
              <a:spcAft>
                <a:spcPts val="0"/>
              </a:spcAft>
              <a:buNone/>
            </a:pPr>
            <a:r>
              <a:rPr lang="en-US" sz="7200" b="1">
                <a:solidFill>
                  <a:schemeClr val="dk1"/>
                </a:solidFill>
              </a:rPr>
              <a:t>GPU CLOUD</a:t>
            </a:r>
            <a:endParaRPr sz="7200" b="1">
              <a:solidFill>
                <a:schemeClr val="dk1"/>
              </a:solidFill>
            </a:endParaRPr>
          </a:p>
        </p:txBody>
      </p:sp>
      <p:pic>
        <p:nvPicPr>
          <p:cNvPr id="1742" name="Google Shape;1742;p102"/>
          <p:cNvPicPr preferRelativeResize="0"/>
          <p:nvPr/>
        </p:nvPicPr>
        <p:blipFill>
          <a:blip r:embed="rId4">
            <a:alphaModFix/>
          </a:blip>
          <a:stretch>
            <a:fillRect/>
          </a:stretch>
        </p:blipFill>
        <p:spPr>
          <a:xfrm rot="156719">
            <a:off x="28157232" y="7739240"/>
            <a:ext cx="6343094" cy="6822195"/>
          </a:xfrm>
          <a:prstGeom prst="rect">
            <a:avLst/>
          </a:prstGeom>
          <a:noFill/>
          <a:ln>
            <a:noFill/>
          </a:ln>
        </p:spPr>
      </p:pic>
      <p:sp>
        <p:nvSpPr>
          <p:cNvPr id="2" name="TextBox 1">
            <a:extLst>
              <a:ext uri="{FF2B5EF4-FFF2-40B4-BE49-F238E27FC236}">
                <a16:creationId xmlns:a16="http://schemas.microsoft.com/office/drawing/2014/main" id="{B333BF23-86C6-A36B-D886-8C2C302FFAAF}"/>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747"/>
        <p:cNvGrpSpPr/>
        <p:nvPr/>
      </p:nvGrpSpPr>
      <p:grpSpPr>
        <a:xfrm>
          <a:off x="0" y="0"/>
          <a:ext cx="0" cy="0"/>
          <a:chOff x="0" y="0"/>
          <a:chExt cx="0" cy="0"/>
        </a:xfrm>
      </p:grpSpPr>
      <p:sp>
        <p:nvSpPr>
          <p:cNvPr id="1748" name="Google Shape;1748;p103"/>
          <p:cNvSpPr/>
          <p:nvPr/>
        </p:nvSpPr>
        <p:spPr>
          <a:xfrm>
            <a:off x="-21375" y="14923675"/>
            <a:ext cx="29253300" cy="5576100"/>
          </a:xfrm>
          <a:prstGeom prst="rect">
            <a:avLst/>
          </a:prstGeom>
          <a:solidFill>
            <a:srgbClr val="18181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749" name="Google Shape;1749;p103"/>
          <p:cNvPicPr preferRelativeResize="0"/>
          <p:nvPr/>
        </p:nvPicPr>
        <p:blipFill rotWithShape="1">
          <a:blip r:embed="rId3">
            <a:alphaModFix/>
          </a:blip>
          <a:srcRect t="793" r="46435"/>
          <a:stretch/>
        </p:blipFill>
        <p:spPr>
          <a:xfrm>
            <a:off x="-21375" y="3301400"/>
            <a:ext cx="29442452" cy="12540976"/>
          </a:xfrm>
          <a:prstGeom prst="rect">
            <a:avLst/>
          </a:prstGeom>
          <a:noFill/>
          <a:ln>
            <a:noFill/>
          </a:ln>
        </p:spPr>
      </p:pic>
      <p:sp>
        <p:nvSpPr>
          <p:cNvPr id="1750" name="Google Shape;1750;p103"/>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NVIDIA Foundation Model Endpoints</a:t>
            </a:r>
            <a:endParaRPr sz="8400"/>
          </a:p>
        </p:txBody>
      </p:sp>
      <p:sp>
        <p:nvSpPr>
          <p:cNvPr id="1751" name="Google Shape;1751;p103"/>
          <p:cNvSpPr/>
          <p:nvPr/>
        </p:nvSpPr>
        <p:spPr>
          <a:xfrm>
            <a:off x="26469975" y="13286875"/>
            <a:ext cx="9717600" cy="4572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7200" b="1">
              <a:solidFill>
                <a:schemeClr val="dk1"/>
              </a:solidFill>
            </a:endParaRPr>
          </a:p>
          <a:p>
            <a:pPr marL="0" lvl="0" indent="0" algn="ctr" rtl="0">
              <a:spcBef>
                <a:spcPts val="0"/>
              </a:spcBef>
              <a:spcAft>
                <a:spcPts val="0"/>
              </a:spcAft>
              <a:buNone/>
            </a:pPr>
            <a:r>
              <a:rPr lang="en-US" sz="7200" b="1">
                <a:solidFill>
                  <a:schemeClr val="dk1"/>
                </a:solidFill>
              </a:rPr>
              <a:t>NVIDIA </a:t>
            </a:r>
            <a:endParaRPr sz="7200" b="1">
              <a:solidFill>
                <a:schemeClr val="dk1"/>
              </a:solidFill>
            </a:endParaRPr>
          </a:p>
          <a:p>
            <a:pPr marL="0" lvl="0" indent="0" algn="ctr" rtl="0">
              <a:spcBef>
                <a:spcPts val="0"/>
              </a:spcBef>
              <a:spcAft>
                <a:spcPts val="0"/>
              </a:spcAft>
              <a:buNone/>
            </a:pPr>
            <a:r>
              <a:rPr lang="en-US" sz="7200" b="1">
                <a:solidFill>
                  <a:schemeClr val="dk1"/>
                </a:solidFill>
              </a:rPr>
              <a:t>GPU CLOUD</a:t>
            </a:r>
            <a:endParaRPr sz="7200" b="1">
              <a:solidFill>
                <a:schemeClr val="dk1"/>
              </a:solidFill>
            </a:endParaRPr>
          </a:p>
        </p:txBody>
      </p:sp>
      <p:pic>
        <p:nvPicPr>
          <p:cNvPr id="1752" name="Google Shape;1752;p103"/>
          <p:cNvPicPr preferRelativeResize="0"/>
          <p:nvPr/>
        </p:nvPicPr>
        <p:blipFill>
          <a:blip r:embed="rId4">
            <a:alphaModFix/>
          </a:blip>
          <a:stretch>
            <a:fillRect/>
          </a:stretch>
        </p:blipFill>
        <p:spPr>
          <a:xfrm rot="156719">
            <a:off x="28157232" y="7739240"/>
            <a:ext cx="6343094" cy="6822195"/>
          </a:xfrm>
          <a:prstGeom prst="rect">
            <a:avLst/>
          </a:prstGeom>
          <a:noFill/>
          <a:ln>
            <a:noFill/>
          </a:ln>
        </p:spPr>
      </p:pic>
      <p:sp>
        <p:nvSpPr>
          <p:cNvPr id="2" name="TextBox 1">
            <a:extLst>
              <a:ext uri="{FF2B5EF4-FFF2-40B4-BE49-F238E27FC236}">
                <a16:creationId xmlns:a16="http://schemas.microsoft.com/office/drawing/2014/main" id="{EB3D8F13-B448-5520-20B3-465881A2F5C9}"/>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757"/>
        <p:cNvGrpSpPr/>
        <p:nvPr/>
      </p:nvGrpSpPr>
      <p:grpSpPr>
        <a:xfrm>
          <a:off x="0" y="0"/>
          <a:ext cx="0" cy="0"/>
          <a:chOff x="0" y="0"/>
          <a:chExt cx="0" cy="0"/>
        </a:xfrm>
      </p:grpSpPr>
      <p:pic>
        <p:nvPicPr>
          <p:cNvPr id="1758" name="Google Shape;1758;p104"/>
          <p:cNvPicPr preferRelativeResize="0"/>
          <p:nvPr/>
        </p:nvPicPr>
        <p:blipFill rotWithShape="1">
          <a:blip r:embed="rId3">
            <a:alphaModFix/>
          </a:blip>
          <a:srcRect b="5365"/>
          <a:stretch/>
        </p:blipFill>
        <p:spPr>
          <a:xfrm>
            <a:off x="-76200" y="7385850"/>
            <a:ext cx="29205074" cy="13576850"/>
          </a:xfrm>
          <a:prstGeom prst="rect">
            <a:avLst/>
          </a:prstGeom>
          <a:noFill/>
          <a:ln>
            <a:noFill/>
          </a:ln>
        </p:spPr>
      </p:pic>
      <p:sp>
        <p:nvSpPr>
          <p:cNvPr id="1759" name="Google Shape;1759;p104"/>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NVIDIA Foundation Model Endpoints</a:t>
            </a:r>
            <a:endParaRPr sz="8400"/>
          </a:p>
        </p:txBody>
      </p:sp>
      <p:sp>
        <p:nvSpPr>
          <p:cNvPr id="1760" name="Google Shape;1760;p104"/>
          <p:cNvSpPr/>
          <p:nvPr/>
        </p:nvSpPr>
        <p:spPr>
          <a:xfrm>
            <a:off x="26469975" y="13286875"/>
            <a:ext cx="9717600" cy="4572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7200" b="1">
              <a:solidFill>
                <a:schemeClr val="dk1"/>
              </a:solidFill>
            </a:endParaRPr>
          </a:p>
          <a:p>
            <a:pPr marL="0" lvl="0" indent="0" algn="ctr" rtl="0">
              <a:spcBef>
                <a:spcPts val="0"/>
              </a:spcBef>
              <a:spcAft>
                <a:spcPts val="0"/>
              </a:spcAft>
              <a:buNone/>
            </a:pPr>
            <a:r>
              <a:rPr lang="en-US" sz="7200" b="1">
                <a:solidFill>
                  <a:schemeClr val="dk1"/>
                </a:solidFill>
              </a:rPr>
              <a:t>NVIDIA </a:t>
            </a:r>
            <a:endParaRPr sz="7200" b="1">
              <a:solidFill>
                <a:schemeClr val="dk1"/>
              </a:solidFill>
            </a:endParaRPr>
          </a:p>
          <a:p>
            <a:pPr marL="0" lvl="0" indent="0" algn="ctr" rtl="0">
              <a:spcBef>
                <a:spcPts val="0"/>
              </a:spcBef>
              <a:spcAft>
                <a:spcPts val="0"/>
              </a:spcAft>
              <a:buNone/>
            </a:pPr>
            <a:r>
              <a:rPr lang="en-US" sz="7200" b="1">
                <a:solidFill>
                  <a:schemeClr val="dk1"/>
                </a:solidFill>
              </a:rPr>
              <a:t>GPU CLOUD</a:t>
            </a:r>
            <a:endParaRPr sz="7200" b="1">
              <a:solidFill>
                <a:schemeClr val="dk1"/>
              </a:solidFill>
            </a:endParaRPr>
          </a:p>
        </p:txBody>
      </p:sp>
      <p:pic>
        <p:nvPicPr>
          <p:cNvPr id="1761" name="Google Shape;1761;p104"/>
          <p:cNvPicPr preferRelativeResize="0"/>
          <p:nvPr/>
        </p:nvPicPr>
        <p:blipFill>
          <a:blip r:embed="rId4">
            <a:alphaModFix/>
          </a:blip>
          <a:stretch>
            <a:fillRect/>
          </a:stretch>
        </p:blipFill>
        <p:spPr>
          <a:xfrm rot="156719">
            <a:off x="28157232" y="7739240"/>
            <a:ext cx="6343094" cy="6822195"/>
          </a:xfrm>
          <a:prstGeom prst="rect">
            <a:avLst/>
          </a:prstGeom>
          <a:noFill/>
          <a:ln>
            <a:noFill/>
          </a:ln>
        </p:spPr>
      </p:pic>
      <p:pic>
        <p:nvPicPr>
          <p:cNvPr id="1762" name="Google Shape;1762;p104"/>
          <p:cNvPicPr preferRelativeResize="0"/>
          <p:nvPr/>
        </p:nvPicPr>
        <p:blipFill rotWithShape="1">
          <a:blip r:embed="rId5">
            <a:alphaModFix/>
          </a:blip>
          <a:srcRect l="-82" t="42906" r="31607" b="14336"/>
          <a:stretch/>
        </p:blipFill>
        <p:spPr>
          <a:xfrm>
            <a:off x="-76200" y="3280024"/>
            <a:ext cx="29205074" cy="4194200"/>
          </a:xfrm>
          <a:prstGeom prst="rect">
            <a:avLst/>
          </a:prstGeom>
          <a:noFill/>
          <a:ln>
            <a:noFill/>
          </a:ln>
        </p:spPr>
      </p:pic>
      <p:sp>
        <p:nvSpPr>
          <p:cNvPr id="2" name="TextBox 1">
            <a:extLst>
              <a:ext uri="{FF2B5EF4-FFF2-40B4-BE49-F238E27FC236}">
                <a16:creationId xmlns:a16="http://schemas.microsoft.com/office/drawing/2014/main" id="{E0DECCA5-D243-D6A1-E58F-7B6C82F297E6}"/>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D3F68-42E4-2C4E-D224-99D12E918C01}"/>
              </a:ext>
            </a:extLst>
          </p:cNvPr>
          <p:cNvSpPr>
            <a:spLocks noGrp="1"/>
          </p:cNvSpPr>
          <p:nvPr>
            <p:ph type="title"/>
          </p:nvPr>
        </p:nvSpPr>
        <p:spPr>
          <a:xfrm>
            <a:off x="1603169" y="405314"/>
            <a:ext cx="33666543" cy="2664459"/>
          </a:xfrm>
        </p:spPr>
        <p:txBody>
          <a:bodyPr/>
          <a:lstStyle/>
          <a:p>
            <a:r>
              <a:rPr lang="en-US" dirty="0"/>
              <a:t>Claude 3.7 Sonnet and Claude Code</a:t>
            </a:r>
          </a:p>
        </p:txBody>
      </p:sp>
      <p:sp>
        <p:nvSpPr>
          <p:cNvPr id="4" name="Slide Number Placeholder 3">
            <a:extLst>
              <a:ext uri="{FF2B5EF4-FFF2-40B4-BE49-F238E27FC236}">
                <a16:creationId xmlns:a16="http://schemas.microsoft.com/office/drawing/2014/main" id="{6E0D9D2B-0EEC-9D44-8EBE-448D4201602A}"/>
              </a:ext>
            </a:extLst>
          </p:cNvPr>
          <p:cNvSpPr>
            <a:spLocks noGrp="1"/>
          </p:cNvSpPr>
          <p:nvPr>
            <p:ph type="sldNum" sz="quarter" idx="12"/>
          </p:nvPr>
        </p:nvSpPr>
        <p:spPr/>
        <p:txBody>
          <a:bodyPr/>
          <a:lstStyle/>
          <a:p>
            <a:fld id="{5D6FF71F-CF6A-4C46-8F9B-61D49EEA70E3}" type="slidenum">
              <a:rPr lang="en-US" smtClean="0"/>
              <a:t>13</a:t>
            </a:fld>
            <a:endParaRPr lang="en-US"/>
          </a:p>
        </p:txBody>
      </p:sp>
      <p:sp>
        <p:nvSpPr>
          <p:cNvPr id="6" name="TextBox 5">
            <a:extLst>
              <a:ext uri="{FF2B5EF4-FFF2-40B4-BE49-F238E27FC236}">
                <a16:creationId xmlns:a16="http://schemas.microsoft.com/office/drawing/2014/main" id="{786D8468-9185-4370-8082-BBD6AC9D6009}"/>
              </a:ext>
            </a:extLst>
          </p:cNvPr>
          <p:cNvSpPr txBox="1"/>
          <p:nvPr/>
        </p:nvSpPr>
        <p:spPr>
          <a:xfrm>
            <a:off x="9292437" y="19779177"/>
            <a:ext cx="18288000" cy="646331"/>
          </a:xfrm>
          <a:prstGeom prst="rect">
            <a:avLst/>
          </a:prstGeom>
          <a:noFill/>
        </p:spPr>
        <p:txBody>
          <a:bodyPr wrap="square">
            <a:spAutoFit/>
          </a:bodyPr>
          <a:lstStyle/>
          <a:p>
            <a:pPr algn="ctr"/>
            <a:r>
              <a:rPr lang="en-US" sz="3600" dirty="0">
                <a:solidFill>
                  <a:schemeClr val="bg1">
                    <a:lumMod val="65000"/>
                  </a:schemeClr>
                </a:solidFill>
              </a:rPr>
              <a:t>Source: </a:t>
            </a:r>
            <a:r>
              <a:rPr lang="en-US" sz="3600" dirty="0">
                <a:solidFill>
                  <a:schemeClr val="bg1">
                    <a:lumMod val="65000"/>
                  </a:schemeClr>
                </a:solidFill>
                <a:hlinkClick r:id="rId2"/>
              </a:rPr>
              <a:t>https://www.anthropic.com/news/claude-3-7-sonnet</a:t>
            </a:r>
            <a:endParaRPr lang="en-US" sz="3600" dirty="0">
              <a:solidFill>
                <a:schemeClr val="bg1">
                  <a:lumMod val="65000"/>
                </a:schemeClr>
              </a:solidFill>
            </a:endParaRPr>
          </a:p>
        </p:txBody>
      </p:sp>
      <p:pic>
        <p:nvPicPr>
          <p:cNvPr id="7" name="Picture 6">
            <a:extLst>
              <a:ext uri="{FF2B5EF4-FFF2-40B4-BE49-F238E27FC236}">
                <a16:creationId xmlns:a16="http://schemas.microsoft.com/office/drawing/2014/main" id="{FE3F34F6-C88F-C3EE-159E-2FE1822C55FA}"/>
              </a:ext>
            </a:extLst>
          </p:cNvPr>
          <p:cNvPicPr>
            <a:picLocks noChangeAspect="1"/>
          </p:cNvPicPr>
          <p:nvPr/>
        </p:nvPicPr>
        <p:blipFill rotWithShape="1">
          <a:blip r:embed="rId3"/>
          <a:srcRect l="4408" t="4957" r="3878" b="6611"/>
          <a:stretch/>
        </p:blipFill>
        <p:spPr>
          <a:xfrm>
            <a:off x="3498114" y="2881176"/>
            <a:ext cx="29579772" cy="16994154"/>
          </a:xfrm>
          <a:prstGeom prst="rect">
            <a:avLst/>
          </a:prstGeom>
        </p:spPr>
      </p:pic>
    </p:spTree>
    <p:extLst>
      <p:ext uri="{BB962C8B-B14F-4D97-AF65-F5344CB8AC3E}">
        <p14:creationId xmlns:p14="http://schemas.microsoft.com/office/powerpoint/2010/main" val="302307347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Shape 1767"/>
        <p:cNvGrpSpPr/>
        <p:nvPr/>
      </p:nvGrpSpPr>
      <p:grpSpPr>
        <a:xfrm>
          <a:off x="0" y="0"/>
          <a:ext cx="0" cy="0"/>
          <a:chOff x="0" y="0"/>
          <a:chExt cx="0" cy="0"/>
        </a:xfrm>
      </p:grpSpPr>
      <p:pic>
        <p:nvPicPr>
          <p:cNvPr id="1768" name="Google Shape;1768;p105"/>
          <p:cNvPicPr preferRelativeResize="0"/>
          <p:nvPr/>
        </p:nvPicPr>
        <p:blipFill rotWithShape="1">
          <a:blip r:embed="rId3">
            <a:alphaModFix/>
          </a:blip>
          <a:srcRect b="5365"/>
          <a:stretch/>
        </p:blipFill>
        <p:spPr>
          <a:xfrm>
            <a:off x="-76200" y="7385850"/>
            <a:ext cx="29205074" cy="13576850"/>
          </a:xfrm>
          <a:prstGeom prst="rect">
            <a:avLst/>
          </a:prstGeom>
          <a:noFill/>
          <a:ln>
            <a:noFill/>
          </a:ln>
        </p:spPr>
      </p:pic>
      <p:sp>
        <p:nvSpPr>
          <p:cNvPr id="1769" name="Google Shape;1769;p105"/>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NVIDIA Foundation Model Endpoints</a:t>
            </a:r>
            <a:endParaRPr sz="8400"/>
          </a:p>
        </p:txBody>
      </p:sp>
      <p:pic>
        <p:nvPicPr>
          <p:cNvPr id="1770" name="Google Shape;1770;p105"/>
          <p:cNvPicPr preferRelativeResize="0"/>
          <p:nvPr/>
        </p:nvPicPr>
        <p:blipFill rotWithShape="1">
          <a:blip r:embed="rId4">
            <a:alphaModFix/>
          </a:blip>
          <a:srcRect l="-82" t="42906" r="31607" b="14336"/>
          <a:stretch/>
        </p:blipFill>
        <p:spPr>
          <a:xfrm>
            <a:off x="-76200" y="3280024"/>
            <a:ext cx="29205074" cy="4194200"/>
          </a:xfrm>
          <a:prstGeom prst="rect">
            <a:avLst/>
          </a:prstGeom>
          <a:noFill/>
          <a:ln>
            <a:noFill/>
          </a:ln>
        </p:spPr>
      </p:pic>
      <p:sp>
        <p:nvSpPr>
          <p:cNvPr id="1771" name="Google Shape;1771;p105"/>
          <p:cNvSpPr/>
          <p:nvPr/>
        </p:nvSpPr>
        <p:spPr>
          <a:xfrm>
            <a:off x="26469975" y="13286875"/>
            <a:ext cx="9717600" cy="4572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7200" b="1">
              <a:solidFill>
                <a:schemeClr val="dk1"/>
              </a:solidFill>
            </a:endParaRPr>
          </a:p>
          <a:p>
            <a:pPr marL="0" lvl="0" indent="0" algn="ctr" rtl="0">
              <a:spcBef>
                <a:spcPts val="0"/>
              </a:spcBef>
              <a:spcAft>
                <a:spcPts val="0"/>
              </a:spcAft>
              <a:buNone/>
            </a:pPr>
            <a:r>
              <a:rPr lang="en-US" sz="7200" b="1">
                <a:solidFill>
                  <a:schemeClr val="dk1"/>
                </a:solidFill>
              </a:rPr>
              <a:t>NVIDIA </a:t>
            </a:r>
            <a:endParaRPr sz="7200" b="1">
              <a:solidFill>
                <a:schemeClr val="dk1"/>
              </a:solidFill>
            </a:endParaRPr>
          </a:p>
          <a:p>
            <a:pPr marL="0" lvl="0" indent="0" algn="ctr" rtl="0">
              <a:spcBef>
                <a:spcPts val="0"/>
              </a:spcBef>
              <a:spcAft>
                <a:spcPts val="0"/>
              </a:spcAft>
              <a:buNone/>
            </a:pPr>
            <a:r>
              <a:rPr lang="en-US" sz="7200" b="1">
                <a:solidFill>
                  <a:schemeClr val="dk1"/>
                </a:solidFill>
              </a:rPr>
              <a:t>GPU CLOUD</a:t>
            </a:r>
            <a:endParaRPr sz="7200" b="1">
              <a:solidFill>
                <a:schemeClr val="dk1"/>
              </a:solidFill>
            </a:endParaRPr>
          </a:p>
        </p:txBody>
      </p:sp>
      <p:sp>
        <p:nvSpPr>
          <p:cNvPr id="1772" name="Google Shape;1772;p105"/>
          <p:cNvSpPr/>
          <p:nvPr/>
        </p:nvSpPr>
        <p:spPr>
          <a:xfrm>
            <a:off x="-21375" y="7474225"/>
            <a:ext cx="14511900" cy="13488300"/>
          </a:xfrm>
          <a:prstGeom prst="rect">
            <a:avLst/>
          </a:prstGeom>
          <a:solidFill>
            <a:srgbClr val="1010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773" name="Google Shape;1773;p105"/>
          <p:cNvPicPr preferRelativeResize="0"/>
          <p:nvPr/>
        </p:nvPicPr>
        <p:blipFill>
          <a:blip r:embed="rId5">
            <a:alphaModFix/>
          </a:blip>
          <a:stretch>
            <a:fillRect/>
          </a:stretch>
        </p:blipFill>
        <p:spPr>
          <a:xfrm>
            <a:off x="1483800" y="10602300"/>
            <a:ext cx="12350608" cy="7256575"/>
          </a:xfrm>
          <a:prstGeom prst="rect">
            <a:avLst/>
          </a:prstGeom>
          <a:noFill/>
          <a:ln>
            <a:noFill/>
          </a:ln>
        </p:spPr>
      </p:pic>
      <p:pic>
        <p:nvPicPr>
          <p:cNvPr id="1774" name="Google Shape;1774;p105"/>
          <p:cNvPicPr preferRelativeResize="0"/>
          <p:nvPr/>
        </p:nvPicPr>
        <p:blipFill>
          <a:blip r:embed="rId6">
            <a:alphaModFix/>
          </a:blip>
          <a:stretch>
            <a:fillRect/>
          </a:stretch>
        </p:blipFill>
        <p:spPr>
          <a:xfrm rot="156719">
            <a:off x="28157232" y="7739240"/>
            <a:ext cx="6343094" cy="6822195"/>
          </a:xfrm>
          <a:prstGeom prst="rect">
            <a:avLst/>
          </a:prstGeom>
          <a:noFill/>
          <a:ln>
            <a:noFill/>
          </a:ln>
        </p:spPr>
      </p:pic>
      <p:sp>
        <p:nvSpPr>
          <p:cNvPr id="2" name="TextBox 1">
            <a:extLst>
              <a:ext uri="{FF2B5EF4-FFF2-40B4-BE49-F238E27FC236}">
                <a16:creationId xmlns:a16="http://schemas.microsoft.com/office/drawing/2014/main" id="{74FC6F7B-24B6-39F3-C1E1-535AB7D2A682}"/>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779"/>
        <p:cNvGrpSpPr/>
        <p:nvPr/>
      </p:nvGrpSpPr>
      <p:grpSpPr>
        <a:xfrm>
          <a:off x="0" y="0"/>
          <a:ext cx="0" cy="0"/>
          <a:chOff x="0" y="0"/>
          <a:chExt cx="0" cy="0"/>
        </a:xfrm>
      </p:grpSpPr>
      <p:sp>
        <p:nvSpPr>
          <p:cNvPr id="1780" name="Google Shape;1780;p106"/>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From Raw Requests to LangChain Model</a:t>
            </a:r>
            <a:endParaRPr sz="8400"/>
          </a:p>
        </p:txBody>
      </p:sp>
      <p:pic>
        <p:nvPicPr>
          <p:cNvPr id="1781" name="Google Shape;1781;p106"/>
          <p:cNvPicPr preferRelativeResize="0"/>
          <p:nvPr/>
        </p:nvPicPr>
        <p:blipFill rotWithShape="1">
          <a:blip r:embed="rId3">
            <a:alphaModFix/>
          </a:blip>
          <a:srcRect t="1941"/>
          <a:stretch/>
        </p:blipFill>
        <p:spPr>
          <a:xfrm>
            <a:off x="9778038" y="2811650"/>
            <a:ext cx="17019926" cy="17312252"/>
          </a:xfrm>
          <a:prstGeom prst="rect">
            <a:avLst/>
          </a:prstGeom>
          <a:noFill/>
          <a:ln>
            <a:noFill/>
          </a:ln>
        </p:spPr>
      </p:pic>
      <p:sp>
        <p:nvSpPr>
          <p:cNvPr id="2" name="TextBox 1">
            <a:extLst>
              <a:ext uri="{FF2B5EF4-FFF2-40B4-BE49-F238E27FC236}">
                <a16:creationId xmlns:a16="http://schemas.microsoft.com/office/drawing/2014/main" id="{E38FF87C-000B-4FDF-E538-17E995FC50A2}"/>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786"/>
        <p:cNvGrpSpPr/>
        <p:nvPr/>
      </p:nvGrpSpPr>
      <p:grpSpPr>
        <a:xfrm>
          <a:off x="0" y="0"/>
          <a:ext cx="0" cy="0"/>
          <a:chOff x="0" y="0"/>
          <a:chExt cx="0" cy="0"/>
        </a:xfrm>
      </p:grpSpPr>
      <p:sp>
        <p:nvSpPr>
          <p:cNvPr id="1787" name="Google Shape;1787;p107"/>
          <p:cNvSpPr/>
          <p:nvPr/>
        </p:nvSpPr>
        <p:spPr>
          <a:xfrm>
            <a:off x="20740250" y="5664250"/>
            <a:ext cx="9883200" cy="5325300"/>
          </a:xfrm>
          <a:prstGeom prst="rect">
            <a:avLst/>
          </a:prstGeom>
          <a:solidFill>
            <a:srgbClr val="E6EDEA"/>
          </a:solidFill>
          <a:ln>
            <a:noFill/>
          </a:ln>
        </p:spPr>
        <p:txBody>
          <a:bodyPr spcFirstLastPara="1" wrap="square" lIns="457200" tIns="91425" rIns="45700" bIns="91425" anchor="ctr" anchorCtr="0">
            <a:noAutofit/>
          </a:bodyPr>
          <a:lstStyle/>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&lt;s&gt;[INST]&lt;&lt;SYS&gt;&gt;</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{{system_message}}</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&lt;&lt;/SYS&gt;&gt;</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4800">
              <a:solidFill>
                <a:srgbClr val="00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0071C5"/>
                </a:solidFill>
                <a:latin typeface="Roboto Mono"/>
                <a:ea typeface="Roboto Mono"/>
                <a:cs typeface="Roboto Mono"/>
                <a:sym typeface="Roboto Mono"/>
              </a:rPr>
              <a:t>{{instruction}}</a:t>
            </a:r>
            <a:r>
              <a:rPr lang="en-US" sz="4800">
                <a:solidFill>
                  <a:srgbClr val="000000"/>
                </a:solidFill>
                <a:latin typeface="Roboto Mono"/>
                <a:ea typeface="Roboto Mono"/>
                <a:cs typeface="Roboto Mono"/>
                <a:sym typeface="Roboto Mono"/>
              </a:rPr>
              <a:t> [/INST] </a:t>
            </a:r>
            <a:r>
              <a:rPr lang="en-US" sz="4800">
                <a:solidFill>
                  <a:srgbClr val="5D1682"/>
                </a:solidFill>
                <a:latin typeface="Roboto Mono"/>
                <a:ea typeface="Roboto Mono"/>
                <a:cs typeface="Roboto Mono"/>
                <a:sym typeface="Roboto Mono"/>
              </a:rPr>
              <a:t>{{primer}}</a:t>
            </a:r>
            <a:endParaRPr sz="4800">
              <a:solidFill>
                <a:srgbClr val="588A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4800">
              <a:solidFill>
                <a:srgbClr val="000000"/>
              </a:solidFill>
              <a:latin typeface="Roboto Mono"/>
              <a:ea typeface="Roboto Mono"/>
              <a:cs typeface="Roboto Mono"/>
              <a:sym typeface="Roboto Mono"/>
            </a:endParaRPr>
          </a:p>
        </p:txBody>
      </p:sp>
      <p:sp>
        <p:nvSpPr>
          <p:cNvPr id="1788" name="Google Shape;1788;p107"/>
          <p:cNvSpPr/>
          <p:nvPr/>
        </p:nvSpPr>
        <p:spPr>
          <a:xfrm>
            <a:off x="20740250" y="11934825"/>
            <a:ext cx="9883200" cy="4546500"/>
          </a:xfrm>
          <a:prstGeom prst="rect">
            <a:avLst/>
          </a:prstGeom>
          <a:solidFill>
            <a:srgbClr val="E6EDEA"/>
          </a:solidFill>
          <a:ln>
            <a:noFill/>
          </a:ln>
        </p:spPr>
        <p:txBody>
          <a:bodyPr spcFirstLastPara="1" wrap="square" lIns="457200" tIns="91425" rIns="45700" bIns="91425" anchor="ctr" anchorCtr="0">
            <a:noAutofit/>
          </a:bodyPr>
          <a:lstStyle/>
          <a:p>
            <a:pPr marL="0" lvl="0" indent="0" algn="l" rtl="0">
              <a:lnSpc>
                <a:spcPct val="90000"/>
              </a:lnSpc>
              <a:spcBef>
                <a:spcPts val="0"/>
              </a:spcBef>
              <a:spcAft>
                <a:spcPts val="0"/>
              </a:spcAft>
              <a:buNone/>
            </a:pPr>
            <a:r>
              <a:rPr lang="en-US" sz="4800">
                <a:solidFill>
                  <a:schemeClr val="accent2"/>
                </a:solidFill>
                <a:latin typeface="Roboto Mono"/>
                <a:ea typeface="Roboto Mono"/>
                <a:cs typeface="Roboto Mono"/>
                <a:sym typeface="Roboto Mono"/>
              </a:rPr>
              <a:t>{</a:t>
            </a:r>
            <a:endParaRPr sz="4800">
              <a:solidFill>
                <a:schemeClr val="accent2"/>
              </a:solidFill>
              <a:latin typeface="Roboto Mono"/>
              <a:ea typeface="Roboto Mono"/>
              <a:cs typeface="Roboto Mono"/>
              <a:sym typeface="Roboto Mono"/>
            </a:endParaRPr>
          </a:p>
          <a:p>
            <a:pPr marL="0" lvl="0" indent="0" algn="l" rtl="0">
              <a:lnSpc>
                <a:spcPct val="90000"/>
              </a:lnSpc>
              <a:spcBef>
                <a:spcPts val="0"/>
              </a:spcBef>
              <a:spcAft>
                <a:spcPts val="0"/>
              </a:spcAft>
              <a:buNone/>
            </a:pPr>
            <a:r>
              <a:rPr lang="en-US" sz="4800">
                <a:solidFill>
                  <a:schemeClr val="accent2"/>
                </a:solidFill>
                <a:latin typeface="Roboto Mono"/>
                <a:ea typeface="Roboto Mono"/>
                <a:cs typeface="Roboto Mono"/>
                <a:sym typeface="Roboto Mono"/>
              </a:rPr>
              <a:t>	“context”:{{context}}</a:t>
            </a:r>
            <a:endParaRPr sz="4800">
              <a:solidFill>
                <a:schemeClr val="accent2"/>
              </a:solidFill>
              <a:latin typeface="Roboto Mono"/>
              <a:ea typeface="Roboto Mono"/>
              <a:cs typeface="Roboto Mono"/>
              <a:sym typeface="Roboto Mono"/>
            </a:endParaRPr>
          </a:p>
          <a:p>
            <a:pPr marL="0" lvl="0" indent="0" algn="l" rtl="0">
              <a:lnSpc>
                <a:spcPct val="90000"/>
              </a:lnSpc>
              <a:spcBef>
                <a:spcPts val="0"/>
              </a:spcBef>
              <a:spcAft>
                <a:spcPts val="0"/>
              </a:spcAft>
              <a:buNone/>
            </a:pPr>
            <a:r>
              <a:rPr lang="en-US" sz="4800">
                <a:solidFill>
                  <a:schemeClr val="accent2"/>
                </a:solidFill>
                <a:latin typeface="Roboto Mono"/>
                <a:ea typeface="Roboto Mono"/>
                <a:cs typeface="Roboto Mono"/>
                <a:sym typeface="Roboto Mono"/>
              </a:rPr>
              <a:t>	“model”:“query”/”doc”</a:t>
            </a:r>
            <a:endParaRPr sz="4800">
              <a:solidFill>
                <a:schemeClr val="accent2"/>
              </a:solidFill>
              <a:latin typeface="Roboto Mono"/>
              <a:ea typeface="Roboto Mono"/>
              <a:cs typeface="Roboto Mono"/>
              <a:sym typeface="Roboto Mono"/>
            </a:endParaRPr>
          </a:p>
          <a:p>
            <a:pPr marL="0" lvl="0" indent="0" algn="l" rtl="0">
              <a:lnSpc>
                <a:spcPct val="90000"/>
              </a:lnSpc>
              <a:spcBef>
                <a:spcPts val="0"/>
              </a:spcBef>
              <a:spcAft>
                <a:spcPts val="0"/>
              </a:spcAft>
              <a:buNone/>
            </a:pPr>
            <a:r>
              <a:rPr lang="en-US" sz="4800">
                <a:solidFill>
                  <a:schemeClr val="accent2"/>
                </a:solidFill>
                <a:latin typeface="Roboto Mono"/>
                <a:ea typeface="Roboto Mono"/>
                <a:cs typeface="Roboto Mono"/>
                <a:sym typeface="Roboto Mono"/>
              </a:rPr>
              <a:t>}</a:t>
            </a:r>
            <a:endParaRPr sz="4800">
              <a:solidFill>
                <a:schemeClr val="accent2"/>
              </a:solidFill>
              <a:latin typeface="Roboto Mono"/>
              <a:ea typeface="Roboto Mono"/>
              <a:cs typeface="Roboto Mono"/>
              <a:sym typeface="Roboto Mono"/>
            </a:endParaRPr>
          </a:p>
        </p:txBody>
      </p:sp>
      <p:sp>
        <p:nvSpPr>
          <p:cNvPr id="1789" name="Google Shape;1789;p107"/>
          <p:cNvSpPr/>
          <p:nvPr/>
        </p:nvSpPr>
        <p:spPr>
          <a:xfrm>
            <a:off x="13026475" y="6491275"/>
            <a:ext cx="6834600" cy="2010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90" name="Google Shape;1790;p107"/>
          <p:cNvSpPr/>
          <p:nvPr/>
        </p:nvSpPr>
        <p:spPr>
          <a:xfrm>
            <a:off x="13447975" y="9276325"/>
            <a:ext cx="5991600" cy="63777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endParaRPr sz="5400" b="1">
              <a:solidFill>
                <a:schemeClr val="lt1"/>
              </a:solidFill>
            </a:endParaRPr>
          </a:p>
          <a:p>
            <a:pPr marL="0" lvl="0" indent="0" algn="ctr" rtl="0">
              <a:lnSpc>
                <a:spcPct val="150000"/>
              </a:lnSpc>
              <a:spcBef>
                <a:spcPts val="0"/>
              </a:spcBef>
              <a:spcAft>
                <a:spcPts val="0"/>
              </a:spcAft>
              <a:buNone/>
            </a:pPr>
            <a:r>
              <a:rPr lang="en-US" sz="5400" b="1">
                <a:solidFill>
                  <a:schemeClr val="lt1"/>
                </a:solidFill>
              </a:rPr>
              <a:t>Facilitate</a:t>
            </a:r>
            <a:endParaRPr sz="5400" b="1">
              <a:solidFill>
                <a:schemeClr val="lt1"/>
              </a:solidFill>
            </a:endParaRPr>
          </a:p>
          <a:p>
            <a:pPr marL="0" lvl="0" indent="0" algn="ctr" rtl="0">
              <a:lnSpc>
                <a:spcPct val="150000"/>
              </a:lnSpc>
              <a:spcBef>
                <a:spcPts val="0"/>
              </a:spcBef>
              <a:spcAft>
                <a:spcPts val="0"/>
              </a:spcAft>
              <a:buNone/>
            </a:pPr>
            <a:r>
              <a:rPr lang="en-US" sz="5400" b="1">
                <a:solidFill>
                  <a:schemeClr val="lt1"/>
                </a:solidFill>
              </a:rPr>
              <a:t>Monitor</a:t>
            </a:r>
            <a:endParaRPr sz="5400" b="1">
              <a:solidFill>
                <a:schemeClr val="lt1"/>
              </a:solidFill>
            </a:endParaRPr>
          </a:p>
          <a:p>
            <a:pPr marL="0" lvl="0" indent="0" algn="ctr" rtl="0">
              <a:lnSpc>
                <a:spcPct val="150000"/>
              </a:lnSpc>
              <a:spcBef>
                <a:spcPts val="0"/>
              </a:spcBef>
              <a:spcAft>
                <a:spcPts val="0"/>
              </a:spcAft>
              <a:buNone/>
            </a:pPr>
            <a:r>
              <a:rPr lang="en-US" sz="5400" b="1">
                <a:solidFill>
                  <a:schemeClr val="lt1"/>
                </a:solidFill>
              </a:rPr>
              <a:t>Optimize</a:t>
            </a:r>
            <a:endParaRPr sz="5400" b="1">
              <a:solidFill>
                <a:schemeClr val="lt1"/>
              </a:solidFill>
            </a:endParaRPr>
          </a:p>
        </p:txBody>
      </p:sp>
      <p:sp>
        <p:nvSpPr>
          <p:cNvPr id="1791" name="Google Shape;1791;p107"/>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From Raw Requests to LangChain Model</a:t>
            </a:r>
            <a:endParaRPr sz="8400"/>
          </a:p>
        </p:txBody>
      </p:sp>
      <p:pic>
        <p:nvPicPr>
          <p:cNvPr id="1792" name="Google Shape;1792;p107"/>
          <p:cNvPicPr preferRelativeResize="0"/>
          <p:nvPr/>
        </p:nvPicPr>
        <p:blipFill>
          <a:blip r:embed="rId3">
            <a:alphaModFix/>
          </a:blip>
          <a:stretch>
            <a:fillRect/>
          </a:stretch>
        </p:blipFill>
        <p:spPr>
          <a:xfrm>
            <a:off x="29597575" y="8060725"/>
            <a:ext cx="5801500" cy="6377803"/>
          </a:xfrm>
          <a:prstGeom prst="rect">
            <a:avLst/>
          </a:prstGeom>
          <a:noFill/>
          <a:ln>
            <a:noFill/>
          </a:ln>
        </p:spPr>
      </p:pic>
      <p:sp>
        <p:nvSpPr>
          <p:cNvPr id="1793" name="Google Shape;1793;p107"/>
          <p:cNvSpPr/>
          <p:nvPr/>
        </p:nvSpPr>
        <p:spPr>
          <a:xfrm>
            <a:off x="1159200" y="5664250"/>
            <a:ext cx="10988100" cy="10816800"/>
          </a:xfrm>
          <a:prstGeom prst="rect">
            <a:avLst/>
          </a:prstGeom>
          <a:solidFill>
            <a:schemeClr val="dk1"/>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lvl="0" indent="0" algn="l" rtl="0">
              <a:lnSpc>
                <a:spcPct val="115000"/>
              </a:lnSpc>
              <a:spcBef>
                <a:spcPts val="0"/>
              </a:spcBef>
              <a:spcAft>
                <a:spcPts val="0"/>
              </a:spcAft>
              <a:buSzPts val="1100"/>
              <a:buNone/>
            </a:pPr>
            <a:r>
              <a:rPr lang="en-US" sz="4400" b="1">
                <a:solidFill>
                  <a:schemeClr val="dk2"/>
                </a:solidFill>
                <a:latin typeface="Roboto Mono"/>
                <a:ea typeface="Roboto Mono"/>
                <a:cs typeface="Roboto Mono"/>
                <a:sym typeface="Roboto Mono"/>
              </a:rPr>
              <a:t>&gt; llm(“Hello world”)</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chemeClr val="accent4"/>
                </a:solidFill>
                <a:latin typeface="Roboto Mono"/>
                <a:ea typeface="Roboto Mono"/>
                <a:cs typeface="Roboto Mono"/>
                <a:sym typeface="Roboto Mono"/>
              </a:rPr>
              <a:t>  ChatMessage(content=”hello”)</a:t>
            </a:r>
            <a:endParaRPr sz="4400" b="1">
              <a:solidFill>
                <a:schemeClr val="accent4"/>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endParaRPr sz="4400" b="1">
              <a:solidFill>
                <a:schemeClr val="accent4"/>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chemeClr val="accent2"/>
                </a:solidFill>
                <a:latin typeface="Roboto Mono"/>
                <a:ea typeface="Roboto Mono"/>
                <a:cs typeface="Roboto Mono"/>
                <a:sym typeface="Roboto Mono"/>
              </a:rPr>
              <a:t>&gt; embedder(“Hello”)</a:t>
            </a:r>
            <a:endParaRPr sz="4400" b="1">
              <a:solidFill>
                <a:schemeClr val="accent2"/>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chemeClr val="accent4"/>
                </a:solidFill>
                <a:latin typeface="Roboto Mono"/>
                <a:ea typeface="Roboto Mono"/>
                <a:cs typeface="Roboto Mono"/>
                <a:sym typeface="Roboto Mono"/>
              </a:rPr>
              <a:t>  [0.4535437, 0.0800435, ...]</a:t>
            </a:r>
            <a:endParaRPr sz="4400" b="1">
              <a:solidFill>
                <a:schemeClr val="accent4"/>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endParaRPr sz="4400" b="1">
              <a:solidFill>
                <a:schemeClr val="accent4"/>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endParaRPr sz="4400" b="1">
              <a:solidFill>
                <a:schemeClr val="accent4"/>
              </a:solidFill>
              <a:latin typeface="Roboto Mono"/>
              <a:ea typeface="Roboto Mono"/>
              <a:cs typeface="Roboto Mono"/>
              <a:sym typeface="Roboto Mono"/>
            </a:endParaRPr>
          </a:p>
        </p:txBody>
      </p:sp>
      <p:sp>
        <p:nvSpPr>
          <p:cNvPr id="1794" name="Google Shape;1794;p107"/>
          <p:cNvSpPr/>
          <p:nvPr/>
        </p:nvSpPr>
        <p:spPr>
          <a:xfrm>
            <a:off x="13447975" y="8389025"/>
            <a:ext cx="5991600" cy="2104800"/>
          </a:xfrm>
          <a:prstGeom prst="roundRect">
            <a:avLst>
              <a:gd name="adj" fmla="val 16667"/>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200" b="1">
                <a:solidFill>
                  <a:schemeClr val="dk1"/>
                </a:solidFill>
              </a:rPr>
              <a:t>Query Router</a:t>
            </a:r>
            <a:endParaRPr sz="6200" b="1">
              <a:solidFill>
                <a:schemeClr val="dk1"/>
              </a:solidFill>
            </a:endParaRPr>
          </a:p>
        </p:txBody>
      </p:sp>
      <p:pic>
        <p:nvPicPr>
          <p:cNvPr id="1795" name="Google Shape;1795;p107"/>
          <p:cNvPicPr preferRelativeResize="0"/>
          <p:nvPr/>
        </p:nvPicPr>
        <p:blipFill>
          <a:blip r:embed="rId4">
            <a:alphaModFix/>
          </a:blip>
          <a:stretch>
            <a:fillRect/>
          </a:stretch>
        </p:blipFill>
        <p:spPr>
          <a:xfrm rot="209174">
            <a:off x="32948972" y="12036471"/>
            <a:ext cx="3388856" cy="4342809"/>
          </a:xfrm>
          <a:prstGeom prst="rect">
            <a:avLst/>
          </a:prstGeom>
          <a:noFill/>
          <a:ln>
            <a:noFill/>
          </a:ln>
        </p:spPr>
      </p:pic>
      <p:pic>
        <p:nvPicPr>
          <p:cNvPr id="1796" name="Google Shape;1796;p107"/>
          <p:cNvPicPr preferRelativeResize="0"/>
          <p:nvPr/>
        </p:nvPicPr>
        <p:blipFill>
          <a:blip r:embed="rId5">
            <a:alphaModFix/>
          </a:blip>
          <a:stretch>
            <a:fillRect/>
          </a:stretch>
        </p:blipFill>
        <p:spPr>
          <a:xfrm>
            <a:off x="14678350" y="6491287"/>
            <a:ext cx="3530851" cy="2290468"/>
          </a:xfrm>
          <a:prstGeom prst="rect">
            <a:avLst/>
          </a:prstGeom>
          <a:noFill/>
          <a:ln>
            <a:noFill/>
          </a:ln>
        </p:spPr>
      </p:pic>
      <p:pic>
        <p:nvPicPr>
          <p:cNvPr id="1797" name="Google Shape;1797;p107"/>
          <p:cNvPicPr preferRelativeResize="0"/>
          <p:nvPr/>
        </p:nvPicPr>
        <p:blipFill rotWithShape="1">
          <a:blip r:embed="rId6">
            <a:alphaModFix/>
          </a:blip>
          <a:srcRect l="35096" t="39693" r="34734" b="40675"/>
          <a:stretch/>
        </p:blipFill>
        <p:spPr>
          <a:xfrm>
            <a:off x="4150025" y="15014050"/>
            <a:ext cx="5006448" cy="3379076"/>
          </a:xfrm>
          <a:prstGeom prst="rect">
            <a:avLst/>
          </a:prstGeom>
          <a:noFill/>
          <a:ln w="152400" cap="flat" cmpd="sng">
            <a:solidFill>
              <a:schemeClr val="accent5"/>
            </a:solidFill>
            <a:prstDash val="solid"/>
            <a:round/>
            <a:headEnd type="none" w="sm" len="sm"/>
            <a:tailEnd type="none" w="sm" len="sm"/>
          </a:ln>
        </p:spPr>
      </p:pic>
      <p:sp>
        <p:nvSpPr>
          <p:cNvPr id="1798" name="Google Shape;1798;p107"/>
          <p:cNvSpPr/>
          <p:nvPr/>
        </p:nvSpPr>
        <p:spPr>
          <a:xfrm>
            <a:off x="32304475" y="8389025"/>
            <a:ext cx="2856000" cy="20100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accent1"/>
                </a:solidFill>
              </a:rPr>
              <a:t>Mistral</a:t>
            </a:r>
            <a:endParaRPr sz="4800" b="1">
              <a:solidFill>
                <a:schemeClr val="accent1"/>
              </a:solidFill>
            </a:endParaRPr>
          </a:p>
        </p:txBody>
      </p:sp>
      <p:sp>
        <p:nvSpPr>
          <p:cNvPr id="1799" name="Google Shape;1799;p107"/>
          <p:cNvSpPr/>
          <p:nvPr/>
        </p:nvSpPr>
        <p:spPr>
          <a:xfrm>
            <a:off x="29884125" y="12122700"/>
            <a:ext cx="2676300" cy="20100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b="1">
                <a:solidFill>
                  <a:schemeClr val="accent2"/>
                </a:solidFill>
              </a:rPr>
              <a:t>E5</a:t>
            </a:r>
            <a:endParaRPr sz="4100" b="1">
              <a:solidFill>
                <a:schemeClr val="accent2"/>
              </a:solidFill>
            </a:endParaRPr>
          </a:p>
        </p:txBody>
      </p:sp>
      <p:sp>
        <p:nvSpPr>
          <p:cNvPr id="1800" name="Google Shape;1800;p107"/>
          <p:cNvSpPr/>
          <p:nvPr/>
        </p:nvSpPr>
        <p:spPr>
          <a:xfrm>
            <a:off x="29884125" y="8389025"/>
            <a:ext cx="2676300" cy="20100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Llama</a:t>
            </a:r>
            <a:endParaRPr sz="4800" b="1">
              <a:solidFill>
                <a:schemeClr val="dk2"/>
              </a:solidFill>
            </a:endParaRPr>
          </a:p>
        </p:txBody>
      </p:sp>
      <p:sp>
        <p:nvSpPr>
          <p:cNvPr id="2" name="TextBox 1">
            <a:extLst>
              <a:ext uri="{FF2B5EF4-FFF2-40B4-BE49-F238E27FC236}">
                <a16:creationId xmlns:a16="http://schemas.microsoft.com/office/drawing/2014/main" id="{DF675BFC-9B72-0FBE-2C6F-2361FD748D12}"/>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805"/>
        <p:cNvGrpSpPr/>
        <p:nvPr/>
      </p:nvGrpSpPr>
      <p:grpSpPr>
        <a:xfrm>
          <a:off x="0" y="0"/>
          <a:ext cx="0" cy="0"/>
          <a:chOff x="0" y="0"/>
          <a:chExt cx="0" cy="0"/>
        </a:xfrm>
      </p:grpSpPr>
      <p:sp>
        <p:nvSpPr>
          <p:cNvPr id="1806" name="Google Shape;1806;p108"/>
          <p:cNvSpPr/>
          <p:nvPr/>
        </p:nvSpPr>
        <p:spPr>
          <a:xfrm>
            <a:off x="18798125" y="4072875"/>
            <a:ext cx="19619100" cy="9504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7000" b="1">
              <a:solidFill>
                <a:schemeClr val="dk1"/>
              </a:solidFill>
            </a:endParaRPr>
          </a:p>
        </p:txBody>
      </p:sp>
      <p:sp>
        <p:nvSpPr>
          <p:cNvPr id="1807" name="Google Shape;1807;p108"/>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LLM Interfaces</a:t>
            </a:r>
            <a:endParaRPr sz="8400"/>
          </a:p>
        </p:txBody>
      </p:sp>
      <p:sp>
        <p:nvSpPr>
          <p:cNvPr id="1808" name="Google Shape;1808;p108"/>
          <p:cNvSpPr txBox="1">
            <a:spLocks noGrp="1"/>
          </p:cNvSpPr>
          <p:nvPr>
            <p:ph type="body" idx="1"/>
          </p:nvPr>
        </p:nvSpPr>
        <p:spPr>
          <a:prstGeom prst="rect">
            <a:avLst/>
          </a:prstGeom>
        </p:spPr>
        <p:txBody>
          <a:bodyPr spcFirstLastPara="1" wrap="square" lIns="91425" tIns="45700" rIns="91425" bIns="45700" anchor="t" anchorCtr="0">
            <a:noAutofit/>
          </a:bodyPr>
          <a:lstStyle/>
          <a:p>
            <a:pPr marL="457200" lvl="0" indent="0" algn="ctr" rtl="0">
              <a:spcBef>
                <a:spcPts val="0"/>
              </a:spcBef>
              <a:spcAft>
                <a:spcPts val="0"/>
              </a:spcAft>
              <a:buNone/>
            </a:pPr>
            <a:r>
              <a:rPr lang="en-US" b="1"/>
              <a:t>The Whole Stack</a:t>
            </a:r>
            <a:endParaRPr b="1"/>
          </a:p>
        </p:txBody>
      </p:sp>
      <p:sp>
        <p:nvSpPr>
          <p:cNvPr id="1817" name="Google Shape;1817;p108"/>
          <p:cNvSpPr txBox="1">
            <a:spLocks noGrp="1"/>
          </p:cNvSpPr>
          <p:nvPr>
            <p:ph type="sldNum" idx="12"/>
          </p:nvPr>
        </p:nvSpPr>
        <p:spPr>
          <a:prstGeom prst="rect">
            <a:avLst/>
          </a:prstGeom>
        </p:spPr>
        <p:txBody>
          <a:bodyPr spcFirstLastPara="1" wrap="square" lIns="335225" tIns="335225" rIns="335225" bIns="335225" anchor="t" anchorCtr="0">
            <a:noAutofit/>
          </a:bodyPr>
          <a:lstStyle/>
          <a:p>
            <a:pPr marL="0" lvl="0" indent="0" algn="r" rtl="0">
              <a:spcBef>
                <a:spcPts val="0"/>
              </a:spcBef>
              <a:spcAft>
                <a:spcPts val="0"/>
              </a:spcAft>
              <a:buNone/>
            </a:pPr>
            <a:fld id="{00000000-1234-1234-1234-123412341234}" type="slidenum">
              <a:rPr lang="en-US"/>
              <a:t>133</a:t>
            </a:fld>
            <a:endParaRPr/>
          </a:p>
        </p:txBody>
      </p:sp>
      <p:pic>
        <p:nvPicPr>
          <p:cNvPr id="1809" name="Google Shape;1809;p108"/>
          <p:cNvPicPr preferRelativeResize="0"/>
          <p:nvPr/>
        </p:nvPicPr>
        <p:blipFill rotWithShape="1">
          <a:blip r:embed="rId3">
            <a:alphaModFix/>
          </a:blip>
          <a:srcRect l="469" r="43683" b="37106"/>
          <a:stretch/>
        </p:blipFill>
        <p:spPr>
          <a:xfrm>
            <a:off x="21936950" y="4072875"/>
            <a:ext cx="14950774" cy="9503999"/>
          </a:xfrm>
          <a:prstGeom prst="rect">
            <a:avLst/>
          </a:prstGeom>
          <a:noFill/>
          <a:ln>
            <a:noFill/>
          </a:ln>
        </p:spPr>
      </p:pic>
      <p:grpSp>
        <p:nvGrpSpPr>
          <p:cNvPr id="1810" name="Google Shape;1810;p108"/>
          <p:cNvGrpSpPr/>
          <p:nvPr/>
        </p:nvGrpSpPr>
        <p:grpSpPr>
          <a:xfrm>
            <a:off x="18798122" y="13576890"/>
            <a:ext cx="19493527" cy="6658665"/>
            <a:chOff x="26780593" y="6094114"/>
            <a:chExt cx="15812400" cy="6391500"/>
          </a:xfrm>
        </p:grpSpPr>
        <p:sp>
          <p:nvSpPr>
            <p:cNvPr id="1811" name="Google Shape;1811;p108"/>
            <p:cNvSpPr/>
            <p:nvPr/>
          </p:nvSpPr>
          <p:spPr>
            <a:xfrm>
              <a:off x="26780593" y="6094114"/>
              <a:ext cx="15812400" cy="6391500"/>
            </a:xfrm>
            <a:prstGeom prst="roundRect">
              <a:avLst>
                <a:gd name="adj" fmla="val 24077"/>
              </a:avLst>
            </a:prstGeom>
            <a:solidFill>
              <a:srgbClr val="74AA9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12" name="Google Shape;1812;p108"/>
            <p:cNvSpPr/>
            <p:nvPr/>
          </p:nvSpPr>
          <p:spPr>
            <a:xfrm>
              <a:off x="30640825" y="6486203"/>
              <a:ext cx="4809300" cy="53100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accent1"/>
                  </a:solidFill>
                </a:rPr>
                <a:t>Scaled</a:t>
              </a:r>
              <a:endParaRPr sz="4800" b="1">
                <a:solidFill>
                  <a:schemeClr val="accent1"/>
                </a:solidFill>
              </a:endParaRPr>
            </a:p>
            <a:p>
              <a:pPr marL="0" lvl="0" indent="0" algn="ctr" rtl="0">
                <a:spcBef>
                  <a:spcPts val="0"/>
                </a:spcBef>
                <a:spcAft>
                  <a:spcPts val="0"/>
                </a:spcAft>
                <a:buNone/>
              </a:pPr>
              <a:r>
                <a:rPr lang="en-US" sz="4800" b="1">
                  <a:solidFill>
                    <a:schemeClr val="accent1"/>
                  </a:solidFill>
                </a:rPr>
                <a:t>Function Deployment Solution</a:t>
              </a:r>
              <a:endParaRPr sz="4800" b="1">
                <a:solidFill>
                  <a:schemeClr val="accent1"/>
                </a:solidFill>
              </a:endParaRPr>
            </a:p>
          </p:txBody>
        </p:sp>
      </p:grpSp>
      <p:pic>
        <p:nvPicPr>
          <p:cNvPr id="1813" name="Google Shape;1813;p108"/>
          <p:cNvPicPr preferRelativeResize="0"/>
          <p:nvPr/>
        </p:nvPicPr>
        <p:blipFill>
          <a:blip r:embed="rId4">
            <a:alphaModFix/>
          </a:blip>
          <a:stretch>
            <a:fillRect/>
          </a:stretch>
        </p:blipFill>
        <p:spPr>
          <a:xfrm rot="209174">
            <a:off x="32168297" y="12365271"/>
            <a:ext cx="3388856" cy="4342809"/>
          </a:xfrm>
          <a:prstGeom prst="rect">
            <a:avLst/>
          </a:prstGeom>
          <a:noFill/>
          <a:ln>
            <a:noFill/>
          </a:ln>
        </p:spPr>
      </p:pic>
      <p:pic>
        <p:nvPicPr>
          <p:cNvPr id="1814" name="Google Shape;1814;p108"/>
          <p:cNvPicPr preferRelativeResize="0"/>
          <p:nvPr/>
        </p:nvPicPr>
        <p:blipFill>
          <a:blip r:embed="rId4">
            <a:alphaModFix/>
          </a:blip>
          <a:stretch>
            <a:fillRect/>
          </a:stretch>
        </p:blipFill>
        <p:spPr>
          <a:xfrm rot="209174">
            <a:off x="30130097" y="13021971"/>
            <a:ext cx="3388856" cy="4342809"/>
          </a:xfrm>
          <a:prstGeom prst="rect">
            <a:avLst/>
          </a:prstGeom>
          <a:noFill/>
          <a:ln>
            <a:noFill/>
          </a:ln>
        </p:spPr>
      </p:pic>
      <p:sp>
        <p:nvSpPr>
          <p:cNvPr id="1815" name="Google Shape;1815;p108"/>
          <p:cNvSpPr/>
          <p:nvPr/>
        </p:nvSpPr>
        <p:spPr>
          <a:xfrm>
            <a:off x="19171325" y="5212200"/>
            <a:ext cx="2730900" cy="7413000"/>
          </a:xfrm>
          <a:prstGeom prst="roundRect">
            <a:avLst>
              <a:gd name="adj" fmla="val 2109"/>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api.nvcf.</a:t>
            </a:r>
            <a:endParaRPr sz="3750" b="1">
              <a:solidFill>
                <a:schemeClr val="dk1"/>
              </a:solidFill>
            </a:endParaRPr>
          </a:p>
          <a:p>
            <a:pPr marL="0" lvl="0" indent="0" algn="ctr" rtl="0">
              <a:lnSpc>
                <a:spcPct val="100000"/>
              </a:lnSpc>
              <a:spcBef>
                <a:spcPts val="0"/>
              </a:spcBef>
              <a:spcAft>
                <a:spcPts val="0"/>
              </a:spcAft>
              <a:buNone/>
            </a:pPr>
            <a:r>
              <a:rPr lang="en-US" sz="3750" b="1">
                <a:solidFill>
                  <a:schemeClr val="dk1"/>
                </a:solidFill>
              </a:rPr>
              <a:t>nvidia.com</a:t>
            </a:r>
            <a:endParaRPr sz="3750" b="1">
              <a:solidFill>
                <a:schemeClr val="dk1"/>
              </a:solidFill>
            </a:endParaRPr>
          </a:p>
          <a:p>
            <a:pPr marL="0" lvl="0" indent="0" algn="ctr" rtl="0">
              <a:lnSpc>
                <a:spcPct val="100000"/>
              </a:lnSpc>
              <a:spcBef>
                <a:spcPts val="0"/>
              </a:spcBef>
              <a:spcAft>
                <a:spcPts val="0"/>
              </a:spcAft>
              <a:buNone/>
            </a:pPr>
            <a:r>
              <a:rPr lang="en-US" sz="3750" b="1">
                <a:solidFill>
                  <a:schemeClr val="dk1"/>
                </a:solidFill>
              </a:rPr>
              <a:t>/v2/nvcf</a:t>
            </a:r>
            <a:endParaRPr sz="7000" b="1">
              <a:solidFill>
                <a:schemeClr val="dk1"/>
              </a:solidFill>
            </a:endParaRPr>
          </a:p>
        </p:txBody>
      </p:sp>
      <p:pic>
        <p:nvPicPr>
          <p:cNvPr id="1816" name="Google Shape;1816;p108"/>
          <p:cNvPicPr preferRelativeResize="0"/>
          <p:nvPr/>
        </p:nvPicPr>
        <p:blipFill>
          <a:blip r:embed="rId5">
            <a:alphaModFix/>
          </a:blip>
          <a:stretch>
            <a:fillRect/>
          </a:stretch>
        </p:blipFill>
        <p:spPr>
          <a:xfrm>
            <a:off x="19393877" y="13942027"/>
            <a:ext cx="2938949" cy="2835302"/>
          </a:xfrm>
          <a:prstGeom prst="rect">
            <a:avLst/>
          </a:prstGeom>
          <a:noFill/>
          <a:ln>
            <a:noFill/>
          </a:ln>
        </p:spPr>
      </p:pic>
      <p:sp>
        <p:nvSpPr>
          <p:cNvPr id="2" name="TextBox 1">
            <a:extLst>
              <a:ext uri="{FF2B5EF4-FFF2-40B4-BE49-F238E27FC236}">
                <a16:creationId xmlns:a16="http://schemas.microsoft.com/office/drawing/2014/main" id="{7B102E2F-F63C-AFDF-71BA-497F05E567F0}"/>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822"/>
        <p:cNvGrpSpPr/>
        <p:nvPr/>
      </p:nvGrpSpPr>
      <p:grpSpPr>
        <a:xfrm>
          <a:off x="0" y="0"/>
          <a:ext cx="0" cy="0"/>
          <a:chOff x="0" y="0"/>
          <a:chExt cx="0" cy="0"/>
        </a:xfrm>
      </p:grpSpPr>
      <p:sp>
        <p:nvSpPr>
          <p:cNvPr id="1823" name="Google Shape;1823;p109"/>
          <p:cNvSpPr/>
          <p:nvPr/>
        </p:nvSpPr>
        <p:spPr>
          <a:xfrm>
            <a:off x="18798125" y="4072875"/>
            <a:ext cx="19619100" cy="9504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7000" b="1">
              <a:solidFill>
                <a:schemeClr val="dk1"/>
              </a:solidFill>
            </a:endParaRPr>
          </a:p>
        </p:txBody>
      </p:sp>
      <p:sp>
        <p:nvSpPr>
          <p:cNvPr id="1824" name="Google Shape;1824;p109"/>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LLM Interfaces</a:t>
            </a:r>
            <a:endParaRPr sz="8400"/>
          </a:p>
        </p:txBody>
      </p:sp>
      <p:sp>
        <p:nvSpPr>
          <p:cNvPr id="1825" name="Google Shape;1825;p109"/>
          <p:cNvSpPr txBox="1">
            <a:spLocks noGrp="1"/>
          </p:cNvSpPr>
          <p:nvPr>
            <p:ph type="body" idx="1"/>
          </p:nvPr>
        </p:nvSpPr>
        <p:spPr>
          <a:prstGeom prst="rect">
            <a:avLst/>
          </a:prstGeom>
        </p:spPr>
        <p:txBody>
          <a:bodyPr spcFirstLastPara="1" wrap="square" lIns="91425" tIns="45700" rIns="91425" bIns="45700" anchor="t" anchorCtr="0">
            <a:noAutofit/>
          </a:bodyPr>
          <a:lstStyle/>
          <a:p>
            <a:pPr marL="457200" lvl="0" indent="0" algn="ctr" rtl="0">
              <a:spcBef>
                <a:spcPts val="0"/>
              </a:spcBef>
              <a:spcAft>
                <a:spcPts val="0"/>
              </a:spcAft>
              <a:buNone/>
            </a:pPr>
            <a:r>
              <a:rPr lang="en-US" b="1"/>
              <a:t>The Whole Stack</a:t>
            </a:r>
            <a:endParaRPr b="1"/>
          </a:p>
        </p:txBody>
      </p:sp>
      <p:sp>
        <p:nvSpPr>
          <p:cNvPr id="1842" name="Google Shape;1842;p109"/>
          <p:cNvSpPr txBox="1">
            <a:spLocks noGrp="1"/>
          </p:cNvSpPr>
          <p:nvPr>
            <p:ph type="sldNum" idx="12"/>
          </p:nvPr>
        </p:nvSpPr>
        <p:spPr>
          <a:prstGeom prst="rect">
            <a:avLst/>
          </a:prstGeom>
        </p:spPr>
        <p:txBody>
          <a:bodyPr spcFirstLastPara="1" wrap="square" lIns="335225" tIns="335225" rIns="335225" bIns="335225" anchor="t" anchorCtr="0">
            <a:noAutofit/>
          </a:bodyPr>
          <a:lstStyle/>
          <a:p>
            <a:pPr marL="0" lvl="0" indent="0" algn="r" rtl="0">
              <a:spcBef>
                <a:spcPts val="0"/>
              </a:spcBef>
              <a:spcAft>
                <a:spcPts val="0"/>
              </a:spcAft>
              <a:buNone/>
            </a:pPr>
            <a:fld id="{00000000-1234-1234-1234-123412341234}" type="slidenum">
              <a:rPr lang="en-US"/>
              <a:t>134</a:t>
            </a:fld>
            <a:endParaRPr/>
          </a:p>
        </p:txBody>
      </p:sp>
      <p:pic>
        <p:nvPicPr>
          <p:cNvPr id="1826" name="Google Shape;1826;p109"/>
          <p:cNvPicPr preferRelativeResize="0"/>
          <p:nvPr/>
        </p:nvPicPr>
        <p:blipFill rotWithShape="1">
          <a:blip r:embed="rId3">
            <a:alphaModFix/>
          </a:blip>
          <a:srcRect l="469" r="43683" b="37106"/>
          <a:stretch/>
        </p:blipFill>
        <p:spPr>
          <a:xfrm>
            <a:off x="21936950" y="4072875"/>
            <a:ext cx="14950774" cy="9503999"/>
          </a:xfrm>
          <a:prstGeom prst="rect">
            <a:avLst/>
          </a:prstGeom>
          <a:noFill/>
          <a:ln>
            <a:noFill/>
          </a:ln>
        </p:spPr>
      </p:pic>
      <p:grpSp>
        <p:nvGrpSpPr>
          <p:cNvPr id="1827" name="Google Shape;1827;p109"/>
          <p:cNvGrpSpPr/>
          <p:nvPr/>
        </p:nvGrpSpPr>
        <p:grpSpPr>
          <a:xfrm>
            <a:off x="18798122" y="13576890"/>
            <a:ext cx="19493527" cy="6658665"/>
            <a:chOff x="26780593" y="6094114"/>
            <a:chExt cx="15812400" cy="6391500"/>
          </a:xfrm>
        </p:grpSpPr>
        <p:sp>
          <p:nvSpPr>
            <p:cNvPr id="1828" name="Google Shape;1828;p109"/>
            <p:cNvSpPr/>
            <p:nvPr/>
          </p:nvSpPr>
          <p:spPr>
            <a:xfrm>
              <a:off x="26780593" y="6094114"/>
              <a:ext cx="15812400" cy="6391500"/>
            </a:xfrm>
            <a:prstGeom prst="roundRect">
              <a:avLst>
                <a:gd name="adj" fmla="val 24077"/>
              </a:avLst>
            </a:prstGeom>
            <a:solidFill>
              <a:srgbClr val="74AA9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29" name="Google Shape;1829;p109"/>
            <p:cNvSpPr/>
            <p:nvPr/>
          </p:nvSpPr>
          <p:spPr>
            <a:xfrm>
              <a:off x="30640825" y="6486203"/>
              <a:ext cx="4809300" cy="53100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accent1"/>
                  </a:solidFill>
                </a:rPr>
                <a:t>Scaled</a:t>
              </a:r>
              <a:endParaRPr sz="4800" b="1">
                <a:solidFill>
                  <a:schemeClr val="accent1"/>
                </a:solidFill>
              </a:endParaRPr>
            </a:p>
            <a:p>
              <a:pPr marL="0" lvl="0" indent="0" algn="ctr" rtl="0">
                <a:spcBef>
                  <a:spcPts val="0"/>
                </a:spcBef>
                <a:spcAft>
                  <a:spcPts val="0"/>
                </a:spcAft>
                <a:buNone/>
              </a:pPr>
              <a:r>
                <a:rPr lang="en-US" sz="4800" b="1">
                  <a:solidFill>
                    <a:schemeClr val="accent1"/>
                  </a:solidFill>
                </a:rPr>
                <a:t>Function Deployment Solution</a:t>
              </a:r>
              <a:endParaRPr sz="4800" b="1">
                <a:solidFill>
                  <a:schemeClr val="accent1"/>
                </a:solidFill>
              </a:endParaRPr>
            </a:p>
          </p:txBody>
        </p:sp>
      </p:grpSp>
      <p:pic>
        <p:nvPicPr>
          <p:cNvPr id="1830" name="Google Shape;1830;p109"/>
          <p:cNvPicPr preferRelativeResize="0"/>
          <p:nvPr/>
        </p:nvPicPr>
        <p:blipFill>
          <a:blip r:embed="rId4">
            <a:alphaModFix/>
          </a:blip>
          <a:stretch>
            <a:fillRect/>
          </a:stretch>
        </p:blipFill>
        <p:spPr>
          <a:xfrm rot="209174">
            <a:off x="32168297" y="12365271"/>
            <a:ext cx="3388856" cy="4342809"/>
          </a:xfrm>
          <a:prstGeom prst="rect">
            <a:avLst/>
          </a:prstGeom>
          <a:noFill/>
          <a:ln>
            <a:noFill/>
          </a:ln>
        </p:spPr>
      </p:pic>
      <p:pic>
        <p:nvPicPr>
          <p:cNvPr id="1831" name="Google Shape;1831;p109"/>
          <p:cNvPicPr preferRelativeResize="0"/>
          <p:nvPr/>
        </p:nvPicPr>
        <p:blipFill>
          <a:blip r:embed="rId4">
            <a:alphaModFix/>
          </a:blip>
          <a:stretch>
            <a:fillRect/>
          </a:stretch>
        </p:blipFill>
        <p:spPr>
          <a:xfrm rot="209174">
            <a:off x="30130097" y="13021971"/>
            <a:ext cx="3388856" cy="4342809"/>
          </a:xfrm>
          <a:prstGeom prst="rect">
            <a:avLst/>
          </a:prstGeom>
          <a:noFill/>
          <a:ln>
            <a:noFill/>
          </a:ln>
        </p:spPr>
      </p:pic>
      <p:sp>
        <p:nvSpPr>
          <p:cNvPr id="1832" name="Google Shape;1832;p109"/>
          <p:cNvSpPr/>
          <p:nvPr/>
        </p:nvSpPr>
        <p:spPr>
          <a:xfrm>
            <a:off x="11862063" y="9224988"/>
            <a:ext cx="5991600" cy="3977100"/>
          </a:xfrm>
          <a:prstGeom prst="roundRect">
            <a:avLst>
              <a:gd name="adj" fmla="val 16667"/>
            </a:avLst>
          </a:prstGeom>
          <a:solidFill>
            <a:srgbClr val="D9EAD3"/>
          </a:solidFill>
          <a:ln w="9525" cap="flat" cmpd="sng">
            <a:solidFill>
              <a:srgbClr val="A6E22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v1/models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v1/chat/completions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v1/embeddings</a:t>
            </a:r>
            <a:endParaRPr sz="3800" b="1">
              <a:solidFill>
                <a:schemeClr val="lt1"/>
              </a:solidFill>
            </a:endParaRPr>
          </a:p>
        </p:txBody>
      </p:sp>
      <p:sp>
        <p:nvSpPr>
          <p:cNvPr id="1833" name="Google Shape;1833;p109"/>
          <p:cNvSpPr/>
          <p:nvPr/>
        </p:nvSpPr>
        <p:spPr>
          <a:xfrm>
            <a:off x="11840625" y="8992375"/>
            <a:ext cx="5991600" cy="1119300"/>
          </a:xfrm>
          <a:prstGeom prst="roundRect">
            <a:avLst>
              <a:gd name="adj" fmla="val 16667"/>
            </a:avLst>
          </a:prstGeom>
          <a:solidFill>
            <a:srgbClr val="20A603"/>
          </a:solidFill>
          <a:ln w="9525" cap="flat" cmpd="sng">
            <a:solidFill>
              <a:srgbClr val="20A60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integrate.api.nvidia.com</a:t>
            </a:r>
            <a:endParaRPr sz="7000" b="1">
              <a:solidFill>
                <a:schemeClr val="dk1"/>
              </a:solidFill>
            </a:endParaRPr>
          </a:p>
        </p:txBody>
      </p:sp>
      <p:sp>
        <p:nvSpPr>
          <p:cNvPr id="1834" name="Google Shape;1834;p109"/>
          <p:cNvSpPr/>
          <p:nvPr/>
        </p:nvSpPr>
        <p:spPr>
          <a:xfrm>
            <a:off x="11894463" y="5096788"/>
            <a:ext cx="5991600" cy="13134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health.api.nvidia.com/</a:t>
            </a:r>
            <a:endParaRPr sz="3750" b="1">
              <a:solidFill>
                <a:schemeClr val="dk1"/>
              </a:solidFill>
            </a:endParaRPr>
          </a:p>
          <a:p>
            <a:pPr marL="0" lvl="0" indent="0" algn="ctr" rtl="0">
              <a:lnSpc>
                <a:spcPct val="100000"/>
              </a:lnSpc>
              <a:spcBef>
                <a:spcPts val="0"/>
              </a:spcBef>
              <a:spcAft>
                <a:spcPts val="0"/>
              </a:spcAft>
              <a:buNone/>
            </a:pPr>
            <a:r>
              <a:rPr lang="en-US" sz="3750" b="1">
                <a:solidFill>
                  <a:schemeClr val="dk1"/>
                </a:solidFill>
              </a:rPr>
              <a:t>ai.api.nvidia.com/</a:t>
            </a:r>
            <a:endParaRPr sz="3750" b="1">
              <a:solidFill>
                <a:schemeClr val="dk1"/>
              </a:solidFill>
            </a:endParaRPr>
          </a:p>
        </p:txBody>
      </p:sp>
      <p:sp>
        <p:nvSpPr>
          <p:cNvPr id="1835" name="Google Shape;1835;p109"/>
          <p:cNvSpPr/>
          <p:nvPr/>
        </p:nvSpPr>
        <p:spPr>
          <a:xfrm>
            <a:off x="19171325" y="5212200"/>
            <a:ext cx="2730900" cy="7413000"/>
          </a:xfrm>
          <a:prstGeom prst="roundRect">
            <a:avLst>
              <a:gd name="adj" fmla="val 2109"/>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api.nvcf.</a:t>
            </a:r>
            <a:endParaRPr sz="3750" b="1">
              <a:solidFill>
                <a:schemeClr val="dk1"/>
              </a:solidFill>
            </a:endParaRPr>
          </a:p>
          <a:p>
            <a:pPr marL="0" lvl="0" indent="0" algn="ctr" rtl="0">
              <a:lnSpc>
                <a:spcPct val="100000"/>
              </a:lnSpc>
              <a:spcBef>
                <a:spcPts val="0"/>
              </a:spcBef>
              <a:spcAft>
                <a:spcPts val="0"/>
              </a:spcAft>
              <a:buNone/>
            </a:pPr>
            <a:r>
              <a:rPr lang="en-US" sz="3750" b="1">
                <a:solidFill>
                  <a:schemeClr val="dk1"/>
                </a:solidFill>
              </a:rPr>
              <a:t>nvidia.com</a:t>
            </a:r>
            <a:endParaRPr sz="3750" b="1">
              <a:solidFill>
                <a:schemeClr val="dk1"/>
              </a:solidFill>
            </a:endParaRPr>
          </a:p>
          <a:p>
            <a:pPr marL="0" lvl="0" indent="0" algn="ctr" rtl="0">
              <a:lnSpc>
                <a:spcPct val="100000"/>
              </a:lnSpc>
              <a:spcBef>
                <a:spcPts val="0"/>
              </a:spcBef>
              <a:spcAft>
                <a:spcPts val="0"/>
              </a:spcAft>
              <a:buNone/>
            </a:pPr>
            <a:r>
              <a:rPr lang="en-US" sz="3750" b="1">
                <a:solidFill>
                  <a:schemeClr val="dk1"/>
                </a:solidFill>
              </a:rPr>
              <a:t>/v2/nvcf</a:t>
            </a:r>
            <a:endParaRPr sz="7000" b="1">
              <a:solidFill>
                <a:schemeClr val="dk1"/>
              </a:solidFill>
            </a:endParaRPr>
          </a:p>
        </p:txBody>
      </p:sp>
      <p:cxnSp>
        <p:nvCxnSpPr>
          <p:cNvPr id="1836" name="Google Shape;1836;p109"/>
          <p:cNvCxnSpPr>
            <a:endCxn id="1832" idx="3"/>
          </p:cNvCxnSpPr>
          <p:nvPr/>
        </p:nvCxnSpPr>
        <p:spPr>
          <a:xfrm flipH="1">
            <a:off x="17853663" y="11199138"/>
            <a:ext cx="1571700" cy="14400"/>
          </a:xfrm>
          <a:prstGeom prst="curvedConnector3">
            <a:avLst>
              <a:gd name="adj1" fmla="val 50000"/>
            </a:avLst>
          </a:prstGeom>
          <a:noFill/>
          <a:ln w="76200" cap="flat" cmpd="sng">
            <a:solidFill>
              <a:schemeClr val="dk2"/>
            </a:solidFill>
            <a:prstDash val="solid"/>
            <a:round/>
            <a:headEnd type="none" w="med" len="med"/>
            <a:tailEnd type="none" w="med" len="med"/>
          </a:ln>
        </p:spPr>
      </p:cxnSp>
      <p:cxnSp>
        <p:nvCxnSpPr>
          <p:cNvPr id="1837" name="Google Shape;1837;p109"/>
          <p:cNvCxnSpPr/>
          <p:nvPr/>
        </p:nvCxnSpPr>
        <p:spPr>
          <a:xfrm rot="10800000">
            <a:off x="17806400" y="5749625"/>
            <a:ext cx="1330200" cy="23100"/>
          </a:xfrm>
          <a:prstGeom prst="curvedConnector3">
            <a:avLst>
              <a:gd name="adj1" fmla="val 50000"/>
            </a:avLst>
          </a:prstGeom>
          <a:noFill/>
          <a:ln w="76200" cap="flat" cmpd="sng">
            <a:solidFill>
              <a:schemeClr val="dk2"/>
            </a:solidFill>
            <a:prstDash val="solid"/>
            <a:round/>
            <a:headEnd type="none" w="med" len="med"/>
            <a:tailEnd type="none" w="med" len="med"/>
          </a:ln>
        </p:spPr>
      </p:cxnSp>
      <p:cxnSp>
        <p:nvCxnSpPr>
          <p:cNvPr id="1838" name="Google Shape;1838;p109"/>
          <p:cNvCxnSpPr>
            <a:stCxn id="1839" idx="3"/>
            <a:endCxn id="1828" idx="1"/>
          </p:cNvCxnSpPr>
          <p:nvPr/>
        </p:nvCxnSpPr>
        <p:spPr>
          <a:xfrm rot="10800000" flipH="1">
            <a:off x="17827738" y="16906363"/>
            <a:ext cx="970500" cy="19500"/>
          </a:xfrm>
          <a:prstGeom prst="curvedConnector3">
            <a:avLst>
              <a:gd name="adj1" fmla="val 49994"/>
            </a:avLst>
          </a:prstGeom>
          <a:noFill/>
          <a:ln w="76200" cap="flat" cmpd="sng">
            <a:solidFill>
              <a:srgbClr val="181818"/>
            </a:solidFill>
            <a:prstDash val="solid"/>
            <a:round/>
            <a:headEnd type="none" w="med" len="med"/>
            <a:tailEnd type="none" w="med" len="med"/>
          </a:ln>
        </p:spPr>
      </p:cxnSp>
      <p:sp>
        <p:nvSpPr>
          <p:cNvPr id="1839" name="Google Shape;1839;p109"/>
          <p:cNvSpPr/>
          <p:nvPr/>
        </p:nvSpPr>
        <p:spPr>
          <a:xfrm>
            <a:off x="11836138" y="14937313"/>
            <a:ext cx="5991600" cy="3977100"/>
          </a:xfrm>
          <a:prstGeom prst="roundRect">
            <a:avLst>
              <a:gd name="adj" fmla="val 16667"/>
            </a:avLst>
          </a:prstGeom>
          <a:solidFill>
            <a:srgbClr val="CFE2F3"/>
          </a:solidFill>
          <a:ln w="9525" cap="flat" cmpd="sng">
            <a:solidFill>
              <a:srgbClr val="A6E22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v1/models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v1/chat/completions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v1/embeddings</a:t>
            </a:r>
            <a:endParaRPr sz="3800" b="1">
              <a:solidFill>
                <a:schemeClr val="lt1"/>
              </a:solidFill>
            </a:endParaRPr>
          </a:p>
        </p:txBody>
      </p:sp>
      <p:sp>
        <p:nvSpPr>
          <p:cNvPr id="1840" name="Google Shape;1840;p109"/>
          <p:cNvSpPr/>
          <p:nvPr/>
        </p:nvSpPr>
        <p:spPr>
          <a:xfrm>
            <a:off x="11839688" y="14786125"/>
            <a:ext cx="5991600" cy="1119300"/>
          </a:xfrm>
          <a:prstGeom prst="roundRect">
            <a:avLst>
              <a:gd name="adj" fmla="val 16667"/>
            </a:avLst>
          </a:prstGeom>
          <a:solidFill>
            <a:srgbClr val="3D85C6"/>
          </a:solidFill>
          <a:ln w="9525" cap="flat" cmpd="sng">
            <a:solidFill>
              <a:srgbClr val="20A60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api.openai.com</a:t>
            </a:r>
            <a:endParaRPr sz="7000" b="1">
              <a:solidFill>
                <a:schemeClr val="dk1"/>
              </a:solidFill>
            </a:endParaRPr>
          </a:p>
        </p:txBody>
      </p:sp>
      <p:pic>
        <p:nvPicPr>
          <p:cNvPr id="1841" name="Google Shape;1841;p109"/>
          <p:cNvPicPr preferRelativeResize="0"/>
          <p:nvPr/>
        </p:nvPicPr>
        <p:blipFill>
          <a:blip r:embed="rId5">
            <a:alphaModFix/>
          </a:blip>
          <a:stretch>
            <a:fillRect/>
          </a:stretch>
        </p:blipFill>
        <p:spPr>
          <a:xfrm>
            <a:off x="19393877" y="13942027"/>
            <a:ext cx="2938949" cy="2835302"/>
          </a:xfrm>
          <a:prstGeom prst="rect">
            <a:avLst/>
          </a:prstGeom>
          <a:noFill/>
          <a:ln>
            <a:noFill/>
          </a:ln>
        </p:spPr>
      </p:pic>
      <p:sp>
        <p:nvSpPr>
          <p:cNvPr id="2" name="TextBox 1">
            <a:extLst>
              <a:ext uri="{FF2B5EF4-FFF2-40B4-BE49-F238E27FC236}">
                <a16:creationId xmlns:a16="http://schemas.microsoft.com/office/drawing/2014/main" id="{457F6174-1F66-A89B-CA1D-AD6CEEB2ACE5}"/>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847"/>
        <p:cNvGrpSpPr/>
        <p:nvPr/>
      </p:nvGrpSpPr>
      <p:grpSpPr>
        <a:xfrm>
          <a:off x="0" y="0"/>
          <a:ext cx="0" cy="0"/>
          <a:chOff x="0" y="0"/>
          <a:chExt cx="0" cy="0"/>
        </a:xfrm>
      </p:grpSpPr>
      <p:sp>
        <p:nvSpPr>
          <p:cNvPr id="1848" name="Google Shape;1848;p110"/>
          <p:cNvSpPr/>
          <p:nvPr/>
        </p:nvSpPr>
        <p:spPr>
          <a:xfrm>
            <a:off x="18798125" y="4072875"/>
            <a:ext cx="19619100" cy="9504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7000" b="1">
              <a:solidFill>
                <a:schemeClr val="dk1"/>
              </a:solidFill>
            </a:endParaRPr>
          </a:p>
        </p:txBody>
      </p:sp>
      <p:sp>
        <p:nvSpPr>
          <p:cNvPr id="1849" name="Google Shape;1849;p110"/>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LLM Interfaces</a:t>
            </a:r>
            <a:endParaRPr sz="8400"/>
          </a:p>
        </p:txBody>
      </p:sp>
      <p:sp>
        <p:nvSpPr>
          <p:cNvPr id="1850" name="Google Shape;1850;p110"/>
          <p:cNvSpPr txBox="1">
            <a:spLocks noGrp="1"/>
          </p:cNvSpPr>
          <p:nvPr>
            <p:ph type="body" idx="1"/>
          </p:nvPr>
        </p:nvSpPr>
        <p:spPr>
          <a:prstGeom prst="rect">
            <a:avLst/>
          </a:prstGeom>
        </p:spPr>
        <p:txBody>
          <a:bodyPr spcFirstLastPara="1" wrap="square" lIns="91425" tIns="45700" rIns="91425" bIns="45700" anchor="t" anchorCtr="0">
            <a:noAutofit/>
          </a:bodyPr>
          <a:lstStyle/>
          <a:p>
            <a:pPr marL="457200" lvl="0" indent="0" algn="ctr" rtl="0">
              <a:spcBef>
                <a:spcPts val="0"/>
              </a:spcBef>
              <a:spcAft>
                <a:spcPts val="0"/>
              </a:spcAft>
              <a:buNone/>
            </a:pPr>
            <a:r>
              <a:rPr lang="en-US" b="1"/>
              <a:t>The Whole Stack</a:t>
            </a:r>
            <a:endParaRPr b="1"/>
          </a:p>
        </p:txBody>
      </p:sp>
      <p:sp>
        <p:nvSpPr>
          <p:cNvPr id="1874" name="Google Shape;1874;p110"/>
          <p:cNvSpPr txBox="1">
            <a:spLocks noGrp="1"/>
          </p:cNvSpPr>
          <p:nvPr>
            <p:ph type="sldNum" idx="12"/>
          </p:nvPr>
        </p:nvSpPr>
        <p:spPr>
          <a:prstGeom prst="rect">
            <a:avLst/>
          </a:prstGeom>
        </p:spPr>
        <p:txBody>
          <a:bodyPr spcFirstLastPara="1" wrap="square" lIns="335225" tIns="335225" rIns="335225" bIns="335225" anchor="t" anchorCtr="0">
            <a:noAutofit/>
          </a:bodyPr>
          <a:lstStyle/>
          <a:p>
            <a:pPr marL="0" lvl="0" indent="0" algn="r" rtl="0">
              <a:spcBef>
                <a:spcPts val="0"/>
              </a:spcBef>
              <a:spcAft>
                <a:spcPts val="0"/>
              </a:spcAft>
              <a:buNone/>
            </a:pPr>
            <a:fld id="{00000000-1234-1234-1234-123412341234}" type="slidenum">
              <a:rPr lang="en-US"/>
              <a:t>135</a:t>
            </a:fld>
            <a:endParaRPr/>
          </a:p>
        </p:txBody>
      </p:sp>
      <p:pic>
        <p:nvPicPr>
          <p:cNvPr id="1851" name="Google Shape;1851;p110"/>
          <p:cNvPicPr preferRelativeResize="0"/>
          <p:nvPr/>
        </p:nvPicPr>
        <p:blipFill rotWithShape="1">
          <a:blip r:embed="rId3">
            <a:alphaModFix/>
          </a:blip>
          <a:srcRect l="469" r="43683" b="37106"/>
          <a:stretch/>
        </p:blipFill>
        <p:spPr>
          <a:xfrm>
            <a:off x="21936950" y="4072875"/>
            <a:ext cx="14950774" cy="9503999"/>
          </a:xfrm>
          <a:prstGeom prst="rect">
            <a:avLst/>
          </a:prstGeom>
          <a:noFill/>
          <a:ln>
            <a:noFill/>
          </a:ln>
        </p:spPr>
      </p:pic>
      <p:grpSp>
        <p:nvGrpSpPr>
          <p:cNvPr id="1852" name="Google Shape;1852;p110"/>
          <p:cNvGrpSpPr/>
          <p:nvPr/>
        </p:nvGrpSpPr>
        <p:grpSpPr>
          <a:xfrm>
            <a:off x="18798122" y="13576890"/>
            <a:ext cx="19493527" cy="6658665"/>
            <a:chOff x="26780593" y="6094114"/>
            <a:chExt cx="15812400" cy="6391500"/>
          </a:xfrm>
        </p:grpSpPr>
        <p:sp>
          <p:nvSpPr>
            <p:cNvPr id="1853" name="Google Shape;1853;p110"/>
            <p:cNvSpPr/>
            <p:nvPr/>
          </p:nvSpPr>
          <p:spPr>
            <a:xfrm>
              <a:off x="26780593" y="6094114"/>
              <a:ext cx="15812400" cy="6391500"/>
            </a:xfrm>
            <a:prstGeom prst="roundRect">
              <a:avLst>
                <a:gd name="adj" fmla="val 24077"/>
              </a:avLst>
            </a:prstGeom>
            <a:solidFill>
              <a:srgbClr val="74AA9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54" name="Google Shape;1854;p110"/>
            <p:cNvSpPr/>
            <p:nvPr/>
          </p:nvSpPr>
          <p:spPr>
            <a:xfrm>
              <a:off x="30640825" y="6486203"/>
              <a:ext cx="4809300" cy="53100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accent1"/>
                  </a:solidFill>
                </a:rPr>
                <a:t>Scaled</a:t>
              </a:r>
              <a:endParaRPr sz="4800" b="1">
                <a:solidFill>
                  <a:schemeClr val="accent1"/>
                </a:solidFill>
              </a:endParaRPr>
            </a:p>
            <a:p>
              <a:pPr marL="0" lvl="0" indent="0" algn="ctr" rtl="0">
                <a:spcBef>
                  <a:spcPts val="0"/>
                </a:spcBef>
                <a:spcAft>
                  <a:spcPts val="0"/>
                </a:spcAft>
                <a:buNone/>
              </a:pPr>
              <a:r>
                <a:rPr lang="en-US" sz="4800" b="1">
                  <a:solidFill>
                    <a:schemeClr val="accent1"/>
                  </a:solidFill>
                </a:rPr>
                <a:t>Function Deployment Solution</a:t>
              </a:r>
              <a:endParaRPr sz="4800" b="1">
                <a:solidFill>
                  <a:schemeClr val="accent1"/>
                </a:solidFill>
              </a:endParaRPr>
            </a:p>
          </p:txBody>
        </p:sp>
      </p:grpSp>
      <p:pic>
        <p:nvPicPr>
          <p:cNvPr id="1855" name="Google Shape;1855;p110"/>
          <p:cNvPicPr preferRelativeResize="0"/>
          <p:nvPr/>
        </p:nvPicPr>
        <p:blipFill>
          <a:blip r:embed="rId4">
            <a:alphaModFix/>
          </a:blip>
          <a:stretch>
            <a:fillRect/>
          </a:stretch>
        </p:blipFill>
        <p:spPr>
          <a:xfrm rot="209174">
            <a:off x="32168297" y="12365271"/>
            <a:ext cx="3388856" cy="4342809"/>
          </a:xfrm>
          <a:prstGeom prst="rect">
            <a:avLst/>
          </a:prstGeom>
          <a:noFill/>
          <a:ln>
            <a:noFill/>
          </a:ln>
        </p:spPr>
      </p:pic>
      <p:pic>
        <p:nvPicPr>
          <p:cNvPr id="1856" name="Google Shape;1856;p110"/>
          <p:cNvPicPr preferRelativeResize="0"/>
          <p:nvPr/>
        </p:nvPicPr>
        <p:blipFill>
          <a:blip r:embed="rId4">
            <a:alphaModFix/>
          </a:blip>
          <a:stretch>
            <a:fillRect/>
          </a:stretch>
        </p:blipFill>
        <p:spPr>
          <a:xfrm rot="209174">
            <a:off x="30130097" y="13021971"/>
            <a:ext cx="3388856" cy="4342809"/>
          </a:xfrm>
          <a:prstGeom prst="rect">
            <a:avLst/>
          </a:prstGeom>
          <a:noFill/>
          <a:ln>
            <a:noFill/>
          </a:ln>
        </p:spPr>
      </p:pic>
      <p:sp>
        <p:nvSpPr>
          <p:cNvPr id="1857" name="Google Shape;1857;p110"/>
          <p:cNvSpPr/>
          <p:nvPr/>
        </p:nvSpPr>
        <p:spPr>
          <a:xfrm>
            <a:off x="11862063" y="9224988"/>
            <a:ext cx="5991600" cy="3977100"/>
          </a:xfrm>
          <a:prstGeom prst="roundRect">
            <a:avLst>
              <a:gd name="adj" fmla="val 16667"/>
            </a:avLst>
          </a:prstGeom>
          <a:solidFill>
            <a:srgbClr val="D9EAD3"/>
          </a:solidFill>
          <a:ln w="9525" cap="flat" cmpd="sng">
            <a:solidFill>
              <a:srgbClr val="A6E22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v1/models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v1/chat/completions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v1/embeddings</a:t>
            </a:r>
            <a:endParaRPr sz="3800" b="1">
              <a:solidFill>
                <a:schemeClr val="lt1"/>
              </a:solidFill>
            </a:endParaRPr>
          </a:p>
        </p:txBody>
      </p:sp>
      <p:sp>
        <p:nvSpPr>
          <p:cNvPr id="1858" name="Google Shape;1858;p110"/>
          <p:cNvSpPr/>
          <p:nvPr/>
        </p:nvSpPr>
        <p:spPr>
          <a:xfrm>
            <a:off x="11840625" y="8992375"/>
            <a:ext cx="5991600" cy="1119300"/>
          </a:xfrm>
          <a:prstGeom prst="roundRect">
            <a:avLst>
              <a:gd name="adj" fmla="val 16667"/>
            </a:avLst>
          </a:prstGeom>
          <a:solidFill>
            <a:srgbClr val="20A603"/>
          </a:solidFill>
          <a:ln w="9525" cap="flat" cmpd="sng">
            <a:solidFill>
              <a:srgbClr val="20A60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integrate.api.nvidia.com</a:t>
            </a:r>
            <a:endParaRPr sz="7000" b="1">
              <a:solidFill>
                <a:schemeClr val="dk1"/>
              </a:solidFill>
            </a:endParaRPr>
          </a:p>
        </p:txBody>
      </p:sp>
      <p:sp>
        <p:nvSpPr>
          <p:cNvPr id="1859" name="Google Shape;1859;p110"/>
          <p:cNvSpPr/>
          <p:nvPr/>
        </p:nvSpPr>
        <p:spPr>
          <a:xfrm>
            <a:off x="11894463" y="5096788"/>
            <a:ext cx="5991600" cy="13134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health.api.nvidia.com/</a:t>
            </a:r>
            <a:endParaRPr sz="3750" b="1">
              <a:solidFill>
                <a:schemeClr val="dk1"/>
              </a:solidFill>
            </a:endParaRPr>
          </a:p>
          <a:p>
            <a:pPr marL="0" lvl="0" indent="0" algn="ctr" rtl="0">
              <a:lnSpc>
                <a:spcPct val="100000"/>
              </a:lnSpc>
              <a:spcBef>
                <a:spcPts val="0"/>
              </a:spcBef>
              <a:spcAft>
                <a:spcPts val="0"/>
              </a:spcAft>
              <a:buNone/>
            </a:pPr>
            <a:r>
              <a:rPr lang="en-US" sz="3750" b="1">
                <a:solidFill>
                  <a:schemeClr val="dk1"/>
                </a:solidFill>
              </a:rPr>
              <a:t>ai.api.nvidia.com/</a:t>
            </a:r>
            <a:endParaRPr sz="3750" b="1">
              <a:solidFill>
                <a:schemeClr val="dk1"/>
              </a:solidFill>
            </a:endParaRPr>
          </a:p>
        </p:txBody>
      </p:sp>
      <p:sp>
        <p:nvSpPr>
          <p:cNvPr id="1860" name="Google Shape;1860;p110"/>
          <p:cNvSpPr/>
          <p:nvPr/>
        </p:nvSpPr>
        <p:spPr>
          <a:xfrm>
            <a:off x="19171325" y="5212200"/>
            <a:ext cx="2730900" cy="7413000"/>
          </a:xfrm>
          <a:prstGeom prst="roundRect">
            <a:avLst>
              <a:gd name="adj" fmla="val 2109"/>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api.nvcf.</a:t>
            </a:r>
            <a:endParaRPr sz="3750" b="1">
              <a:solidFill>
                <a:schemeClr val="dk1"/>
              </a:solidFill>
            </a:endParaRPr>
          </a:p>
          <a:p>
            <a:pPr marL="0" lvl="0" indent="0" algn="ctr" rtl="0">
              <a:lnSpc>
                <a:spcPct val="100000"/>
              </a:lnSpc>
              <a:spcBef>
                <a:spcPts val="0"/>
              </a:spcBef>
              <a:spcAft>
                <a:spcPts val="0"/>
              </a:spcAft>
              <a:buNone/>
            </a:pPr>
            <a:r>
              <a:rPr lang="en-US" sz="3750" b="1">
                <a:solidFill>
                  <a:schemeClr val="dk1"/>
                </a:solidFill>
              </a:rPr>
              <a:t>nvidia.com</a:t>
            </a:r>
            <a:endParaRPr sz="3750" b="1">
              <a:solidFill>
                <a:schemeClr val="dk1"/>
              </a:solidFill>
            </a:endParaRPr>
          </a:p>
          <a:p>
            <a:pPr marL="0" lvl="0" indent="0" algn="ctr" rtl="0">
              <a:lnSpc>
                <a:spcPct val="100000"/>
              </a:lnSpc>
              <a:spcBef>
                <a:spcPts val="0"/>
              </a:spcBef>
              <a:spcAft>
                <a:spcPts val="0"/>
              </a:spcAft>
              <a:buNone/>
            </a:pPr>
            <a:r>
              <a:rPr lang="en-US" sz="3750" b="1">
                <a:solidFill>
                  <a:schemeClr val="dk1"/>
                </a:solidFill>
              </a:rPr>
              <a:t>/v2/nvcf</a:t>
            </a:r>
            <a:endParaRPr sz="7000" b="1">
              <a:solidFill>
                <a:schemeClr val="dk1"/>
              </a:solidFill>
            </a:endParaRPr>
          </a:p>
        </p:txBody>
      </p:sp>
      <p:sp>
        <p:nvSpPr>
          <p:cNvPr id="1861" name="Google Shape;1861;p110"/>
          <p:cNvSpPr/>
          <p:nvPr/>
        </p:nvSpPr>
        <p:spPr>
          <a:xfrm>
            <a:off x="4717074" y="16202126"/>
            <a:ext cx="4720200" cy="1408200"/>
          </a:xfrm>
          <a:prstGeom prst="roundRect">
            <a:avLst>
              <a:gd name="adj" fmla="val 16667"/>
            </a:avLst>
          </a:prstGeom>
          <a:solidFill>
            <a:srgbClr val="74AA9D">
              <a:alpha val="64709"/>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a:solidFill>
                  <a:schemeClr val="dk1"/>
                </a:solidFill>
              </a:rPr>
              <a:t>OpenAI</a:t>
            </a:r>
            <a:endParaRPr sz="5600">
              <a:solidFill>
                <a:schemeClr val="dk1"/>
              </a:solidFill>
            </a:endParaRPr>
          </a:p>
        </p:txBody>
      </p:sp>
      <p:cxnSp>
        <p:nvCxnSpPr>
          <p:cNvPr id="1862" name="Google Shape;1862;p110"/>
          <p:cNvCxnSpPr>
            <a:endCxn id="1857" idx="3"/>
          </p:cNvCxnSpPr>
          <p:nvPr/>
        </p:nvCxnSpPr>
        <p:spPr>
          <a:xfrm flipH="1">
            <a:off x="17853663" y="11199138"/>
            <a:ext cx="1571700" cy="14400"/>
          </a:xfrm>
          <a:prstGeom prst="curvedConnector3">
            <a:avLst>
              <a:gd name="adj1" fmla="val 50000"/>
            </a:avLst>
          </a:prstGeom>
          <a:noFill/>
          <a:ln w="76200" cap="flat" cmpd="sng">
            <a:solidFill>
              <a:schemeClr val="dk2"/>
            </a:solidFill>
            <a:prstDash val="solid"/>
            <a:round/>
            <a:headEnd type="none" w="med" len="med"/>
            <a:tailEnd type="none" w="med" len="med"/>
          </a:ln>
        </p:spPr>
      </p:cxnSp>
      <p:sp>
        <p:nvSpPr>
          <p:cNvPr id="1863" name="Google Shape;1863;p110"/>
          <p:cNvSpPr/>
          <p:nvPr/>
        </p:nvSpPr>
        <p:spPr>
          <a:xfrm>
            <a:off x="4825349" y="7357276"/>
            <a:ext cx="4720200" cy="1408200"/>
          </a:xfrm>
          <a:prstGeom prst="roundRect">
            <a:avLst>
              <a:gd name="adj" fmla="val 16667"/>
            </a:avLst>
          </a:prstGeom>
          <a:solidFill>
            <a:srgbClr val="B6D7A8"/>
          </a:solidFill>
          <a:ln w="9525" cap="flat" cmpd="sng">
            <a:solidFill>
              <a:srgbClr val="D9EAD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a:solidFill>
                  <a:schemeClr val="dk1"/>
                </a:solidFill>
              </a:rPr>
              <a:t>NVIDIABase</a:t>
            </a:r>
            <a:endParaRPr sz="5600">
              <a:solidFill>
                <a:schemeClr val="dk1"/>
              </a:solidFill>
            </a:endParaRPr>
          </a:p>
        </p:txBody>
      </p:sp>
      <p:cxnSp>
        <p:nvCxnSpPr>
          <p:cNvPr id="1864" name="Google Shape;1864;p110"/>
          <p:cNvCxnSpPr>
            <a:stCxn id="1863" idx="3"/>
            <a:endCxn id="1857" idx="1"/>
          </p:cNvCxnSpPr>
          <p:nvPr/>
        </p:nvCxnSpPr>
        <p:spPr>
          <a:xfrm>
            <a:off x="9545549" y="8061376"/>
            <a:ext cx="2316600" cy="3152100"/>
          </a:xfrm>
          <a:prstGeom prst="curvedConnector3">
            <a:avLst>
              <a:gd name="adj1" fmla="val 49998"/>
            </a:avLst>
          </a:prstGeom>
          <a:noFill/>
          <a:ln w="76200" cap="flat" cmpd="sng">
            <a:solidFill>
              <a:schemeClr val="dk2"/>
            </a:solidFill>
            <a:prstDash val="solid"/>
            <a:round/>
            <a:headEnd type="none" w="med" len="med"/>
            <a:tailEnd type="none" w="med" len="med"/>
          </a:ln>
        </p:spPr>
      </p:cxnSp>
      <p:cxnSp>
        <p:nvCxnSpPr>
          <p:cNvPr id="1865" name="Google Shape;1865;p110"/>
          <p:cNvCxnSpPr/>
          <p:nvPr/>
        </p:nvCxnSpPr>
        <p:spPr>
          <a:xfrm>
            <a:off x="9545549" y="8061376"/>
            <a:ext cx="9648900" cy="20400"/>
          </a:xfrm>
          <a:prstGeom prst="curvedConnector3">
            <a:avLst>
              <a:gd name="adj1" fmla="val 50000"/>
            </a:avLst>
          </a:prstGeom>
          <a:noFill/>
          <a:ln w="76200" cap="flat" cmpd="sng">
            <a:solidFill>
              <a:schemeClr val="dk2"/>
            </a:solidFill>
            <a:prstDash val="solid"/>
            <a:round/>
            <a:headEnd type="none" w="med" len="med"/>
            <a:tailEnd type="none" w="med" len="med"/>
          </a:ln>
        </p:spPr>
      </p:cxnSp>
      <p:cxnSp>
        <p:nvCxnSpPr>
          <p:cNvPr id="1866" name="Google Shape;1866;p110"/>
          <p:cNvCxnSpPr>
            <a:stCxn id="1861" idx="3"/>
            <a:endCxn id="1857" idx="1"/>
          </p:cNvCxnSpPr>
          <p:nvPr/>
        </p:nvCxnSpPr>
        <p:spPr>
          <a:xfrm rot="10800000" flipH="1">
            <a:off x="9437274" y="11213426"/>
            <a:ext cx="2424900" cy="5692800"/>
          </a:xfrm>
          <a:prstGeom prst="curvedConnector3">
            <a:avLst>
              <a:gd name="adj1" fmla="val 50001"/>
            </a:avLst>
          </a:prstGeom>
          <a:noFill/>
          <a:ln w="76200" cap="flat" cmpd="sng">
            <a:solidFill>
              <a:srgbClr val="999999"/>
            </a:solidFill>
            <a:prstDash val="solid"/>
            <a:round/>
            <a:headEnd type="none" w="med" len="med"/>
            <a:tailEnd type="none" w="med" len="med"/>
          </a:ln>
        </p:spPr>
      </p:cxnSp>
      <p:cxnSp>
        <p:nvCxnSpPr>
          <p:cNvPr id="1867" name="Google Shape;1867;p110"/>
          <p:cNvCxnSpPr/>
          <p:nvPr/>
        </p:nvCxnSpPr>
        <p:spPr>
          <a:xfrm rot="10800000">
            <a:off x="17806400" y="5749625"/>
            <a:ext cx="1330200" cy="23100"/>
          </a:xfrm>
          <a:prstGeom prst="curvedConnector3">
            <a:avLst>
              <a:gd name="adj1" fmla="val 50000"/>
            </a:avLst>
          </a:prstGeom>
          <a:noFill/>
          <a:ln w="76200" cap="flat" cmpd="sng">
            <a:solidFill>
              <a:schemeClr val="dk2"/>
            </a:solidFill>
            <a:prstDash val="solid"/>
            <a:round/>
            <a:headEnd type="none" w="med" len="med"/>
            <a:tailEnd type="none" w="med" len="med"/>
          </a:ln>
        </p:spPr>
      </p:cxnSp>
      <p:cxnSp>
        <p:nvCxnSpPr>
          <p:cNvPr id="1868" name="Google Shape;1868;p110"/>
          <p:cNvCxnSpPr>
            <a:stCxn id="1863" idx="3"/>
            <a:endCxn id="1869" idx="1"/>
          </p:cNvCxnSpPr>
          <p:nvPr/>
        </p:nvCxnSpPr>
        <p:spPr>
          <a:xfrm>
            <a:off x="9545549" y="8061376"/>
            <a:ext cx="2290500" cy="8864400"/>
          </a:xfrm>
          <a:prstGeom prst="curvedConnector3">
            <a:avLst>
              <a:gd name="adj1" fmla="val 50002"/>
            </a:avLst>
          </a:prstGeom>
          <a:noFill/>
          <a:ln w="76200" cap="flat" cmpd="sng">
            <a:solidFill>
              <a:srgbClr val="B6D7A8"/>
            </a:solidFill>
            <a:prstDash val="solid"/>
            <a:round/>
            <a:headEnd type="none" w="med" len="med"/>
            <a:tailEnd type="none" w="med" len="med"/>
          </a:ln>
        </p:spPr>
      </p:cxnSp>
      <p:cxnSp>
        <p:nvCxnSpPr>
          <p:cNvPr id="1870" name="Google Shape;1870;p110"/>
          <p:cNvCxnSpPr>
            <a:stCxn id="1861" idx="3"/>
            <a:endCxn id="1869" idx="1"/>
          </p:cNvCxnSpPr>
          <p:nvPr/>
        </p:nvCxnSpPr>
        <p:spPr>
          <a:xfrm>
            <a:off x="9437274" y="16906226"/>
            <a:ext cx="2398800" cy="19500"/>
          </a:xfrm>
          <a:prstGeom prst="curvedConnector3">
            <a:avLst>
              <a:gd name="adj1" fmla="val 50001"/>
            </a:avLst>
          </a:prstGeom>
          <a:noFill/>
          <a:ln w="76200" cap="flat" cmpd="sng">
            <a:solidFill>
              <a:srgbClr val="181818"/>
            </a:solidFill>
            <a:prstDash val="solid"/>
            <a:round/>
            <a:headEnd type="none" w="med" len="med"/>
            <a:tailEnd type="none" w="med" len="med"/>
          </a:ln>
        </p:spPr>
      </p:cxnSp>
      <p:cxnSp>
        <p:nvCxnSpPr>
          <p:cNvPr id="1871" name="Google Shape;1871;p110"/>
          <p:cNvCxnSpPr>
            <a:stCxn id="1869" idx="3"/>
            <a:endCxn id="1853" idx="1"/>
          </p:cNvCxnSpPr>
          <p:nvPr/>
        </p:nvCxnSpPr>
        <p:spPr>
          <a:xfrm rot="10800000" flipH="1">
            <a:off x="17827738" y="16906363"/>
            <a:ext cx="970500" cy="19500"/>
          </a:xfrm>
          <a:prstGeom prst="curvedConnector3">
            <a:avLst>
              <a:gd name="adj1" fmla="val 49994"/>
            </a:avLst>
          </a:prstGeom>
          <a:noFill/>
          <a:ln w="76200" cap="flat" cmpd="sng">
            <a:solidFill>
              <a:srgbClr val="181818"/>
            </a:solidFill>
            <a:prstDash val="solid"/>
            <a:round/>
            <a:headEnd type="none" w="med" len="med"/>
            <a:tailEnd type="none" w="med" len="med"/>
          </a:ln>
        </p:spPr>
      </p:cxnSp>
      <p:sp>
        <p:nvSpPr>
          <p:cNvPr id="1869" name="Google Shape;1869;p110"/>
          <p:cNvSpPr/>
          <p:nvPr/>
        </p:nvSpPr>
        <p:spPr>
          <a:xfrm>
            <a:off x="11836138" y="14937313"/>
            <a:ext cx="5991600" cy="3977100"/>
          </a:xfrm>
          <a:prstGeom prst="roundRect">
            <a:avLst>
              <a:gd name="adj" fmla="val 16667"/>
            </a:avLst>
          </a:prstGeom>
          <a:solidFill>
            <a:srgbClr val="CFE2F3"/>
          </a:solidFill>
          <a:ln w="9525" cap="flat" cmpd="sng">
            <a:solidFill>
              <a:srgbClr val="A6E22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v1/models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v1/chat/completions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v1/embeddings</a:t>
            </a:r>
            <a:endParaRPr sz="3800" b="1">
              <a:solidFill>
                <a:schemeClr val="lt1"/>
              </a:solidFill>
            </a:endParaRPr>
          </a:p>
        </p:txBody>
      </p:sp>
      <p:sp>
        <p:nvSpPr>
          <p:cNvPr id="1872" name="Google Shape;1872;p110"/>
          <p:cNvSpPr/>
          <p:nvPr/>
        </p:nvSpPr>
        <p:spPr>
          <a:xfrm>
            <a:off x="11839688" y="14786125"/>
            <a:ext cx="5991600" cy="1119300"/>
          </a:xfrm>
          <a:prstGeom prst="roundRect">
            <a:avLst>
              <a:gd name="adj" fmla="val 16667"/>
            </a:avLst>
          </a:prstGeom>
          <a:solidFill>
            <a:srgbClr val="3D85C6"/>
          </a:solidFill>
          <a:ln w="9525" cap="flat" cmpd="sng">
            <a:solidFill>
              <a:srgbClr val="20A60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api.openai.com</a:t>
            </a:r>
            <a:endParaRPr sz="7000" b="1">
              <a:solidFill>
                <a:schemeClr val="dk1"/>
              </a:solidFill>
            </a:endParaRPr>
          </a:p>
        </p:txBody>
      </p:sp>
      <p:pic>
        <p:nvPicPr>
          <p:cNvPr id="1873" name="Google Shape;1873;p110"/>
          <p:cNvPicPr preferRelativeResize="0"/>
          <p:nvPr/>
        </p:nvPicPr>
        <p:blipFill>
          <a:blip r:embed="rId5">
            <a:alphaModFix/>
          </a:blip>
          <a:stretch>
            <a:fillRect/>
          </a:stretch>
        </p:blipFill>
        <p:spPr>
          <a:xfrm>
            <a:off x="19393877" y="13942027"/>
            <a:ext cx="2938949" cy="2835302"/>
          </a:xfrm>
          <a:prstGeom prst="rect">
            <a:avLst/>
          </a:prstGeom>
          <a:noFill/>
          <a:ln>
            <a:noFill/>
          </a:ln>
        </p:spPr>
      </p:pic>
      <p:sp>
        <p:nvSpPr>
          <p:cNvPr id="2" name="TextBox 1">
            <a:extLst>
              <a:ext uri="{FF2B5EF4-FFF2-40B4-BE49-F238E27FC236}">
                <a16:creationId xmlns:a16="http://schemas.microsoft.com/office/drawing/2014/main" id="{8E70AB17-1E78-0775-0DA1-61F2D187068D}"/>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879"/>
        <p:cNvGrpSpPr/>
        <p:nvPr/>
      </p:nvGrpSpPr>
      <p:grpSpPr>
        <a:xfrm>
          <a:off x="0" y="0"/>
          <a:ext cx="0" cy="0"/>
          <a:chOff x="0" y="0"/>
          <a:chExt cx="0" cy="0"/>
        </a:xfrm>
      </p:grpSpPr>
      <p:sp>
        <p:nvSpPr>
          <p:cNvPr id="1880" name="Google Shape;1880;p111"/>
          <p:cNvSpPr/>
          <p:nvPr/>
        </p:nvSpPr>
        <p:spPr>
          <a:xfrm>
            <a:off x="18798125" y="4072875"/>
            <a:ext cx="19619100" cy="9504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7000" b="1">
              <a:solidFill>
                <a:schemeClr val="dk1"/>
              </a:solidFill>
            </a:endParaRPr>
          </a:p>
        </p:txBody>
      </p:sp>
      <p:sp>
        <p:nvSpPr>
          <p:cNvPr id="1881" name="Google Shape;1881;p111"/>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LLM Interfaces</a:t>
            </a:r>
            <a:endParaRPr sz="8400"/>
          </a:p>
        </p:txBody>
      </p:sp>
      <p:sp>
        <p:nvSpPr>
          <p:cNvPr id="1882" name="Google Shape;1882;p111"/>
          <p:cNvSpPr txBox="1">
            <a:spLocks noGrp="1"/>
          </p:cNvSpPr>
          <p:nvPr>
            <p:ph type="body" idx="1"/>
          </p:nvPr>
        </p:nvSpPr>
        <p:spPr>
          <a:prstGeom prst="rect">
            <a:avLst/>
          </a:prstGeom>
        </p:spPr>
        <p:txBody>
          <a:bodyPr spcFirstLastPara="1" wrap="square" lIns="91425" tIns="45700" rIns="91425" bIns="45700" anchor="t" anchorCtr="0">
            <a:noAutofit/>
          </a:bodyPr>
          <a:lstStyle/>
          <a:p>
            <a:pPr marL="457200" lvl="0" indent="0" algn="ctr" rtl="0">
              <a:spcBef>
                <a:spcPts val="0"/>
              </a:spcBef>
              <a:spcAft>
                <a:spcPts val="0"/>
              </a:spcAft>
              <a:buNone/>
            </a:pPr>
            <a:r>
              <a:rPr lang="en-US" b="1"/>
              <a:t>The Whole Stack</a:t>
            </a:r>
            <a:endParaRPr b="1"/>
          </a:p>
        </p:txBody>
      </p:sp>
      <p:sp>
        <p:nvSpPr>
          <p:cNvPr id="1907" name="Google Shape;1907;p111"/>
          <p:cNvSpPr txBox="1">
            <a:spLocks noGrp="1"/>
          </p:cNvSpPr>
          <p:nvPr>
            <p:ph type="sldNum" idx="12"/>
          </p:nvPr>
        </p:nvSpPr>
        <p:spPr>
          <a:prstGeom prst="rect">
            <a:avLst/>
          </a:prstGeom>
        </p:spPr>
        <p:txBody>
          <a:bodyPr spcFirstLastPara="1" wrap="square" lIns="335225" tIns="335225" rIns="335225" bIns="335225" anchor="t" anchorCtr="0">
            <a:noAutofit/>
          </a:bodyPr>
          <a:lstStyle/>
          <a:p>
            <a:pPr marL="0" lvl="0" indent="0" algn="r" rtl="0">
              <a:spcBef>
                <a:spcPts val="0"/>
              </a:spcBef>
              <a:spcAft>
                <a:spcPts val="0"/>
              </a:spcAft>
              <a:buNone/>
            </a:pPr>
            <a:fld id="{00000000-1234-1234-1234-123412341234}" type="slidenum">
              <a:rPr lang="en-US"/>
              <a:t>136</a:t>
            </a:fld>
            <a:endParaRPr/>
          </a:p>
        </p:txBody>
      </p:sp>
      <p:pic>
        <p:nvPicPr>
          <p:cNvPr id="1883" name="Google Shape;1883;p111"/>
          <p:cNvPicPr preferRelativeResize="0"/>
          <p:nvPr/>
        </p:nvPicPr>
        <p:blipFill rotWithShape="1">
          <a:blip r:embed="rId3">
            <a:alphaModFix/>
          </a:blip>
          <a:srcRect l="469" r="43683" b="37106"/>
          <a:stretch/>
        </p:blipFill>
        <p:spPr>
          <a:xfrm>
            <a:off x="21936950" y="4072875"/>
            <a:ext cx="14950774" cy="9503999"/>
          </a:xfrm>
          <a:prstGeom prst="rect">
            <a:avLst/>
          </a:prstGeom>
          <a:noFill/>
          <a:ln>
            <a:noFill/>
          </a:ln>
        </p:spPr>
      </p:pic>
      <p:grpSp>
        <p:nvGrpSpPr>
          <p:cNvPr id="1884" name="Google Shape;1884;p111"/>
          <p:cNvGrpSpPr/>
          <p:nvPr/>
        </p:nvGrpSpPr>
        <p:grpSpPr>
          <a:xfrm>
            <a:off x="18798122" y="13576890"/>
            <a:ext cx="19493527" cy="6658665"/>
            <a:chOff x="26780593" y="6094114"/>
            <a:chExt cx="15812400" cy="6391500"/>
          </a:xfrm>
        </p:grpSpPr>
        <p:sp>
          <p:nvSpPr>
            <p:cNvPr id="1885" name="Google Shape;1885;p111"/>
            <p:cNvSpPr/>
            <p:nvPr/>
          </p:nvSpPr>
          <p:spPr>
            <a:xfrm>
              <a:off x="26780593" y="6094114"/>
              <a:ext cx="15812400" cy="6391500"/>
            </a:xfrm>
            <a:prstGeom prst="roundRect">
              <a:avLst>
                <a:gd name="adj" fmla="val 24077"/>
              </a:avLst>
            </a:prstGeom>
            <a:solidFill>
              <a:srgbClr val="74AA9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86" name="Google Shape;1886;p111"/>
            <p:cNvSpPr/>
            <p:nvPr/>
          </p:nvSpPr>
          <p:spPr>
            <a:xfrm>
              <a:off x="30640825" y="6486203"/>
              <a:ext cx="4809300" cy="53100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accent1"/>
                  </a:solidFill>
                </a:rPr>
                <a:t>Scaled</a:t>
              </a:r>
              <a:endParaRPr sz="4800" b="1">
                <a:solidFill>
                  <a:schemeClr val="accent1"/>
                </a:solidFill>
              </a:endParaRPr>
            </a:p>
            <a:p>
              <a:pPr marL="0" lvl="0" indent="0" algn="ctr" rtl="0">
                <a:spcBef>
                  <a:spcPts val="0"/>
                </a:spcBef>
                <a:spcAft>
                  <a:spcPts val="0"/>
                </a:spcAft>
                <a:buNone/>
              </a:pPr>
              <a:r>
                <a:rPr lang="en-US" sz="4800" b="1">
                  <a:solidFill>
                    <a:schemeClr val="accent1"/>
                  </a:solidFill>
                </a:rPr>
                <a:t>Function Deployment Solution</a:t>
              </a:r>
              <a:endParaRPr sz="4800" b="1">
                <a:solidFill>
                  <a:schemeClr val="accent1"/>
                </a:solidFill>
              </a:endParaRPr>
            </a:p>
          </p:txBody>
        </p:sp>
      </p:grpSp>
      <p:pic>
        <p:nvPicPr>
          <p:cNvPr id="1887" name="Google Shape;1887;p111"/>
          <p:cNvPicPr preferRelativeResize="0"/>
          <p:nvPr/>
        </p:nvPicPr>
        <p:blipFill>
          <a:blip r:embed="rId4">
            <a:alphaModFix/>
          </a:blip>
          <a:stretch>
            <a:fillRect/>
          </a:stretch>
        </p:blipFill>
        <p:spPr>
          <a:xfrm rot="209174">
            <a:off x="32168297" y="12365271"/>
            <a:ext cx="3388856" cy="4342809"/>
          </a:xfrm>
          <a:prstGeom prst="rect">
            <a:avLst/>
          </a:prstGeom>
          <a:noFill/>
          <a:ln>
            <a:noFill/>
          </a:ln>
        </p:spPr>
      </p:pic>
      <p:pic>
        <p:nvPicPr>
          <p:cNvPr id="1888" name="Google Shape;1888;p111"/>
          <p:cNvPicPr preferRelativeResize="0"/>
          <p:nvPr/>
        </p:nvPicPr>
        <p:blipFill>
          <a:blip r:embed="rId4">
            <a:alphaModFix/>
          </a:blip>
          <a:stretch>
            <a:fillRect/>
          </a:stretch>
        </p:blipFill>
        <p:spPr>
          <a:xfrm rot="209174">
            <a:off x="30130097" y="13021971"/>
            <a:ext cx="3388856" cy="4342809"/>
          </a:xfrm>
          <a:prstGeom prst="rect">
            <a:avLst/>
          </a:prstGeom>
          <a:noFill/>
          <a:ln>
            <a:noFill/>
          </a:ln>
        </p:spPr>
      </p:pic>
      <p:sp>
        <p:nvSpPr>
          <p:cNvPr id="1889" name="Google Shape;1889;p111"/>
          <p:cNvSpPr/>
          <p:nvPr/>
        </p:nvSpPr>
        <p:spPr>
          <a:xfrm>
            <a:off x="11862063" y="9224988"/>
            <a:ext cx="5991600" cy="3977100"/>
          </a:xfrm>
          <a:prstGeom prst="roundRect">
            <a:avLst>
              <a:gd name="adj" fmla="val 16667"/>
            </a:avLst>
          </a:prstGeom>
          <a:solidFill>
            <a:srgbClr val="D9EAD3"/>
          </a:solidFill>
          <a:ln w="9525" cap="flat" cmpd="sng">
            <a:solidFill>
              <a:srgbClr val="A6E22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v1/models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v1/chat/completions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v1/embeddings</a:t>
            </a:r>
            <a:endParaRPr sz="3800" b="1">
              <a:solidFill>
                <a:schemeClr val="lt1"/>
              </a:solidFill>
            </a:endParaRPr>
          </a:p>
        </p:txBody>
      </p:sp>
      <p:sp>
        <p:nvSpPr>
          <p:cNvPr id="1890" name="Google Shape;1890;p111"/>
          <p:cNvSpPr/>
          <p:nvPr/>
        </p:nvSpPr>
        <p:spPr>
          <a:xfrm>
            <a:off x="11840625" y="8992375"/>
            <a:ext cx="5991600" cy="1119300"/>
          </a:xfrm>
          <a:prstGeom prst="roundRect">
            <a:avLst>
              <a:gd name="adj" fmla="val 16667"/>
            </a:avLst>
          </a:prstGeom>
          <a:solidFill>
            <a:srgbClr val="20A603"/>
          </a:solidFill>
          <a:ln w="9525" cap="flat" cmpd="sng">
            <a:solidFill>
              <a:srgbClr val="20A60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integrate.api.nvidia.com</a:t>
            </a:r>
            <a:endParaRPr sz="7000" b="1">
              <a:solidFill>
                <a:schemeClr val="dk1"/>
              </a:solidFill>
            </a:endParaRPr>
          </a:p>
        </p:txBody>
      </p:sp>
      <p:sp>
        <p:nvSpPr>
          <p:cNvPr id="1891" name="Google Shape;1891;p111"/>
          <p:cNvSpPr/>
          <p:nvPr/>
        </p:nvSpPr>
        <p:spPr>
          <a:xfrm>
            <a:off x="11894463" y="5096788"/>
            <a:ext cx="5991600" cy="13134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health.api.nvidia.com/</a:t>
            </a:r>
            <a:endParaRPr sz="3750" b="1">
              <a:solidFill>
                <a:schemeClr val="dk1"/>
              </a:solidFill>
            </a:endParaRPr>
          </a:p>
          <a:p>
            <a:pPr marL="0" lvl="0" indent="0" algn="ctr" rtl="0">
              <a:lnSpc>
                <a:spcPct val="100000"/>
              </a:lnSpc>
              <a:spcBef>
                <a:spcPts val="0"/>
              </a:spcBef>
              <a:spcAft>
                <a:spcPts val="0"/>
              </a:spcAft>
              <a:buNone/>
            </a:pPr>
            <a:r>
              <a:rPr lang="en-US" sz="3750" b="1">
                <a:solidFill>
                  <a:schemeClr val="dk1"/>
                </a:solidFill>
              </a:rPr>
              <a:t>ai.api.nvidia.com/</a:t>
            </a:r>
            <a:endParaRPr sz="3750" b="1">
              <a:solidFill>
                <a:schemeClr val="dk1"/>
              </a:solidFill>
            </a:endParaRPr>
          </a:p>
        </p:txBody>
      </p:sp>
      <p:sp>
        <p:nvSpPr>
          <p:cNvPr id="1892" name="Google Shape;1892;p111"/>
          <p:cNvSpPr/>
          <p:nvPr/>
        </p:nvSpPr>
        <p:spPr>
          <a:xfrm>
            <a:off x="19171325" y="5212200"/>
            <a:ext cx="2730900" cy="7413000"/>
          </a:xfrm>
          <a:prstGeom prst="roundRect">
            <a:avLst>
              <a:gd name="adj" fmla="val 2109"/>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api.nvcf.</a:t>
            </a:r>
            <a:endParaRPr sz="3750" b="1">
              <a:solidFill>
                <a:schemeClr val="dk1"/>
              </a:solidFill>
            </a:endParaRPr>
          </a:p>
          <a:p>
            <a:pPr marL="0" lvl="0" indent="0" algn="ctr" rtl="0">
              <a:lnSpc>
                <a:spcPct val="100000"/>
              </a:lnSpc>
              <a:spcBef>
                <a:spcPts val="0"/>
              </a:spcBef>
              <a:spcAft>
                <a:spcPts val="0"/>
              </a:spcAft>
              <a:buNone/>
            </a:pPr>
            <a:r>
              <a:rPr lang="en-US" sz="3750" b="1">
                <a:solidFill>
                  <a:schemeClr val="dk1"/>
                </a:solidFill>
              </a:rPr>
              <a:t>nvidia.com</a:t>
            </a:r>
            <a:endParaRPr sz="3750" b="1">
              <a:solidFill>
                <a:schemeClr val="dk1"/>
              </a:solidFill>
            </a:endParaRPr>
          </a:p>
          <a:p>
            <a:pPr marL="0" lvl="0" indent="0" algn="ctr" rtl="0">
              <a:lnSpc>
                <a:spcPct val="100000"/>
              </a:lnSpc>
              <a:spcBef>
                <a:spcPts val="0"/>
              </a:spcBef>
              <a:spcAft>
                <a:spcPts val="0"/>
              </a:spcAft>
              <a:buNone/>
            </a:pPr>
            <a:r>
              <a:rPr lang="en-US" sz="3750" b="1">
                <a:solidFill>
                  <a:schemeClr val="dk1"/>
                </a:solidFill>
              </a:rPr>
              <a:t>/v2/nvcf</a:t>
            </a:r>
            <a:endParaRPr sz="7000" b="1">
              <a:solidFill>
                <a:schemeClr val="dk1"/>
              </a:solidFill>
            </a:endParaRPr>
          </a:p>
        </p:txBody>
      </p:sp>
      <p:sp>
        <p:nvSpPr>
          <p:cNvPr id="1893" name="Google Shape;1893;p111"/>
          <p:cNvSpPr/>
          <p:nvPr/>
        </p:nvSpPr>
        <p:spPr>
          <a:xfrm>
            <a:off x="4717074" y="16202126"/>
            <a:ext cx="4720200" cy="1408200"/>
          </a:xfrm>
          <a:prstGeom prst="roundRect">
            <a:avLst>
              <a:gd name="adj" fmla="val 16667"/>
            </a:avLst>
          </a:prstGeom>
          <a:solidFill>
            <a:srgbClr val="74AA9D">
              <a:alpha val="64709"/>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a:solidFill>
                  <a:schemeClr val="dk1"/>
                </a:solidFill>
              </a:rPr>
              <a:t>OpenAI</a:t>
            </a:r>
            <a:endParaRPr sz="5600">
              <a:solidFill>
                <a:schemeClr val="dk1"/>
              </a:solidFill>
            </a:endParaRPr>
          </a:p>
        </p:txBody>
      </p:sp>
      <p:cxnSp>
        <p:nvCxnSpPr>
          <p:cNvPr id="1894" name="Google Shape;1894;p111"/>
          <p:cNvCxnSpPr>
            <a:endCxn id="1889" idx="3"/>
          </p:cNvCxnSpPr>
          <p:nvPr/>
        </p:nvCxnSpPr>
        <p:spPr>
          <a:xfrm flipH="1">
            <a:off x="17853663" y="11199138"/>
            <a:ext cx="1571700" cy="14400"/>
          </a:xfrm>
          <a:prstGeom prst="curvedConnector3">
            <a:avLst>
              <a:gd name="adj1" fmla="val 50000"/>
            </a:avLst>
          </a:prstGeom>
          <a:noFill/>
          <a:ln w="76200" cap="flat" cmpd="sng">
            <a:solidFill>
              <a:schemeClr val="dk2"/>
            </a:solidFill>
            <a:prstDash val="solid"/>
            <a:round/>
            <a:headEnd type="none" w="med" len="med"/>
            <a:tailEnd type="none" w="med" len="med"/>
          </a:ln>
        </p:spPr>
      </p:cxnSp>
      <p:sp>
        <p:nvSpPr>
          <p:cNvPr id="1895" name="Google Shape;1895;p111"/>
          <p:cNvSpPr/>
          <p:nvPr/>
        </p:nvSpPr>
        <p:spPr>
          <a:xfrm>
            <a:off x="4825349" y="7357276"/>
            <a:ext cx="4720200" cy="1408200"/>
          </a:xfrm>
          <a:prstGeom prst="roundRect">
            <a:avLst>
              <a:gd name="adj" fmla="val 16667"/>
            </a:avLst>
          </a:prstGeom>
          <a:solidFill>
            <a:srgbClr val="B6D7A8"/>
          </a:solidFill>
          <a:ln w="9525" cap="flat" cmpd="sng">
            <a:solidFill>
              <a:srgbClr val="D9EAD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a:solidFill>
                  <a:schemeClr val="dk1"/>
                </a:solidFill>
              </a:rPr>
              <a:t>NVIDIABase</a:t>
            </a:r>
            <a:endParaRPr sz="5600">
              <a:solidFill>
                <a:schemeClr val="dk1"/>
              </a:solidFill>
            </a:endParaRPr>
          </a:p>
        </p:txBody>
      </p:sp>
      <p:cxnSp>
        <p:nvCxnSpPr>
          <p:cNvPr id="1896" name="Google Shape;1896;p111"/>
          <p:cNvCxnSpPr>
            <a:stCxn id="1895" idx="3"/>
            <a:endCxn id="1889" idx="1"/>
          </p:cNvCxnSpPr>
          <p:nvPr/>
        </p:nvCxnSpPr>
        <p:spPr>
          <a:xfrm>
            <a:off x="9545549" y="8061376"/>
            <a:ext cx="2316600" cy="3152100"/>
          </a:xfrm>
          <a:prstGeom prst="curvedConnector3">
            <a:avLst>
              <a:gd name="adj1" fmla="val 49998"/>
            </a:avLst>
          </a:prstGeom>
          <a:noFill/>
          <a:ln w="76200" cap="flat" cmpd="sng">
            <a:solidFill>
              <a:schemeClr val="dk2"/>
            </a:solidFill>
            <a:prstDash val="solid"/>
            <a:round/>
            <a:headEnd type="none" w="med" len="med"/>
            <a:tailEnd type="none" w="med" len="med"/>
          </a:ln>
        </p:spPr>
      </p:cxnSp>
      <p:cxnSp>
        <p:nvCxnSpPr>
          <p:cNvPr id="1897" name="Google Shape;1897;p111"/>
          <p:cNvCxnSpPr/>
          <p:nvPr/>
        </p:nvCxnSpPr>
        <p:spPr>
          <a:xfrm>
            <a:off x="9545549" y="8061376"/>
            <a:ext cx="9648900" cy="20400"/>
          </a:xfrm>
          <a:prstGeom prst="curvedConnector3">
            <a:avLst>
              <a:gd name="adj1" fmla="val 50000"/>
            </a:avLst>
          </a:prstGeom>
          <a:noFill/>
          <a:ln w="76200" cap="flat" cmpd="sng">
            <a:solidFill>
              <a:schemeClr val="dk2"/>
            </a:solidFill>
            <a:prstDash val="solid"/>
            <a:round/>
            <a:headEnd type="none" w="med" len="med"/>
            <a:tailEnd type="none" w="med" len="med"/>
          </a:ln>
        </p:spPr>
      </p:cxnSp>
      <p:cxnSp>
        <p:nvCxnSpPr>
          <p:cNvPr id="1898" name="Google Shape;1898;p111"/>
          <p:cNvCxnSpPr>
            <a:stCxn id="1893" idx="3"/>
            <a:endCxn id="1889" idx="1"/>
          </p:cNvCxnSpPr>
          <p:nvPr/>
        </p:nvCxnSpPr>
        <p:spPr>
          <a:xfrm rot="10800000" flipH="1">
            <a:off x="9437274" y="11213426"/>
            <a:ext cx="2424900" cy="5692800"/>
          </a:xfrm>
          <a:prstGeom prst="curvedConnector3">
            <a:avLst>
              <a:gd name="adj1" fmla="val 50001"/>
            </a:avLst>
          </a:prstGeom>
          <a:noFill/>
          <a:ln w="76200" cap="flat" cmpd="sng">
            <a:solidFill>
              <a:srgbClr val="999999"/>
            </a:solidFill>
            <a:prstDash val="solid"/>
            <a:round/>
            <a:headEnd type="none" w="med" len="med"/>
            <a:tailEnd type="none" w="med" len="med"/>
          </a:ln>
        </p:spPr>
      </p:cxnSp>
      <p:cxnSp>
        <p:nvCxnSpPr>
          <p:cNvPr id="1899" name="Google Shape;1899;p111"/>
          <p:cNvCxnSpPr/>
          <p:nvPr/>
        </p:nvCxnSpPr>
        <p:spPr>
          <a:xfrm rot="10800000">
            <a:off x="17806400" y="5749625"/>
            <a:ext cx="1330200" cy="23100"/>
          </a:xfrm>
          <a:prstGeom prst="curvedConnector3">
            <a:avLst>
              <a:gd name="adj1" fmla="val 50000"/>
            </a:avLst>
          </a:prstGeom>
          <a:noFill/>
          <a:ln w="76200" cap="flat" cmpd="sng">
            <a:solidFill>
              <a:schemeClr val="dk2"/>
            </a:solidFill>
            <a:prstDash val="solid"/>
            <a:round/>
            <a:headEnd type="none" w="med" len="med"/>
            <a:tailEnd type="none" w="med" len="med"/>
          </a:ln>
        </p:spPr>
      </p:cxnSp>
      <p:cxnSp>
        <p:nvCxnSpPr>
          <p:cNvPr id="1900" name="Google Shape;1900;p111"/>
          <p:cNvCxnSpPr>
            <a:stCxn id="1895" idx="3"/>
            <a:endCxn id="1901" idx="1"/>
          </p:cNvCxnSpPr>
          <p:nvPr/>
        </p:nvCxnSpPr>
        <p:spPr>
          <a:xfrm>
            <a:off x="9545549" y="8061376"/>
            <a:ext cx="2290500" cy="8864400"/>
          </a:xfrm>
          <a:prstGeom prst="curvedConnector3">
            <a:avLst>
              <a:gd name="adj1" fmla="val 50002"/>
            </a:avLst>
          </a:prstGeom>
          <a:noFill/>
          <a:ln w="76200" cap="flat" cmpd="sng">
            <a:solidFill>
              <a:srgbClr val="B6D7A8"/>
            </a:solidFill>
            <a:prstDash val="solid"/>
            <a:round/>
            <a:headEnd type="none" w="med" len="med"/>
            <a:tailEnd type="none" w="med" len="med"/>
          </a:ln>
        </p:spPr>
      </p:cxnSp>
      <p:cxnSp>
        <p:nvCxnSpPr>
          <p:cNvPr id="1902" name="Google Shape;1902;p111"/>
          <p:cNvCxnSpPr>
            <a:stCxn id="1893" idx="3"/>
            <a:endCxn id="1901" idx="1"/>
          </p:cNvCxnSpPr>
          <p:nvPr/>
        </p:nvCxnSpPr>
        <p:spPr>
          <a:xfrm>
            <a:off x="9437274" y="16906226"/>
            <a:ext cx="2398800" cy="19500"/>
          </a:xfrm>
          <a:prstGeom prst="curvedConnector3">
            <a:avLst>
              <a:gd name="adj1" fmla="val 50001"/>
            </a:avLst>
          </a:prstGeom>
          <a:noFill/>
          <a:ln w="76200" cap="flat" cmpd="sng">
            <a:solidFill>
              <a:srgbClr val="181818"/>
            </a:solidFill>
            <a:prstDash val="solid"/>
            <a:round/>
            <a:headEnd type="none" w="med" len="med"/>
            <a:tailEnd type="none" w="med" len="med"/>
          </a:ln>
        </p:spPr>
      </p:cxnSp>
      <p:cxnSp>
        <p:nvCxnSpPr>
          <p:cNvPr id="1903" name="Google Shape;1903;p111"/>
          <p:cNvCxnSpPr>
            <a:stCxn id="1901" idx="3"/>
            <a:endCxn id="1885" idx="1"/>
          </p:cNvCxnSpPr>
          <p:nvPr/>
        </p:nvCxnSpPr>
        <p:spPr>
          <a:xfrm rot="10800000" flipH="1">
            <a:off x="17827738" y="16906363"/>
            <a:ext cx="970500" cy="19500"/>
          </a:xfrm>
          <a:prstGeom prst="curvedConnector3">
            <a:avLst>
              <a:gd name="adj1" fmla="val 49994"/>
            </a:avLst>
          </a:prstGeom>
          <a:noFill/>
          <a:ln w="76200" cap="flat" cmpd="sng">
            <a:solidFill>
              <a:srgbClr val="181818"/>
            </a:solidFill>
            <a:prstDash val="solid"/>
            <a:round/>
            <a:headEnd type="none" w="med" len="med"/>
            <a:tailEnd type="none" w="med" len="med"/>
          </a:ln>
        </p:spPr>
      </p:cxnSp>
      <p:pic>
        <p:nvPicPr>
          <p:cNvPr id="1904" name="Google Shape;1904;p111"/>
          <p:cNvPicPr preferRelativeResize="0"/>
          <p:nvPr/>
        </p:nvPicPr>
        <p:blipFill rotWithShape="1">
          <a:blip r:embed="rId5">
            <a:alphaModFix/>
          </a:blip>
          <a:srcRect t="41819" r="2229"/>
          <a:stretch/>
        </p:blipFill>
        <p:spPr>
          <a:xfrm>
            <a:off x="1310800" y="-12050"/>
            <a:ext cx="10525251" cy="6496624"/>
          </a:xfrm>
          <a:prstGeom prst="rect">
            <a:avLst/>
          </a:prstGeom>
          <a:noFill/>
          <a:ln>
            <a:noFill/>
          </a:ln>
        </p:spPr>
      </p:pic>
      <p:sp>
        <p:nvSpPr>
          <p:cNvPr id="1901" name="Google Shape;1901;p111"/>
          <p:cNvSpPr/>
          <p:nvPr/>
        </p:nvSpPr>
        <p:spPr>
          <a:xfrm>
            <a:off x="11836138" y="14937313"/>
            <a:ext cx="5991600" cy="3977100"/>
          </a:xfrm>
          <a:prstGeom prst="roundRect">
            <a:avLst>
              <a:gd name="adj" fmla="val 16667"/>
            </a:avLst>
          </a:prstGeom>
          <a:solidFill>
            <a:srgbClr val="CFE2F3"/>
          </a:solidFill>
          <a:ln w="9525" cap="flat" cmpd="sng">
            <a:solidFill>
              <a:srgbClr val="A6E22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v1/models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v1/chat/completions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v1/embeddings</a:t>
            </a:r>
            <a:endParaRPr sz="3800" b="1">
              <a:solidFill>
                <a:schemeClr val="lt1"/>
              </a:solidFill>
            </a:endParaRPr>
          </a:p>
        </p:txBody>
      </p:sp>
      <p:sp>
        <p:nvSpPr>
          <p:cNvPr id="1905" name="Google Shape;1905;p111"/>
          <p:cNvSpPr/>
          <p:nvPr/>
        </p:nvSpPr>
        <p:spPr>
          <a:xfrm>
            <a:off x="11839688" y="14786125"/>
            <a:ext cx="5991600" cy="1119300"/>
          </a:xfrm>
          <a:prstGeom prst="roundRect">
            <a:avLst>
              <a:gd name="adj" fmla="val 16667"/>
            </a:avLst>
          </a:prstGeom>
          <a:solidFill>
            <a:srgbClr val="3D85C6"/>
          </a:solidFill>
          <a:ln w="9525" cap="flat" cmpd="sng">
            <a:solidFill>
              <a:srgbClr val="20A60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api.openai.com</a:t>
            </a:r>
            <a:endParaRPr sz="7000" b="1">
              <a:solidFill>
                <a:schemeClr val="dk1"/>
              </a:solidFill>
            </a:endParaRPr>
          </a:p>
        </p:txBody>
      </p:sp>
      <p:pic>
        <p:nvPicPr>
          <p:cNvPr id="1906" name="Google Shape;1906;p111"/>
          <p:cNvPicPr preferRelativeResize="0"/>
          <p:nvPr/>
        </p:nvPicPr>
        <p:blipFill>
          <a:blip r:embed="rId6">
            <a:alphaModFix/>
          </a:blip>
          <a:stretch>
            <a:fillRect/>
          </a:stretch>
        </p:blipFill>
        <p:spPr>
          <a:xfrm>
            <a:off x="19393877" y="13942027"/>
            <a:ext cx="2938949" cy="2835302"/>
          </a:xfrm>
          <a:prstGeom prst="rect">
            <a:avLst/>
          </a:prstGeom>
          <a:noFill/>
          <a:ln>
            <a:noFill/>
          </a:ln>
        </p:spPr>
      </p:pic>
      <p:sp>
        <p:nvSpPr>
          <p:cNvPr id="2" name="TextBox 1">
            <a:extLst>
              <a:ext uri="{FF2B5EF4-FFF2-40B4-BE49-F238E27FC236}">
                <a16:creationId xmlns:a16="http://schemas.microsoft.com/office/drawing/2014/main" id="{65646F2C-FA33-5672-698B-DB364EC20CA4}"/>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912"/>
        <p:cNvGrpSpPr/>
        <p:nvPr/>
      </p:nvGrpSpPr>
      <p:grpSpPr>
        <a:xfrm>
          <a:off x="0" y="0"/>
          <a:ext cx="0" cy="0"/>
          <a:chOff x="0" y="0"/>
          <a:chExt cx="0" cy="0"/>
        </a:xfrm>
      </p:grpSpPr>
      <p:sp>
        <p:nvSpPr>
          <p:cNvPr id="1913" name="Google Shape;1913;p112"/>
          <p:cNvSpPr/>
          <p:nvPr/>
        </p:nvSpPr>
        <p:spPr>
          <a:xfrm>
            <a:off x="18798125" y="4072875"/>
            <a:ext cx="19619100" cy="9504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7000" b="1">
              <a:solidFill>
                <a:schemeClr val="dk1"/>
              </a:solidFill>
            </a:endParaRPr>
          </a:p>
        </p:txBody>
      </p:sp>
      <p:sp>
        <p:nvSpPr>
          <p:cNvPr id="1914" name="Google Shape;1914;p112"/>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LLM Interfaces</a:t>
            </a:r>
            <a:endParaRPr sz="8400"/>
          </a:p>
        </p:txBody>
      </p:sp>
      <p:sp>
        <p:nvSpPr>
          <p:cNvPr id="1915" name="Google Shape;1915;p112"/>
          <p:cNvSpPr txBox="1">
            <a:spLocks noGrp="1"/>
          </p:cNvSpPr>
          <p:nvPr>
            <p:ph type="body" idx="1"/>
          </p:nvPr>
        </p:nvSpPr>
        <p:spPr>
          <a:prstGeom prst="rect">
            <a:avLst/>
          </a:prstGeom>
        </p:spPr>
        <p:txBody>
          <a:bodyPr spcFirstLastPara="1" wrap="square" lIns="91425" tIns="45700" rIns="91425" bIns="45700" anchor="t" anchorCtr="0">
            <a:noAutofit/>
          </a:bodyPr>
          <a:lstStyle/>
          <a:p>
            <a:pPr marL="457200" lvl="0" indent="0" algn="ctr" rtl="0">
              <a:spcBef>
                <a:spcPts val="0"/>
              </a:spcBef>
              <a:spcAft>
                <a:spcPts val="0"/>
              </a:spcAft>
              <a:buNone/>
            </a:pPr>
            <a:r>
              <a:rPr lang="en-US" b="1"/>
              <a:t>The Whole Stack</a:t>
            </a:r>
            <a:endParaRPr b="1"/>
          </a:p>
        </p:txBody>
      </p:sp>
      <p:sp>
        <p:nvSpPr>
          <p:cNvPr id="1944" name="Google Shape;1944;p112"/>
          <p:cNvSpPr txBox="1">
            <a:spLocks noGrp="1"/>
          </p:cNvSpPr>
          <p:nvPr>
            <p:ph type="sldNum" idx="12"/>
          </p:nvPr>
        </p:nvSpPr>
        <p:spPr>
          <a:prstGeom prst="rect">
            <a:avLst/>
          </a:prstGeom>
        </p:spPr>
        <p:txBody>
          <a:bodyPr spcFirstLastPara="1" wrap="square" lIns="335225" tIns="335225" rIns="335225" bIns="335225" anchor="t" anchorCtr="0">
            <a:noAutofit/>
          </a:bodyPr>
          <a:lstStyle/>
          <a:p>
            <a:pPr marL="0" lvl="0" indent="0" algn="r" rtl="0">
              <a:spcBef>
                <a:spcPts val="0"/>
              </a:spcBef>
              <a:spcAft>
                <a:spcPts val="0"/>
              </a:spcAft>
              <a:buNone/>
            </a:pPr>
            <a:fld id="{00000000-1234-1234-1234-123412341234}" type="slidenum">
              <a:rPr lang="en-US"/>
              <a:t>137</a:t>
            </a:fld>
            <a:endParaRPr/>
          </a:p>
        </p:txBody>
      </p:sp>
      <p:pic>
        <p:nvPicPr>
          <p:cNvPr id="1916" name="Google Shape;1916;p112"/>
          <p:cNvPicPr preferRelativeResize="0"/>
          <p:nvPr/>
        </p:nvPicPr>
        <p:blipFill rotWithShape="1">
          <a:blip r:embed="rId3">
            <a:alphaModFix/>
          </a:blip>
          <a:srcRect l="469" r="43683" b="37106"/>
          <a:stretch/>
        </p:blipFill>
        <p:spPr>
          <a:xfrm>
            <a:off x="21936950" y="4072875"/>
            <a:ext cx="14950774" cy="9503999"/>
          </a:xfrm>
          <a:prstGeom prst="rect">
            <a:avLst/>
          </a:prstGeom>
          <a:noFill/>
          <a:ln>
            <a:noFill/>
          </a:ln>
        </p:spPr>
      </p:pic>
      <p:grpSp>
        <p:nvGrpSpPr>
          <p:cNvPr id="1917" name="Google Shape;1917;p112"/>
          <p:cNvGrpSpPr/>
          <p:nvPr/>
        </p:nvGrpSpPr>
        <p:grpSpPr>
          <a:xfrm>
            <a:off x="18798122" y="13576890"/>
            <a:ext cx="19493527" cy="6658665"/>
            <a:chOff x="26780593" y="6094114"/>
            <a:chExt cx="15812400" cy="6391500"/>
          </a:xfrm>
        </p:grpSpPr>
        <p:sp>
          <p:nvSpPr>
            <p:cNvPr id="1918" name="Google Shape;1918;p112"/>
            <p:cNvSpPr/>
            <p:nvPr/>
          </p:nvSpPr>
          <p:spPr>
            <a:xfrm>
              <a:off x="26780593" y="6094114"/>
              <a:ext cx="15812400" cy="6391500"/>
            </a:xfrm>
            <a:prstGeom prst="roundRect">
              <a:avLst>
                <a:gd name="adj" fmla="val 24077"/>
              </a:avLst>
            </a:prstGeom>
            <a:solidFill>
              <a:srgbClr val="74AA9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19" name="Google Shape;1919;p112"/>
            <p:cNvSpPr/>
            <p:nvPr/>
          </p:nvSpPr>
          <p:spPr>
            <a:xfrm>
              <a:off x="30640825" y="6486203"/>
              <a:ext cx="4809300" cy="53100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accent1"/>
                  </a:solidFill>
                </a:rPr>
                <a:t>Scaled</a:t>
              </a:r>
              <a:endParaRPr sz="4800" b="1">
                <a:solidFill>
                  <a:schemeClr val="accent1"/>
                </a:solidFill>
              </a:endParaRPr>
            </a:p>
            <a:p>
              <a:pPr marL="0" lvl="0" indent="0" algn="ctr" rtl="0">
                <a:spcBef>
                  <a:spcPts val="0"/>
                </a:spcBef>
                <a:spcAft>
                  <a:spcPts val="0"/>
                </a:spcAft>
                <a:buNone/>
              </a:pPr>
              <a:r>
                <a:rPr lang="en-US" sz="4800" b="1">
                  <a:solidFill>
                    <a:schemeClr val="accent1"/>
                  </a:solidFill>
                </a:rPr>
                <a:t>Function Deployment Solution</a:t>
              </a:r>
              <a:endParaRPr sz="4800" b="1">
                <a:solidFill>
                  <a:schemeClr val="accent1"/>
                </a:solidFill>
              </a:endParaRPr>
            </a:p>
          </p:txBody>
        </p:sp>
      </p:grpSp>
      <p:pic>
        <p:nvPicPr>
          <p:cNvPr id="1920" name="Google Shape;1920;p112"/>
          <p:cNvPicPr preferRelativeResize="0"/>
          <p:nvPr/>
        </p:nvPicPr>
        <p:blipFill>
          <a:blip r:embed="rId4">
            <a:alphaModFix/>
          </a:blip>
          <a:stretch>
            <a:fillRect/>
          </a:stretch>
        </p:blipFill>
        <p:spPr>
          <a:xfrm rot="209174">
            <a:off x="32168297" y="12365271"/>
            <a:ext cx="3388856" cy="4342809"/>
          </a:xfrm>
          <a:prstGeom prst="rect">
            <a:avLst/>
          </a:prstGeom>
          <a:noFill/>
          <a:ln>
            <a:noFill/>
          </a:ln>
        </p:spPr>
      </p:pic>
      <p:pic>
        <p:nvPicPr>
          <p:cNvPr id="1921" name="Google Shape;1921;p112"/>
          <p:cNvPicPr preferRelativeResize="0"/>
          <p:nvPr/>
        </p:nvPicPr>
        <p:blipFill>
          <a:blip r:embed="rId4">
            <a:alphaModFix/>
          </a:blip>
          <a:stretch>
            <a:fillRect/>
          </a:stretch>
        </p:blipFill>
        <p:spPr>
          <a:xfrm rot="209174">
            <a:off x="30130097" y="13021971"/>
            <a:ext cx="3388856" cy="4342809"/>
          </a:xfrm>
          <a:prstGeom prst="rect">
            <a:avLst/>
          </a:prstGeom>
          <a:noFill/>
          <a:ln>
            <a:noFill/>
          </a:ln>
        </p:spPr>
      </p:pic>
      <p:sp>
        <p:nvSpPr>
          <p:cNvPr id="1922" name="Google Shape;1922;p112"/>
          <p:cNvSpPr/>
          <p:nvPr/>
        </p:nvSpPr>
        <p:spPr>
          <a:xfrm>
            <a:off x="11862063" y="9224988"/>
            <a:ext cx="5991600" cy="3977100"/>
          </a:xfrm>
          <a:prstGeom prst="roundRect">
            <a:avLst>
              <a:gd name="adj" fmla="val 16667"/>
            </a:avLst>
          </a:prstGeom>
          <a:solidFill>
            <a:srgbClr val="D9EAD3"/>
          </a:solidFill>
          <a:ln w="9525" cap="flat" cmpd="sng">
            <a:solidFill>
              <a:srgbClr val="A6E22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v1/models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v1/chat/completions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v1/embeddings</a:t>
            </a:r>
            <a:endParaRPr sz="3800" b="1">
              <a:solidFill>
                <a:schemeClr val="lt1"/>
              </a:solidFill>
            </a:endParaRPr>
          </a:p>
        </p:txBody>
      </p:sp>
      <p:sp>
        <p:nvSpPr>
          <p:cNvPr id="1923" name="Google Shape;1923;p112"/>
          <p:cNvSpPr/>
          <p:nvPr/>
        </p:nvSpPr>
        <p:spPr>
          <a:xfrm>
            <a:off x="11840625" y="8992375"/>
            <a:ext cx="5991600" cy="1119300"/>
          </a:xfrm>
          <a:prstGeom prst="roundRect">
            <a:avLst>
              <a:gd name="adj" fmla="val 16667"/>
            </a:avLst>
          </a:prstGeom>
          <a:solidFill>
            <a:srgbClr val="20A603"/>
          </a:solidFill>
          <a:ln w="9525" cap="flat" cmpd="sng">
            <a:solidFill>
              <a:srgbClr val="20A60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integrate.api.nvidia.com</a:t>
            </a:r>
            <a:endParaRPr sz="7000" b="1">
              <a:solidFill>
                <a:schemeClr val="dk1"/>
              </a:solidFill>
            </a:endParaRPr>
          </a:p>
        </p:txBody>
      </p:sp>
      <p:sp>
        <p:nvSpPr>
          <p:cNvPr id="1924" name="Google Shape;1924;p112"/>
          <p:cNvSpPr/>
          <p:nvPr/>
        </p:nvSpPr>
        <p:spPr>
          <a:xfrm>
            <a:off x="11894463" y="5096788"/>
            <a:ext cx="5991600" cy="13134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health.api.nvidia.com/</a:t>
            </a:r>
            <a:endParaRPr sz="3750" b="1">
              <a:solidFill>
                <a:schemeClr val="dk1"/>
              </a:solidFill>
            </a:endParaRPr>
          </a:p>
          <a:p>
            <a:pPr marL="0" lvl="0" indent="0" algn="ctr" rtl="0">
              <a:lnSpc>
                <a:spcPct val="100000"/>
              </a:lnSpc>
              <a:spcBef>
                <a:spcPts val="0"/>
              </a:spcBef>
              <a:spcAft>
                <a:spcPts val="0"/>
              </a:spcAft>
              <a:buNone/>
            </a:pPr>
            <a:r>
              <a:rPr lang="en-US" sz="3750" b="1">
                <a:solidFill>
                  <a:schemeClr val="dk1"/>
                </a:solidFill>
              </a:rPr>
              <a:t>ai.api.nvidia.com/</a:t>
            </a:r>
            <a:endParaRPr sz="3750" b="1">
              <a:solidFill>
                <a:schemeClr val="dk1"/>
              </a:solidFill>
            </a:endParaRPr>
          </a:p>
        </p:txBody>
      </p:sp>
      <p:sp>
        <p:nvSpPr>
          <p:cNvPr id="1925" name="Google Shape;1925;p112"/>
          <p:cNvSpPr/>
          <p:nvPr/>
        </p:nvSpPr>
        <p:spPr>
          <a:xfrm>
            <a:off x="19171325" y="5212200"/>
            <a:ext cx="2730900" cy="7413000"/>
          </a:xfrm>
          <a:prstGeom prst="roundRect">
            <a:avLst>
              <a:gd name="adj" fmla="val 2109"/>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api.nvcf.</a:t>
            </a:r>
            <a:endParaRPr sz="3750" b="1">
              <a:solidFill>
                <a:schemeClr val="dk1"/>
              </a:solidFill>
            </a:endParaRPr>
          </a:p>
          <a:p>
            <a:pPr marL="0" lvl="0" indent="0" algn="ctr" rtl="0">
              <a:lnSpc>
                <a:spcPct val="100000"/>
              </a:lnSpc>
              <a:spcBef>
                <a:spcPts val="0"/>
              </a:spcBef>
              <a:spcAft>
                <a:spcPts val="0"/>
              </a:spcAft>
              <a:buNone/>
            </a:pPr>
            <a:r>
              <a:rPr lang="en-US" sz="3750" b="1">
                <a:solidFill>
                  <a:schemeClr val="dk1"/>
                </a:solidFill>
              </a:rPr>
              <a:t>nvidia.com</a:t>
            </a:r>
            <a:endParaRPr sz="3750" b="1">
              <a:solidFill>
                <a:schemeClr val="dk1"/>
              </a:solidFill>
            </a:endParaRPr>
          </a:p>
          <a:p>
            <a:pPr marL="0" lvl="0" indent="0" algn="ctr" rtl="0">
              <a:lnSpc>
                <a:spcPct val="100000"/>
              </a:lnSpc>
              <a:spcBef>
                <a:spcPts val="0"/>
              </a:spcBef>
              <a:spcAft>
                <a:spcPts val="0"/>
              </a:spcAft>
              <a:buNone/>
            </a:pPr>
            <a:r>
              <a:rPr lang="en-US" sz="3750" b="1">
                <a:solidFill>
                  <a:schemeClr val="dk1"/>
                </a:solidFill>
              </a:rPr>
              <a:t>/v2/nvcf</a:t>
            </a:r>
            <a:endParaRPr sz="7000" b="1">
              <a:solidFill>
                <a:schemeClr val="dk1"/>
              </a:solidFill>
            </a:endParaRPr>
          </a:p>
        </p:txBody>
      </p:sp>
      <p:sp>
        <p:nvSpPr>
          <p:cNvPr id="1926" name="Google Shape;1926;p112"/>
          <p:cNvSpPr/>
          <p:nvPr/>
        </p:nvSpPr>
        <p:spPr>
          <a:xfrm>
            <a:off x="4717074" y="16202126"/>
            <a:ext cx="4720200" cy="1408200"/>
          </a:xfrm>
          <a:prstGeom prst="roundRect">
            <a:avLst>
              <a:gd name="adj" fmla="val 16667"/>
            </a:avLst>
          </a:prstGeom>
          <a:solidFill>
            <a:srgbClr val="74AA9D">
              <a:alpha val="64709"/>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a:solidFill>
                  <a:schemeClr val="dk1"/>
                </a:solidFill>
              </a:rPr>
              <a:t>OpenAI</a:t>
            </a:r>
            <a:endParaRPr sz="5600">
              <a:solidFill>
                <a:schemeClr val="dk1"/>
              </a:solidFill>
            </a:endParaRPr>
          </a:p>
        </p:txBody>
      </p:sp>
      <p:cxnSp>
        <p:nvCxnSpPr>
          <p:cNvPr id="1927" name="Google Shape;1927;p112"/>
          <p:cNvCxnSpPr>
            <a:endCxn id="1922" idx="3"/>
          </p:cNvCxnSpPr>
          <p:nvPr/>
        </p:nvCxnSpPr>
        <p:spPr>
          <a:xfrm flipH="1">
            <a:off x="17853663" y="11199138"/>
            <a:ext cx="1571700" cy="14400"/>
          </a:xfrm>
          <a:prstGeom prst="curvedConnector3">
            <a:avLst>
              <a:gd name="adj1" fmla="val 50000"/>
            </a:avLst>
          </a:prstGeom>
          <a:noFill/>
          <a:ln w="76200" cap="flat" cmpd="sng">
            <a:solidFill>
              <a:schemeClr val="dk2"/>
            </a:solidFill>
            <a:prstDash val="solid"/>
            <a:round/>
            <a:headEnd type="none" w="med" len="med"/>
            <a:tailEnd type="none" w="med" len="med"/>
          </a:ln>
        </p:spPr>
      </p:cxnSp>
      <p:sp>
        <p:nvSpPr>
          <p:cNvPr id="1928" name="Google Shape;1928;p112"/>
          <p:cNvSpPr/>
          <p:nvPr/>
        </p:nvSpPr>
        <p:spPr>
          <a:xfrm>
            <a:off x="4825349" y="7357276"/>
            <a:ext cx="4720200" cy="1408200"/>
          </a:xfrm>
          <a:prstGeom prst="roundRect">
            <a:avLst>
              <a:gd name="adj" fmla="val 16667"/>
            </a:avLst>
          </a:prstGeom>
          <a:solidFill>
            <a:srgbClr val="B6D7A8"/>
          </a:solidFill>
          <a:ln w="9525" cap="flat" cmpd="sng">
            <a:solidFill>
              <a:srgbClr val="D9EAD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a:solidFill>
                  <a:schemeClr val="dk1"/>
                </a:solidFill>
              </a:rPr>
              <a:t>NVIDIABase</a:t>
            </a:r>
            <a:endParaRPr sz="5600">
              <a:solidFill>
                <a:schemeClr val="dk1"/>
              </a:solidFill>
            </a:endParaRPr>
          </a:p>
        </p:txBody>
      </p:sp>
      <p:cxnSp>
        <p:nvCxnSpPr>
          <p:cNvPr id="1929" name="Google Shape;1929;p112"/>
          <p:cNvCxnSpPr>
            <a:stCxn id="1928" idx="3"/>
            <a:endCxn id="1922" idx="1"/>
          </p:cNvCxnSpPr>
          <p:nvPr/>
        </p:nvCxnSpPr>
        <p:spPr>
          <a:xfrm>
            <a:off x="9545549" y="8061376"/>
            <a:ext cx="2316600" cy="3152100"/>
          </a:xfrm>
          <a:prstGeom prst="curvedConnector3">
            <a:avLst>
              <a:gd name="adj1" fmla="val 49998"/>
            </a:avLst>
          </a:prstGeom>
          <a:noFill/>
          <a:ln w="76200" cap="flat" cmpd="sng">
            <a:solidFill>
              <a:schemeClr val="dk2"/>
            </a:solidFill>
            <a:prstDash val="solid"/>
            <a:round/>
            <a:headEnd type="none" w="med" len="med"/>
            <a:tailEnd type="none" w="med" len="med"/>
          </a:ln>
        </p:spPr>
      </p:cxnSp>
      <p:cxnSp>
        <p:nvCxnSpPr>
          <p:cNvPr id="1930" name="Google Shape;1930;p112"/>
          <p:cNvCxnSpPr/>
          <p:nvPr/>
        </p:nvCxnSpPr>
        <p:spPr>
          <a:xfrm>
            <a:off x="9545549" y="8061376"/>
            <a:ext cx="9648900" cy="20400"/>
          </a:xfrm>
          <a:prstGeom prst="curvedConnector3">
            <a:avLst>
              <a:gd name="adj1" fmla="val 50000"/>
            </a:avLst>
          </a:prstGeom>
          <a:noFill/>
          <a:ln w="76200" cap="flat" cmpd="sng">
            <a:solidFill>
              <a:schemeClr val="dk2"/>
            </a:solidFill>
            <a:prstDash val="solid"/>
            <a:round/>
            <a:headEnd type="none" w="med" len="med"/>
            <a:tailEnd type="none" w="med" len="med"/>
          </a:ln>
        </p:spPr>
      </p:cxnSp>
      <p:cxnSp>
        <p:nvCxnSpPr>
          <p:cNvPr id="1931" name="Google Shape;1931;p112"/>
          <p:cNvCxnSpPr>
            <a:stCxn id="1926" idx="3"/>
            <a:endCxn id="1922" idx="1"/>
          </p:cNvCxnSpPr>
          <p:nvPr/>
        </p:nvCxnSpPr>
        <p:spPr>
          <a:xfrm rot="10800000" flipH="1">
            <a:off x="9437274" y="11213426"/>
            <a:ext cx="2424900" cy="5692800"/>
          </a:xfrm>
          <a:prstGeom prst="curvedConnector3">
            <a:avLst>
              <a:gd name="adj1" fmla="val 50001"/>
            </a:avLst>
          </a:prstGeom>
          <a:noFill/>
          <a:ln w="76200" cap="flat" cmpd="sng">
            <a:solidFill>
              <a:srgbClr val="999999"/>
            </a:solidFill>
            <a:prstDash val="solid"/>
            <a:round/>
            <a:headEnd type="none" w="med" len="med"/>
            <a:tailEnd type="none" w="med" len="med"/>
          </a:ln>
        </p:spPr>
      </p:cxnSp>
      <p:cxnSp>
        <p:nvCxnSpPr>
          <p:cNvPr id="1932" name="Google Shape;1932;p112"/>
          <p:cNvCxnSpPr/>
          <p:nvPr/>
        </p:nvCxnSpPr>
        <p:spPr>
          <a:xfrm rot="10800000">
            <a:off x="17806400" y="5749625"/>
            <a:ext cx="1330200" cy="23100"/>
          </a:xfrm>
          <a:prstGeom prst="curvedConnector3">
            <a:avLst>
              <a:gd name="adj1" fmla="val 50000"/>
            </a:avLst>
          </a:prstGeom>
          <a:noFill/>
          <a:ln w="76200" cap="flat" cmpd="sng">
            <a:solidFill>
              <a:schemeClr val="dk2"/>
            </a:solidFill>
            <a:prstDash val="solid"/>
            <a:round/>
            <a:headEnd type="none" w="med" len="med"/>
            <a:tailEnd type="none" w="med" len="med"/>
          </a:ln>
        </p:spPr>
      </p:cxnSp>
      <p:cxnSp>
        <p:nvCxnSpPr>
          <p:cNvPr id="1933" name="Google Shape;1933;p112"/>
          <p:cNvCxnSpPr>
            <a:stCxn id="1928" idx="3"/>
            <a:endCxn id="1934" idx="1"/>
          </p:cNvCxnSpPr>
          <p:nvPr/>
        </p:nvCxnSpPr>
        <p:spPr>
          <a:xfrm>
            <a:off x="9545549" y="8061376"/>
            <a:ext cx="2290500" cy="8864400"/>
          </a:xfrm>
          <a:prstGeom prst="curvedConnector3">
            <a:avLst>
              <a:gd name="adj1" fmla="val 50002"/>
            </a:avLst>
          </a:prstGeom>
          <a:noFill/>
          <a:ln w="76200" cap="flat" cmpd="sng">
            <a:solidFill>
              <a:srgbClr val="B6D7A8"/>
            </a:solidFill>
            <a:prstDash val="solid"/>
            <a:round/>
            <a:headEnd type="none" w="med" len="med"/>
            <a:tailEnd type="none" w="med" len="med"/>
          </a:ln>
        </p:spPr>
      </p:cxnSp>
      <p:cxnSp>
        <p:nvCxnSpPr>
          <p:cNvPr id="1935" name="Google Shape;1935;p112"/>
          <p:cNvCxnSpPr>
            <a:stCxn id="1926" idx="3"/>
            <a:endCxn id="1934" idx="1"/>
          </p:cNvCxnSpPr>
          <p:nvPr/>
        </p:nvCxnSpPr>
        <p:spPr>
          <a:xfrm>
            <a:off x="9437274" y="16906226"/>
            <a:ext cx="2398800" cy="19500"/>
          </a:xfrm>
          <a:prstGeom prst="curvedConnector3">
            <a:avLst>
              <a:gd name="adj1" fmla="val 50001"/>
            </a:avLst>
          </a:prstGeom>
          <a:noFill/>
          <a:ln w="76200" cap="flat" cmpd="sng">
            <a:solidFill>
              <a:srgbClr val="181818"/>
            </a:solidFill>
            <a:prstDash val="solid"/>
            <a:round/>
            <a:headEnd type="none" w="med" len="med"/>
            <a:tailEnd type="none" w="med" len="med"/>
          </a:ln>
        </p:spPr>
      </p:cxnSp>
      <p:cxnSp>
        <p:nvCxnSpPr>
          <p:cNvPr id="1936" name="Google Shape;1936;p112"/>
          <p:cNvCxnSpPr>
            <a:stCxn id="1934" idx="3"/>
            <a:endCxn id="1918" idx="1"/>
          </p:cNvCxnSpPr>
          <p:nvPr/>
        </p:nvCxnSpPr>
        <p:spPr>
          <a:xfrm rot="10800000" flipH="1">
            <a:off x="17827738" y="16906363"/>
            <a:ext cx="970500" cy="19500"/>
          </a:xfrm>
          <a:prstGeom prst="curvedConnector3">
            <a:avLst>
              <a:gd name="adj1" fmla="val 49994"/>
            </a:avLst>
          </a:prstGeom>
          <a:noFill/>
          <a:ln w="76200" cap="flat" cmpd="sng">
            <a:solidFill>
              <a:srgbClr val="181818"/>
            </a:solidFill>
            <a:prstDash val="solid"/>
            <a:round/>
            <a:headEnd type="none" w="med" len="med"/>
            <a:tailEnd type="none" w="med" len="med"/>
          </a:ln>
        </p:spPr>
      </p:cxnSp>
      <p:pic>
        <p:nvPicPr>
          <p:cNvPr id="1937" name="Google Shape;1937;p112"/>
          <p:cNvPicPr preferRelativeResize="0"/>
          <p:nvPr/>
        </p:nvPicPr>
        <p:blipFill rotWithShape="1">
          <a:blip r:embed="rId5">
            <a:alphaModFix/>
          </a:blip>
          <a:srcRect t="41819" r="2229"/>
          <a:stretch/>
        </p:blipFill>
        <p:spPr>
          <a:xfrm>
            <a:off x="1310800" y="-12050"/>
            <a:ext cx="10525251" cy="6496624"/>
          </a:xfrm>
          <a:prstGeom prst="rect">
            <a:avLst/>
          </a:prstGeom>
          <a:noFill/>
          <a:ln>
            <a:noFill/>
          </a:ln>
        </p:spPr>
      </p:pic>
      <p:sp>
        <p:nvSpPr>
          <p:cNvPr id="1938" name="Google Shape;1938;p112"/>
          <p:cNvSpPr/>
          <p:nvPr/>
        </p:nvSpPr>
        <p:spPr>
          <a:xfrm>
            <a:off x="2999924" y="15089726"/>
            <a:ext cx="4720200" cy="1408200"/>
          </a:xfrm>
          <a:prstGeom prst="roundRect">
            <a:avLst>
              <a:gd name="adj" fmla="val 16667"/>
            </a:avLst>
          </a:prstGeom>
          <a:solidFill>
            <a:srgbClr val="74AA9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a:solidFill>
                  <a:schemeClr val="dk1"/>
                </a:solidFill>
              </a:rPr>
              <a:t>ChatOpenAI</a:t>
            </a:r>
            <a:endParaRPr sz="5600">
              <a:solidFill>
                <a:schemeClr val="dk1"/>
              </a:solidFill>
            </a:endParaRPr>
          </a:p>
        </p:txBody>
      </p:sp>
      <p:sp>
        <p:nvSpPr>
          <p:cNvPr id="1934" name="Google Shape;1934;p112"/>
          <p:cNvSpPr/>
          <p:nvPr/>
        </p:nvSpPr>
        <p:spPr>
          <a:xfrm>
            <a:off x="11836138" y="14937313"/>
            <a:ext cx="5991600" cy="3977100"/>
          </a:xfrm>
          <a:prstGeom prst="roundRect">
            <a:avLst>
              <a:gd name="adj" fmla="val 16667"/>
            </a:avLst>
          </a:prstGeom>
          <a:solidFill>
            <a:srgbClr val="CFE2F3"/>
          </a:solidFill>
          <a:ln w="9525" cap="flat" cmpd="sng">
            <a:solidFill>
              <a:srgbClr val="A6E22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v1/models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v1/chat/completions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v1/embeddings</a:t>
            </a:r>
            <a:endParaRPr sz="3800" b="1">
              <a:solidFill>
                <a:schemeClr val="lt1"/>
              </a:solidFill>
            </a:endParaRPr>
          </a:p>
        </p:txBody>
      </p:sp>
      <p:sp>
        <p:nvSpPr>
          <p:cNvPr id="1939" name="Google Shape;1939;p112"/>
          <p:cNvSpPr/>
          <p:nvPr/>
        </p:nvSpPr>
        <p:spPr>
          <a:xfrm>
            <a:off x="11839688" y="14786125"/>
            <a:ext cx="5991600" cy="1119300"/>
          </a:xfrm>
          <a:prstGeom prst="roundRect">
            <a:avLst>
              <a:gd name="adj" fmla="val 16667"/>
            </a:avLst>
          </a:prstGeom>
          <a:solidFill>
            <a:srgbClr val="3D85C6"/>
          </a:solidFill>
          <a:ln w="9525" cap="flat" cmpd="sng">
            <a:solidFill>
              <a:srgbClr val="20A60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api.openai.com</a:t>
            </a:r>
            <a:endParaRPr sz="7000" b="1">
              <a:solidFill>
                <a:schemeClr val="dk1"/>
              </a:solidFill>
            </a:endParaRPr>
          </a:p>
        </p:txBody>
      </p:sp>
      <p:sp>
        <p:nvSpPr>
          <p:cNvPr id="1940" name="Google Shape;1940;p112"/>
          <p:cNvSpPr/>
          <p:nvPr/>
        </p:nvSpPr>
        <p:spPr>
          <a:xfrm>
            <a:off x="3325574" y="6282676"/>
            <a:ext cx="4720200" cy="14082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a:solidFill>
                  <a:schemeClr val="dk1"/>
                </a:solidFill>
              </a:rPr>
              <a:t>ChatNVIDIA</a:t>
            </a:r>
            <a:endParaRPr sz="5600">
              <a:solidFill>
                <a:schemeClr val="dk1"/>
              </a:solidFill>
            </a:endParaRPr>
          </a:p>
        </p:txBody>
      </p:sp>
      <p:cxnSp>
        <p:nvCxnSpPr>
          <p:cNvPr id="1941" name="Google Shape;1941;p112"/>
          <p:cNvCxnSpPr>
            <a:endCxn id="1938" idx="1"/>
          </p:cNvCxnSpPr>
          <p:nvPr/>
        </p:nvCxnSpPr>
        <p:spPr>
          <a:xfrm rot="5400000">
            <a:off x="-3306826" y="8784176"/>
            <a:ext cx="13316400" cy="702900"/>
          </a:xfrm>
          <a:prstGeom prst="curvedConnector4">
            <a:avLst>
              <a:gd name="adj1" fmla="val 200"/>
              <a:gd name="adj2" fmla="val 416883"/>
            </a:avLst>
          </a:prstGeom>
          <a:noFill/>
          <a:ln w="76200" cap="flat" cmpd="sng">
            <a:solidFill>
              <a:schemeClr val="accent4"/>
            </a:solidFill>
            <a:prstDash val="solid"/>
            <a:round/>
            <a:headEnd type="none" w="med" len="med"/>
            <a:tailEnd type="none" w="med" len="med"/>
          </a:ln>
        </p:spPr>
      </p:cxnSp>
      <p:cxnSp>
        <p:nvCxnSpPr>
          <p:cNvPr id="1942" name="Google Shape;1942;p112"/>
          <p:cNvCxnSpPr>
            <a:endCxn id="1940" idx="1"/>
          </p:cNvCxnSpPr>
          <p:nvPr/>
        </p:nvCxnSpPr>
        <p:spPr>
          <a:xfrm rot="5400000">
            <a:off x="1685774" y="4996276"/>
            <a:ext cx="3630300" cy="350700"/>
          </a:xfrm>
          <a:prstGeom prst="curvedConnector4">
            <a:avLst>
              <a:gd name="adj1" fmla="val 1470"/>
              <a:gd name="adj2" fmla="val 387411"/>
            </a:avLst>
          </a:prstGeom>
          <a:noFill/>
          <a:ln w="76200" cap="flat" cmpd="sng">
            <a:solidFill>
              <a:schemeClr val="dk2"/>
            </a:solidFill>
            <a:prstDash val="solid"/>
            <a:round/>
            <a:headEnd type="none" w="med" len="med"/>
            <a:tailEnd type="none" w="med" len="med"/>
          </a:ln>
        </p:spPr>
      </p:cxnSp>
      <p:pic>
        <p:nvPicPr>
          <p:cNvPr id="1943" name="Google Shape;1943;p112"/>
          <p:cNvPicPr preferRelativeResize="0"/>
          <p:nvPr/>
        </p:nvPicPr>
        <p:blipFill>
          <a:blip r:embed="rId6">
            <a:alphaModFix/>
          </a:blip>
          <a:stretch>
            <a:fillRect/>
          </a:stretch>
        </p:blipFill>
        <p:spPr>
          <a:xfrm>
            <a:off x="19393877" y="13942027"/>
            <a:ext cx="2938949" cy="2835302"/>
          </a:xfrm>
          <a:prstGeom prst="rect">
            <a:avLst/>
          </a:prstGeom>
          <a:noFill/>
          <a:ln>
            <a:noFill/>
          </a:ln>
        </p:spPr>
      </p:pic>
      <p:sp>
        <p:nvSpPr>
          <p:cNvPr id="2" name="TextBox 1">
            <a:extLst>
              <a:ext uri="{FF2B5EF4-FFF2-40B4-BE49-F238E27FC236}">
                <a16:creationId xmlns:a16="http://schemas.microsoft.com/office/drawing/2014/main" id="{82FB1838-3BBA-4D20-BEC5-4D64AB56EC86}"/>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25ADA-999F-AB48-8677-B48707ADAEBC}"/>
              </a:ext>
            </a:extLst>
          </p:cNvPr>
          <p:cNvSpPr>
            <a:spLocks noGrp="1"/>
          </p:cNvSpPr>
          <p:nvPr>
            <p:ph type="title"/>
          </p:nvPr>
        </p:nvSpPr>
        <p:spPr>
          <a:xfrm>
            <a:off x="1603169" y="352048"/>
            <a:ext cx="33666543" cy="2144196"/>
          </a:xfrm>
        </p:spPr>
        <p:txBody>
          <a:bodyPr>
            <a:normAutofit fontScale="90000"/>
          </a:bodyPr>
          <a:lstStyle/>
          <a:p>
            <a:r>
              <a:rPr lang="en-US" altLang="zh-TW" dirty="0"/>
              <a:t>References</a:t>
            </a:r>
            <a:endParaRPr lang="en-US" dirty="0"/>
          </a:p>
        </p:txBody>
      </p:sp>
      <p:sp>
        <p:nvSpPr>
          <p:cNvPr id="3" name="Content Placeholder 2">
            <a:extLst>
              <a:ext uri="{FF2B5EF4-FFF2-40B4-BE49-F238E27FC236}">
                <a16:creationId xmlns:a16="http://schemas.microsoft.com/office/drawing/2014/main" id="{ED605761-B9BA-114A-AAC3-7328153B5A1F}"/>
              </a:ext>
            </a:extLst>
          </p:cNvPr>
          <p:cNvSpPr>
            <a:spLocks noGrp="1"/>
          </p:cNvSpPr>
          <p:nvPr>
            <p:ph idx="1"/>
          </p:nvPr>
        </p:nvSpPr>
        <p:spPr>
          <a:xfrm>
            <a:off x="1603169" y="2549511"/>
            <a:ext cx="34401333" cy="17856187"/>
          </a:xfrm>
        </p:spPr>
        <p:txBody>
          <a:bodyPr>
            <a:noAutofit/>
          </a:bodyPr>
          <a:lstStyle/>
          <a:p>
            <a:pPr>
              <a:spcAft>
                <a:spcPts val="1800"/>
              </a:spcAft>
            </a:pPr>
            <a:r>
              <a:rPr lang="en-US" sz="6000" b="0" dirty="0"/>
              <a:t>NVIDIA DLI (2024), Building RAG Agents with LLMs, </a:t>
            </a:r>
            <a:r>
              <a:rPr lang="en-US" sz="6000" b="0" dirty="0">
                <a:hlinkClick r:id="rId2"/>
              </a:rPr>
              <a:t>https://learn.nvidia.com/courses/course-detail?course_id=course-v1:DLI+S-FX-15+V1</a:t>
            </a:r>
            <a:endParaRPr lang="en-US" sz="6000" b="0" dirty="0"/>
          </a:p>
          <a:p>
            <a:pPr>
              <a:spcAft>
                <a:spcPts val="600"/>
              </a:spcAft>
            </a:pPr>
            <a:r>
              <a:rPr lang="en-US" sz="6000" b="0" dirty="0"/>
              <a:t>NVIDIA DLI (2024), Generative AI with Diffusion Models, </a:t>
            </a:r>
            <a:r>
              <a:rPr lang="en-US" sz="6000" b="0" dirty="0">
                <a:hlinkClick r:id="rId3"/>
              </a:rPr>
              <a:t>https://learn.nvidia.com/courses/course-detail?course_id=course-v1:DLI+S-FX-14+V1</a:t>
            </a:r>
            <a:endParaRPr lang="en-US" sz="6000" b="0" dirty="0"/>
          </a:p>
          <a:p>
            <a:pPr>
              <a:spcAft>
                <a:spcPts val="600"/>
              </a:spcAft>
            </a:pPr>
            <a:r>
              <a:rPr lang="en-US" sz="6000" b="0" dirty="0" err="1"/>
              <a:t>Numa</a:t>
            </a:r>
            <a:r>
              <a:rPr lang="en-US" sz="6000" b="0" dirty="0"/>
              <a:t> </a:t>
            </a:r>
            <a:r>
              <a:rPr lang="en-US" sz="6000" b="0" dirty="0" err="1"/>
              <a:t>Dhamani</a:t>
            </a:r>
            <a:r>
              <a:rPr lang="en-US" sz="6000" b="0" dirty="0"/>
              <a:t> and Maggie Engler (2024), Introduction to Generative AI, Manning</a:t>
            </a:r>
          </a:p>
          <a:p>
            <a:pPr>
              <a:spcAft>
                <a:spcPts val="600"/>
              </a:spcAft>
            </a:pPr>
            <a:r>
              <a:rPr lang="en-US" sz="6000" b="0" dirty="0"/>
              <a:t>Denis Rothman (2024), Transformers for Natural Language Processing and Computer Vision: Explore Generative AI and Large Language Models with Hugging Face, </a:t>
            </a:r>
            <a:r>
              <a:rPr lang="en-US" sz="6000" b="0" dirty="0" err="1"/>
              <a:t>ChatGPT</a:t>
            </a:r>
            <a:r>
              <a:rPr lang="en-US" sz="6000" b="0" dirty="0"/>
              <a:t>, GPT-4V, and DALL-E 3, 3rd Edition, </a:t>
            </a:r>
            <a:r>
              <a:rPr lang="en-US" sz="6000" b="0" dirty="0" err="1"/>
              <a:t>Packt</a:t>
            </a:r>
            <a:r>
              <a:rPr lang="en-US" sz="6000" b="0" dirty="0"/>
              <a:t> Publishing</a:t>
            </a:r>
          </a:p>
          <a:p>
            <a:pPr>
              <a:spcAft>
                <a:spcPts val="600"/>
              </a:spcAft>
            </a:pPr>
            <a:r>
              <a:rPr lang="en-US" sz="6000" b="0" dirty="0"/>
              <a:t>Denis Rothman (2024), RAG-Driven Generative AI: Build custom retrieval augmented generation pipelines with </a:t>
            </a:r>
            <a:r>
              <a:rPr lang="en-US" sz="6000" b="0" dirty="0" err="1"/>
              <a:t>LlamaIndex</a:t>
            </a:r>
            <a:r>
              <a:rPr lang="en-US" sz="6000" b="0" dirty="0"/>
              <a:t>, Deep Lake, and Pinecone, </a:t>
            </a:r>
            <a:r>
              <a:rPr lang="en-US" sz="6000" b="0" dirty="0" err="1"/>
              <a:t>Packt</a:t>
            </a:r>
            <a:r>
              <a:rPr lang="en-US" sz="6000" b="0" dirty="0"/>
              <a:t> Publishing</a:t>
            </a:r>
          </a:p>
          <a:p>
            <a:pPr>
              <a:spcAft>
                <a:spcPts val="600"/>
              </a:spcAft>
            </a:pPr>
            <a:r>
              <a:rPr lang="en-US" sz="6000" b="0" dirty="0"/>
              <a:t>Jay </a:t>
            </a:r>
            <a:r>
              <a:rPr lang="en-US" sz="6000" b="0" dirty="0" err="1"/>
              <a:t>Alammar</a:t>
            </a:r>
            <a:r>
              <a:rPr lang="en-US" sz="6000" b="0" dirty="0"/>
              <a:t> and Maarten Grootendorst (2024), Hands-On Large Language Models: Language Understanding and Generation, O'Reilly Media</a:t>
            </a:r>
          </a:p>
          <a:p>
            <a:pPr>
              <a:spcAft>
                <a:spcPts val="600"/>
              </a:spcAft>
            </a:pPr>
            <a:r>
              <a:rPr lang="en-US" sz="6000" b="0" dirty="0"/>
              <a:t>Ben </a:t>
            </a:r>
            <a:r>
              <a:rPr lang="en-US" sz="6000" b="0" dirty="0" err="1"/>
              <a:t>Auffarth</a:t>
            </a:r>
            <a:r>
              <a:rPr lang="en-US" sz="6000" b="0" dirty="0"/>
              <a:t> (2023), Generative AI with </a:t>
            </a:r>
            <a:r>
              <a:rPr lang="en-US" sz="6000" b="0" dirty="0" err="1"/>
              <a:t>LangChain</a:t>
            </a:r>
            <a:r>
              <a:rPr lang="en-US" sz="6000" b="0" dirty="0"/>
              <a:t>: Build large language model (LLM) apps with Python, </a:t>
            </a:r>
            <a:r>
              <a:rPr lang="en-US" sz="6000" b="0" dirty="0" err="1"/>
              <a:t>ChatGPT</a:t>
            </a:r>
            <a:r>
              <a:rPr lang="en-US" sz="6000" b="0" dirty="0"/>
              <a:t> and other LLMs, </a:t>
            </a:r>
            <a:r>
              <a:rPr lang="en-US" sz="6000" b="0" dirty="0" err="1"/>
              <a:t>Packt</a:t>
            </a:r>
            <a:r>
              <a:rPr lang="en-US" sz="6000" b="0" dirty="0"/>
              <a:t> Publishing</a:t>
            </a:r>
          </a:p>
          <a:p>
            <a:pPr>
              <a:spcAft>
                <a:spcPts val="600"/>
              </a:spcAft>
            </a:pPr>
            <a:r>
              <a:rPr lang="en-US" sz="6000" b="0" dirty="0"/>
              <a:t>Chris </a:t>
            </a:r>
            <a:r>
              <a:rPr lang="en-US" sz="6000" b="0" dirty="0" err="1"/>
              <a:t>Fregly</a:t>
            </a:r>
            <a:r>
              <a:rPr lang="en-US" sz="6000" b="0" dirty="0"/>
              <a:t>, Antje Barth, and </a:t>
            </a:r>
            <a:r>
              <a:rPr lang="en-US" sz="6000" b="0" dirty="0" err="1"/>
              <a:t>Shelbee</a:t>
            </a:r>
            <a:r>
              <a:rPr lang="en-US" sz="6000" b="0" dirty="0"/>
              <a:t> </a:t>
            </a:r>
            <a:r>
              <a:rPr lang="en-US" sz="6000" b="0" dirty="0" err="1"/>
              <a:t>Eigenbrode</a:t>
            </a:r>
            <a:r>
              <a:rPr lang="en-US" sz="6000" b="0" dirty="0"/>
              <a:t> (2023), Generative AI on AWS: Building Context-Aware Multimodal Reasoning Applications, O'Reilly Media</a:t>
            </a:r>
          </a:p>
          <a:p>
            <a:pPr>
              <a:spcAft>
                <a:spcPts val="600"/>
              </a:spcAft>
            </a:pPr>
            <a:r>
              <a:rPr lang="en-US" sz="6000" b="0" dirty="0"/>
              <a:t>David Foster (2023), Generative Deep Learning: Teaching Machines to Paint, Write, Compose, and Play, 2nd Edition, </a:t>
            </a:r>
            <a:r>
              <a:rPr lang="en-US" sz="6000" b="0" dirty="0" err="1"/>
              <a:t>Oreilly</a:t>
            </a:r>
            <a:r>
              <a:rPr lang="en-US" sz="6000" b="0" dirty="0"/>
              <a:t> &amp; Associates Inc</a:t>
            </a:r>
          </a:p>
          <a:p>
            <a:pPr>
              <a:spcAft>
                <a:spcPts val="1800"/>
              </a:spcAft>
            </a:pPr>
            <a:endParaRPr lang="en-US" sz="6000" b="0" dirty="0"/>
          </a:p>
        </p:txBody>
      </p:sp>
      <p:sp>
        <p:nvSpPr>
          <p:cNvPr id="4" name="Slide Number Placeholder 3">
            <a:extLst>
              <a:ext uri="{FF2B5EF4-FFF2-40B4-BE49-F238E27FC236}">
                <a16:creationId xmlns:a16="http://schemas.microsoft.com/office/drawing/2014/main" id="{6865E3DA-E152-8940-B83F-B1F699694CF8}"/>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138</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8331596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1603169" y="5264"/>
            <a:ext cx="33666543" cy="4733523"/>
          </a:xfrm>
        </p:spPr>
        <p:txBody>
          <a:bodyPr>
            <a:normAutofit/>
          </a:bodyPr>
          <a:lstStyle/>
          <a:p>
            <a:r>
              <a:rPr lang="en-US" dirty="0"/>
              <a:t> LLM-powered Multimodal Agents</a:t>
            </a:r>
            <a:br>
              <a:rPr lang="en-US" dirty="0"/>
            </a:br>
            <a:r>
              <a:rPr lang="en-US" dirty="0">
                <a:solidFill>
                  <a:srgbClr val="C00000"/>
                </a:solidFill>
              </a:rPr>
              <a:t>Large Multimodal Agents (LMAs)</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14</a:t>
            </a:fld>
            <a:endParaRPr lang="en-US"/>
          </a:p>
        </p:txBody>
      </p:sp>
      <p:pic>
        <p:nvPicPr>
          <p:cNvPr id="5" name="Picture 4">
            <a:extLst>
              <a:ext uri="{FF2B5EF4-FFF2-40B4-BE49-F238E27FC236}">
                <a16:creationId xmlns:a16="http://schemas.microsoft.com/office/drawing/2014/main" id="{2AAF6158-454E-6100-4081-450DAA3237CC}"/>
              </a:ext>
            </a:extLst>
          </p:cNvPr>
          <p:cNvPicPr>
            <a:picLocks noChangeAspect="1"/>
          </p:cNvPicPr>
          <p:nvPr/>
        </p:nvPicPr>
        <p:blipFill>
          <a:blip r:embed="rId2"/>
          <a:stretch>
            <a:fillRect/>
          </a:stretch>
        </p:blipFill>
        <p:spPr>
          <a:xfrm>
            <a:off x="1631600" y="6560076"/>
            <a:ext cx="33312801" cy="9275136"/>
          </a:xfrm>
          <a:prstGeom prst="rect">
            <a:avLst/>
          </a:prstGeom>
        </p:spPr>
      </p:pic>
      <p:sp>
        <p:nvSpPr>
          <p:cNvPr id="6" name="TextBox 5">
            <a:extLst>
              <a:ext uri="{FF2B5EF4-FFF2-40B4-BE49-F238E27FC236}">
                <a16:creationId xmlns:a16="http://schemas.microsoft.com/office/drawing/2014/main" id="{3CAD7E86-DF69-CE18-539B-C064DD3A2BEA}"/>
              </a:ext>
            </a:extLst>
          </p:cNvPr>
          <p:cNvSpPr txBox="1"/>
          <p:nvPr/>
        </p:nvSpPr>
        <p:spPr>
          <a:xfrm>
            <a:off x="3208301" y="19823538"/>
            <a:ext cx="30456273" cy="553998"/>
          </a:xfrm>
          <a:prstGeom prst="rect">
            <a:avLst/>
          </a:prstGeom>
          <a:noFill/>
        </p:spPr>
        <p:txBody>
          <a:bodyPr wrap="square">
            <a:spAutoFit/>
          </a:bodyPr>
          <a:lstStyle/>
          <a:p>
            <a:pPr algn="ctr"/>
            <a:r>
              <a:rPr lang="en-US" sz="3000" dirty="0">
                <a:solidFill>
                  <a:schemeClr val="bg1">
                    <a:lumMod val="75000"/>
                  </a:schemeClr>
                </a:solidFill>
              </a:rPr>
              <a:t>Source: </a:t>
            </a:r>
            <a:r>
              <a:rPr lang="en-US" sz="3000" dirty="0" err="1">
                <a:solidFill>
                  <a:schemeClr val="bg1">
                    <a:lumMod val="75000"/>
                  </a:schemeClr>
                </a:solidFill>
              </a:rPr>
              <a:t>Xie</a:t>
            </a:r>
            <a:r>
              <a:rPr lang="en-US" sz="3000" dirty="0">
                <a:solidFill>
                  <a:schemeClr val="bg1">
                    <a:lumMod val="75000"/>
                  </a:schemeClr>
                </a:solidFill>
              </a:rPr>
              <a:t>, </a:t>
            </a:r>
            <a:r>
              <a:rPr lang="en-US" sz="3000" dirty="0" err="1">
                <a:solidFill>
                  <a:schemeClr val="bg1">
                    <a:lumMod val="75000"/>
                  </a:schemeClr>
                </a:solidFill>
              </a:rPr>
              <a:t>Junlin</a:t>
            </a:r>
            <a:r>
              <a:rPr lang="en-US" sz="3000" dirty="0">
                <a:solidFill>
                  <a:schemeClr val="bg1">
                    <a:lumMod val="75000"/>
                  </a:schemeClr>
                </a:solidFill>
              </a:rPr>
              <a:t>, </a:t>
            </a:r>
            <a:r>
              <a:rPr lang="en-US" sz="3000" dirty="0" err="1">
                <a:solidFill>
                  <a:schemeClr val="bg1">
                    <a:lumMod val="75000"/>
                  </a:schemeClr>
                </a:solidFill>
              </a:rPr>
              <a:t>Zhihong</a:t>
            </a:r>
            <a:r>
              <a:rPr lang="en-US" sz="3000" dirty="0">
                <a:solidFill>
                  <a:schemeClr val="bg1">
                    <a:lumMod val="75000"/>
                  </a:schemeClr>
                </a:solidFill>
              </a:rPr>
              <a:t> Chen, </a:t>
            </a:r>
            <a:r>
              <a:rPr lang="en-US" sz="3000" dirty="0" err="1">
                <a:solidFill>
                  <a:schemeClr val="bg1">
                    <a:lumMod val="75000"/>
                  </a:schemeClr>
                </a:solidFill>
              </a:rPr>
              <a:t>Ruifei</a:t>
            </a:r>
            <a:r>
              <a:rPr lang="en-US" sz="3000" dirty="0">
                <a:solidFill>
                  <a:schemeClr val="bg1">
                    <a:lumMod val="75000"/>
                  </a:schemeClr>
                </a:solidFill>
              </a:rPr>
              <a:t> Zhang, Xiang Wan, and </a:t>
            </a:r>
            <a:r>
              <a:rPr lang="en-US" sz="3000" dirty="0" err="1">
                <a:solidFill>
                  <a:schemeClr val="bg1">
                    <a:lumMod val="75000"/>
                  </a:schemeClr>
                </a:solidFill>
              </a:rPr>
              <a:t>Guanbin</a:t>
            </a:r>
            <a:r>
              <a:rPr lang="en-US" sz="3000" dirty="0">
                <a:solidFill>
                  <a:schemeClr val="bg1">
                    <a:lumMod val="75000"/>
                  </a:schemeClr>
                </a:solidFill>
              </a:rPr>
              <a:t> Li. "Large Multimodal Agents: A Survey." </a:t>
            </a:r>
            <a:r>
              <a:rPr lang="en-US" sz="3000" dirty="0" err="1">
                <a:solidFill>
                  <a:schemeClr val="bg1">
                    <a:lumMod val="75000"/>
                  </a:schemeClr>
                </a:solidFill>
              </a:rPr>
              <a:t>arXiv</a:t>
            </a:r>
            <a:r>
              <a:rPr lang="en-US" sz="3000" dirty="0">
                <a:solidFill>
                  <a:schemeClr val="bg1">
                    <a:lumMod val="75000"/>
                  </a:schemeClr>
                </a:solidFill>
              </a:rPr>
              <a:t> preprint arXiv:2402.15116 (2024).</a:t>
            </a:r>
          </a:p>
        </p:txBody>
      </p:sp>
      <p:sp>
        <p:nvSpPr>
          <p:cNvPr id="7" name="TextBox 6">
            <a:extLst>
              <a:ext uri="{FF2B5EF4-FFF2-40B4-BE49-F238E27FC236}">
                <a16:creationId xmlns:a16="http://schemas.microsoft.com/office/drawing/2014/main" id="{7FAEFC12-1203-D769-5E98-B6E925319F36}"/>
              </a:ext>
            </a:extLst>
          </p:cNvPr>
          <p:cNvSpPr txBox="1"/>
          <p:nvPr/>
        </p:nvSpPr>
        <p:spPr>
          <a:xfrm>
            <a:off x="1083089" y="15802502"/>
            <a:ext cx="3197967" cy="1384995"/>
          </a:xfrm>
          <a:prstGeom prst="rect">
            <a:avLst/>
          </a:prstGeom>
          <a:noFill/>
        </p:spPr>
        <p:txBody>
          <a:bodyPr wrap="square">
            <a:spAutoFit/>
          </a:bodyPr>
          <a:lstStyle/>
          <a:p>
            <a:r>
              <a:rPr lang="en-US" sz="8400" dirty="0">
                <a:solidFill>
                  <a:schemeClr val="accent1"/>
                </a:solidFill>
              </a:rPr>
              <a:t>2022</a:t>
            </a:r>
            <a:endParaRPr lang="en-US" sz="8400" dirty="0"/>
          </a:p>
        </p:txBody>
      </p:sp>
      <p:sp>
        <p:nvSpPr>
          <p:cNvPr id="8" name="TextBox 7">
            <a:extLst>
              <a:ext uri="{FF2B5EF4-FFF2-40B4-BE49-F238E27FC236}">
                <a16:creationId xmlns:a16="http://schemas.microsoft.com/office/drawing/2014/main" id="{9FC8254E-17B2-8B92-2B26-94147E6579D6}"/>
              </a:ext>
            </a:extLst>
          </p:cNvPr>
          <p:cNvSpPr txBox="1"/>
          <p:nvPr/>
        </p:nvSpPr>
        <p:spPr>
          <a:xfrm>
            <a:off x="15682256" y="15802502"/>
            <a:ext cx="3197967" cy="1384995"/>
          </a:xfrm>
          <a:prstGeom prst="rect">
            <a:avLst/>
          </a:prstGeom>
          <a:noFill/>
        </p:spPr>
        <p:txBody>
          <a:bodyPr wrap="square">
            <a:spAutoFit/>
          </a:bodyPr>
          <a:lstStyle/>
          <a:p>
            <a:r>
              <a:rPr lang="en-US" sz="8400" dirty="0">
                <a:solidFill>
                  <a:schemeClr val="accent1"/>
                </a:solidFill>
              </a:rPr>
              <a:t>2023</a:t>
            </a:r>
            <a:endParaRPr lang="en-US" sz="8400" dirty="0"/>
          </a:p>
        </p:txBody>
      </p:sp>
      <p:sp>
        <p:nvSpPr>
          <p:cNvPr id="9" name="TextBox 8">
            <a:extLst>
              <a:ext uri="{FF2B5EF4-FFF2-40B4-BE49-F238E27FC236}">
                <a16:creationId xmlns:a16="http://schemas.microsoft.com/office/drawing/2014/main" id="{47EAA74F-CCD0-EFE1-18F9-1A732E221C19}"/>
              </a:ext>
            </a:extLst>
          </p:cNvPr>
          <p:cNvSpPr txBox="1"/>
          <p:nvPr/>
        </p:nvSpPr>
        <p:spPr>
          <a:xfrm>
            <a:off x="30281426" y="15802502"/>
            <a:ext cx="3197967" cy="1384995"/>
          </a:xfrm>
          <a:prstGeom prst="rect">
            <a:avLst/>
          </a:prstGeom>
          <a:noFill/>
        </p:spPr>
        <p:txBody>
          <a:bodyPr wrap="square">
            <a:spAutoFit/>
          </a:bodyPr>
          <a:lstStyle/>
          <a:p>
            <a:r>
              <a:rPr lang="en-US" sz="8400" dirty="0">
                <a:solidFill>
                  <a:schemeClr val="accent1"/>
                </a:solidFill>
              </a:rPr>
              <a:t>2024</a:t>
            </a:r>
            <a:endParaRPr lang="en-US" sz="8400" dirty="0"/>
          </a:p>
        </p:txBody>
      </p:sp>
    </p:spTree>
    <p:extLst>
      <p:ext uri="{BB962C8B-B14F-4D97-AF65-F5344CB8AC3E}">
        <p14:creationId xmlns:p14="http://schemas.microsoft.com/office/powerpoint/2010/main" val="383256869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1603169" y="164594"/>
            <a:ext cx="33666543" cy="2073459"/>
          </a:xfrm>
        </p:spPr>
        <p:txBody>
          <a:bodyPr>
            <a:normAutofit fontScale="90000"/>
          </a:bodyPr>
          <a:lstStyle/>
          <a:p>
            <a:r>
              <a:rPr lang="en-US" dirty="0"/>
              <a:t>Four Paradigms in NLP (LM)</a:t>
            </a:r>
          </a:p>
        </p:txBody>
      </p:sp>
      <p:pic>
        <p:nvPicPr>
          <p:cNvPr id="6" name="Content Placeholder 5">
            <a:extLst>
              <a:ext uri="{FF2B5EF4-FFF2-40B4-BE49-F238E27FC236}">
                <a16:creationId xmlns:a16="http://schemas.microsoft.com/office/drawing/2014/main" id="{99CD3561-F2F8-B438-D40E-E82F48CD74B5}"/>
              </a:ext>
            </a:extLst>
          </p:cNvPr>
          <p:cNvPicPr>
            <a:picLocks noGrp="1" noChangeAspect="1"/>
          </p:cNvPicPr>
          <p:nvPr>
            <p:ph idx="1"/>
          </p:nvPr>
        </p:nvPicPr>
        <p:blipFill>
          <a:blip r:embed="rId2"/>
          <a:stretch>
            <a:fillRect/>
          </a:stretch>
        </p:blipFill>
        <p:spPr>
          <a:xfrm>
            <a:off x="3715335" y="2128320"/>
            <a:ext cx="29145330" cy="17613276"/>
          </a:xfrm>
        </p:spPr>
      </p:pic>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15</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1454730" y="19804785"/>
            <a:ext cx="33666540" cy="830997"/>
          </a:xfrm>
          <a:prstGeom prst="rect">
            <a:avLst/>
          </a:prstGeom>
          <a:noFill/>
        </p:spPr>
        <p:txBody>
          <a:bodyPr wrap="square">
            <a:spAutoFit/>
          </a:bodyPr>
          <a:lstStyle/>
          <a:p>
            <a:pPr algn="ctr"/>
            <a:r>
              <a:rPr lang="en-US" sz="2400" dirty="0">
                <a:solidFill>
                  <a:schemeClr val="bg1">
                    <a:lumMod val="75000"/>
                  </a:schemeClr>
                </a:solidFill>
              </a:rPr>
              <a:t>Source: </a:t>
            </a:r>
            <a:r>
              <a:rPr lang="en-US" sz="2400" dirty="0" err="1">
                <a:solidFill>
                  <a:schemeClr val="bg1">
                    <a:lumMod val="75000"/>
                  </a:schemeClr>
                </a:solidFill>
              </a:rPr>
              <a:t>Pengfei</a:t>
            </a:r>
            <a:r>
              <a:rPr lang="en-US" sz="2400" dirty="0">
                <a:solidFill>
                  <a:schemeClr val="bg1">
                    <a:lumMod val="75000"/>
                  </a:schemeClr>
                </a:solidFill>
              </a:rPr>
              <a:t> Liu, </a:t>
            </a:r>
            <a:r>
              <a:rPr lang="en-US" sz="2400" dirty="0" err="1">
                <a:solidFill>
                  <a:schemeClr val="bg1">
                    <a:lumMod val="75000"/>
                  </a:schemeClr>
                </a:solidFill>
              </a:rPr>
              <a:t>Weizhe</a:t>
            </a:r>
            <a:r>
              <a:rPr lang="en-US" sz="2400" dirty="0">
                <a:solidFill>
                  <a:schemeClr val="bg1">
                    <a:lumMod val="75000"/>
                  </a:schemeClr>
                </a:solidFill>
              </a:rPr>
              <a:t> Yuan, </a:t>
            </a:r>
            <a:r>
              <a:rPr lang="en-US" sz="2400" dirty="0" err="1">
                <a:solidFill>
                  <a:schemeClr val="bg1">
                    <a:lumMod val="75000"/>
                  </a:schemeClr>
                </a:solidFill>
              </a:rPr>
              <a:t>Jinlan</a:t>
            </a:r>
            <a:r>
              <a:rPr lang="en-US" sz="2400" dirty="0">
                <a:solidFill>
                  <a:schemeClr val="bg1">
                    <a:lumMod val="75000"/>
                  </a:schemeClr>
                </a:solidFill>
              </a:rPr>
              <a:t> Fu, </a:t>
            </a:r>
            <a:r>
              <a:rPr lang="en-US" sz="2400" dirty="0" err="1">
                <a:solidFill>
                  <a:schemeClr val="bg1">
                    <a:lumMod val="75000"/>
                  </a:schemeClr>
                </a:solidFill>
              </a:rPr>
              <a:t>Zhengbao</a:t>
            </a:r>
            <a:r>
              <a:rPr lang="en-US" sz="2400" dirty="0">
                <a:solidFill>
                  <a:schemeClr val="bg1">
                    <a:lumMod val="75000"/>
                  </a:schemeClr>
                </a:solidFill>
              </a:rPr>
              <a:t> Jiang, Hiroaki Hayashi, and Graham </a:t>
            </a:r>
            <a:r>
              <a:rPr lang="en-US" sz="2400" dirty="0" err="1">
                <a:solidFill>
                  <a:schemeClr val="bg1">
                    <a:lumMod val="75000"/>
                  </a:schemeClr>
                </a:solidFill>
              </a:rPr>
              <a:t>Neubig</a:t>
            </a:r>
            <a:r>
              <a:rPr lang="en-US" sz="2400" dirty="0">
                <a:solidFill>
                  <a:schemeClr val="bg1">
                    <a:lumMod val="75000"/>
                  </a:schemeClr>
                </a:solidFill>
              </a:rPr>
              <a:t>. (2023) "Pre-train, prompt, and predict: A systematic survey of prompting methods in natural language processing." ACM Computing Surveys 55, no. 9 (2023): 1-35.</a:t>
            </a:r>
          </a:p>
        </p:txBody>
      </p:sp>
      <p:sp>
        <p:nvSpPr>
          <p:cNvPr id="9" name="TextBox 8">
            <a:extLst>
              <a:ext uri="{FF2B5EF4-FFF2-40B4-BE49-F238E27FC236}">
                <a16:creationId xmlns:a16="http://schemas.microsoft.com/office/drawing/2014/main" id="{4755BC0B-BCE1-A888-6F73-A66485D3E03B}"/>
              </a:ext>
            </a:extLst>
          </p:cNvPr>
          <p:cNvSpPr txBox="1"/>
          <p:nvPr/>
        </p:nvSpPr>
        <p:spPr>
          <a:xfrm>
            <a:off x="4770783" y="15370439"/>
            <a:ext cx="22382922" cy="1200329"/>
          </a:xfrm>
          <a:prstGeom prst="rect">
            <a:avLst/>
          </a:prstGeom>
          <a:noFill/>
        </p:spPr>
        <p:txBody>
          <a:bodyPr wrap="square">
            <a:spAutoFit/>
          </a:bodyPr>
          <a:lstStyle/>
          <a:p>
            <a:r>
              <a:rPr lang="en-US" sz="7200" b="1" dirty="0">
                <a:solidFill>
                  <a:srgbClr val="C00000"/>
                </a:solidFill>
              </a:rPr>
              <a:t>GAI: Pre-train, Prompt, and Predict (Prompting)</a:t>
            </a:r>
          </a:p>
        </p:txBody>
      </p:sp>
      <p:sp>
        <p:nvSpPr>
          <p:cNvPr id="10" name="TextBox 9">
            <a:extLst>
              <a:ext uri="{FF2B5EF4-FFF2-40B4-BE49-F238E27FC236}">
                <a16:creationId xmlns:a16="http://schemas.microsoft.com/office/drawing/2014/main" id="{B5DF5268-E178-FDA2-861E-D5B31BA13446}"/>
              </a:ext>
            </a:extLst>
          </p:cNvPr>
          <p:cNvSpPr txBox="1"/>
          <p:nvPr/>
        </p:nvSpPr>
        <p:spPr>
          <a:xfrm>
            <a:off x="4651515" y="11295395"/>
            <a:ext cx="22382922" cy="1200329"/>
          </a:xfrm>
          <a:prstGeom prst="rect">
            <a:avLst/>
          </a:prstGeom>
          <a:noFill/>
        </p:spPr>
        <p:txBody>
          <a:bodyPr wrap="square">
            <a:spAutoFit/>
          </a:bodyPr>
          <a:lstStyle/>
          <a:p>
            <a:r>
              <a:rPr lang="en-US" sz="7200" b="1" dirty="0">
                <a:solidFill>
                  <a:srgbClr val="C00000"/>
                </a:solidFill>
              </a:rPr>
              <a:t>Transfer Learning: Pre-training, Fine-Tuning (FT)</a:t>
            </a:r>
          </a:p>
        </p:txBody>
      </p:sp>
    </p:spTree>
    <p:extLst>
      <p:ext uri="{BB962C8B-B14F-4D97-AF65-F5344CB8AC3E}">
        <p14:creationId xmlns:p14="http://schemas.microsoft.com/office/powerpoint/2010/main" val="1695429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16</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1603169" y="212810"/>
            <a:ext cx="33666543" cy="3403227"/>
          </a:xfrm>
        </p:spPr>
        <p:txBody>
          <a:bodyPr>
            <a:normAutofit fontScale="90000"/>
          </a:bodyPr>
          <a:lstStyle/>
          <a:p>
            <a:r>
              <a:rPr lang="en-US" sz="12000" dirty="0"/>
              <a:t>Large Language Models (LLM)</a:t>
            </a:r>
            <a:br>
              <a:rPr lang="en-US" sz="12000" dirty="0"/>
            </a:br>
            <a:r>
              <a:rPr lang="en-US" sz="12000" dirty="0"/>
              <a:t>Three typical learning paradigms</a:t>
            </a:r>
            <a:endParaRPr lang="en-US" sz="7200" b="0" dirty="0"/>
          </a:p>
        </p:txBody>
      </p:sp>
      <p:sp>
        <p:nvSpPr>
          <p:cNvPr id="13" name="Rectangle 12">
            <a:extLst>
              <a:ext uri="{FF2B5EF4-FFF2-40B4-BE49-F238E27FC236}">
                <a16:creationId xmlns:a16="http://schemas.microsoft.com/office/drawing/2014/main" id="{AAD005E0-1FF2-B0BD-7E38-421A032E45B0}"/>
              </a:ext>
            </a:extLst>
          </p:cNvPr>
          <p:cNvSpPr/>
          <p:nvPr/>
        </p:nvSpPr>
        <p:spPr>
          <a:xfrm>
            <a:off x="557214" y="19702920"/>
            <a:ext cx="34799232" cy="553998"/>
          </a:xfrm>
          <a:prstGeom prst="rect">
            <a:avLst/>
          </a:prstGeom>
        </p:spPr>
        <p:txBody>
          <a:bodyPr wrap="square">
            <a:spAutoFit/>
          </a:bodyPr>
          <a:lstStyle/>
          <a:p>
            <a:pPr algn="ctr"/>
            <a:r>
              <a:rPr lang="en-US" sz="3000" dirty="0">
                <a:solidFill>
                  <a:schemeClr val="bg1">
                    <a:lumMod val="75000"/>
                  </a:schemeClr>
                </a:solidFill>
              </a:rPr>
              <a:t>Source: </a:t>
            </a:r>
            <a:r>
              <a:rPr lang="en-US" sz="3000" dirty="0" err="1">
                <a:solidFill>
                  <a:schemeClr val="bg1">
                    <a:lumMod val="75000"/>
                  </a:schemeClr>
                </a:solidFill>
              </a:rPr>
              <a:t>Shukang</a:t>
            </a:r>
            <a:r>
              <a:rPr lang="en-US" sz="3000" dirty="0">
                <a:solidFill>
                  <a:schemeClr val="bg1">
                    <a:lumMod val="75000"/>
                  </a:schemeClr>
                </a:solidFill>
              </a:rPr>
              <a:t> Yin, </a:t>
            </a:r>
            <a:r>
              <a:rPr lang="en-US" sz="3000" dirty="0" err="1">
                <a:solidFill>
                  <a:schemeClr val="bg1">
                    <a:lumMod val="75000"/>
                  </a:schemeClr>
                </a:solidFill>
              </a:rPr>
              <a:t>Chaoyou</a:t>
            </a:r>
            <a:r>
              <a:rPr lang="en-US" sz="3000" dirty="0">
                <a:solidFill>
                  <a:schemeClr val="bg1">
                    <a:lumMod val="75000"/>
                  </a:schemeClr>
                </a:solidFill>
              </a:rPr>
              <a:t> Fu, </a:t>
            </a:r>
            <a:r>
              <a:rPr lang="en-US" sz="3000" dirty="0" err="1">
                <a:solidFill>
                  <a:schemeClr val="bg1">
                    <a:lumMod val="75000"/>
                  </a:schemeClr>
                </a:solidFill>
              </a:rPr>
              <a:t>Sirui</a:t>
            </a:r>
            <a:r>
              <a:rPr lang="en-US" sz="3000" dirty="0">
                <a:solidFill>
                  <a:schemeClr val="bg1">
                    <a:lumMod val="75000"/>
                  </a:schemeClr>
                </a:solidFill>
              </a:rPr>
              <a:t> Zhao, </a:t>
            </a:r>
            <a:r>
              <a:rPr lang="en-US" sz="3000" dirty="0" err="1">
                <a:solidFill>
                  <a:schemeClr val="bg1">
                    <a:lumMod val="75000"/>
                  </a:schemeClr>
                </a:solidFill>
              </a:rPr>
              <a:t>Ke</a:t>
            </a:r>
            <a:r>
              <a:rPr lang="en-US" sz="3000" dirty="0">
                <a:solidFill>
                  <a:schemeClr val="bg1">
                    <a:lumMod val="75000"/>
                  </a:schemeClr>
                </a:solidFill>
              </a:rPr>
              <a:t> Li, Xing Sun, Tong Xu, and </a:t>
            </a:r>
            <a:r>
              <a:rPr lang="en-US" sz="3000" dirty="0" err="1">
                <a:solidFill>
                  <a:schemeClr val="bg1">
                    <a:lumMod val="75000"/>
                  </a:schemeClr>
                </a:solidFill>
              </a:rPr>
              <a:t>Enhong</a:t>
            </a:r>
            <a:r>
              <a:rPr lang="en-US" sz="3000" dirty="0">
                <a:solidFill>
                  <a:schemeClr val="bg1">
                    <a:lumMod val="75000"/>
                  </a:schemeClr>
                </a:solidFill>
              </a:rPr>
              <a:t> Chen. (2024) "A survey on multimodal large language models." National Science Review (2024): nwae403.</a:t>
            </a:r>
          </a:p>
        </p:txBody>
      </p:sp>
      <p:pic>
        <p:nvPicPr>
          <p:cNvPr id="5" name="Picture 4">
            <a:extLst>
              <a:ext uri="{FF2B5EF4-FFF2-40B4-BE49-F238E27FC236}">
                <a16:creationId xmlns:a16="http://schemas.microsoft.com/office/drawing/2014/main" id="{93A83E79-2D01-55CF-1AC4-15063B395F5B}"/>
              </a:ext>
            </a:extLst>
          </p:cNvPr>
          <p:cNvPicPr>
            <a:picLocks noChangeAspect="1"/>
          </p:cNvPicPr>
          <p:nvPr/>
        </p:nvPicPr>
        <p:blipFill>
          <a:blip r:embed="rId2"/>
          <a:stretch>
            <a:fillRect/>
          </a:stretch>
        </p:blipFill>
        <p:spPr>
          <a:xfrm>
            <a:off x="1026294" y="3622014"/>
            <a:ext cx="34243416" cy="16028832"/>
          </a:xfrm>
          <a:prstGeom prst="rect">
            <a:avLst/>
          </a:prstGeom>
        </p:spPr>
      </p:pic>
    </p:spTree>
    <p:extLst>
      <p:ext uri="{BB962C8B-B14F-4D97-AF65-F5344CB8AC3E}">
        <p14:creationId xmlns:p14="http://schemas.microsoft.com/office/powerpoint/2010/main" val="3446841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977" y="565920"/>
            <a:ext cx="34268919" cy="2716926"/>
          </a:xfrm>
        </p:spPr>
        <p:txBody>
          <a:bodyPr>
            <a:noAutofit/>
          </a:bodyPr>
          <a:lstStyle/>
          <a:p>
            <a:r>
              <a:rPr lang="en-US" dirty="0">
                <a:solidFill>
                  <a:schemeClr val="accent1"/>
                </a:solidFill>
              </a:rPr>
              <a:t>Transformers (how LLMs work)</a:t>
            </a:r>
          </a:p>
        </p:txBody>
      </p:sp>
      <p:sp>
        <p:nvSpPr>
          <p:cNvPr id="4" name="Slide Number Placeholder 3"/>
          <p:cNvSpPr>
            <a:spLocks noGrp="1"/>
          </p:cNvSpPr>
          <p:nvPr>
            <p:ph type="sldNum" sz="quarter" idx="12"/>
          </p:nvPr>
        </p:nvSpPr>
        <p:spPr/>
        <p:txBody>
          <a:bodyPr/>
          <a:lstStyle/>
          <a:p>
            <a:pPr defTabSz="2743200">
              <a:buClrTx/>
              <a:defRPr/>
            </a:pPr>
            <a:fld id="{E78C9E75-97FD-45D9-8ED3-955348887BB1}" type="slidenum">
              <a:rPr lang="zh-TW" altLang="en-US" kern="1200">
                <a:solidFill>
                  <a:prstClr val="black">
                    <a:tint val="75000"/>
                  </a:prstClr>
                </a:solidFill>
                <a:latin typeface="Calibri" panose="020F0502020204030204"/>
                <a:ea typeface="新細明體" panose="02020500000000000000" pitchFamily="18" charset="-120"/>
                <a:cs typeface="+mn-cs"/>
              </a:rPr>
              <a:pPr defTabSz="2743200">
                <a:buClrTx/>
                <a:defRPr/>
              </a:pPr>
              <a:t>17</a:t>
            </a:fld>
            <a:endParaRPr lang="zh-TW" altLang="en-US" kern="1200">
              <a:solidFill>
                <a:prstClr val="black">
                  <a:tint val="75000"/>
                </a:prstClr>
              </a:solidFill>
              <a:latin typeface="Calibri" panose="020F0502020204030204"/>
              <a:ea typeface="新細明體" panose="02020500000000000000" pitchFamily="18" charset="-120"/>
              <a:cs typeface="+mn-cs"/>
            </a:endParaRPr>
          </a:p>
        </p:txBody>
      </p:sp>
      <p:sp>
        <p:nvSpPr>
          <p:cNvPr id="6" name="Rectangle 5"/>
          <p:cNvSpPr/>
          <p:nvPr/>
        </p:nvSpPr>
        <p:spPr>
          <a:xfrm>
            <a:off x="7486800" y="19225215"/>
            <a:ext cx="21386376" cy="1200329"/>
          </a:xfrm>
          <a:prstGeom prst="rect">
            <a:avLst/>
          </a:prstGeom>
        </p:spPr>
        <p:txBody>
          <a:bodyPr wrap="square">
            <a:spAutoFit/>
          </a:bodyPr>
          <a:lstStyle/>
          <a:p>
            <a:pPr algn="ctr" defTabSz="2743200">
              <a:buClrTx/>
            </a:pPr>
            <a:r>
              <a:rPr lang="en-US" sz="3600" kern="1200" dirty="0">
                <a:solidFill>
                  <a:prstClr val="white">
                    <a:lumMod val="75000"/>
                  </a:prstClr>
                </a:solidFill>
                <a:latin typeface="Calibri" panose="020F0502020204030204"/>
                <a:ea typeface="+mn-ea"/>
                <a:cs typeface="+mn-cs"/>
              </a:rPr>
              <a:t>Source: 3Blue1Brown (2024), Transformers (how LLMs work) explained visually | DL5, </a:t>
            </a:r>
            <a:r>
              <a:rPr lang="en-US" sz="3600" kern="1200" dirty="0">
                <a:solidFill>
                  <a:prstClr val="white">
                    <a:lumMod val="75000"/>
                  </a:prstClr>
                </a:solidFill>
                <a:latin typeface="Calibri" panose="020F0502020204030204"/>
                <a:ea typeface="+mn-ea"/>
                <a:cs typeface="+mn-cs"/>
                <a:hlinkClick r:id="rId2"/>
              </a:rPr>
              <a:t>https://www.youtube.com/watch?v=wjZofJX0v4M</a:t>
            </a:r>
            <a:endParaRPr lang="en-US" sz="3600" kern="1200" dirty="0">
              <a:solidFill>
                <a:prstClr val="white">
                  <a:lumMod val="75000"/>
                </a:prstClr>
              </a:solidFill>
              <a:latin typeface="Calibri" panose="020F0502020204030204"/>
              <a:ea typeface="+mn-ea"/>
              <a:cs typeface="+mn-cs"/>
            </a:endParaRPr>
          </a:p>
        </p:txBody>
      </p:sp>
      <p:pic>
        <p:nvPicPr>
          <p:cNvPr id="8" name="Picture 7">
            <a:extLst>
              <a:ext uri="{FF2B5EF4-FFF2-40B4-BE49-F238E27FC236}">
                <a16:creationId xmlns:a16="http://schemas.microsoft.com/office/drawing/2014/main" id="{C9F641CA-8E55-CA85-47AD-54F15F70F7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86924" y="3644060"/>
            <a:ext cx="27981018" cy="15581157"/>
          </a:xfrm>
          <a:prstGeom prst="rect">
            <a:avLst/>
          </a:prstGeom>
        </p:spPr>
      </p:pic>
    </p:spTree>
    <p:extLst>
      <p:ext uri="{BB962C8B-B14F-4D97-AF65-F5344CB8AC3E}">
        <p14:creationId xmlns:p14="http://schemas.microsoft.com/office/powerpoint/2010/main" val="27704564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977" y="565920"/>
            <a:ext cx="34268919" cy="2716926"/>
          </a:xfrm>
        </p:spPr>
        <p:txBody>
          <a:bodyPr>
            <a:noAutofit/>
          </a:bodyPr>
          <a:lstStyle/>
          <a:p>
            <a:r>
              <a:rPr lang="en-US" dirty="0">
                <a:solidFill>
                  <a:schemeClr val="accent1"/>
                </a:solidFill>
              </a:rPr>
              <a:t>Attention in Transformers</a:t>
            </a:r>
          </a:p>
        </p:txBody>
      </p:sp>
      <p:sp>
        <p:nvSpPr>
          <p:cNvPr id="4" name="Slide Number Placeholder 3"/>
          <p:cNvSpPr>
            <a:spLocks noGrp="1"/>
          </p:cNvSpPr>
          <p:nvPr>
            <p:ph type="sldNum" sz="quarter" idx="12"/>
          </p:nvPr>
        </p:nvSpPr>
        <p:spPr/>
        <p:txBody>
          <a:bodyPr/>
          <a:lstStyle/>
          <a:p>
            <a:pPr defTabSz="2743200">
              <a:buClrTx/>
              <a:defRPr/>
            </a:pPr>
            <a:fld id="{E78C9E75-97FD-45D9-8ED3-955348887BB1}" type="slidenum">
              <a:rPr lang="zh-TW" altLang="en-US" kern="1200">
                <a:solidFill>
                  <a:prstClr val="black">
                    <a:tint val="75000"/>
                  </a:prstClr>
                </a:solidFill>
                <a:latin typeface="Calibri" panose="020F0502020204030204"/>
                <a:ea typeface="新細明體" panose="02020500000000000000" pitchFamily="18" charset="-120"/>
                <a:cs typeface="+mn-cs"/>
              </a:rPr>
              <a:pPr defTabSz="2743200">
                <a:buClrTx/>
                <a:defRPr/>
              </a:pPr>
              <a:t>18</a:t>
            </a:fld>
            <a:endParaRPr lang="zh-TW" altLang="en-US" kern="1200">
              <a:solidFill>
                <a:prstClr val="black">
                  <a:tint val="75000"/>
                </a:prstClr>
              </a:solidFill>
              <a:latin typeface="Calibri" panose="020F0502020204030204"/>
              <a:ea typeface="新細明體" panose="02020500000000000000" pitchFamily="18" charset="-120"/>
              <a:cs typeface="+mn-cs"/>
            </a:endParaRPr>
          </a:p>
        </p:txBody>
      </p:sp>
      <p:sp>
        <p:nvSpPr>
          <p:cNvPr id="6" name="Rectangle 5"/>
          <p:cNvSpPr/>
          <p:nvPr/>
        </p:nvSpPr>
        <p:spPr>
          <a:xfrm>
            <a:off x="7486800" y="19225215"/>
            <a:ext cx="21386376" cy="1200329"/>
          </a:xfrm>
          <a:prstGeom prst="rect">
            <a:avLst/>
          </a:prstGeom>
        </p:spPr>
        <p:txBody>
          <a:bodyPr wrap="square">
            <a:spAutoFit/>
          </a:bodyPr>
          <a:lstStyle/>
          <a:p>
            <a:pPr algn="ctr" defTabSz="2743200">
              <a:buClrTx/>
            </a:pPr>
            <a:r>
              <a:rPr lang="en-US" sz="3600" kern="1200" dirty="0">
                <a:solidFill>
                  <a:prstClr val="white">
                    <a:lumMod val="75000"/>
                  </a:prstClr>
                </a:solidFill>
                <a:latin typeface="Calibri" panose="020F0502020204030204"/>
                <a:ea typeface="+mn-ea"/>
                <a:cs typeface="+mn-cs"/>
              </a:rPr>
              <a:t>Source: 3Blue1Brown (2024), Attention in transformers, visually explained | DL6, </a:t>
            </a:r>
            <a:r>
              <a:rPr lang="en-US" sz="3600" kern="1200" dirty="0">
                <a:solidFill>
                  <a:prstClr val="white">
                    <a:lumMod val="75000"/>
                  </a:prstClr>
                </a:solidFill>
                <a:latin typeface="Calibri" panose="020F0502020204030204"/>
                <a:ea typeface="+mn-ea"/>
                <a:cs typeface="+mn-cs"/>
                <a:hlinkClick r:id="rId2"/>
              </a:rPr>
              <a:t>https://www.youtube.com/watch?v=eMlx5fFNoYc</a:t>
            </a:r>
            <a:endParaRPr lang="en-US" sz="3600" kern="1200" dirty="0">
              <a:solidFill>
                <a:prstClr val="white">
                  <a:lumMod val="75000"/>
                </a:prstClr>
              </a:solidFill>
              <a:latin typeface="Calibri" panose="020F0502020204030204"/>
              <a:ea typeface="+mn-ea"/>
              <a:cs typeface="+mn-cs"/>
            </a:endParaRPr>
          </a:p>
        </p:txBody>
      </p:sp>
      <p:pic>
        <p:nvPicPr>
          <p:cNvPr id="10" name="Picture 9">
            <a:extLst>
              <a:ext uri="{FF2B5EF4-FFF2-40B4-BE49-F238E27FC236}">
                <a16:creationId xmlns:a16="http://schemas.microsoft.com/office/drawing/2014/main" id="{ECAE28C3-19EC-5B44-18A7-29BC5B753D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73623" y="3282848"/>
            <a:ext cx="28028754" cy="15623769"/>
          </a:xfrm>
          <a:prstGeom prst="rect">
            <a:avLst/>
          </a:prstGeom>
        </p:spPr>
      </p:pic>
    </p:spTree>
    <p:extLst>
      <p:ext uri="{BB962C8B-B14F-4D97-AF65-F5344CB8AC3E}">
        <p14:creationId xmlns:p14="http://schemas.microsoft.com/office/powerpoint/2010/main" val="17134675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977" y="565920"/>
            <a:ext cx="34268919" cy="3035100"/>
          </a:xfrm>
        </p:spPr>
        <p:txBody>
          <a:bodyPr>
            <a:noAutofit/>
          </a:bodyPr>
          <a:lstStyle/>
          <a:p>
            <a:r>
              <a:rPr lang="en-US" dirty="0">
                <a:solidFill>
                  <a:schemeClr val="accent1"/>
                </a:solidFill>
              </a:rPr>
              <a:t>How might LLMs store facts</a:t>
            </a:r>
          </a:p>
        </p:txBody>
      </p:sp>
      <p:sp>
        <p:nvSpPr>
          <p:cNvPr id="4" name="Slide Number Placeholder 3"/>
          <p:cNvSpPr>
            <a:spLocks noGrp="1"/>
          </p:cNvSpPr>
          <p:nvPr>
            <p:ph type="sldNum" sz="quarter" idx="12"/>
          </p:nvPr>
        </p:nvSpPr>
        <p:spPr/>
        <p:txBody>
          <a:bodyPr/>
          <a:lstStyle/>
          <a:p>
            <a:pPr defTabSz="2743200">
              <a:buClrTx/>
              <a:defRPr/>
            </a:pPr>
            <a:fld id="{E78C9E75-97FD-45D9-8ED3-955348887BB1}" type="slidenum">
              <a:rPr lang="zh-TW" altLang="en-US" kern="1200">
                <a:solidFill>
                  <a:prstClr val="black">
                    <a:tint val="75000"/>
                  </a:prstClr>
                </a:solidFill>
                <a:latin typeface="Calibri" panose="020F0502020204030204"/>
                <a:ea typeface="新細明體" panose="02020500000000000000" pitchFamily="18" charset="-120"/>
                <a:cs typeface="+mn-cs"/>
              </a:rPr>
              <a:pPr defTabSz="2743200">
                <a:buClrTx/>
                <a:defRPr/>
              </a:pPr>
              <a:t>19</a:t>
            </a:fld>
            <a:endParaRPr lang="zh-TW" altLang="en-US" kern="1200">
              <a:solidFill>
                <a:prstClr val="black">
                  <a:tint val="75000"/>
                </a:prstClr>
              </a:solidFill>
              <a:latin typeface="Calibri" panose="020F0502020204030204"/>
              <a:ea typeface="新細明體" panose="02020500000000000000" pitchFamily="18" charset="-120"/>
              <a:cs typeface="+mn-cs"/>
            </a:endParaRPr>
          </a:p>
        </p:txBody>
      </p:sp>
      <p:sp>
        <p:nvSpPr>
          <p:cNvPr id="6" name="Rectangle 5"/>
          <p:cNvSpPr/>
          <p:nvPr/>
        </p:nvSpPr>
        <p:spPr>
          <a:xfrm>
            <a:off x="7486800" y="19225215"/>
            <a:ext cx="21386376" cy="1200329"/>
          </a:xfrm>
          <a:prstGeom prst="rect">
            <a:avLst/>
          </a:prstGeom>
        </p:spPr>
        <p:txBody>
          <a:bodyPr wrap="square">
            <a:spAutoFit/>
          </a:bodyPr>
          <a:lstStyle/>
          <a:p>
            <a:pPr algn="ctr" defTabSz="2743200">
              <a:buClrTx/>
            </a:pPr>
            <a:r>
              <a:rPr lang="en-US" sz="3600" kern="1200" dirty="0">
                <a:solidFill>
                  <a:prstClr val="white">
                    <a:lumMod val="75000"/>
                  </a:prstClr>
                </a:solidFill>
                <a:latin typeface="Calibri" panose="020F0502020204030204"/>
                <a:ea typeface="+mn-ea"/>
                <a:cs typeface="+mn-cs"/>
              </a:rPr>
              <a:t>Source: 3Blue1Brown (2024), How might LLMs store facts | DL7, </a:t>
            </a:r>
            <a:br>
              <a:rPr lang="en-US" sz="3600" kern="1200" dirty="0">
                <a:solidFill>
                  <a:prstClr val="white">
                    <a:lumMod val="75000"/>
                  </a:prstClr>
                </a:solidFill>
                <a:latin typeface="Calibri" panose="020F0502020204030204"/>
                <a:ea typeface="+mn-ea"/>
                <a:cs typeface="+mn-cs"/>
              </a:rPr>
            </a:br>
            <a:r>
              <a:rPr lang="en-US" sz="3600" kern="1200" dirty="0">
                <a:solidFill>
                  <a:prstClr val="white">
                    <a:lumMod val="75000"/>
                  </a:prstClr>
                </a:solidFill>
                <a:latin typeface="Calibri" panose="020F0502020204030204"/>
                <a:ea typeface="+mn-ea"/>
                <a:cs typeface="+mn-cs"/>
                <a:hlinkClick r:id="rId2"/>
              </a:rPr>
              <a:t>https://www.youtube.com/watch?v=9-Jl0dxWQs8</a:t>
            </a:r>
            <a:endParaRPr lang="en-US" sz="3600" kern="1200" dirty="0">
              <a:solidFill>
                <a:prstClr val="white">
                  <a:lumMod val="75000"/>
                </a:prstClr>
              </a:solidFill>
              <a:latin typeface="Calibri" panose="020F0502020204030204"/>
              <a:ea typeface="+mn-ea"/>
              <a:cs typeface="+mn-cs"/>
            </a:endParaRPr>
          </a:p>
        </p:txBody>
      </p:sp>
      <p:pic>
        <p:nvPicPr>
          <p:cNvPr id="10" name="Picture 9">
            <a:extLst>
              <a:ext uri="{FF2B5EF4-FFF2-40B4-BE49-F238E27FC236}">
                <a16:creationId xmlns:a16="http://schemas.microsoft.com/office/drawing/2014/main" id="{AF2740D8-2631-C9A0-0DF2-20DFE0F1AC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41179" y="3601020"/>
            <a:ext cx="27632253" cy="15534192"/>
          </a:xfrm>
          <a:prstGeom prst="rect">
            <a:avLst/>
          </a:prstGeom>
        </p:spPr>
      </p:pic>
    </p:spTree>
    <p:extLst>
      <p:ext uri="{BB962C8B-B14F-4D97-AF65-F5344CB8AC3E}">
        <p14:creationId xmlns:p14="http://schemas.microsoft.com/office/powerpoint/2010/main" val="3189900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1603169" y="322184"/>
            <a:ext cx="33666543" cy="2711961"/>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1603169" y="3117276"/>
            <a:ext cx="33666543" cy="17051412"/>
          </a:xfrm>
        </p:spPr>
        <p:txBody>
          <a:bodyPr>
            <a:noAutofit/>
          </a:bodyPr>
          <a:lstStyle/>
          <a:p>
            <a:pPr marL="0" indent="0">
              <a:buNone/>
            </a:pPr>
            <a:r>
              <a:rPr lang="en-US" altLang="zh-TW" sz="8400" dirty="0"/>
              <a:t>Week    Date    Subject/Topics</a:t>
            </a:r>
          </a:p>
          <a:p>
            <a:pPr marL="0" indent="0">
              <a:buNone/>
            </a:pPr>
            <a:r>
              <a:rPr lang="en-US" sz="8400" dirty="0"/>
              <a:t>1 2025/02/18 Introduction to Generative AI Innovative Applications</a:t>
            </a:r>
          </a:p>
          <a:p>
            <a:pPr marL="0" indent="0">
              <a:buNone/>
            </a:pPr>
            <a:r>
              <a:rPr lang="en-US" sz="8400" dirty="0"/>
              <a:t>2 2025/02/25 Transformers for Natural Language Processing and</a:t>
            </a:r>
            <a:br>
              <a:rPr lang="en-US" sz="8400" dirty="0"/>
            </a:br>
            <a:r>
              <a:rPr lang="en-US" sz="8400" dirty="0"/>
              <a:t>                          Computer Vision</a:t>
            </a:r>
          </a:p>
          <a:p>
            <a:pPr marL="0" indent="0">
              <a:buNone/>
            </a:pPr>
            <a:r>
              <a:rPr lang="en-US" sz="8400" dirty="0">
                <a:solidFill>
                  <a:srgbClr val="C00000"/>
                </a:solidFill>
              </a:rPr>
              <a:t>3 2025/03/04 Large Language Models (LLMs), </a:t>
            </a:r>
            <a:br>
              <a:rPr lang="en-US" sz="8400" dirty="0">
                <a:solidFill>
                  <a:srgbClr val="C00000"/>
                </a:solidFill>
              </a:rPr>
            </a:br>
            <a:r>
              <a:rPr lang="en-US" sz="8400" dirty="0">
                <a:solidFill>
                  <a:srgbClr val="C00000"/>
                </a:solidFill>
              </a:rPr>
              <a:t>                          NVIDIA Building RAG Agents with LLMs Part I</a:t>
            </a:r>
          </a:p>
          <a:p>
            <a:pPr marL="0" indent="0">
              <a:buNone/>
            </a:pPr>
            <a:r>
              <a:rPr lang="en-US" sz="8400" dirty="0">
                <a:solidFill>
                  <a:srgbClr val="7030A0"/>
                </a:solidFill>
              </a:rPr>
              <a:t>4 2025/03/11 Case Study on Generative AI Innovative Applications I</a:t>
            </a:r>
          </a:p>
          <a:p>
            <a:pPr marL="0" indent="0">
              <a:buNone/>
            </a:pPr>
            <a:r>
              <a:rPr lang="en-US" sz="8400" dirty="0">
                <a:solidFill>
                  <a:schemeClr val="accent6">
                    <a:lumMod val="75000"/>
                  </a:schemeClr>
                </a:solidFill>
              </a:rPr>
              <a:t>5 2025/03/18 NVIDIA Building RAG Agents with LLMs Part II</a:t>
            </a:r>
          </a:p>
          <a:p>
            <a:pPr marL="0" indent="0">
              <a:buNone/>
            </a:pPr>
            <a:r>
              <a:rPr lang="en-US" sz="8400" dirty="0">
                <a:solidFill>
                  <a:schemeClr val="accent6">
                    <a:lumMod val="75000"/>
                  </a:schemeClr>
                </a:solidFill>
              </a:rPr>
              <a:t>6 2025/03/25 NVIDIA Building RAG Agents with LLMs Part III</a:t>
            </a: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2</a:t>
            </a:fld>
            <a:endParaRPr lang="en-US" kern="1200">
              <a:solidFill>
                <a:prstClr val="black">
                  <a:tint val="75000"/>
                </a:prstClr>
              </a:solidFill>
              <a:latin typeface="Calibri" panose="020F0502020204030204"/>
              <a:ea typeface="+mn-ea"/>
              <a:cs typeface="+mn-cs"/>
            </a:endParaRPr>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387582" y="412659"/>
            <a:ext cx="2886198" cy="1862064"/>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384258" y="2433692"/>
            <a:ext cx="2892846" cy="705129"/>
          </a:xfrm>
          <a:prstGeom prst="rect">
            <a:avLst/>
          </a:prstGeom>
        </p:spPr>
      </p:pic>
    </p:spTree>
    <p:extLst>
      <p:ext uri="{BB962C8B-B14F-4D97-AF65-F5344CB8AC3E}">
        <p14:creationId xmlns:p14="http://schemas.microsoft.com/office/powerpoint/2010/main" val="2099103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977" y="565920"/>
            <a:ext cx="34268919" cy="3429000"/>
          </a:xfrm>
        </p:spPr>
        <p:txBody>
          <a:bodyPr>
            <a:noAutofit/>
          </a:bodyPr>
          <a:lstStyle/>
          <a:p>
            <a:r>
              <a:rPr lang="en-US" dirty="0">
                <a:solidFill>
                  <a:schemeClr val="accent1"/>
                </a:solidFill>
              </a:rPr>
              <a:t>Large Language Models explained briefly</a:t>
            </a:r>
          </a:p>
        </p:txBody>
      </p:sp>
      <p:sp>
        <p:nvSpPr>
          <p:cNvPr id="4" name="Slide Number Placeholder 3"/>
          <p:cNvSpPr>
            <a:spLocks noGrp="1"/>
          </p:cNvSpPr>
          <p:nvPr>
            <p:ph type="sldNum" sz="quarter" idx="12"/>
          </p:nvPr>
        </p:nvSpPr>
        <p:spPr/>
        <p:txBody>
          <a:bodyPr/>
          <a:lstStyle/>
          <a:p>
            <a:pPr defTabSz="2743200">
              <a:buClrTx/>
              <a:defRPr/>
            </a:pPr>
            <a:fld id="{E78C9E75-97FD-45D9-8ED3-955348887BB1}" type="slidenum">
              <a:rPr lang="zh-TW" altLang="en-US" kern="1200">
                <a:solidFill>
                  <a:prstClr val="black">
                    <a:tint val="75000"/>
                  </a:prstClr>
                </a:solidFill>
                <a:latin typeface="Calibri" panose="020F0502020204030204"/>
                <a:ea typeface="新細明體" panose="02020500000000000000" pitchFamily="18" charset="-120"/>
                <a:cs typeface="+mn-cs"/>
              </a:rPr>
              <a:pPr defTabSz="2743200">
                <a:buClrTx/>
                <a:defRPr/>
              </a:pPr>
              <a:t>20</a:t>
            </a:fld>
            <a:endParaRPr lang="zh-TW" altLang="en-US" kern="1200">
              <a:solidFill>
                <a:prstClr val="black">
                  <a:tint val="75000"/>
                </a:prstClr>
              </a:solidFill>
              <a:latin typeface="Calibri" panose="020F0502020204030204"/>
              <a:ea typeface="新細明體" panose="02020500000000000000" pitchFamily="18" charset="-120"/>
              <a:cs typeface="+mn-cs"/>
            </a:endParaRPr>
          </a:p>
        </p:txBody>
      </p:sp>
      <p:sp>
        <p:nvSpPr>
          <p:cNvPr id="6" name="Rectangle 5"/>
          <p:cNvSpPr/>
          <p:nvPr/>
        </p:nvSpPr>
        <p:spPr>
          <a:xfrm>
            <a:off x="7486800" y="19225215"/>
            <a:ext cx="21386376" cy="1200329"/>
          </a:xfrm>
          <a:prstGeom prst="rect">
            <a:avLst/>
          </a:prstGeom>
        </p:spPr>
        <p:txBody>
          <a:bodyPr wrap="square">
            <a:spAutoFit/>
          </a:bodyPr>
          <a:lstStyle/>
          <a:p>
            <a:pPr algn="ctr" defTabSz="2743200">
              <a:buClrTx/>
            </a:pPr>
            <a:r>
              <a:rPr lang="en-US" sz="3600" kern="1200" dirty="0">
                <a:solidFill>
                  <a:prstClr val="white">
                    <a:lumMod val="75000"/>
                  </a:prstClr>
                </a:solidFill>
                <a:latin typeface="Calibri" panose="020F0502020204030204"/>
                <a:ea typeface="+mn-ea"/>
                <a:cs typeface="+mn-cs"/>
              </a:rPr>
              <a:t>Source: 3Blue1Brown (2024), Large Language Models explained briefly, </a:t>
            </a:r>
            <a:r>
              <a:rPr lang="en-US" sz="3600" kern="1200" dirty="0">
                <a:solidFill>
                  <a:prstClr val="white">
                    <a:lumMod val="75000"/>
                  </a:prstClr>
                </a:solidFill>
                <a:latin typeface="Calibri" panose="020F0502020204030204"/>
                <a:ea typeface="+mn-ea"/>
                <a:cs typeface="+mn-cs"/>
                <a:hlinkClick r:id="rId2"/>
              </a:rPr>
              <a:t>https://www.youtube.com/watch?v=LPZh9BOjkQs</a:t>
            </a:r>
            <a:endParaRPr lang="en-US" sz="3600" kern="1200" dirty="0">
              <a:solidFill>
                <a:prstClr val="white">
                  <a:lumMod val="75000"/>
                </a:prstClr>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8DCA489-C7C1-6DEE-0F5E-E2B36CE7D8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84302" y="3994922"/>
            <a:ext cx="26591373" cy="14715945"/>
          </a:xfrm>
          <a:prstGeom prst="rect">
            <a:avLst/>
          </a:prstGeom>
        </p:spPr>
      </p:pic>
    </p:spTree>
    <p:extLst>
      <p:ext uri="{BB962C8B-B14F-4D97-AF65-F5344CB8AC3E}">
        <p14:creationId xmlns:p14="http://schemas.microsoft.com/office/powerpoint/2010/main" val="10424582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p:cNvSpPr>
            <a:spLocks noGrp="1"/>
          </p:cNvSpPr>
          <p:nvPr>
            <p:ph type="title"/>
          </p:nvPr>
        </p:nvSpPr>
        <p:spPr>
          <a:xfrm>
            <a:off x="2603715" y="823919"/>
            <a:ext cx="30875676" cy="18102261"/>
          </a:xfrm>
        </p:spPr>
        <p:txBody>
          <a:bodyPr>
            <a:normAutofit/>
          </a:bodyPr>
          <a:lstStyle/>
          <a:p>
            <a:r>
              <a:rPr lang="en-US" altLang="zh-TW" sz="24000" dirty="0">
                <a:solidFill>
                  <a:srgbClr val="C00000"/>
                </a:solidFill>
                <a:latin typeface="Calibri" charset="0"/>
                <a:ea typeface="標楷體" charset="-120"/>
              </a:rPr>
              <a:t>RAG LLM</a:t>
            </a:r>
            <a:br>
              <a:rPr lang="en-US" altLang="zh-TW" sz="24000" dirty="0">
                <a:solidFill>
                  <a:srgbClr val="C00000"/>
                </a:solidFill>
                <a:latin typeface="Calibri" charset="0"/>
                <a:ea typeface="標楷體" charset="-120"/>
              </a:rPr>
            </a:br>
            <a:r>
              <a:rPr lang="en-US" altLang="zh-TW" sz="24000" dirty="0">
                <a:solidFill>
                  <a:srgbClr val="C00000"/>
                </a:solidFill>
                <a:latin typeface="Calibri" charset="0"/>
                <a:ea typeface="標楷體" charset="-120"/>
              </a:rPr>
              <a:t>Dialogue Systems</a:t>
            </a:r>
            <a:endParaRPr lang="en-US" altLang="en-US" sz="24000" dirty="0">
              <a:solidFill>
                <a:srgbClr val="C00000"/>
              </a:solidFill>
              <a:latin typeface="Calibri" charset="0"/>
              <a:ea typeface="標楷體" charset="-120"/>
            </a:endParaRPr>
          </a:p>
        </p:txBody>
      </p:sp>
      <p:sp>
        <p:nvSpPr>
          <p:cNvPr id="15360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7200">
                <a:solidFill>
                  <a:schemeClr val="tx1"/>
                </a:solidFill>
                <a:latin typeface="Arial" charset="0"/>
                <a:ea typeface="新細明體" charset="-120"/>
              </a:defRPr>
            </a:lvl1pPr>
            <a:lvl2pPr marL="2228850" indent="-857250" eaLnBrk="0" hangingPunct="0">
              <a:defRPr kumimoji="1" sz="7200">
                <a:solidFill>
                  <a:schemeClr val="tx1"/>
                </a:solidFill>
                <a:latin typeface="Arial" charset="0"/>
                <a:ea typeface="新細明體" charset="-120"/>
              </a:defRPr>
            </a:lvl2pPr>
            <a:lvl3pPr marL="3429000" indent="-685800" eaLnBrk="0" hangingPunct="0">
              <a:defRPr kumimoji="1" sz="7200">
                <a:solidFill>
                  <a:schemeClr val="tx1"/>
                </a:solidFill>
                <a:latin typeface="Arial" charset="0"/>
                <a:ea typeface="新細明體" charset="-120"/>
              </a:defRPr>
            </a:lvl3pPr>
            <a:lvl4pPr marL="4800600" indent="-685800" eaLnBrk="0" hangingPunct="0">
              <a:defRPr kumimoji="1" sz="7200">
                <a:solidFill>
                  <a:schemeClr val="tx1"/>
                </a:solidFill>
                <a:latin typeface="Arial" charset="0"/>
                <a:ea typeface="新細明體" charset="-120"/>
              </a:defRPr>
            </a:lvl4pPr>
            <a:lvl5pPr marL="6172200" indent="-685800" eaLnBrk="0" hangingPunct="0">
              <a:defRPr kumimoji="1" sz="7200">
                <a:solidFill>
                  <a:schemeClr val="tx1"/>
                </a:solidFill>
                <a:latin typeface="Arial" charset="0"/>
                <a:ea typeface="新細明體" charset="-120"/>
              </a:defRPr>
            </a:lvl5pPr>
            <a:lvl6pPr marL="7543800" indent="-685800" eaLnBrk="0" fontAlgn="base" hangingPunct="0">
              <a:spcBef>
                <a:spcPct val="0"/>
              </a:spcBef>
              <a:spcAft>
                <a:spcPct val="0"/>
              </a:spcAft>
              <a:defRPr kumimoji="1" sz="7200">
                <a:solidFill>
                  <a:schemeClr val="tx1"/>
                </a:solidFill>
                <a:latin typeface="Arial" charset="0"/>
                <a:ea typeface="新細明體" charset="-120"/>
              </a:defRPr>
            </a:lvl6pPr>
            <a:lvl7pPr marL="8915400" indent="-685800" eaLnBrk="0" fontAlgn="base" hangingPunct="0">
              <a:spcBef>
                <a:spcPct val="0"/>
              </a:spcBef>
              <a:spcAft>
                <a:spcPct val="0"/>
              </a:spcAft>
              <a:defRPr kumimoji="1" sz="7200">
                <a:solidFill>
                  <a:schemeClr val="tx1"/>
                </a:solidFill>
                <a:latin typeface="Arial" charset="0"/>
                <a:ea typeface="新細明體" charset="-120"/>
              </a:defRPr>
            </a:lvl7pPr>
            <a:lvl8pPr marL="10287000" indent="-685800" eaLnBrk="0" fontAlgn="base" hangingPunct="0">
              <a:spcBef>
                <a:spcPct val="0"/>
              </a:spcBef>
              <a:spcAft>
                <a:spcPct val="0"/>
              </a:spcAft>
              <a:defRPr kumimoji="1" sz="7200">
                <a:solidFill>
                  <a:schemeClr val="tx1"/>
                </a:solidFill>
                <a:latin typeface="Arial" charset="0"/>
                <a:ea typeface="新細明體" charset="-120"/>
              </a:defRPr>
            </a:lvl8pPr>
            <a:lvl9pPr marL="11658600" indent="-685800" eaLnBrk="0" fontAlgn="base" hangingPunct="0">
              <a:spcBef>
                <a:spcPct val="0"/>
              </a:spcBef>
              <a:spcAft>
                <a:spcPct val="0"/>
              </a:spcAft>
              <a:defRPr kumimoji="1" sz="7200">
                <a:solidFill>
                  <a:schemeClr val="tx1"/>
                </a:solidFill>
                <a:latin typeface="Arial" charset="0"/>
                <a:ea typeface="新細明體" charset="-120"/>
              </a:defRPr>
            </a:lvl9pPr>
          </a:lstStyle>
          <a:p>
            <a:pPr eaLnBrk="1" hangingPunct="1"/>
            <a:fld id="{C08EAB8C-93D2-2144-9253-06580194A94E}" type="slidenum">
              <a:rPr kumimoji="0" lang="zh-TW" altLang="en-US" sz="3600">
                <a:solidFill>
                  <a:srgbClr val="898989"/>
                </a:solidFill>
                <a:latin typeface="Calibri" charset="0"/>
              </a:rPr>
              <a:pPr eaLnBrk="1" hangingPunct="1"/>
              <a:t>21</a:t>
            </a:fld>
            <a:endParaRPr kumimoji="0" lang="zh-TW" altLang="en-US" sz="3600">
              <a:solidFill>
                <a:srgbClr val="898989"/>
              </a:solidFill>
              <a:latin typeface="Calibri" charset="0"/>
            </a:endParaRPr>
          </a:p>
        </p:txBody>
      </p:sp>
    </p:spTree>
    <p:extLst>
      <p:ext uri="{BB962C8B-B14F-4D97-AF65-F5344CB8AC3E}">
        <p14:creationId xmlns:p14="http://schemas.microsoft.com/office/powerpoint/2010/main" val="7728607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1091778" y="126099"/>
            <a:ext cx="35269710" cy="3033360"/>
          </a:xfrm>
        </p:spPr>
        <p:txBody>
          <a:bodyPr>
            <a:normAutofit fontScale="90000"/>
          </a:bodyPr>
          <a:lstStyle/>
          <a:p>
            <a:r>
              <a:rPr lang="en-US" sz="10800" dirty="0"/>
              <a:t>Technology Tree of RAG Research </a:t>
            </a:r>
            <a:br>
              <a:rPr lang="en-US" sz="10800" dirty="0"/>
            </a:br>
            <a:r>
              <a:rPr lang="en-US" sz="9300" b="0" dirty="0"/>
              <a:t>Retrieval-Augmented Generation (RAG) for Large Language Models (LLMs)</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22</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3208301" y="19709238"/>
            <a:ext cx="30456273" cy="1015663"/>
          </a:xfrm>
          <a:prstGeom prst="rect">
            <a:avLst/>
          </a:prstGeom>
          <a:noFill/>
        </p:spPr>
        <p:txBody>
          <a:bodyPr wrap="square">
            <a:spAutoFit/>
          </a:bodyPr>
          <a:lstStyle/>
          <a:p>
            <a:pPr algn="ctr"/>
            <a:r>
              <a:rPr lang="en-US" sz="3000" dirty="0">
                <a:solidFill>
                  <a:schemeClr val="bg1">
                    <a:lumMod val="75000"/>
                  </a:schemeClr>
                </a:solidFill>
              </a:rPr>
              <a:t>Source: Gao, Y., </a:t>
            </a:r>
            <a:r>
              <a:rPr lang="en-US" sz="3000" dirty="0" err="1">
                <a:solidFill>
                  <a:schemeClr val="bg1">
                    <a:lumMod val="75000"/>
                  </a:schemeClr>
                </a:solidFill>
              </a:rPr>
              <a:t>Xiong</a:t>
            </a:r>
            <a:r>
              <a:rPr lang="en-US" sz="3000" dirty="0">
                <a:solidFill>
                  <a:schemeClr val="bg1">
                    <a:lumMod val="75000"/>
                  </a:schemeClr>
                </a:solidFill>
              </a:rPr>
              <a:t>, Y., Gao, X., Jia, K., Pan, J., Bi, Y., ... &amp; Wang, H. (2023). Retrieval-augmented generation for large language models: A survey. </a:t>
            </a:r>
            <a:r>
              <a:rPr lang="en-US" sz="3000" dirty="0" err="1">
                <a:solidFill>
                  <a:schemeClr val="bg1">
                    <a:lumMod val="75000"/>
                  </a:schemeClr>
                </a:solidFill>
              </a:rPr>
              <a:t>arXiv</a:t>
            </a:r>
            <a:r>
              <a:rPr lang="en-US" sz="3000" dirty="0">
                <a:solidFill>
                  <a:schemeClr val="bg1">
                    <a:lumMod val="75000"/>
                  </a:schemeClr>
                </a:solidFill>
              </a:rPr>
              <a:t> preprint arXiv:2312.10997.</a:t>
            </a:r>
          </a:p>
        </p:txBody>
      </p:sp>
      <p:pic>
        <p:nvPicPr>
          <p:cNvPr id="6" name="Picture 5">
            <a:extLst>
              <a:ext uri="{FF2B5EF4-FFF2-40B4-BE49-F238E27FC236}">
                <a16:creationId xmlns:a16="http://schemas.microsoft.com/office/drawing/2014/main" id="{754EF2E0-84D4-A6DA-3CAC-939EDEDFAE1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40417" y="3181965"/>
            <a:ext cx="22895166" cy="16558110"/>
          </a:xfrm>
          <a:prstGeom prst="rect">
            <a:avLst/>
          </a:prstGeom>
        </p:spPr>
      </p:pic>
    </p:spTree>
    <p:extLst>
      <p:ext uri="{BB962C8B-B14F-4D97-AF65-F5344CB8AC3E}">
        <p14:creationId xmlns:p14="http://schemas.microsoft.com/office/powerpoint/2010/main" val="23949223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1603169" y="5265"/>
            <a:ext cx="33666543" cy="4046232"/>
          </a:xfrm>
        </p:spPr>
        <p:txBody>
          <a:bodyPr>
            <a:normAutofit fontScale="90000"/>
          </a:bodyPr>
          <a:lstStyle/>
          <a:p>
            <a:r>
              <a:rPr lang="en-US" dirty="0"/>
              <a:t>Retrieval-Augmented Generation (RAG) </a:t>
            </a:r>
            <a:br>
              <a:rPr lang="en-US" dirty="0"/>
            </a:br>
            <a:r>
              <a:rPr lang="en-US" dirty="0"/>
              <a:t>for Large Language Models (LLMs)</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23</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3208301" y="19709238"/>
            <a:ext cx="30456273" cy="1015663"/>
          </a:xfrm>
          <a:prstGeom prst="rect">
            <a:avLst/>
          </a:prstGeom>
          <a:noFill/>
        </p:spPr>
        <p:txBody>
          <a:bodyPr wrap="square">
            <a:spAutoFit/>
          </a:bodyPr>
          <a:lstStyle/>
          <a:p>
            <a:pPr algn="ctr"/>
            <a:r>
              <a:rPr lang="en-US" sz="3000" dirty="0">
                <a:solidFill>
                  <a:schemeClr val="bg1">
                    <a:lumMod val="75000"/>
                  </a:schemeClr>
                </a:solidFill>
              </a:rPr>
              <a:t>Source: Gao, Y., </a:t>
            </a:r>
            <a:r>
              <a:rPr lang="en-US" sz="3000" dirty="0" err="1">
                <a:solidFill>
                  <a:schemeClr val="bg1">
                    <a:lumMod val="75000"/>
                  </a:schemeClr>
                </a:solidFill>
              </a:rPr>
              <a:t>Xiong</a:t>
            </a:r>
            <a:r>
              <a:rPr lang="en-US" sz="3000" dirty="0">
                <a:solidFill>
                  <a:schemeClr val="bg1">
                    <a:lumMod val="75000"/>
                  </a:schemeClr>
                </a:solidFill>
              </a:rPr>
              <a:t>, Y., Gao, X., Jia, K., Pan, J., Bi, Y., ... &amp; Wang, H. (2023). Retrieval-augmented generation for large language models: A survey. </a:t>
            </a:r>
            <a:r>
              <a:rPr lang="en-US" sz="3000" dirty="0" err="1">
                <a:solidFill>
                  <a:schemeClr val="bg1">
                    <a:lumMod val="75000"/>
                  </a:schemeClr>
                </a:solidFill>
              </a:rPr>
              <a:t>arXiv</a:t>
            </a:r>
            <a:r>
              <a:rPr lang="en-US" sz="3000" dirty="0">
                <a:solidFill>
                  <a:schemeClr val="bg1">
                    <a:lumMod val="75000"/>
                  </a:schemeClr>
                </a:solidFill>
              </a:rPr>
              <a:t> preprint arXiv:2312.10997.</a:t>
            </a:r>
          </a:p>
        </p:txBody>
      </p:sp>
      <p:pic>
        <p:nvPicPr>
          <p:cNvPr id="8" name="Picture 7">
            <a:extLst>
              <a:ext uri="{FF2B5EF4-FFF2-40B4-BE49-F238E27FC236}">
                <a16:creationId xmlns:a16="http://schemas.microsoft.com/office/drawing/2014/main" id="{962FBD3B-1499-E046-FAA8-64688BB2935E}"/>
              </a:ext>
            </a:extLst>
          </p:cNvPr>
          <p:cNvPicPr>
            <a:picLocks noChangeAspect="1"/>
          </p:cNvPicPr>
          <p:nvPr/>
        </p:nvPicPr>
        <p:blipFill>
          <a:blip r:embed="rId2"/>
          <a:stretch>
            <a:fillRect/>
          </a:stretch>
        </p:blipFill>
        <p:spPr>
          <a:xfrm>
            <a:off x="5223509" y="4051494"/>
            <a:ext cx="26859369" cy="15657744"/>
          </a:xfrm>
          <a:prstGeom prst="rect">
            <a:avLst/>
          </a:prstGeom>
        </p:spPr>
      </p:pic>
    </p:spTree>
    <p:extLst>
      <p:ext uri="{BB962C8B-B14F-4D97-AF65-F5344CB8AC3E}">
        <p14:creationId xmlns:p14="http://schemas.microsoft.com/office/powerpoint/2010/main" val="17670200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1603169" y="5267"/>
            <a:ext cx="33666543" cy="2579679"/>
          </a:xfrm>
        </p:spPr>
        <p:txBody>
          <a:bodyPr>
            <a:noAutofit/>
          </a:bodyPr>
          <a:lstStyle/>
          <a:p>
            <a:r>
              <a:rPr lang="en-US" sz="10800" dirty="0"/>
              <a:t>Retrieval-Augmented Generation (RAG) Architecture</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24</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3208301" y="19709238"/>
            <a:ext cx="30456273" cy="1015663"/>
          </a:xfrm>
          <a:prstGeom prst="rect">
            <a:avLst/>
          </a:prstGeom>
          <a:noFill/>
        </p:spPr>
        <p:txBody>
          <a:bodyPr wrap="square">
            <a:spAutoFit/>
          </a:bodyPr>
          <a:lstStyle/>
          <a:p>
            <a:pPr algn="ctr"/>
            <a:r>
              <a:rPr lang="en-US" sz="3000" dirty="0">
                <a:solidFill>
                  <a:schemeClr val="bg1">
                    <a:lumMod val="75000"/>
                  </a:schemeClr>
                </a:solidFill>
              </a:rPr>
              <a:t>Source: Zhao, P., Zhang, H., Yu, Q., Wang, Z., </a:t>
            </a:r>
            <a:r>
              <a:rPr lang="en-US" sz="3000" dirty="0" err="1">
                <a:solidFill>
                  <a:schemeClr val="bg1">
                    <a:lumMod val="75000"/>
                  </a:schemeClr>
                </a:solidFill>
              </a:rPr>
              <a:t>Geng</a:t>
            </a:r>
            <a:r>
              <a:rPr lang="en-US" sz="3000" dirty="0">
                <a:solidFill>
                  <a:schemeClr val="bg1">
                    <a:lumMod val="75000"/>
                  </a:schemeClr>
                </a:solidFill>
              </a:rPr>
              <a:t>, Y., Fu, F., ... &amp; Cui, B. (2024). Retrieval-augmented generation for ai-generated content: A survey. </a:t>
            </a:r>
            <a:r>
              <a:rPr lang="en-US" sz="3000" dirty="0" err="1">
                <a:solidFill>
                  <a:schemeClr val="bg1">
                    <a:lumMod val="75000"/>
                  </a:schemeClr>
                </a:solidFill>
              </a:rPr>
              <a:t>arXiv</a:t>
            </a:r>
            <a:r>
              <a:rPr lang="en-US" sz="3000" dirty="0">
                <a:solidFill>
                  <a:schemeClr val="bg1">
                    <a:lumMod val="75000"/>
                  </a:schemeClr>
                </a:solidFill>
              </a:rPr>
              <a:t> preprint arXiv:2402.19473.</a:t>
            </a:r>
          </a:p>
        </p:txBody>
      </p:sp>
      <p:pic>
        <p:nvPicPr>
          <p:cNvPr id="5" name="Picture 4">
            <a:extLst>
              <a:ext uri="{FF2B5EF4-FFF2-40B4-BE49-F238E27FC236}">
                <a16:creationId xmlns:a16="http://schemas.microsoft.com/office/drawing/2014/main" id="{E699B729-9D2E-EC6D-246B-AD2E690B7607}"/>
              </a:ext>
            </a:extLst>
          </p:cNvPr>
          <p:cNvPicPr>
            <a:picLocks noChangeAspect="1"/>
          </p:cNvPicPr>
          <p:nvPr/>
        </p:nvPicPr>
        <p:blipFill>
          <a:blip r:embed="rId2"/>
          <a:stretch>
            <a:fillRect/>
          </a:stretch>
        </p:blipFill>
        <p:spPr>
          <a:xfrm>
            <a:off x="3392015" y="2584944"/>
            <a:ext cx="29791971" cy="17101788"/>
          </a:xfrm>
          <a:prstGeom prst="rect">
            <a:avLst/>
          </a:prstGeom>
        </p:spPr>
      </p:pic>
    </p:spTree>
    <p:extLst>
      <p:ext uri="{BB962C8B-B14F-4D97-AF65-F5344CB8AC3E}">
        <p14:creationId xmlns:p14="http://schemas.microsoft.com/office/powerpoint/2010/main" val="1655203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1603169" y="5265"/>
            <a:ext cx="33666543" cy="4046232"/>
          </a:xfrm>
        </p:spPr>
        <p:txBody>
          <a:bodyPr>
            <a:normAutofit fontScale="90000"/>
          </a:bodyPr>
          <a:lstStyle/>
          <a:p>
            <a:r>
              <a:rPr lang="en-US" dirty="0"/>
              <a:t>Synthesizing RAG with LLMs </a:t>
            </a:r>
            <a:br>
              <a:rPr lang="en-US" dirty="0"/>
            </a:br>
            <a:r>
              <a:rPr lang="en-US" dirty="0"/>
              <a:t>for Question Answering Application</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25</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3208301" y="19709238"/>
            <a:ext cx="30456273" cy="553998"/>
          </a:xfrm>
          <a:prstGeom prst="rect">
            <a:avLst/>
          </a:prstGeom>
          <a:noFill/>
        </p:spPr>
        <p:txBody>
          <a:bodyPr wrap="square">
            <a:spAutoFit/>
          </a:bodyPr>
          <a:lstStyle/>
          <a:p>
            <a:pPr algn="ctr"/>
            <a:r>
              <a:rPr lang="en-US" sz="3000" dirty="0">
                <a:solidFill>
                  <a:schemeClr val="bg1">
                    <a:lumMod val="75000"/>
                  </a:schemeClr>
                </a:solidFill>
              </a:rPr>
              <a:t>Source: </a:t>
            </a:r>
            <a:r>
              <a:rPr lang="en-US" sz="3000" dirty="0" err="1">
                <a:solidFill>
                  <a:schemeClr val="bg1">
                    <a:lumMod val="75000"/>
                  </a:schemeClr>
                </a:solidFill>
              </a:rPr>
              <a:t>Minaee</a:t>
            </a:r>
            <a:r>
              <a:rPr lang="en-US" sz="3000" dirty="0">
                <a:solidFill>
                  <a:schemeClr val="bg1">
                    <a:lumMod val="75000"/>
                  </a:schemeClr>
                </a:solidFill>
              </a:rPr>
              <a:t>, S., </a:t>
            </a:r>
            <a:r>
              <a:rPr lang="en-US" sz="3000" dirty="0" err="1">
                <a:solidFill>
                  <a:schemeClr val="bg1">
                    <a:lumMod val="75000"/>
                  </a:schemeClr>
                </a:solidFill>
              </a:rPr>
              <a:t>Mikolov</a:t>
            </a:r>
            <a:r>
              <a:rPr lang="en-US" sz="3000" dirty="0">
                <a:solidFill>
                  <a:schemeClr val="bg1">
                    <a:lumMod val="75000"/>
                  </a:schemeClr>
                </a:solidFill>
              </a:rPr>
              <a:t>, T., </a:t>
            </a:r>
            <a:r>
              <a:rPr lang="en-US" sz="3000" dirty="0" err="1">
                <a:solidFill>
                  <a:schemeClr val="bg1">
                    <a:lumMod val="75000"/>
                  </a:schemeClr>
                </a:solidFill>
              </a:rPr>
              <a:t>Nikzad</a:t>
            </a:r>
            <a:r>
              <a:rPr lang="en-US" sz="3000" dirty="0">
                <a:solidFill>
                  <a:schemeClr val="bg1">
                    <a:lumMod val="75000"/>
                  </a:schemeClr>
                </a:solidFill>
              </a:rPr>
              <a:t>, N., </a:t>
            </a:r>
            <a:r>
              <a:rPr lang="en-US" sz="3000" dirty="0" err="1">
                <a:solidFill>
                  <a:schemeClr val="bg1">
                    <a:lumMod val="75000"/>
                  </a:schemeClr>
                </a:solidFill>
              </a:rPr>
              <a:t>Chenaghlu</a:t>
            </a:r>
            <a:r>
              <a:rPr lang="en-US" sz="3000" dirty="0">
                <a:solidFill>
                  <a:schemeClr val="bg1">
                    <a:lumMod val="75000"/>
                  </a:schemeClr>
                </a:solidFill>
              </a:rPr>
              <a:t>, M., </a:t>
            </a:r>
            <a:r>
              <a:rPr lang="en-US" sz="3000" dirty="0" err="1">
                <a:solidFill>
                  <a:schemeClr val="bg1">
                    <a:lumMod val="75000"/>
                  </a:schemeClr>
                </a:solidFill>
              </a:rPr>
              <a:t>Socher</a:t>
            </a:r>
            <a:r>
              <a:rPr lang="en-US" sz="3000" dirty="0">
                <a:solidFill>
                  <a:schemeClr val="bg1">
                    <a:lumMod val="75000"/>
                  </a:schemeClr>
                </a:solidFill>
              </a:rPr>
              <a:t>, R., </a:t>
            </a:r>
            <a:r>
              <a:rPr lang="en-US" sz="3000" dirty="0" err="1">
                <a:solidFill>
                  <a:schemeClr val="bg1">
                    <a:lumMod val="75000"/>
                  </a:schemeClr>
                </a:solidFill>
              </a:rPr>
              <a:t>Amatriain</a:t>
            </a:r>
            <a:r>
              <a:rPr lang="en-US" sz="3000" dirty="0">
                <a:solidFill>
                  <a:schemeClr val="bg1">
                    <a:lumMod val="75000"/>
                  </a:schemeClr>
                </a:solidFill>
              </a:rPr>
              <a:t>, X., &amp; Gao, J. (2024). Large language models: A survey. </a:t>
            </a:r>
            <a:r>
              <a:rPr lang="en-US" sz="3000" dirty="0" err="1">
                <a:solidFill>
                  <a:schemeClr val="bg1">
                    <a:lumMod val="75000"/>
                  </a:schemeClr>
                </a:solidFill>
              </a:rPr>
              <a:t>arXiv</a:t>
            </a:r>
            <a:r>
              <a:rPr lang="en-US" sz="3000" dirty="0">
                <a:solidFill>
                  <a:schemeClr val="bg1">
                    <a:lumMod val="75000"/>
                  </a:schemeClr>
                </a:solidFill>
              </a:rPr>
              <a:t> preprint arXiv:2402.06196.</a:t>
            </a:r>
          </a:p>
        </p:txBody>
      </p:sp>
      <p:pic>
        <p:nvPicPr>
          <p:cNvPr id="12" name="Picture 11">
            <a:extLst>
              <a:ext uri="{FF2B5EF4-FFF2-40B4-BE49-F238E27FC236}">
                <a16:creationId xmlns:a16="http://schemas.microsoft.com/office/drawing/2014/main" id="{5C5EADD5-E009-5522-3B63-FA51BDE01736}"/>
              </a:ext>
            </a:extLst>
          </p:cNvPr>
          <p:cNvPicPr>
            <a:picLocks noChangeAspect="1"/>
          </p:cNvPicPr>
          <p:nvPr/>
        </p:nvPicPr>
        <p:blipFill>
          <a:blip r:embed="rId2"/>
          <a:stretch>
            <a:fillRect/>
          </a:stretch>
        </p:blipFill>
        <p:spPr>
          <a:xfrm>
            <a:off x="4941146" y="4125855"/>
            <a:ext cx="26805405" cy="15486516"/>
          </a:xfrm>
          <a:prstGeom prst="rect">
            <a:avLst/>
          </a:prstGeom>
        </p:spPr>
      </p:pic>
    </p:spTree>
    <p:extLst>
      <p:ext uri="{BB962C8B-B14F-4D97-AF65-F5344CB8AC3E}">
        <p14:creationId xmlns:p14="http://schemas.microsoft.com/office/powerpoint/2010/main" val="38413662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1603169" y="524435"/>
            <a:ext cx="33666543" cy="3025587"/>
          </a:xfrm>
        </p:spPr>
        <p:txBody>
          <a:bodyPr>
            <a:normAutofit fontScale="90000"/>
          </a:bodyPr>
          <a:lstStyle/>
          <a:p>
            <a:r>
              <a:rPr lang="en-US" dirty="0"/>
              <a:t>Synthesizing the KG as a Retriever with LLMs</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26</a:t>
            </a:fld>
            <a:endParaRPr lang="en-US"/>
          </a:p>
        </p:txBody>
      </p:sp>
      <p:pic>
        <p:nvPicPr>
          <p:cNvPr id="5" name="Picture 4">
            <a:extLst>
              <a:ext uri="{FF2B5EF4-FFF2-40B4-BE49-F238E27FC236}">
                <a16:creationId xmlns:a16="http://schemas.microsoft.com/office/drawing/2014/main" id="{BBF449D1-4115-8447-BB82-5D5D617FF128}"/>
              </a:ext>
            </a:extLst>
          </p:cNvPr>
          <p:cNvPicPr>
            <a:picLocks noChangeAspect="1"/>
          </p:cNvPicPr>
          <p:nvPr/>
        </p:nvPicPr>
        <p:blipFill>
          <a:blip r:embed="rId2"/>
          <a:stretch>
            <a:fillRect/>
          </a:stretch>
        </p:blipFill>
        <p:spPr>
          <a:xfrm>
            <a:off x="889640" y="4947699"/>
            <a:ext cx="34581777" cy="13865334"/>
          </a:xfrm>
          <a:prstGeom prst="rect">
            <a:avLst/>
          </a:prstGeom>
        </p:spPr>
      </p:pic>
      <p:sp>
        <p:nvSpPr>
          <p:cNvPr id="6" name="TextBox 5">
            <a:extLst>
              <a:ext uri="{FF2B5EF4-FFF2-40B4-BE49-F238E27FC236}">
                <a16:creationId xmlns:a16="http://schemas.microsoft.com/office/drawing/2014/main" id="{09F46A5C-B3C7-88B6-ABF3-DB179D08D089}"/>
              </a:ext>
            </a:extLst>
          </p:cNvPr>
          <p:cNvSpPr txBox="1"/>
          <p:nvPr/>
        </p:nvSpPr>
        <p:spPr>
          <a:xfrm>
            <a:off x="3208301" y="19709238"/>
            <a:ext cx="30456273" cy="553998"/>
          </a:xfrm>
          <a:prstGeom prst="rect">
            <a:avLst/>
          </a:prstGeom>
          <a:noFill/>
        </p:spPr>
        <p:txBody>
          <a:bodyPr wrap="square">
            <a:spAutoFit/>
          </a:bodyPr>
          <a:lstStyle/>
          <a:p>
            <a:pPr algn="ctr"/>
            <a:r>
              <a:rPr lang="en-US" sz="3000" dirty="0">
                <a:solidFill>
                  <a:schemeClr val="bg1">
                    <a:lumMod val="75000"/>
                  </a:schemeClr>
                </a:solidFill>
              </a:rPr>
              <a:t>Source: </a:t>
            </a:r>
            <a:r>
              <a:rPr lang="en-US" sz="3000" dirty="0" err="1">
                <a:solidFill>
                  <a:schemeClr val="bg1">
                    <a:lumMod val="75000"/>
                  </a:schemeClr>
                </a:solidFill>
              </a:rPr>
              <a:t>Minaee</a:t>
            </a:r>
            <a:r>
              <a:rPr lang="en-US" sz="3000" dirty="0">
                <a:solidFill>
                  <a:schemeClr val="bg1">
                    <a:lumMod val="75000"/>
                  </a:schemeClr>
                </a:solidFill>
              </a:rPr>
              <a:t>, S., </a:t>
            </a:r>
            <a:r>
              <a:rPr lang="en-US" sz="3000" dirty="0" err="1">
                <a:solidFill>
                  <a:schemeClr val="bg1">
                    <a:lumMod val="75000"/>
                  </a:schemeClr>
                </a:solidFill>
              </a:rPr>
              <a:t>Mikolov</a:t>
            </a:r>
            <a:r>
              <a:rPr lang="en-US" sz="3000" dirty="0">
                <a:solidFill>
                  <a:schemeClr val="bg1">
                    <a:lumMod val="75000"/>
                  </a:schemeClr>
                </a:solidFill>
              </a:rPr>
              <a:t>, T., </a:t>
            </a:r>
            <a:r>
              <a:rPr lang="en-US" sz="3000" dirty="0" err="1">
                <a:solidFill>
                  <a:schemeClr val="bg1">
                    <a:lumMod val="75000"/>
                  </a:schemeClr>
                </a:solidFill>
              </a:rPr>
              <a:t>Nikzad</a:t>
            </a:r>
            <a:r>
              <a:rPr lang="en-US" sz="3000" dirty="0">
                <a:solidFill>
                  <a:schemeClr val="bg1">
                    <a:lumMod val="75000"/>
                  </a:schemeClr>
                </a:solidFill>
              </a:rPr>
              <a:t>, N., </a:t>
            </a:r>
            <a:r>
              <a:rPr lang="en-US" sz="3000" dirty="0" err="1">
                <a:solidFill>
                  <a:schemeClr val="bg1">
                    <a:lumMod val="75000"/>
                  </a:schemeClr>
                </a:solidFill>
              </a:rPr>
              <a:t>Chenaghlu</a:t>
            </a:r>
            <a:r>
              <a:rPr lang="en-US" sz="3000" dirty="0">
                <a:solidFill>
                  <a:schemeClr val="bg1">
                    <a:lumMod val="75000"/>
                  </a:schemeClr>
                </a:solidFill>
              </a:rPr>
              <a:t>, M., </a:t>
            </a:r>
            <a:r>
              <a:rPr lang="en-US" sz="3000" dirty="0" err="1">
                <a:solidFill>
                  <a:schemeClr val="bg1">
                    <a:lumMod val="75000"/>
                  </a:schemeClr>
                </a:solidFill>
              </a:rPr>
              <a:t>Socher</a:t>
            </a:r>
            <a:r>
              <a:rPr lang="en-US" sz="3000" dirty="0">
                <a:solidFill>
                  <a:schemeClr val="bg1">
                    <a:lumMod val="75000"/>
                  </a:schemeClr>
                </a:solidFill>
              </a:rPr>
              <a:t>, R., </a:t>
            </a:r>
            <a:r>
              <a:rPr lang="en-US" sz="3000" dirty="0" err="1">
                <a:solidFill>
                  <a:schemeClr val="bg1">
                    <a:lumMod val="75000"/>
                  </a:schemeClr>
                </a:solidFill>
              </a:rPr>
              <a:t>Amatriain</a:t>
            </a:r>
            <a:r>
              <a:rPr lang="en-US" sz="3000" dirty="0">
                <a:solidFill>
                  <a:schemeClr val="bg1">
                    <a:lumMod val="75000"/>
                  </a:schemeClr>
                </a:solidFill>
              </a:rPr>
              <a:t>, X., &amp; Gao, J. (2024). Large language models: A survey. </a:t>
            </a:r>
            <a:r>
              <a:rPr lang="en-US" sz="3000" dirty="0" err="1">
                <a:solidFill>
                  <a:schemeClr val="bg1">
                    <a:lumMod val="75000"/>
                  </a:schemeClr>
                </a:solidFill>
              </a:rPr>
              <a:t>arXiv</a:t>
            </a:r>
            <a:r>
              <a:rPr lang="en-US" sz="3000" dirty="0">
                <a:solidFill>
                  <a:schemeClr val="bg1">
                    <a:lumMod val="75000"/>
                  </a:schemeClr>
                </a:solidFill>
              </a:rPr>
              <a:t> preprint arXiv:2402.06196.</a:t>
            </a:r>
          </a:p>
        </p:txBody>
      </p:sp>
    </p:spTree>
    <p:extLst>
      <p:ext uri="{BB962C8B-B14F-4D97-AF65-F5344CB8AC3E}">
        <p14:creationId xmlns:p14="http://schemas.microsoft.com/office/powerpoint/2010/main" val="12731301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1603169" y="5265"/>
            <a:ext cx="33666543" cy="3685050"/>
          </a:xfrm>
        </p:spPr>
        <p:txBody>
          <a:bodyPr>
            <a:noAutofit/>
          </a:bodyPr>
          <a:lstStyle/>
          <a:p>
            <a:r>
              <a:rPr lang="en-US" sz="12000" dirty="0"/>
              <a:t>A LLM-based Agent for </a:t>
            </a:r>
            <a:br>
              <a:rPr lang="en-US" sz="12000" dirty="0"/>
            </a:br>
            <a:r>
              <a:rPr lang="en-US" sz="12000" dirty="0"/>
              <a:t>Conversational Information Seeking</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27</a:t>
            </a:fld>
            <a:endParaRPr lang="en-US"/>
          </a:p>
        </p:txBody>
      </p:sp>
      <p:sp>
        <p:nvSpPr>
          <p:cNvPr id="6" name="TextBox 5">
            <a:extLst>
              <a:ext uri="{FF2B5EF4-FFF2-40B4-BE49-F238E27FC236}">
                <a16:creationId xmlns:a16="http://schemas.microsoft.com/office/drawing/2014/main" id="{09F46A5C-B3C7-88B6-ABF3-DB179D08D089}"/>
              </a:ext>
            </a:extLst>
          </p:cNvPr>
          <p:cNvSpPr txBox="1"/>
          <p:nvPr/>
        </p:nvSpPr>
        <p:spPr>
          <a:xfrm>
            <a:off x="3208301" y="19709238"/>
            <a:ext cx="30456273" cy="553998"/>
          </a:xfrm>
          <a:prstGeom prst="rect">
            <a:avLst/>
          </a:prstGeom>
          <a:noFill/>
        </p:spPr>
        <p:txBody>
          <a:bodyPr wrap="square">
            <a:spAutoFit/>
          </a:bodyPr>
          <a:lstStyle/>
          <a:p>
            <a:pPr algn="ctr"/>
            <a:r>
              <a:rPr lang="en-US" sz="3000" dirty="0">
                <a:solidFill>
                  <a:schemeClr val="bg1">
                    <a:lumMod val="75000"/>
                  </a:schemeClr>
                </a:solidFill>
              </a:rPr>
              <a:t>Source: </a:t>
            </a:r>
            <a:r>
              <a:rPr lang="en-US" sz="3000" dirty="0" err="1">
                <a:solidFill>
                  <a:schemeClr val="bg1">
                    <a:lumMod val="75000"/>
                  </a:schemeClr>
                </a:solidFill>
              </a:rPr>
              <a:t>Minaee</a:t>
            </a:r>
            <a:r>
              <a:rPr lang="en-US" sz="3000" dirty="0">
                <a:solidFill>
                  <a:schemeClr val="bg1">
                    <a:lumMod val="75000"/>
                  </a:schemeClr>
                </a:solidFill>
              </a:rPr>
              <a:t>, S., </a:t>
            </a:r>
            <a:r>
              <a:rPr lang="en-US" sz="3000" dirty="0" err="1">
                <a:solidFill>
                  <a:schemeClr val="bg1">
                    <a:lumMod val="75000"/>
                  </a:schemeClr>
                </a:solidFill>
              </a:rPr>
              <a:t>Mikolov</a:t>
            </a:r>
            <a:r>
              <a:rPr lang="en-US" sz="3000" dirty="0">
                <a:solidFill>
                  <a:schemeClr val="bg1">
                    <a:lumMod val="75000"/>
                  </a:schemeClr>
                </a:solidFill>
              </a:rPr>
              <a:t>, T., </a:t>
            </a:r>
            <a:r>
              <a:rPr lang="en-US" sz="3000" dirty="0" err="1">
                <a:solidFill>
                  <a:schemeClr val="bg1">
                    <a:lumMod val="75000"/>
                  </a:schemeClr>
                </a:solidFill>
              </a:rPr>
              <a:t>Nikzad</a:t>
            </a:r>
            <a:r>
              <a:rPr lang="en-US" sz="3000" dirty="0">
                <a:solidFill>
                  <a:schemeClr val="bg1">
                    <a:lumMod val="75000"/>
                  </a:schemeClr>
                </a:solidFill>
              </a:rPr>
              <a:t>, N., </a:t>
            </a:r>
            <a:r>
              <a:rPr lang="en-US" sz="3000" dirty="0" err="1">
                <a:solidFill>
                  <a:schemeClr val="bg1">
                    <a:lumMod val="75000"/>
                  </a:schemeClr>
                </a:solidFill>
              </a:rPr>
              <a:t>Chenaghlu</a:t>
            </a:r>
            <a:r>
              <a:rPr lang="en-US" sz="3000" dirty="0">
                <a:solidFill>
                  <a:schemeClr val="bg1">
                    <a:lumMod val="75000"/>
                  </a:schemeClr>
                </a:solidFill>
              </a:rPr>
              <a:t>, M., </a:t>
            </a:r>
            <a:r>
              <a:rPr lang="en-US" sz="3000" dirty="0" err="1">
                <a:solidFill>
                  <a:schemeClr val="bg1">
                    <a:lumMod val="75000"/>
                  </a:schemeClr>
                </a:solidFill>
              </a:rPr>
              <a:t>Socher</a:t>
            </a:r>
            <a:r>
              <a:rPr lang="en-US" sz="3000" dirty="0">
                <a:solidFill>
                  <a:schemeClr val="bg1">
                    <a:lumMod val="75000"/>
                  </a:schemeClr>
                </a:solidFill>
              </a:rPr>
              <a:t>, R., </a:t>
            </a:r>
            <a:r>
              <a:rPr lang="en-US" sz="3000" dirty="0" err="1">
                <a:solidFill>
                  <a:schemeClr val="bg1">
                    <a:lumMod val="75000"/>
                  </a:schemeClr>
                </a:solidFill>
              </a:rPr>
              <a:t>Amatriain</a:t>
            </a:r>
            <a:r>
              <a:rPr lang="en-US" sz="3000" dirty="0">
                <a:solidFill>
                  <a:schemeClr val="bg1">
                    <a:lumMod val="75000"/>
                  </a:schemeClr>
                </a:solidFill>
              </a:rPr>
              <a:t>, X., &amp; Gao, J. (2024). Large language models: A survey. </a:t>
            </a:r>
            <a:r>
              <a:rPr lang="en-US" sz="3000" dirty="0" err="1">
                <a:solidFill>
                  <a:schemeClr val="bg1">
                    <a:lumMod val="75000"/>
                  </a:schemeClr>
                </a:solidFill>
              </a:rPr>
              <a:t>arXiv</a:t>
            </a:r>
            <a:r>
              <a:rPr lang="en-US" sz="3000" dirty="0">
                <a:solidFill>
                  <a:schemeClr val="bg1">
                    <a:lumMod val="75000"/>
                  </a:schemeClr>
                </a:solidFill>
              </a:rPr>
              <a:t> preprint arXiv:2402.06196.</a:t>
            </a:r>
          </a:p>
        </p:txBody>
      </p:sp>
      <p:pic>
        <p:nvPicPr>
          <p:cNvPr id="9" name="Picture 8">
            <a:extLst>
              <a:ext uri="{FF2B5EF4-FFF2-40B4-BE49-F238E27FC236}">
                <a16:creationId xmlns:a16="http://schemas.microsoft.com/office/drawing/2014/main" id="{232A8FE3-E5C6-0BA1-9CD0-42B6A1DBDC7D}"/>
              </a:ext>
            </a:extLst>
          </p:cNvPr>
          <p:cNvPicPr>
            <a:picLocks noChangeAspect="1"/>
          </p:cNvPicPr>
          <p:nvPr/>
        </p:nvPicPr>
        <p:blipFill>
          <a:blip r:embed="rId2"/>
          <a:stretch>
            <a:fillRect/>
          </a:stretch>
        </p:blipFill>
        <p:spPr>
          <a:xfrm>
            <a:off x="6867141" y="3732521"/>
            <a:ext cx="22841718" cy="15976719"/>
          </a:xfrm>
          <a:prstGeom prst="rect">
            <a:avLst/>
          </a:prstGeom>
        </p:spPr>
      </p:pic>
    </p:spTree>
    <p:extLst>
      <p:ext uri="{BB962C8B-B14F-4D97-AF65-F5344CB8AC3E}">
        <p14:creationId xmlns:p14="http://schemas.microsoft.com/office/powerpoint/2010/main" val="40126874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1603169" y="5265"/>
            <a:ext cx="33666543" cy="2764728"/>
          </a:xfrm>
        </p:spPr>
        <p:txBody>
          <a:bodyPr>
            <a:noAutofit/>
          </a:bodyPr>
          <a:lstStyle/>
          <a:p>
            <a:r>
              <a:rPr lang="en-US" dirty="0"/>
              <a:t>Direct LLM, RAG, and </a:t>
            </a:r>
            <a:r>
              <a:rPr lang="en-US" dirty="0" err="1"/>
              <a:t>GraphRAG</a:t>
            </a:r>
            <a:endParaRPr lang="en-US" dirty="0"/>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28</a:t>
            </a:fld>
            <a:endParaRPr lang="en-US"/>
          </a:p>
        </p:txBody>
      </p:sp>
      <p:sp>
        <p:nvSpPr>
          <p:cNvPr id="6" name="TextBox 5">
            <a:extLst>
              <a:ext uri="{FF2B5EF4-FFF2-40B4-BE49-F238E27FC236}">
                <a16:creationId xmlns:a16="http://schemas.microsoft.com/office/drawing/2014/main" id="{09F46A5C-B3C7-88B6-ABF3-DB179D08D089}"/>
              </a:ext>
            </a:extLst>
          </p:cNvPr>
          <p:cNvSpPr txBox="1"/>
          <p:nvPr/>
        </p:nvSpPr>
        <p:spPr>
          <a:xfrm>
            <a:off x="3208301" y="19709238"/>
            <a:ext cx="30456273" cy="553998"/>
          </a:xfrm>
          <a:prstGeom prst="rect">
            <a:avLst/>
          </a:prstGeom>
          <a:noFill/>
        </p:spPr>
        <p:txBody>
          <a:bodyPr wrap="square">
            <a:spAutoFit/>
          </a:bodyPr>
          <a:lstStyle/>
          <a:p>
            <a:pPr algn="ctr"/>
            <a:r>
              <a:rPr lang="en-US" sz="3000" dirty="0">
                <a:solidFill>
                  <a:schemeClr val="bg1">
                    <a:lumMod val="75000"/>
                  </a:schemeClr>
                </a:solidFill>
              </a:rPr>
              <a:t>Source: Peng, B., Zhu, Y., Liu, Y., Bo, X., Shi, H., Hong, C., ... &amp; Tang, S. (2024). Graph retrieval-augmented generation: A survey. </a:t>
            </a:r>
            <a:r>
              <a:rPr lang="en-US" sz="3000" dirty="0" err="1">
                <a:solidFill>
                  <a:schemeClr val="bg1">
                    <a:lumMod val="75000"/>
                  </a:schemeClr>
                </a:solidFill>
              </a:rPr>
              <a:t>arXiv</a:t>
            </a:r>
            <a:r>
              <a:rPr lang="en-US" sz="3000" dirty="0">
                <a:solidFill>
                  <a:schemeClr val="bg1">
                    <a:lumMod val="75000"/>
                  </a:schemeClr>
                </a:solidFill>
              </a:rPr>
              <a:t> preprint arXiv:2408.08921.</a:t>
            </a:r>
          </a:p>
        </p:txBody>
      </p:sp>
      <p:pic>
        <p:nvPicPr>
          <p:cNvPr id="5" name="Picture 4">
            <a:extLst>
              <a:ext uri="{FF2B5EF4-FFF2-40B4-BE49-F238E27FC236}">
                <a16:creationId xmlns:a16="http://schemas.microsoft.com/office/drawing/2014/main" id="{88B77B16-4A02-95D3-2811-72C117941EF7}"/>
              </a:ext>
            </a:extLst>
          </p:cNvPr>
          <p:cNvPicPr>
            <a:picLocks noChangeAspect="1"/>
          </p:cNvPicPr>
          <p:nvPr/>
        </p:nvPicPr>
        <p:blipFill>
          <a:blip r:embed="rId2"/>
          <a:stretch>
            <a:fillRect/>
          </a:stretch>
        </p:blipFill>
        <p:spPr>
          <a:xfrm>
            <a:off x="2969936" y="2644944"/>
            <a:ext cx="30932997" cy="17041788"/>
          </a:xfrm>
          <a:prstGeom prst="rect">
            <a:avLst/>
          </a:prstGeom>
        </p:spPr>
      </p:pic>
    </p:spTree>
    <p:extLst>
      <p:ext uri="{BB962C8B-B14F-4D97-AF65-F5344CB8AC3E}">
        <p14:creationId xmlns:p14="http://schemas.microsoft.com/office/powerpoint/2010/main" val="39239876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1603169" y="5265"/>
            <a:ext cx="33666543" cy="2764728"/>
          </a:xfrm>
        </p:spPr>
        <p:txBody>
          <a:bodyPr>
            <a:noAutofit/>
          </a:bodyPr>
          <a:lstStyle/>
          <a:p>
            <a:r>
              <a:rPr lang="en-US" sz="13200" dirty="0" err="1"/>
              <a:t>GraphRAG</a:t>
            </a:r>
            <a:r>
              <a:rPr lang="en-US" sz="13200" dirty="0"/>
              <a:t> Framework for Question Answering</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29</a:t>
            </a:fld>
            <a:endParaRPr lang="en-US"/>
          </a:p>
        </p:txBody>
      </p:sp>
      <p:sp>
        <p:nvSpPr>
          <p:cNvPr id="6" name="TextBox 5">
            <a:extLst>
              <a:ext uri="{FF2B5EF4-FFF2-40B4-BE49-F238E27FC236}">
                <a16:creationId xmlns:a16="http://schemas.microsoft.com/office/drawing/2014/main" id="{09F46A5C-B3C7-88B6-ABF3-DB179D08D089}"/>
              </a:ext>
            </a:extLst>
          </p:cNvPr>
          <p:cNvSpPr txBox="1"/>
          <p:nvPr/>
        </p:nvSpPr>
        <p:spPr>
          <a:xfrm>
            <a:off x="3208301" y="19709238"/>
            <a:ext cx="30456273" cy="553998"/>
          </a:xfrm>
          <a:prstGeom prst="rect">
            <a:avLst/>
          </a:prstGeom>
          <a:noFill/>
        </p:spPr>
        <p:txBody>
          <a:bodyPr wrap="square">
            <a:spAutoFit/>
          </a:bodyPr>
          <a:lstStyle/>
          <a:p>
            <a:pPr algn="ctr"/>
            <a:r>
              <a:rPr lang="en-US" sz="3000" dirty="0">
                <a:solidFill>
                  <a:schemeClr val="bg1">
                    <a:lumMod val="75000"/>
                  </a:schemeClr>
                </a:solidFill>
              </a:rPr>
              <a:t>Source: Peng, B., Zhu, Y., Liu, Y., Bo, X., Shi, H., Hong, C., ... &amp; Tang, S. (2024). Graph retrieval-augmented generation: A survey. </a:t>
            </a:r>
            <a:r>
              <a:rPr lang="en-US" sz="3000" dirty="0" err="1">
                <a:solidFill>
                  <a:schemeClr val="bg1">
                    <a:lumMod val="75000"/>
                  </a:schemeClr>
                </a:solidFill>
              </a:rPr>
              <a:t>arXiv</a:t>
            </a:r>
            <a:r>
              <a:rPr lang="en-US" sz="3000" dirty="0">
                <a:solidFill>
                  <a:schemeClr val="bg1">
                    <a:lumMod val="75000"/>
                  </a:schemeClr>
                </a:solidFill>
              </a:rPr>
              <a:t> preprint arXiv:2408.08921.</a:t>
            </a:r>
          </a:p>
        </p:txBody>
      </p:sp>
      <p:pic>
        <p:nvPicPr>
          <p:cNvPr id="7" name="Picture 6">
            <a:extLst>
              <a:ext uri="{FF2B5EF4-FFF2-40B4-BE49-F238E27FC236}">
                <a16:creationId xmlns:a16="http://schemas.microsoft.com/office/drawing/2014/main" id="{9CFA87DA-57ED-03D4-C449-A7647DC162AF}"/>
              </a:ext>
            </a:extLst>
          </p:cNvPr>
          <p:cNvPicPr>
            <a:picLocks noChangeAspect="1"/>
          </p:cNvPicPr>
          <p:nvPr/>
        </p:nvPicPr>
        <p:blipFill>
          <a:blip r:embed="rId2"/>
          <a:stretch>
            <a:fillRect/>
          </a:stretch>
        </p:blipFill>
        <p:spPr>
          <a:xfrm>
            <a:off x="1315892" y="3547781"/>
            <a:ext cx="34241085" cy="15383673"/>
          </a:xfrm>
          <a:prstGeom prst="rect">
            <a:avLst/>
          </a:prstGeom>
        </p:spPr>
      </p:pic>
    </p:spTree>
    <p:extLst>
      <p:ext uri="{BB962C8B-B14F-4D97-AF65-F5344CB8AC3E}">
        <p14:creationId xmlns:p14="http://schemas.microsoft.com/office/powerpoint/2010/main" val="3854009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1603169" y="322184"/>
            <a:ext cx="33666543" cy="2711961"/>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1603169" y="3117276"/>
            <a:ext cx="33666543" cy="17051412"/>
          </a:xfrm>
        </p:spPr>
        <p:txBody>
          <a:bodyPr>
            <a:noAutofit/>
          </a:bodyPr>
          <a:lstStyle/>
          <a:p>
            <a:pPr marL="0" indent="0">
              <a:buNone/>
            </a:pPr>
            <a:r>
              <a:rPr lang="en-US" altLang="zh-TW" sz="8400" dirty="0"/>
              <a:t>Week    Date    Subject/Topics</a:t>
            </a:r>
          </a:p>
          <a:p>
            <a:pPr marL="0" indent="0">
              <a:buNone/>
            </a:pPr>
            <a:r>
              <a:rPr lang="en-US" sz="8400" dirty="0">
                <a:solidFill>
                  <a:schemeClr val="bg1">
                    <a:lumMod val="65000"/>
                  </a:schemeClr>
                </a:solidFill>
              </a:rPr>
              <a:t>7 2025/04/01 Self-Learning</a:t>
            </a:r>
          </a:p>
          <a:p>
            <a:pPr marL="0" indent="0">
              <a:buNone/>
            </a:pPr>
            <a:r>
              <a:rPr lang="en-US" sz="8400" dirty="0">
                <a:solidFill>
                  <a:schemeClr val="accent2">
                    <a:lumMod val="75000"/>
                  </a:schemeClr>
                </a:solidFill>
              </a:rPr>
              <a:t>8 2025/04/08 Midterm Project Report</a:t>
            </a:r>
          </a:p>
          <a:p>
            <a:pPr marL="0" indent="0">
              <a:buNone/>
            </a:pPr>
            <a:r>
              <a:rPr lang="en-US" sz="8400" dirty="0"/>
              <a:t>9 2025/04/15 Generative AI for Multimodal Information Generation</a:t>
            </a:r>
          </a:p>
          <a:p>
            <a:pPr marL="0" indent="0">
              <a:buNone/>
            </a:pPr>
            <a:r>
              <a:rPr lang="en-US" sz="8400" dirty="0">
                <a:solidFill>
                  <a:schemeClr val="accent6">
                    <a:lumMod val="75000"/>
                  </a:schemeClr>
                </a:solidFill>
              </a:rPr>
              <a:t>10 2025/04/22 NVIDIA Generative AI with Diffusion Models Part I</a:t>
            </a:r>
          </a:p>
          <a:p>
            <a:pPr marL="0" indent="0">
              <a:buNone/>
            </a:pPr>
            <a:r>
              <a:rPr lang="en-US" sz="8400" dirty="0">
                <a:solidFill>
                  <a:schemeClr val="accent6">
                    <a:lumMod val="75000"/>
                  </a:schemeClr>
                </a:solidFill>
              </a:rPr>
              <a:t>11 2025/04/29 NVIDIA Generative AI with Diffusion Models Part II</a:t>
            </a:r>
          </a:p>
          <a:p>
            <a:pPr marL="0" indent="0">
              <a:buNone/>
            </a:pPr>
            <a:r>
              <a:rPr lang="en-US" sz="8400" dirty="0">
                <a:solidFill>
                  <a:srgbClr val="7030A0"/>
                </a:solidFill>
              </a:rPr>
              <a:t>12 2025/05/06 Case Study on Generative AI Innovative Applications II</a:t>
            </a: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3</a:t>
            </a:fld>
            <a:endParaRPr lang="en-US" kern="1200">
              <a:solidFill>
                <a:prstClr val="black">
                  <a:tint val="75000"/>
                </a:prstClr>
              </a:solidFill>
              <a:latin typeface="Calibri" panose="020F0502020204030204"/>
              <a:ea typeface="+mn-ea"/>
              <a:cs typeface="+mn-cs"/>
            </a:endParaRPr>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387582" y="412659"/>
            <a:ext cx="2886198" cy="1862064"/>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384258" y="2433692"/>
            <a:ext cx="2892846" cy="705129"/>
          </a:xfrm>
          <a:prstGeom prst="rect">
            <a:avLst/>
          </a:prstGeom>
        </p:spPr>
      </p:pic>
    </p:spTree>
    <p:extLst>
      <p:ext uri="{BB962C8B-B14F-4D97-AF65-F5344CB8AC3E}">
        <p14:creationId xmlns:p14="http://schemas.microsoft.com/office/powerpoint/2010/main" val="38133507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1603169" y="5265"/>
            <a:ext cx="33666543" cy="2695074"/>
          </a:xfrm>
        </p:spPr>
        <p:txBody>
          <a:bodyPr>
            <a:noAutofit/>
          </a:bodyPr>
          <a:lstStyle/>
          <a:p>
            <a:r>
              <a:rPr lang="en-US" sz="12000" dirty="0" err="1"/>
              <a:t>LangChain</a:t>
            </a:r>
            <a:r>
              <a:rPr lang="en-US" sz="12000" dirty="0"/>
              <a:t> Architecture</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30</a:t>
            </a:fld>
            <a:endParaRPr lang="en-US"/>
          </a:p>
        </p:txBody>
      </p:sp>
      <p:sp>
        <p:nvSpPr>
          <p:cNvPr id="6" name="TextBox 5">
            <a:extLst>
              <a:ext uri="{FF2B5EF4-FFF2-40B4-BE49-F238E27FC236}">
                <a16:creationId xmlns:a16="http://schemas.microsoft.com/office/drawing/2014/main" id="{09F46A5C-B3C7-88B6-ABF3-DB179D08D089}"/>
              </a:ext>
            </a:extLst>
          </p:cNvPr>
          <p:cNvSpPr txBox="1"/>
          <p:nvPr/>
        </p:nvSpPr>
        <p:spPr>
          <a:xfrm>
            <a:off x="3208301" y="19709238"/>
            <a:ext cx="30456273" cy="553998"/>
          </a:xfrm>
          <a:prstGeom prst="rect">
            <a:avLst/>
          </a:prstGeom>
          <a:noFill/>
        </p:spPr>
        <p:txBody>
          <a:bodyPr wrap="square">
            <a:spAutoFit/>
          </a:bodyPr>
          <a:lstStyle/>
          <a:p>
            <a:pPr algn="ctr"/>
            <a:r>
              <a:rPr lang="en-US" sz="3000" dirty="0">
                <a:solidFill>
                  <a:schemeClr val="bg1">
                    <a:lumMod val="75000"/>
                  </a:schemeClr>
                </a:solidFill>
              </a:rPr>
              <a:t>Source: </a:t>
            </a:r>
            <a:r>
              <a:rPr lang="en-US" sz="3000" dirty="0">
                <a:solidFill>
                  <a:schemeClr val="bg1">
                    <a:lumMod val="75000"/>
                  </a:schemeClr>
                </a:solidFill>
                <a:hlinkClick r:id="rId2"/>
              </a:rPr>
              <a:t>https://www.langchain.com/</a:t>
            </a:r>
            <a:endParaRPr lang="en-US" sz="3000" dirty="0">
              <a:solidFill>
                <a:schemeClr val="bg1">
                  <a:lumMod val="75000"/>
                </a:schemeClr>
              </a:solidFill>
            </a:endParaRPr>
          </a:p>
        </p:txBody>
      </p:sp>
      <p:pic>
        <p:nvPicPr>
          <p:cNvPr id="3" name="Picture 2">
            <a:extLst>
              <a:ext uri="{FF2B5EF4-FFF2-40B4-BE49-F238E27FC236}">
                <a16:creationId xmlns:a16="http://schemas.microsoft.com/office/drawing/2014/main" id="{2AF2D965-59D2-88A7-0BC1-1CC5E1A64F7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44029" y="2700339"/>
            <a:ext cx="25887942" cy="16893786"/>
          </a:xfrm>
          <a:prstGeom prst="rect">
            <a:avLst/>
          </a:prstGeom>
        </p:spPr>
      </p:pic>
    </p:spTree>
    <p:extLst>
      <p:ext uri="{BB962C8B-B14F-4D97-AF65-F5344CB8AC3E}">
        <p14:creationId xmlns:p14="http://schemas.microsoft.com/office/powerpoint/2010/main" val="22277215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1603169" y="188144"/>
            <a:ext cx="33666543" cy="3469455"/>
          </a:xfrm>
        </p:spPr>
        <p:txBody>
          <a:bodyPr>
            <a:noAutofit/>
          </a:bodyPr>
          <a:lstStyle/>
          <a:p>
            <a:r>
              <a:rPr lang="en-US" sz="12000" dirty="0"/>
              <a:t>Multimodal LLM RAG</a:t>
            </a:r>
            <a:br>
              <a:rPr lang="en-US" sz="12000" dirty="0"/>
            </a:br>
            <a:r>
              <a:rPr lang="en-US" sz="12000" dirty="0"/>
              <a:t>Multi-Vector Retriever for RAG</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31</a:t>
            </a:fld>
            <a:endParaRPr lang="en-US"/>
          </a:p>
        </p:txBody>
      </p:sp>
      <p:sp>
        <p:nvSpPr>
          <p:cNvPr id="6" name="TextBox 5">
            <a:extLst>
              <a:ext uri="{FF2B5EF4-FFF2-40B4-BE49-F238E27FC236}">
                <a16:creationId xmlns:a16="http://schemas.microsoft.com/office/drawing/2014/main" id="{09F46A5C-B3C7-88B6-ABF3-DB179D08D089}"/>
              </a:ext>
            </a:extLst>
          </p:cNvPr>
          <p:cNvSpPr txBox="1"/>
          <p:nvPr/>
        </p:nvSpPr>
        <p:spPr>
          <a:xfrm>
            <a:off x="3208301" y="19709238"/>
            <a:ext cx="30456273" cy="553998"/>
          </a:xfrm>
          <a:prstGeom prst="rect">
            <a:avLst/>
          </a:prstGeom>
          <a:noFill/>
        </p:spPr>
        <p:txBody>
          <a:bodyPr wrap="square">
            <a:spAutoFit/>
          </a:bodyPr>
          <a:lstStyle/>
          <a:p>
            <a:pPr algn="ctr"/>
            <a:r>
              <a:rPr lang="en-US" sz="3000" dirty="0">
                <a:solidFill>
                  <a:schemeClr val="bg1">
                    <a:lumMod val="75000"/>
                  </a:schemeClr>
                </a:solidFill>
              </a:rPr>
              <a:t>Source: </a:t>
            </a:r>
            <a:r>
              <a:rPr lang="en-US" sz="3000" dirty="0">
                <a:solidFill>
                  <a:schemeClr val="bg1">
                    <a:lumMod val="75000"/>
                  </a:schemeClr>
                </a:solidFill>
                <a:hlinkClick r:id="rId2"/>
              </a:rPr>
              <a:t>https://blog.langchain.dev/deconstructing-rag/</a:t>
            </a:r>
            <a:endParaRPr lang="en-US" sz="3000" dirty="0">
              <a:solidFill>
                <a:schemeClr val="bg1">
                  <a:lumMod val="75000"/>
                </a:schemeClr>
              </a:solidFill>
            </a:endParaRPr>
          </a:p>
        </p:txBody>
      </p:sp>
      <p:pic>
        <p:nvPicPr>
          <p:cNvPr id="5" name="Picture 4">
            <a:extLst>
              <a:ext uri="{FF2B5EF4-FFF2-40B4-BE49-F238E27FC236}">
                <a16:creationId xmlns:a16="http://schemas.microsoft.com/office/drawing/2014/main" id="{7201EF0C-9978-4057-A350-36F3B73F0A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50283" y="4045865"/>
            <a:ext cx="32172303" cy="15659457"/>
          </a:xfrm>
          <a:prstGeom prst="rect">
            <a:avLst/>
          </a:prstGeom>
        </p:spPr>
      </p:pic>
    </p:spTree>
    <p:extLst>
      <p:ext uri="{BB962C8B-B14F-4D97-AF65-F5344CB8AC3E}">
        <p14:creationId xmlns:p14="http://schemas.microsoft.com/office/powerpoint/2010/main" val="39089471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1603169" y="5265"/>
            <a:ext cx="33666543" cy="2695074"/>
          </a:xfrm>
        </p:spPr>
        <p:txBody>
          <a:bodyPr>
            <a:noAutofit/>
          </a:bodyPr>
          <a:lstStyle/>
          <a:p>
            <a:r>
              <a:rPr lang="en-US" sz="12000" dirty="0"/>
              <a:t>Evaluating RAG with Ragas Metrics </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32</a:t>
            </a:fld>
            <a:endParaRPr lang="en-US"/>
          </a:p>
        </p:txBody>
      </p:sp>
      <p:sp>
        <p:nvSpPr>
          <p:cNvPr id="6" name="TextBox 5">
            <a:extLst>
              <a:ext uri="{FF2B5EF4-FFF2-40B4-BE49-F238E27FC236}">
                <a16:creationId xmlns:a16="http://schemas.microsoft.com/office/drawing/2014/main" id="{09F46A5C-B3C7-88B6-ABF3-DB179D08D089}"/>
              </a:ext>
            </a:extLst>
          </p:cNvPr>
          <p:cNvSpPr txBox="1"/>
          <p:nvPr/>
        </p:nvSpPr>
        <p:spPr>
          <a:xfrm>
            <a:off x="3208301" y="19709240"/>
            <a:ext cx="30456273" cy="553998"/>
          </a:xfrm>
          <a:prstGeom prst="rect">
            <a:avLst/>
          </a:prstGeom>
          <a:noFill/>
        </p:spPr>
        <p:txBody>
          <a:bodyPr wrap="square">
            <a:spAutoFit/>
          </a:bodyPr>
          <a:lstStyle/>
          <a:p>
            <a:pPr algn="ctr"/>
            <a:r>
              <a:rPr lang="en-US" sz="3000" dirty="0">
                <a:solidFill>
                  <a:schemeClr val="bg1">
                    <a:lumMod val="75000"/>
                  </a:schemeClr>
                </a:solidFill>
              </a:rPr>
              <a:t>Source: </a:t>
            </a:r>
            <a:r>
              <a:rPr lang="en-US" sz="3000" dirty="0">
                <a:solidFill>
                  <a:schemeClr val="bg1">
                    <a:lumMod val="75000"/>
                  </a:schemeClr>
                </a:solidFill>
                <a:hlinkClick r:id="rId2"/>
              </a:rPr>
              <a:t>https://blog.langchain.dev/evaluating-rag-pipelines-with-ragas-langsmith/</a:t>
            </a:r>
            <a:endParaRPr lang="en-US" sz="3000" dirty="0">
              <a:solidFill>
                <a:schemeClr val="bg1">
                  <a:lumMod val="75000"/>
                </a:schemeClr>
              </a:solidFill>
            </a:endParaRPr>
          </a:p>
        </p:txBody>
      </p:sp>
      <p:pic>
        <p:nvPicPr>
          <p:cNvPr id="7" name="Picture 6">
            <a:extLst>
              <a:ext uri="{FF2B5EF4-FFF2-40B4-BE49-F238E27FC236}">
                <a16:creationId xmlns:a16="http://schemas.microsoft.com/office/drawing/2014/main" id="{6D2928BE-0295-CA0D-2371-AB40F49D46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1498" t="9192" r="9665" b="8331"/>
          <a:stretch/>
        </p:blipFill>
        <p:spPr>
          <a:xfrm>
            <a:off x="3846401" y="2537435"/>
            <a:ext cx="29180067" cy="17171805"/>
          </a:xfrm>
          <a:prstGeom prst="rect">
            <a:avLst/>
          </a:prstGeom>
        </p:spPr>
      </p:pic>
    </p:spTree>
    <p:extLst>
      <p:ext uri="{BB962C8B-B14F-4D97-AF65-F5344CB8AC3E}">
        <p14:creationId xmlns:p14="http://schemas.microsoft.com/office/powerpoint/2010/main" val="14427692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405312"/>
            <a:ext cx="33666543" cy="19281420"/>
          </a:xfrm>
        </p:spPr>
        <p:txBody>
          <a:bodyPr>
            <a:normAutofit/>
          </a:bodyPr>
          <a:lstStyle/>
          <a:p>
            <a:r>
              <a:rPr lang="en-US" sz="21600" dirty="0">
                <a:solidFill>
                  <a:srgbClr val="C00000"/>
                </a:solidFill>
              </a:rPr>
              <a:t>NVIDIA </a:t>
            </a:r>
            <a:br>
              <a:rPr lang="en-US" sz="21600" dirty="0">
                <a:solidFill>
                  <a:srgbClr val="C00000"/>
                </a:solidFill>
              </a:rPr>
            </a:br>
            <a:r>
              <a:rPr lang="en-US" sz="21600" dirty="0">
                <a:solidFill>
                  <a:srgbClr val="C00000"/>
                </a:solidFill>
              </a:rPr>
              <a:t>Building RAG Agents with LLMs </a:t>
            </a:r>
            <a:br>
              <a:rPr lang="en-US" sz="21600" dirty="0">
                <a:solidFill>
                  <a:srgbClr val="C00000"/>
                </a:solidFill>
              </a:rPr>
            </a:br>
            <a:r>
              <a:rPr lang="en-US" sz="21600" dirty="0">
                <a:solidFill>
                  <a:srgbClr val="C00000"/>
                </a:solidFill>
              </a:rPr>
              <a:t>Part I</a:t>
            </a:r>
            <a:endParaRPr lang="en-US" sz="21600" dirty="0"/>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33</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6403692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848678" y="823916"/>
            <a:ext cx="32500956" cy="18735675"/>
          </a:xfrm>
        </p:spPr>
        <p:txBody>
          <a:bodyPr>
            <a:normAutofit/>
          </a:bodyPr>
          <a:lstStyle/>
          <a:p>
            <a:r>
              <a:rPr lang="en-US" altLang="zh-TW" sz="21000" dirty="0">
                <a:solidFill>
                  <a:srgbClr val="C00000"/>
                </a:solidFill>
              </a:rPr>
              <a:t>NVIDIA Developer Program</a:t>
            </a:r>
            <a:br>
              <a:rPr lang="en-US" altLang="zh-TW" sz="21000" dirty="0">
                <a:solidFill>
                  <a:srgbClr val="C00000"/>
                </a:solidFill>
              </a:rPr>
            </a:br>
            <a:br>
              <a:rPr lang="en-US" altLang="zh-TW" sz="21000" dirty="0">
                <a:solidFill>
                  <a:srgbClr val="C00000"/>
                </a:solidFill>
              </a:rPr>
            </a:br>
            <a:r>
              <a:rPr lang="en-US" altLang="zh-TW" sz="21000" dirty="0">
                <a:solidFill>
                  <a:srgbClr val="C00000"/>
                </a:solidFill>
              </a:rPr>
              <a:t>NVIDIA </a:t>
            </a:r>
            <a:br>
              <a:rPr lang="en-US" altLang="zh-TW" sz="21000" dirty="0">
                <a:solidFill>
                  <a:srgbClr val="C00000"/>
                </a:solidFill>
              </a:rPr>
            </a:br>
            <a:r>
              <a:rPr lang="en-US" altLang="zh-TW" sz="21000" dirty="0">
                <a:solidFill>
                  <a:srgbClr val="C00000"/>
                </a:solidFill>
              </a:rPr>
              <a:t>Deep Learning Institute (DLI)</a:t>
            </a:r>
            <a:endParaRPr lang="zh-TW" altLang="en-US" sz="21000" dirty="0">
              <a:solidFill>
                <a:srgbClr val="FF0000"/>
              </a:solidFill>
            </a:endParaRPr>
          </a:p>
        </p:txBody>
      </p:sp>
      <p:sp>
        <p:nvSpPr>
          <p:cNvPr id="4" name="投影片編號版面配置區 3"/>
          <p:cNvSpPr>
            <a:spLocks noGrp="1"/>
          </p:cNvSpPr>
          <p:nvPr>
            <p:ph type="sldNum" sz="quarter" idx="12"/>
          </p:nvPr>
        </p:nvSpPr>
        <p:spPr/>
        <p:txBody>
          <a:bodyPr/>
          <a:lstStyle/>
          <a:p>
            <a:pPr defTabSz="2743200">
              <a:buClrTx/>
              <a:defRPr/>
            </a:pPr>
            <a:fld id="{E78C9E75-97FD-45D9-8ED3-955348887BB1}" type="slidenum">
              <a:rPr lang="zh-TW" altLang="en-US" kern="1200">
                <a:solidFill>
                  <a:prstClr val="black">
                    <a:tint val="75000"/>
                  </a:prstClr>
                </a:solidFill>
                <a:latin typeface="Calibri" panose="020F0502020204030204"/>
                <a:ea typeface="新細明體" panose="02020500000000000000" pitchFamily="18" charset="-120"/>
                <a:cs typeface="+mn-cs"/>
              </a:rPr>
              <a:pPr defTabSz="2743200">
                <a:buClrTx/>
                <a:defRPr/>
              </a:pPr>
              <a:t>34</a:t>
            </a:fld>
            <a:endParaRPr lang="zh-TW" altLang="en-US" kern="1200">
              <a:solidFill>
                <a:prstClr val="black">
                  <a:tint val="75000"/>
                </a:prstClr>
              </a:solidFill>
              <a:latin typeface="Calibri" panose="020F0502020204030204"/>
              <a:ea typeface="新細明體" panose="02020500000000000000" pitchFamily="18" charset="-120"/>
              <a:cs typeface="+mn-cs"/>
            </a:endParaRPr>
          </a:p>
        </p:txBody>
      </p:sp>
      <p:pic>
        <p:nvPicPr>
          <p:cNvPr id="3" name="Picture 2">
            <a:extLst>
              <a:ext uri="{FF2B5EF4-FFF2-40B4-BE49-F238E27FC236}">
                <a16:creationId xmlns:a16="http://schemas.microsoft.com/office/drawing/2014/main" id="{95BFAF5E-5315-E63F-6823-8048CA1D5D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68788" y="412661"/>
            <a:ext cx="2404992" cy="1551609"/>
          </a:xfrm>
          <a:prstGeom prst="rect">
            <a:avLst/>
          </a:prstGeom>
        </p:spPr>
      </p:pic>
      <p:pic>
        <p:nvPicPr>
          <p:cNvPr id="5" name="Picture 4">
            <a:extLst>
              <a:ext uri="{FF2B5EF4-FFF2-40B4-BE49-F238E27FC236}">
                <a16:creationId xmlns:a16="http://schemas.microsoft.com/office/drawing/2014/main" id="{CE19DAD3-9D2F-368A-419A-462558FE42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68787" y="2074911"/>
            <a:ext cx="2404995" cy="586218"/>
          </a:xfrm>
          <a:prstGeom prst="rect">
            <a:avLst/>
          </a:prstGeom>
        </p:spPr>
      </p:pic>
      <p:sp>
        <p:nvSpPr>
          <p:cNvPr id="6" name="TextBox 5">
            <a:extLst>
              <a:ext uri="{FF2B5EF4-FFF2-40B4-BE49-F238E27FC236}">
                <a16:creationId xmlns:a16="http://schemas.microsoft.com/office/drawing/2014/main" id="{E0C0F92F-6ECA-52E3-B7CB-669C039D43CE}"/>
              </a:ext>
            </a:extLst>
          </p:cNvPr>
          <p:cNvSpPr txBox="1"/>
          <p:nvPr/>
        </p:nvSpPr>
        <p:spPr>
          <a:xfrm>
            <a:off x="1848678" y="6872618"/>
            <a:ext cx="32500956" cy="1569660"/>
          </a:xfrm>
          <a:prstGeom prst="rect">
            <a:avLst/>
          </a:prstGeom>
          <a:noFill/>
        </p:spPr>
        <p:txBody>
          <a:bodyPr wrap="square">
            <a:spAutoFit/>
          </a:bodyPr>
          <a:lstStyle/>
          <a:p>
            <a:pPr algn="ctr" defTabSz="2743200">
              <a:buClrTx/>
            </a:pPr>
            <a:r>
              <a:rPr lang="en-US" sz="9600" kern="1200" dirty="0">
                <a:solidFill>
                  <a:prstClr val="black"/>
                </a:solidFill>
                <a:latin typeface="Calibri" panose="020F0502020204030204"/>
                <a:ea typeface="+mn-ea"/>
                <a:cs typeface="+mn-cs"/>
                <a:hlinkClick r:id="rId4"/>
              </a:rPr>
              <a:t>https://developer.nvidia.com/join-nvidia-developer-program</a:t>
            </a:r>
            <a:endParaRPr lang="en-US" sz="9600" kern="1200" dirty="0">
              <a:solidFill>
                <a:prstClr val="black"/>
              </a:solidFill>
              <a:latin typeface="Calibri" panose="020F0502020204030204"/>
              <a:ea typeface="+mn-ea"/>
              <a:cs typeface="+mn-cs"/>
            </a:endParaRPr>
          </a:p>
        </p:txBody>
      </p:sp>
      <p:sp>
        <p:nvSpPr>
          <p:cNvPr id="8" name="TextBox 7">
            <a:extLst>
              <a:ext uri="{FF2B5EF4-FFF2-40B4-BE49-F238E27FC236}">
                <a16:creationId xmlns:a16="http://schemas.microsoft.com/office/drawing/2014/main" id="{032D27E1-686B-20B4-119C-3C9CB7D9394C}"/>
              </a:ext>
            </a:extLst>
          </p:cNvPr>
          <p:cNvSpPr txBox="1"/>
          <p:nvPr/>
        </p:nvSpPr>
        <p:spPr>
          <a:xfrm>
            <a:off x="8951796" y="16991675"/>
            <a:ext cx="18294720" cy="1569660"/>
          </a:xfrm>
          <a:prstGeom prst="rect">
            <a:avLst/>
          </a:prstGeom>
          <a:noFill/>
        </p:spPr>
        <p:txBody>
          <a:bodyPr wrap="square">
            <a:spAutoFit/>
          </a:bodyPr>
          <a:lstStyle/>
          <a:p>
            <a:pPr algn="ctr" defTabSz="2743200">
              <a:buClrTx/>
            </a:pPr>
            <a:r>
              <a:rPr lang="en-US" sz="9600" kern="1200" dirty="0">
                <a:solidFill>
                  <a:prstClr val="black"/>
                </a:solidFill>
                <a:latin typeface="Calibri" panose="020F0502020204030204"/>
                <a:ea typeface="+mn-ea"/>
                <a:cs typeface="+mn-cs"/>
                <a:hlinkClick r:id="rId5"/>
              </a:rPr>
              <a:t>https://learn.nvidia.com/</a:t>
            </a:r>
            <a:endParaRPr lang="en-US" sz="9600" kern="1200" dirty="0">
              <a:solidFill>
                <a:prstClr val="black"/>
              </a:solidFill>
              <a:latin typeface="Calibri" panose="020F0502020204030204"/>
              <a:ea typeface="+mn-ea"/>
              <a:cs typeface="+mn-cs"/>
            </a:endParaRPr>
          </a:p>
        </p:txBody>
      </p:sp>
      <p:pic>
        <p:nvPicPr>
          <p:cNvPr id="10" name="Picture 9">
            <a:extLst>
              <a:ext uri="{FF2B5EF4-FFF2-40B4-BE49-F238E27FC236}">
                <a16:creationId xmlns:a16="http://schemas.microsoft.com/office/drawing/2014/main" id="{B74E24F9-F9B8-0579-26F5-ACD3985A55E1}"/>
              </a:ext>
            </a:extLst>
          </p:cNvPr>
          <p:cNvPicPr>
            <a:picLocks noChangeAspect="1"/>
          </p:cNvPicPr>
          <p:nvPr/>
        </p:nvPicPr>
        <p:blipFill>
          <a:blip r:embed="rId6"/>
          <a:stretch>
            <a:fillRect/>
          </a:stretch>
        </p:blipFill>
        <p:spPr>
          <a:xfrm>
            <a:off x="302220" y="412661"/>
            <a:ext cx="8029410" cy="1754325"/>
          </a:xfrm>
          <a:prstGeom prst="rect">
            <a:avLst/>
          </a:prstGeom>
        </p:spPr>
      </p:pic>
    </p:spTree>
    <p:extLst>
      <p:ext uri="{BB962C8B-B14F-4D97-AF65-F5344CB8AC3E}">
        <p14:creationId xmlns:p14="http://schemas.microsoft.com/office/powerpoint/2010/main" val="394480111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1487258" y="443951"/>
            <a:ext cx="8403717" cy="18737085"/>
          </a:xfrm>
        </p:spPr>
        <p:txBody>
          <a:bodyPr>
            <a:normAutofit/>
          </a:bodyPr>
          <a:lstStyle/>
          <a:p>
            <a:r>
              <a:rPr lang="en-US" dirty="0"/>
              <a:t>Join the NVIDIA Developer Program</a:t>
            </a:r>
            <a:br>
              <a:rPr lang="en-US" dirty="0"/>
            </a:br>
            <a:r>
              <a:rPr lang="en-US" dirty="0"/>
              <a:t> </a:t>
            </a:r>
            <a:r>
              <a:rPr lang="en-US" sz="8100" b="0" dirty="0"/>
              <a:t>take one of the complimentary technical self-paced courses</a:t>
            </a:r>
            <a:br>
              <a:rPr lang="en-US" sz="8100" b="0" dirty="0"/>
            </a:br>
            <a:r>
              <a:rPr lang="en-US" sz="8100" b="0" dirty="0"/>
              <a:t>(worth up to $90)</a:t>
            </a:r>
          </a:p>
        </p:txBody>
      </p:sp>
      <p:pic>
        <p:nvPicPr>
          <p:cNvPr id="6" name="Content Placeholder 5">
            <a:extLst>
              <a:ext uri="{FF2B5EF4-FFF2-40B4-BE49-F238E27FC236}">
                <a16:creationId xmlns:a16="http://schemas.microsoft.com/office/drawing/2014/main" id="{0D9EAC30-B98D-B28D-963A-CB4D9EEFB58B}"/>
              </a:ext>
            </a:extLst>
          </p:cNvPr>
          <p:cNvPicPr>
            <a:picLocks noGrp="1" noChangeAspect="1"/>
          </p:cNvPicPr>
          <p:nvPr>
            <p:ph idx="1"/>
          </p:nvPr>
        </p:nvPicPr>
        <p:blipFill>
          <a:blip r:embed="rId2"/>
          <a:stretch>
            <a:fillRect/>
          </a:stretch>
        </p:blipFill>
        <p:spPr>
          <a:xfrm>
            <a:off x="10640957" y="949649"/>
            <a:ext cx="24447789" cy="18737085"/>
          </a:xfrm>
        </p:spPr>
      </p:pic>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35</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10006884" y="19297703"/>
            <a:ext cx="18294438"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3"/>
              </a:rPr>
              <a:t>https://developer.nvidia.com/join-nvidia-developer-program</a:t>
            </a:r>
            <a:endParaRPr lang="en-US" sz="5400" kern="1200" dirty="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C1B5EC12-BE31-AF01-6668-7B155BA80866}"/>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33248031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36</a:t>
            </a:fld>
            <a:endParaRPr lang="en-US" kern="1200" dirty="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6593304" y="19527377"/>
            <a:ext cx="22571244"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2"/>
              </a:rPr>
              <a:t>https://www.nvidia.com/en-us/learn/learning-path/generative-ai-llm/</a:t>
            </a:r>
          </a:p>
        </p:txBody>
      </p:sp>
      <p:grpSp>
        <p:nvGrpSpPr>
          <p:cNvPr id="32" name="Group 31">
            <a:extLst>
              <a:ext uri="{FF2B5EF4-FFF2-40B4-BE49-F238E27FC236}">
                <a16:creationId xmlns:a16="http://schemas.microsoft.com/office/drawing/2014/main" id="{5081CF47-5228-7383-474D-9C67D89C15BF}"/>
              </a:ext>
            </a:extLst>
          </p:cNvPr>
          <p:cNvGrpSpPr/>
          <p:nvPr/>
        </p:nvGrpSpPr>
        <p:grpSpPr>
          <a:xfrm>
            <a:off x="18857361" y="2722253"/>
            <a:ext cx="7836354" cy="7994586"/>
            <a:chOff x="-98321" y="3949893"/>
            <a:chExt cx="2612118" cy="2664862"/>
          </a:xfrm>
        </p:grpSpPr>
        <p:grpSp>
          <p:nvGrpSpPr>
            <p:cNvPr id="27" name="Group 26">
              <a:extLst>
                <a:ext uri="{FF2B5EF4-FFF2-40B4-BE49-F238E27FC236}">
                  <a16:creationId xmlns:a16="http://schemas.microsoft.com/office/drawing/2014/main" id="{C011D61F-335C-55D3-F45C-11B39517915D}"/>
                </a:ext>
              </a:extLst>
            </p:cNvPr>
            <p:cNvGrpSpPr/>
            <p:nvPr/>
          </p:nvGrpSpPr>
          <p:grpSpPr>
            <a:xfrm>
              <a:off x="-98321" y="3949893"/>
              <a:ext cx="2612118" cy="2664862"/>
              <a:chOff x="2475304" y="1222056"/>
              <a:chExt cx="2612118" cy="2664862"/>
            </a:xfrm>
          </p:grpSpPr>
          <p:sp>
            <p:nvSpPr>
              <p:cNvPr id="25" name="Rectangle 24">
                <a:extLst>
                  <a:ext uri="{FF2B5EF4-FFF2-40B4-BE49-F238E27FC236}">
                    <a16:creationId xmlns:a16="http://schemas.microsoft.com/office/drawing/2014/main" id="{03BC0844-6FFE-2A48-D659-BC3B8858A712}"/>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sp>
            <p:nvSpPr>
              <p:cNvPr id="26" name="Rectangle 25">
                <a:extLst>
                  <a:ext uri="{FF2B5EF4-FFF2-40B4-BE49-F238E27FC236}">
                    <a16:creationId xmlns:a16="http://schemas.microsoft.com/office/drawing/2014/main" id="{A359003A-67BF-8B75-0239-F74160A9957E}"/>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grpSp>
        <p:sp>
          <p:nvSpPr>
            <p:cNvPr id="31" name="TextBox 30">
              <a:extLst>
                <a:ext uri="{FF2B5EF4-FFF2-40B4-BE49-F238E27FC236}">
                  <a16:creationId xmlns:a16="http://schemas.microsoft.com/office/drawing/2014/main" id="{EE2261E0-7E07-ACBC-4FEA-D6D5419D0411}"/>
                </a:ext>
              </a:extLst>
            </p:cNvPr>
            <p:cNvSpPr txBox="1"/>
            <p:nvPr/>
          </p:nvSpPr>
          <p:spPr>
            <a:xfrm>
              <a:off x="-16728" y="4158939"/>
              <a:ext cx="2448933" cy="2145288"/>
            </a:xfrm>
            <a:prstGeom prst="rect">
              <a:avLst/>
            </a:prstGeom>
            <a:noFill/>
          </p:spPr>
          <p:txBody>
            <a:bodyPr wrap="square">
              <a:spAutoFit/>
            </a:bodyPr>
            <a:lstStyle/>
            <a:p>
              <a:pPr defTabSz="2743200">
                <a:lnSpc>
                  <a:spcPct val="110000"/>
                </a:lnSpc>
                <a:buClrTx/>
              </a:pPr>
              <a:r>
                <a:rPr lang="en-US" sz="4200" kern="1200" dirty="0">
                  <a:solidFill>
                    <a:srgbClr val="7030A0"/>
                  </a:solidFill>
                  <a:latin typeface="Arial" panose="020B0604020202020204" pitchFamily="34" charset="0"/>
                  <a:ea typeface="+mn-ea"/>
                  <a:cs typeface="Arial" panose="020B0604020202020204" pitchFamily="34" charset="0"/>
                </a:rPr>
                <a:t>Instructor-Led Workshop</a:t>
              </a:r>
            </a:p>
            <a:p>
              <a:pPr defTabSz="2743200">
                <a:lnSpc>
                  <a:spcPct val="110000"/>
                </a:lnSpc>
                <a:buClrTx/>
              </a:pPr>
              <a:endParaRPr lang="en-US" sz="4200" b="1"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4200" b="1" kern="1200" dirty="0">
                  <a:solidFill>
                    <a:prstClr val="black"/>
                  </a:solidFill>
                  <a:latin typeface="Arial" panose="020B0604020202020204" pitchFamily="34" charset="0"/>
                  <a:ea typeface="+mn-ea"/>
                  <a:cs typeface="Arial" panose="020B0604020202020204" pitchFamily="34" charset="0"/>
                </a:rPr>
                <a:t>Fundamentals of Deep Learning</a:t>
              </a:r>
            </a:p>
            <a:p>
              <a:pPr defTabSz="2743200">
                <a:lnSpc>
                  <a:spcPct val="110000"/>
                </a:lnSpc>
                <a:buClrTx/>
              </a:pPr>
              <a:endParaRPr lang="en-US" sz="4200" b="1"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Certificate available</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$500</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8 hours</a:t>
              </a:r>
            </a:p>
          </p:txBody>
        </p:sp>
      </p:grpSp>
      <p:grpSp>
        <p:nvGrpSpPr>
          <p:cNvPr id="43" name="Group 42">
            <a:extLst>
              <a:ext uri="{FF2B5EF4-FFF2-40B4-BE49-F238E27FC236}">
                <a16:creationId xmlns:a16="http://schemas.microsoft.com/office/drawing/2014/main" id="{88DB3E95-DF31-54A4-392B-A2233FF42E5C}"/>
              </a:ext>
            </a:extLst>
          </p:cNvPr>
          <p:cNvGrpSpPr/>
          <p:nvPr/>
        </p:nvGrpSpPr>
        <p:grpSpPr>
          <a:xfrm>
            <a:off x="10378974" y="2722251"/>
            <a:ext cx="7836354" cy="7994586"/>
            <a:chOff x="-98321" y="3949893"/>
            <a:chExt cx="2612118" cy="2664862"/>
          </a:xfrm>
        </p:grpSpPr>
        <p:grpSp>
          <p:nvGrpSpPr>
            <p:cNvPr id="44" name="Group 43">
              <a:extLst>
                <a:ext uri="{FF2B5EF4-FFF2-40B4-BE49-F238E27FC236}">
                  <a16:creationId xmlns:a16="http://schemas.microsoft.com/office/drawing/2014/main" id="{B41F6C9B-0656-B400-EFD2-6D9BFD81D125}"/>
                </a:ext>
              </a:extLst>
            </p:cNvPr>
            <p:cNvGrpSpPr/>
            <p:nvPr/>
          </p:nvGrpSpPr>
          <p:grpSpPr>
            <a:xfrm>
              <a:off x="-98321" y="3949893"/>
              <a:ext cx="2612118" cy="2664862"/>
              <a:chOff x="2475304" y="1222056"/>
              <a:chExt cx="2612118" cy="2664862"/>
            </a:xfrm>
          </p:grpSpPr>
          <p:sp>
            <p:nvSpPr>
              <p:cNvPr id="46" name="Rectangle 45">
                <a:extLst>
                  <a:ext uri="{FF2B5EF4-FFF2-40B4-BE49-F238E27FC236}">
                    <a16:creationId xmlns:a16="http://schemas.microsoft.com/office/drawing/2014/main" id="{08D6988E-7022-542F-3404-3E0B722C6B08}"/>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sp>
            <p:nvSpPr>
              <p:cNvPr id="47" name="Rectangle 46">
                <a:extLst>
                  <a:ext uri="{FF2B5EF4-FFF2-40B4-BE49-F238E27FC236}">
                    <a16:creationId xmlns:a16="http://schemas.microsoft.com/office/drawing/2014/main" id="{F4E224DE-3B73-95E8-76ED-B517C35CD3A7}"/>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grpSp>
        <p:sp>
          <p:nvSpPr>
            <p:cNvPr id="45" name="TextBox 44">
              <a:extLst>
                <a:ext uri="{FF2B5EF4-FFF2-40B4-BE49-F238E27FC236}">
                  <a16:creationId xmlns:a16="http://schemas.microsoft.com/office/drawing/2014/main" id="{33951550-4BC3-904E-39D4-9309AD30C21B}"/>
                </a:ext>
              </a:extLst>
            </p:cNvPr>
            <p:cNvSpPr txBox="1"/>
            <p:nvPr/>
          </p:nvSpPr>
          <p:spPr>
            <a:xfrm>
              <a:off x="-16728" y="4158939"/>
              <a:ext cx="2448933" cy="2379113"/>
            </a:xfrm>
            <a:prstGeom prst="rect">
              <a:avLst/>
            </a:prstGeom>
            <a:noFill/>
          </p:spPr>
          <p:txBody>
            <a:bodyPr wrap="square">
              <a:spAutoFit/>
            </a:bodyPr>
            <a:lstStyle/>
            <a:p>
              <a:pPr defTabSz="2743200">
                <a:lnSpc>
                  <a:spcPct val="110000"/>
                </a:lnSpc>
                <a:buClrTx/>
              </a:pPr>
              <a:r>
                <a:rPr lang="en-US" sz="4200" kern="1200" dirty="0">
                  <a:solidFill>
                    <a:srgbClr val="70AD47">
                      <a:lumMod val="75000"/>
                    </a:srgbClr>
                  </a:solidFill>
                  <a:latin typeface="Arial" panose="020B0604020202020204" pitchFamily="34" charset="0"/>
                  <a:ea typeface="+mn-ea"/>
                  <a:cs typeface="Arial" panose="020B0604020202020204" pitchFamily="34" charset="0"/>
                </a:rPr>
                <a:t>Self-Paced Course</a:t>
              </a: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endParaRPr lang="en-US" sz="4200" b="1"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4200" b="1" kern="1200" dirty="0">
                  <a:solidFill>
                    <a:prstClr val="black"/>
                  </a:solidFill>
                  <a:latin typeface="Arial" panose="020B0604020202020204" pitchFamily="34" charset="0"/>
                  <a:ea typeface="+mn-ea"/>
                  <a:cs typeface="Arial" panose="020B0604020202020204" pitchFamily="34" charset="0"/>
                </a:rPr>
                <a:t>Getting Started With Deep Learning</a:t>
              </a: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Certificate available</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$90</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8 hours</a:t>
              </a:r>
            </a:p>
            <a:p>
              <a:pPr defTabSz="2743200">
                <a:buClrTx/>
              </a:pPr>
              <a:endParaRPr lang="en-US" sz="4200" kern="1200" dirty="0">
                <a:solidFill>
                  <a:prstClr val="black"/>
                </a:solidFill>
                <a:latin typeface="Arial" panose="020B0604020202020204" pitchFamily="34" charset="0"/>
                <a:ea typeface="+mn-ea"/>
                <a:cs typeface="Arial" panose="020B0604020202020204" pitchFamily="34" charset="0"/>
              </a:endParaRPr>
            </a:p>
          </p:txBody>
        </p:sp>
      </p:grpSp>
      <p:grpSp>
        <p:nvGrpSpPr>
          <p:cNvPr id="48" name="Group 47">
            <a:extLst>
              <a:ext uri="{FF2B5EF4-FFF2-40B4-BE49-F238E27FC236}">
                <a16:creationId xmlns:a16="http://schemas.microsoft.com/office/drawing/2014/main" id="{E020344F-AD26-2D3A-BF90-F99BBC55A0BE}"/>
              </a:ext>
            </a:extLst>
          </p:cNvPr>
          <p:cNvGrpSpPr/>
          <p:nvPr/>
        </p:nvGrpSpPr>
        <p:grpSpPr>
          <a:xfrm>
            <a:off x="1900587" y="2722251"/>
            <a:ext cx="7836354" cy="7994586"/>
            <a:chOff x="-98321" y="3949893"/>
            <a:chExt cx="2612118" cy="2664862"/>
          </a:xfrm>
        </p:grpSpPr>
        <p:grpSp>
          <p:nvGrpSpPr>
            <p:cNvPr id="49" name="Group 48">
              <a:extLst>
                <a:ext uri="{FF2B5EF4-FFF2-40B4-BE49-F238E27FC236}">
                  <a16:creationId xmlns:a16="http://schemas.microsoft.com/office/drawing/2014/main" id="{CBC985C3-55E5-2D47-7A94-7985F88AC884}"/>
                </a:ext>
              </a:extLst>
            </p:cNvPr>
            <p:cNvGrpSpPr/>
            <p:nvPr/>
          </p:nvGrpSpPr>
          <p:grpSpPr>
            <a:xfrm>
              <a:off x="-98321" y="3949893"/>
              <a:ext cx="2612118" cy="2664862"/>
              <a:chOff x="2475304" y="1222056"/>
              <a:chExt cx="2612118" cy="2664862"/>
            </a:xfrm>
          </p:grpSpPr>
          <p:sp>
            <p:nvSpPr>
              <p:cNvPr id="51" name="Rectangle 50">
                <a:extLst>
                  <a:ext uri="{FF2B5EF4-FFF2-40B4-BE49-F238E27FC236}">
                    <a16:creationId xmlns:a16="http://schemas.microsoft.com/office/drawing/2014/main" id="{F1639CFE-E72B-7583-E000-8C6E322FC6E6}"/>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sp>
            <p:nvSpPr>
              <p:cNvPr id="52" name="Rectangle 51">
                <a:extLst>
                  <a:ext uri="{FF2B5EF4-FFF2-40B4-BE49-F238E27FC236}">
                    <a16:creationId xmlns:a16="http://schemas.microsoft.com/office/drawing/2014/main" id="{B923D7D9-F2A5-5103-839A-6DD287F3D985}"/>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grpSp>
        <p:sp>
          <p:nvSpPr>
            <p:cNvPr id="50" name="TextBox 49">
              <a:extLst>
                <a:ext uri="{FF2B5EF4-FFF2-40B4-BE49-F238E27FC236}">
                  <a16:creationId xmlns:a16="http://schemas.microsoft.com/office/drawing/2014/main" id="{2FFAEA3E-E59E-87CB-0015-CA191239C516}"/>
                </a:ext>
              </a:extLst>
            </p:cNvPr>
            <p:cNvSpPr txBox="1"/>
            <p:nvPr/>
          </p:nvSpPr>
          <p:spPr>
            <a:xfrm>
              <a:off x="-16728" y="4158939"/>
              <a:ext cx="2448933" cy="1908300"/>
            </a:xfrm>
            <a:prstGeom prst="rect">
              <a:avLst/>
            </a:prstGeom>
            <a:noFill/>
          </p:spPr>
          <p:txBody>
            <a:bodyPr wrap="square">
              <a:spAutoFit/>
            </a:bodyPr>
            <a:lstStyle/>
            <a:p>
              <a:pPr defTabSz="2743200">
                <a:lnSpc>
                  <a:spcPct val="110000"/>
                </a:lnSpc>
                <a:buClrTx/>
              </a:pPr>
              <a:r>
                <a:rPr lang="en-US" sz="4200" kern="1200" dirty="0">
                  <a:solidFill>
                    <a:srgbClr val="70AD47">
                      <a:lumMod val="75000"/>
                    </a:srgbClr>
                  </a:solidFill>
                  <a:latin typeface="Arial" panose="020B0604020202020204" pitchFamily="34" charset="0"/>
                  <a:ea typeface="+mn-ea"/>
                  <a:cs typeface="Arial" panose="020B0604020202020204" pitchFamily="34" charset="0"/>
                </a:rPr>
                <a:t>Self-Paced Course</a:t>
              </a:r>
            </a:p>
            <a:p>
              <a:pPr defTabSz="2743200">
                <a:lnSpc>
                  <a:spcPct val="110000"/>
                </a:lnSpc>
                <a:buClrTx/>
              </a:pPr>
              <a:endParaRPr lang="en-US" sz="4200" b="1"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4200" b="1" kern="1200" dirty="0">
                  <a:solidFill>
                    <a:prstClr val="black"/>
                  </a:solidFill>
                  <a:latin typeface="Arial" panose="020B0604020202020204" pitchFamily="34" charset="0"/>
                  <a:ea typeface="+mn-ea"/>
                  <a:cs typeface="Arial" panose="020B0604020202020204" pitchFamily="34" charset="0"/>
                </a:rPr>
                <a:t>Generative AI Explained</a:t>
              </a: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Free</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2 hours</a:t>
              </a:r>
            </a:p>
          </p:txBody>
        </p:sp>
      </p:grpSp>
      <p:grpSp>
        <p:nvGrpSpPr>
          <p:cNvPr id="53" name="Group 52">
            <a:extLst>
              <a:ext uri="{FF2B5EF4-FFF2-40B4-BE49-F238E27FC236}">
                <a16:creationId xmlns:a16="http://schemas.microsoft.com/office/drawing/2014/main" id="{E4857A44-265A-5338-E542-1D5EF8C8A57D}"/>
              </a:ext>
            </a:extLst>
          </p:cNvPr>
          <p:cNvGrpSpPr/>
          <p:nvPr/>
        </p:nvGrpSpPr>
        <p:grpSpPr>
          <a:xfrm>
            <a:off x="27316110" y="11290811"/>
            <a:ext cx="7836354" cy="7994586"/>
            <a:chOff x="-98321" y="3949893"/>
            <a:chExt cx="2612118" cy="2664862"/>
          </a:xfrm>
        </p:grpSpPr>
        <p:grpSp>
          <p:nvGrpSpPr>
            <p:cNvPr id="54" name="Group 53">
              <a:extLst>
                <a:ext uri="{FF2B5EF4-FFF2-40B4-BE49-F238E27FC236}">
                  <a16:creationId xmlns:a16="http://schemas.microsoft.com/office/drawing/2014/main" id="{781016D0-386E-1277-5F12-5921C896A78D}"/>
                </a:ext>
              </a:extLst>
            </p:cNvPr>
            <p:cNvGrpSpPr/>
            <p:nvPr/>
          </p:nvGrpSpPr>
          <p:grpSpPr>
            <a:xfrm>
              <a:off x="-98321" y="3949893"/>
              <a:ext cx="2612118" cy="2664862"/>
              <a:chOff x="2475304" y="1222056"/>
              <a:chExt cx="2612118" cy="2664862"/>
            </a:xfrm>
          </p:grpSpPr>
          <p:sp>
            <p:nvSpPr>
              <p:cNvPr id="56" name="Rectangle 55">
                <a:extLst>
                  <a:ext uri="{FF2B5EF4-FFF2-40B4-BE49-F238E27FC236}">
                    <a16:creationId xmlns:a16="http://schemas.microsoft.com/office/drawing/2014/main" id="{50710DD5-EFC5-3B0A-F351-393760383D7E}"/>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sp>
            <p:nvSpPr>
              <p:cNvPr id="57" name="Rectangle 56">
                <a:extLst>
                  <a:ext uri="{FF2B5EF4-FFF2-40B4-BE49-F238E27FC236}">
                    <a16:creationId xmlns:a16="http://schemas.microsoft.com/office/drawing/2014/main" id="{CEA8734F-D5C7-A010-F415-F688F4A8856D}"/>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grpSp>
        <p:sp>
          <p:nvSpPr>
            <p:cNvPr id="55" name="TextBox 54">
              <a:extLst>
                <a:ext uri="{FF2B5EF4-FFF2-40B4-BE49-F238E27FC236}">
                  <a16:creationId xmlns:a16="http://schemas.microsoft.com/office/drawing/2014/main" id="{210C2D6A-EBC8-53DD-8E33-AAB63B42E726}"/>
                </a:ext>
              </a:extLst>
            </p:cNvPr>
            <p:cNvSpPr txBox="1"/>
            <p:nvPr/>
          </p:nvSpPr>
          <p:spPr>
            <a:xfrm>
              <a:off x="-16728" y="4158939"/>
              <a:ext cx="2448933" cy="2145288"/>
            </a:xfrm>
            <a:prstGeom prst="rect">
              <a:avLst/>
            </a:prstGeom>
            <a:noFill/>
          </p:spPr>
          <p:txBody>
            <a:bodyPr wrap="square">
              <a:spAutoFit/>
            </a:bodyPr>
            <a:lstStyle/>
            <a:p>
              <a:pPr defTabSz="2743200">
                <a:lnSpc>
                  <a:spcPct val="110000"/>
                </a:lnSpc>
                <a:buClrTx/>
              </a:pPr>
              <a:r>
                <a:rPr lang="en-US" sz="4200" kern="1200" dirty="0">
                  <a:solidFill>
                    <a:srgbClr val="7030A0"/>
                  </a:solidFill>
                  <a:latin typeface="Arial" panose="020B0604020202020204" pitchFamily="34" charset="0"/>
                  <a:ea typeface="+mn-ea"/>
                  <a:cs typeface="Arial" panose="020B0604020202020204" pitchFamily="34" charset="0"/>
                </a:rPr>
                <a:t>Instructor-Led Workshop</a:t>
              </a:r>
            </a:p>
            <a:p>
              <a:pPr defTabSz="2743200">
                <a:lnSpc>
                  <a:spcPct val="110000"/>
                </a:lnSpc>
                <a:buClrTx/>
              </a:pPr>
              <a:endParaRPr lang="en-US" sz="4200" b="1"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4200" b="1" kern="1200" dirty="0">
                  <a:solidFill>
                    <a:prstClr val="black"/>
                  </a:solidFill>
                  <a:latin typeface="Arial" panose="020B0604020202020204" pitchFamily="34" charset="0"/>
                  <a:ea typeface="+mn-ea"/>
                  <a:cs typeface="Arial" panose="020B0604020202020204" pitchFamily="34" charset="0"/>
                </a:rPr>
                <a:t>Generative AI with Diffusion Models</a:t>
              </a: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Certificate available</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$500</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8 hours</a:t>
              </a:r>
            </a:p>
          </p:txBody>
        </p:sp>
      </p:grpSp>
      <p:grpSp>
        <p:nvGrpSpPr>
          <p:cNvPr id="5" name="Group 4">
            <a:extLst>
              <a:ext uri="{FF2B5EF4-FFF2-40B4-BE49-F238E27FC236}">
                <a16:creationId xmlns:a16="http://schemas.microsoft.com/office/drawing/2014/main" id="{352B5AEF-EF20-352B-7A21-564F56CF9FDD}"/>
              </a:ext>
            </a:extLst>
          </p:cNvPr>
          <p:cNvGrpSpPr/>
          <p:nvPr/>
        </p:nvGrpSpPr>
        <p:grpSpPr>
          <a:xfrm>
            <a:off x="1919853" y="11290811"/>
            <a:ext cx="7836354" cy="7994586"/>
            <a:chOff x="-98321" y="3949893"/>
            <a:chExt cx="2612118" cy="2664862"/>
          </a:xfrm>
        </p:grpSpPr>
        <p:grpSp>
          <p:nvGrpSpPr>
            <p:cNvPr id="6" name="Group 5">
              <a:extLst>
                <a:ext uri="{FF2B5EF4-FFF2-40B4-BE49-F238E27FC236}">
                  <a16:creationId xmlns:a16="http://schemas.microsoft.com/office/drawing/2014/main" id="{1642EF3A-C1E5-C5AE-518A-9807DAB8818D}"/>
                </a:ext>
              </a:extLst>
            </p:cNvPr>
            <p:cNvGrpSpPr/>
            <p:nvPr/>
          </p:nvGrpSpPr>
          <p:grpSpPr>
            <a:xfrm>
              <a:off x="-98321" y="3949893"/>
              <a:ext cx="2612118" cy="2664862"/>
              <a:chOff x="2475304" y="1222056"/>
              <a:chExt cx="2612118" cy="2664862"/>
            </a:xfrm>
          </p:grpSpPr>
          <p:sp>
            <p:nvSpPr>
              <p:cNvPr id="9" name="Rectangle 8">
                <a:extLst>
                  <a:ext uri="{FF2B5EF4-FFF2-40B4-BE49-F238E27FC236}">
                    <a16:creationId xmlns:a16="http://schemas.microsoft.com/office/drawing/2014/main" id="{9A31AF7C-AE3A-39C4-404D-E120067A9416}"/>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sp>
            <p:nvSpPr>
              <p:cNvPr id="10" name="Rectangle 9">
                <a:extLst>
                  <a:ext uri="{FF2B5EF4-FFF2-40B4-BE49-F238E27FC236}">
                    <a16:creationId xmlns:a16="http://schemas.microsoft.com/office/drawing/2014/main" id="{EE93DFDC-7110-DBFC-CD10-4B33CD98F1DE}"/>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grpSp>
        <p:sp>
          <p:nvSpPr>
            <p:cNvPr id="7" name="TextBox 6">
              <a:extLst>
                <a:ext uri="{FF2B5EF4-FFF2-40B4-BE49-F238E27FC236}">
                  <a16:creationId xmlns:a16="http://schemas.microsoft.com/office/drawing/2014/main" id="{A759CC7C-C10B-43B6-FBB7-E1795D1C74AE}"/>
                </a:ext>
              </a:extLst>
            </p:cNvPr>
            <p:cNvSpPr txBox="1"/>
            <p:nvPr/>
          </p:nvSpPr>
          <p:spPr>
            <a:xfrm>
              <a:off x="-16728" y="4158939"/>
              <a:ext cx="2448933" cy="2145288"/>
            </a:xfrm>
            <a:prstGeom prst="rect">
              <a:avLst/>
            </a:prstGeom>
            <a:noFill/>
          </p:spPr>
          <p:txBody>
            <a:bodyPr wrap="square">
              <a:spAutoFit/>
            </a:bodyPr>
            <a:lstStyle/>
            <a:p>
              <a:pPr defTabSz="2743200">
                <a:lnSpc>
                  <a:spcPct val="110000"/>
                </a:lnSpc>
                <a:buClrTx/>
              </a:pPr>
              <a:r>
                <a:rPr lang="en-US" sz="4200" kern="1200" dirty="0">
                  <a:solidFill>
                    <a:srgbClr val="70AD47">
                      <a:lumMod val="75000"/>
                    </a:srgbClr>
                  </a:solidFill>
                  <a:latin typeface="Arial" panose="020B0604020202020204" pitchFamily="34" charset="0"/>
                  <a:ea typeface="+mn-ea"/>
                  <a:cs typeface="Arial" panose="020B0604020202020204" pitchFamily="34" charset="0"/>
                </a:rPr>
                <a:t>Self-Paced Course</a:t>
              </a:r>
            </a:p>
            <a:p>
              <a:pPr defTabSz="2743200">
                <a:lnSpc>
                  <a:spcPct val="110000"/>
                </a:lnSpc>
                <a:buClrTx/>
              </a:pPr>
              <a:endParaRPr lang="en-US" sz="4200" b="1"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4200" b="1" kern="1200" dirty="0">
                  <a:solidFill>
                    <a:prstClr val="black"/>
                  </a:solidFill>
                  <a:latin typeface="Arial" panose="020B0604020202020204" pitchFamily="34" charset="0"/>
                  <a:ea typeface="+mn-ea"/>
                  <a:cs typeface="Arial" panose="020B0604020202020204" pitchFamily="34" charset="0"/>
                </a:rPr>
                <a:t>Building RAG Agents With LLMs</a:t>
              </a: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Certificate available</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Free</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8 hours</a:t>
              </a:r>
            </a:p>
          </p:txBody>
        </p:sp>
      </p:grpSp>
      <p:grpSp>
        <p:nvGrpSpPr>
          <p:cNvPr id="11" name="Group 10">
            <a:extLst>
              <a:ext uri="{FF2B5EF4-FFF2-40B4-BE49-F238E27FC236}">
                <a16:creationId xmlns:a16="http://schemas.microsoft.com/office/drawing/2014/main" id="{7DBBDF9E-2E55-3747-5524-5C6E5A915BC2}"/>
              </a:ext>
            </a:extLst>
          </p:cNvPr>
          <p:cNvGrpSpPr/>
          <p:nvPr/>
        </p:nvGrpSpPr>
        <p:grpSpPr>
          <a:xfrm>
            <a:off x="10290369" y="11290811"/>
            <a:ext cx="7836354" cy="7994586"/>
            <a:chOff x="-98321" y="3949893"/>
            <a:chExt cx="2612118" cy="2664862"/>
          </a:xfrm>
        </p:grpSpPr>
        <p:grpSp>
          <p:nvGrpSpPr>
            <p:cNvPr id="12" name="Group 11">
              <a:extLst>
                <a:ext uri="{FF2B5EF4-FFF2-40B4-BE49-F238E27FC236}">
                  <a16:creationId xmlns:a16="http://schemas.microsoft.com/office/drawing/2014/main" id="{4CB4075C-BD6E-478B-5F37-8C95CC23C6B3}"/>
                </a:ext>
              </a:extLst>
            </p:cNvPr>
            <p:cNvGrpSpPr/>
            <p:nvPr/>
          </p:nvGrpSpPr>
          <p:grpSpPr>
            <a:xfrm>
              <a:off x="-98321" y="3949893"/>
              <a:ext cx="2612118" cy="2664862"/>
              <a:chOff x="2475304" y="1222056"/>
              <a:chExt cx="2612118" cy="2664862"/>
            </a:xfrm>
          </p:grpSpPr>
          <p:sp>
            <p:nvSpPr>
              <p:cNvPr id="16" name="Rectangle 15">
                <a:extLst>
                  <a:ext uri="{FF2B5EF4-FFF2-40B4-BE49-F238E27FC236}">
                    <a16:creationId xmlns:a16="http://schemas.microsoft.com/office/drawing/2014/main" id="{D9F98F84-5286-F55F-6E6A-BDE36CE010C1}"/>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sp>
            <p:nvSpPr>
              <p:cNvPr id="18" name="Rectangle 17">
                <a:extLst>
                  <a:ext uri="{FF2B5EF4-FFF2-40B4-BE49-F238E27FC236}">
                    <a16:creationId xmlns:a16="http://schemas.microsoft.com/office/drawing/2014/main" id="{B5A9B987-D84B-B7EC-B6EE-8F9510D5F858}"/>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grpSp>
        <p:sp>
          <p:nvSpPr>
            <p:cNvPr id="14" name="TextBox 13">
              <a:extLst>
                <a:ext uri="{FF2B5EF4-FFF2-40B4-BE49-F238E27FC236}">
                  <a16:creationId xmlns:a16="http://schemas.microsoft.com/office/drawing/2014/main" id="{3203DEFB-0E2A-E262-3F79-75EA8AB858E7}"/>
                </a:ext>
              </a:extLst>
            </p:cNvPr>
            <p:cNvSpPr txBox="1"/>
            <p:nvPr/>
          </p:nvSpPr>
          <p:spPr>
            <a:xfrm>
              <a:off x="-16728" y="4158939"/>
              <a:ext cx="2448933" cy="2145288"/>
            </a:xfrm>
            <a:prstGeom prst="rect">
              <a:avLst/>
            </a:prstGeom>
            <a:noFill/>
          </p:spPr>
          <p:txBody>
            <a:bodyPr wrap="square">
              <a:spAutoFit/>
            </a:bodyPr>
            <a:lstStyle/>
            <a:p>
              <a:pPr defTabSz="2743200">
                <a:lnSpc>
                  <a:spcPct val="110000"/>
                </a:lnSpc>
                <a:buClrTx/>
              </a:pPr>
              <a:r>
                <a:rPr lang="en-US" sz="4200" kern="1200" dirty="0">
                  <a:solidFill>
                    <a:srgbClr val="7030A0"/>
                  </a:solidFill>
                  <a:latin typeface="Arial" panose="020B0604020202020204" pitchFamily="34" charset="0"/>
                  <a:ea typeface="+mn-ea"/>
                  <a:cs typeface="Arial" panose="020B0604020202020204" pitchFamily="34" charset="0"/>
                </a:rPr>
                <a:t>Instructor-Led Workshop</a:t>
              </a: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endParaRPr lang="en-US" sz="4200" b="1"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4200" b="1" kern="1200" dirty="0">
                  <a:solidFill>
                    <a:prstClr val="black"/>
                  </a:solidFill>
                  <a:latin typeface="Arial" panose="020B0604020202020204" pitchFamily="34" charset="0"/>
                  <a:ea typeface="+mn-ea"/>
                  <a:cs typeface="Arial" panose="020B0604020202020204" pitchFamily="34" charset="0"/>
                </a:rPr>
                <a:t>Building RAG Agents With LLMs</a:t>
              </a: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Certificate available</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$500</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8 hours</a:t>
              </a:r>
            </a:p>
          </p:txBody>
        </p:sp>
      </p:grpSp>
      <p:grpSp>
        <p:nvGrpSpPr>
          <p:cNvPr id="20" name="Group 19">
            <a:extLst>
              <a:ext uri="{FF2B5EF4-FFF2-40B4-BE49-F238E27FC236}">
                <a16:creationId xmlns:a16="http://schemas.microsoft.com/office/drawing/2014/main" id="{8C2AA06C-1BC5-8B19-80A2-1250D22CEE37}"/>
              </a:ext>
            </a:extLst>
          </p:cNvPr>
          <p:cNvGrpSpPr/>
          <p:nvPr/>
        </p:nvGrpSpPr>
        <p:grpSpPr>
          <a:xfrm>
            <a:off x="18841770" y="11290811"/>
            <a:ext cx="7836354" cy="7994586"/>
            <a:chOff x="-98321" y="3949893"/>
            <a:chExt cx="2612118" cy="2664862"/>
          </a:xfrm>
        </p:grpSpPr>
        <p:grpSp>
          <p:nvGrpSpPr>
            <p:cNvPr id="22" name="Group 21">
              <a:extLst>
                <a:ext uri="{FF2B5EF4-FFF2-40B4-BE49-F238E27FC236}">
                  <a16:creationId xmlns:a16="http://schemas.microsoft.com/office/drawing/2014/main" id="{9033F819-C041-DA61-48C7-96B162AC399F}"/>
                </a:ext>
              </a:extLst>
            </p:cNvPr>
            <p:cNvGrpSpPr/>
            <p:nvPr/>
          </p:nvGrpSpPr>
          <p:grpSpPr>
            <a:xfrm>
              <a:off x="-98321" y="3949893"/>
              <a:ext cx="2612118" cy="2664862"/>
              <a:chOff x="2475304" y="1222056"/>
              <a:chExt cx="2612118" cy="2664862"/>
            </a:xfrm>
          </p:grpSpPr>
          <p:sp>
            <p:nvSpPr>
              <p:cNvPr id="28" name="Rectangle 27">
                <a:extLst>
                  <a:ext uri="{FF2B5EF4-FFF2-40B4-BE49-F238E27FC236}">
                    <a16:creationId xmlns:a16="http://schemas.microsoft.com/office/drawing/2014/main" id="{B3FD936E-B89A-86BC-E4C0-74D07AF77085}"/>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sp>
            <p:nvSpPr>
              <p:cNvPr id="29" name="Rectangle 28">
                <a:extLst>
                  <a:ext uri="{FF2B5EF4-FFF2-40B4-BE49-F238E27FC236}">
                    <a16:creationId xmlns:a16="http://schemas.microsoft.com/office/drawing/2014/main" id="{CD8F18AA-C1B5-CF3E-71EB-92D4C3DACCE7}"/>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grpSp>
        <p:sp>
          <p:nvSpPr>
            <p:cNvPr id="24" name="TextBox 23">
              <a:extLst>
                <a:ext uri="{FF2B5EF4-FFF2-40B4-BE49-F238E27FC236}">
                  <a16:creationId xmlns:a16="http://schemas.microsoft.com/office/drawing/2014/main" id="{6E6632F7-41E9-BAA7-AFA4-A0FA4710FF19}"/>
                </a:ext>
              </a:extLst>
            </p:cNvPr>
            <p:cNvSpPr txBox="1"/>
            <p:nvPr/>
          </p:nvSpPr>
          <p:spPr>
            <a:xfrm>
              <a:off x="-16728" y="4158939"/>
              <a:ext cx="2448933" cy="2145288"/>
            </a:xfrm>
            <a:prstGeom prst="rect">
              <a:avLst/>
            </a:prstGeom>
            <a:noFill/>
          </p:spPr>
          <p:txBody>
            <a:bodyPr wrap="square">
              <a:spAutoFit/>
            </a:bodyPr>
            <a:lstStyle/>
            <a:p>
              <a:pPr defTabSz="2743200">
                <a:lnSpc>
                  <a:spcPct val="110000"/>
                </a:lnSpc>
                <a:buClrTx/>
              </a:pPr>
              <a:r>
                <a:rPr lang="en-US" sz="4200" kern="1200" dirty="0">
                  <a:solidFill>
                    <a:srgbClr val="70AD47">
                      <a:lumMod val="75000"/>
                    </a:srgbClr>
                  </a:solidFill>
                  <a:latin typeface="Arial" panose="020B0604020202020204" pitchFamily="34" charset="0"/>
                  <a:ea typeface="+mn-ea"/>
                  <a:cs typeface="Arial" panose="020B0604020202020204" pitchFamily="34" charset="0"/>
                </a:rPr>
                <a:t>Self-Paced Course</a:t>
              </a:r>
            </a:p>
            <a:p>
              <a:pPr defTabSz="2743200">
                <a:lnSpc>
                  <a:spcPct val="110000"/>
                </a:lnSpc>
                <a:buClrTx/>
              </a:pPr>
              <a:endParaRPr lang="en-US" sz="4200" b="1"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4200" b="1" kern="1200" dirty="0">
                  <a:solidFill>
                    <a:prstClr val="black"/>
                  </a:solidFill>
                  <a:latin typeface="Arial" panose="020B0604020202020204" pitchFamily="34" charset="0"/>
                  <a:ea typeface="+mn-ea"/>
                  <a:cs typeface="Arial" panose="020B0604020202020204" pitchFamily="34" charset="0"/>
                </a:rPr>
                <a:t>Generative AI with Diffusion Models</a:t>
              </a: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Certificate available</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$90</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8 hours</a:t>
              </a:r>
            </a:p>
          </p:txBody>
        </p:sp>
      </p:grpSp>
      <p:grpSp>
        <p:nvGrpSpPr>
          <p:cNvPr id="30" name="Group 29">
            <a:extLst>
              <a:ext uri="{FF2B5EF4-FFF2-40B4-BE49-F238E27FC236}">
                <a16:creationId xmlns:a16="http://schemas.microsoft.com/office/drawing/2014/main" id="{0C708CF1-2646-4D03-9B19-949B69E7CC25}"/>
              </a:ext>
            </a:extLst>
          </p:cNvPr>
          <p:cNvGrpSpPr/>
          <p:nvPr/>
        </p:nvGrpSpPr>
        <p:grpSpPr>
          <a:xfrm>
            <a:off x="27335751" y="2722251"/>
            <a:ext cx="7836354" cy="7994586"/>
            <a:chOff x="-98321" y="3949893"/>
            <a:chExt cx="2612118" cy="2664862"/>
          </a:xfrm>
        </p:grpSpPr>
        <p:grpSp>
          <p:nvGrpSpPr>
            <p:cNvPr id="58" name="Group 57">
              <a:extLst>
                <a:ext uri="{FF2B5EF4-FFF2-40B4-BE49-F238E27FC236}">
                  <a16:creationId xmlns:a16="http://schemas.microsoft.com/office/drawing/2014/main" id="{2EB93365-3E2F-815B-5BD2-645350E894A1}"/>
                </a:ext>
              </a:extLst>
            </p:cNvPr>
            <p:cNvGrpSpPr/>
            <p:nvPr/>
          </p:nvGrpSpPr>
          <p:grpSpPr>
            <a:xfrm>
              <a:off x="-98321" y="3949893"/>
              <a:ext cx="2612118" cy="2664862"/>
              <a:chOff x="2475304" y="1222056"/>
              <a:chExt cx="2612118" cy="2664862"/>
            </a:xfrm>
          </p:grpSpPr>
          <p:sp>
            <p:nvSpPr>
              <p:cNvPr id="60" name="Rectangle 59">
                <a:extLst>
                  <a:ext uri="{FF2B5EF4-FFF2-40B4-BE49-F238E27FC236}">
                    <a16:creationId xmlns:a16="http://schemas.microsoft.com/office/drawing/2014/main" id="{983B975F-6BB7-963F-0274-0C67512D3522}"/>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sp>
            <p:nvSpPr>
              <p:cNvPr id="61" name="Rectangle 60">
                <a:extLst>
                  <a:ext uri="{FF2B5EF4-FFF2-40B4-BE49-F238E27FC236}">
                    <a16:creationId xmlns:a16="http://schemas.microsoft.com/office/drawing/2014/main" id="{B5709FD5-B877-9A90-2132-DB8DCFB6931C}"/>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grpSp>
        <p:sp>
          <p:nvSpPr>
            <p:cNvPr id="59" name="TextBox 58">
              <a:extLst>
                <a:ext uri="{FF2B5EF4-FFF2-40B4-BE49-F238E27FC236}">
                  <a16:creationId xmlns:a16="http://schemas.microsoft.com/office/drawing/2014/main" id="{D2CBB96B-B08B-69ED-FD94-65C3EDECD719}"/>
                </a:ext>
              </a:extLst>
            </p:cNvPr>
            <p:cNvSpPr txBox="1"/>
            <p:nvPr/>
          </p:nvSpPr>
          <p:spPr>
            <a:xfrm>
              <a:off x="-16728" y="4158939"/>
              <a:ext cx="2448933" cy="2171449"/>
            </a:xfrm>
            <a:prstGeom prst="rect">
              <a:avLst/>
            </a:prstGeom>
            <a:noFill/>
          </p:spPr>
          <p:txBody>
            <a:bodyPr wrap="square">
              <a:spAutoFit/>
            </a:bodyPr>
            <a:lstStyle/>
            <a:p>
              <a:pPr defTabSz="2743200">
                <a:lnSpc>
                  <a:spcPct val="110000"/>
                </a:lnSpc>
                <a:buClrTx/>
              </a:pPr>
              <a:r>
                <a:rPr lang="en-US" sz="4200" kern="1200" dirty="0">
                  <a:solidFill>
                    <a:srgbClr val="70AD47">
                      <a:lumMod val="75000"/>
                    </a:srgbClr>
                  </a:solidFill>
                  <a:latin typeface="Arial" panose="020B0604020202020204" pitchFamily="34" charset="0"/>
                  <a:ea typeface="+mn-ea"/>
                  <a:cs typeface="Arial" panose="020B0604020202020204" pitchFamily="34" charset="0"/>
                </a:rPr>
                <a:t>Self-Paced Course</a:t>
              </a:r>
            </a:p>
            <a:p>
              <a:pPr defTabSz="2743200">
                <a:lnSpc>
                  <a:spcPct val="110000"/>
                </a:lnSpc>
                <a:buClrTx/>
              </a:pPr>
              <a:endParaRPr lang="en-US" sz="4200" b="1"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3900" b="1" kern="1200" dirty="0">
                  <a:solidFill>
                    <a:prstClr val="black"/>
                  </a:solidFill>
                  <a:latin typeface="Arial" panose="020B0604020202020204" pitchFamily="34" charset="0"/>
                  <a:ea typeface="+mn-ea"/>
                  <a:cs typeface="Arial" panose="020B0604020202020204" pitchFamily="34" charset="0"/>
                </a:rPr>
                <a:t>Introduction to Transformer-Based Natural Language Processing</a:t>
              </a: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spcBef>
                  <a:spcPts val="1800"/>
                </a:spcBef>
                <a:buClrTx/>
              </a:pPr>
              <a:r>
                <a:rPr lang="en-US" sz="4200" kern="1200" dirty="0">
                  <a:solidFill>
                    <a:prstClr val="black"/>
                  </a:solidFill>
                  <a:latin typeface="Arial" panose="020B0604020202020204" pitchFamily="34" charset="0"/>
                  <a:ea typeface="+mn-ea"/>
                  <a:cs typeface="Arial" panose="020B0604020202020204" pitchFamily="34" charset="0"/>
                </a:rPr>
                <a:t>Certificate available</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$30</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6 hours</a:t>
              </a:r>
            </a:p>
          </p:txBody>
        </p:sp>
      </p:grpSp>
      <p:sp>
        <p:nvSpPr>
          <p:cNvPr id="17" name="Title 1">
            <a:extLst>
              <a:ext uri="{FF2B5EF4-FFF2-40B4-BE49-F238E27FC236}">
                <a16:creationId xmlns:a16="http://schemas.microsoft.com/office/drawing/2014/main" id="{AA4F6DCA-6D77-5420-FBB7-E405E6B260CD}"/>
              </a:ext>
            </a:extLst>
          </p:cNvPr>
          <p:cNvSpPr>
            <a:spLocks noGrp="1"/>
          </p:cNvSpPr>
          <p:nvPr>
            <p:ph type="title"/>
          </p:nvPr>
        </p:nvSpPr>
        <p:spPr>
          <a:xfrm>
            <a:off x="843565" y="162182"/>
            <a:ext cx="34888869" cy="2691609"/>
          </a:xfrm>
        </p:spPr>
        <p:txBody>
          <a:bodyPr>
            <a:normAutofit/>
          </a:bodyPr>
          <a:lstStyle/>
          <a:p>
            <a:r>
              <a:rPr lang="en-US" sz="13800" dirty="0"/>
              <a:t>NVIDIA Deep Learning Institute (DLI)</a:t>
            </a:r>
            <a:endParaRPr lang="en-US" sz="13800" b="0" dirty="0"/>
          </a:p>
        </p:txBody>
      </p:sp>
      <p:pic>
        <p:nvPicPr>
          <p:cNvPr id="19" name="Picture 18">
            <a:extLst>
              <a:ext uri="{FF2B5EF4-FFF2-40B4-BE49-F238E27FC236}">
                <a16:creationId xmlns:a16="http://schemas.microsoft.com/office/drawing/2014/main" id="{C99B2F9E-394A-B6AC-1EBF-390C33900EA9}"/>
              </a:ext>
            </a:extLst>
          </p:cNvPr>
          <p:cNvPicPr>
            <a:picLocks noChangeAspect="1"/>
          </p:cNvPicPr>
          <p:nvPr/>
        </p:nvPicPr>
        <p:blipFill>
          <a:blip r:embed="rId3"/>
          <a:stretch>
            <a:fillRect/>
          </a:stretch>
        </p:blipFill>
        <p:spPr>
          <a:xfrm>
            <a:off x="322728" y="284291"/>
            <a:ext cx="4486788" cy="980307"/>
          </a:xfrm>
          <a:prstGeom prst="rect">
            <a:avLst/>
          </a:prstGeom>
        </p:spPr>
      </p:pic>
      <p:sp>
        <p:nvSpPr>
          <p:cNvPr id="21" name="Rounded Rectangle 20">
            <a:extLst>
              <a:ext uri="{FF2B5EF4-FFF2-40B4-BE49-F238E27FC236}">
                <a16:creationId xmlns:a16="http://schemas.microsoft.com/office/drawing/2014/main" id="{B988E73C-C14B-85D1-1B5B-A80270C3F811}"/>
              </a:ext>
            </a:extLst>
          </p:cNvPr>
          <p:cNvSpPr/>
          <p:nvPr/>
        </p:nvSpPr>
        <p:spPr>
          <a:xfrm>
            <a:off x="1659482" y="10978054"/>
            <a:ext cx="8237680" cy="8607080"/>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72105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5" y="162182"/>
            <a:ext cx="34888869" cy="2691609"/>
          </a:xfrm>
        </p:spPr>
        <p:txBody>
          <a:bodyPr>
            <a:normAutofit/>
          </a:bodyPr>
          <a:lstStyle/>
          <a:p>
            <a:r>
              <a:rPr lang="en-US" sz="13800" dirty="0"/>
              <a:t>NVIDIA Deep Learning Institute (DLI)</a:t>
            </a:r>
            <a:endParaRPr lang="en-US" sz="138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37</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4809515" y="19374974"/>
            <a:ext cx="25654443"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2"/>
              </a:rPr>
              <a:t>https://learn.nvidia.com/en-us/training/find-training?q=Generative+AI</a:t>
            </a: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22728" y="284291"/>
            <a:ext cx="4486788" cy="980307"/>
          </a:xfrm>
          <a:prstGeom prst="rect">
            <a:avLst/>
          </a:prstGeom>
        </p:spPr>
      </p:pic>
      <p:pic>
        <p:nvPicPr>
          <p:cNvPr id="7" name="Picture 6">
            <a:extLst>
              <a:ext uri="{FF2B5EF4-FFF2-40B4-BE49-F238E27FC236}">
                <a16:creationId xmlns:a16="http://schemas.microsoft.com/office/drawing/2014/main" id="{A6751D03-0557-6CF3-881D-E0DFAB14B128}"/>
              </a:ext>
            </a:extLst>
          </p:cNvPr>
          <p:cNvPicPr>
            <a:picLocks noChangeAspect="1"/>
          </p:cNvPicPr>
          <p:nvPr/>
        </p:nvPicPr>
        <p:blipFill>
          <a:blip r:embed="rId4"/>
          <a:stretch>
            <a:fillRect/>
          </a:stretch>
        </p:blipFill>
        <p:spPr>
          <a:xfrm>
            <a:off x="4090739" y="2859912"/>
            <a:ext cx="28665243" cy="16515060"/>
          </a:xfrm>
          <a:prstGeom prst="rect">
            <a:avLst/>
          </a:prstGeom>
        </p:spPr>
      </p:pic>
      <p:sp>
        <p:nvSpPr>
          <p:cNvPr id="9" name="TextBox 8">
            <a:extLst>
              <a:ext uri="{FF2B5EF4-FFF2-40B4-BE49-F238E27FC236}">
                <a16:creationId xmlns:a16="http://schemas.microsoft.com/office/drawing/2014/main" id="{255BEBC9-3BB9-2983-49B6-8BE7B10CA70C}"/>
              </a:ext>
            </a:extLst>
          </p:cNvPr>
          <p:cNvSpPr txBox="1"/>
          <p:nvPr/>
        </p:nvSpPr>
        <p:spPr>
          <a:xfrm>
            <a:off x="15448548" y="9028472"/>
            <a:ext cx="15544800" cy="2308324"/>
          </a:xfrm>
          <a:prstGeom prst="rect">
            <a:avLst/>
          </a:prstGeom>
          <a:noFill/>
        </p:spPr>
        <p:txBody>
          <a:bodyPr wrap="square">
            <a:spAutoFit/>
          </a:bodyPr>
          <a:lstStyle/>
          <a:p>
            <a:pPr defTabSz="2743200">
              <a:buClrTx/>
            </a:pPr>
            <a:r>
              <a:rPr lang="en-US" sz="14400" b="1" kern="1200" dirty="0">
                <a:solidFill>
                  <a:srgbClr val="C00000"/>
                </a:solidFill>
                <a:latin typeface="Calibri" panose="020F0502020204030204"/>
                <a:ea typeface="+mn-ea"/>
                <a:cs typeface="+mn-cs"/>
              </a:rPr>
              <a:t>Generative AI </a:t>
            </a:r>
          </a:p>
        </p:txBody>
      </p:sp>
    </p:spTree>
    <p:extLst>
      <p:ext uri="{BB962C8B-B14F-4D97-AF65-F5344CB8AC3E}">
        <p14:creationId xmlns:p14="http://schemas.microsoft.com/office/powerpoint/2010/main" val="12852124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38</a:t>
            </a:fld>
            <a:endParaRPr lang="en-US" kern="1200">
              <a:solidFill>
                <a:prstClr val="black">
                  <a:tint val="75000"/>
                </a:prstClr>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2"/>
          <a:stretch>
            <a:fillRect/>
          </a:stretch>
        </p:blipFill>
        <p:spPr>
          <a:xfrm>
            <a:off x="322728" y="284291"/>
            <a:ext cx="4486788" cy="980307"/>
          </a:xfrm>
          <a:prstGeom prst="rect">
            <a:avLst/>
          </a:prstGeom>
        </p:spPr>
      </p:pic>
      <p:pic>
        <p:nvPicPr>
          <p:cNvPr id="5" name="Picture 4">
            <a:extLst>
              <a:ext uri="{FF2B5EF4-FFF2-40B4-BE49-F238E27FC236}">
                <a16:creationId xmlns:a16="http://schemas.microsoft.com/office/drawing/2014/main" id="{C7B87C57-CCA3-2FFD-078A-16E84FAA73EA}"/>
              </a:ext>
            </a:extLst>
          </p:cNvPr>
          <p:cNvPicPr>
            <a:picLocks noChangeAspect="1"/>
          </p:cNvPicPr>
          <p:nvPr/>
        </p:nvPicPr>
        <p:blipFill>
          <a:blip r:embed="rId3"/>
          <a:stretch>
            <a:fillRect/>
          </a:stretch>
        </p:blipFill>
        <p:spPr>
          <a:xfrm>
            <a:off x="3869616" y="2955861"/>
            <a:ext cx="28836762" cy="16467240"/>
          </a:xfrm>
          <a:prstGeom prst="rect">
            <a:avLst/>
          </a:prstGeom>
        </p:spPr>
      </p:pic>
      <p:sp>
        <p:nvSpPr>
          <p:cNvPr id="10" name="TextBox 9">
            <a:extLst>
              <a:ext uri="{FF2B5EF4-FFF2-40B4-BE49-F238E27FC236}">
                <a16:creationId xmlns:a16="http://schemas.microsoft.com/office/drawing/2014/main" id="{7AEE461A-804E-566C-43FC-F4B3004FB417}"/>
              </a:ext>
            </a:extLst>
          </p:cNvPr>
          <p:cNvSpPr txBox="1"/>
          <p:nvPr/>
        </p:nvSpPr>
        <p:spPr>
          <a:xfrm>
            <a:off x="2550699" y="19374977"/>
            <a:ext cx="30928692"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4"/>
              </a:rPr>
              <a:t>https://learn.nvidia.com/courses/course-detail?course_id=course-v1:DLI+S-FX-15+V1</a:t>
            </a:r>
            <a:endParaRPr lang="en-US" sz="54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1523187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a:bodyPr>
          <a:lstStyle/>
          <a:p>
            <a:r>
              <a:rPr lang="en-US" dirty="0"/>
              <a:t>Generative AI Explained</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39</a:t>
            </a:fld>
            <a:endParaRPr lang="en-US" kern="1200">
              <a:solidFill>
                <a:prstClr val="black">
                  <a:tint val="75000"/>
                </a:prstClr>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2"/>
          <a:stretch>
            <a:fillRect/>
          </a:stretch>
        </p:blipFill>
        <p:spPr>
          <a:xfrm>
            <a:off x="322728" y="284291"/>
            <a:ext cx="4486788" cy="980307"/>
          </a:xfrm>
          <a:prstGeom prst="rect">
            <a:avLst/>
          </a:prstGeom>
        </p:spPr>
      </p:pic>
      <p:sp>
        <p:nvSpPr>
          <p:cNvPr id="10" name="TextBox 9">
            <a:extLst>
              <a:ext uri="{FF2B5EF4-FFF2-40B4-BE49-F238E27FC236}">
                <a16:creationId xmlns:a16="http://schemas.microsoft.com/office/drawing/2014/main" id="{7AEE461A-804E-566C-43FC-F4B3004FB417}"/>
              </a:ext>
            </a:extLst>
          </p:cNvPr>
          <p:cNvSpPr txBox="1"/>
          <p:nvPr/>
        </p:nvSpPr>
        <p:spPr>
          <a:xfrm>
            <a:off x="2550699" y="19374977"/>
            <a:ext cx="30928692"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3"/>
              </a:rPr>
              <a:t>https://learn.nvidia.com/courses/course-detail?course_id=course-v1:DLI+S-FX-15+V1</a:t>
            </a:r>
            <a:endParaRPr lang="en-US" sz="5400" kern="1200" dirty="0">
              <a:solidFill>
                <a:prstClr val="black"/>
              </a:solidFill>
              <a:latin typeface="Calibri" panose="020F0502020204030204"/>
              <a:ea typeface="+mn-ea"/>
              <a:cs typeface="+mn-cs"/>
            </a:endParaRPr>
          </a:p>
        </p:txBody>
      </p:sp>
      <p:pic>
        <p:nvPicPr>
          <p:cNvPr id="7" name="Picture 6">
            <a:extLst>
              <a:ext uri="{FF2B5EF4-FFF2-40B4-BE49-F238E27FC236}">
                <a16:creationId xmlns:a16="http://schemas.microsoft.com/office/drawing/2014/main" id="{3F7DB98E-BBCC-B9F9-FCDF-49260C79E20B}"/>
              </a:ext>
            </a:extLst>
          </p:cNvPr>
          <p:cNvPicPr>
            <a:picLocks noChangeAspect="1"/>
          </p:cNvPicPr>
          <p:nvPr/>
        </p:nvPicPr>
        <p:blipFill>
          <a:blip r:embed="rId4"/>
          <a:stretch>
            <a:fillRect/>
          </a:stretch>
        </p:blipFill>
        <p:spPr>
          <a:xfrm>
            <a:off x="3952613" y="3053517"/>
            <a:ext cx="28670769" cy="16321458"/>
          </a:xfrm>
          <a:prstGeom prst="rect">
            <a:avLst/>
          </a:prstGeom>
        </p:spPr>
      </p:pic>
    </p:spTree>
    <p:extLst>
      <p:ext uri="{BB962C8B-B14F-4D97-AF65-F5344CB8AC3E}">
        <p14:creationId xmlns:p14="http://schemas.microsoft.com/office/powerpoint/2010/main" val="3314746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1603169" y="322184"/>
            <a:ext cx="33666543" cy="2711961"/>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1603169" y="3117276"/>
            <a:ext cx="33666543" cy="17051412"/>
          </a:xfrm>
        </p:spPr>
        <p:txBody>
          <a:bodyPr>
            <a:noAutofit/>
          </a:bodyPr>
          <a:lstStyle/>
          <a:p>
            <a:pPr marL="0" indent="0">
              <a:buNone/>
            </a:pPr>
            <a:r>
              <a:rPr lang="en-US" altLang="zh-TW" sz="8400" dirty="0"/>
              <a:t>Week    Date    Subject/Topics</a:t>
            </a:r>
          </a:p>
          <a:p>
            <a:pPr marL="0" indent="0">
              <a:buNone/>
            </a:pPr>
            <a:r>
              <a:rPr lang="en-US" sz="8400" dirty="0">
                <a:solidFill>
                  <a:schemeClr val="accent6">
                    <a:lumMod val="75000"/>
                  </a:schemeClr>
                </a:solidFill>
              </a:rPr>
              <a:t>13 2025/05/13 NVIDIA Generative AI with Diffusion Models Part III</a:t>
            </a:r>
          </a:p>
          <a:p>
            <a:pPr marL="0" indent="0">
              <a:buNone/>
            </a:pPr>
            <a:r>
              <a:rPr lang="en-US" sz="8400" dirty="0"/>
              <a:t>14 2025/05/20 AI Agents and Large Multimodal Agents (LMAs)</a:t>
            </a:r>
          </a:p>
          <a:p>
            <a:pPr marL="0" indent="0">
              <a:buNone/>
            </a:pPr>
            <a:r>
              <a:rPr lang="en-US" sz="8400" dirty="0">
                <a:solidFill>
                  <a:schemeClr val="accent2">
                    <a:lumMod val="75000"/>
                  </a:schemeClr>
                </a:solidFill>
              </a:rPr>
              <a:t>15 2025/05/27 Final Project Report I</a:t>
            </a:r>
          </a:p>
          <a:p>
            <a:pPr marL="0" indent="0">
              <a:buNone/>
            </a:pPr>
            <a:r>
              <a:rPr lang="en-US" sz="8400" dirty="0">
                <a:solidFill>
                  <a:schemeClr val="accent2">
                    <a:lumMod val="75000"/>
                  </a:schemeClr>
                </a:solidFill>
              </a:rPr>
              <a:t>16 2025/06/03 Final Project Report II</a:t>
            </a: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4</a:t>
            </a:fld>
            <a:endParaRPr lang="en-US" kern="1200">
              <a:solidFill>
                <a:prstClr val="black">
                  <a:tint val="75000"/>
                </a:prstClr>
              </a:solidFill>
              <a:latin typeface="Calibri" panose="020F0502020204030204"/>
              <a:ea typeface="+mn-ea"/>
              <a:cs typeface="+mn-cs"/>
            </a:endParaRPr>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387582" y="412659"/>
            <a:ext cx="2886198" cy="1862064"/>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384258" y="2433692"/>
            <a:ext cx="2892846" cy="705129"/>
          </a:xfrm>
          <a:prstGeom prst="rect">
            <a:avLst/>
          </a:prstGeom>
        </p:spPr>
      </p:pic>
    </p:spTree>
    <p:extLst>
      <p:ext uri="{BB962C8B-B14F-4D97-AF65-F5344CB8AC3E}">
        <p14:creationId xmlns:p14="http://schemas.microsoft.com/office/powerpoint/2010/main" val="11321750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Introduction to Transformer-Based </a:t>
            </a:r>
            <a:br>
              <a:rPr lang="en-US" dirty="0"/>
            </a:br>
            <a:r>
              <a:rPr lang="en-US" dirty="0"/>
              <a:t>Natural Language Processing</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40</a:t>
            </a:fld>
            <a:endParaRPr lang="en-US" kern="1200">
              <a:solidFill>
                <a:prstClr val="black">
                  <a:tint val="75000"/>
                </a:prstClr>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2"/>
          <a:stretch>
            <a:fillRect/>
          </a:stretch>
        </p:blipFill>
        <p:spPr>
          <a:xfrm>
            <a:off x="322728" y="284291"/>
            <a:ext cx="4486788" cy="980307"/>
          </a:xfrm>
          <a:prstGeom prst="rect">
            <a:avLst/>
          </a:prstGeom>
        </p:spPr>
      </p:pic>
      <p:sp>
        <p:nvSpPr>
          <p:cNvPr id="10" name="TextBox 9">
            <a:extLst>
              <a:ext uri="{FF2B5EF4-FFF2-40B4-BE49-F238E27FC236}">
                <a16:creationId xmlns:a16="http://schemas.microsoft.com/office/drawing/2014/main" id="{7AEE461A-804E-566C-43FC-F4B3004FB417}"/>
              </a:ext>
            </a:extLst>
          </p:cNvPr>
          <p:cNvSpPr txBox="1"/>
          <p:nvPr/>
        </p:nvSpPr>
        <p:spPr>
          <a:xfrm>
            <a:off x="2550699" y="19374977"/>
            <a:ext cx="30928692"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3"/>
              </a:rPr>
              <a:t>https://learn.nvidia.com/courses/course-detail?course_id=course-v1:DLI+S-FX-08+V1</a:t>
            </a:r>
            <a:endParaRPr lang="en-US" sz="5400" kern="1200" dirty="0">
              <a:solidFill>
                <a:prstClr val="black"/>
              </a:solidFill>
              <a:latin typeface="Calibri" panose="020F0502020204030204"/>
              <a:ea typeface="+mn-ea"/>
              <a:cs typeface="+mn-cs"/>
            </a:endParaRPr>
          </a:p>
        </p:txBody>
      </p:sp>
      <p:pic>
        <p:nvPicPr>
          <p:cNvPr id="6" name="Picture 5">
            <a:extLst>
              <a:ext uri="{FF2B5EF4-FFF2-40B4-BE49-F238E27FC236}">
                <a16:creationId xmlns:a16="http://schemas.microsoft.com/office/drawing/2014/main" id="{621AA20C-01DB-4365-7DE5-596DD2E62543}"/>
              </a:ext>
            </a:extLst>
          </p:cNvPr>
          <p:cNvPicPr>
            <a:picLocks noChangeAspect="1"/>
          </p:cNvPicPr>
          <p:nvPr/>
        </p:nvPicPr>
        <p:blipFill>
          <a:blip r:embed="rId4"/>
          <a:stretch>
            <a:fillRect/>
          </a:stretch>
        </p:blipFill>
        <p:spPr>
          <a:xfrm>
            <a:off x="4493270" y="3775461"/>
            <a:ext cx="27589455" cy="15695766"/>
          </a:xfrm>
          <a:prstGeom prst="rect">
            <a:avLst/>
          </a:prstGeom>
        </p:spPr>
      </p:pic>
    </p:spTree>
    <p:extLst>
      <p:ext uri="{BB962C8B-B14F-4D97-AF65-F5344CB8AC3E}">
        <p14:creationId xmlns:p14="http://schemas.microsoft.com/office/powerpoint/2010/main" val="22960635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3"/>
            <a:ext cx="34888869" cy="2959908"/>
          </a:xfrm>
        </p:spPr>
        <p:txBody>
          <a:bodyPr>
            <a:normAutofit/>
          </a:bodyPr>
          <a:lstStyle/>
          <a:p>
            <a:r>
              <a:rPr lang="en-US" sz="13800" dirty="0"/>
              <a:t>Generative AI with Diffusion Models</a:t>
            </a:r>
            <a:endParaRPr lang="en-US" sz="138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41</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2550699" y="19536341"/>
            <a:ext cx="30928692"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2"/>
              </a:rPr>
              <a:t>https://learn.nvidia.com/courses/course-detail?course_id=course-v1:DLI+S-FX-14+V1</a:t>
            </a:r>
            <a:endParaRPr lang="en-US" sz="5400" kern="1200" dirty="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22728" y="284291"/>
            <a:ext cx="4486788" cy="980307"/>
          </a:xfrm>
          <a:prstGeom prst="rect">
            <a:avLst/>
          </a:prstGeom>
        </p:spPr>
      </p:pic>
      <p:pic>
        <p:nvPicPr>
          <p:cNvPr id="9" name="Picture 8">
            <a:extLst>
              <a:ext uri="{FF2B5EF4-FFF2-40B4-BE49-F238E27FC236}">
                <a16:creationId xmlns:a16="http://schemas.microsoft.com/office/drawing/2014/main" id="{318F88CA-593A-320F-28EA-C5544CE6814F}"/>
              </a:ext>
            </a:extLst>
          </p:cNvPr>
          <p:cNvPicPr>
            <a:picLocks noChangeAspect="1"/>
          </p:cNvPicPr>
          <p:nvPr/>
        </p:nvPicPr>
        <p:blipFill>
          <a:blip r:embed="rId4"/>
          <a:stretch>
            <a:fillRect/>
          </a:stretch>
        </p:blipFill>
        <p:spPr>
          <a:xfrm>
            <a:off x="3716396" y="2659369"/>
            <a:ext cx="29762997" cy="16913772"/>
          </a:xfrm>
          <a:prstGeom prst="rect">
            <a:avLst/>
          </a:prstGeom>
        </p:spPr>
      </p:pic>
    </p:spTree>
    <p:extLst>
      <p:ext uri="{BB962C8B-B14F-4D97-AF65-F5344CB8AC3E}">
        <p14:creationId xmlns:p14="http://schemas.microsoft.com/office/powerpoint/2010/main" val="3117537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Join the NVIDIA Developer Program</a:t>
            </a:r>
            <a:br>
              <a:rPr lang="en-US" dirty="0"/>
            </a:br>
            <a:r>
              <a:rPr lang="en-US" sz="81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42</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7"/>
            <a:ext cx="18294438"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2"/>
              </a:rPr>
              <a:t>https://developer.nvidia.com/join-nvidia-developer-program</a:t>
            </a:r>
            <a:endParaRPr lang="en-US" sz="5400" kern="1200" dirty="0">
              <a:solidFill>
                <a:prstClr val="black"/>
              </a:solidFill>
              <a:latin typeface="Calibri" panose="020F0502020204030204"/>
              <a:ea typeface="+mn-ea"/>
              <a:cs typeface="+mn-cs"/>
            </a:endParaRPr>
          </a:p>
        </p:txBody>
      </p:sp>
      <p:pic>
        <p:nvPicPr>
          <p:cNvPr id="5" name="Picture 4">
            <a:extLst>
              <a:ext uri="{FF2B5EF4-FFF2-40B4-BE49-F238E27FC236}">
                <a16:creationId xmlns:a16="http://schemas.microsoft.com/office/drawing/2014/main" id="{BF3A281A-4801-C78F-C91C-3C1ACA77337E}"/>
              </a:ext>
            </a:extLst>
          </p:cNvPr>
          <p:cNvPicPr>
            <a:picLocks noChangeAspect="1"/>
          </p:cNvPicPr>
          <p:nvPr/>
        </p:nvPicPr>
        <p:blipFill>
          <a:blip r:embed="rId3"/>
          <a:stretch>
            <a:fillRect/>
          </a:stretch>
        </p:blipFill>
        <p:spPr>
          <a:xfrm>
            <a:off x="5032293" y="3434225"/>
            <a:ext cx="26511408" cy="16097961"/>
          </a:xfrm>
          <a:prstGeom prst="rect">
            <a:avLst/>
          </a:prstGeom>
        </p:spPr>
      </p:pic>
      <p:pic>
        <p:nvPicPr>
          <p:cNvPr id="6" name="Picture 5">
            <a:extLst>
              <a:ext uri="{FF2B5EF4-FFF2-40B4-BE49-F238E27FC236}">
                <a16:creationId xmlns:a16="http://schemas.microsoft.com/office/drawing/2014/main" id="{EFC68432-585E-0AA7-EA30-AF816F41AE8C}"/>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29289260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Join the NVIDIA Developer Program</a:t>
            </a:r>
            <a:br>
              <a:rPr lang="en-US" dirty="0"/>
            </a:br>
            <a:r>
              <a:rPr lang="en-US" sz="81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43</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7"/>
            <a:ext cx="18294438"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2"/>
              </a:rPr>
              <a:t>https://developer.nvidia.com/join-nvidia-developer-program</a:t>
            </a:r>
            <a:endParaRPr lang="en-US" sz="5400" kern="1200" dirty="0">
              <a:solidFill>
                <a:prstClr val="black"/>
              </a:solidFill>
              <a:latin typeface="Calibri" panose="020F0502020204030204"/>
              <a:ea typeface="+mn-ea"/>
              <a:cs typeface="+mn-cs"/>
            </a:endParaRPr>
          </a:p>
        </p:txBody>
      </p:sp>
      <p:pic>
        <p:nvPicPr>
          <p:cNvPr id="6" name="Picture 5">
            <a:extLst>
              <a:ext uri="{FF2B5EF4-FFF2-40B4-BE49-F238E27FC236}">
                <a16:creationId xmlns:a16="http://schemas.microsoft.com/office/drawing/2014/main" id="{4CE6F269-99DF-CF07-B5A2-9FA16C6B1AFB}"/>
              </a:ext>
            </a:extLst>
          </p:cNvPr>
          <p:cNvPicPr>
            <a:picLocks noChangeAspect="1"/>
          </p:cNvPicPr>
          <p:nvPr/>
        </p:nvPicPr>
        <p:blipFill>
          <a:blip r:embed="rId3"/>
          <a:stretch>
            <a:fillRect/>
          </a:stretch>
        </p:blipFill>
        <p:spPr>
          <a:xfrm>
            <a:off x="8584809" y="3947303"/>
            <a:ext cx="18294438" cy="14236563"/>
          </a:xfrm>
          <a:prstGeom prst="rect">
            <a:avLst/>
          </a:prstGeom>
        </p:spPr>
      </p:pic>
      <p:pic>
        <p:nvPicPr>
          <p:cNvPr id="3" name="Picture 2">
            <a:extLst>
              <a:ext uri="{FF2B5EF4-FFF2-40B4-BE49-F238E27FC236}">
                <a16:creationId xmlns:a16="http://schemas.microsoft.com/office/drawing/2014/main" id="{9107F25B-341C-5817-1C45-155A8DDE3632}"/>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24665768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Join the NVIDIA Developer Program</a:t>
            </a:r>
            <a:br>
              <a:rPr lang="en-US" dirty="0"/>
            </a:br>
            <a:r>
              <a:rPr lang="en-US" sz="81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44</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7"/>
            <a:ext cx="18294438"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2"/>
              </a:rPr>
              <a:t>https://developer.nvidia.com/join-nvidia-developer-program</a:t>
            </a:r>
            <a:endParaRPr lang="en-US" sz="5400" kern="1200" dirty="0">
              <a:solidFill>
                <a:prstClr val="black"/>
              </a:solidFill>
              <a:latin typeface="Calibri" panose="020F0502020204030204"/>
              <a:ea typeface="+mn-ea"/>
              <a:cs typeface="+mn-cs"/>
            </a:endParaRPr>
          </a:p>
        </p:txBody>
      </p:sp>
      <p:pic>
        <p:nvPicPr>
          <p:cNvPr id="5" name="Picture 4">
            <a:extLst>
              <a:ext uri="{FF2B5EF4-FFF2-40B4-BE49-F238E27FC236}">
                <a16:creationId xmlns:a16="http://schemas.microsoft.com/office/drawing/2014/main" id="{466453AE-D91C-8D6C-92F4-ADE7C6A224CE}"/>
              </a:ext>
            </a:extLst>
          </p:cNvPr>
          <p:cNvPicPr>
            <a:picLocks noChangeAspect="1"/>
          </p:cNvPicPr>
          <p:nvPr/>
        </p:nvPicPr>
        <p:blipFill>
          <a:blip r:embed="rId3"/>
          <a:stretch>
            <a:fillRect/>
          </a:stretch>
        </p:blipFill>
        <p:spPr>
          <a:xfrm>
            <a:off x="7687208" y="3498936"/>
            <a:ext cx="21201579" cy="15733296"/>
          </a:xfrm>
          <a:prstGeom prst="rect">
            <a:avLst/>
          </a:prstGeom>
        </p:spPr>
      </p:pic>
      <p:pic>
        <p:nvPicPr>
          <p:cNvPr id="3" name="Picture 2">
            <a:extLst>
              <a:ext uri="{FF2B5EF4-FFF2-40B4-BE49-F238E27FC236}">
                <a16:creationId xmlns:a16="http://schemas.microsoft.com/office/drawing/2014/main" id="{97AC72B2-6F97-8038-838A-97F742767379}"/>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11214401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Join the NVIDIA Developer Program</a:t>
            </a:r>
            <a:br>
              <a:rPr lang="en-US" dirty="0"/>
            </a:br>
            <a:r>
              <a:rPr lang="en-US" sz="81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45</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7"/>
            <a:ext cx="18294438"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2"/>
              </a:rPr>
              <a:t>https://developer.nvidia.com/join-nvidia-developer-program</a:t>
            </a:r>
            <a:endParaRPr lang="en-US" sz="5400" kern="1200" dirty="0">
              <a:solidFill>
                <a:prstClr val="black"/>
              </a:solidFill>
              <a:latin typeface="Calibri" panose="020F0502020204030204"/>
              <a:ea typeface="+mn-ea"/>
              <a:cs typeface="+mn-cs"/>
            </a:endParaRPr>
          </a:p>
        </p:txBody>
      </p:sp>
      <p:pic>
        <p:nvPicPr>
          <p:cNvPr id="9" name="Picture 8">
            <a:extLst>
              <a:ext uri="{FF2B5EF4-FFF2-40B4-BE49-F238E27FC236}">
                <a16:creationId xmlns:a16="http://schemas.microsoft.com/office/drawing/2014/main" id="{30B75F69-F6EC-476F-99A0-06AA6477F6E4}"/>
              </a:ext>
            </a:extLst>
          </p:cNvPr>
          <p:cNvPicPr>
            <a:picLocks noChangeAspect="1"/>
          </p:cNvPicPr>
          <p:nvPr/>
        </p:nvPicPr>
        <p:blipFill>
          <a:blip r:embed="rId3"/>
          <a:stretch>
            <a:fillRect/>
          </a:stretch>
        </p:blipFill>
        <p:spPr>
          <a:xfrm>
            <a:off x="3539684" y="3673439"/>
            <a:ext cx="29939709" cy="15696051"/>
          </a:xfrm>
          <a:prstGeom prst="rect">
            <a:avLst/>
          </a:prstGeom>
        </p:spPr>
      </p:pic>
      <p:pic>
        <p:nvPicPr>
          <p:cNvPr id="3" name="Picture 2">
            <a:extLst>
              <a:ext uri="{FF2B5EF4-FFF2-40B4-BE49-F238E27FC236}">
                <a16:creationId xmlns:a16="http://schemas.microsoft.com/office/drawing/2014/main" id="{4D8C6D3F-5BEA-6702-5407-CFAD4A0173C2}"/>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24669813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Join the NVIDIA Developer Program</a:t>
            </a:r>
            <a:br>
              <a:rPr lang="en-US" dirty="0"/>
            </a:br>
            <a:r>
              <a:rPr lang="en-US" sz="81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46</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7"/>
            <a:ext cx="18294438"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2"/>
              </a:rPr>
              <a:t>https://developer.nvidia.com/join-nvidia-developer-program</a:t>
            </a:r>
            <a:endParaRPr lang="en-US" sz="5400" kern="1200" dirty="0">
              <a:solidFill>
                <a:prstClr val="black"/>
              </a:solidFill>
              <a:latin typeface="Calibri" panose="020F0502020204030204"/>
              <a:ea typeface="+mn-ea"/>
              <a:cs typeface="+mn-cs"/>
            </a:endParaRPr>
          </a:p>
        </p:txBody>
      </p:sp>
      <p:pic>
        <p:nvPicPr>
          <p:cNvPr id="5" name="Picture 4">
            <a:extLst>
              <a:ext uri="{FF2B5EF4-FFF2-40B4-BE49-F238E27FC236}">
                <a16:creationId xmlns:a16="http://schemas.microsoft.com/office/drawing/2014/main" id="{20A7B45E-A5AD-C457-4313-5138BAA4D9CB}"/>
              </a:ext>
            </a:extLst>
          </p:cNvPr>
          <p:cNvPicPr>
            <a:picLocks noChangeAspect="1"/>
          </p:cNvPicPr>
          <p:nvPr/>
        </p:nvPicPr>
        <p:blipFill>
          <a:blip r:embed="rId3"/>
          <a:stretch>
            <a:fillRect/>
          </a:stretch>
        </p:blipFill>
        <p:spPr>
          <a:xfrm>
            <a:off x="3106269" y="3621644"/>
            <a:ext cx="30373122" cy="15753333"/>
          </a:xfrm>
          <a:prstGeom prst="rect">
            <a:avLst/>
          </a:prstGeom>
        </p:spPr>
      </p:pic>
      <p:pic>
        <p:nvPicPr>
          <p:cNvPr id="3" name="Picture 2">
            <a:extLst>
              <a:ext uri="{FF2B5EF4-FFF2-40B4-BE49-F238E27FC236}">
                <a16:creationId xmlns:a16="http://schemas.microsoft.com/office/drawing/2014/main" id="{75D16D41-49F3-B27D-E150-AF0FA047B737}"/>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22106865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Join the NVIDIA Developer Program</a:t>
            </a:r>
            <a:br>
              <a:rPr lang="en-US" dirty="0"/>
            </a:br>
            <a:r>
              <a:rPr lang="en-US" sz="81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47</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7"/>
            <a:ext cx="18294438"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2"/>
              </a:rPr>
              <a:t>https://developer.nvidia.com/join-nvidia-developer-program</a:t>
            </a:r>
            <a:endParaRPr lang="en-US" sz="5400" kern="1200" dirty="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15A86C65-2CA2-99EF-B398-9E27345C4DD7}"/>
              </a:ext>
            </a:extLst>
          </p:cNvPr>
          <p:cNvPicPr>
            <a:picLocks noChangeAspect="1"/>
          </p:cNvPicPr>
          <p:nvPr/>
        </p:nvPicPr>
        <p:blipFill>
          <a:blip r:embed="rId3"/>
          <a:stretch>
            <a:fillRect/>
          </a:stretch>
        </p:blipFill>
        <p:spPr>
          <a:xfrm>
            <a:off x="2752973" y="3356196"/>
            <a:ext cx="31070049" cy="16330536"/>
          </a:xfrm>
          <a:prstGeom prst="rect">
            <a:avLst/>
          </a:prstGeom>
        </p:spPr>
      </p:pic>
      <p:pic>
        <p:nvPicPr>
          <p:cNvPr id="5" name="Picture 4">
            <a:extLst>
              <a:ext uri="{FF2B5EF4-FFF2-40B4-BE49-F238E27FC236}">
                <a16:creationId xmlns:a16="http://schemas.microsoft.com/office/drawing/2014/main" id="{4FC7B8E8-634D-EAB1-8BD3-C3AF99A2668E}"/>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10891469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2682651"/>
          </a:xfrm>
        </p:spPr>
        <p:txBody>
          <a:bodyPr>
            <a:normAutofit/>
          </a:bodyPr>
          <a:lstStyle/>
          <a:p>
            <a:r>
              <a:rPr lang="en-US" dirty="0"/>
              <a:t>NVIDIA Deep Learning Institute (DLI)</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48</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5"/>
            <a:ext cx="18294438"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2"/>
              </a:rPr>
              <a:t>https://learn.nvidia.com/my-learning</a:t>
            </a:r>
            <a:endParaRPr lang="en-US" sz="5400" kern="1200" dirty="0">
              <a:solidFill>
                <a:prstClr val="black"/>
              </a:solidFill>
              <a:latin typeface="Calibri" panose="020F0502020204030204"/>
              <a:ea typeface="+mn-ea"/>
              <a:cs typeface="+mn-cs"/>
            </a:endParaRPr>
          </a:p>
        </p:txBody>
      </p:sp>
      <p:pic>
        <p:nvPicPr>
          <p:cNvPr id="7" name="Picture 6">
            <a:extLst>
              <a:ext uri="{FF2B5EF4-FFF2-40B4-BE49-F238E27FC236}">
                <a16:creationId xmlns:a16="http://schemas.microsoft.com/office/drawing/2014/main" id="{D7F5195C-FC3C-0AD4-8FEE-B546A2EEEADF}"/>
              </a:ext>
            </a:extLst>
          </p:cNvPr>
          <p:cNvPicPr>
            <a:picLocks noChangeAspect="1"/>
          </p:cNvPicPr>
          <p:nvPr/>
        </p:nvPicPr>
        <p:blipFill>
          <a:blip r:embed="rId3"/>
          <a:stretch>
            <a:fillRect/>
          </a:stretch>
        </p:blipFill>
        <p:spPr>
          <a:xfrm>
            <a:off x="5406282" y="2850954"/>
            <a:ext cx="25763430" cy="16835778"/>
          </a:xfrm>
          <a:prstGeom prst="rect">
            <a:avLst/>
          </a:prstGeom>
        </p:spPr>
      </p:pic>
      <p:pic>
        <p:nvPicPr>
          <p:cNvPr id="3" name="Picture 2">
            <a:extLst>
              <a:ext uri="{FF2B5EF4-FFF2-40B4-BE49-F238E27FC236}">
                <a16:creationId xmlns:a16="http://schemas.microsoft.com/office/drawing/2014/main" id="{0ED149C4-4B07-9A6B-3578-5B19D97C0D9D}"/>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37619919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a:bodyPr>
          <a:lstStyle/>
          <a:p>
            <a:r>
              <a:rPr lang="en-US" dirty="0"/>
              <a:t>NVIDIA Deep Learning Institute (DLI)</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49</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5"/>
            <a:ext cx="18294438"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2"/>
              </a:rPr>
              <a:t>https://learn.nvidia.com/my-learning</a:t>
            </a:r>
            <a:endParaRPr lang="en-US" sz="5400" kern="1200" dirty="0">
              <a:solidFill>
                <a:prstClr val="black"/>
              </a:solidFill>
              <a:latin typeface="Calibri" panose="020F0502020204030204"/>
              <a:ea typeface="+mn-ea"/>
              <a:cs typeface="+mn-cs"/>
            </a:endParaRPr>
          </a:p>
        </p:txBody>
      </p:sp>
      <p:pic>
        <p:nvPicPr>
          <p:cNvPr id="6" name="Picture 5">
            <a:extLst>
              <a:ext uri="{FF2B5EF4-FFF2-40B4-BE49-F238E27FC236}">
                <a16:creationId xmlns:a16="http://schemas.microsoft.com/office/drawing/2014/main" id="{1CF6666A-734E-2BB1-59E8-1F60934AE1FD}"/>
              </a:ext>
            </a:extLst>
          </p:cNvPr>
          <p:cNvPicPr>
            <a:picLocks noChangeAspect="1"/>
          </p:cNvPicPr>
          <p:nvPr/>
        </p:nvPicPr>
        <p:blipFill>
          <a:blip r:embed="rId3"/>
          <a:stretch>
            <a:fillRect/>
          </a:stretch>
        </p:blipFill>
        <p:spPr>
          <a:xfrm>
            <a:off x="2885906" y="2823884"/>
            <a:ext cx="30804183" cy="16551093"/>
          </a:xfrm>
          <a:prstGeom prst="rect">
            <a:avLst/>
          </a:prstGeom>
        </p:spPr>
      </p:pic>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1414843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405312"/>
            <a:ext cx="33666543" cy="19281420"/>
          </a:xfrm>
        </p:spPr>
        <p:txBody>
          <a:bodyPr>
            <a:normAutofit/>
          </a:bodyPr>
          <a:lstStyle/>
          <a:p>
            <a:r>
              <a:rPr lang="en-US" sz="21600" dirty="0">
                <a:solidFill>
                  <a:srgbClr val="C00000"/>
                </a:solidFill>
              </a:rPr>
              <a:t>Large Language Models (LLMs), </a:t>
            </a:r>
            <a:br>
              <a:rPr lang="en-US" sz="21600" dirty="0">
                <a:solidFill>
                  <a:srgbClr val="C00000"/>
                </a:solidFill>
              </a:rPr>
            </a:br>
            <a:r>
              <a:rPr lang="en-US" sz="21600" dirty="0">
                <a:solidFill>
                  <a:srgbClr val="C00000"/>
                </a:solidFill>
              </a:rPr>
              <a:t>NVIDIA Building RAG Agents with LLMs </a:t>
            </a:r>
            <a:br>
              <a:rPr lang="en-US" sz="21600" dirty="0">
                <a:solidFill>
                  <a:srgbClr val="C00000"/>
                </a:solidFill>
              </a:rPr>
            </a:br>
            <a:r>
              <a:rPr lang="en-US" sz="21600" dirty="0">
                <a:solidFill>
                  <a:srgbClr val="C00000"/>
                </a:solidFill>
              </a:rPr>
              <a:t>Part I</a:t>
            </a:r>
            <a:endParaRPr lang="en-US" sz="21600" dirty="0"/>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5</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0052628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2478645"/>
          </a:xfrm>
        </p:spPr>
        <p:txBody>
          <a:bodyPr>
            <a:normAutofit/>
          </a:bodyPr>
          <a:lstStyle/>
          <a:p>
            <a:r>
              <a:rPr lang="en-US" dirty="0"/>
              <a:t>Deep Learning Institute (DLI)</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50</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578175"/>
            <a:ext cx="18294438"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2"/>
              </a:rPr>
              <a:t>https://learn.nvidia.com/my-learning</a:t>
            </a:r>
            <a:endParaRPr lang="en-US" sz="5400" kern="1200" dirty="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22728" y="284291"/>
            <a:ext cx="4486788" cy="980307"/>
          </a:xfrm>
          <a:prstGeom prst="rect">
            <a:avLst/>
          </a:prstGeom>
        </p:spPr>
      </p:pic>
      <p:pic>
        <p:nvPicPr>
          <p:cNvPr id="9" name="Picture 8">
            <a:extLst>
              <a:ext uri="{FF2B5EF4-FFF2-40B4-BE49-F238E27FC236}">
                <a16:creationId xmlns:a16="http://schemas.microsoft.com/office/drawing/2014/main" id="{7EE09B14-9724-6050-C387-7471E56B6398}"/>
              </a:ext>
            </a:extLst>
          </p:cNvPr>
          <p:cNvPicPr>
            <a:picLocks noChangeAspect="1"/>
          </p:cNvPicPr>
          <p:nvPr/>
        </p:nvPicPr>
        <p:blipFill>
          <a:blip r:embed="rId4"/>
          <a:stretch>
            <a:fillRect/>
          </a:stretch>
        </p:blipFill>
        <p:spPr>
          <a:xfrm>
            <a:off x="5612994" y="13506327"/>
            <a:ext cx="26801353" cy="6071848"/>
          </a:xfrm>
          <a:prstGeom prst="rect">
            <a:avLst/>
          </a:prstGeom>
        </p:spPr>
      </p:pic>
      <p:pic>
        <p:nvPicPr>
          <p:cNvPr id="5" name="Picture 4">
            <a:extLst>
              <a:ext uri="{FF2B5EF4-FFF2-40B4-BE49-F238E27FC236}">
                <a16:creationId xmlns:a16="http://schemas.microsoft.com/office/drawing/2014/main" id="{928A7656-0E50-142F-F93F-A8CEFCC70CFB}"/>
              </a:ext>
            </a:extLst>
          </p:cNvPr>
          <p:cNvPicPr>
            <a:picLocks noChangeAspect="1"/>
          </p:cNvPicPr>
          <p:nvPr/>
        </p:nvPicPr>
        <p:blipFill>
          <a:blip r:embed="rId5"/>
          <a:stretch>
            <a:fillRect/>
          </a:stretch>
        </p:blipFill>
        <p:spPr>
          <a:xfrm>
            <a:off x="5542828" y="2333413"/>
            <a:ext cx="27074719" cy="11223714"/>
          </a:xfrm>
          <a:prstGeom prst="rect">
            <a:avLst/>
          </a:prstGeom>
        </p:spPr>
      </p:pic>
      <p:sp>
        <p:nvSpPr>
          <p:cNvPr id="6" name="Rounded Rectangle 5">
            <a:extLst>
              <a:ext uri="{FF2B5EF4-FFF2-40B4-BE49-F238E27FC236}">
                <a16:creationId xmlns:a16="http://schemas.microsoft.com/office/drawing/2014/main" id="{2B0761E5-34E4-1625-7210-04E0329A0587}"/>
              </a:ext>
            </a:extLst>
          </p:cNvPr>
          <p:cNvSpPr/>
          <p:nvPr/>
        </p:nvSpPr>
        <p:spPr>
          <a:xfrm>
            <a:off x="27025600" y="7067672"/>
            <a:ext cx="2489200" cy="2838327"/>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66238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9" y="168303"/>
            <a:ext cx="9443433" cy="18098676"/>
          </a:xfrm>
        </p:spPr>
        <p:txBody>
          <a:bodyPr>
            <a:normAutofit/>
          </a:bodyPr>
          <a:lstStyle/>
          <a:p>
            <a:r>
              <a:rPr lang="en-US" dirty="0"/>
              <a:t>NVIDIA Deep Learning Institute (DLI)</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51</a:t>
            </a:fld>
            <a:endParaRPr lang="en-US" kern="1200" dirty="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5"/>
            <a:ext cx="18294438"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2"/>
              </a:rPr>
              <a:t>https://learn.nvidia.com/en-us/training/self-paced-courses</a:t>
            </a:r>
            <a:endParaRPr lang="en-US" sz="5400" kern="1200" dirty="0">
              <a:solidFill>
                <a:prstClr val="black"/>
              </a:solidFill>
              <a:latin typeface="Calibri" panose="020F0502020204030204"/>
              <a:ea typeface="+mn-ea"/>
              <a:cs typeface="+mn-cs"/>
            </a:endParaRPr>
          </a:p>
        </p:txBody>
      </p:sp>
      <p:pic>
        <p:nvPicPr>
          <p:cNvPr id="9" name="Picture 8">
            <a:extLst>
              <a:ext uri="{FF2B5EF4-FFF2-40B4-BE49-F238E27FC236}">
                <a16:creationId xmlns:a16="http://schemas.microsoft.com/office/drawing/2014/main" id="{25808B33-5999-59E1-A2BE-1819D36D14AD}"/>
              </a:ext>
            </a:extLst>
          </p:cNvPr>
          <p:cNvPicPr>
            <a:picLocks noChangeAspect="1"/>
          </p:cNvPicPr>
          <p:nvPr/>
        </p:nvPicPr>
        <p:blipFill>
          <a:blip r:embed="rId3"/>
          <a:stretch>
            <a:fillRect/>
          </a:stretch>
        </p:blipFill>
        <p:spPr>
          <a:xfrm>
            <a:off x="11497236" y="168303"/>
            <a:ext cx="23799774" cy="19140378"/>
          </a:xfrm>
          <a:prstGeom prst="rect">
            <a:avLst/>
          </a:prstGeom>
        </p:spPr>
      </p:pic>
      <p:pic>
        <p:nvPicPr>
          <p:cNvPr id="3" name="Picture 2">
            <a:extLst>
              <a:ext uri="{FF2B5EF4-FFF2-40B4-BE49-F238E27FC236}">
                <a16:creationId xmlns:a16="http://schemas.microsoft.com/office/drawing/2014/main" id="{F8D446BB-7425-DE51-0FCB-3E0F81AD6486}"/>
              </a:ext>
            </a:extLst>
          </p:cNvPr>
          <p:cNvPicPr>
            <a:picLocks noChangeAspect="1"/>
          </p:cNvPicPr>
          <p:nvPr/>
        </p:nvPicPr>
        <p:blipFill>
          <a:blip r:embed="rId4"/>
          <a:stretch>
            <a:fillRect/>
          </a:stretch>
        </p:blipFill>
        <p:spPr>
          <a:xfrm>
            <a:off x="322728" y="284291"/>
            <a:ext cx="4486788" cy="980307"/>
          </a:xfrm>
          <a:prstGeom prst="rect">
            <a:avLst/>
          </a:prstGeom>
        </p:spPr>
      </p:pic>
      <p:sp>
        <p:nvSpPr>
          <p:cNvPr id="5" name="Rounded Rectangle 4">
            <a:extLst>
              <a:ext uri="{FF2B5EF4-FFF2-40B4-BE49-F238E27FC236}">
                <a16:creationId xmlns:a16="http://schemas.microsoft.com/office/drawing/2014/main" id="{4E217C92-25FE-7BD1-D458-7955EB5DBBE0}"/>
              </a:ext>
            </a:extLst>
          </p:cNvPr>
          <p:cNvSpPr/>
          <p:nvPr/>
        </p:nvSpPr>
        <p:spPr>
          <a:xfrm>
            <a:off x="20963482" y="15087600"/>
            <a:ext cx="4741318" cy="4221081"/>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948896A6-BBFC-5679-A98D-31D8E4C95837}"/>
              </a:ext>
            </a:extLst>
          </p:cNvPr>
          <p:cNvSpPr/>
          <p:nvPr/>
        </p:nvSpPr>
        <p:spPr>
          <a:xfrm>
            <a:off x="22967576" y="5002306"/>
            <a:ext cx="2958354" cy="914400"/>
          </a:xfrm>
          <a:prstGeom prst="roundRect">
            <a:avLst>
              <a:gd name="adj" fmla="val 5986"/>
            </a:avLst>
          </a:prstGeom>
          <a:noFill/>
          <a:ln w="1016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27946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52</a:t>
            </a:fld>
            <a:endParaRPr lang="en-US" kern="1200" dirty="0">
              <a:solidFill>
                <a:prstClr val="black">
                  <a:tint val="75000"/>
                </a:prstClr>
              </a:solidFill>
              <a:latin typeface="Calibri" panose="020F0502020204030204"/>
              <a:ea typeface="+mn-ea"/>
              <a:cs typeface="+mn-cs"/>
            </a:endParaRPr>
          </a:p>
        </p:txBody>
      </p:sp>
      <p:pic>
        <p:nvPicPr>
          <p:cNvPr id="6" name="Picture 5">
            <a:extLst>
              <a:ext uri="{FF2B5EF4-FFF2-40B4-BE49-F238E27FC236}">
                <a16:creationId xmlns:a16="http://schemas.microsoft.com/office/drawing/2014/main" id="{B3ADACC2-B40C-8C3E-B854-ABFF1865B6F7}"/>
              </a:ext>
            </a:extLst>
          </p:cNvPr>
          <p:cNvPicPr>
            <a:picLocks noChangeAspect="1"/>
          </p:cNvPicPr>
          <p:nvPr/>
        </p:nvPicPr>
        <p:blipFill>
          <a:blip r:embed="rId2"/>
          <a:stretch>
            <a:fillRect/>
          </a:stretch>
        </p:blipFill>
        <p:spPr>
          <a:xfrm>
            <a:off x="6179357" y="435455"/>
            <a:ext cx="24217287" cy="19098801"/>
          </a:xfrm>
          <a:prstGeom prst="rect">
            <a:avLst/>
          </a:prstGeom>
        </p:spPr>
      </p:pic>
      <p:sp>
        <p:nvSpPr>
          <p:cNvPr id="11" name="TextBox 10">
            <a:extLst>
              <a:ext uri="{FF2B5EF4-FFF2-40B4-BE49-F238E27FC236}">
                <a16:creationId xmlns:a16="http://schemas.microsoft.com/office/drawing/2014/main" id="{CF409973-5849-9887-0E40-BE0B17E94ACB}"/>
              </a:ext>
            </a:extLst>
          </p:cNvPr>
          <p:cNvSpPr txBox="1"/>
          <p:nvPr/>
        </p:nvSpPr>
        <p:spPr>
          <a:xfrm>
            <a:off x="9144000" y="19534256"/>
            <a:ext cx="18288000" cy="738664"/>
          </a:xfrm>
          <a:prstGeom prst="rect">
            <a:avLst/>
          </a:prstGeom>
          <a:noFill/>
        </p:spPr>
        <p:txBody>
          <a:bodyPr wrap="square">
            <a:spAutoFit/>
          </a:bodyPr>
          <a:lstStyle/>
          <a:p>
            <a:pPr algn="ctr" defTabSz="2743200">
              <a:buClrTx/>
            </a:pPr>
            <a:r>
              <a:rPr lang="en-US" sz="4200" kern="1200" dirty="0">
                <a:solidFill>
                  <a:prstClr val="black"/>
                </a:solidFill>
                <a:latin typeface="Calibri" panose="020F0502020204030204"/>
                <a:ea typeface="+mn-ea"/>
                <a:cs typeface="+mn-cs"/>
                <a:hlinkClick r:id="rId3"/>
              </a:rPr>
              <a:t>https://learn.nvidia.com/certificates?id=ed-qOCIMQaatzU8SNUNxgw</a:t>
            </a:r>
          </a:p>
        </p:txBody>
      </p:sp>
    </p:spTree>
    <p:extLst>
      <p:ext uri="{BB962C8B-B14F-4D97-AF65-F5344CB8AC3E}">
        <p14:creationId xmlns:p14="http://schemas.microsoft.com/office/powerpoint/2010/main" val="5478799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53</a:t>
            </a:fld>
            <a:endParaRPr lang="en-US" kern="1200">
              <a:solidFill>
                <a:prstClr val="black">
                  <a:tint val="75000"/>
                </a:prstClr>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2"/>
          <a:stretch>
            <a:fillRect/>
          </a:stretch>
        </p:blipFill>
        <p:spPr>
          <a:xfrm>
            <a:off x="322728" y="284291"/>
            <a:ext cx="4486788" cy="980307"/>
          </a:xfrm>
          <a:prstGeom prst="rect">
            <a:avLst/>
          </a:prstGeom>
        </p:spPr>
      </p:pic>
      <p:pic>
        <p:nvPicPr>
          <p:cNvPr id="5" name="Picture 4">
            <a:extLst>
              <a:ext uri="{FF2B5EF4-FFF2-40B4-BE49-F238E27FC236}">
                <a16:creationId xmlns:a16="http://schemas.microsoft.com/office/drawing/2014/main" id="{C7B87C57-CCA3-2FFD-078A-16E84FAA73EA}"/>
              </a:ext>
            </a:extLst>
          </p:cNvPr>
          <p:cNvPicPr>
            <a:picLocks noChangeAspect="1"/>
          </p:cNvPicPr>
          <p:nvPr/>
        </p:nvPicPr>
        <p:blipFill>
          <a:blip r:embed="rId3"/>
          <a:stretch>
            <a:fillRect/>
          </a:stretch>
        </p:blipFill>
        <p:spPr>
          <a:xfrm>
            <a:off x="3869616" y="2955861"/>
            <a:ext cx="28836762" cy="16467240"/>
          </a:xfrm>
          <a:prstGeom prst="rect">
            <a:avLst/>
          </a:prstGeom>
        </p:spPr>
      </p:pic>
      <p:sp>
        <p:nvSpPr>
          <p:cNvPr id="10" name="TextBox 9">
            <a:extLst>
              <a:ext uri="{FF2B5EF4-FFF2-40B4-BE49-F238E27FC236}">
                <a16:creationId xmlns:a16="http://schemas.microsoft.com/office/drawing/2014/main" id="{7AEE461A-804E-566C-43FC-F4B3004FB417}"/>
              </a:ext>
            </a:extLst>
          </p:cNvPr>
          <p:cNvSpPr txBox="1"/>
          <p:nvPr/>
        </p:nvSpPr>
        <p:spPr>
          <a:xfrm>
            <a:off x="2550699" y="19536341"/>
            <a:ext cx="30928692"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4"/>
              </a:rPr>
              <a:t>https://learn.nvidia.com/courses/course-detail?course_id=course-v1:DLI+S-FX-15+V1</a:t>
            </a:r>
            <a:endParaRPr lang="en-US" sz="54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9929031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54</a:t>
            </a:fld>
            <a:endParaRPr lang="en-US" kern="1200">
              <a:solidFill>
                <a:prstClr val="black">
                  <a:tint val="75000"/>
                </a:prstClr>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152400" y="203200"/>
            <a:ext cx="2862883" cy="625504"/>
          </a:xfrm>
          <a:prstGeom prst="rect">
            <a:avLst/>
          </a:prstGeom>
        </p:spPr>
      </p:pic>
      <p:pic>
        <p:nvPicPr>
          <p:cNvPr id="5" name="Picture 4">
            <a:extLst>
              <a:ext uri="{FF2B5EF4-FFF2-40B4-BE49-F238E27FC236}">
                <a16:creationId xmlns:a16="http://schemas.microsoft.com/office/drawing/2014/main" id="{D887BCC5-633B-FA28-3C51-AE7E184195DB}"/>
              </a:ext>
            </a:extLst>
          </p:cNvPr>
          <p:cNvPicPr>
            <a:picLocks noChangeAspect="1"/>
          </p:cNvPicPr>
          <p:nvPr/>
        </p:nvPicPr>
        <p:blipFill>
          <a:blip r:embed="rId4"/>
          <a:stretch>
            <a:fillRect/>
          </a:stretch>
        </p:blipFill>
        <p:spPr>
          <a:xfrm>
            <a:off x="1377379" y="2336800"/>
            <a:ext cx="33821241" cy="17475200"/>
          </a:xfrm>
          <a:prstGeom prst="rect">
            <a:avLst/>
          </a:prstGeom>
        </p:spPr>
      </p:pic>
      <p:sp>
        <p:nvSpPr>
          <p:cNvPr id="10" name="TextBox 9">
            <a:extLst>
              <a:ext uri="{FF2B5EF4-FFF2-40B4-BE49-F238E27FC236}">
                <a16:creationId xmlns:a16="http://schemas.microsoft.com/office/drawing/2014/main" id="{D0F5B58D-AD10-4E37-14CF-89B852177C27}"/>
              </a:ext>
            </a:extLst>
          </p:cNvPr>
          <p:cNvSpPr txBox="1"/>
          <p:nvPr/>
        </p:nvSpPr>
        <p:spPr>
          <a:xfrm>
            <a:off x="3926535" y="20043013"/>
            <a:ext cx="29552858" cy="523220"/>
          </a:xfrm>
          <a:prstGeom prst="rect">
            <a:avLst/>
          </a:prstGeom>
          <a:noFill/>
        </p:spPr>
        <p:txBody>
          <a:bodyPr wrap="square">
            <a:spAutoFit/>
          </a:bodyPr>
          <a:lstStyle/>
          <a:p>
            <a:pPr algn="ctr"/>
            <a:r>
              <a:rPr lang="en-US" sz="2800" b="0" dirty="0">
                <a:solidFill>
                  <a:schemeClr val="bg1">
                    <a:lumMod val="65000"/>
                  </a:schemeClr>
                </a:solidFill>
                <a:latin typeface="Calibri" panose="020F0502020204030204" pitchFamily="34" charset="0"/>
                <a:cs typeface="Calibri" panose="020F0502020204030204" pitchFamily="34" charset="0"/>
              </a:rPr>
              <a:t>Source: NVIDIA DLI (2024), Building RAG Agents with LLMs, </a:t>
            </a:r>
            <a:r>
              <a:rPr lang="en-US" sz="2800" b="0" dirty="0">
                <a:latin typeface="Calibri" panose="020F0502020204030204" pitchFamily="34" charset="0"/>
                <a:cs typeface="Calibri" panose="020F0502020204030204" pitchFamily="34" charset="0"/>
                <a:hlinkClick r:id="rId5"/>
              </a:rPr>
              <a:t>https://learn.nvidia.com/courses/course-detail?course_id=course-v1:DLI+S-FX-15+V1</a:t>
            </a:r>
            <a:endParaRPr lang="en-US" sz="2800" b="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427781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55</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984575"/>
            <a:ext cx="18294438" cy="584775"/>
          </a:xfrm>
          <a:prstGeom prst="rect">
            <a:avLst/>
          </a:prstGeom>
          <a:noFill/>
        </p:spPr>
        <p:txBody>
          <a:bodyPr wrap="square">
            <a:spAutoFit/>
          </a:bodyPr>
          <a:lstStyle/>
          <a:p>
            <a:pPr algn="ctr" defTabSz="2743200">
              <a:buClrTx/>
            </a:pPr>
            <a:r>
              <a:rPr lang="en-US" sz="3200" kern="1200" dirty="0">
                <a:solidFill>
                  <a:prstClr val="black"/>
                </a:solidFill>
                <a:latin typeface="Calibri" panose="020F0502020204030204"/>
                <a:ea typeface="+mn-ea"/>
                <a:cs typeface="+mn-cs"/>
                <a:hlinkClick r:id="rId2"/>
              </a:rPr>
              <a:t>https://learn.nvidia.com/my-learning</a:t>
            </a:r>
            <a:endParaRPr lang="en-US" sz="3200" kern="1200" dirty="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152400" y="203200"/>
            <a:ext cx="2862883" cy="625504"/>
          </a:xfrm>
          <a:prstGeom prst="rect">
            <a:avLst/>
          </a:prstGeom>
        </p:spPr>
      </p:pic>
      <p:pic>
        <p:nvPicPr>
          <p:cNvPr id="6" name="Picture 5">
            <a:extLst>
              <a:ext uri="{FF2B5EF4-FFF2-40B4-BE49-F238E27FC236}">
                <a16:creationId xmlns:a16="http://schemas.microsoft.com/office/drawing/2014/main" id="{BE2B9E96-3077-2F88-B84E-F0A95B07F009}"/>
              </a:ext>
            </a:extLst>
          </p:cNvPr>
          <p:cNvPicPr>
            <a:picLocks noChangeAspect="1"/>
          </p:cNvPicPr>
          <p:nvPr/>
        </p:nvPicPr>
        <p:blipFill>
          <a:blip r:embed="rId4"/>
          <a:stretch>
            <a:fillRect/>
          </a:stretch>
        </p:blipFill>
        <p:spPr>
          <a:xfrm>
            <a:off x="417748" y="5669327"/>
            <a:ext cx="35740505" cy="9235346"/>
          </a:xfrm>
          <a:prstGeom prst="rect">
            <a:avLst/>
          </a:prstGeom>
        </p:spPr>
      </p:pic>
      <p:sp>
        <p:nvSpPr>
          <p:cNvPr id="7" name="Rounded Rectangle 6">
            <a:extLst>
              <a:ext uri="{FF2B5EF4-FFF2-40B4-BE49-F238E27FC236}">
                <a16:creationId xmlns:a16="http://schemas.microsoft.com/office/drawing/2014/main" id="{35127783-4A76-C573-9499-5D12688D4DE8}"/>
              </a:ext>
            </a:extLst>
          </p:cNvPr>
          <p:cNvSpPr/>
          <p:nvPr/>
        </p:nvSpPr>
        <p:spPr>
          <a:xfrm>
            <a:off x="30937200" y="7670800"/>
            <a:ext cx="4318000" cy="1016000"/>
          </a:xfrm>
          <a:prstGeom prst="roundRect">
            <a:avLst/>
          </a:prstGeom>
          <a:noFill/>
          <a:ln w="762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67672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56</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984575"/>
            <a:ext cx="18294438" cy="584775"/>
          </a:xfrm>
          <a:prstGeom prst="rect">
            <a:avLst/>
          </a:prstGeom>
          <a:noFill/>
        </p:spPr>
        <p:txBody>
          <a:bodyPr wrap="square">
            <a:spAutoFit/>
          </a:bodyPr>
          <a:lstStyle/>
          <a:p>
            <a:pPr algn="ctr" defTabSz="2743200">
              <a:buClrTx/>
            </a:pPr>
            <a:r>
              <a:rPr lang="en-US" sz="3200" kern="1200" dirty="0">
                <a:solidFill>
                  <a:prstClr val="black"/>
                </a:solidFill>
                <a:latin typeface="Calibri" panose="020F0502020204030204"/>
                <a:ea typeface="+mn-ea"/>
                <a:cs typeface="+mn-cs"/>
                <a:hlinkClick r:id="rId2"/>
              </a:rPr>
              <a:t>https://learn.nvidia.com/courses/course?course_id=course-v1:DLI+S-FX-15+V1</a:t>
            </a:r>
            <a:endParaRPr lang="en-US" sz="3200" kern="1200" dirty="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152400" y="203200"/>
            <a:ext cx="2862883" cy="625504"/>
          </a:xfrm>
          <a:prstGeom prst="rect">
            <a:avLst/>
          </a:prstGeom>
        </p:spPr>
      </p:pic>
      <p:pic>
        <p:nvPicPr>
          <p:cNvPr id="5" name="Picture 4">
            <a:extLst>
              <a:ext uri="{FF2B5EF4-FFF2-40B4-BE49-F238E27FC236}">
                <a16:creationId xmlns:a16="http://schemas.microsoft.com/office/drawing/2014/main" id="{AB2A8BA5-8AC7-A140-E497-A83DFE6D153A}"/>
              </a:ext>
            </a:extLst>
          </p:cNvPr>
          <p:cNvPicPr>
            <a:picLocks noChangeAspect="1"/>
          </p:cNvPicPr>
          <p:nvPr/>
        </p:nvPicPr>
        <p:blipFill>
          <a:blip r:embed="rId4"/>
          <a:stretch>
            <a:fillRect/>
          </a:stretch>
        </p:blipFill>
        <p:spPr>
          <a:xfrm>
            <a:off x="3753035" y="2489200"/>
            <a:ext cx="29069928" cy="17436530"/>
          </a:xfrm>
          <a:prstGeom prst="rect">
            <a:avLst/>
          </a:prstGeom>
        </p:spPr>
      </p:pic>
      <p:sp>
        <p:nvSpPr>
          <p:cNvPr id="6" name="Rounded Rectangle 5">
            <a:extLst>
              <a:ext uri="{FF2B5EF4-FFF2-40B4-BE49-F238E27FC236}">
                <a16:creationId xmlns:a16="http://schemas.microsoft.com/office/drawing/2014/main" id="{9CC31D49-10A9-43D0-E7B0-5D9D2E0E281D}"/>
              </a:ext>
            </a:extLst>
          </p:cNvPr>
          <p:cNvSpPr/>
          <p:nvPr/>
        </p:nvSpPr>
        <p:spPr>
          <a:xfrm>
            <a:off x="29616400" y="17646080"/>
            <a:ext cx="2590800" cy="1689670"/>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08111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9EF01F-CCB0-064C-96EB-CBC8345E0F89}"/>
              </a:ext>
            </a:extLst>
          </p:cNvPr>
          <p:cNvPicPr>
            <a:picLocks noChangeAspect="1"/>
          </p:cNvPicPr>
          <p:nvPr/>
        </p:nvPicPr>
        <p:blipFill>
          <a:blip r:embed="rId2"/>
          <a:stretch>
            <a:fillRect/>
          </a:stretch>
        </p:blipFill>
        <p:spPr>
          <a:xfrm>
            <a:off x="4228352" y="2267184"/>
            <a:ext cx="28797624" cy="17717392"/>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57</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984575"/>
            <a:ext cx="18294438" cy="584775"/>
          </a:xfrm>
          <a:prstGeom prst="rect">
            <a:avLst/>
          </a:prstGeom>
          <a:noFill/>
        </p:spPr>
        <p:txBody>
          <a:bodyPr wrap="square">
            <a:spAutoFit/>
          </a:bodyPr>
          <a:lstStyle/>
          <a:p>
            <a:pPr algn="ctr" defTabSz="2743200">
              <a:buClrTx/>
            </a:pPr>
            <a:r>
              <a:rPr lang="en-US" sz="3200" kern="1200" dirty="0">
                <a:solidFill>
                  <a:prstClr val="black"/>
                </a:solidFill>
                <a:latin typeface="Calibri" panose="020F0502020204030204"/>
                <a:ea typeface="+mn-ea"/>
                <a:cs typeface="+mn-cs"/>
                <a:hlinkClick r:id="rId3"/>
              </a:rPr>
              <a:t>https://learn.nvidia.com/courses/course?course_id=course-v1:DLI+S-FX-15+V1</a:t>
            </a:r>
            <a:endParaRPr lang="en-US" sz="3200" kern="1200" dirty="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152400" y="203200"/>
            <a:ext cx="2862883" cy="625504"/>
          </a:xfrm>
          <a:prstGeom prst="rect">
            <a:avLst/>
          </a:prstGeom>
        </p:spPr>
      </p:pic>
      <p:sp>
        <p:nvSpPr>
          <p:cNvPr id="6" name="Rounded Rectangle 5">
            <a:extLst>
              <a:ext uri="{FF2B5EF4-FFF2-40B4-BE49-F238E27FC236}">
                <a16:creationId xmlns:a16="http://schemas.microsoft.com/office/drawing/2014/main" id="{9CC31D49-10A9-43D0-E7B0-5D9D2E0E281D}"/>
              </a:ext>
            </a:extLst>
          </p:cNvPr>
          <p:cNvSpPr/>
          <p:nvPr/>
        </p:nvSpPr>
        <p:spPr>
          <a:xfrm>
            <a:off x="27542792" y="17750118"/>
            <a:ext cx="2040737" cy="1682010"/>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81868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B5D755-4332-B59A-968F-E75AD28EE00B}"/>
              </a:ext>
            </a:extLst>
          </p:cNvPr>
          <p:cNvPicPr>
            <a:picLocks noChangeAspect="1"/>
          </p:cNvPicPr>
          <p:nvPr/>
        </p:nvPicPr>
        <p:blipFill>
          <a:blip r:embed="rId2"/>
          <a:stretch>
            <a:fillRect/>
          </a:stretch>
        </p:blipFill>
        <p:spPr>
          <a:xfrm>
            <a:off x="2724024" y="2446253"/>
            <a:ext cx="31127946" cy="17546175"/>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58</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984575"/>
            <a:ext cx="18294438" cy="584775"/>
          </a:xfrm>
          <a:prstGeom prst="rect">
            <a:avLst/>
          </a:prstGeom>
          <a:noFill/>
        </p:spPr>
        <p:txBody>
          <a:bodyPr wrap="square">
            <a:spAutoFit/>
          </a:bodyPr>
          <a:lstStyle/>
          <a:p>
            <a:pPr algn="ctr" defTabSz="2743200">
              <a:buClrTx/>
            </a:pPr>
            <a:r>
              <a:rPr lang="en-US" sz="3200" kern="1200" dirty="0">
                <a:solidFill>
                  <a:prstClr val="black"/>
                </a:solidFill>
                <a:latin typeface="Calibri" panose="020F0502020204030204"/>
                <a:ea typeface="+mn-ea"/>
                <a:cs typeface="+mn-cs"/>
                <a:hlinkClick r:id="rId3"/>
              </a:rPr>
              <a:t>https://learn.nvidia.com/courses/course?course_id=course-v1:DLI+S-FX-15+V1</a:t>
            </a:r>
            <a:endParaRPr lang="en-US" sz="3200" kern="1200" dirty="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152400" y="203200"/>
            <a:ext cx="2862883" cy="625504"/>
          </a:xfrm>
          <a:prstGeom prst="rect">
            <a:avLst/>
          </a:prstGeom>
        </p:spPr>
      </p:pic>
      <p:sp>
        <p:nvSpPr>
          <p:cNvPr id="6" name="Rounded Rectangle 5">
            <a:extLst>
              <a:ext uri="{FF2B5EF4-FFF2-40B4-BE49-F238E27FC236}">
                <a16:creationId xmlns:a16="http://schemas.microsoft.com/office/drawing/2014/main" id="{9CC31D49-10A9-43D0-E7B0-5D9D2E0E281D}"/>
              </a:ext>
            </a:extLst>
          </p:cNvPr>
          <p:cNvSpPr/>
          <p:nvPr/>
        </p:nvSpPr>
        <p:spPr>
          <a:xfrm>
            <a:off x="3553239" y="11564469"/>
            <a:ext cx="6558950" cy="2581837"/>
          </a:xfrm>
          <a:prstGeom prst="roundRect">
            <a:avLst>
              <a:gd name="adj" fmla="val 5079"/>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27104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407A03F-535F-2CAA-4689-30F9B0DDC651}"/>
              </a:ext>
            </a:extLst>
          </p:cNvPr>
          <p:cNvPicPr>
            <a:picLocks noChangeAspect="1"/>
          </p:cNvPicPr>
          <p:nvPr/>
        </p:nvPicPr>
        <p:blipFill>
          <a:blip r:embed="rId2"/>
          <a:stretch>
            <a:fillRect/>
          </a:stretch>
        </p:blipFill>
        <p:spPr>
          <a:xfrm>
            <a:off x="3069071" y="2426803"/>
            <a:ext cx="31301611" cy="17636447"/>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59</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984575"/>
            <a:ext cx="18294438" cy="584775"/>
          </a:xfrm>
          <a:prstGeom prst="rect">
            <a:avLst/>
          </a:prstGeom>
          <a:noFill/>
        </p:spPr>
        <p:txBody>
          <a:bodyPr wrap="square">
            <a:spAutoFit/>
          </a:bodyPr>
          <a:lstStyle/>
          <a:p>
            <a:pPr algn="ctr" defTabSz="2743200">
              <a:buClrTx/>
            </a:pPr>
            <a:r>
              <a:rPr lang="en-US" sz="3200" kern="1200" dirty="0">
                <a:solidFill>
                  <a:prstClr val="black"/>
                </a:solidFill>
                <a:latin typeface="Calibri" panose="020F0502020204030204"/>
                <a:ea typeface="+mn-ea"/>
                <a:cs typeface="+mn-cs"/>
                <a:hlinkClick r:id="rId3"/>
              </a:rPr>
              <a:t>https://learn.nvidia.com/courses/course?course_id=course-v1:DLI+S-FX-15+V1</a:t>
            </a:r>
            <a:endParaRPr lang="en-US" sz="3200" kern="1200" dirty="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152400" y="203200"/>
            <a:ext cx="2862883" cy="625504"/>
          </a:xfrm>
          <a:prstGeom prst="rect">
            <a:avLst/>
          </a:prstGeom>
        </p:spPr>
      </p:pic>
    </p:spTree>
    <p:extLst>
      <p:ext uri="{BB962C8B-B14F-4D97-AF65-F5344CB8AC3E}">
        <p14:creationId xmlns:p14="http://schemas.microsoft.com/office/powerpoint/2010/main" val="4023559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11941" y="823916"/>
            <a:ext cx="33604200" cy="18735675"/>
          </a:xfrm>
        </p:spPr>
        <p:txBody>
          <a:bodyPr>
            <a:normAutofit/>
          </a:bodyPr>
          <a:lstStyle/>
          <a:p>
            <a:r>
              <a:rPr lang="en-US" altLang="zh-TW" sz="24000" dirty="0">
                <a:solidFill>
                  <a:schemeClr val="accent6"/>
                </a:solidFill>
              </a:rPr>
              <a:t>Spring 2025</a:t>
            </a:r>
            <a:br>
              <a:rPr lang="en-US" altLang="zh-TW" sz="24000" b="0" dirty="0">
                <a:solidFill>
                  <a:schemeClr val="accent6"/>
                </a:solidFill>
              </a:rPr>
            </a:br>
            <a:br>
              <a:rPr lang="en-US" altLang="zh-TW" sz="24000" dirty="0">
                <a:solidFill>
                  <a:srgbClr val="C00000"/>
                </a:solidFill>
              </a:rPr>
            </a:br>
            <a:r>
              <a:rPr lang="en-US" altLang="zh-TW" sz="24000" dirty="0">
                <a:solidFill>
                  <a:srgbClr val="C00000"/>
                </a:solidFill>
              </a:rPr>
              <a:t>Generative AI </a:t>
            </a:r>
            <a:br>
              <a:rPr lang="en-US" altLang="zh-TW" sz="24000" dirty="0">
                <a:solidFill>
                  <a:srgbClr val="C00000"/>
                </a:solidFill>
              </a:rPr>
            </a:br>
            <a:r>
              <a:rPr lang="en-US" altLang="zh-TW" sz="24000" dirty="0">
                <a:solidFill>
                  <a:srgbClr val="C00000"/>
                </a:solidFill>
              </a:rPr>
              <a:t>Innovative Applications</a:t>
            </a:r>
            <a:br>
              <a:rPr lang="en-US" altLang="zh-TW" sz="24000" dirty="0">
                <a:solidFill>
                  <a:srgbClr val="C00000"/>
                </a:solidFill>
              </a:rPr>
            </a:br>
            <a:endParaRPr lang="zh-TW" altLang="en-US" sz="24000" dirty="0">
              <a:solidFill>
                <a:srgbClr val="FF0000"/>
              </a:solidFill>
            </a:endParaRPr>
          </a:p>
        </p:txBody>
      </p:sp>
      <p:sp>
        <p:nvSpPr>
          <p:cNvPr id="4" name="投影片編號版面配置區 3"/>
          <p:cNvSpPr>
            <a:spLocks noGrp="1"/>
          </p:cNvSpPr>
          <p:nvPr>
            <p:ph type="sldNum" sz="quarter" idx="12"/>
          </p:nvPr>
        </p:nvSpPr>
        <p:spPr/>
        <p:txBody>
          <a:bodyPr/>
          <a:lstStyle/>
          <a:p>
            <a:pPr defTabSz="2743200">
              <a:buClrTx/>
              <a:defRPr/>
            </a:pPr>
            <a:fld id="{E78C9E75-97FD-45D9-8ED3-955348887BB1}" type="slidenum">
              <a:rPr lang="zh-TW" altLang="en-US" kern="1200">
                <a:solidFill>
                  <a:prstClr val="black">
                    <a:tint val="75000"/>
                  </a:prstClr>
                </a:solidFill>
                <a:latin typeface="Calibri" panose="020F0502020204030204"/>
                <a:ea typeface="新細明體" panose="02020500000000000000" pitchFamily="18" charset="-120"/>
                <a:cs typeface="+mn-cs"/>
              </a:rPr>
              <a:pPr defTabSz="2743200">
                <a:buClrTx/>
                <a:defRPr/>
              </a:pPr>
              <a:t>6</a:t>
            </a:fld>
            <a:endParaRPr lang="zh-TW" altLang="en-US" kern="1200">
              <a:solidFill>
                <a:prstClr val="black">
                  <a:tint val="75000"/>
                </a:prstClr>
              </a:solidFill>
              <a:latin typeface="Calibri" panose="020F0502020204030204"/>
              <a:ea typeface="新細明體" panose="02020500000000000000" pitchFamily="18" charset="-120"/>
              <a:cs typeface="+mn-cs"/>
            </a:endParaRPr>
          </a:p>
        </p:txBody>
      </p:sp>
      <p:pic>
        <p:nvPicPr>
          <p:cNvPr id="3" name="Picture 2">
            <a:extLst>
              <a:ext uri="{FF2B5EF4-FFF2-40B4-BE49-F238E27FC236}">
                <a16:creationId xmlns:a16="http://schemas.microsoft.com/office/drawing/2014/main" id="{A24B80B9-A55B-055E-D160-C7A53A35B4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68788" y="412661"/>
            <a:ext cx="2404992" cy="1551609"/>
          </a:xfrm>
          <a:prstGeom prst="rect">
            <a:avLst/>
          </a:prstGeom>
        </p:spPr>
      </p:pic>
      <p:pic>
        <p:nvPicPr>
          <p:cNvPr id="5" name="Picture 4">
            <a:extLst>
              <a:ext uri="{FF2B5EF4-FFF2-40B4-BE49-F238E27FC236}">
                <a16:creationId xmlns:a16="http://schemas.microsoft.com/office/drawing/2014/main" id="{D92F3226-FD69-EC9D-1725-C8EDE1A145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68787" y="2074911"/>
            <a:ext cx="2404995" cy="586218"/>
          </a:xfrm>
          <a:prstGeom prst="rect">
            <a:avLst/>
          </a:prstGeom>
        </p:spPr>
      </p:pic>
      <p:pic>
        <p:nvPicPr>
          <p:cNvPr id="6" name="Picture 5">
            <a:extLst>
              <a:ext uri="{FF2B5EF4-FFF2-40B4-BE49-F238E27FC236}">
                <a16:creationId xmlns:a16="http://schemas.microsoft.com/office/drawing/2014/main" id="{76135A53-A8AA-3340-6499-55DA86807819}"/>
              </a:ext>
            </a:extLst>
          </p:cNvPr>
          <p:cNvPicPr>
            <a:picLocks noChangeAspect="1"/>
          </p:cNvPicPr>
          <p:nvPr/>
        </p:nvPicPr>
        <p:blipFill>
          <a:blip r:embed="rId4"/>
          <a:stretch>
            <a:fillRect/>
          </a:stretch>
        </p:blipFill>
        <p:spPr>
          <a:xfrm>
            <a:off x="302220" y="412661"/>
            <a:ext cx="8029410" cy="1754325"/>
          </a:xfrm>
          <a:prstGeom prst="rect">
            <a:avLst/>
          </a:prstGeom>
        </p:spPr>
      </p:pic>
    </p:spTree>
    <p:extLst>
      <p:ext uri="{BB962C8B-B14F-4D97-AF65-F5344CB8AC3E}">
        <p14:creationId xmlns:p14="http://schemas.microsoft.com/office/powerpoint/2010/main" val="42158343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60</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984575"/>
            <a:ext cx="18294438" cy="584775"/>
          </a:xfrm>
          <a:prstGeom prst="rect">
            <a:avLst/>
          </a:prstGeom>
          <a:noFill/>
        </p:spPr>
        <p:txBody>
          <a:bodyPr wrap="square">
            <a:spAutoFit/>
          </a:bodyPr>
          <a:lstStyle/>
          <a:p>
            <a:pPr algn="ctr" defTabSz="2743200">
              <a:buClrTx/>
            </a:pPr>
            <a:r>
              <a:rPr lang="en-US" sz="3200" kern="1200" dirty="0">
                <a:solidFill>
                  <a:prstClr val="black"/>
                </a:solidFill>
                <a:latin typeface="Calibri" panose="020F0502020204030204"/>
                <a:ea typeface="+mn-ea"/>
                <a:cs typeface="+mn-cs"/>
                <a:hlinkClick r:id="rId2"/>
              </a:rPr>
              <a:t>https://learn.nvidia.com/courses/course?course_id=course-v1:DLI+S-FX-15+V1</a:t>
            </a:r>
            <a:endParaRPr lang="en-US" sz="3200" kern="1200" dirty="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152400" y="203200"/>
            <a:ext cx="2862883" cy="625504"/>
          </a:xfrm>
          <a:prstGeom prst="rect">
            <a:avLst/>
          </a:prstGeom>
        </p:spPr>
      </p:pic>
      <p:pic>
        <p:nvPicPr>
          <p:cNvPr id="9" name="Picture 8">
            <a:extLst>
              <a:ext uri="{FF2B5EF4-FFF2-40B4-BE49-F238E27FC236}">
                <a16:creationId xmlns:a16="http://schemas.microsoft.com/office/drawing/2014/main" id="{9367546E-EC90-3BBA-2336-FF2945C4D8FB}"/>
              </a:ext>
            </a:extLst>
          </p:cNvPr>
          <p:cNvPicPr>
            <a:picLocks noChangeAspect="1"/>
          </p:cNvPicPr>
          <p:nvPr/>
        </p:nvPicPr>
        <p:blipFill>
          <a:blip r:embed="rId4"/>
          <a:stretch>
            <a:fillRect/>
          </a:stretch>
        </p:blipFill>
        <p:spPr>
          <a:xfrm>
            <a:off x="510777" y="2805953"/>
            <a:ext cx="35850713" cy="16513228"/>
          </a:xfrm>
          <a:prstGeom prst="rect">
            <a:avLst/>
          </a:prstGeom>
        </p:spPr>
      </p:pic>
      <p:sp>
        <p:nvSpPr>
          <p:cNvPr id="5" name="Rounded Rectangle 4">
            <a:extLst>
              <a:ext uri="{FF2B5EF4-FFF2-40B4-BE49-F238E27FC236}">
                <a16:creationId xmlns:a16="http://schemas.microsoft.com/office/drawing/2014/main" id="{A7587C51-C3DE-3A1A-89D9-D94298179875}"/>
              </a:ext>
            </a:extLst>
          </p:cNvPr>
          <p:cNvSpPr/>
          <p:nvPr/>
        </p:nvSpPr>
        <p:spPr>
          <a:xfrm>
            <a:off x="33479392" y="5486399"/>
            <a:ext cx="2421243" cy="2205319"/>
          </a:xfrm>
          <a:prstGeom prst="roundRect">
            <a:avLst>
              <a:gd name="adj" fmla="val 5079"/>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78B52039-56FD-0869-FF79-87ABAA3BB54F}"/>
              </a:ext>
            </a:extLst>
          </p:cNvPr>
          <p:cNvSpPr/>
          <p:nvPr/>
        </p:nvSpPr>
        <p:spPr>
          <a:xfrm>
            <a:off x="15397580" y="14997952"/>
            <a:ext cx="6279079" cy="2205319"/>
          </a:xfrm>
          <a:prstGeom prst="roundRect">
            <a:avLst>
              <a:gd name="adj" fmla="val 5079"/>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7310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324DA19-E01F-33FC-832D-155C4539100D}"/>
              </a:ext>
            </a:extLst>
          </p:cNvPr>
          <p:cNvPicPr>
            <a:picLocks noChangeAspect="1"/>
          </p:cNvPicPr>
          <p:nvPr/>
        </p:nvPicPr>
        <p:blipFill>
          <a:blip r:embed="rId2"/>
          <a:stretch>
            <a:fillRect/>
          </a:stretch>
        </p:blipFill>
        <p:spPr>
          <a:xfrm>
            <a:off x="3433921" y="2121405"/>
            <a:ext cx="29699889" cy="17863170"/>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61</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984575"/>
            <a:ext cx="18294438" cy="584775"/>
          </a:xfrm>
          <a:prstGeom prst="rect">
            <a:avLst/>
          </a:prstGeom>
          <a:noFill/>
        </p:spPr>
        <p:txBody>
          <a:bodyPr wrap="square">
            <a:spAutoFit/>
          </a:bodyPr>
          <a:lstStyle/>
          <a:p>
            <a:pPr algn="ctr" defTabSz="2743200">
              <a:buClrTx/>
            </a:pPr>
            <a:r>
              <a:rPr lang="en-US" sz="3200" kern="1200" dirty="0">
                <a:solidFill>
                  <a:prstClr val="black"/>
                </a:solidFill>
                <a:latin typeface="Calibri" panose="020F0502020204030204"/>
                <a:ea typeface="+mn-ea"/>
                <a:cs typeface="+mn-cs"/>
                <a:hlinkClick r:id="rId3"/>
              </a:rPr>
              <a:t>https://learn.nvidia.com/courses/course?course_id=course-v1:DLI+S-FX-15+V1</a:t>
            </a:r>
            <a:endParaRPr lang="en-US" sz="3200" kern="1200" dirty="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152400" y="203200"/>
            <a:ext cx="2862883" cy="625504"/>
          </a:xfrm>
          <a:prstGeom prst="rect">
            <a:avLst/>
          </a:prstGeom>
        </p:spPr>
      </p:pic>
      <p:sp>
        <p:nvSpPr>
          <p:cNvPr id="5" name="Rounded Rectangle 4">
            <a:extLst>
              <a:ext uri="{FF2B5EF4-FFF2-40B4-BE49-F238E27FC236}">
                <a16:creationId xmlns:a16="http://schemas.microsoft.com/office/drawing/2014/main" id="{A7587C51-C3DE-3A1A-89D9-D94298179875}"/>
              </a:ext>
            </a:extLst>
          </p:cNvPr>
          <p:cNvSpPr/>
          <p:nvPr/>
        </p:nvSpPr>
        <p:spPr>
          <a:xfrm>
            <a:off x="20224376" y="13679900"/>
            <a:ext cx="12909434" cy="1757323"/>
          </a:xfrm>
          <a:prstGeom prst="roundRect">
            <a:avLst>
              <a:gd name="adj" fmla="val 5079"/>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78B52039-56FD-0869-FF79-87ABAA3BB54F}"/>
              </a:ext>
            </a:extLst>
          </p:cNvPr>
          <p:cNvSpPr/>
          <p:nvPr/>
        </p:nvSpPr>
        <p:spPr>
          <a:xfrm>
            <a:off x="3442190" y="15813741"/>
            <a:ext cx="5217716" cy="3334871"/>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11428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7FEA51-D211-EBD8-8C98-5A9EC519BB99}"/>
              </a:ext>
            </a:extLst>
          </p:cNvPr>
          <p:cNvPicPr>
            <a:picLocks noChangeAspect="1"/>
          </p:cNvPicPr>
          <p:nvPr/>
        </p:nvPicPr>
        <p:blipFill>
          <a:blip r:embed="rId2"/>
          <a:stretch>
            <a:fillRect/>
          </a:stretch>
        </p:blipFill>
        <p:spPr>
          <a:xfrm>
            <a:off x="2519263" y="2094273"/>
            <a:ext cx="30960129" cy="17475919"/>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62</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984575"/>
            <a:ext cx="18294438" cy="584775"/>
          </a:xfrm>
          <a:prstGeom prst="rect">
            <a:avLst/>
          </a:prstGeom>
          <a:noFill/>
        </p:spPr>
        <p:txBody>
          <a:bodyPr wrap="square">
            <a:spAutoFit/>
          </a:bodyPr>
          <a:lstStyle/>
          <a:p>
            <a:pPr algn="ctr" defTabSz="2743200">
              <a:buClrTx/>
            </a:pPr>
            <a:r>
              <a:rPr lang="en-US" sz="3200" kern="1200" dirty="0">
                <a:solidFill>
                  <a:prstClr val="black"/>
                </a:solidFill>
                <a:latin typeface="Calibri" panose="020F0502020204030204"/>
                <a:ea typeface="+mn-ea"/>
                <a:cs typeface="+mn-cs"/>
                <a:hlinkClick r:id="rId3"/>
              </a:rPr>
              <a:t>https://learn.nvidia.com/courses/course?course_id=course-v1:DLI+S-FX-15+V1</a:t>
            </a:r>
            <a:endParaRPr lang="en-US" sz="3200" kern="1200" dirty="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152400" y="203200"/>
            <a:ext cx="2862883" cy="625504"/>
          </a:xfrm>
          <a:prstGeom prst="rect">
            <a:avLst/>
          </a:prstGeom>
        </p:spPr>
      </p:pic>
      <p:sp>
        <p:nvSpPr>
          <p:cNvPr id="5" name="Rounded Rectangle 4">
            <a:extLst>
              <a:ext uri="{FF2B5EF4-FFF2-40B4-BE49-F238E27FC236}">
                <a16:creationId xmlns:a16="http://schemas.microsoft.com/office/drawing/2014/main" id="{A7587C51-C3DE-3A1A-89D9-D94298179875}"/>
              </a:ext>
            </a:extLst>
          </p:cNvPr>
          <p:cNvSpPr/>
          <p:nvPr/>
        </p:nvSpPr>
        <p:spPr>
          <a:xfrm>
            <a:off x="14186958" y="11528371"/>
            <a:ext cx="15773089" cy="1757323"/>
          </a:xfrm>
          <a:prstGeom prst="roundRect">
            <a:avLst>
              <a:gd name="adj" fmla="val 5079"/>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78B52039-56FD-0869-FF79-87ABAA3BB54F}"/>
              </a:ext>
            </a:extLst>
          </p:cNvPr>
          <p:cNvSpPr/>
          <p:nvPr/>
        </p:nvSpPr>
        <p:spPr>
          <a:xfrm>
            <a:off x="2411687" y="6508377"/>
            <a:ext cx="9798243" cy="13368622"/>
          </a:xfrm>
          <a:prstGeom prst="roundRect">
            <a:avLst>
              <a:gd name="adj" fmla="val 1427"/>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28219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38"/>
          <p:cNvSpPr txBox="1">
            <a:spLocks noGrp="1"/>
          </p:cNvSpPr>
          <p:nvPr>
            <p:ph type="ctrTitle"/>
          </p:nvPr>
        </p:nvSpPr>
        <p:spPr>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8800"/>
              <a:buFont typeface="NVIDIA Sans"/>
              <a:buNone/>
            </a:pPr>
            <a:r>
              <a:rPr lang="en-US" sz="9600" dirty="0"/>
              <a:t>Building RAG Agents with LLMs</a:t>
            </a:r>
            <a:endParaRPr sz="9600" dirty="0"/>
          </a:p>
        </p:txBody>
      </p:sp>
      <p:sp>
        <p:nvSpPr>
          <p:cNvPr id="387" name="Google Shape;387;p38"/>
          <p:cNvSpPr txBox="1">
            <a:spLocks noGrp="1"/>
          </p:cNvSpPr>
          <p:nvPr>
            <p:ph type="subTitle" idx="1"/>
          </p:nvPr>
        </p:nvSpPr>
        <p:spPr>
          <a:xfrm>
            <a:off x="1513012" y="8094127"/>
            <a:ext cx="19282200" cy="170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400"/>
              <a:buNone/>
            </a:pPr>
            <a:r>
              <a:rPr lang="en-US" sz="5400"/>
              <a:t>Introduction</a:t>
            </a:r>
            <a:endParaRPr sz="5400"/>
          </a:p>
        </p:txBody>
      </p:sp>
      <p:sp>
        <p:nvSpPr>
          <p:cNvPr id="2" name="TextBox 1">
            <a:extLst>
              <a:ext uri="{FF2B5EF4-FFF2-40B4-BE49-F238E27FC236}">
                <a16:creationId xmlns:a16="http://schemas.microsoft.com/office/drawing/2014/main" id="{B5F0269C-6E3C-15B4-1389-9536911ACF74}"/>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39"/>
          <p:cNvSpPr txBox="1">
            <a:spLocks noGrp="1"/>
          </p:cNvSpPr>
          <p:nvPr>
            <p:ph type="ctrTitle"/>
          </p:nvPr>
        </p:nvSpPr>
        <p:spPr>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8800"/>
              <a:buFont typeface="NVIDIA Sans"/>
              <a:buNone/>
            </a:pPr>
            <a:r>
              <a:rPr lang="en-US" sz="9600"/>
              <a:t>Building RAG Agents with LLMs</a:t>
            </a:r>
            <a:endParaRPr sz="9600"/>
          </a:p>
        </p:txBody>
      </p:sp>
      <p:sp>
        <p:nvSpPr>
          <p:cNvPr id="394" name="Google Shape;394;p39"/>
          <p:cNvSpPr txBox="1">
            <a:spLocks noGrp="1"/>
          </p:cNvSpPr>
          <p:nvPr>
            <p:ph type="subTitle" idx="1"/>
          </p:nvPr>
        </p:nvSpPr>
        <p:spPr>
          <a:xfrm>
            <a:off x="1513012" y="8094127"/>
            <a:ext cx="19282200" cy="170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400"/>
              <a:buNone/>
            </a:pPr>
            <a:r>
              <a:rPr lang="en-US" sz="5400"/>
              <a:t>Introduction</a:t>
            </a:r>
            <a:endParaRPr sz="5400"/>
          </a:p>
        </p:txBody>
      </p:sp>
      <p:grpSp>
        <p:nvGrpSpPr>
          <p:cNvPr id="395" name="Google Shape;395;p39"/>
          <p:cNvGrpSpPr/>
          <p:nvPr/>
        </p:nvGrpSpPr>
        <p:grpSpPr>
          <a:xfrm>
            <a:off x="5222084" y="10622048"/>
            <a:ext cx="26131845" cy="8377154"/>
            <a:chOff x="8534400" y="14554202"/>
            <a:chExt cx="19507200" cy="6019800"/>
          </a:xfrm>
        </p:grpSpPr>
        <p:pic>
          <p:nvPicPr>
            <p:cNvPr id="396" name="Google Shape;396;p39"/>
            <p:cNvPicPr preferRelativeResize="0"/>
            <p:nvPr/>
          </p:nvPicPr>
          <p:blipFill>
            <a:blip r:embed="rId3">
              <a:alphaModFix/>
            </a:blip>
            <a:stretch>
              <a:fillRect/>
            </a:stretch>
          </p:blipFill>
          <p:spPr>
            <a:xfrm>
              <a:off x="8534400" y="14554202"/>
              <a:ext cx="19507200" cy="6019800"/>
            </a:xfrm>
            <a:prstGeom prst="rect">
              <a:avLst/>
            </a:prstGeom>
            <a:noFill/>
            <a:ln>
              <a:noFill/>
            </a:ln>
          </p:spPr>
        </p:pic>
        <p:sp>
          <p:nvSpPr>
            <p:cNvPr id="397" name="Google Shape;397;p39"/>
            <p:cNvSpPr/>
            <p:nvPr/>
          </p:nvSpPr>
          <p:spPr>
            <a:xfrm>
              <a:off x="24922525" y="16559850"/>
              <a:ext cx="2800800" cy="1703700"/>
            </a:xfrm>
            <a:prstGeom prst="rect">
              <a:avLst/>
            </a:prstGeom>
            <a:noFill/>
            <a:ln w="2286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5100" b="1">
                <a:solidFill>
                  <a:schemeClr val="accent1"/>
                </a:solidFill>
              </a:endParaRPr>
            </a:p>
          </p:txBody>
        </p:sp>
      </p:grpSp>
      <p:sp>
        <p:nvSpPr>
          <p:cNvPr id="3" name="TextBox 2">
            <a:extLst>
              <a:ext uri="{FF2B5EF4-FFF2-40B4-BE49-F238E27FC236}">
                <a16:creationId xmlns:a16="http://schemas.microsoft.com/office/drawing/2014/main" id="{BACD3CF8-C0C6-2A84-FA09-99D4518082DA}"/>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40"/>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Large Language Models</a:t>
            </a:r>
            <a:endParaRPr sz="8400"/>
          </a:p>
        </p:txBody>
      </p:sp>
      <p:sp>
        <p:nvSpPr>
          <p:cNvPr id="403" name="Google Shape;403;p40"/>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800"/>
              <a:buFont typeface="NVIDIA Sans"/>
              <a:buNone/>
            </a:pPr>
            <a:r>
              <a:rPr lang="en-US" sz="5400"/>
              <a:t>Backbones for Language Understanding</a:t>
            </a:r>
            <a:endParaRPr sz="5400"/>
          </a:p>
        </p:txBody>
      </p:sp>
      <p:pic>
        <p:nvPicPr>
          <p:cNvPr id="404" name="Google Shape;404;p40"/>
          <p:cNvPicPr preferRelativeResize="0">
            <a:picLocks noGrp="1"/>
          </p:cNvPicPr>
          <p:nvPr>
            <p:ph type="pic" idx="2"/>
          </p:nvPr>
        </p:nvPicPr>
        <p:blipFill rotWithShape="1">
          <a:blip r:embed="rId3">
            <a:alphaModFix/>
          </a:blip>
          <a:srcRect t="3179" b="3179"/>
          <a:stretch/>
        </p:blipFill>
        <p:spPr>
          <a:prstGeom prst="rect">
            <a:avLst/>
          </a:prstGeom>
          <a:solidFill>
            <a:srgbClr val="151617">
              <a:alpha val="60780"/>
            </a:srgbClr>
          </a:solidFill>
          <a:ln w="9525" cap="flat" cmpd="sng">
            <a:solidFill>
              <a:schemeClr val="accent5"/>
            </a:solidFill>
            <a:prstDash val="solid"/>
            <a:round/>
            <a:headEnd type="none" w="sm" len="sm"/>
            <a:tailEnd type="none" w="sm" len="sm"/>
          </a:ln>
        </p:spPr>
      </p:pic>
      <p:sp>
        <p:nvSpPr>
          <p:cNvPr id="405" name="Google Shape;405;p40"/>
          <p:cNvSpPr txBox="1">
            <a:spLocks noGrp="1"/>
          </p:cNvSpPr>
          <p:nvPr>
            <p:ph type="body" idx="3"/>
          </p:nvPr>
        </p:nvSpPr>
        <p:spPr>
          <a:xfrm>
            <a:off x="6062650" y="17824136"/>
            <a:ext cx="24450600" cy="7503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000"/>
              <a:buFont typeface="NVIDIA Sans Medium"/>
              <a:buNone/>
            </a:pPr>
            <a:r>
              <a:rPr lang="en-US"/>
              <a:t>Backbones for language tasks, including classification and generation.</a:t>
            </a:r>
            <a:endParaRPr/>
          </a:p>
        </p:txBody>
      </p:sp>
      <p:sp>
        <p:nvSpPr>
          <p:cNvPr id="406" name="Google Shape;406;p40"/>
          <p:cNvSpPr txBox="1"/>
          <p:nvPr/>
        </p:nvSpPr>
        <p:spPr>
          <a:xfrm>
            <a:off x="196975" y="19896825"/>
            <a:ext cx="14118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a:solidFill>
                  <a:schemeClr val="hlink"/>
                </a:solidFill>
                <a:hlinkClick r:id="rId4"/>
              </a:rPr>
              <a:t>https://www.nvidia.com/content/dam/en-zz/Solutions/lp/large-language-models-ebook/nvidia-llm-ebook-og.jpg</a:t>
            </a:r>
            <a:endParaRPr/>
          </a:p>
        </p:txBody>
      </p:sp>
      <p:sp>
        <p:nvSpPr>
          <p:cNvPr id="2" name="TextBox 1">
            <a:extLst>
              <a:ext uri="{FF2B5EF4-FFF2-40B4-BE49-F238E27FC236}">
                <a16:creationId xmlns:a16="http://schemas.microsoft.com/office/drawing/2014/main" id="{5A256D24-4064-FDF7-BB95-733793F07A78}"/>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41"/>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Dialog/Retrieval Agents</a:t>
            </a:r>
            <a:endParaRPr sz="8400"/>
          </a:p>
        </p:txBody>
      </p:sp>
      <p:sp>
        <p:nvSpPr>
          <p:cNvPr id="412" name="Google Shape;412;p41"/>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800"/>
              <a:buFont typeface="NVIDIA Sans"/>
              <a:buNone/>
            </a:pPr>
            <a:r>
              <a:rPr lang="en-US" sz="5400"/>
              <a:t>LLMs with Context and Control</a:t>
            </a:r>
            <a:endParaRPr sz="5400"/>
          </a:p>
        </p:txBody>
      </p:sp>
      <p:sp>
        <p:nvSpPr>
          <p:cNvPr id="413" name="Google Shape;413;p41"/>
          <p:cNvSpPr txBox="1"/>
          <p:nvPr/>
        </p:nvSpPr>
        <p:spPr>
          <a:xfrm>
            <a:off x="196975" y="19896825"/>
            <a:ext cx="14118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a:solidFill>
                  <a:schemeClr val="hlink"/>
                </a:solidFill>
                <a:hlinkClick r:id="rId3"/>
              </a:rPr>
              <a:t>https://www.nvidia.com/content/dam/en-zz/Solutions/lp/large-language-models-ebook/nvidia-llm-ebook-og.jpg</a:t>
            </a:r>
            <a:endParaRPr/>
          </a:p>
        </p:txBody>
      </p:sp>
      <p:pic>
        <p:nvPicPr>
          <p:cNvPr id="414" name="Google Shape;414;p41"/>
          <p:cNvPicPr preferRelativeResize="0"/>
          <p:nvPr/>
        </p:nvPicPr>
        <p:blipFill rotWithShape="1">
          <a:blip r:embed="rId4">
            <a:alphaModFix/>
          </a:blip>
          <a:srcRect t="4580"/>
          <a:stretch/>
        </p:blipFill>
        <p:spPr>
          <a:xfrm flipH="1">
            <a:off x="4876425" y="4080225"/>
            <a:ext cx="26823127" cy="13559025"/>
          </a:xfrm>
          <a:prstGeom prst="rect">
            <a:avLst/>
          </a:prstGeom>
          <a:noFill/>
          <a:ln>
            <a:noFill/>
          </a:ln>
        </p:spPr>
      </p:pic>
      <p:pic>
        <p:nvPicPr>
          <p:cNvPr id="415" name="Google Shape;415;p41"/>
          <p:cNvPicPr preferRelativeResize="0"/>
          <p:nvPr/>
        </p:nvPicPr>
        <p:blipFill rotWithShape="1">
          <a:blip r:embed="rId5">
            <a:alphaModFix/>
          </a:blip>
          <a:srcRect t="14409" r="3418" b="6893"/>
          <a:stretch/>
        </p:blipFill>
        <p:spPr>
          <a:xfrm>
            <a:off x="1227799" y="3694150"/>
            <a:ext cx="34120402" cy="15637801"/>
          </a:xfrm>
          <a:prstGeom prst="rect">
            <a:avLst/>
          </a:prstGeom>
          <a:noFill/>
          <a:ln>
            <a:noFill/>
          </a:ln>
        </p:spPr>
      </p:pic>
      <p:sp>
        <p:nvSpPr>
          <p:cNvPr id="416" name="Google Shape;416;p41"/>
          <p:cNvSpPr txBox="1"/>
          <p:nvPr/>
        </p:nvSpPr>
        <p:spPr>
          <a:xfrm>
            <a:off x="4274825" y="11949300"/>
            <a:ext cx="41505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User Asks Something</a:t>
            </a:r>
            <a:endParaRPr sz="4800" b="1">
              <a:solidFill>
                <a:schemeClr val="dk1"/>
              </a:solidFill>
            </a:endParaRPr>
          </a:p>
        </p:txBody>
      </p:sp>
      <p:sp>
        <p:nvSpPr>
          <p:cNvPr id="417" name="Google Shape;417;p41"/>
          <p:cNvSpPr txBox="1"/>
          <p:nvPr/>
        </p:nvSpPr>
        <p:spPr>
          <a:xfrm>
            <a:off x="14772475" y="16154400"/>
            <a:ext cx="46056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Agent Responds</a:t>
            </a:r>
            <a:endParaRPr sz="4800" b="1">
              <a:solidFill>
                <a:schemeClr val="dk1"/>
              </a:solidFill>
            </a:endParaRPr>
          </a:p>
        </p:txBody>
      </p:sp>
      <p:sp>
        <p:nvSpPr>
          <p:cNvPr id="2" name="TextBox 1">
            <a:extLst>
              <a:ext uri="{FF2B5EF4-FFF2-40B4-BE49-F238E27FC236}">
                <a16:creationId xmlns:a16="http://schemas.microsoft.com/office/drawing/2014/main" id="{1A85F408-6F5D-D1CB-01FD-E52146539CAA}"/>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42"/>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Dialog/Retrieval Agents</a:t>
            </a:r>
            <a:endParaRPr sz="8400"/>
          </a:p>
        </p:txBody>
      </p:sp>
      <p:sp>
        <p:nvSpPr>
          <p:cNvPr id="423" name="Google Shape;423;p42"/>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800"/>
              <a:buFont typeface="NVIDIA Sans"/>
              <a:buNone/>
            </a:pPr>
            <a:r>
              <a:rPr lang="en-US" sz="5400"/>
              <a:t>LLMs with Context and Control</a:t>
            </a:r>
            <a:endParaRPr sz="5400"/>
          </a:p>
        </p:txBody>
      </p:sp>
      <p:sp>
        <p:nvSpPr>
          <p:cNvPr id="424" name="Google Shape;424;p42"/>
          <p:cNvSpPr txBox="1"/>
          <p:nvPr/>
        </p:nvSpPr>
        <p:spPr>
          <a:xfrm>
            <a:off x="196975" y="19896825"/>
            <a:ext cx="14118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a:solidFill>
                  <a:schemeClr val="hlink"/>
                </a:solidFill>
                <a:hlinkClick r:id="rId3"/>
              </a:rPr>
              <a:t>https://www.nvidia.com/content/dam/en-zz/Solutions/lp/large-language-models-ebook/nvidia-llm-ebook-og.jpg</a:t>
            </a:r>
            <a:endParaRPr/>
          </a:p>
        </p:txBody>
      </p:sp>
      <p:pic>
        <p:nvPicPr>
          <p:cNvPr id="425" name="Google Shape;425;p42"/>
          <p:cNvPicPr preferRelativeResize="0"/>
          <p:nvPr/>
        </p:nvPicPr>
        <p:blipFill rotWithShape="1">
          <a:blip r:embed="rId4">
            <a:alphaModFix/>
          </a:blip>
          <a:srcRect t="4580"/>
          <a:stretch/>
        </p:blipFill>
        <p:spPr>
          <a:xfrm flipH="1">
            <a:off x="4876425" y="4080225"/>
            <a:ext cx="26823127" cy="13559025"/>
          </a:xfrm>
          <a:prstGeom prst="rect">
            <a:avLst/>
          </a:prstGeom>
          <a:noFill/>
          <a:ln>
            <a:noFill/>
          </a:ln>
        </p:spPr>
      </p:pic>
      <p:pic>
        <p:nvPicPr>
          <p:cNvPr id="426" name="Google Shape;426;p42"/>
          <p:cNvPicPr preferRelativeResize="0"/>
          <p:nvPr/>
        </p:nvPicPr>
        <p:blipFill rotWithShape="1">
          <a:blip r:embed="rId5">
            <a:alphaModFix/>
          </a:blip>
          <a:srcRect t="14409" r="3418" b="6893"/>
          <a:stretch/>
        </p:blipFill>
        <p:spPr>
          <a:xfrm>
            <a:off x="1227799" y="3694150"/>
            <a:ext cx="34120402" cy="15637801"/>
          </a:xfrm>
          <a:prstGeom prst="rect">
            <a:avLst/>
          </a:prstGeom>
          <a:noFill/>
          <a:ln>
            <a:noFill/>
          </a:ln>
        </p:spPr>
      </p:pic>
      <p:sp>
        <p:nvSpPr>
          <p:cNvPr id="427" name="Google Shape;427;p42"/>
          <p:cNvSpPr txBox="1"/>
          <p:nvPr/>
        </p:nvSpPr>
        <p:spPr>
          <a:xfrm>
            <a:off x="5951225" y="7447500"/>
            <a:ext cx="112776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LLM Orchestration: </a:t>
            </a:r>
            <a:r>
              <a:rPr lang="en-US" sz="4800">
                <a:solidFill>
                  <a:schemeClr val="dk1"/>
                </a:solidFill>
              </a:rPr>
              <a:t>Software + LLM helps to route to software and LLMs.</a:t>
            </a:r>
            <a:endParaRPr sz="4800">
              <a:solidFill>
                <a:schemeClr val="dk1"/>
              </a:solidFill>
            </a:endParaRPr>
          </a:p>
        </p:txBody>
      </p:sp>
      <p:sp>
        <p:nvSpPr>
          <p:cNvPr id="428" name="Google Shape;428;p42"/>
          <p:cNvSpPr txBox="1"/>
          <p:nvPr/>
        </p:nvSpPr>
        <p:spPr>
          <a:xfrm>
            <a:off x="4274825" y="11949300"/>
            <a:ext cx="41505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User Asks Something</a:t>
            </a:r>
            <a:endParaRPr sz="4800" b="1">
              <a:solidFill>
                <a:schemeClr val="dk1"/>
              </a:solidFill>
            </a:endParaRPr>
          </a:p>
        </p:txBody>
      </p:sp>
      <p:sp>
        <p:nvSpPr>
          <p:cNvPr id="429" name="Google Shape;429;p42"/>
          <p:cNvSpPr txBox="1"/>
          <p:nvPr/>
        </p:nvSpPr>
        <p:spPr>
          <a:xfrm>
            <a:off x="14772475" y="16154400"/>
            <a:ext cx="46056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Agent Responds</a:t>
            </a:r>
            <a:endParaRPr sz="4800" b="1">
              <a:solidFill>
                <a:schemeClr val="dk1"/>
              </a:solidFill>
            </a:endParaRPr>
          </a:p>
        </p:txBody>
      </p:sp>
      <p:sp>
        <p:nvSpPr>
          <p:cNvPr id="2" name="TextBox 1">
            <a:extLst>
              <a:ext uri="{FF2B5EF4-FFF2-40B4-BE49-F238E27FC236}">
                <a16:creationId xmlns:a16="http://schemas.microsoft.com/office/drawing/2014/main" id="{0A48DCA2-8660-F729-C3E5-EACC1D4FED44}"/>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43"/>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Dialog/Retrieval Agents</a:t>
            </a:r>
            <a:endParaRPr sz="8400"/>
          </a:p>
        </p:txBody>
      </p:sp>
      <p:sp>
        <p:nvSpPr>
          <p:cNvPr id="435" name="Google Shape;435;p43"/>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800"/>
              <a:buFont typeface="NVIDIA Sans"/>
              <a:buNone/>
            </a:pPr>
            <a:r>
              <a:rPr lang="en-US" sz="5400"/>
              <a:t>LLMs with Context and Control</a:t>
            </a:r>
            <a:endParaRPr sz="5400"/>
          </a:p>
        </p:txBody>
      </p:sp>
      <p:sp>
        <p:nvSpPr>
          <p:cNvPr id="436" name="Google Shape;436;p43"/>
          <p:cNvSpPr txBox="1"/>
          <p:nvPr/>
        </p:nvSpPr>
        <p:spPr>
          <a:xfrm>
            <a:off x="196975" y="19896825"/>
            <a:ext cx="14118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a:solidFill>
                  <a:schemeClr val="hlink"/>
                </a:solidFill>
                <a:hlinkClick r:id="rId3"/>
              </a:rPr>
              <a:t>https://www.nvidia.com/content/dam/en-zz/Solutions/lp/large-language-models-ebook/nvidia-llm-ebook-og.jpg</a:t>
            </a:r>
            <a:endParaRPr/>
          </a:p>
        </p:txBody>
      </p:sp>
      <p:pic>
        <p:nvPicPr>
          <p:cNvPr id="437" name="Google Shape;437;p43"/>
          <p:cNvPicPr preferRelativeResize="0"/>
          <p:nvPr/>
        </p:nvPicPr>
        <p:blipFill rotWithShape="1">
          <a:blip r:embed="rId4">
            <a:alphaModFix/>
          </a:blip>
          <a:srcRect t="4580"/>
          <a:stretch/>
        </p:blipFill>
        <p:spPr>
          <a:xfrm flipH="1">
            <a:off x="4876425" y="4080225"/>
            <a:ext cx="26823127" cy="13559025"/>
          </a:xfrm>
          <a:prstGeom prst="rect">
            <a:avLst/>
          </a:prstGeom>
          <a:noFill/>
          <a:ln>
            <a:noFill/>
          </a:ln>
        </p:spPr>
      </p:pic>
      <p:pic>
        <p:nvPicPr>
          <p:cNvPr id="438" name="Google Shape;438;p43"/>
          <p:cNvPicPr preferRelativeResize="0"/>
          <p:nvPr/>
        </p:nvPicPr>
        <p:blipFill rotWithShape="1">
          <a:blip r:embed="rId5">
            <a:alphaModFix/>
          </a:blip>
          <a:srcRect t="14409" r="3418" b="6893"/>
          <a:stretch/>
        </p:blipFill>
        <p:spPr>
          <a:xfrm>
            <a:off x="1227799" y="3694150"/>
            <a:ext cx="34120402" cy="15637801"/>
          </a:xfrm>
          <a:prstGeom prst="rect">
            <a:avLst/>
          </a:prstGeom>
          <a:noFill/>
          <a:ln>
            <a:noFill/>
          </a:ln>
        </p:spPr>
      </p:pic>
      <p:sp>
        <p:nvSpPr>
          <p:cNvPr id="439" name="Google Shape;439;p43"/>
          <p:cNvSpPr txBox="1"/>
          <p:nvPr/>
        </p:nvSpPr>
        <p:spPr>
          <a:xfrm>
            <a:off x="5951225" y="7447500"/>
            <a:ext cx="112776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LLM Orchestration: </a:t>
            </a:r>
            <a:r>
              <a:rPr lang="en-US" sz="4800">
                <a:solidFill>
                  <a:schemeClr val="dk1"/>
                </a:solidFill>
              </a:rPr>
              <a:t>Software + LLM helps to route to software and LLMs.</a:t>
            </a:r>
            <a:endParaRPr sz="4800">
              <a:solidFill>
                <a:schemeClr val="dk1"/>
              </a:solidFill>
            </a:endParaRPr>
          </a:p>
        </p:txBody>
      </p:sp>
      <p:sp>
        <p:nvSpPr>
          <p:cNvPr id="440" name="Google Shape;440;p43"/>
          <p:cNvSpPr txBox="1"/>
          <p:nvPr/>
        </p:nvSpPr>
        <p:spPr>
          <a:xfrm>
            <a:off x="24934800" y="5237700"/>
            <a:ext cx="102009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Retrieval:</a:t>
            </a:r>
            <a:r>
              <a:rPr lang="en-US" sz="4800">
                <a:solidFill>
                  <a:schemeClr val="dk1"/>
                </a:solidFill>
              </a:rPr>
              <a:t> Tool runs algorithms (database, code execution, semantic search, return a constant value, etc) to provide context</a:t>
            </a:r>
            <a:endParaRPr sz="4800">
              <a:solidFill>
                <a:schemeClr val="dk1"/>
              </a:solidFill>
            </a:endParaRPr>
          </a:p>
        </p:txBody>
      </p:sp>
      <p:sp>
        <p:nvSpPr>
          <p:cNvPr id="441" name="Google Shape;441;p43"/>
          <p:cNvSpPr txBox="1"/>
          <p:nvPr/>
        </p:nvSpPr>
        <p:spPr>
          <a:xfrm>
            <a:off x="4274825" y="11949300"/>
            <a:ext cx="41505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User Asks Something</a:t>
            </a:r>
            <a:endParaRPr sz="4800" b="1">
              <a:solidFill>
                <a:schemeClr val="dk1"/>
              </a:solidFill>
            </a:endParaRPr>
          </a:p>
        </p:txBody>
      </p:sp>
      <p:sp>
        <p:nvSpPr>
          <p:cNvPr id="442" name="Google Shape;442;p43"/>
          <p:cNvSpPr txBox="1"/>
          <p:nvPr/>
        </p:nvSpPr>
        <p:spPr>
          <a:xfrm>
            <a:off x="14772475" y="16154400"/>
            <a:ext cx="46056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Agent Responds</a:t>
            </a:r>
            <a:endParaRPr sz="4800" b="1">
              <a:solidFill>
                <a:schemeClr val="dk1"/>
              </a:solidFill>
            </a:endParaRPr>
          </a:p>
        </p:txBody>
      </p:sp>
      <p:sp>
        <p:nvSpPr>
          <p:cNvPr id="2" name="TextBox 1">
            <a:extLst>
              <a:ext uri="{FF2B5EF4-FFF2-40B4-BE49-F238E27FC236}">
                <a16:creationId xmlns:a16="http://schemas.microsoft.com/office/drawing/2014/main" id="{6000C400-2045-5BB4-C119-CDF2D7286814}"/>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44"/>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Dialog/Retrieval Agents</a:t>
            </a:r>
            <a:endParaRPr sz="8400"/>
          </a:p>
        </p:txBody>
      </p:sp>
      <p:sp>
        <p:nvSpPr>
          <p:cNvPr id="448" name="Google Shape;448;p44"/>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800"/>
              <a:buFont typeface="NVIDIA Sans"/>
              <a:buNone/>
            </a:pPr>
            <a:r>
              <a:rPr lang="en-US" sz="5400"/>
              <a:t>LLMs with Context and Control</a:t>
            </a:r>
            <a:endParaRPr sz="5400"/>
          </a:p>
        </p:txBody>
      </p:sp>
      <p:sp>
        <p:nvSpPr>
          <p:cNvPr id="449" name="Google Shape;449;p44"/>
          <p:cNvSpPr txBox="1"/>
          <p:nvPr/>
        </p:nvSpPr>
        <p:spPr>
          <a:xfrm>
            <a:off x="196975" y="19896825"/>
            <a:ext cx="14118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a:solidFill>
                  <a:schemeClr val="hlink"/>
                </a:solidFill>
                <a:hlinkClick r:id="rId3"/>
              </a:rPr>
              <a:t>https://www.nvidia.com/content/dam/en-zz/Solutions/lp/large-language-models-ebook/nvidia-llm-ebook-og.jpg</a:t>
            </a:r>
            <a:endParaRPr/>
          </a:p>
        </p:txBody>
      </p:sp>
      <p:pic>
        <p:nvPicPr>
          <p:cNvPr id="450" name="Google Shape;450;p44"/>
          <p:cNvPicPr preferRelativeResize="0"/>
          <p:nvPr/>
        </p:nvPicPr>
        <p:blipFill rotWithShape="1">
          <a:blip r:embed="rId4">
            <a:alphaModFix/>
          </a:blip>
          <a:srcRect t="4580"/>
          <a:stretch/>
        </p:blipFill>
        <p:spPr>
          <a:xfrm flipH="1">
            <a:off x="4876425" y="4080225"/>
            <a:ext cx="26823127" cy="13559025"/>
          </a:xfrm>
          <a:prstGeom prst="rect">
            <a:avLst/>
          </a:prstGeom>
          <a:noFill/>
          <a:ln>
            <a:noFill/>
          </a:ln>
        </p:spPr>
      </p:pic>
      <p:pic>
        <p:nvPicPr>
          <p:cNvPr id="451" name="Google Shape;451;p44"/>
          <p:cNvPicPr preferRelativeResize="0"/>
          <p:nvPr/>
        </p:nvPicPr>
        <p:blipFill rotWithShape="1">
          <a:blip r:embed="rId5">
            <a:alphaModFix/>
          </a:blip>
          <a:srcRect t="14409" r="3418" b="6893"/>
          <a:stretch/>
        </p:blipFill>
        <p:spPr>
          <a:xfrm>
            <a:off x="1227799" y="3694150"/>
            <a:ext cx="34120402" cy="15637801"/>
          </a:xfrm>
          <a:prstGeom prst="rect">
            <a:avLst/>
          </a:prstGeom>
          <a:noFill/>
          <a:ln>
            <a:noFill/>
          </a:ln>
        </p:spPr>
      </p:pic>
      <p:sp>
        <p:nvSpPr>
          <p:cNvPr id="452" name="Google Shape;452;p44"/>
          <p:cNvSpPr txBox="1"/>
          <p:nvPr/>
        </p:nvSpPr>
        <p:spPr>
          <a:xfrm>
            <a:off x="5951225" y="7447500"/>
            <a:ext cx="112776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LLM Orchestration: </a:t>
            </a:r>
            <a:r>
              <a:rPr lang="en-US" sz="4800">
                <a:solidFill>
                  <a:schemeClr val="dk1"/>
                </a:solidFill>
              </a:rPr>
              <a:t>Software + LLM helps to route to software and LLMs.</a:t>
            </a:r>
            <a:endParaRPr sz="4800">
              <a:solidFill>
                <a:schemeClr val="dk1"/>
              </a:solidFill>
            </a:endParaRPr>
          </a:p>
        </p:txBody>
      </p:sp>
      <p:sp>
        <p:nvSpPr>
          <p:cNvPr id="453" name="Google Shape;453;p44"/>
          <p:cNvSpPr txBox="1"/>
          <p:nvPr/>
        </p:nvSpPr>
        <p:spPr>
          <a:xfrm>
            <a:off x="24934800" y="5237700"/>
            <a:ext cx="102009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Retrieval:</a:t>
            </a:r>
            <a:r>
              <a:rPr lang="en-US" sz="4800">
                <a:solidFill>
                  <a:schemeClr val="dk1"/>
                </a:solidFill>
              </a:rPr>
              <a:t> Tool runs algorithms (database, code execution, semantic search, return a constant value, etc) to provide context</a:t>
            </a:r>
            <a:endParaRPr sz="4800">
              <a:solidFill>
                <a:schemeClr val="dk1"/>
              </a:solidFill>
            </a:endParaRPr>
          </a:p>
        </p:txBody>
      </p:sp>
      <p:sp>
        <p:nvSpPr>
          <p:cNvPr id="454" name="Google Shape;454;p44"/>
          <p:cNvSpPr txBox="1"/>
          <p:nvPr/>
        </p:nvSpPr>
        <p:spPr>
          <a:xfrm>
            <a:off x="4274825" y="11949300"/>
            <a:ext cx="41505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User Asks Something</a:t>
            </a:r>
            <a:endParaRPr sz="4800" b="1">
              <a:solidFill>
                <a:schemeClr val="dk1"/>
              </a:solidFill>
            </a:endParaRPr>
          </a:p>
        </p:txBody>
      </p:sp>
      <p:sp>
        <p:nvSpPr>
          <p:cNvPr id="455" name="Google Shape;455;p44"/>
          <p:cNvSpPr txBox="1"/>
          <p:nvPr/>
        </p:nvSpPr>
        <p:spPr>
          <a:xfrm>
            <a:off x="14772475" y="16154400"/>
            <a:ext cx="46056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Agent Responds</a:t>
            </a:r>
            <a:endParaRPr sz="4800" b="1">
              <a:solidFill>
                <a:schemeClr val="dk1"/>
              </a:solidFill>
            </a:endParaRPr>
          </a:p>
        </p:txBody>
      </p:sp>
      <p:sp>
        <p:nvSpPr>
          <p:cNvPr id="456" name="Google Shape;456;p44"/>
          <p:cNvSpPr txBox="1"/>
          <p:nvPr/>
        </p:nvSpPr>
        <p:spPr>
          <a:xfrm>
            <a:off x="25869900" y="9777600"/>
            <a:ext cx="9227700" cy="3140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800" b="1">
                <a:solidFill>
                  <a:schemeClr val="dk1"/>
                </a:solidFill>
              </a:rPr>
              <a:t>Augmented</a:t>
            </a:r>
            <a:r>
              <a:rPr lang="en-US" sz="4800">
                <a:solidFill>
                  <a:schemeClr val="dk1"/>
                </a:solidFill>
              </a:rPr>
              <a:t>: Based on tool responses, the software pipeline synthesizes some “context”</a:t>
            </a:r>
            <a:endParaRPr sz="4800">
              <a:solidFill>
                <a:schemeClr val="dk1"/>
              </a:solidFill>
            </a:endParaRPr>
          </a:p>
          <a:p>
            <a:pPr marL="0" lvl="0" indent="0" algn="l" rtl="0">
              <a:spcBef>
                <a:spcPts val="0"/>
              </a:spcBef>
              <a:spcAft>
                <a:spcPts val="0"/>
              </a:spcAft>
              <a:buNone/>
            </a:pPr>
            <a:r>
              <a:rPr lang="en-US" sz="4800">
                <a:solidFill>
                  <a:schemeClr val="dk1"/>
                </a:solidFill>
              </a:rPr>
              <a:t>to feed to LLM w/ question.</a:t>
            </a:r>
            <a:endParaRPr/>
          </a:p>
        </p:txBody>
      </p:sp>
      <p:sp>
        <p:nvSpPr>
          <p:cNvPr id="2" name="TextBox 1">
            <a:extLst>
              <a:ext uri="{FF2B5EF4-FFF2-40B4-BE49-F238E27FC236}">
                <a16:creationId xmlns:a16="http://schemas.microsoft.com/office/drawing/2014/main" id="{35A1A528-12F0-25FA-2557-41E9C14AC136}"/>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405312"/>
            <a:ext cx="33666543" cy="19281420"/>
          </a:xfrm>
        </p:spPr>
        <p:txBody>
          <a:bodyPr>
            <a:normAutofit/>
          </a:bodyPr>
          <a:lstStyle/>
          <a:p>
            <a:r>
              <a:rPr lang="en-US" sz="21600" dirty="0">
                <a:solidFill>
                  <a:srgbClr val="C00000"/>
                </a:solidFill>
              </a:rPr>
              <a:t>Large Language Models (LLMs)</a:t>
            </a:r>
            <a:endParaRPr lang="en-US" sz="21600" dirty="0"/>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7</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450589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45"/>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Dialog/Retrieval Agents</a:t>
            </a:r>
            <a:endParaRPr sz="8400"/>
          </a:p>
        </p:txBody>
      </p:sp>
      <p:sp>
        <p:nvSpPr>
          <p:cNvPr id="462" name="Google Shape;462;p45"/>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800"/>
              <a:buFont typeface="NVIDIA Sans"/>
              <a:buNone/>
            </a:pPr>
            <a:r>
              <a:rPr lang="en-US" sz="5400"/>
              <a:t>LLMs with Context and Control</a:t>
            </a:r>
            <a:endParaRPr sz="5400"/>
          </a:p>
        </p:txBody>
      </p:sp>
      <p:sp>
        <p:nvSpPr>
          <p:cNvPr id="463" name="Google Shape;463;p45"/>
          <p:cNvSpPr txBox="1"/>
          <p:nvPr/>
        </p:nvSpPr>
        <p:spPr>
          <a:xfrm>
            <a:off x="196975" y="19896825"/>
            <a:ext cx="14118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a:solidFill>
                  <a:schemeClr val="hlink"/>
                </a:solidFill>
                <a:hlinkClick r:id="rId3"/>
              </a:rPr>
              <a:t>https://www.nvidia.com/content/dam/en-zz/Solutions/lp/large-language-models-ebook/nvidia-llm-ebook-og.jpg</a:t>
            </a:r>
            <a:endParaRPr/>
          </a:p>
        </p:txBody>
      </p:sp>
      <p:pic>
        <p:nvPicPr>
          <p:cNvPr id="464" name="Google Shape;464;p45"/>
          <p:cNvPicPr preferRelativeResize="0"/>
          <p:nvPr/>
        </p:nvPicPr>
        <p:blipFill rotWithShape="1">
          <a:blip r:embed="rId4">
            <a:alphaModFix/>
          </a:blip>
          <a:srcRect t="4580"/>
          <a:stretch/>
        </p:blipFill>
        <p:spPr>
          <a:xfrm flipH="1">
            <a:off x="4876425" y="4080225"/>
            <a:ext cx="26823127" cy="13559025"/>
          </a:xfrm>
          <a:prstGeom prst="rect">
            <a:avLst/>
          </a:prstGeom>
          <a:noFill/>
          <a:ln>
            <a:noFill/>
          </a:ln>
        </p:spPr>
      </p:pic>
      <p:pic>
        <p:nvPicPr>
          <p:cNvPr id="465" name="Google Shape;465;p45"/>
          <p:cNvPicPr preferRelativeResize="0"/>
          <p:nvPr/>
        </p:nvPicPr>
        <p:blipFill rotWithShape="1">
          <a:blip r:embed="rId5">
            <a:alphaModFix/>
          </a:blip>
          <a:srcRect t="14409" r="3418" b="6893"/>
          <a:stretch/>
        </p:blipFill>
        <p:spPr>
          <a:xfrm>
            <a:off x="1227799" y="3694150"/>
            <a:ext cx="34120402" cy="15637801"/>
          </a:xfrm>
          <a:prstGeom prst="rect">
            <a:avLst/>
          </a:prstGeom>
          <a:noFill/>
          <a:ln>
            <a:noFill/>
          </a:ln>
        </p:spPr>
      </p:pic>
      <p:sp>
        <p:nvSpPr>
          <p:cNvPr id="466" name="Google Shape;466;p45"/>
          <p:cNvSpPr txBox="1"/>
          <p:nvPr/>
        </p:nvSpPr>
        <p:spPr>
          <a:xfrm>
            <a:off x="5951225" y="7447500"/>
            <a:ext cx="112776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LLM Orchestration: </a:t>
            </a:r>
            <a:r>
              <a:rPr lang="en-US" sz="4800">
                <a:solidFill>
                  <a:schemeClr val="dk1"/>
                </a:solidFill>
              </a:rPr>
              <a:t>Software + LLM helps to route to software and LLMs.</a:t>
            </a:r>
            <a:endParaRPr sz="4800">
              <a:solidFill>
                <a:schemeClr val="dk1"/>
              </a:solidFill>
            </a:endParaRPr>
          </a:p>
        </p:txBody>
      </p:sp>
      <p:sp>
        <p:nvSpPr>
          <p:cNvPr id="467" name="Google Shape;467;p45"/>
          <p:cNvSpPr txBox="1"/>
          <p:nvPr/>
        </p:nvSpPr>
        <p:spPr>
          <a:xfrm>
            <a:off x="24934800" y="5237700"/>
            <a:ext cx="102009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Retrieval:</a:t>
            </a:r>
            <a:r>
              <a:rPr lang="en-US" sz="4800">
                <a:solidFill>
                  <a:schemeClr val="dk1"/>
                </a:solidFill>
              </a:rPr>
              <a:t> Tool runs algorithms (database, code execution, semantic search, return a constant value, etc) to provide context</a:t>
            </a:r>
            <a:endParaRPr sz="4800">
              <a:solidFill>
                <a:schemeClr val="dk1"/>
              </a:solidFill>
            </a:endParaRPr>
          </a:p>
        </p:txBody>
      </p:sp>
      <p:sp>
        <p:nvSpPr>
          <p:cNvPr id="468" name="Google Shape;468;p45"/>
          <p:cNvSpPr txBox="1"/>
          <p:nvPr/>
        </p:nvSpPr>
        <p:spPr>
          <a:xfrm>
            <a:off x="24858600" y="13766100"/>
            <a:ext cx="10744200" cy="2860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Generation: </a:t>
            </a:r>
            <a:r>
              <a:rPr lang="en-US" sz="4800">
                <a:solidFill>
                  <a:schemeClr val="dk1"/>
                </a:solidFill>
              </a:rPr>
              <a:t>Based on question, instructions, and enhanced context, the LLM returns a response.</a:t>
            </a:r>
            <a:endParaRPr sz="4800">
              <a:solidFill>
                <a:schemeClr val="dk1"/>
              </a:solidFill>
            </a:endParaRPr>
          </a:p>
        </p:txBody>
      </p:sp>
      <p:sp>
        <p:nvSpPr>
          <p:cNvPr id="469" name="Google Shape;469;p45"/>
          <p:cNvSpPr txBox="1"/>
          <p:nvPr/>
        </p:nvSpPr>
        <p:spPr>
          <a:xfrm>
            <a:off x="4274825" y="11949300"/>
            <a:ext cx="41505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User Asks Something</a:t>
            </a:r>
            <a:endParaRPr sz="4800" b="1">
              <a:solidFill>
                <a:schemeClr val="dk1"/>
              </a:solidFill>
            </a:endParaRPr>
          </a:p>
        </p:txBody>
      </p:sp>
      <p:sp>
        <p:nvSpPr>
          <p:cNvPr id="470" name="Google Shape;470;p45"/>
          <p:cNvSpPr txBox="1"/>
          <p:nvPr/>
        </p:nvSpPr>
        <p:spPr>
          <a:xfrm>
            <a:off x="14772475" y="16154400"/>
            <a:ext cx="46056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Agent Responds</a:t>
            </a:r>
            <a:endParaRPr sz="4800" b="1">
              <a:solidFill>
                <a:schemeClr val="dk1"/>
              </a:solidFill>
            </a:endParaRPr>
          </a:p>
        </p:txBody>
      </p:sp>
      <p:sp>
        <p:nvSpPr>
          <p:cNvPr id="471" name="Google Shape;471;p45"/>
          <p:cNvSpPr txBox="1"/>
          <p:nvPr/>
        </p:nvSpPr>
        <p:spPr>
          <a:xfrm>
            <a:off x="25869900" y="9777600"/>
            <a:ext cx="9227700" cy="3140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800" b="1">
                <a:solidFill>
                  <a:schemeClr val="dk1"/>
                </a:solidFill>
              </a:rPr>
              <a:t>Augmented</a:t>
            </a:r>
            <a:r>
              <a:rPr lang="en-US" sz="4800">
                <a:solidFill>
                  <a:schemeClr val="dk1"/>
                </a:solidFill>
              </a:rPr>
              <a:t>: Based on tool responses, the software pipeline synthesizes some “context”</a:t>
            </a:r>
            <a:endParaRPr sz="4800">
              <a:solidFill>
                <a:schemeClr val="dk1"/>
              </a:solidFill>
            </a:endParaRPr>
          </a:p>
          <a:p>
            <a:pPr marL="0" lvl="0" indent="0" algn="l" rtl="0">
              <a:spcBef>
                <a:spcPts val="0"/>
              </a:spcBef>
              <a:spcAft>
                <a:spcPts val="0"/>
              </a:spcAft>
              <a:buNone/>
            </a:pPr>
            <a:r>
              <a:rPr lang="en-US" sz="4800">
                <a:solidFill>
                  <a:schemeClr val="dk1"/>
                </a:solidFill>
              </a:rPr>
              <a:t>to feed to LLM w/ question.</a:t>
            </a:r>
            <a:endParaRPr/>
          </a:p>
        </p:txBody>
      </p:sp>
      <p:sp>
        <p:nvSpPr>
          <p:cNvPr id="2" name="TextBox 1">
            <a:extLst>
              <a:ext uri="{FF2B5EF4-FFF2-40B4-BE49-F238E27FC236}">
                <a16:creationId xmlns:a16="http://schemas.microsoft.com/office/drawing/2014/main" id="{1EEC5307-1C00-BBC4-E9F4-9310D2ECE9E4}"/>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46"/>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Chat Applications</a:t>
            </a:r>
            <a:endParaRPr sz="8400"/>
          </a:p>
        </p:txBody>
      </p:sp>
      <p:sp>
        <p:nvSpPr>
          <p:cNvPr id="477" name="Google Shape;477;p46"/>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800"/>
              <a:buFont typeface="NVIDIA Sans"/>
              <a:buNone/>
            </a:pPr>
            <a:r>
              <a:rPr lang="en-US" sz="5400"/>
              <a:t>Full Applications Build with LLMs</a:t>
            </a:r>
            <a:endParaRPr sz="5400"/>
          </a:p>
        </p:txBody>
      </p:sp>
      <p:sp>
        <p:nvSpPr>
          <p:cNvPr id="478" name="Google Shape;478;p46"/>
          <p:cNvSpPr txBox="1"/>
          <p:nvPr/>
        </p:nvSpPr>
        <p:spPr>
          <a:xfrm>
            <a:off x="196975" y="19896825"/>
            <a:ext cx="14118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a:solidFill>
                  <a:schemeClr val="hlink"/>
                </a:solidFill>
                <a:hlinkClick r:id="rId3"/>
              </a:rPr>
              <a:t>https://www.nvidia.com/content/dam/en-zz/Solutions/lp/large-language-models-ebook/nvidia-llm-ebook-og.jpg</a:t>
            </a:r>
            <a:endParaRPr/>
          </a:p>
        </p:txBody>
      </p:sp>
      <p:pic>
        <p:nvPicPr>
          <p:cNvPr id="479" name="Google Shape;479;p46"/>
          <p:cNvPicPr preferRelativeResize="0"/>
          <p:nvPr/>
        </p:nvPicPr>
        <p:blipFill rotWithShape="1">
          <a:blip r:embed="rId4">
            <a:alphaModFix/>
          </a:blip>
          <a:srcRect/>
          <a:stretch/>
        </p:blipFill>
        <p:spPr>
          <a:xfrm flipH="1">
            <a:off x="3503289" y="3613175"/>
            <a:ext cx="29569423" cy="15910574"/>
          </a:xfrm>
          <a:prstGeom prst="rect">
            <a:avLst/>
          </a:prstGeom>
          <a:noFill/>
          <a:ln>
            <a:noFill/>
          </a:ln>
        </p:spPr>
      </p:pic>
      <p:sp>
        <p:nvSpPr>
          <p:cNvPr id="2" name="TextBox 1">
            <a:extLst>
              <a:ext uri="{FF2B5EF4-FFF2-40B4-BE49-F238E27FC236}">
                <a16:creationId xmlns:a16="http://schemas.microsoft.com/office/drawing/2014/main" id="{7CBA78B9-1723-2E4A-5E39-CE40E3079993}"/>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47"/>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Chat Applications</a:t>
            </a:r>
            <a:endParaRPr sz="8400"/>
          </a:p>
        </p:txBody>
      </p:sp>
      <p:sp>
        <p:nvSpPr>
          <p:cNvPr id="485" name="Google Shape;485;p47"/>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800"/>
              <a:buFont typeface="NVIDIA Sans"/>
              <a:buNone/>
            </a:pPr>
            <a:r>
              <a:rPr lang="en-US" sz="5400"/>
              <a:t>Full Applications Build with LLMs</a:t>
            </a:r>
            <a:endParaRPr sz="5400"/>
          </a:p>
        </p:txBody>
      </p:sp>
      <p:sp>
        <p:nvSpPr>
          <p:cNvPr id="486" name="Google Shape;486;p47"/>
          <p:cNvSpPr txBox="1"/>
          <p:nvPr/>
        </p:nvSpPr>
        <p:spPr>
          <a:xfrm>
            <a:off x="196975" y="19896825"/>
            <a:ext cx="14118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u="sng">
                <a:solidFill>
                  <a:schemeClr val="hlink"/>
                </a:solidFill>
                <a:hlinkClick r:id="rId3"/>
              </a:rPr>
              <a:t>Production-Ready APIs That Run Anywhere | NVIDIA</a:t>
            </a:r>
            <a:endParaRPr sz="1800"/>
          </a:p>
        </p:txBody>
      </p:sp>
      <p:pic>
        <p:nvPicPr>
          <p:cNvPr id="487" name="Google Shape;487;p47"/>
          <p:cNvPicPr preferRelativeResize="0"/>
          <p:nvPr/>
        </p:nvPicPr>
        <p:blipFill rotWithShape="1">
          <a:blip r:embed="rId4">
            <a:alphaModFix/>
          </a:blip>
          <a:srcRect r="2267"/>
          <a:stretch/>
        </p:blipFill>
        <p:spPr>
          <a:xfrm>
            <a:off x="0" y="3895375"/>
            <a:ext cx="36576000" cy="14254009"/>
          </a:xfrm>
          <a:prstGeom prst="rect">
            <a:avLst/>
          </a:prstGeom>
          <a:noFill/>
          <a:ln>
            <a:noFill/>
          </a:ln>
        </p:spPr>
      </p:pic>
      <p:sp>
        <p:nvSpPr>
          <p:cNvPr id="2" name="TextBox 1">
            <a:extLst>
              <a:ext uri="{FF2B5EF4-FFF2-40B4-BE49-F238E27FC236}">
                <a16:creationId xmlns:a16="http://schemas.microsoft.com/office/drawing/2014/main" id="{6B9AA2DB-FCAB-ABDA-5CB8-CC82A2ED2591}"/>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48"/>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Chat Applications</a:t>
            </a:r>
            <a:endParaRPr sz="8400"/>
          </a:p>
        </p:txBody>
      </p:sp>
      <p:sp>
        <p:nvSpPr>
          <p:cNvPr id="493" name="Google Shape;493;p48"/>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800"/>
              <a:buFont typeface="NVIDIA Sans"/>
              <a:buNone/>
            </a:pPr>
            <a:r>
              <a:rPr lang="en-US" sz="5400"/>
              <a:t>Full Applications Build with LLMs</a:t>
            </a:r>
            <a:endParaRPr sz="5400"/>
          </a:p>
        </p:txBody>
      </p:sp>
      <p:sp>
        <p:nvSpPr>
          <p:cNvPr id="494" name="Google Shape;494;p48"/>
          <p:cNvSpPr txBox="1"/>
          <p:nvPr/>
        </p:nvSpPr>
        <p:spPr>
          <a:xfrm>
            <a:off x="196975" y="19896825"/>
            <a:ext cx="14118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u="sng">
                <a:solidFill>
                  <a:schemeClr val="hlink"/>
                </a:solidFill>
                <a:hlinkClick r:id="rId3"/>
              </a:rPr>
              <a:t>Production-Ready APIs That Run Anywhere | NVIDIA</a:t>
            </a:r>
            <a:endParaRPr sz="1800"/>
          </a:p>
        </p:txBody>
      </p:sp>
      <p:pic>
        <p:nvPicPr>
          <p:cNvPr id="495" name="Google Shape;495;p48"/>
          <p:cNvPicPr preferRelativeResize="0"/>
          <p:nvPr/>
        </p:nvPicPr>
        <p:blipFill rotWithShape="1">
          <a:blip r:embed="rId4">
            <a:alphaModFix/>
          </a:blip>
          <a:srcRect r="2477"/>
          <a:stretch/>
        </p:blipFill>
        <p:spPr>
          <a:xfrm>
            <a:off x="0" y="5285325"/>
            <a:ext cx="36576000" cy="12141789"/>
          </a:xfrm>
          <a:prstGeom prst="rect">
            <a:avLst/>
          </a:prstGeom>
          <a:noFill/>
          <a:ln>
            <a:noFill/>
          </a:ln>
        </p:spPr>
      </p:pic>
      <p:sp>
        <p:nvSpPr>
          <p:cNvPr id="2" name="TextBox 1">
            <a:extLst>
              <a:ext uri="{FF2B5EF4-FFF2-40B4-BE49-F238E27FC236}">
                <a16:creationId xmlns:a16="http://schemas.microsoft.com/office/drawing/2014/main" id="{02B3E3D8-BE36-CCD3-E5B1-E815C1988049}"/>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49"/>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7200"/>
              <a:buFont typeface="NVIDIA Sans"/>
              <a:buNone/>
            </a:pPr>
            <a:r>
              <a:rPr lang="en-US" sz="8400"/>
              <a:t>Prerequisites</a:t>
            </a:r>
            <a:endParaRPr sz="8400"/>
          </a:p>
        </p:txBody>
      </p:sp>
      <p:sp>
        <p:nvSpPr>
          <p:cNvPr id="501" name="Google Shape;501;p49"/>
          <p:cNvSpPr txBox="1">
            <a:spLocks noGrp="1"/>
          </p:cNvSpPr>
          <p:nvPr>
            <p:ph type="body" idx="1"/>
          </p:nvPr>
        </p:nvSpPr>
        <p:spPr>
          <a:xfrm>
            <a:off x="2596900" y="6988195"/>
            <a:ext cx="14639400" cy="3901800"/>
          </a:xfrm>
          <a:prstGeom prst="rect">
            <a:avLst/>
          </a:prstGeom>
          <a:noFill/>
          <a:ln>
            <a:noFill/>
          </a:ln>
        </p:spPr>
        <p:txBody>
          <a:bodyPr spcFirstLastPara="1" wrap="square" lIns="91425" tIns="45700" rIns="91425" bIns="45700" anchor="t" anchorCtr="0">
            <a:noAutofit/>
          </a:bodyPr>
          <a:lstStyle/>
          <a:p>
            <a:pPr marL="457200" lvl="0" indent="-520700" algn="l" rtl="0">
              <a:lnSpc>
                <a:spcPct val="90000"/>
              </a:lnSpc>
              <a:spcBef>
                <a:spcPts val="3000"/>
              </a:spcBef>
              <a:spcAft>
                <a:spcPts val="0"/>
              </a:spcAft>
              <a:buSzPts val="5400"/>
              <a:buChar char="•"/>
            </a:pPr>
            <a:r>
              <a:rPr lang="en-US" sz="5400" b="1"/>
              <a:t>Prior LLM/LangChain Exposure</a:t>
            </a:r>
            <a:endParaRPr sz="5400" b="1"/>
          </a:p>
          <a:p>
            <a:pPr marL="457200" lvl="0" indent="-520700" algn="l" rtl="0">
              <a:lnSpc>
                <a:spcPct val="90000"/>
              </a:lnSpc>
              <a:spcBef>
                <a:spcPts val="3000"/>
              </a:spcBef>
              <a:spcAft>
                <a:spcPts val="0"/>
              </a:spcAft>
              <a:buSzPts val="5400"/>
              <a:buChar char="•"/>
            </a:pPr>
            <a:r>
              <a:rPr lang="en-US" sz="5400" b="1"/>
              <a:t>Intermediate Python Experience</a:t>
            </a:r>
            <a:endParaRPr sz="5400" b="1"/>
          </a:p>
          <a:p>
            <a:pPr marL="457200" lvl="0" indent="-520700" algn="l" rtl="0">
              <a:lnSpc>
                <a:spcPct val="90000"/>
              </a:lnSpc>
              <a:spcBef>
                <a:spcPts val="3000"/>
              </a:spcBef>
              <a:spcAft>
                <a:spcPts val="0"/>
              </a:spcAft>
              <a:buSzPts val="5400"/>
              <a:buChar char="•"/>
            </a:pPr>
            <a:r>
              <a:rPr lang="en-US" sz="5400" b="1"/>
              <a:t>Exposure to Web Engineering</a:t>
            </a:r>
            <a:endParaRPr sz="5400" b="1"/>
          </a:p>
        </p:txBody>
      </p:sp>
      <p:sp>
        <p:nvSpPr>
          <p:cNvPr id="502" name="Google Shape;502;p49"/>
          <p:cNvSpPr txBox="1">
            <a:spLocks noGrp="1"/>
          </p:cNvSpPr>
          <p:nvPr>
            <p:ph type="body" idx="3"/>
          </p:nvPr>
        </p:nvSpPr>
        <p:spPr>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4800"/>
              <a:buFont typeface="NVIDIA Sans"/>
              <a:buNone/>
            </a:pPr>
            <a:r>
              <a:rPr lang="en-US" sz="5400" b="1"/>
              <a:t>RAG Agents in Production</a:t>
            </a:r>
            <a:endParaRPr sz="5400" b="1"/>
          </a:p>
        </p:txBody>
      </p:sp>
      <p:pic>
        <p:nvPicPr>
          <p:cNvPr id="503" name="Google Shape;503;p49"/>
          <p:cNvPicPr preferRelativeResize="0"/>
          <p:nvPr/>
        </p:nvPicPr>
        <p:blipFill>
          <a:blip r:embed="rId3">
            <a:alphaModFix/>
          </a:blip>
          <a:stretch>
            <a:fillRect/>
          </a:stretch>
        </p:blipFill>
        <p:spPr>
          <a:xfrm>
            <a:off x="11385962" y="13274276"/>
            <a:ext cx="6902910" cy="6902975"/>
          </a:xfrm>
          <a:prstGeom prst="rect">
            <a:avLst/>
          </a:prstGeom>
          <a:noFill/>
          <a:ln>
            <a:noFill/>
          </a:ln>
        </p:spPr>
      </p:pic>
      <p:pic>
        <p:nvPicPr>
          <p:cNvPr id="504" name="Google Shape;504;p49"/>
          <p:cNvPicPr preferRelativeResize="0"/>
          <p:nvPr/>
        </p:nvPicPr>
        <p:blipFill>
          <a:blip r:embed="rId4">
            <a:alphaModFix/>
          </a:blip>
          <a:stretch>
            <a:fillRect/>
          </a:stretch>
        </p:blipFill>
        <p:spPr>
          <a:xfrm>
            <a:off x="4309177" y="10314254"/>
            <a:ext cx="11214828" cy="6470600"/>
          </a:xfrm>
          <a:prstGeom prst="rect">
            <a:avLst/>
          </a:prstGeom>
          <a:noFill/>
          <a:ln>
            <a:noFill/>
          </a:ln>
        </p:spPr>
      </p:pic>
      <p:pic>
        <p:nvPicPr>
          <p:cNvPr id="505" name="Google Shape;505;p49"/>
          <p:cNvPicPr preferRelativeResize="0"/>
          <p:nvPr/>
        </p:nvPicPr>
        <p:blipFill rotWithShape="1">
          <a:blip r:embed="rId5">
            <a:alphaModFix/>
          </a:blip>
          <a:srcRect l="20057" t="18811" r="21637" b="36431"/>
          <a:stretch/>
        </p:blipFill>
        <p:spPr>
          <a:xfrm>
            <a:off x="1946313" y="15314609"/>
            <a:ext cx="7896450" cy="3273265"/>
          </a:xfrm>
          <a:prstGeom prst="rect">
            <a:avLst/>
          </a:prstGeom>
          <a:noFill/>
          <a:ln>
            <a:noFill/>
          </a:ln>
        </p:spPr>
      </p:pic>
      <p:pic>
        <p:nvPicPr>
          <p:cNvPr id="506" name="Google Shape;506;p49"/>
          <p:cNvPicPr preferRelativeResize="0"/>
          <p:nvPr/>
        </p:nvPicPr>
        <p:blipFill rotWithShape="1">
          <a:blip r:embed="rId6">
            <a:alphaModFix/>
          </a:blip>
          <a:srcRect b="51354"/>
          <a:stretch/>
        </p:blipFill>
        <p:spPr>
          <a:xfrm>
            <a:off x="20683625" y="0"/>
            <a:ext cx="15892370" cy="6902964"/>
          </a:xfrm>
          <a:prstGeom prst="rect">
            <a:avLst/>
          </a:prstGeom>
          <a:noFill/>
          <a:ln>
            <a:noFill/>
          </a:ln>
        </p:spPr>
      </p:pic>
      <p:pic>
        <p:nvPicPr>
          <p:cNvPr id="507" name="Google Shape;507;p49"/>
          <p:cNvPicPr preferRelativeResize="0"/>
          <p:nvPr/>
        </p:nvPicPr>
        <p:blipFill>
          <a:blip r:embed="rId7">
            <a:alphaModFix/>
          </a:blip>
          <a:stretch>
            <a:fillRect/>
          </a:stretch>
        </p:blipFill>
        <p:spPr>
          <a:xfrm>
            <a:off x="20683625" y="7208242"/>
            <a:ext cx="15892371" cy="6530250"/>
          </a:xfrm>
          <a:prstGeom prst="rect">
            <a:avLst/>
          </a:prstGeom>
          <a:noFill/>
          <a:ln>
            <a:noFill/>
          </a:ln>
        </p:spPr>
      </p:pic>
      <p:pic>
        <p:nvPicPr>
          <p:cNvPr id="508" name="Google Shape;508;p49"/>
          <p:cNvPicPr preferRelativeResize="0"/>
          <p:nvPr/>
        </p:nvPicPr>
        <p:blipFill rotWithShape="1">
          <a:blip r:embed="rId8">
            <a:alphaModFix/>
          </a:blip>
          <a:srcRect l="21990" t="44472"/>
          <a:stretch/>
        </p:blipFill>
        <p:spPr>
          <a:xfrm>
            <a:off x="20683625" y="14043762"/>
            <a:ext cx="15892377" cy="6530238"/>
          </a:xfrm>
          <a:prstGeom prst="rect">
            <a:avLst/>
          </a:prstGeom>
          <a:noFill/>
          <a:ln>
            <a:noFill/>
          </a:ln>
        </p:spPr>
      </p:pic>
      <p:sp>
        <p:nvSpPr>
          <p:cNvPr id="2" name="TextBox 1">
            <a:extLst>
              <a:ext uri="{FF2B5EF4-FFF2-40B4-BE49-F238E27FC236}">
                <a16:creationId xmlns:a16="http://schemas.microsoft.com/office/drawing/2014/main" id="{AC29E0EA-4BCF-CE5C-AD66-4CCE4C971B81}"/>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50"/>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7200"/>
              <a:buFont typeface="NVIDIA Sans"/>
              <a:buNone/>
            </a:pPr>
            <a:r>
              <a:rPr lang="en-US" sz="8400"/>
              <a:t>Course Objectives</a:t>
            </a:r>
            <a:endParaRPr sz="8400"/>
          </a:p>
        </p:txBody>
      </p:sp>
      <p:sp>
        <p:nvSpPr>
          <p:cNvPr id="514" name="Google Shape;514;p50"/>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457200" lvl="0" indent="-520700" algn="l" rtl="0">
              <a:lnSpc>
                <a:spcPct val="90000"/>
              </a:lnSpc>
              <a:spcBef>
                <a:spcPts val="3000"/>
              </a:spcBef>
              <a:spcAft>
                <a:spcPts val="0"/>
              </a:spcAft>
              <a:buClr>
                <a:schemeClr val="dk2"/>
              </a:buClr>
              <a:buSzPts val="5400"/>
              <a:buChar char="•"/>
            </a:pPr>
            <a:r>
              <a:rPr lang="en-US" sz="5400" b="1" dirty="0"/>
              <a:t>Environment</a:t>
            </a:r>
            <a:endParaRPr b="1" dirty="0"/>
          </a:p>
          <a:p>
            <a:pPr marL="457200" lvl="0" indent="-520700" algn="l" rtl="0">
              <a:lnSpc>
                <a:spcPct val="90000"/>
              </a:lnSpc>
              <a:spcBef>
                <a:spcPts val="3000"/>
              </a:spcBef>
              <a:spcAft>
                <a:spcPts val="0"/>
              </a:spcAft>
              <a:buSzPts val="5400"/>
              <a:buChar char="•"/>
            </a:pPr>
            <a:r>
              <a:rPr lang="en-US" sz="5400" b="1" dirty="0"/>
              <a:t>LLM Services</a:t>
            </a:r>
            <a:endParaRPr sz="5400" b="1" dirty="0"/>
          </a:p>
          <a:p>
            <a:pPr marL="457200" lvl="0" indent="-520700" algn="l" rtl="0">
              <a:lnSpc>
                <a:spcPct val="90000"/>
              </a:lnSpc>
              <a:spcBef>
                <a:spcPts val="3000"/>
              </a:spcBef>
              <a:spcAft>
                <a:spcPts val="0"/>
              </a:spcAft>
              <a:buSzPts val="5400"/>
              <a:buChar char="•"/>
            </a:pPr>
            <a:r>
              <a:rPr lang="en-US" sz="5400" b="1" dirty="0"/>
              <a:t>Intro to </a:t>
            </a:r>
            <a:r>
              <a:rPr lang="en-US" sz="5400" b="1" dirty="0" err="1"/>
              <a:t>LangChain</a:t>
            </a:r>
            <a:r>
              <a:rPr lang="en-US" sz="5400" b="1" dirty="0"/>
              <a:t> (LCEL)</a:t>
            </a:r>
            <a:endParaRPr sz="5400" b="1" dirty="0"/>
          </a:p>
          <a:p>
            <a:pPr marL="457200" lvl="0" indent="-520700" algn="l" rtl="0">
              <a:lnSpc>
                <a:spcPct val="90000"/>
              </a:lnSpc>
              <a:spcBef>
                <a:spcPts val="3000"/>
              </a:spcBef>
              <a:spcAft>
                <a:spcPts val="0"/>
              </a:spcAft>
              <a:buSzPts val="5400"/>
              <a:buChar char="•"/>
            </a:pPr>
            <a:r>
              <a:rPr lang="en-US" sz="5400" b="1" dirty="0"/>
              <a:t>Running State Chains</a:t>
            </a:r>
            <a:endParaRPr sz="5400" b="1" dirty="0"/>
          </a:p>
          <a:p>
            <a:pPr marL="457200" lvl="0" indent="-520700" algn="l" rtl="0">
              <a:lnSpc>
                <a:spcPct val="90000"/>
              </a:lnSpc>
              <a:spcBef>
                <a:spcPts val="3000"/>
              </a:spcBef>
              <a:spcAft>
                <a:spcPts val="0"/>
              </a:spcAft>
              <a:buSzPts val="5400"/>
              <a:buChar char="•"/>
            </a:pPr>
            <a:r>
              <a:rPr lang="en-US" sz="5400" b="1" dirty="0"/>
              <a:t>Document Loading</a:t>
            </a:r>
            <a:endParaRPr sz="5400" b="1" dirty="0"/>
          </a:p>
          <a:p>
            <a:pPr marL="457200" lvl="0" indent="-520700" algn="l" rtl="0">
              <a:lnSpc>
                <a:spcPct val="90000"/>
              </a:lnSpc>
              <a:spcBef>
                <a:spcPts val="3000"/>
              </a:spcBef>
              <a:spcAft>
                <a:spcPts val="0"/>
              </a:spcAft>
              <a:buSzPts val="5400"/>
              <a:buChar char="•"/>
            </a:pPr>
            <a:r>
              <a:rPr lang="en-US" sz="5400" b="1" dirty="0"/>
              <a:t>Embeddings</a:t>
            </a:r>
            <a:endParaRPr sz="5400" b="1" dirty="0"/>
          </a:p>
          <a:p>
            <a:pPr marL="457200" lvl="0" indent="-520700" algn="l" rtl="0">
              <a:lnSpc>
                <a:spcPct val="90000"/>
              </a:lnSpc>
              <a:spcBef>
                <a:spcPts val="3000"/>
              </a:spcBef>
              <a:spcAft>
                <a:spcPts val="0"/>
              </a:spcAft>
              <a:buSzPts val="5400"/>
              <a:buChar char="•"/>
            </a:pPr>
            <a:r>
              <a:rPr lang="en-US" sz="5400" b="1" dirty="0"/>
              <a:t>Document Retrieval</a:t>
            </a:r>
            <a:endParaRPr sz="5400" b="1" dirty="0"/>
          </a:p>
          <a:p>
            <a:pPr marL="457200" lvl="0" indent="-520700" algn="l" rtl="0">
              <a:lnSpc>
                <a:spcPct val="90000"/>
              </a:lnSpc>
              <a:spcBef>
                <a:spcPts val="3000"/>
              </a:spcBef>
              <a:spcAft>
                <a:spcPts val="0"/>
              </a:spcAft>
              <a:buSzPts val="5400"/>
              <a:buChar char="•"/>
            </a:pPr>
            <a:r>
              <a:rPr lang="en-US" sz="5400" b="1" dirty="0"/>
              <a:t>RAG Evaluation</a:t>
            </a:r>
            <a:endParaRPr sz="5400" b="1" dirty="0"/>
          </a:p>
        </p:txBody>
      </p:sp>
      <p:sp>
        <p:nvSpPr>
          <p:cNvPr id="515" name="Google Shape;515;p50"/>
          <p:cNvSpPr txBox="1">
            <a:spLocks noGrp="1"/>
          </p:cNvSpPr>
          <p:nvPr>
            <p:ph type="body" idx="3"/>
          </p:nvPr>
        </p:nvSpPr>
        <p:spPr>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4800"/>
              <a:buFont typeface="NVIDIA Sans"/>
              <a:buNone/>
            </a:pPr>
            <a:r>
              <a:rPr lang="en-US" sz="5400" b="1"/>
              <a:t>RAG Agents in Production</a:t>
            </a:r>
            <a:endParaRPr sz="5400" b="1"/>
          </a:p>
        </p:txBody>
      </p:sp>
      <p:pic>
        <p:nvPicPr>
          <p:cNvPr id="516" name="Google Shape;516;p50"/>
          <p:cNvPicPr preferRelativeResize="0"/>
          <p:nvPr/>
        </p:nvPicPr>
        <p:blipFill rotWithShape="1">
          <a:blip r:embed="rId3">
            <a:alphaModFix/>
          </a:blip>
          <a:srcRect l="6367"/>
          <a:stretch/>
        </p:blipFill>
        <p:spPr>
          <a:xfrm flipH="1">
            <a:off x="17906325" y="0"/>
            <a:ext cx="18669673" cy="20574000"/>
          </a:xfrm>
          <a:prstGeom prst="rect">
            <a:avLst/>
          </a:prstGeom>
          <a:noFill/>
          <a:ln>
            <a:noFill/>
          </a:ln>
        </p:spPr>
      </p:pic>
      <p:sp>
        <p:nvSpPr>
          <p:cNvPr id="2" name="TextBox 1">
            <a:extLst>
              <a:ext uri="{FF2B5EF4-FFF2-40B4-BE49-F238E27FC236}">
                <a16:creationId xmlns:a16="http://schemas.microsoft.com/office/drawing/2014/main" id="{CE47911F-8520-00C5-1735-B6C1522E0020}"/>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Shape 520"/>
        <p:cNvGrpSpPr/>
        <p:nvPr/>
      </p:nvGrpSpPr>
      <p:grpSpPr>
        <a:xfrm>
          <a:off x="0" y="0"/>
          <a:ext cx="0" cy="0"/>
          <a:chOff x="0" y="0"/>
          <a:chExt cx="0" cy="0"/>
        </a:xfrm>
      </p:grpSpPr>
      <p:sp>
        <p:nvSpPr>
          <p:cNvPr id="521" name="Google Shape;521;p51"/>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7200"/>
              <a:buFont typeface="NVIDIA Sans"/>
              <a:buNone/>
            </a:pPr>
            <a:r>
              <a:rPr lang="en-US" sz="8400"/>
              <a:t>Course Objectives</a:t>
            </a:r>
            <a:endParaRPr sz="8400"/>
          </a:p>
        </p:txBody>
      </p:sp>
      <p:sp>
        <p:nvSpPr>
          <p:cNvPr id="522" name="Google Shape;522;p51"/>
          <p:cNvSpPr txBox="1">
            <a:spLocks noGrp="1"/>
          </p:cNvSpPr>
          <p:nvPr>
            <p:ph type="body" idx="1"/>
          </p:nvPr>
        </p:nvSpPr>
        <p:spPr>
          <a:xfrm>
            <a:off x="2596896" y="6598667"/>
            <a:ext cx="14639400" cy="11345400"/>
          </a:xfrm>
          <a:prstGeom prst="rect">
            <a:avLst/>
          </a:prstGeom>
          <a:noFill/>
          <a:ln>
            <a:noFill/>
          </a:ln>
        </p:spPr>
        <p:txBody>
          <a:bodyPr spcFirstLastPara="1" wrap="square" lIns="91425" tIns="45700" rIns="91425" bIns="45700" anchor="t" anchorCtr="0">
            <a:noAutofit/>
          </a:bodyPr>
          <a:lstStyle/>
          <a:p>
            <a:pPr marL="457200" lvl="0" indent="-520700" algn="l" rtl="0">
              <a:lnSpc>
                <a:spcPct val="90000"/>
              </a:lnSpc>
              <a:spcBef>
                <a:spcPts val="3000"/>
              </a:spcBef>
              <a:spcAft>
                <a:spcPts val="0"/>
              </a:spcAft>
              <a:buClr>
                <a:schemeClr val="dk2"/>
              </a:buClr>
              <a:buSzPts val="5400"/>
              <a:buChar char="•"/>
            </a:pPr>
            <a:r>
              <a:rPr lang="en-US" sz="5400" b="1" dirty="0"/>
              <a:t>(Starts at 9)</a:t>
            </a:r>
            <a:endParaRPr sz="5400" b="1" dirty="0"/>
          </a:p>
          <a:p>
            <a:pPr marL="457200" lvl="0" indent="-520700" algn="l" rtl="0">
              <a:lnSpc>
                <a:spcPct val="90000"/>
              </a:lnSpc>
              <a:spcBef>
                <a:spcPts val="3000"/>
              </a:spcBef>
              <a:spcAft>
                <a:spcPts val="0"/>
              </a:spcAft>
              <a:buClr>
                <a:schemeClr val="dk2"/>
              </a:buClr>
              <a:buSzPts val="5400"/>
              <a:buChar char="•"/>
            </a:pPr>
            <a:r>
              <a:rPr lang="en-US" sz="5400" b="1" dirty="0"/>
              <a:t>Environment</a:t>
            </a:r>
            <a:endParaRPr b="1" dirty="0"/>
          </a:p>
          <a:p>
            <a:pPr marL="457200" lvl="0" indent="-520700" algn="l" rtl="0">
              <a:lnSpc>
                <a:spcPct val="90000"/>
              </a:lnSpc>
              <a:spcBef>
                <a:spcPts val="3000"/>
              </a:spcBef>
              <a:spcAft>
                <a:spcPts val="0"/>
              </a:spcAft>
              <a:buSzPts val="5400"/>
              <a:buChar char="•"/>
            </a:pPr>
            <a:r>
              <a:rPr lang="en-US" sz="5400" b="1" dirty="0"/>
              <a:t>LLM Services</a:t>
            </a:r>
            <a:endParaRPr sz="5400" b="1" dirty="0"/>
          </a:p>
          <a:p>
            <a:pPr marL="457200" lvl="0" indent="-520700" algn="l" rtl="0">
              <a:lnSpc>
                <a:spcPct val="90000"/>
              </a:lnSpc>
              <a:spcBef>
                <a:spcPts val="3000"/>
              </a:spcBef>
              <a:spcAft>
                <a:spcPts val="0"/>
              </a:spcAft>
              <a:buSzPts val="5400"/>
              <a:buChar char="•"/>
            </a:pPr>
            <a:r>
              <a:rPr lang="en-US" sz="5400" b="1" dirty="0"/>
              <a:t>Intro to </a:t>
            </a:r>
            <a:r>
              <a:rPr lang="en-US" sz="5400" b="1" dirty="0" err="1"/>
              <a:t>LangChain</a:t>
            </a:r>
            <a:r>
              <a:rPr lang="en-US" sz="5400" b="1" dirty="0"/>
              <a:t> (LCEL)</a:t>
            </a:r>
            <a:endParaRPr sz="5400" b="1" dirty="0"/>
          </a:p>
          <a:p>
            <a:pPr marL="457200" lvl="0" indent="-520700" algn="l" rtl="0">
              <a:lnSpc>
                <a:spcPct val="90000"/>
              </a:lnSpc>
              <a:spcBef>
                <a:spcPts val="3000"/>
              </a:spcBef>
              <a:spcAft>
                <a:spcPts val="0"/>
              </a:spcAft>
              <a:buSzPts val="5400"/>
              <a:buChar char="•"/>
            </a:pPr>
            <a:r>
              <a:rPr lang="en-US" sz="5400" b="1" dirty="0"/>
              <a:t>Running State Chains</a:t>
            </a:r>
            <a:endParaRPr sz="5400" b="1" dirty="0"/>
          </a:p>
          <a:p>
            <a:pPr marL="1371600" lvl="1" indent="-546100" algn="l" rtl="0">
              <a:lnSpc>
                <a:spcPct val="90000"/>
              </a:lnSpc>
              <a:spcBef>
                <a:spcPts val="3000"/>
              </a:spcBef>
              <a:spcAft>
                <a:spcPts val="0"/>
              </a:spcAft>
              <a:buSzPts val="5400"/>
              <a:buChar char="•"/>
            </a:pPr>
            <a:r>
              <a:rPr lang="en-US" sz="5400" b="1" dirty="0"/>
              <a:t>(Lunch)</a:t>
            </a:r>
            <a:endParaRPr sz="5400" b="1" dirty="0"/>
          </a:p>
          <a:p>
            <a:pPr marL="457200" lvl="0" indent="-520700" algn="l" rtl="0">
              <a:lnSpc>
                <a:spcPct val="90000"/>
              </a:lnSpc>
              <a:spcBef>
                <a:spcPts val="3000"/>
              </a:spcBef>
              <a:spcAft>
                <a:spcPts val="0"/>
              </a:spcAft>
              <a:buSzPts val="5400"/>
              <a:buChar char="•"/>
            </a:pPr>
            <a:r>
              <a:rPr lang="en-US" sz="5400" b="1" dirty="0"/>
              <a:t>Document Loading</a:t>
            </a:r>
            <a:endParaRPr sz="5400" b="1" dirty="0"/>
          </a:p>
          <a:p>
            <a:pPr marL="457200" lvl="0" indent="-520700" algn="l" rtl="0">
              <a:lnSpc>
                <a:spcPct val="90000"/>
              </a:lnSpc>
              <a:spcBef>
                <a:spcPts val="3000"/>
              </a:spcBef>
              <a:spcAft>
                <a:spcPts val="0"/>
              </a:spcAft>
              <a:buSzPts val="5400"/>
              <a:buChar char="•"/>
            </a:pPr>
            <a:r>
              <a:rPr lang="en-US" sz="5400" b="1" dirty="0"/>
              <a:t>Embeddings</a:t>
            </a:r>
            <a:endParaRPr sz="5400" b="1" dirty="0"/>
          </a:p>
          <a:p>
            <a:pPr marL="457200" lvl="0" indent="-520700" algn="l" rtl="0">
              <a:lnSpc>
                <a:spcPct val="90000"/>
              </a:lnSpc>
              <a:spcBef>
                <a:spcPts val="3000"/>
              </a:spcBef>
              <a:spcAft>
                <a:spcPts val="0"/>
              </a:spcAft>
              <a:buSzPts val="5400"/>
              <a:buChar char="•"/>
            </a:pPr>
            <a:r>
              <a:rPr lang="en-US" sz="5400" b="1" dirty="0"/>
              <a:t>Document Retrieval</a:t>
            </a:r>
            <a:endParaRPr sz="5400" b="1" dirty="0"/>
          </a:p>
          <a:p>
            <a:pPr marL="457200" lvl="0" indent="-520700" algn="l" rtl="0">
              <a:lnSpc>
                <a:spcPct val="90000"/>
              </a:lnSpc>
              <a:spcBef>
                <a:spcPts val="3000"/>
              </a:spcBef>
              <a:spcAft>
                <a:spcPts val="0"/>
              </a:spcAft>
              <a:buSzPts val="5400"/>
              <a:buChar char="•"/>
            </a:pPr>
            <a:r>
              <a:rPr lang="en-US" sz="5400" b="1" dirty="0"/>
              <a:t>RAG Evaluation</a:t>
            </a:r>
            <a:endParaRPr sz="5400" b="1" dirty="0"/>
          </a:p>
          <a:p>
            <a:pPr marL="1371600" lvl="1" indent="-546100" algn="l" rtl="0">
              <a:lnSpc>
                <a:spcPct val="90000"/>
              </a:lnSpc>
              <a:spcBef>
                <a:spcPts val="3000"/>
              </a:spcBef>
              <a:spcAft>
                <a:spcPts val="0"/>
              </a:spcAft>
              <a:buSzPts val="5400"/>
              <a:buChar char="•"/>
            </a:pPr>
            <a:r>
              <a:rPr lang="en-US" sz="5400" b="1" dirty="0"/>
              <a:t>(Ends at 5, take-home/ask instructor)</a:t>
            </a:r>
            <a:endParaRPr sz="5400" b="1" dirty="0"/>
          </a:p>
        </p:txBody>
      </p:sp>
      <p:sp>
        <p:nvSpPr>
          <p:cNvPr id="523" name="Google Shape;523;p51"/>
          <p:cNvSpPr txBox="1">
            <a:spLocks noGrp="1"/>
          </p:cNvSpPr>
          <p:nvPr>
            <p:ph type="body" idx="3"/>
          </p:nvPr>
        </p:nvSpPr>
        <p:spPr>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4800"/>
              <a:buFont typeface="NVIDIA Sans"/>
              <a:buNone/>
            </a:pPr>
            <a:r>
              <a:rPr lang="en-US" sz="5400" b="1"/>
              <a:t>RAG Agents in Production</a:t>
            </a:r>
            <a:endParaRPr sz="5400" b="1"/>
          </a:p>
        </p:txBody>
      </p:sp>
      <p:pic>
        <p:nvPicPr>
          <p:cNvPr id="524" name="Google Shape;524;p51"/>
          <p:cNvPicPr preferRelativeResize="0"/>
          <p:nvPr/>
        </p:nvPicPr>
        <p:blipFill rotWithShape="1">
          <a:blip r:embed="rId3">
            <a:alphaModFix/>
          </a:blip>
          <a:srcRect l="6367"/>
          <a:stretch/>
        </p:blipFill>
        <p:spPr>
          <a:xfrm flipH="1">
            <a:off x="17906325" y="0"/>
            <a:ext cx="18669673" cy="20574000"/>
          </a:xfrm>
          <a:prstGeom prst="rect">
            <a:avLst/>
          </a:prstGeom>
          <a:noFill/>
          <a:ln>
            <a:noFill/>
          </a:ln>
        </p:spPr>
      </p:pic>
      <p:sp>
        <p:nvSpPr>
          <p:cNvPr id="2" name="TextBox 1">
            <a:extLst>
              <a:ext uri="{FF2B5EF4-FFF2-40B4-BE49-F238E27FC236}">
                <a16:creationId xmlns:a16="http://schemas.microsoft.com/office/drawing/2014/main" id="{F474733B-A23B-187D-1978-6848D40BABAE}"/>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52"/>
          <p:cNvSpPr txBox="1">
            <a:spLocks noGrp="1"/>
          </p:cNvSpPr>
          <p:nvPr>
            <p:ph type="ctrTitle"/>
          </p:nvPr>
        </p:nvSpPr>
        <p:spPr>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8800"/>
              <a:buFont typeface="NVIDIA Sans"/>
              <a:buNone/>
            </a:pPr>
            <a:r>
              <a:rPr lang="en-US" sz="9600" dirty="0"/>
              <a:t>Building RAG Agents with LLMs</a:t>
            </a:r>
            <a:endParaRPr sz="9600" dirty="0"/>
          </a:p>
        </p:txBody>
      </p:sp>
      <p:sp>
        <p:nvSpPr>
          <p:cNvPr id="531" name="Google Shape;531;p52"/>
          <p:cNvSpPr txBox="1">
            <a:spLocks noGrp="1"/>
          </p:cNvSpPr>
          <p:nvPr>
            <p:ph type="subTitle" idx="1"/>
          </p:nvPr>
        </p:nvSpPr>
        <p:spPr>
          <a:xfrm>
            <a:off x="1513012" y="8094127"/>
            <a:ext cx="19282200" cy="170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400"/>
              <a:buNone/>
            </a:pPr>
            <a:r>
              <a:rPr lang="en-US" sz="5400" dirty="0"/>
              <a:t>Part 1: Your Course Environment</a:t>
            </a:r>
            <a:endParaRPr sz="5400" dirty="0"/>
          </a:p>
        </p:txBody>
      </p:sp>
      <p:sp>
        <p:nvSpPr>
          <p:cNvPr id="2" name="TextBox 1">
            <a:extLst>
              <a:ext uri="{FF2B5EF4-FFF2-40B4-BE49-F238E27FC236}">
                <a16:creationId xmlns:a16="http://schemas.microsoft.com/office/drawing/2014/main" id="{8AC22865-6D59-2EF5-760D-6F3EF0634476}"/>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53"/>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Typical Jupyter Labs Interface</a:t>
            </a:r>
            <a:endParaRPr sz="8400"/>
          </a:p>
        </p:txBody>
      </p:sp>
      <p:pic>
        <p:nvPicPr>
          <p:cNvPr id="538" name="Google Shape;538;p53"/>
          <p:cNvPicPr preferRelativeResize="0"/>
          <p:nvPr/>
        </p:nvPicPr>
        <p:blipFill>
          <a:blip r:embed="rId3">
            <a:alphaModFix/>
          </a:blip>
          <a:stretch>
            <a:fillRect/>
          </a:stretch>
        </p:blipFill>
        <p:spPr>
          <a:xfrm>
            <a:off x="671375" y="2831310"/>
            <a:ext cx="17616624" cy="16092489"/>
          </a:xfrm>
          <a:prstGeom prst="rect">
            <a:avLst/>
          </a:prstGeom>
          <a:noFill/>
          <a:ln>
            <a:noFill/>
          </a:ln>
        </p:spPr>
      </p:pic>
      <p:sp>
        <p:nvSpPr>
          <p:cNvPr id="539" name="Google Shape;539;p53"/>
          <p:cNvSpPr txBox="1"/>
          <p:nvPr/>
        </p:nvSpPr>
        <p:spPr>
          <a:xfrm>
            <a:off x="6981550" y="19164300"/>
            <a:ext cx="11544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300"/>
              <a:t>jupyter lab . &amp;; open -a Safari http://localhost:8888/lab </a:t>
            </a:r>
            <a:endParaRPr sz="3600"/>
          </a:p>
        </p:txBody>
      </p:sp>
      <p:sp>
        <p:nvSpPr>
          <p:cNvPr id="2" name="TextBox 1">
            <a:extLst>
              <a:ext uri="{FF2B5EF4-FFF2-40B4-BE49-F238E27FC236}">
                <a16:creationId xmlns:a16="http://schemas.microsoft.com/office/drawing/2014/main" id="{E1E984F3-3190-5CAF-F84D-5E0B8A2D1AD1}"/>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54"/>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Typical Jupyter Labs Interface</a:t>
            </a:r>
            <a:endParaRPr sz="8400"/>
          </a:p>
        </p:txBody>
      </p:sp>
      <p:pic>
        <p:nvPicPr>
          <p:cNvPr id="546" name="Google Shape;546;p54"/>
          <p:cNvPicPr preferRelativeResize="0"/>
          <p:nvPr/>
        </p:nvPicPr>
        <p:blipFill>
          <a:blip r:embed="rId3">
            <a:alphaModFix/>
          </a:blip>
          <a:stretch>
            <a:fillRect/>
          </a:stretch>
        </p:blipFill>
        <p:spPr>
          <a:xfrm>
            <a:off x="671375" y="3136110"/>
            <a:ext cx="17616624" cy="16092489"/>
          </a:xfrm>
          <a:prstGeom prst="rect">
            <a:avLst/>
          </a:prstGeom>
          <a:noFill/>
          <a:ln>
            <a:noFill/>
          </a:ln>
        </p:spPr>
      </p:pic>
      <p:sp>
        <p:nvSpPr>
          <p:cNvPr id="547" name="Google Shape;547;p54"/>
          <p:cNvSpPr txBox="1"/>
          <p:nvPr/>
        </p:nvSpPr>
        <p:spPr>
          <a:xfrm>
            <a:off x="6981550" y="19316700"/>
            <a:ext cx="11544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300">
                <a:solidFill>
                  <a:schemeClr val="lt1"/>
                </a:solidFill>
              </a:rPr>
              <a:t>jupyter lab . &amp;; open -a Safari http://localhost:8888/lab </a:t>
            </a:r>
            <a:endParaRPr sz="3300"/>
          </a:p>
        </p:txBody>
      </p:sp>
      <p:sp>
        <p:nvSpPr>
          <p:cNvPr id="548" name="Google Shape;548;p54"/>
          <p:cNvSpPr/>
          <p:nvPr/>
        </p:nvSpPr>
        <p:spPr>
          <a:xfrm>
            <a:off x="671388" y="2983700"/>
            <a:ext cx="17616600" cy="161157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49" name="Google Shape;549;p54"/>
          <p:cNvSpPr/>
          <p:nvPr/>
        </p:nvSpPr>
        <p:spPr>
          <a:xfrm>
            <a:off x="4343400" y="6629400"/>
            <a:ext cx="11544300" cy="8648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550" name="Google Shape;550;p54"/>
          <p:cNvSpPr/>
          <p:nvPr/>
        </p:nvSpPr>
        <p:spPr>
          <a:xfrm>
            <a:off x="5257800" y="7353300"/>
            <a:ext cx="9791700" cy="71247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Your Device</a:t>
            </a:r>
            <a:endParaRPr sz="4800" b="1">
              <a:solidFill>
                <a:schemeClr val="lt1"/>
              </a:solidFill>
            </a:endParaRPr>
          </a:p>
          <a:p>
            <a:pPr marL="0" lvl="0" indent="0" algn="ctr" rtl="0">
              <a:spcBef>
                <a:spcPts val="0"/>
              </a:spcBef>
              <a:spcAft>
                <a:spcPts val="0"/>
              </a:spcAft>
              <a:buNone/>
            </a:pPr>
            <a:endParaRPr sz="4100"/>
          </a:p>
        </p:txBody>
      </p:sp>
      <p:sp>
        <p:nvSpPr>
          <p:cNvPr id="551" name="Google Shape;551;p54"/>
          <p:cNvSpPr/>
          <p:nvPr/>
        </p:nvSpPr>
        <p:spPr>
          <a:xfrm>
            <a:off x="10115400" y="80151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sp>
        <p:nvSpPr>
          <p:cNvPr id="552" name="Google Shape;552;p54"/>
          <p:cNvSpPr/>
          <p:nvPr/>
        </p:nvSpPr>
        <p:spPr>
          <a:xfrm>
            <a:off x="5839200" y="107818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553" name="Google Shape;553;p54"/>
          <p:cNvSpPr/>
          <p:nvPr/>
        </p:nvSpPr>
        <p:spPr>
          <a:xfrm>
            <a:off x="5839200" y="117727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554" name="Google Shape;554;p54"/>
          <p:cNvSpPr/>
          <p:nvPr/>
        </p:nvSpPr>
        <p:spPr>
          <a:xfrm>
            <a:off x="5839200" y="128074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555" name="Google Shape;555;p54"/>
          <p:cNvSpPr/>
          <p:nvPr/>
        </p:nvSpPr>
        <p:spPr>
          <a:xfrm>
            <a:off x="8545938" y="1229010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556" name="Google Shape;556;p54"/>
          <p:cNvSpPr/>
          <p:nvPr/>
        </p:nvSpPr>
        <p:spPr>
          <a:xfrm>
            <a:off x="8545950" y="113155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2" name="TextBox 1">
            <a:extLst>
              <a:ext uri="{FF2B5EF4-FFF2-40B4-BE49-F238E27FC236}">
                <a16:creationId xmlns:a16="http://schemas.microsoft.com/office/drawing/2014/main" id="{487B0324-735B-01D7-03F9-724EF3BC149D}"/>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8</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1603169" y="212810"/>
            <a:ext cx="33666543" cy="3130467"/>
          </a:xfrm>
        </p:spPr>
        <p:txBody>
          <a:bodyPr>
            <a:normAutofit fontScale="90000"/>
          </a:bodyPr>
          <a:lstStyle/>
          <a:p>
            <a:r>
              <a:rPr lang="en-US" sz="12000" dirty="0"/>
              <a:t>Major </a:t>
            </a:r>
            <a:r>
              <a:rPr lang="en-US" sz="12000" dirty="0" err="1"/>
              <a:t>GenAI</a:t>
            </a:r>
            <a:r>
              <a:rPr lang="en-US" sz="12000" dirty="0"/>
              <a:t> LLMs Research Milestones </a:t>
            </a:r>
            <a:br>
              <a:rPr lang="en-US" sz="12000" dirty="0"/>
            </a:br>
            <a:r>
              <a:rPr lang="en-US" sz="12000" dirty="0"/>
              <a:t>(2017-2024)</a:t>
            </a:r>
            <a:endParaRPr lang="en-US" sz="7200" b="0" dirty="0"/>
          </a:p>
        </p:txBody>
      </p:sp>
      <p:sp>
        <p:nvSpPr>
          <p:cNvPr id="5" name="Rectangle 4">
            <a:extLst>
              <a:ext uri="{FF2B5EF4-FFF2-40B4-BE49-F238E27FC236}">
                <a16:creationId xmlns:a16="http://schemas.microsoft.com/office/drawing/2014/main" id="{13460145-65B1-5E6B-0056-BF8D25B80DF0}"/>
              </a:ext>
            </a:extLst>
          </p:cNvPr>
          <p:cNvSpPr/>
          <p:nvPr/>
        </p:nvSpPr>
        <p:spPr>
          <a:xfrm>
            <a:off x="557214" y="19702920"/>
            <a:ext cx="34799232" cy="553998"/>
          </a:xfrm>
          <a:prstGeom prst="rect">
            <a:avLst/>
          </a:prstGeom>
        </p:spPr>
        <p:txBody>
          <a:bodyPr wrap="square">
            <a:spAutoFit/>
          </a:bodyPr>
          <a:lstStyle/>
          <a:p>
            <a:pPr algn="ctr"/>
            <a:r>
              <a:rPr lang="en-US" sz="3000" dirty="0">
                <a:solidFill>
                  <a:schemeClr val="bg1">
                    <a:lumMod val="75000"/>
                  </a:schemeClr>
                </a:solidFill>
              </a:rPr>
              <a:t>Source: https://</a:t>
            </a:r>
            <a:r>
              <a:rPr lang="en-US" sz="3000" dirty="0" err="1">
                <a:solidFill>
                  <a:schemeClr val="bg1">
                    <a:lumMod val="75000"/>
                  </a:schemeClr>
                </a:solidFill>
              </a:rPr>
              <a:t>github.com</a:t>
            </a:r>
            <a:r>
              <a:rPr lang="en-US" sz="3000" dirty="0">
                <a:solidFill>
                  <a:schemeClr val="bg1">
                    <a:lumMod val="75000"/>
                  </a:schemeClr>
                </a:solidFill>
              </a:rPr>
              <a:t>/Hannibal046/Awesome-LLM</a:t>
            </a:r>
            <a:endParaRPr lang="en-US" altLang="zh-TW" sz="3000" dirty="0">
              <a:solidFill>
                <a:schemeClr val="bg1">
                  <a:lumMod val="75000"/>
                </a:schemeClr>
              </a:solidFill>
            </a:endParaRPr>
          </a:p>
        </p:txBody>
      </p:sp>
      <p:pic>
        <p:nvPicPr>
          <p:cNvPr id="2" name="Picture 1">
            <a:extLst>
              <a:ext uri="{FF2B5EF4-FFF2-40B4-BE49-F238E27FC236}">
                <a16:creationId xmlns:a16="http://schemas.microsoft.com/office/drawing/2014/main" id="{DAF55754-70D2-E050-5C55-D1290769E8B0}"/>
              </a:ext>
            </a:extLst>
          </p:cNvPr>
          <p:cNvPicPr>
            <a:picLocks noChangeAspect="1"/>
          </p:cNvPicPr>
          <p:nvPr/>
        </p:nvPicPr>
        <p:blipFill>
          <a:blip r:embed="rId2"/>
          <a:stretch>
            <a:fillRect/>
          </a:stretch>
        </p:blipFill>
        <p:spPr>
          <a:xfrm>
            <a:off x="122297" y="3886038"/>
            <a:ext cx="36237213" cy="15566856"/>
          </a:xfrm>
          <a:prstGeom prst="rect">
            <a:avLst/>
          </a:prstGeom>
        </p:spPr>
      </p:pic>
      <p:pic>
        <p:nvPicPr>
          <p:cNvPr id="3" name="Picture 2">
            <a:extLst>
              <a:ext uri="{FF2B5EF4-FFF2-40B4-BE49-F238E27FC236}">
                <a16:creationId xmlns:a16="http://schemas.microsoft.com/office/drawing/2014/main" id="{50DC398F-8738-C01F-971F-50C2EFE72D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68788" y="412661"/>
            <a:ext cx="2404992" cy="1551609"/>
          </a:xfrm>
          <a:prstGeom prst="rect">
            <a:avLst/>
          </a:prstGeom>
        </p:spPr>
      </p:pic>
      <p:pic>
        <p:nvPicPr>
          <p:cNvPr id="6" name="Picture 5">
            <a:extLst>
              <a:ext uri="{FF2B5EF4-FFF2-40B4-BE49-F238E27FC236}">
                <a16:creationId xmlns:a16="http://schemas.microsoft.com/office/drawing/2014/main" id="{796AC67C-8902-140B-3E81-8590A7D81B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868787" y="2074911"/>
            <a:ext cx="2404995" cy="586218"/>
          </a:xfrm>
          <a:prstGeom prst="rect">
            <a:avLst/>
          </a:prstGeom>
        </p:spPr>
      </p:pic>
    </p:spTree>
    <p:extLst>
      <p:ext uri="{BB962C8B-B14F-4D97-AF65-F5344CB8AC3E}">
        <p14:creationId xmlns:p14="http://schemas.microsoft.com/office/powerpoint/2010/main" val="29373279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55"/>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Typical Jupyter Labs Interface</a:t>
            </a:r>
            <a:endParaRPr sz="8400"/>
          </a:p>
        </p:txBody>
      </p:sp>
      <p:pic>
        <p:nvPicPr>
          <p:cNvPr id="563" name="Google Shape;563;p55"/>
          <p:cNvPicPr preferRelativeResize="0"/>
          <p:nvPr/>
        </p:nvPicPr>
        <p:blipFill>
          <a:blip r:embed="rId3">
            <a:alphaModFix/>
          </a:blip>
          <a:stretch>
            <a:fillRect/>
          </a:stretch>
        </p:blipFill>
        <p:spPr>
          <a:xfrm>
            <a:off x="671375" y="3136110"/>
            <a:ext cx="17616624" cy="16092489"/>
          </a:xfrm>
          <a:prstGeom prst="rect">
            <a:avLst/>
          </a:prstGeom>
          <a:noFill/>
          <a:ln>
            <a:noFill/>
          </a:ln>
        </p:spPr>
      </p:pic>
      <p:sp>
        <p:nvSpPr>
          <p:cNvPr id="564" name="Google Shape;564;p55"/>
          <p:cNvSpPr txBox="1"/>
          <p:nvPr/>
        </p:nvSpPr>
        <p:spPr>
          <a:xfrm>
            <a:off x="6981550" y="19469100"/>
            <a:ext cx="11544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300">
                <a:solidFill>
                  <a:schemeClr val="lt1"/>
                </a:solidFill>
              </a:rPr>
              <a:t>jupyter lab . &amp;; open -a Safari http://localhost:8888/lab </a:t>
            </a:r>
            <a:endParaRPr sz="3300"/>
          </a:p>
        </p:txBody>
      </p:sp>
      <p:sp>
        <p:nvSpPr>
          <p:cNvPr id="565" name="Google Shape;565;p55"/>
          <p:cNvSpPr/>
          <p:nvPr/>
        </p:nvSpPr>
        <p:spPr>
          <a:xfrm>
            <a:off x="671388" y="3136100"/>
            <a:ext cx="17616600" cy="161157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66" name="Google Shape;566;p55"/>
          <p:cNvSpPr/>
          <p:nvPr/>
        </p:nvSpPr>
        <p:spPr>
          <a:xfrm>
            <a:off x="4343400" y="6629400"/>
            <a:ext cx="11544300" cy="8648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567" name="Google Shape;567;p55"/>
          <p:cNvSpPr/>
          <p:nvPr/>
        </p:nvSpPr>
        <p:spPr>
          <a:xfrm>
            <a:off x="5257800" y="7353300"/>
            <a:ext cx="9791700" cy="71247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Your Device</a:t>
            </a:r>
            <a:endParaRPr sz="4800" b="1">
              <a:solidFill>
                <a:schemeClr val="lt1"/>
              </a:solidFill>
            </a:endParaRPr>
          </a:p>
          <a:p>
            <a:pPr marL="0" lvl="0" indent="0" algn="ctr" rtl="0">
              <a:spcBef>
                <a:spcPts val="0"/>
              </a:spcBef>
              <a:spcAft>
                <a:spcPts val="0"/>
              </a:spcAft>
              <a:buNone/>
            </a:pPr>
            <a:endParaRPr sz="4100"/>
          </a:p>
        </p:txBody>
      </p:sp>
      <p:sp>
        <p:nvSpPr>
          <p:cNvPr id="568" name="Google Shape;568;p55"/>
          <p:cNvSpPr/>
          <p:nvPr/>
        </p:nvSpPr>
        <p:spPr>
          <a:xfrm rot="62952">
            <a:off x="12442638" y="8943705"/>
            <a:ext cx="3014605" cy="4500506"/>
          </a:xfrm>
          <a:prstGeom prst="arc">
            <a:avLst>
              <a:gd name="adj1" fmla="val 16941406"/>
              <a:gd name="adj2" fmla="val 398652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569" name="Google Shape;569;p55"/>
          <p:cNvSpPr txBox="1"/>
          <p:nvPr/>
        </p:nvSpPr>
        <p:spPr>
          <a:xfrm>
            <a:off x="12449950" y="960035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:8888</a:t>
            </a:r>
            <a:endParaRPr/>
          </a:p>
        </p:txBody>
      </p:sp>
      <p:sp>
        <p:nvSpPr>
          <p:cNvPr id="570" name="Google Shape;570;p55"/>
          <p:cNvSpPr/>
          <p:nvPr/>
        </p:nvSpPr>
        <p:spPr>
          <a:xfrm>
            <a:off x="10115400" y="80151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sp>
        <p:nvSpPr>
          <p:cNvPr id="571" name="Google Shape;571;p55"/>
          <p:cNvSpPr/>
          <p:nvPr/>
        </p:nvSpPr>
        <p:spPr>
          <a:xfrm>
            <a:off x="11911200" y="11772750"/>
            <a:ext cx="2738700" cy="2178000"/>
          </a:xfrm>
          <a:prstGeom prst="roundRect">
            <a:avLst>
              <a:gd name="adj" fmla="val 48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Jupyter</a:t>
            </a:r>
            <a:r>
              <a:rPr lang="en-US" sz="4100"/>
              <a:t> Labs</a:t>
            </a:r>
            <a:endParaRPr sz="4100"/>
          </a:p>
        </p:txBody>
      </p:sp>
      <p:sp>
        <p:nvSpPr>
          <p:cNvPr id="572" name="Google Shape;572;p55"/>
          <p:cNvSpPr/>
          <p:nvPr/>
        </p:nvSpPr>
        <p:spPr>
          <a:xfrm>
            <a:off x="5839200" y="107818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573" name="Google Shape;573;p55"/>
          <p:cNvSpPr/>
          <p:nvPr/>
        </p:nvSpPr>
        <p:spPr>
          <a:xfrm>
            <a:off x="5839200" y="117727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574" name="Google Shape;574;p55"/>
          <p:cNvSpPr/>
          <p:nvPr/>
        </p:nvSpPr>
        <p:spPr>
          <a:xfrm>
            <a:off x="5839200" y="128074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575" name="Google Shape;575;p55"/>
          <p:cNvSpPr/>
          <p:nvPr/>
        </p:nvSpPr>
        <p:spPr>
          <a:xfrm>
            <a:off x="8545938" y="1229010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576" name="Google Shape;576;p55"/>
          <p:cNvSpPr/>
          <p:nvPr/>
        </p:nvSpPr>
        <p:spPr>
          <a:xfrm>
            <a:off x="8545950" y="113155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2" name="TextBox 1">
            <a:extLst>
              <a:ext uri="{FF2B5EF4-FFF2-40B4-BE49-F238E27FC236}">
                <a16:creationId xmlns:a16="http://schemas.microsoft.com/office/drawing/2014/main" id="{EF3E4973-7732-C5AE-998D-4A6091D23973}"/>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56"/>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Typical Jupyter Labs Interface</a:t>
            </a:r>
            <a:endParaRPr sz="8400"/>
          </a:p>
        </p:txBody>
      </p:sp>
      <p:pic>
        <p:nvPicPr>
          <p:cNvPr id="583" name="Google Shape;583;p56"/>
          <p:cNvPicPr preferRelativeResize="0"/>
          <p:nvPr/>
        </p:nvPicPr>
        <p:blipFill>
          <a:blip r:embed="rId3">
            <a:alphaModFix/>
          </a:blip>
          <a:stretch>
            <a:fillRect/>
          </a:stretch>
        </p:blipFill>
        <p:spPr>
          <a:xfrm>
            <a:off x="18288000" y="3136100"/>
            <a:ext cx="17616616" cy="16115649"/>
          </a:xfrm>
          <a:prstGeom prst="rect">
            <a:avLst/>
          </a:prstGeom>
          <a:noFill/>
          <a:ln>
            <a:noFill/>
          </a:ln>
        </p:spPr>
      </p:pic>
      <p:pic>
        <p:nvPicPr>
          <p:cNvPr id="584" name="Google Shape;584;p56"/>
          <p:cNvPicPr preferRelativeResize="0"/>
          <p:nvPr/>
        </p:nvPicPr>
        <p:blipFill>
          <a:blip r:embed="rId4">
            <a:alphaModFix/>
          </a:blip>
          <a:stretch>
            <a:fillRect/>
          </a:stretch>
        </p:blipFill>
        <p:spPr>
          <a:xfrm>
            <a:off x="671375" y="3136110"/>
            <a:ext cx="17616624" cy="16092489"/>
          </a:xfrm>
          <a:prstGeom prst="rect">
            <a:avLst/>
          </a:prstGeom>
          <a:noFill/>
          <a:ln>
            <a:noFill/>
          </a:ln>
        </p:spPr>
      </p:pic>
      <p:sp>
        <p:nvSpPr>
          <p:cNvPr id="585" name="Google Shape;585;p56"/>
          <p:cNvSpPr txBox="1"/>
          <p:nvPr/>
        </p:nvSpPr>
        <p:spPr>
          <a:xfrm>
            <a:off x="19773900" y="19469100"/>
            <a:ext cx="75819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300" u="sng">
                <a:solidFill>
                  <a:schemeClr val="hlink"/>
                </a:solidFill>
                <a:hlinkClick r:id="rId5"/>
              </a:rPr>
              <a:t>https://colab.research.google.com</a:t>
            </a:r>
            <a:endParaRPr sz="3600"/>
          </a:p>
        </p:txBody>
      </p:sp>
      <p:sp>
        <p:nvSpPr>
          <p:cNvPr id="586" name="Google Shape;586;p56"/>
          <p:cNvSpPr txBox="1"/>
          <p:nvPr/>
        </p:nvSpPr>
        <p:spPr>
          <a:xfrm>
            <a:off x="6981550" y="19469100"/>
            <a:ext cx="11544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300">
                <a:solidFill>
                  <a:schemeClr val="lt1"/>
                </a:solidFill>
              </a:rPr>
              <a:t>jupyter lab . &amp;; open -a Safari http://localhost:8888/lab </a:t>
            </a:r>
            <a:endParaRPr sz="3300"/>
          </a:p>
        </p:txBody>
      </p:sp>
      <p:sp>
        <p:nvSpPr>
          <p:cNvPr id="587" name="Google Shape;587;p56"/>
          <p:cNvSpPr/>
          <p:nvPr/>
        </p:nvSpPr>
        <p:spPr>
          <a:xfrm>
            <a:off x="671375" y="3136100"/>
            <a:ext cx="17616600" cy="161157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88" name="Google Shape;588;p56"/>
          <p:cNvSpPr/>
          <p:nvPr/>
        </p:nvSpPr>
        <p:spPr>
          <a:xfrm>
            <a:off x="4343400" y="6629400"/>
            <a:ext cx="11544300" cy="8648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589" name="Google Shape;589;p56"/>
          <p:cNvSpPr/>
          <p:nvPr/>
        </p:nvSpPr>
        <p:spPr>
          <a:xfrm>
            <a:off x="5257800" y="7353300"/>
            <a:ext cx="9791700" cy="71247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Your Device</a:t>
            </a:r>
            <a:endParaRPr sz="4800" b="1">
              <a:solidFill>
                <a:schemeClr val="lt1"/>
              </a:solidFill>
            </a:endParaRPr>
          </a:p>
          <a:p>
            <a:pPr marL="0" lvl="0" indent="0" algn="ctr" rtl="0">
              <a:spcBef>
                <a:spcPts val="0"/>
              </a:spcBef>
              <a:spcAft>
                <a:spcPts val="0"/>
              </a:spcAft>
              <a:buNone/>
            </a:pPr>
            <a:endParaRPr sz="4100"/>
          </a:p>
        </p:txBody>
      </p:sp>
      <p:sp>
        <p:nvSpPr>
          <p:cNvPr id="590" name="Google Shape;590;p56"/>
          <p:cNvSpPr/>
          <p:nvPr/>
        </p:nvSpPr>
        <p:spPr>
          <a:xfrm rot="62952">
            <a:off x="12442638" y="8943705"/>
            <a:ext cx="3014605" cy="4500506"/>
          </a:xfrm>
          <a:prstGeom prst="arc">
            <a:avLst>
              <a:gd name="adj1" fmla="val 16941406"/>
              <a:gd name="adj2" fmla="val 398652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591" name="Google Shape;591;p56"/>
          <p:cNvSpPr txBox="1"/>
          <p:nvPr/>
        </p:nvSpPr>
        <p:spPr>
          <a:xfrm>
            <a:off x="12449950" y="960035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:8888</a:t>
            </a:r>
            <a:endParaRPr/>
          </a:p>
        </p:txBody>
      </p:sp>
      <p:sp>
        <p:nvSpPr>
          <p:cNvPr id="592" name="Google Shape;592;p56"/>
          <p:cNvSpPr/>
          <p:nvPr/>
        </p:nvSpPr>
        <p:spPr>
          <a:xfrm>
            <a:off x="10115400" y="80151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sp>
        <p:nvSpPr>
          <p:cNvPr id="593" name="Google Shape;593;p56"/>
          <p:cNvSpPr/>
          <p:nvPr/>
        </p:nvSpPr>
        <p:spPr>
          <a:xfrm>
            <a:off x="11911200" y="11772750"/>
            <a:ext cx="2738700" cy="2178000"/>
          </a:xfrm>
          <a:prstGeom prst="roundRect">
            <a:avLst>
              <a:gd name="adj" fmla="val 48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Jupyter</a:t>
            </a:r>
            <a:r>
              <a:rPr lang="en-US" sz="4100"/>
              <a:t> Labs</a:t>
            </a:r>
            <a:endParaRPr sz="4100"/>
          </a:p>
        </p:txBody>
      </p:sp>
      <p:sp>
        <p:nvSpPr>
          <p:cNvPr id="594" name="Google Shape;594;p56"/>
          <p:cNvSpPr/>
          <p:nvPr/>
        </p:nvSpPr>
        <p:spPr>
          <a:xfrm>
            <a:off x="5839200" y="107818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595" name="Google Shape;595;p56"/>
          <p:cNvSpPr/>
          <p:nvPr/>
        </p:nvSpPr>
        <p:spPr>
          <a:xfrm>
            <a:off x="5839200" y="117727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596" name="Google Shape;596;p56"/>
          <p:cNvSpPr/>
          <p:nvPr/>
        </p:nvSpPr>
        <p:spPr>
          <a:xfrm>
            <a:off x="5839200" y="128074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597" name="Google Shape;597;p56"/>
          <p:cNvSpPr/>
          <p:nvPr/>
        </p:nvSpPr>
        <p:spPr>
          <a:xfrm>
            <a:off x="8545938" y="1229010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598" name="Google Shape;598;p56"/>
          <p:cNvSpPr/>
          <p:nvPr/>
        </p:nvSpPr>
        <p:spPr>
          <a:xfrm>
            <a:off x="8545950" y="113155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2" name="TextBox 1">
            <a:extLst>
              <a:ext uri="{FF2B5EF4-FFF2-40B4-BE49-F238E27FC236}">
                <a16:creationId xmlns:a16="http://schemas.microsoft.com/office/drawing/2014/main" id="{95B53138-1734-B287-C10D-367DF2790A70}"/>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57"/>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Typical Jupyter Labs Interface</a:t>
            </a:r>
            <a:endParaRPr sz="8400"/>
          </a:p>
        </p:txBody>
      </p:sp>
      <p:pic>
        <p:nvPicPr>
          <p:cNvPr id="605" name="Google Shape;605;p57"/>
          <p:cNvPicPr preferRelativeResize="0"/>
          <p:nvPr/>
        </p:nvPicPr>
        <p:blipFill>
          <a:blip r:embed="rId3">
            <a:alphaModFix/>
          </a:blip>
          <a:stretch>
            <a:fillRect/>
          </a:stretch>
        </p:blipFill>
        <p:spPr>
          <a:xfrm>
            <a:off x="18288000" y="3136100"/>
            <a:ext cx="17616616" cy="16115649"/>
          </a:xfrm>
          <a:prstGeom prst="rect">
            <a:avLst/>
          </a:prstGeom>
          <a:noFill/>
          <a:ln>
            <a:noFill/>
          </a:ln>
        </p:spPr>
      </p:pic>
      <p:pic>
        <p:nvPicPr>
          <p:cNvPr id="606" name="Google Shape;606;p57"/>
          <p:cNvPicPr preferRelativeResize="0"/>
          <p:nvPr/>
        </p:nvPicPr>
        <p:blipFill>
          <a:blip r:embed="rId4">
            <a:alphaModFix/>
          </a:blip>
          <a:stretch>
            <a:fillRect/>
          </a:stretch>
        </p:blipFill>
        <p:spPr>
          <a:xfrm>
            <a:off x="671375" y="3136110"/>
            <a:ext cx="17616624" cy="16092489"/>
          </a:xfrm>
          <a:prstGeom prst="rect">
            <a:avLst/>
          </a:prstGeom>
          <a:noFill/>
          <a:ln>
            <a:noFill/>
          </a:ln>
        </p:spPr>
      </p:pic>
      <p:sp>
        <p:nvSpPr>
          <p:cNvPr id="607" name="Google Shape;607;p57"/>
          <p:cNvSpPr txBox="1"/>
          <p:nvPr/>
        </p:nvSpPr>
        <p:spPr>
          <a:xfrm>
            <a:off x="19773900" y="19469100"/>
            <a:ext cx="75819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300" u="sng">
                <a:solidFill>
                  <a:schemeClr val="hlink"/>
                </a:solidFill>
                <a:hlinkClick r:id="rId5"/>
              </a:rPr>
              <a:t>https://colab.research.google.com</a:t>
            </a:r>
            <a:endParaRPr sz="3600"/>
          </a:p>
        </p:txBody>
      </p:sp>
      <p:sp>
        <p:nvSpPr>
          <p:cNvPr id="608" name="Google Shape;608;p57"/>
          <p:cNvSpPr txBox="1"/>
          <p:nvPr/>
        </p:nvSpPr>
        <p:spPr>
          <a:xfrm>
            <a:off x="6981550" y="19469100"/>
            <a:ext cx="11544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300">
                <a:solidFill>
                  <a:schemeClr val="lt1"/>
                </a:solidFill>
              </a:rPr>
              <a:t>jupyter lab . &amp;; open -a Safari http://localhost:8888/lab </a:t>
            </a:r>
            <a:endParaRPr sz="3300"/>
          </a:p>
        </p:txBody>
      </p:sp>
      <p:sp>
        <p:nvSpPr>
          <p:cNvPr id="609" name="Google Shape;609;p57"/>
          <p:cNvSpPr/>
          <p:nvPr/>
        </p:nvSpPr>
        <p:spPr>
          <a:xfrm>
            <a:off x="671375" y="3136100"/>
            <a:ext cx="35233200" cy="161157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10" name="Google Shape;610;p57"/>
          <p:cNvSpPr/>
          <p:nvPr/>
        </p:nvSpPr>
        <p:spPr>
          <a:xfrm>
            <a:off x="4343400" y="6629400"/>
            <a:ext cx="11544300" cy="8648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611" name="Google Shape;611;p57"/>
          <p:cNvSpPr/>
          <p:nvPr/>
        </p:nvSpPr>
        <p:spPr>
          <a:xfrm>
            <a:off x="5257800" y="7353300"/>
            <a:ext cx="9791700" cy="71247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Your Device</a:t>
            </a:r>
            <a:endParaRPr sz="4800" b="1">
              <a:solidFill>
                <a:schemeClr val="lt1"/>
              </a:solidFill>
            </a:endParaRPr>
          </a:p>
          <a:p>
            <a:pPr marL="0" lvl="0" indent="0" algn="ctr" rtl="0">
              <a:spcBef>
                <a:spcPts val="0"/>
              </a:spcBef>
              <a:spcAft>
                <a:spcPts val="0"/>
              </a:spcAft>
              <a:buNone/>
            </a:pPr>
            <a:endParaRPr sz="4100"/>
          </a:p>
        </p:txBody>
      </p:sp>
      <p:sp>
        <p:nvSpPr>
          <p:cNvPr id="612" name="Google Shape;612;p57"/>
          <p:cNvSpPr/>
          <p:nvPr/>
        </p:nvSpPr>
        <p:spPr>
          <a:xfrm rot="62952">
            <a:off x="12442638" y="8943705"/>
            <a:ext cx="3014605" cy="4500506"/>
          </a:xfrm>
          <a:prstGeom prst="arc">
            <a:avLst>
              <a:gd name="adj1" fmla="val 16941406"/>
              <a:gd name="adj2" fmla="val 3501835"/>
            </a:avLst>
          </a:prstGeom>
          <a:noFill/>
          <a:ln w="76200" cap="flat" cmpd="sng">
            <a:solidFill>
              <a:schemeClr val="lt1"/>
            </a:solidFill>
            <a:prstDash val="solid"/>
            <a:round/>
            <a:headEnd type="stealth" w="lg" len="lg"/>
            <a:tailEnd type="triangl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613" name="Google Shape;613;p57"/>
          <p:cNvSpPr txBox="1"/>
          <p:nvPr/>
        </p:nvSpPr>
        <p:spPr>
          <a:xfrm>
            <a:off x="12449950" y="960035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:8888</a:t>
            </a:r>
            <a:endParaRPr/>
          </a:p>
        </p:txBody>
      </p:sp>
      <p:sp>
        <p:nvSpPr>
          <p:cNvPr id="614" name="Google Shape;614;p57"/>
          <p:cNvSpPr/>
          <p:nvPr/>
        </p:nvSpPr>
        <p:spPr>
          <a:xfrm>
            <a:off x="10115400" y="80151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sp>
        <p:nvSpPr>
          <p:cNvPr id="615" name="Google Shape;615;p57"/>
          <p:cNvSpPr/>
          <p:nvPr/>
        </p:nvSpPr>
        <p:spPr>
          <a:xfrm>
            <a:off x="11911200" y="11772750"/>
            <a:ext cx="2738700" cy="2178000"/>
          </a:xfrm>
          <a:prstGeom prst="roundRect">
            <a:avLst>
              <a:gd name="adj" fmla="val 48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Jupyter</a:t>
            </a:r>
            <a:r>
              <a:rPr lang="en-US" sz="4100"/>
              <a:t> Labs</a:t>
            </a:r>
            <a:endParaRPr sz="4100"/>
          </a:p>
        </p:txBody>
      </p:sp>
      <p:sp>
        <p:nvSpPr>
          <p:cNvPr id="616" name="Google Shape;616;p57"/>
          <p:cNvSpPr/>
          <p:nvPr/>
        </p:nvSpPr>
        <p:spPr>
          <a:xfrm>
            <a:off x="5839200" y="107818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617" name="Google Shape;617;p57"/>
          <p:cNvSpPr/>
          <p:nvPr/>
        </p:nvSpPr>
        <p:spPr>
          <a:xfrm>
            <a:off x="5839200" y="117727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618" name="Google Shape;618;p57"/>
          <p:cNvSpPr/>
          <p:nvPr/>
        </p:nvSpPr>
        <p:spPr>
          <a:xfrm>
            <a:off x="5839200" y="128074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619" name="Google Shape;619;p57"/>
          <p:cNvSpPr/>
          <p:nvPr/>
        </p:nvSpPr>
        <p:spPr>
          <a:xfrm>
            <a:off x="8545938" y="1229010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620" name="Google Shape;620;p57"/>
          <p:cNvSpPr/>
          <p:nvPr/>
        </p:nvSpPr>
        <p:spPr>
          <a:xfrm>
            <a:off x="8545950" y="113155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621" name="Google Shape;621;p57"/>
          <p:cNvSpPr/>
          <p:nvPr/>
        </p:nvSpPr>
        <p:spPr>
          <a:xfrm>
            <a:off x="19795384" y="8372800"/>
            <a:ext cx="7974600" cy="8648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622" name="Google Shape;622;p57"/>
          <p:cNvSpPr/>
          <p:nvPr/>
        </p:nvSpPr>
        <p:spPr>
          <a:xfrm>
            <a:off x="20862182" y="9096700"/>
            <a:ext cx="5841000" cy="71247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Your Device</a:t>
            </a:r>
            <a:endParaRPr sz="4800" b="1">
              <a:solidFill>
                <a:schemeClr val="lt1"/>
              </a:solidFill>
            </a:endParaRPr>
          </a:p>
          <a:p>
            <a:pPr marL="0" lvl="0" indent="0" algn="ctr" rtl="0">
              <a:spcBef>
                <a:spcPts val="0"/>
              </a:spcBef>
              <a:spcAft>
                <a:spcPts val="0"/>
              </a:spcAft>
              <a:buNone/>
            </a:pPr>
            <a:endParaRPr sz="4100"/>
          </a:p>
        </p:txBody>
      </p:sp>
      <p:sp>
        <p:nvSpPr>
          <p:cNvPr id="623" name="Google Shape;623;p57"/>
          <p:cNvSpPr/>
          <p:nvPr/>
        </p:nvSpPr>
        <p:spPr>
          <a:xfrm>
            <a:off x="21667825" y="97204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sp>
        <p:nvSpPr>
          <p:cNvPr id="624" name="Google Shape;624;p57"/>
          <p:cNvSpPr/>
          <p:nvPr/>
        </p:nvSpPr>
        <p:spPr>
          <a:xfrm>
            <a:off x="21190763" y="127538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625" name="Google Shape;625;p57"/>
          <p:cNvSpPr/>
          <p:nvPr/>
        </p:nvSpPr>
        <p:spPr>
          <a:xfrm>
            <a:off x="21190762" y="137447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626" name="Google Shape;626;p57"/>
          <p:cNvSpPr/>
          <p:nvPr/>
        </p:nvSpPr>
        <p:spPr>
          <a:xfrm>
            <a:off x="21190763" y="147794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627" name="Google Shape;627;p57"/>
          <p:cNvSpPr/>
          <p:nvPr/>
        </p:nvSpPr>
        <p:spPr>
          <a:xfrm>
            <a:off x="23897500" y="1426210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628" name="Google Shape;628;p57"/>
          <p:cNvSpPr/>
          <p:nvPr/>
        </p:nvSpPr>
        <p:spPr>
          <a:xfrm>
            <a:off x="23897513" y="132875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629" name="Google Shape;629;p57"/>
          <p:cNvSpPr/>
          <p:nvPr/>
        </p:nvSpPr>
        <p:spPr>
          <a:xfrm rot="10654059">
            <a:off x="20545883" y="6211324"/>
            <a:ext cx="3145634" cy="3836700"/>
          </a:xfrm>
          <a:prstGeom prst="arc">
            <a:avLst>
              <a:gd name="adj1" fmla="val 16941406"/>
              <a:gd name="adj2" fmla="val 398652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pic>
        <p:nvPicPr>
          <p:cNvPr id="630" name="Google Shape;630;p57"/>
          <p:cNvPicPr preferRelativeResize="0"/>
          <p:nvPr/>
        </p:nvPicPr>
        <p:blipFill>
          <a:blip r:embed="rId6">
            <a:alphaModFix/>
          </a:blip>
          <a:stretch>
            <a:fillRect/>
          </a:stretch>
        </p:blipFill>
        <p:spPr>
          <a:xfrm>
            <a:off x="20053475" y="4292136"/>
            <a:ext cx="4666324" cy="3027039"/>
          </a:xfrm>
          <a:prstGeom prst="rect">
            <a:avLst/>
          </a:prstGeom>
          <a:noFill/>
          <a:ln>
            <a:noFill/>
          </a:ln>
        </p:spPr>
      </p:pic>
      <p:sp>
        <p:nvSpPr>
          <p:cNvPr id="631" name="Google Shape;631;p57"/>
          <p:cNvSpPr/>
          <p:nvPr/>
        </p:nvSpPr>
        <p:spPr>
          <a:xfrm rot="7386101" flipH="1">
            <a:off x="18823369" y="6803116"/>
            <a:ext cx="4667050" cy="3687817"/>
          </a:xfrm>
          <a:prstGeom prst="arc">
            <a:avLst>
              <a:gd name="adj1" fmla="val 15742284"/>
              <a:gd name="adj2" fmla="val 532818"/>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2" name="TextBox 1">
            <a:extLst>
              <a:ext uri="{FF2B5EF4-FFF2-40B4-BE49-F238E27FC236}">
                <a16:creationId xmlns:a16="http://schemas.microsoft.com/office/drawing/2014/main" id="{B6C5C85C-D980-A50E-1885-C3E09529DEA4}"/>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58"/>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Typical Jupyter Labs Interface</a:t>
            </a:r>
            <a:endParaRPr sz="8400"/>
          </a:p>
        </p:txBody>
      </p:sp>
      <p:pic>
        <p:nvPicPr>
          <p:cNvPr id="638" name="Google Shape;638;p58"/>
          <p:cNvPicPr preferRelativeResize="0"/>
          <p:nvPr/>
        </p:nvPicPr>
        <p:blipFill>
          <a:blip r:embed="rId3">
            <a:alphaModFix/>
          </a:blip>
          <a:stretch>
            <a:fillRect/>
          </a:stretch>
        </p:blipFill>
        <p:spPr>
          <a:xfrm>
            <a:off x="18288000" y="3136100"/>
            <a:ext cx="17616616" cy="16115649"/>
          </a:xfrm>
          <a:prstGeom prst="rect">
            <a:avLst/>
          </a:prstGeom>
          <a:noFill/>
          <a:ln>
            <a:noFill/>
          </a:ln>
        </p:spPr>
      </p:pic>
      <p:pic>
        <p:nvPicPr>
          <p:cNvPr id="639" name="Google Shape;639;p58"/>
          <p:cNvPicPr preferRelativeResize="0"/>
          <p:nvPr/>
        </p:nvPicPr>
        <p:blipFill>
          <a:blip r:embed="rId4">
            <a:alphaModFix/>
          </a:blip>
          <a:stretch>
            <a:fillRect/>
          </a:stretch>
        </p:blipFill>
        <p:spPr>
          <a:xfrm>
            <a:off x="671375" y="3136110"/>
            <a:ext cx="17616624" cy="16092489"/>
          </a:xfrm>
          <a:prstGeom prst="rect">
            <a:avLst/>
          </a:prstGeom>
          <a:noFill/>
          <a:ln>
            <a:noFill/>
          </a:ln>
        </p:spPr>
      </p:pic>
      <p:sp>
        <p:nvSpPr>
          <p:cNvPr id="640" name="Google Shape;640;p58"/>
          <p:cNvSpPr txBox="1"/>
          <p:nvPr/>
        </p:nvSpPr>
        <p:spPr>
          <a:xfrm>
            <a:off x="19773900" y="19469100"/>
            <a:ext cx="75819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300" u="sng">
                <a:solidFill>
                  <a:schemeClr val="hlink"/>
                </a:solidFill>
                <a:hlinkClick r:id="rId5"/>
              </a:rPr>
              <a:t>https://colab.research.google.com</a:t>
            </a:r>
            <a:endParaRPr sz="3600"/>
          </a:p>
        </p:txBody>
      </p:sp>
      <p:sp>
        <p:nvSpPr>
          <p:cNvPr id="641" name="Google Shape;641;p58"/>
          <p:cNvSpPr txBox="1"/>
          <p:nvPr/>
        </p:nvSpPr>
        <p:spPr>
          <a:xfrm>
            <a:off x="6981550" y="19469100"/>
            <a:ext cx="11544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300">
                <a:solidFill>
                  <a:schemeClr val="lt1"/>
                </a:solidFill>
              </a:rPr>
              <a:t>jupyter lab . &amp;; open -a Safari http://localhost:8888/lab </a:t>
            </a:r>
            <a:endParaRPr sz="3300"/>
          </a:p>
        </p:txBody>
      </p:sp>
      <p:sp>
        <p:nvSpPr>
          <p:cNvPr id="642" name="Google Shape;642;p58"/>
          <p:cNvSpPr/>
          <p:nvPr/>
        </p:nvSpPr>
        <p:spPr>
          <a:xfrm>
            <a:off x="671375" y="3136100"/>
            <a:ext cx="35233200" cy="161157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43" name="Google Shape;643;p58"/>
          <p:cNvSpPr/>
          <p:nvPr/>
        </p:nvSpPr>
        <p:spPr>
          <a:xfrm>
            <a:off x="4343400" y="6629400"/>
            <a:ext cx="11544300" cy="8648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644" name="Google Shape;644;p58"/>
          <p:cNvSpPr/>
          <p:nvPr/>
        </p:nvSpPr>
        <p:spPr>
          <a:xfrm>
            <a:off x="5257800" y="7353300"/>
            <a:ext cx="9791700" cy="71247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Your Device</a:t>
            </a:r>
            <a:endParaRPr sz="4800" b="1">
              <a:solidFill>
                <a:schemeClr val="lt1"/>
              </a:solidFill>
            </a:endParaRPr>
          </a:p>
          <a:p>
            <a:pPr marL="0" lvl="0" indent="0" algn="ctr" rtl="0">
              <a:spcBef>
                <a:spcPts val="0"/>
              </a:spcBef>
              <a:spcAft>
                <a:spcPts val="0"/>
              </a:spcAft>
              <a:buNone/>
            </a:pPr>
            <a:endParaRPr sz="4100"/>
          </a:p>
        </p:txBody>
      </p:sp>
      <p:sp>
        <p:nvSpPr>
          <p:cNvPr id="645" name="Google Shape;645;p58"/>
          <p:cNvSpPr txBox="1"/>
          <p:nvPr/>
        </p:nvSpPr>
        <p:spPr>
          <a:xfrm>
            <a:off x="12449950" y="960035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:8888</a:t>
            </a:r>
            <a:endParaRPr/>
          </a:p>
        </p:txBody>
      </p:sp>
      <p:sp>
        <p:nvSpPr>
          <p:cNvPr id="646" name="Google Shape;646;p58"/>
          <p:cNvSpPr/>
          <p:nvPr/>
        </p:nvSpPr>
        <p:spPr>
          <a:xfrm>
            <a:off x="10115400" y="80151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sp>
        <p:nvSpPr>
          <p:cNvPr id="647" name="Google Shape;647;p58"/>
          <p:cNvSpPr/>
          <p:nvPr/>
        </p:nvSpPr>
        <p:spPr>
          <a:xfrm>
            <a:off x="11911200" y="11772750"/>
            <a:ext cx="2738700" cy="2178000"/>
          </a:xfrm>
          <a:prstGeom prst="roundRect">
            <a:avLst>
              <a:gd name="adj" fmla="val 48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Jupyter</a:t>
            </a:r>
            <a:r>
              <a:rPr lang="en-US" sz="4100"/>
              <a:t> Labs</a:t>
            </a:r>
            <a:endParaRPr sz="4100"/>
          </a:p>
        </p:txBody>
      </p:sp>
      <p:sp>
        <p:nvSpPr>
          <p:cNvPr id="648" name="Google Shape;648;p58"/>
          <p:cNvSpPr/>
          <p:nvPr/>
        </p:nvSpPr>
        <p:spPr>
          <a:xfrm>
            <a:off x="5839200" y="107818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649" name="Google Shape;649;p58"/>
          <p:cNvSpPr/>
          <p:nvPr/>
        </p:nvSpPr>
        <p:spPr>
          <a:xfrm>
            <a:off x="5839200" y="117727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650" name="Google Shape;650;p58"/>
          <p:cNvSpPr/>
          <p:nvPr/>
        </p:nvSpPr>
        <p:spPr>
          <a:xfrm>
            <a:off x="5839200" y="128074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651" name="Google Shape;651;p58"/>
          <p:cNvSpPr/>
          <p:nvPr/>
        </p:nvSpPr>
        <p:spPr>
          <a:xfrm>
            <a:off x="8545938" y="1229010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652" name="Google Shape;652;p58"/>
          <p:cNvSpPr/>
          <p:nvPr/>
        </p:nvSpPr>
        <p:spPr>
          <a:xfrm>
            <a:off x="8545950" y="113155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653" name="Google Shape;653;p58"/>
          <p:cNvSpPr/>
          <p:nvPr/>
        </p:nvSpPr>
        <p:spPr>
          <a:xfrm>
            <a:off x="19795384" y="8372800"/>
            <a:ext cx="7974600" cy="8648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654" name="Google Shape;654;p58"/>
          <p:cNvSpPr/>
          <p:nvPr/>
        </p:nvSpPr>
        <p:spPr>
          <a:xfrm>
            <a:off x="20862182" y="9096700"/>
            <a:ext cx="5841000" cy="71247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Your Device</a:t>
            </a:r>
            <a:endParaRPr sz="4800" b="1">
              <a:solidFill>
                <a:schemeClr val="lt1"/>
              </a:solidFill>
            </a:endParaRPr>
          </a:p>
          <a:p>
            <a:pPr marL="0" lvl="0" indent="0" algn="ctr" rtl="0">
              <a:spcBef>
                <a:spcPts val="0"/>
              </a:spcBef>
              <a:spcAft>
                <a:spcPts val="0"/>
              </a:spcAft>
              <a:buNone/>
            </a:pPr>
            <a:endParaRPr sz="4100"/>
          </a:p>
        </p:txBody>
      </p:sp>
      <p:sp>
        <p:nvSpPr>
          <p:cNvPr id="655" name="Google Shape;655;p58"/>
          <p:cNvSpPr/>
          <p:nvPr/>
        </p:nvSpPr>
        <p:spPr>
          <a:xfrm>
            <a:off x="21667825" y="97204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sp>
        <p:nvSpPr>
          <p:cNvPr id="656" name="Google Shape;656;p58"/>
          <p:cNvSpPr/>
          <p:nvPr/>
        </p:nvSpPr>
        <p:spPr>
          <a:xfrm>
            <a:off x="21190763" y="127538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657" name="Google Shape;657;p58"/>
          <p:cNvSpPr/>
          <p:nvPr/>
        </p:nvSpPr>
        <p:spPr>
          <a:xfrm>
            <a:off x="21190762" y="137447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658" name="Google Shape;658;p58"/>
          <p:cNvSpPr/>
          <p:nvPr/>
        </p:nvSpPr>
        <p:spPr>
          <a:xfrm>
            <a:off x="21190763" y="147794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659" name="Google Shape;659;p58"/>
          <p:cNvSpPr/>
          <p:nvPr/>
        </p:nvSpPr>
        <p:spPr>
          <a:xfrm>
            <a:off x="23897500" y="1426210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660" name="Google Shape;660;p58"/>
          <p:cNvSpPr/>
          <p:nvPr/>
        </p:nvSpPr>
        <p:spPr>
          <a:xfrm>
            <a:off x="23897513" y="132875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pic>
        <p:nvPicPr>
          <p:cNvPr id="661" name="Google Shape;661;p58"/>
          <p:cNvPicPr preferRelativeResize="0"/>
          <p:nvPr/>
        </p:nvPicPr>
        <p:blipFill>
          <a:blip r:embed="rId6">
            <a:alphaModFix/>
          </a:blip>
          <a:stretch>
            <a:fillRect/>
          </a:stretch>
        </p:blipFill>
        <p:spPr>
          <a:xfrm rot="156718">
            <a:off x="28115833" y="5502725"/>
            <a:ext cx="6134260" cy="6597555"/>
          </a:xfrm>
          <a:prstGeom prst="rect">
            <a:avLst/>
          </a:prstGeom>
          <a:noFill/>
          <a:ln>
            <a:noFill/>
          </a:ln>
        </p:spPr>
      </p:pic>
      <p:sp>
        <p:nvSpPr>
          <p:cNvPr id="662" name="Google Shape;662;p58"/>
          <p:cNvSpPr/>
          <p:nvPr/>
        </p:nvSpPr>
        <p:spPr>
          <a:xfrm rot="-6624000">
            <a:off x="25861795" y="6932318"/>
            <a:ext cx="3145691" cy="5150764"/>
          </a:xfrm>
          <a:prstGeom prst="arc">
            <a:avLst>
              <a:gd name="adj1" fmla="val 16941406"/>
              <a:gd name="adj2" fmla="val 398652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663" name="Google Shape;663;p58"/>
          <p:cNvSpPr/>
          <p:nvPr/>
        </p:nvSpPr>
        <p:spPr>
          <a:xfrm rot="10654059">
            <a:off x="20545883" y="6211324"/>
            <a:ext cx="3145634" cy="3836700"/>
          </a:xfrm>
          <a:prstGeom prst="arc">
            <a:avLst>
              <a:gd name="adj1" fmla="val 16941406"/>
              <a:gd name="adj2" fmla="val 398652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pic>
        <p:nvPicPr>
          <p:cNvPr id="664" name="Google Shape;664;p58"/>
          <p:cNvPicPr preferRelativeResize="0"/>
          <p:nvPr/>
        </p:nvPicPr>
        <p:blipFill>
          <a:blip r:embed="rId7">
            <a:alphaModFix/>
          </a:blip>
          <a:stretch>
            <a:fillRect/>
          </a:stretch>
        </p:blipFill>
        <p:spPr>
          <a:xfrm>
            <a:off x="20053475" y="4292136"/>
            <a:ext cx="4666324" cy="3027039"/>
          </a:xfrm>
          <a:prstGeom prst="rect">
            <a:avLst/>
          </a:prstGeom>
          <a:noFill/>
          <a:ln>
            <a:noFill/>
          </a:ln>
        </p:spPr>
      </p:pic>
      <p:sp>
        <p:nvSpPr>
          <p:cNvPr id="665" name="Google Shape;665;p58"/>
          <p:cNvSpPr/>
          <p:nvPr/>
        </p:nvSpPr>
        <p:spPr>
          <a:xfrm rot="-6624096" flipH="1">
            <a:off x="24451129" y="3154070"/>
            <a:ext cx="4572311" cy="5150764"/>
          </a:xfrm>
          <a:prstGeom prst="arc">
            <a:avLst>
              <a:gd name="adj1" fmla="val 16941406"/>
              <a:gd name="adj2" fmla="val 49697"/>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666" name="Google Shape;666;p58"/>
          <p:cNvSpPr/>
          <p:nvPr/>
        </p:nvSpPr>
        <p:spPr>
          <a:xfrm rot="4901571" flipH="1">
            <a:off x="23574906" y="5325697"/>
            <a:ext cx="4572273" cy="5150741"/>
          </a:xfrm>
          <a:prstGeom prst="arc">
            <a:avLst>
              <a:gd name="adj1" fmla="val 16941406"/>
              <a:gd name="adj2" fmla="val 1114815"/>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667" name="Google Shape;667;p58"/>
          <p:cNvSpPr/>
          <p:nvPr/>
        </p:nvSpPr>
        <p:spPr>
          <a:xfrm rot="7386101" flipH="1">
            <a:off x="18823369" y="6803116"/>
            <a:ext cx="4667050" cy="3687817"/>
          </a:xfrm>
          <a:prstGeom prst="arc">
            <a:avLst>
              <a:gd name="adj1" fmla="val 15742284"/>
              <a:gd name="adj2" fmla="val 532818"/>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pic>
        <p:nvPicPr>
          <p:cNvPr id="668" name="Google Shape;668;p58"/>
          <p:cNvPicPr preferRelativeResize="0"/>
          <p:nvPr/>
        </p:nvPicPr>
        <p:blipFill>
          <a:blip r:embed="rId7">
            <a:alphaModFix/>
          </a:blip>
          <a:stretch>
            <a:fillRect/>
          </a:stretch>
        </p:blipFill>
        <p:spPr>
          <a:xfrm>
            <a:off x="24974900" y="5809559"/>
            <a:ext cx="2738700" cy="1776591"/>
          </a:xfrm>
          <a:prstGeom prst="rect">
            <a:avLst/>
          </a:prstGeom>
          <a:noFill/>
          <a:ln>
            <a:noFill/>
          </a:ln>
        </p:spPr>
      </p:pic>
      <p:sp>
        <p:nvSpPr>
          <p:cNvPr id="669" name="Google Shape;669;p58"/>
          <p:cNvSpPr/>
          <p:nvPr/>
        </p:nvSpPr>
        <p:spPr>
          <a:xfrm rot="62952">
            <a:off x="12442638" y="8943705"/>
            <a:ext cx="3014605" cy="4500506"/>
          </a:xfrm>
          <a:prstGeom prst="arc">
            <a:avLst>
              <a:gd name="adj1" fmla="val 16941406"/>
              <a:gd name="adj2" fmla="val 3501835"/>
            </a:avLst>
          </a:prstGeom>
          <a:noFill/>
          <a:ln w="76200" cap="flat" cmpd="sng">
            <a:solidFill>
              <a:schemeClr val="lt1"/>
            </a:solidFill>
            <a:prstDash val="solid"/>
            <a:round/>
            <a:headEnd type="stealth" w="lg" len="lg"/>
            <a:tailEnd type="triangl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2" name="TextBox 1">
            <a:extLst>
              <a:ext uri="{FF2B5EF4-FFF2-40B4-BE49-F238E27FC236}">
                <a16:creationId xmlns:a16="http://schemas.microsoft.com/office/drawing/2014/main" id="{8E7C1600-7149-79F4-C7C8-C76EC1D70654}"/>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59"/>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DLI Jupyter Labs Interface</a:t>
            </a:r>
            <a:endParaRPr sz="8400"/>
          </a:p>
        </p:txBody>
      </p:sp>
      <p:pic>
        <p:nvPicPr>
          <p:cNvPr id="676" name="Google Shape;676;p59"/>
          <p:cNvPicPr preferRelativeResize="0"/>
          <p:nvPr/>
        </p:nvPicPr>
        <p:blipFill rotWithShape="1">
          <a:blip r:embed="rId3">
            <a:alphaModFix/>
          </a:blip>
          <a:srcRect/>
          <a:stretch/>
        </p:blipFill>
        <p:spPr>
          <a:xfrm>
            <a:off x="3780950" y="2781300"/>
            <a:ext cx="29014077" cy="16802101"/>
          </a:xfrm>
          <a:prstGeom prst="rect">
            <a:avLst/>
          </a:prstGeom>
          <a:noFill/>
          <a:ln>
            <a:noFill/>
          </a:ln>
        </p:spPr>
      </p:pic>
      <p:sp>
        <p:nvSpPr>
          <p:cNvPr id="2" name="TextBox 1">
            <a:extLst>
              <a:ext uri="{FF2B5EF4-FFF2-40B4-BE49-F238E27FC236}">
                <a16:creationId xmlns:a16="http://schemas.microsoft.com/office/drawing/2014/main" id="{2E21C219-E7DD-7F89-89A3-C8282C5371C5}"/>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60"/>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DLI Jupyter Labs Interface</a:t>
            </a:r>
            <a:endParaRPr sz="8400"/>
          </a:p>
        </p:txBody>
      </p:sp>
      <p:pic>
        <p:nvPicPr>
          <p:cNvPr id="683" name="Google Shape;683;p60"/>
          <p:cNvPicPr preferRelativeResize="0"/>
          <p:nvPr/>
        </p:nvPicPr>
        <p:blipFill rotWithShape="1">
          <a:blip r:embed="rId3">
            <a:alphaModFix/>
          </a:blip>
          <a:srcRect/>
          <a:stretch/>
        </p:blipFill>
        <p:spPr>
          <a:xfrm>
            <a:off x="3780950" y="2781300"/>
            <a:ext cx="29014077" cy="16802101"/>
          </a:xfrm>
          <a:prstGeom prst="rect">
            <a:avLst/>
          </a:prstGeom>
          <a:noFill/>
          <a:ln>
            <a:noFill/>
          </a:ln>
        </p:spPr>
      </p:pic>
      <p:sp>
        <p:nvSpPr>
          <p:cNvPr id="684" name="Google Shape;684;p60"/>
          <p:cNvSpPr/>
          <p:nvPr/>
        </p:nvSpPr>
        <p:spPr>
          <a:xfrm>
            <a:off x="3780950" y="2781300"/>
            <a:ext cx="29014200" cy="168021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85" name="Google Shape;685;p60"/>
          <p:cNvPicPr preferRelativeResize="0"/>
          <p:nvPr/>
        </p:nvPicPr>
        <p:blipFill>
          <a:blip r:embed="rId4">
            <a:alphaModFix/>
          </a:blip>
          <a:stretch>
            <a:fillRect/>
          </a:stretch>
        </p:blipFill>
        <p:spPr>
          <a:xfrm>
            <a:off x="18487545" y="14602887"/>
            <a:ext cx="6397030" cy="3598324"/>
          </a:xfrm>
          <a:prstGeom prst="rect">
            <a:avLst/>
          </a:prstGeom>
          <a:noFill/>
          <a:ln>
            <a:noFill/>
          </a:ln>
        </p:spPr>
      </p:pic>
      <p:pic>
        <p:nvPicPr>
          <p:cNvPr id="686" name="Google Shape;686;p60"/>
          <p:cNvPicPr preferRelativeResize="0"/>
          <p:nvPr/>
        </p:nvPicPr>
        <p:blipFill>
          <a:blip r:embed="rId5">
            <a:alphaModFix/>
          </a:blip>
          <a:stretch>
            <a:fillRect/>
          </a:stretch>
        </p:blipFill>
        <p:spPr>
          <a:xfrm>
            <a:off x="13057250" y="14954250"/>
            <a:ext cx="4837023" cy="2895601"/>
          </a:xfrm>
          <a:prstGeom prst="rect">
            <a:avLst/>
          </a:prstGeom>
          <a:noFill/>
          <a:ln>
            <a:noFill/>
          </a:ln>
        </p:spPr>
      </p:pic>
      <p:grpSp>
        <p:nvGrpSpPr>
          <p:cNvPr id="687" name="Google Shape;687;p60"/>
          <p:cNvGrpSpPr/>
          <p:nvPr/>
        </p:nvGrpSpPr>
        <p:grpSpPr>
          <a:xfrm>
            <a:off x="1638300" y="13220700"/>
            <a:ext cx="8039100" cy="6362700"/>
            <a:chOff x="5753100" y="6515100"/>
            <a:chExt cx="8039100" cy="6362700"/>
          </a:xfrm>
        </p:grpSpPr>
        <p:sp>
          <p:nvSpPr>
            <p:cNvPr id="688" name="Google Shape;688;p60"/>
            <p:cNvSpPr/>
            <p:nvPr/>
          </p:nvSpPr>
          <p:spPr>
            <a:xfrm>
              <a:off x="5753100" y="65151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689" name="Google Shape;689;p60"/>
            <p:cNvSpPr/>
            <p:nvPr/>
          </p:nvSpPr>
          <p:spPr>
            <a:xfrm>
              <a:off x="6667500" y="72390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r>
                <a:rPr lang="en-US" sz="4800" b="1">
                  <a:solidFill>
                    <a:schemeClr val="lt1"/>
                  </a:solidFill>
                </a:rPr>
                <a:t>Your Device</a:t>
              </a:r>
              <a:endParaRPr sz="4800" b="1">
                <a:solidFill>
                  <a:schemeClr val="lt1"/>
                </a:solidFill>
              </a:endParaRPr>
            </a:p>
            <a:p>
              <a:pPr marL="0" lvl="0" indent="0" algn="ctr" rtl="0">
                <a:spcBef>
                  <a:spcPts val="0"/>
                </a:spcBef>
                <a:spcAft>
                  <a:spcPts val="0"/>
                </a:spcAft>
                <a:buNone/>
              </a:pPr>
              <a:endParaRPr sz="4100"/>
            </a:p>
          </p:txBody>
        </p:sp>
        <p:sp>
          <p:nvSpPr>
            <p:cNvPr id="690" name="Google Shape;690;p60"/>
            <p:cNvSpPr/>
            <p:nvPr/>
          </p:nvSpPr>
          <p:spPr>
            <a:xfrm>
              <a:off x="8019900" y="79008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grpSp>
        <p:nvGrpSpPr>
          <p:cNvPr id="691" name="Google Shape;691;p60"/>
          <p:cNvGrpSpPr/>
          <p:nvPr/>
        </p:nvGrpSpPr>
        <p:grpSpPr>
          <a:xfrm>
            <a:off x="10003877" y="4058700"/>
            <a:ext cx="16160060" cy="9867911"/>
            <a:chOff x="6201589" y="5938524"/>
            <a:chExt cx="10240200" cy="6362700"/>
          </a:xfrm>
        </p:grpSpPr>
        <p:sp>
          <p:nvSpPr>
            <p:cNvPr id="692" name="Google Shape;692;p60"/>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693" name="Google Shape;693;p60"/>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b="1">
                  <a:solidFill>
                    <a:schemeClr val="lt1"/>
                  </a:solidFill>
                </a:rPr>
                <a:t>Remote Host</a:t>
              </a:r>
              <a:endParaRPr sz="56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Clr>
                  <a:schemeClr val="lt1"/>
                </a:buClr>
                <a:buSzPts val="1100"/>
                <a:buFont typeface="Arial"/>
                <a:buNone/>
              </a:pPr>
              <a:endParaRPr sz="4800" b="1">
                <a:solidFill>
                  <a:schemeClr val="lt1"/>
                </a:solidFill>
              </a:endParaRPr>
            </a:p>
            <a:p>
              <a:pPr marL="0" lvl="0" indent="0" algn="ctr" rtl="0">
                <a:spcBef>
                  <a:spcPts val="0"/>
                </a:spcBef>
                <a:spcAft>
                  <a:spcPts val="0"/>
                </a:spcAft>
                <a:buNone/>
              </a:pPr>
              <a:endParaRPr sz="4100"/>
            </a:p>
          </p:txBody>
        </p:sp>
      </p:grpSp>
      <p:sp>
        <p:nvSpPr>
          <p:cNvPr id="694" name="Google Shape;694;p60"/>
          <p:cNvSpPr/>
          <p:nvPr/>
        </p:nvSpPr>
        <p:spPr>
          <a:xfrm>
            <a:off x="11758800" y="10073500"/>
            <a:ext cx="2738700" cy="2178000"/>
          </a:xfrm>
          <a:prstGeom prst="roundRect">
            <a:avLst>
              <a:gd name="adj" fmla="val 48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Jupyter</a:t>
            </a:r>
            <a:r>
              <a:rPr lang="en-US" sz="4100"/>
              <a:t> Labs</a:t>
            </a:r>
            <a:endParaRPr sz="4100"/>
          </a:p>
        </p:txBody>
      </p:sp>
      <p:pic>
        <p:nvPicPr>
          <p:cNvPr id="695" name="Google Shape;695;p60"/>
          <p:cNvPicPr preferRelativeResize="0"/>
          <p:nvPr/>
        </p:nvPicPr>
        <p:blipFill>
          <a:blip r:embed="rId6">
            <a:alphaModFix/>
          </a:blip>
          <a:stretch>
            <a:fillRect/>
          </a:stretch>
        </p:blipFill>
        <p:spPr>
          <a:xfrm rot="156717">
            <a:off x="27589233" y="8530543"/>
            <a:ext cx="4272502" cy="4595195"/>
          </a:xfrm>
          <a:prstGeom prst="rect">
            <a:avLst/>
          </a:prstGeom>
          <a:noFill/>
          <a:ln>
            <a:noFill/>
          </a:ln>
        </p:spPr>
      </p:pic>
      <p:pic>
        <p:nvPicPr>
          <p:cNvPr id="696" name="Google Shape;696;p60"/>
          <p:cNvPicPr preferRelativeResize="0"/>
          <p:nvPr/>
        </p:nvPicPr>
        <p:blipFill>
          <a:blip r:embed="rId7">
            <a:alphaModFix/>
          </a:blip>
          <a:stretch>
            <a:fillRect/>
          </a:stretch>
        </p:blipFill>
        <p:spPr>
          <a:xfrm>
            <a:off x="26163925" y="9711213"/>
            <a:ext cx="1775201" cy="1151574"/>
          </a:xfrm>
          <a:prstGeom prst="rect">
            <a:avLst/>
          </a:prstGeom>
          <a:noFill/>
          <a:ln>
            <a:noFill/>
          </a:ln>
        </p:spPr>
      </p:pic>
      <p:sp>
        <p:nvSpPr>
          <p:cNvPr id="697" name="Google Shape;697;p60"/>
          <p:cNvSpPr/>
          <p:nvPr/>
        </p:nvSpPr>
        <p:spPr>
          <a:xfrm rot="-6624296">
            <a:off x="25921289" y="8263943"/>
            <a:ext cx="1664120" cy="4655914"/>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698" name="Google Shape;698;p60"/>
          <p:cNvSpPr/>
          <p:nvPr/>
        </p:nvSpPr>
        <p:spPr>
          <a:xfrm rot="-6624047" flipH="1">
            <a:off x="25713059" y="8096954"/>
            <a:ext cx="1606782" cy="4837307"/>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699" name="Google Shape;699;p60"/>
          <p:cNvSpPr/>
          <p:nvPr/>
        </p:nvSpPr>
        <p:spPr>
          <a:xfrm>
            <a:off x="21536400" y="95979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700" name="Google Shape;700;p60"/>
          <p:cNvSpPr/>
          <p:nvPr/>
        </p:nvSpPr>
        <p:spPr>
          <a:xfrm>
            <a:off x="21536400" y="105888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701" name="Google Shape;701;p60"/>
          <p:cNvSpPr/>
          <p:nvPr/>
        </p:nvSpPr>
        <p:spPr>
          <a:xfrm>
            <a:off x="21536400" y="116235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702" name="Google Shape;702;p60"/>
          <p:cNvSpPr/>
          <p:nvPr/>
        </p:nvSpPr>
        <p:spPr>
          <a:xfrm>
            <a:off x="16778400" y="111635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703" name="Google Shape;703;p60"/>
          <p:cNvSpPr/>
          <p:nvPr/>
        </p:nvSpPr>
        <p:spPr>
          <a:xfrm>
            <a:off x="16778388" y="10020238"/>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704" name="Google Shape;704;p60"/>
          <p:cNvSpPr/>
          <p:nvPr/>
        </p:nvSpPr>
        <p:spPr>
          <a:xfrm rot="-7843191">
            <a:off x="8409074" y="10515381"/>
            <a:ext cx="3837139" cy="6181286"/>
          </a:xfrm>
          <a:prstGeom prst="arc">
            <a:avLst>
              <a:gd name="adj1" fmla="val 17459521"/>
              <a:gd name="adj2" fmla="val 3986520"/>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705" name="Google Shape;705;p60"/>
          <p:cNvSpPr/>
          <p:nvPr/>
        </p:nvSpPr>
        <p:spPr>
          <a:xfrm rot="-7843221" flipH="1">
            <a:off x="7578622" y="9247550"/>
            <a:ext cx="3507838" cy="6181286"/>
          </a:xfrm>
          <a:prstGeom prst="arc">
            <a:avLst>
              <a:gd name="adj1" fmla="val 17459521"/>
              <a:gd name="adj2" fmla="val 398652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2" name="TextBox 1">
            <a:extLst>
              <a:ext uri="{FF2B5EF4-FFF2-40B4-BE49-F238E27FC236}">
                <a16:creationId xmlns:a16="http://schemas.microsoft.com/office/drawing/2014/main" id="{8FDEACAD-8423-565A-F968-51F65213BE22}"/>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61"/>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DLI Jupyter Labs Interface</a:t>
            </a:r>
            <a:endParaRPr sz="8400"/>
          </a:p>
        </p:txBody>
      </p:sp>
      <p:pic>
        <p:nvPicPr>
          <p:cNvPr id="712" name="Google Shape;712;p61"/>
          <p:cNvPicPr preferRelativeResize="0"/>
          <p:nvPr/>
        </p:nvPicPr>
        <p:blipFill rotWithShape="1">
          <a:blip r:embed="rId3">
            <a:alphaModFix/>
          </a:blip>
          <a:srcRect/>
          <a:stretch/>
        </p:blipFill>
        <p:spPr>
          <a:xfrm>
            <a:off x="3780950" y="2781300"/>
            <a:ext cx="29014077" cy="16802101"/>
          </a:xfrm>
          <a:prstGeom prst="rect">
            <a:avLst/>
          </a:prstGeom>
          <a:noFill/>
          <a:ln>
            <a:noFill/>
          </a:ln>
        </p:spPr>
      </p:pic>
      <p:sp>
        <p:nvSpPr>
          <p:cNvPr id="713" name="Google Shape;713;p61"/>
          <p:cNvSpPr/>
          <p:nvPr/>
        </p:nvSpPr>
        <p:spPr>
          <a:xfrm>
            <a:off x="3780950" y="2781300"/>
            <a:ext cx="29014200" cy="168021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714" name="Google Shape;714;p61"/>
          <p:cNvPicPr preferRelativeResize="0"/>
          <p:nvPr/>
        </p:nvPicPr>
        <p:blipFill>
          <a:blip r:embed="rId4">
            <a:alphaModFix/>
          </a:blip>
          <a:stretch>
            <a:fillRect/>
          </a:stretch>
        </p:blipFill>
        <p:spPr>
          <a:xfrm>
            <a:off x="18487545" y="14602887"/>
            <a:ext cx="6397030" cy="3598324"/>
          </a:xfrm>
          <a:prstGeom prst="rect">
            <a:avLst/>
          </a:prstGeom>
          <a:noFill/>
          <a:ln>
            <a:noFill/>
          </a:ln>
        </p:spPr>
      </p:pic>
      <p:pic>
        <p:nvPicPr>
          <p:cNvPr id="715" name="Google Shape;715;p61"/>
          <p:cNvPicPr preferRelativeResize="0"/>
          <p:nvPr/>
        </p:nvPicPr>
        <p:blipFill>
          <a:blip r:embed="rId5">
            <a:alphaModFix/>
          </a:blip>
          <a:stretch>
            <a:fillRect/>
          </a:stretch>
        </p:blipFill>
        <p:spPr>
          <a:xfrm>
            <a:off x="13057250" y="14954250"/>
            <a:ext cx="4837023" cy="2895601"/>
          </a:xfrm>
          <a:prstGeom prst="rect">
            <a:avLst/>
          </a:prstGeom>
          <a:noFill/>
          <a:ln>
            <a:noFill/>
          </a:ln>
        </p:spPr>
      </p:pic>
      <p:grpSp>
        <p:nvGrpSpPr>
          <p:cNvPr id="716" name="Google Shape;716;p61"/>
          <p:cNvGrpSpPr/>
          <p:nvPr/>
        </p:nvGrpSpPr>
        <p:grpSpPr>
          <a:xfrm>
            <a:off x="1638300" y="13220700"/>
            <a:ext cx="8039100" cy="6362700"/>
            <a:chOff x="5753100" y="6515100"/>
            <a:chExt cx="8039100" cy="6362700"/>
          </a:xfrm>
        </p:grpSpPr>
        <p:sp>
          <p:nvSpPr>
            <p:cNvPr id="717" name="Google Shape;717;p61"/>
            <p:cNvSpPr/>
            <p:nvPr/>
          </p:nvSpPr>
          <p:spPr>
            <a:xfrm>
              <a:off x="5753100" y="65151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718" name="Google Shape;718;p61"/>
            <p:cNvSpPr/>
            <p:nvPr/>
          </p:nvSpPr>
          <p:spPr>
            <a:xfrm>
              <a:off x="6667500" y="72390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r>
                <a:rPr lang="en-US" sz="4800" b="1">
                  <a:solidFill>
                    <a:schemeClr val="lt1"/>
                  </a:solidFill>
                </a:rPr>
                <a:t>Your Device</a:t>
              </a:r>
              <a:endParaRPr sz="4800" b="1">
                <a:solidFill>
                  <a:schemeClr val="lt1"/>
                </a:solidFill>
              </a:endParaRPr>
            </a:p>
            <a:p>
              <a:pPr marL="0" lvl="0" indent="0" algn="ctr" rtl="0">
                <a:spcBef>
                  <a:spcPts val="0"/>
                </a:spcBef>
                <a:spcAft>
                  <a:spcPts val="0"/>
                </a:spcAft>
                <a:buNone/>
              </a:pPr>
              <a:endParaRPr sz="4100"/>
            </a:p>
          </p:txBody>
        </p:sp>
        <p:sp>
          <p:nvSpPr>
            <p:cNvPr id="719" name="Google Shape;719;p61"/>
            <p:cNvSpPr/>
            <p:nvPr/>
          </p:nvSpPr>
          <p:spPr>
            <a:xfrm>
              <a:off x="8019900" y="79008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grpSp>
        <p:nvGrpSpPr>
          <p:cNvPr id="720" name="Google Shape;720;p61"/>
          <p:cNvGrpSpPr/>
          <p:nvPr/>
        </p:nvGrpSpPr>
        <p:grpSpPr>
          <a:xfrm>
            <a:off x="10003877" y="4058700"/>
            <a:ext cx="16160060" cy="9867911"/>
            <a:chOff x="6201589" y="5938524"/>
            <a:chExt cx="10240200" cy="6362700"/>
          </a:xfrm>
        </p:grpSpPr>
        <p:sp>
          <p:nvSpPr>
            <p:cNvPr id="721" name="Google Shape;721;p61"/>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722" name="Google Shape;722;p61"/>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b="1">
                  <a:solidFill>
                    <a:schemeClr val="lt1"/>
                  </a:solidFill>
                </a:rPr>
                <a:t>Remote Host</a:t>
              </a:r>
              <a:endParaRPr sz="56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Clr>
                  <a:schemeClr val="lt1"/>
                </a:buClr>
                <a:buSzPts val="1100"/>
                <a:buFont typeface="Arial"/>
                <a:buNone/>
              </a:pPr>
              <a:endParaRPr sz="4800" b="1">
                <a:solidFill>
                  <a:schemeClr val="lt1"/>
                </a:solidFill>
              </a:endParaRPr>
            </a:p>
            <a:p>
              <a:pPr marL="0" lvl="0" indent="0" algn="ctr" rtl="0">
                <a:spcBef>
                  <a:spcPts val="0"/>
                </a:spcBef>
                <a:spcAft>
                  <a:spcPts val="0"/>
                </a:spcAft>
                <a:buNone/>
              </a:pPr>
              <a:endParaRPr sz="4100"/>
            </a:p>
          </p:txBody>
        </p:sp>
      </p:grpSp>
      <p:sp>
        <p:nvSpPr>
          <p:cNvPr id="723" name="Google Shape;723;p61"/>
          <p:cNvSpPr/>
          <p:nvPr/>
        </p:nvSpPr>
        <p:spPr>
          <a:xfrm>
            <a:off x="11758800" y="10073500"/>
            <a:ext cx="2738700" cy="2178000"/>
          </a:xfrm>
          <a:prstGeom prst="roundRect">
            <a:avLst>
              <a:gd name="adj" fmla="val 48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Jupyter</a:t>
            </a:r>
            <a:r>
              <a:rPr lang="en-US" sz="4100"/>
              <a:t> Labs</a:t>
            </a:r>
            <a:endParaRPr sz="4100"/>
          </a:p>
        </p:txBody>
      </p:sp>
      <p:pic>
        <p:nvPicPr>
          <p:cNvPr id="724" name="Google Shape;724;p61"/>
          <p:cNvPicPr preferRelativeResize="0"/>
          <p:nvPr/>
        </p:nvPicPr>
        <p:blipFill>
          <a:blip r:embed="rId6">
            <a:alphaModFix/>
          </a:blip>
          <a:stretch>
            <a:fillRect/>
          </a:stretch>
        </p:blipFill>
        <p:spPr>
          <a:xfrm rot="156717">
            <a:off x="27589233" y="8530543"/>
            <a:ext cx="4272502" cy="4595195"/>
          </a:xfrm>
          <a:prstGeom prst="rect">
            <a:avLst/>
          </a:prstGeom>
          <a:noFill/>
          <a:ln>
            <a:noFill/>
          </a:ln>
        </p:spPr>
      </p:pic>
      <p:pic>
        <p:nvPicPr>
          <p:cNvPr id="725" name="Google Shape;725;p61"/>
          <p:cNvPicPr preferRelativeResize="0"/>
          <p:nvPr/>
        </p:nvPicPr>
        <p:blipFill>
          <a:blip r:embed="rId7">
            <a:alphaModFix/>
          </a:blip>
          <a:stretch>
            <a:fillRect/>
          </a:stretch>
        </p:blipFill>
        <p:spPr>
          <a:xfrm>
            <a:off x="26163925" y="9711213"/>
            <a:ext cx="1775201" cy="1151574"/>
          </a:xfrm>
          <a:prstGeom prst="rect">
            <a:avLst/>
          </a:prstGeom>
          <a:noFill/>
          <a:ln>
            <a:noFill/>
          </a:ln>
        </p:spPr>
      </p:pic>
      <p:sp>
        <p:nvSpPr>
          <p:cNvPr id="726" name="Google Shape;726;p61"/>
          <p:cNvSpPr/>
          <p:nvPr/>
        </p:nvSpPr>
        <p:spPr>
          <a:xfrm rot="-6624296">
            <a:off x="25921289" y="8263943"/>
            <a:ext cx="1664120" cy="4655914"/>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727" name="Google Shape;727;p61"/>
          <p:cNvSpPr/>
          <p:nvPr/>
        </p:nvSpPr>
        <p:spPr>
          <a:xfrm rot="-6624047" flipH="1">
            <a:off x="25713059" y="8096954"/>
            <a:ext cx="1606782" cy="4837307"/>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728" name="Google Shape;728;p61"/>
          <p:cNvSpPr/>
          <p:nvPr/>
        </p:nvSpPr>
        <p:spPr>
          <a:xfrm>
            <a:off x="21536400" y="95979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729" name="Google Shape;729;p61"/>
          <p:cNvSpPr/>
          <p:nvPr/>
        </p:nvSpPr>
        <p:spPr>
          <a:xfrm>
            <a:off x="21536400" y="105888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730" name="Google Shape;730;p61"/>
          <p:cNvSpPr/>
          <p:nvPr/>
        </p:nvSpPr>
        <p:spPr>
          <a:xfrm>
            <a:off x="21536400" y="116235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731" name="Google Shape;731;p61"/>
          <p:cNvSpPr/>
          <p:nvPr/>
        </p:nvSpPr>
        <p:spPr>
          <a:xfrm>
            <a:off x="16778400" y="111635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732" name="Google Shape;732;p61"/>
          <p:cNvSpPr/>
          <p:nvPr/>
        </p:nvSpPr>
        <p:spPr>
          <a:xfrm>
            <a:off x="16778388" y="10020238"/>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733" name="Google Shape;733;p61"/>
          <p:cNvSpPr/>
          <p:nvPr/>
        </p:nvSpPr>
        <p:spPr>
          <a:xfrm rot="-7843191">
            <a:off x="8409074" y="10515381"/>
            <a:ext cx="3837139" cy="6181286"/>
          </a:xfrm>
          <a:prstGeom prst="arc">
            <a:avLst>
              <a:gd name="adj1" fmla="val 17459521"/>
              <a:gd name="adj2" fmla="val 3986520"/>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734" name="Google Shape;734;p61"/>
          <p:cNvSpPr/>
          <p:nvPr/>
        </p:nvSpPr>
        <p:spPr>
          <a:xfrm rot="-7843221" flipH="1">
            <a:off x="7578622" y="9247550"/>
            <a:ext cx="3507838" cy="6181286"/>
          </a:xfrm>
          <a:prstGeom prst="arc">
            <a:avLst>
              <a:gd name="adj1" fmla="val 17459521"/>
              <a:gd name="adj2" fmla="val 398652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735" name="Google Shape;735;p61"/>
          <p:cNvSpPr/>
          <p:nvPr/>
        </p:nvSpPr>
        <p:spPr>
          <a:xfrm>
            <a:off x="13185900" y="6198400"/>
            <a:ext cx="9662100" cy="2895600"/>
          </a:xfrm>
          <a:prstGeom prst="rect">
            <a:avLst/>
          </a:prstGeom>
          <a:solidFill>
            <a:srgbClr val="F2F2F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7200" b="1">
                <a:solidFill>
                  <a:schemeClr val="accent1"/>
                </a:solidFill>
              </a:rPr>
              <a:t>Good to go!</a:t>
            </a:r>
            <a:endParaRPr sz="7200">
              <a:solidFill>
                <a:srgbClr val="9E0000"/>
              </a:solidFill>
            </a:endParaRPr>
          </a:p>
          <a:p>
            <a:pPr marL="0" lvl="0" indent="0" algn="ctr" rtl="0">
              <a:spcBef>
                <a:spcPts val="0"/>
              </a:spcBef>
              <a:spcAft>
                <a:spcPts val="0"/>
              </a:spcAft>
              <a:buNone/>
            </a:pPr>
            <a:r>
              <a:rPr lang="en-US" sz="5800">
                <a:solidFill>
                  <a:srgbClr val="9E0000"/>
                </a:solidFill>
              </a:rPr>
              <a:t>… sort of …</a:t>
            </a:r>
            <a:endParaRPr sz="5800" b="1">
              <a:solidFill>
                <a:srgbClr val="9E0000"/>
              </a:solidFill>
            </a:endParaRPr>
          </a:p>
        </p:txBody>
      </p:sp>
      <p:sp>
        <p:nvSpPr>
          <p:cNvPr id="2" name="TextBox 1">
            <a:extLst>
              <a:ext uri="{FF2B5EF4-FFF2-40B4-BE49-F238E27FC236}">
                <a16:creationId xmlns:a16="http://schemas.microsoft.com/office/drawing/2014/main" id="{09548ACB-800D-B5C5-7856-A120269FF386}"/>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62"/>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DLI Jupyter Labs Interface</a:t>
            </a:r>
            <a:endParaRPr sz="8400"/>
          </a:p>
        </p:txBody>
      </p:sp>
      <p:pic>
        <p:nvPicPr>
          <p:cNvPr id="742" name="Google Shape;742;p62"/>
          <p:cNvPicPr preferRelativeResize="0"/>
          <p:nvPr/>
        </p:nvPicPr>
        <p:blipFill>
          <a:blip r:embed="rId3">
            <a:alphaModFix/>
          </a:blip>
          <a:stretch>
            <a:fillRect/>
          </a:stretch>
        </p:blipFill>
        <p:spPr>
          <a:xfrm>
            <a:off x="18487545" y="14602887"/>
            <a:ext cx="6397030" cy="3598324"/>
          </a:xfrm>
          <a:prstGeom prst="rect">
            <a:avLst/>
          </a:prstGeom>
          <a:noFill/>
          <a:ln>
            <a:noFill/>
          </a:ln>
        </p:spPr>
      </p:pic>
      <p:pic>
        <p:nvPicPr>
          <p:cNvPr id="743" name="Google Shape;743;p62"/>
          <p:cNvPicPr preferRelativeResize="0"/>
          <p:nvPr/>
        </p:nvPicPr>
        <p:blipFill>
          <a:blip r:embed="rId4">
            <a:alphaModFix/>
          </a:blip>
          <a:stretch>
            <a:fillRect/>
          </a:stretch>
        </p:blipFill>
        <p:spPr>
          <a:xfrm>
            <a:off x="13057250" y="14954250"/>
            <a:ext cx="4837023" cy="2895601"/>
          </a:xfrm>
          <a:prstGeom prst="rect">
            <a:avLst/>
          </a:prstGeom>
          <a:noFill/>
          <a:ln>
            <a:noFill/>
          </a:ln>
        </p:spPr>
      </p:pic>
      <p:grpSp>
        <p:nvGrpSpPr>
          <p:cNvPr id="744" name="Google Shape;744;p62"/>
          <p:cNvGrpSpPr/>
          <p:nvPr/>
        </p:nvGrpSpPr>
        <p:grpSpPr>
          <a:xfrm>
            <a:off x="1638300" y="13220700"/>
            <a:ext cx="8039100" cy="6362700"/>
            <a:chOff x="5753100" y="6515100"/>
            <a:chExt cx="8039100" cy="6362700"/>
          </a:xfrm>
        </p:grpSpPr>
        <p:sp>
          <p:nvSpPr>
            <p:cNvPr id="745" name="Google Shape;745;p62"/>
            <p:cNvSpPr/>
            <p:nvPr/>
          </p:nvSpPr>
          <p:spPr>
            <a:xfrm>
              <a:off x="5753100" y="65151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746" name="Google Shape;746;p62"/>
            <p:cNvSpPr/>
            <p:nvPr/>
          </p:nvSpPr>
          <p:spPr>
            <a:xfrm>
              <a:off x="6667500" y="72390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r>
                <a:rPr lang="en-US" sz="4800" b="1">
                  <a:solidFill>
                    <a:schemeClr val="lt1"/>
                  </a:solidFill>
                </a:rPr>
                <a:t>Your Device</a:t>
              </a:r>
              <a:endParaRPr sz="4800" b="1">
                <a:solidFill>
                  <a:schemeClr val="lt1"/>
                </a:solidFill>
              </a:endParaRPr>
            </a:p>
            <a:p>
              <a:pPr marL="0" lvl="0" indent="0" algn="ctr" rtl="0">
                <a:spcBef>
                  <a:spcPts val="0"/>
                </a:spcBef>
                <a:spcAft>
                  <a:spcPts val="0"/>
                </a:spcAft>
                <a:buNone/>
              </a:pPr>
              <a:endParaRPr sz="4100"/>
            </a:p>
          </p:txBody>
        </p:sp>
        <p:sp>
          <p:nvSpPr>
            <p:cNvPr id="747" name="Google Shape;747;p62"/>
            <p:cNvSpPr/>
            <p:nvPr/>
          </p:nvSpPr>
          <p:spPr>
            <a:xfrm>
              <a:off x="8019900" y="79008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grpSp>
        <p:nvGrpSpPr>
          <p:cNvPr id="748" name="Google Shape;748;p62"/>
          <p:cNvGrpSpPr/>
          <p:nvPr/>
        </p:nvGrpSpPr>
        <p:grpSpPr>
          <a:xfrm>
            <a:off x="10003877" y="4058700"/>
            <a:ext cx="16160060" cy="9867911"/>
            <a:chOff x="6201589" y="5938524"/>
            <a:chExt cx="10240200" cy="6362700"/>
          </a:xfrm>
        </p:grpSpPr>
        <p:sp>
          <p:nvSpPr>
            <p:cNvPr id="749" name="Google Shape;749;p62"/>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750" name="Google Shape;750;p62"/>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b="1">
                  <a:solidFill>
                    <a:schemeClr val="lt1"/>
                  </a:solidFill>
                </a:rPr>
                <a:t>Remote Host</a:t>
              </a:r>
              <a:endParaRPr sz="56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751" name="Google Shape;751;p62"/>
          <p:cNvSpPr/>
          <p:nvPr/>
        </p:nvSpPr>
        <p:spPr>
          <a:xfrm>
            <a:off x="11758800" y="10073500"/>
            <a:ext cx="2738700" cy="2178000"/>
          </a:xfrm>
          <a:prstGeom prst="roundRect">
            <a:avLst>
              <a:gd name="adj" fmla="val 48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Jupyter</a:t>
            </a:r>
            <a:r>
              <a:rPr lang="en-US" sz="4100"/>
              <a:t> Labs</a:t>
            </a:r>
            <a:endParaRPr sz="4100"/>
          </a:p>
        </p:txBody>
      </p:sp>
      <p:pic>
        <p:nvPicPr>
          <p:cNvPr id="752" name="Google Shape;752;p62"/>
          <p:cNvPicPr preferRelativeResize="0"/>
          <p:nvPr/>
        </p:nvPicPr>
        <p:blipFill>
          <a:blip r:embed="rId5">
            <a:alphaModFix/>
          </a:blip>
          <a:stretch>
            <a:fillRect/>
          </a:stretch>
        </p:blipFill>
        <p:spPr>
          <a:xfrm rot="156717">
            <a:off x="27589233" y="8530543"/>
            <a:ext cx="4272502" cy="4595195"/>
          </a:xfrm>
          <a:prstGeom prst="rect">
            <a:avLst/>
          </a:prstGeom>
          <a:noFill/>
          <a:ln>
            <a:noFill/>
          </a:ln>
        </p:spPr>
      </p:pic>
      <p:pic>
        <p:nvPicPr>
          <p:cNvPr id="753" name="Google Shape;753;p62"/>
          <p:cNvPicPr preferRelativeResize="0"/>
          <p:nvPr/>
        </p:nvPicPr>
        <p:blipFill>
          <a:blip r:embed="rId6">
            <a:alphaModFix/>
          </a:blip>
          <a:stretch>
            <a:fillRect/>
          </a:stretch>
        </p:blipFill>
        <p:spPr>
          <a:xfrm>
            <a:off x="26163925" y="9711213"/>
            <a:ext cx="1775201" cy="1151574"/>
          </a:xfrm>
          <a:prstGeom prst="rect">
            <a:avLst/>
          </a:prstGeom>
          <a:noFill/>
          <a:ln>
            <a:noFill/>
          </a:ln>
        </p:spPr>
      </p:pic>
      <p:sp>
        <p:nvSpPr>
          <p:cNvPr id="754" name="Google Shape;754;p62"/>
          <p:cNvSpPr/>
          <p:nvPr/>
        </p:nvSpPr>
        <p:spPr>
          <a:xfrm rot="-6624296">
            <a:off x="25921289" y="8263943"/>
            <a:ext cx="1664120" cy="4655914"/>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755" name="Google Shape;755;p62"/>
          <p:cNvSpPr/>
          <p:nvPr/>
        </p:nvSpPr>
        <p:spPr>
          <a:xfrm rot="-6624047" flipH="1">
            <a:off x="25713059" y="8096954"/>
            <a:ext cx="1606782" cy="4837307"/>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756" name="Google Shape;756;p62"/>
          <p:cNvSpPr/>
          <p:nvPr/>
        </p:nvSpPr>
        <p:spPr>
          <a:xfrm>
            <a:off x="21536400" y="95979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757" name="Google Shape;757;p62"/>
          <p:cNvSpPr/>
          <p:nvPr/>
        </p:nvSpPr>
        <p:spPr>
          <a:xfrm>
            <a:off x="21536400" y="105888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758" name="Google Shape;758;p62"/>
          <p:cNvSpPr/>
          <p:nvPr/>
        </p:nvSpPr>
        <p:spPr>
          <a:xfrm>
            <a:off x="21536400" y="116235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759" name="Google Shape;759;p62"/>
          <p:cNvSpPr/>
          <p:nvPr/>
        </p:nvSpPr>
        <p:spPr>
          <a:xfrm>
            <a:off x="14237200" y="110872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760" name="Google Shape;760;p62"/>
          <p:cNvSpPr/>
          <p:nvPr/>
        </p:nvSpPr>
        <p:spPr>
          <a:xfrm>
            <a:off x="14237200" y="9943938"/>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761" name="Google Shape;761;p62"/>
          <p:cNvSpPr/>
          <p:nvPr/>
        </p:nvSpPr>
        <p:spPr>
          <a:xfrm>
            <a:off x="11758800" y="6257575"/>
            <a:ext cx="2738700" cy="2178000"/>
          </a:xfrm>
          <a:prstGeom prst="roundRect">
            <a:avLst>
              <a:gd name="adj" fmla="val 48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Data Loader</a:t>
            </a:r>
            <a:endParaRPr sz="4100"/>
          </a:p>
        </p:txBody>
      </p:sp>
      <p:sp>
        <p:nvSpPr>
          <p:cNvPr id="762" name="Google Shape;762;p62"/>
          <p:cNvSpPr/>
          <p:nvPr/>
        </p:nvSpPr>
        <p:spPr>
          <a:xfrm>
            <a:off x="13665700" y="7918213"/>
            <a:ext cx="2477100" cy="1143300"/>
          </a:xfrm>
          <a:prstGeom prst="roundRect">
            <a:avLst>
              <a:gd name="adj" fmla="val 48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Shell</a:t>
            </a:r>
            <a:endParaRPr sz="4100"/>
          </a:p>
        </p:txBody>
      </p:sp>
      <p:sp>
        <p:nvSpPr>
          <p:cNvPr id="763" name="Google Shape;763;p62"/>
          <p:cNvSpPr/>
          <p:nvPr/>
        </p:nvSpPr>
        <p:spPr>
          <a:xfrm>
            <a:off x="20046513" y="6257575"/>
            <a:ext cx="2738700" cy="2178000"/>
          </a:xfrm>
          <a:prstGeom prst="roundRect">
            <a:avLst>
              <a:gd name="adj" fmla="val 48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Proxy Service</a:t>
            </a:r>
            <a:endParaRPr sz="4100"/>
          </a:p>
        </p:txBody>
      </p:sp>
      <p:sp>
        <p:nvSpPr>
          <p:cNvPr id="764" name="Google Shape;764;p62"/>
          <p:cNvSpPr/>
          <p:nvPr/>
        </p:nvSpPr>
        <p:spPr>
          <a:xfrm>
            <a:off x="22407463" y="6774913"/>
            <a:ext cx="2477100" cy="1143300"/>
          </a:xfrm>
          <a:prstGeom prst="roundRect">
            <a:avLst>
              <a:gd name="adj" fmla="val 48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Node</a:t>
            </a:r>
            <a:endParaRPr sz="4100"/>
          </a:p>
        </p:txBody>
      </p:sp>
      <p:sp>
        <p:nvSpPr>
          <p:cNvPr id="765" name="Google Shape;765;p62"/>
          <p:cNvSpPr/>
          <p:nvPr/>
        </p:nvSpPr>
        <p:spPr>
          <a:xfrm>
            <a:off x="15921800" y="6257563"/>
            <a:ext cx="3208500" cy="1449300"/>
          </a:xfrm>
          <a:prstGeom prst="roundRect">
            <a:avLst>
              <a:gd name="adj" fmla="val 48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Scheduler</a:t>
            </a:r>
            <a:endParaRPr sz="4100"/>
          </a:p>
        </p:txBody>
      </p:sp>
      <p:sp>
        <p:nvSpPr>
          <p:cNvPr id="766" name="Google Shape;766;p62"/>
          <p:cNvSpPr/>
          <p:nvPr/>
        </p:nvSpPr>
        <p:spPr>
          <a:xfrm>
            <a:off x="17049488" y="7490275"/>
            <a:ext cx="2477100" cy="1143300"/>
          </a:xfrm>
          <a:prstGeom prst="roundRect">
            <a:avLst>
              <a:gd name="adj" fmla="val 48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Env</a:t>
            </a:r>
            <a:endParaRPr sz="4100"/>
          </a:p>
        </p:txBody>
      </p:sp>
      <p:sp>
        <p:nvSpPr>
          <p:cNvPr id="767" name="Google Shape;767;p62"/>
          <p:cNvSpPr/>
          <p:nvPr/>
        </p:nvSpPr>
        <p:spPr>
          <a:xfrm>
            <a:off x="22078600" y="5791038"/>
            <a:ext cx="2477100" cy="1143300"/>
          </a:xfrm>
          <a:prstGeom prst="roundRect">
            <a:avLst>
              <a:gd name="adj" fmla="val 48000"/>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768" name="Google Shape;768;p62"/>
          <p:cNvSpPr/>
          <p:nvPr/>
        </p:nvSpPr>
        <p:spPr>
          <a:xfrm rot="-7843191">
            <a:off x="8409074" y="10515381"/>
            <a:ext cx="3837139" cy="6181286"/>
          </a:xfrm>
          <a:prstGeom prst="arc">
            <a:avLst>
              <a:gd name="adj1" fmla="val 17459521"/>
              <a:gd name="adj2" fmla="val 3986520"/>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769" name="Google Shape;769;p62"/>
          <p:cNvSpPr/>
          <p:nvPr/>
        </p:nvSpPr>
        <p:spPr>
          <a:xfrm rot="-7843221" flipH="1">
            <a:off x="7578622" y="9247550"/>
            <a:ext cx="3507838" cy="6181286"/>
          </a:xfrm>
          <a:prstGeom prst="arc">
            <a:avLst>
              <a:gd name="adj1" fmla="val 17459521"/>
              <a:gd name="adj2" fmla="val 398652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770" name="Google Shape;770;p62"/>
          <p:cNvSpPr/>
          <p:nvPr/>
        </p:nvSpPr>
        <p:spPr>
          <a:xfrm>
            <a:off x="27371925" y="5023913"/>
            <a:ext cx="6261300" cy="2178000"/>
          </a:xfrm>
          <a:prstGeom prst="rect">
            <a:avLst/>
          </a:prstGeom>
          <a:solidFill>
            <a:srgbClr val="F2F2F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000" b="1">
                <a:solidFill>
                  <a:schemeClr val="accent1"/>
                </a:solidFill>
              </a:rPr>
              <a:t>More Processes?</a:t>
            </a:r>
            <a:endParaRPr sz="6000" b="1">
              <a:solidFill>
                <a:srgbClr val="9E0000"/>
              </a:solidFill>
            </a:endParaRPr>
          </a:p>
        </p:txBody>
      </p:sp>
      <p:sp>
        <p:nvSpPr>
          <p:cNvPr id="2" name="TextBox 1">
            <a:extLst>
              <a:ext uri="{FF2B5EF4-FFF2-40B4-BE49-F238E27FC236}">
                <a16:creationId xmlns:a16="http://schemas.microsoft.com/office/drawing/2014/main" id="{7929FC29-759C-BD2E-4B9C-DF9DFCD12CE3}"/>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63"/>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DLI Jupyter Labs Interface</a:t>
            </a:r>
            <a:endParaRPr sz="8400"/>
          </a:p>
        </p:txBody>
      </p:sp>
      <p:pic>
        <p:nvPicPr>
          <p:cNvPr id="777" name="Google Shape;777;p63"/>
          <p:cNvPicPr preferRelativeResize="0"/>
          <p:nvPr/>
        </p:nvPicPr>
        <p:blipFill>
          <a:blip r:embed="rId3">
            <a:alphaModFix/>
          </a:blip>
          <a:stretch>
            <a:fillRect/>
          </a:stretch>
        </p:blipFill>
        <p:spPr>
          <a:xfrm>
            <a:off x="18487545" y="14602887"/>
            <a:ext cx="6397030" cy="3598324"/>
          </a:xfrm>
          <a:prstGeom prst="rect">
            <a:avLst/>
          </a:prstGeom>
          <a:noFill/>
          <a:ln>
            <a:noFill/>
          </a:ln>
        </p:spPr>
      </p:pic>
      <p:pic>
        <p:nvPicPr>
          <p:cNvPr id="778" name="Google Shape;778;p63"/>
          <p:cNvPicPr preferRelativeResize="0"/>
          <p:nvPr/>
        </p:nvPicPr>
        <p:blipFill>
          <a:blip r:embed="rId4">
            <a:alphaModFix/>
          </a:blip>
          <a:stretch>
            <a:fillRect/>
          </a:stretch>
        </p:blipFill>
        <p:spPr>
          <a:xfrm>
            <a:off x="13057250" y="14954250"/>
            <a:ext cx="4837023" cy="2895601"/>
          </a:xfrm>
          <a:prstGeom prst="rect">
            <a:avLst/>
          </a:prstGeom>
          <a:noFill/>
          <a:ln>
            <a:noFill/>
          </a:ln>
        </p:spPr>
      </p:pic>
      <p:grpSp>
        <p:nvGrpSpPr>
          <p:cNvPr id="779" name="Google Shape;779;p63"/>
          <p:cNvGrpSpPr/>
          <p:nvPr/>
        </p:nvGrpSpPr>
        <p:grpSpPr>
          <a:xfrm>
            <a:off x="1638300" y="13220700"/>
            <a:ext cx="8039100" cy="6362700"/>
            <a:chOff x="5753100" y="6515100"/>
            <a:chExt cx="8039100" cy="6362700"/>
          </a:xfrm>
        </p:grpSpPr>
        <p:sp>
          <p:nvSpPr>
            <p:cNvPr id="780" name="Google Shape;780;p63"/>
            <p:cNvSpPr/>
            <p:nvPr/>
          </p:nvSpPr>
          <p:spPr>
            <a:xfrm>
              <a:off x="5753100" y="65151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781" name="Google Shape;781;p63"/>
            <p:cNvSpPr/>
            <p:nvPr/>
          </p:nvSpPr>
          <p:spPr>
            <a:xfrm>
              <a:off x="6667500" y="72390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r>
                <a:rPr lang="en-US" sz="4800" b="1">
                  <a:solidFill>
                    <a:schemeClr val="lt1"/>
                  </a:solidFill>
                </a:rPr>
                <a:t>Your Device</a:t>
              </a:r>
              <a:endParaRPr sz="4800" b="1">
                <a:solidFill>
                  <a:schemeClr val="lt1"/>
                </a:solidFill>
              </a:endParaRPr>
            </a:p>
            <a:p>
              <a:pPr marL="0" lvl="0" indent="0" algn="ctr" rtl="0">
                <a:spcBef>
                  <a:spcPts val="0"/>
                </a:spcBef>
                <a:spcAft>
                  <a:spcPts val="0"/>
                </a:spcAft>
                <a:buNone/>
              </a:pPr>
              <a:endParaRPr sz="4100"/>
            </a:p>
          </p:txBody>
        </p:sp>
        <p:sp>
          <p:nvSpPr>
            <p:cNvPr id="782" name="Google Shape;782;p63"/>
            <p:cNvSpPr/>
            <p:nvPr/>
          </p:nvSpPr>
          <p:spPr>
            <a:xfrm>
              <a:off x="8019900" y="79008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grpSp>
        <p:nvGrpSpPr>
          <p:cNvPr id="783" name="Google Shape;783;p63"/>
          <p:cNvGrpSpPr/>
          <p:nvPr/>
        </p:nvGrpSpPr>
        <p:grpSpPr>
          <a:xfrm>
            <a:off x="10003877" y="4058700"/>
            <a:ext cx="16160060" cy="9867911"/>
            <a:chOff x="6201589" y="5938524"/>
            <a:chExt cx="10240200" cy="6362700"/>
          </a:xfrm>
        </p:grpSpPr>
        <p:sp>
          <p:nvSpPr>
            <p:cNvPr id="784" name="Google Shape;784;p63"/>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785" name="Google Shape;785;p63"/>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b="1">
                  <a:solidFill>
                    <a:schemeClr val="lt1"/>
                  </a:solidFill>
                </a:rPr>
                <a:t>Remote Host</a:t>
              </a:r>
              <a:endParaRPr sz="56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786" name="Google Shape;786;p63"/>
          <p:cNvSpPr/>
          <p:nvPr/>
        </p:nvSpPr>
        <p:spPr>
          <a:xfrm rot="-7843191">
            <a:off x="8409074" y="10515381"/>
            <a:ext cx="3837139" cy="6181286"/>
          </a:xfrm>
          <a:prstGeom prst="arc">
            <a:avLst>
              <a:gd name="adj1" fmla="val 17459521"/>
              <a:gd name="adj2" fmla="val 3986520"/>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787" name="Google Shape;787;p63"/>
          <p:cNvSpPr/>
          <p:nvPr/>
        </p:nvSpPr>
        <p:spPr>
          <a:xfrm>
            <a:off x="11758800" y="10073500"/>
            <a:ext cx="2738700" cy="2178000"/>
          </a:xfrm>
          <a:prstGeom prst="roundRect">
            <a:avLst>
              <a:gd name="adj" fmla="val 48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Jupyter</a:t>
            </a:r>
            <a:r>
              <a:rPr lang="en-US" sz="4100"/>
              <a:t> Labs</a:t>
            </a:r>
            <a:endParaRPr sz="4100"/>
          </a:p>
        </p:txBody>
      </p:sp>
      <p:pic>
        <p:nvPicPr>
          <p:cNvPr id="788" name="Google Shape;788;p63"/>
          <p:cNvPicPr preferRelativeResize="0"/>
          <p:nvPr/>
        </p:nvPicPr>
        <p:blipFill>
          <a:blip r:embed="rId5">
            <a:alphaModFix/>
          </a:blip>
          <a:stretch>
            <a:fillRect/>
          </a:stretch>
        </p:blipFill>
        <p:spPr>
          <a:xfrm rot="156717">
            <a:off x="27589233" y="8530543"/>
            <a:ext cx="4272502" cy="4595195"/>
          </a:xfrm>
          <a:prstGeom prst="rect">
            <a:avLst/>
          </a:prstGeom>
          <a:noFill/>
          <a:ln>
            <a:noFill/>
          </a:ln>
        </p:spPr>
      </p:pic>
      <p:pic>
        <p:nvPicPr>
          <p:cNvPr id="789" name="Google Shape;789;p63"/>
          <p:cNvPicPr preferRelativeResize="0"/>
          <p:nvPr/>
        </p:nvPicPr>
        <p:blipFill>
          <a:blip r:embed="rId6">
            <a:alphaModFix/>
          </a:blip>
          <a:stretch>
            <a:fillRect/>
          </a:stretch>
        </p:blipFill>
        <p:spPr>
          <a:xfrm>
            <a:off x="26163925" y="9711213"/>
            <a:ext cx="1775201" cy="1151574"/>
          </a:xfrm>
          <a:prstGeom prst="rect">
            <a:avLst/>
          </a:prstGeom>
          <a:noFill/>
          <a:ln>
            <a:noFill/>
          </a:ln>
        </p:spPr>
      </p:pic>
      <p:sp>
        <p:nvSpPr>
          <p:cNvPr id="790" name="Google Shape;790;p63"/>
          <p:cNvSpPr/>
          <p:nvPr/>
        </p:nvSpPr>
        <p:spPr>
          <a:xfrm rot="-6624296">
            <a:off x="25921289" y="8263943"/>
            <a:ext cx="1664120" cy="4655914"/>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791" name="Google Shape;791;p63"/>
          <p:cNvSpPr/>
          <p:nvPr/>
        </p:nvSpPr>
        <p:spPr>
          <a:xfrm rot="-6624047" flipH="1">
            <a:off x="25713059" y="8096954"/>
            <a:ext cx="1606782" cy="4837307"/>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792" name="Google Shape;792;p63"/>
          <p:cNvSpPr/>
          <p:nvPr/>
        </p:nvSpPr>
        <p:spPr>
          <a:xfrm>
            <a:off x="21536400" y="95979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793" name="Google Shape;793;p63"/>
          <p:cNvSpPr/>
          <p:nvPr/>
        </p:nvSpPr>
        <p:spPr>
          <a:xfrm>
            <a:off x="21536400" y="105888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794" name="Google Shape;794;p63"/>
          <p:cNvSpPr/>
          <p:nvPr/>
        </p:nvSpPr>
        <p:spPr>
          <a:xfrm>
            <a:off x="21536400" y="116235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795" name="Google Shape;795;p63"/>
          <p:cNvSpPr/>
          <p:nvPr/>
        </p:nvSpPr>
        <p:spPr>
          <a:xfrm>
            <a:off x="14237200" y="110872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796" name="Google Shape;796;p63"/>
          <p:cNvSpPr/>
          <p:nvPr/>
        </p:nvSpPr>
        <p:spPr>
          <a:xfrm>
            <a:off x="14237200" y="9943938"/>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797" name="Google Shape;797;p63"/>
          <p:cNvSpPr/>
          <p:nvPr/>
        </p:nvSpPr>
        <p:spPr>
          <a:xfrm>
            <a:off x="11758800" y="6257575"/>
            <a:ext cx="2738700" cy="2178000"/>
          </a:xfrm>
          <a:prstGeom prst="roundRect">
            <a:avLst>
              <a:gd name="adj" fmla="val 48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Data Loader</a:t>
            </a:r>
            <a:endParaRPr sz="4100"/>
          </a:p>
        </p:txBody>
      </p:sp>
      <p:sp>
        <p:nvSpPr>
          <p:cNvPr id="798" name="Google Shape;798;p63"/>
          <p:cNvSpPr/>
          <p:nvPr/>
        </p:nvSpPr>
        <p:spPr>
          <a:xfrm>
            <a:off x="13665700" y="7918213"/>
            <a:ext cx="2477100" cy="1143300"/>
          </a:xfrm>
          <a:prstGeom prst="roundRect">
            <a:avLst>
              <a:gd name="adj" fmla="val 48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Shell</a:t>
            </a:r>
            <a:endParaRPr sz="4100"/>
          </a:p>
        </p:txBody>
      </p:sp>
      <p:sp>
        <p:nvSpPr>
          <p:cNvPr id="799" name="Google Shape;799;p63"/>
          <p:cNvSpPr/>
          <p:nvPr/>
        </p:nvSpPr>
        <p:spPr>
          <a:xfrm>
            <a:off x="20046513" y="6257575"/>
            <a:ext cx="2738700" cy="2178000"/>
          </a:xfrm>
          <a:prstGeom prst="roundRect">
            <a:avLst>
              <a:gd name="adj" fmla="val 48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Proxy Service</a:t>
            </a:r>
            <a:endParaRPr sz="4100"/>
          </a:p>
        </p:txBody>
      </p:sp>
      <p:sp>
        <p:nvSpPr>
          <p:cNvPr id="800" name="Google Shape;800;p63"/>
          <p:cNvSpPr/>
          <p:nvPr/>
        </p:nvSpPr>
        <p:spPr>
          <a:xfrm>
            <a:off x="22407463" y="6774913"/>
            <a:ext cx="2477100" cy="1143300"/>
          </a:xfrm>
          <a:prstGeom prst="roundRect">
            <a:avLst>
              <a:gd name="adj" fmla="val 48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Node</a:t>
            </a:r>
            <a:endParaRPr sz="4100"/>
          </a:p>
        </p:txBody>
      </p:sp>
      <p:sp>
        <p:nvSpPr>
          <p:cNvPr id="801" name="Google Shape;801;p63"/>
          <p:cNvSpPr/>
          <p:nvPr/>
        </p:nvSpPr>
        <p:spPr>
          <a:xfrm>
            <a:off x="15921800" y="6257563"/>
            <a:ext cx="3208500" cy="1449300"/>
          </a:xfrm>
          <a:prstGeom prst="roundRect">
            <a:avLst>
              <a:gd name="adj" fmla="val 48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Scheduler</a:t>
            </a:r>
            <a:endParaRPr sz="4100"/>
          </a:p>
        </p:txBody>
      </p:sp>
      <p:sp>
        <p:nvSpPr>
          <p:cNvPr id="802" name="Google Shape;802;p63"/>
          <p:cNvSpPr/>
          <p:nvPr/>
        </p:nvSpPr>
        <p:spPr>
          <a:xfrm>
            <a:off x="17049488" y="7490275"/>
            <a:ext cx="2477100" cy="1143300"/>
          </a:xfrm>
          <a:prstGeom prst="roundRect">
            <a:avLst>
              <a:gd name="adj" fmla="val 48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Env</a:t>
            </a:r>
            <a:endParaRPr sz="4100"/>
          </a:p>
        </p:txBody>
      </p:sp>
      <p:sp>
        <p:nvSpPr>
          <p:cNvPr id="803" name="Google Shape;803;p63"/>
          <p:cNvSpPr/>
          <p:nvPr/>
        </p:nvSpPr>
        <p:spPr>
          <a:xfrm>
            <a:off x="22078600" y="5791038"/>
            <a:ext cx="2477100" cy="1143300"/>
          </a:xfrm>
          <a:prstGeom prst="roundRect">
            <a:avLst>
              <a:gd name="adj" fmla="val 48000"/>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804" name="Google Shape;804;p63"/>
          <p:cNvSpPr/>
          <p:nvPr/>
        </p:nvSpPr>
        <p:spPr>
          <a:xfrm>
            <a:off x="22374150" y="11582400"/>
            <a:ext cx="1324500" cy="12930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05" name="Google Shape;805;p63"/>
          <p:cNvSpPr/>
          <p:nvPr/>
        </p:nvSpPr>
        <p:spPr>
          <a:xfrm>
            <a:off x="22983775" y="9295800"/>
            <a:ext cx="1324500" cy="12930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06" name="Google Shape;806;p63"/>
          <p:cNvSpPr/>
          <p:nvPr/>
        </p:nvSpPr>
        <p:spPr>
          <a:xfrm>
            <a:off x="21514475" y="10589100"/>
            <a:ext cx="3000000" cy="11433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07" name="Google Shape;807;p63"/>
          <p:cNvSpPr/>
          <p:nvPr/>
        </p:nvSpPr>
        <p:spPr>
          <a:xfrm rot="-7843221" flipH="1">
            <a:off x="7578622" y="9247550"/>
            <a:ext cx="3507838" cy="6181286"/>
          </a:xfrm>
          <a:prstGeom prst="arc">
            <a:avLst>
              <a:gd name="adj1" fmla="val 17459521"/>
              <a:gd name="adj2" fmla="val 398652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808" name="Google Shape;808;p63"/>
          <p:cNvSpPr/>
          <p:nvPr/>
        </p:nvSpPr>
        <p:spPr>
          <a:xfrm>
            <a:off x="27371925" y="5023913"/>
            <a:ext cx="6261300" cy="2178000"/>
          </a:xfrm>
          <a:prstGeom prst="rect">
            <a:avLst/>
          </a:prstGeom>
          <a:solidFill>
            <a:srgbClr val="F2F2F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000" b="1">
                <a:solidFill>
                  <a:schemeClr val="accent1"/>
                </a:solidFill>
              </a:rPr>
              <a:t>More Processes?</a:t>
            </a:r>
            <a:endParaRPr sz="6000" b="1">
              <a:solidFill>
                <a:srgbClr val="9E0000"/>
              </a:solidFill>
            </a:endParaRPr>
          </a:p>
        </p:txBody>
      </p:sp>
      <p:sp>
        <p:nvSpPr>
          <p:cNvPr id="809" name="Google Shape;809;p63"/>
          <p:cNvSpPr/>
          <p:nvPr/>
        </p:nvSpPr>
        <p:spPr>
          <a:xfrm>
            <a:off x="27225225" y="14213488"/>
            <a:ext cx="6261300" cy="2178000"/>
          </a:xfrm>
          <a:prstGeom prst="rect">
            <a:avLst/>
          </a:prstGeom>
          <a:solidFill>
            <a:srgbClr val="F2F2F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000" b="1">
                <a:solidFill>
                  <a:schemeClr val="accent1"/>
                </a:solidFill>
              </a:rPr>
              <a:t>Dividing Resources?</a:t>
            </a:r>
            <a:endParaRPr sz="6000" b="1">
              <a:solidFill>
                <a:srgbClr val="9E0000"/>
              </a:solidFill>
            </a:endParaRPr>
          </a:p>
        </p:txBody>
      </p:sp>
      <p:sp>
        <p:nvSpPr>
          <p:cNvPr id="2" name="TextBox 1">
            <a:extLst>
              <a:ext uri="{FF2B5EF4-FFF2-40B4-BE49-F238E27FC236}">
                <a16:creationId xmlns:a16="http://schemas.microsoft.com/office/drawing/2014/main" id="{1D5FB265-882C-00DE-7C8F-35FA0112D3F7}"/>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64"/>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Containerization with Docker</a:t>
            </a:r>
            <a:endParaRPr sz="8400"/>
          </a:p>
        </p:txBody>
      </p:sp>
      <p:sp>
        <p:nvSpPr>
          <p:cNvPr id="860" name="Google Shape;860;p64"/>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800"/>
              <a:buFont typeface="NVIDIA Sans"/>
              <a:buNone/>
            </a:pPr>
            <a:r>
              <a:rPr lang="en-US" sz="5400" b="1"/>
              <a:t>Compartmentalizing Functionality Into Microservices</a:t>
            </a:r>
            <a:endParaRPr sz="5400" b="1"/>
          </a:p>
        </p:txBody>
      </p:sp>
      <p:grpSp>
        <p:nvGrpSpPr>
          <p:cNvPr id="816" name="Google Shape;816;p64"/>
          <p:cNvGrpSpPr/>
          <p:nvPr/>
        </p:nvGrpSpPr>
        <p:grpSpPr>
          <a:xfrm>
            <a:off x="1926677" y="4287300"/>
            <a:ext cx="16160060" cy="9867911"/>
            <a:chOff x="6201589" y="5938524"/>
            <a:chExt cx="10240200" cy="6362700"/>
          </a:xfrm>
        </p:grpSpPr>
        <p:sp>
          <p:nvSpPr>
            <p:cNvPr id="817" name="Google Shape;817;p64"/>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818" name="Google Shape;818;p64"/>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b="1">
                  <a:solidFill>
                    <a:schemeClr val="lt1"/>
                  </a:solidFill>
                </a:rPr>
                <a:t>Host</a:t>
              </a:r>
              <a:endParaRPr sz="56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819" name="Google Shape;819;p64"/>
          <p:cNvSpPr/>
          <p:nvPr/>
        </p:nvSpPr>
        <p:spPr>
          <a:xfrm>
            <a:off x="3681600" y="10302100"/>
            <a:ext cx="2738700" cy="2178000"/>
          </a:xfrm>
          <a:prstGeom prst="roundRect">
            <a:avLst>
              <a:gd name="adj" fmla="val 48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Jupyter</a:t>
            </a:r>
            <a:r>
              <a:rPr lang="en-US" sz="4100"/>
              <a:t> Labs</a:t>
            </a:r>
            <a:endParaRPr sz="4100"/>
          </a:p>
        </p:txBody>
      </p:sp>
      <p:sp>
        <p:nvSpPr>
          <p:cNvPr id="820" name="Google Shape;820;p64"/>
          <p:cNvSpPr/>
          <p:nvPr/>
        </p:nvSpPr>
        <p:spPr>
          <a:xfrm>
            <a:off x="13459200" y="98265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821" name="Google Shape;821;p64"/>
          <p:cNvSpPr/>
          <p:nvPr/>
        </p:nvSpPr>
        <p:spPr>
          <a:xfrm>
            <a:off x="13459200" y="108174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822" name="Google Shape;822;p64"/>
          <p:cNvSpPr/>
          <p:nvPr/>
        </p:nvSpPr>
        <p:spPr>
          <a:xfrm>
            <a:off x="13459200" y="118521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823" name="Google Shape;823;p64"/>
          <p:cNvSpPr/>
          <p:nvPr/>
        </p:nvSpPr>
        <p:spPr>
          <a:xfrm>
            <a:off x="6160000" y="113158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824" name="Google Shape;824;p64"/>
          <p:cNvSpPr/>
          <p:nvPr/>
        </p:nvSpPr>
        <p:spPr>
          <a:xfrm>
            <a:off x="6160000" y="10172538"/>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825" name="Google Shape;825;p64"/>
          <p:cNvSpPr/>
          <p:nvPr/>
        </p:nvSpPr>
        <p:spPr>
          <a:xfrm>
            <a:off x="3681600" y="6486175"/>
            <a:ext cx="2738700" cy="2178000"/>
          </a:xfrm>
          <a:prstGeom prst="roundRect">
            <a:avLst>
              <a:gd name="adj" fmla="val 48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Data Loader</a:t>
            </a:r>
            <a:endParaRPr sz="4100"/>
          </a:p>
        </p:txBody>
      </p:sp>
      <p:sp>
        <p:nvSpPr>
          <p:cNvPr id="826" name="Google Shape;826;p64"/>
          <p:cNvSpPr/>
          <p:nvPr/>
        </p:nvSpPr>
        <p:spPr>
          <a:xfrm>
            <a:off x="5588500" y="8146813"/>
            <a:ext cx="2477100" cy="1143300"/>
          </a:xfrm>
          <a:prstGeom prst="roundRect">
            <a:avLst>
              <a:gd name="adj" fmla="val 48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Shell</a:t>
            </a:r>
            <a:endParaRPr sz="4100"/>
          </a:p>
        </p:txBody>
      </p:sp>
      <p:sp>
        <p:nvSpPr>
          <p:cNvPr id="827" name="Google Shape;827;p64"/>
          <p:cNvSpPr/>
          <p:nvPr/>
        </p:nvSpPr>
        <p:spPr>
          <a:xfrm>
            <a:off x="11969313" y="6486175"/>
            <a:ext cx="2738700" cy="2178000"/>
          </a:xfrm>
          <a:prstGeom prst="roundRect">
            <a:avLst>
              <a:gd name="adj" fmla="val 48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Proxy Service</a:t>
            </a:r>
            <a:endParaRPr sz="4100"/>
          </a:p>
        </p:txBody>
      </p:sp>
      <p:sp>
        <p:nvSpPr>
          <p:cNvPr id="828" name="Google Shape;828;p64"/>
          <p:cNvSpPr/>
          <p:nvPr/>
        </p:nvSpPr>
        <p:spPr>
          <a:xfrm>
            <a:off x="14330263" y="7003513"/>
            <a:ext cx="2477100" cy="1143300"/>
          </a:xfrm>
          <a:prstGeom prst="roundRect">
            <a:avLst>
              <a:gd name="adj" fmla="val 48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Node</a:t>
            </a:r>
            <a:endParaRPr sz="4100"/>
          </a:p>
        </p:txBody>
      </p:sp>
      <p:sp>
        <p:nvSpPr>
          <p:cNvPr id="829" name="Google Shape;829;p64"/>
          <p:cNvSpPr/>
          <p:nvPr/>
        </p:nvSpPr>
        <p:spPr>
          <a:xfrm>
            <a:off x="7844600" y="6486163"/>
            <a:ext cx="3208500" cy="1449300"/>
          </a:xfrm>
          <a:prstGeom prst="roundRect">
            <a:avLst>
              <a:gd name="adj" fmla="val 48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Scheduler</a:t>
            </a:r>
            <a:endParaRPr sz="4100"/>
          </a:p>
        </p:txBody>
      </p:sp>
      <p:sp>
        <p:nvSpPr>
          <p:cNvPr id="830" name="Google Shape;830;p64"/>
          <p:cNvSpPr/>
          <p:nvPr/>
        </p:nvSpPr>
        <p:spPr>
          <a:xfrm>
            <a:off x="8972288" y="7718875"/>
            <a:ext cx="2477100" cy="1143300"/>
          </a:xfrm>
          <a:prstGeom prst="roundRect">
            <a:avLst>
              <a:gd name="adj" fmla="val 48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Env</a:t>
            </a:r>
            <a:endParaRPr sz="4100"/>
          </a:p>
        </p:txBody>
      </p:sp>
      <p:sp>
        <p:nvSpPr>
          <p:cNvPr id="831" name="Google Shape;831;p64"/>
          <p:cNvSpPr/>
          <p:nvPr/>
        </p:nvSpPr>
        <p:spPr>
          <a:xfrm>
            <a:off x="14001400" y="6019638"/>
            <a:ext cx="2477100" cy="1143300"/>
          </a:xfrm>
          <a:prstGeom prst="roundRect">
            <a:avLst>
              <a:gd name="adj" fmla="val 48000"/>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grpSp>
        <p:nvGrpSpPr>
          <p:cNvPr id="832" name="Google Shape;832;p64"/>
          <p:cNvGrpSpPr/>
          <p:nvPr/>
        </p:nvGrpSpPr>
        <p:grpSpPr>
          <a:xfrm>
            <a:off x="18927752" y="9290125"/>
            <a:ext cx="16160060" cy="9867911"/>
            <a:chOff x="6201589" y="5938524"/>
            <a:chExt cx="10240200" cy="6362700"/>
          </a:xfrm>
        </p:grpSpPr>
        <p:sp>
          <p:nvSpPr>
            <p:cNvPr id="833" name="Google Shape;833;p64"/>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834" name="Google Shape;834;p64"/>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b="1">
                  <a:solidFill>
                    <a:schemeClr val="lt1"/>
                  </a:solidFill>
                </a:rPr>
                <a:t>Host</a:t>
              </a:r>
              <a:endParaRPr sz="56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835" name="Google Shape;835;p64"/>
          <p:cNvSpPr/>
          <p:nvPr/>
        </p:nvSpPr>
        <p:spPr>
          <a:xfrm>
            <a:off x="30460275" y="14829325"/>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836" name="Google Shape;836;p64"/>
          <p:cNvSpPr/>
          <p:nvPr/>
        </p:nvSpPr>
        <p:spPr>
          <a:xfrm>
            <a:off x="30460275" y="15820225"/>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837" name="Google Shape;837;p64"/>
          <p:cNvSpPr/>
          <p:nvPr/>
        </p:nvSpPr>
        <p:spPr>
          <a:xfrm>
            <a:off x="30460275" y="16854925"/>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838" name="Google Shape;838;p64"/>
          <p:cNvSpPr/>
          <p:nvPr/>
        </p:nvSpPr>
        <p:spPr>
          <a:xfrm>
            <a:off x="28369275" y="16391875"/>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839" name="Google Shape;839;p64"/>
          <p:cNvSpPr/>
          <p:nvPr/>
        </p:nvSpPr>
        <p:spPr>
          <a:xfrm>
            <a:off x="28369263" y="15248563"/>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840" name="Google Shape;840;p64"/>
          <p:cNvSpPr/>
          <p:nvPr/>
        </p:nvSpPr>
        <p:spPr>
          <a:xfrm>
            <a:off x="22115238" y="15071725"/>
            <a:ext cx="5685000" cy="2998200"/>
          </a:xfrm>
          <a:prstGeom prst="roundRect">
            <a:avLst>
              <a:gd name="adj" fmla="val 16667"/>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841" name="Google Shape;841;p64"/>
          <p:cNvSpPr/>
          <p:nvPr/>
        </p:nvSpPr>
        <p:spPr>
          <a:xfrm>
            <a:off x="21611175" y="11511925"/>
            <a:ext cx="4836900" cy="2435100"/>
          </a:xfrm>
          <a:prstGeom prst="roundRect">
            <a:avLst>
              <a:gd name="adj" fmla="val 16667"/>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842" name="Google Shape;842;p64"/>
          <p:cNvSpPr/>
          <p:nvPr/>
        </p:nvSpPr>
        <p:spPr>
          <a:xfrm>
            <a:off x="27800175" y="11511925"/>
            <a:ext cx="4836900" cy="2435100"/>
          </a:xfrm>
          <a:prstGeom prst="roundRect">
            <a:avLst>
              <a:gd name="adj" fmla="val 16667"/>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843" name="Google Shape;843;p64"/>
          <p:cNvSpPr/>
          <p:nvPr/>
        </p:nvSpPr>
        <p:spPr>
          <a:xfrm rot="-9693903" flipH="1">
            <a:off x="22424506" y="14204537"/>
            <a:ext cx="551185" cy="2981924"/>
          </a:xfrm>
          <a:prstGeom prst="arc">
            <a:avLst>
              <a:gd name="adj1" fmla="val 17555356"/>
              <a:gd name="adj2" fmla="val 5287843"/>
            </a:avLst>
          </a:prstGeom>
          <a:noFill/>
          <a:ln w="76200" cap="flat" cmpd="sng">
            <a:solidFill>
              <a:schemeClr val="lt2"/>
            </a:solidFill>
            <a:prstDash val="solid"/>
            <a:round/>
            <a:headEnd type="stealth"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844" name="Google Shape;844;p64"/>
          <p:cNvSpPr/>
          <p:nvPr/>
        </p:nvSpPr>
        <p:spPr>
          <a:xfrm rot="10576673" flipH="1">
            <a:off x="30087738" y="13231727"/>
            <a:ext cx="1044403" cy="1984697"/>
          </a:xfrm>
          <a:prstGeom prst="arc">
            <a:avLst>
              <a:gd name="adj1" fmla="val 17555356"/>
              <a:gd name="adj2" fmla="val 3986520"/>
            </a:avLst>
          </a:prstGeom>
          <a:noFill/>
          <a:ln w="76200" cap="flat" cmpd="sng">
            <a:solidFill>
              <a:schemeClr val="lt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845" name="Google Shape;845;p64"/>
          <p:cNvSpPr/>
          <p:nvPr/>
        </p:nvSpPr>
        <p:spPr>
          <a:xfrm rot="5253322" flipH="1">
            <a:off x="27841175" y="13231675"/>
            <a:ext cx="1645798" cy="4338600"/>
          </a:xfrm>
          <a:prstGeom prst="arc">
            <a:avLst>
              <a:gd name="adj1" fmla="val 16882615"/>
              <a:gd name="adj2" fmla="val 5127415"/>
            </a:avLst>
          </a:prstGeom>
          <a:noFill/>
          <a:ln w="76200" cap="flat" cmpd="sng">
            <a:solidFill>
              <a:schemeClr val="lt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846" name="Google Shape;846;p64"/>
          <p:cNvSpPr/>
          <p:nvPr/>
        </p:nvSpPr>
        <p:spPr>
          <a:xfrm>
            <a:off x="22791075" y="1649470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Jupyter</a:t>
            </a:r>
            <a:endParaRPr sz="4100"/>
          </a:p>
        </p:txBody>
      </p:sp>
      <p:sp>
        <p:nvSpPr>
          <p:cNvPr id="847" name="Google Shape;847;p64"/>
          <p:cNvSpPr/>
          <p:nvPr/>
        </p:nvSpPr>
        <p:spPr>
          <a:xfrm>
            <a:off x="23970963" y="12584425"/>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848" name="Google Shape;848;p64"/>
          <p:cNvSpPr/>
          <p:nvPr/>
        </p:nvSpPr>
        <p:spPr>
          <a:xfrm>
            <a:off x="29924088" y="12584425"/>
            <a:ext cx="24771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Volume</a:t>
            </a:r>
            <a:endParaRPr sz="4100"/>
          </a:p>
        </p:txBody>
      </p:sp>
      <p:sp>
        <p:nvSpPr>
          <p:cNvPr id="849" name="Google Shape;849;p64"/>
          <p:cNvSpPr/>
          <p:nvPr/>
        </p:nvSpPr>
        <p:spPr>
          <a:xfrm>
            <a:off x="24534113" y="15175375"/>
            <a:ext cx="24771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Volume</a:t>
            </a:r>
            <a:endParaRPr sz="4100"/>
          </a:p>
        </p:txBody>
      </p:sp>
      <p:sp>
        <p:nvSpPr>
          <p:cNvPr id="850" name="Google Shape;850;p64"/>
          <p:cNvSpPr/>
          <p:nvPr/>
        </p:nvSpPr>
        <p:spPr>
          <a:xfrm>
            <a:off x="25268175" y="16494700"/>
            <a:ext cx="2532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GPU/2</a:t>
            </a:r>
            <a:endParaRPr sz="4100"/>
          </a:p>
        </p:txBody>
      </p:sp>
      <p:sp>
        <p:nvSpPr>
          <p:cNvPr id="851" name="Google Shape;851;p64"/>
          <p:cNvSpPr/>
          <p:nvPr/>
        </p:nvSpPr>
        <p:spPr>
          <a:xfrm rot="5253512">
            <a:off x="27697930" y="14963400"/>
            <a:ext cx="1971890" cy="4626300"/>
          </a:xfrm>
          <a:prstGeom prst="arc">
            <a:avLst>
              <a:gd name="adj1" fmla="val 16882615"/>
              <a:gd name="adj2" fmla="val 5055129"/>
            </a:avLst>
          </a:prstGeom>
          <a:noFill/>
          <a:ln w="76200" cap="flat" cmpd="sng">
            <a:solidFill>
              <a:schemeClr val="lt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852" name="Google Shape;852;p64"/>
          <p:cNvSpPr/>
          <p:nvPr/>
        </p:nvSpPr>
        <p:spPr>
          <a:xfrm>
            <a:off x="27996600" y="12584425"/>
            <a:ext cx="1775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Sh</a:t>
            </a:r>
            <a:endParaRPr sz="4100"/>
          </a:p>
        </p:txBody>
      </p:sp>
      <p:sp>
        <p:nvSpPr>
          <p:cNvPr id="853" name="Google Shape;853;p64"/>
          <p:cNvSpPr txBox="1"/>
          <p:nvPr/>
        </p:nvSpPr>
        <p:spPr>
          <a:xfrm>
            <a:off x="22916475" y="14101525"/>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:8888</a:t>
            </a:r>
            <a:endParaRPr/>
          </a:p>
        </p:txBody>
      </p:sp>
      <p:sp>
        <p:nvSpPr>
          <p:cNvPr id="854" name="Google Shape;854;p64"/>
          <p:cNvSpPr txBox="1"/>
          <p:nvPr/>
        </p:nvSpPr>
        <p:spPr>
          <a:xfrm>
            <a:off x="19105100" y="13198075"/>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:8070</a:t>
            </a:r>
            <a:endParaRPr/>
          </a:p>
        </p:txBody>
      </p:sp>
      <p:sp>
        <p:nvSpPr>
          <p:cNvPr id="855" name="Google Shape;855;p64"/>
          <p:cNvSpPr txBox="1"/>
          <p:nvPr/>
        </p:nvSpPr>
        <p:spPr>
          <a:xfrm>
            <a:off x="16459200" y="15339175"/>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:88</a:t>
            </a:r>
            <a:endParaRPr/>
          </a:p>
        </p:txBody>
      </p:sp>
      <p:sp>
        <p:nvSpPr>
          <p:cNvPr id="856" name="Google Shape;856;p64"/>
          <p:cNvSpPr/>
          <p:nvPr/>
        </p:nvSpPr>
        <p:spPr>
          <a:xfrm rot="-5971259">
            <a:off x="19643475" y="14098252"/>
            <a:ext cx="1975107" cy="5523144"/>
          </a:xfrm>
          <a:prstGeom prst="arc">
            <a:avLst>
              <a:gd name="adj1" fmla="val 16761633"/>
              <a:gd name="adj2" fmla="val 3986520"/>
            </a:avLst>
          </a:prstGeom>
          <a:noFill/>
          <a:ln w="76200" cap="flat" cmpd="sng">
            <a:solidFill>
              <a:schemeClr val="lt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857" name="Google Shape;857;p64"/>
          <p:cNvSpPr/>
          <p:nvPr/>
        </p:nvSpPr>
        <p:spPr>
          <a:xfrm>
            <a:off x="20061788" y="15396475"/>
            <a:ext cx="1086600" cy="2348700"/>
          </a:xfrm>
          <a:prstGeom prst="roundRect">
            <a:avLst>
              <a:gd name="adj" fmla="val 16667"/>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858" name="Google Shape;858;p64"/>
          <p:cNvSpPr/>
          <p:nvPr/>
        </p:nvSpPr>
        <p:spPr>
          <a:xfrm rot="1106097" flipH="1">
            <a:off x="21487693" y="12346604"/>
            <a:ext cx="1017937" cy="3754932"/>
          </a:xfrm>
          <a:prstGeom prst="arc">
            <a:avLst>
              <a:gd name="adj1" fmla="val 17555356"/>
              <a:gd name="adj2" fmla="val 3986520"/>
            </a:avLst>
          </a:prstGeom>
          <a:noFill/>
          <a:ln w="76200" cap="flat" cmpd="sng">
            <a:solidFill>
              <a:schemeClr val="lt2"/>
            </a:solidFill>
            <a:prstDash val="solid"/>
            <a:round/>
            <a:headEnd type="stealth"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pic>
        <p:nvPicPr>
          <p:cNvPr id="859" name="Google Shape;859;p64"/>
          <p:cNvPicPr preferRelativeResize="0"/>
          <p:nvPr/>
        </p:nvPicPr>
        <p:blipFill>
          <a:blip r:embed="rId3">
            <a:alphaModFix/>
          </a:blip>
          <a:stretch>
            <a:fillRect/>
          </a:stretch>
        </p:blipFill>
        <p:spPr>
          <a:xfrm>
            <a:off x="19105100" y="3750500"/>
            <a:ext cx="6163075" cy="6163075"/>
          </a:xfrm>
          <a:prstGeom prst="rect">
            <a:avLst/>
          </a:prstGeom>
          <a:noFill/>
          <a:ln>
            <a:noFill/>
          </a:ln>
        </p:spPr>
      </p:pic>
      <p:sp>
        <p:nvSpPr>
          <p:cNvPr id="2" name="TextBox 1">
            <a:extLst>
              <a:ext uri="{FF2B5EF4-FFF2-40B4-BE49-F238E27FC236}">
                <a16:creationId xmlns:a16="http://schemas.microsoft.com/office/drawing/2014/main" id="{0D990DB1-3037-B7F3-29E9-397FCB6A9A9C}"/>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9</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1603169" y="405315"/>
            <a:ext cx="33666543" cy="2512986"/>
          </a:xfrm>
        </p:spPr>
        <p:txBody>
          <a:bodyPr>
            <a:normAutofit/>
          </a:bodyPr>
          <a:lstStyle/>
          <a:p>
            <a:r>
              <a:rPr lang="en-US" dirty="0"/>
              <a:t>LLM Capabilities</a:t>
            </a:r>
            <a:endParaRPr lang="en-US" sz="8100" dirty="0"/>
          </a:p>
        </p:txBody>
      </p:sp>
      <p:sp>
        <p:nvSpPr>
          <p:cNvPr id="7" name="TextBox 6">
            <a:extLst>
              <a:ext uri="{FF2B5EF4-FFF2-40B4-BE49-F238E27FC236}">
                <a16:creationId xmlns:a16="http://schemas.microsoft.com/office/drawing/2014/main" id="{28F72D27-A595-2AD4-5866-626C9A83738A}"/>
              </a:ext>
            </a:extLst>
          </p:cNvPr>
          <p:cNvSpPr txBox="1"/>
          <p:nvPr/>
        </p:nvSpPr>
        <p:spPr>
          <a:xfrm>
            <a:off x="967379" y="19927670"/>
            <a:ext cx="34302333" cy="461665"/>
          </a:xfrm>
          <a:prstGeom prst="rect">
            <a:avLst/>
          </a:prstGeom>
          <a:noFill/>
        </p:spPr>
        <p:txBody>
          <a:bodyPr wrap="square">
            <a:spAutoFit/>
          </a:bodyPr>
          <a:lstStyle/>
          <a:p>
            <a:pPr algn="ctr"/>
            <a:r>
              <a:rPr lang="en-US" sz="2400" dirty="0">
                <a:solidFill>
                  <a:schemeClr val="bg1">
                    <a:lumMod val="75000"/>
                  </a:schemeClr>
                </a:solidFill>
              </a:rPr>
              <a:t>Source: </a:t>
            </a:r>
            <a:r>
              <a:rPr lang="en-US" sz="2400" dirty="0" err="1">
                <a:solidFill>
                  <a:schemeClr val="bg1">
                    <a:lumMod val="75000"/>
                  </a:schemeClr>
                </a:solidFill>
              </a:rPr>
              <a:t>Minaee</a:t>
            </a:r>
            <a:r>
              <a:rPr lang="en-US" sz="2400" dirty="0">
                <a:solidFill>
                  <a:schemeClr val="bg1">
                    <a:lumMod val="75000"/>
                  </a:schemeClr>
                </a:solidFill>
              </a:rPr>
              <a:t>, Shervin, Tomas </a:t>
            </a:r>
            <a:r>
              <a:rPr lang="en-US" sz="2400" dirty="0" err="1">
                <a:solidFill>
                  <a:schemeClr val="bg1">
                    <a:lumMod val="75000"/>
                  </a:schemeClr>
                </a:solidFill>
              </a:rPr>
              <a:t>Mikolov</a:t>
            </a:r>
            <a:r>
              <a:rPr lang="en-US" sz="2400" dirty="0">
                <a:solidFill>
                  <a:schemeClr val="bg1">
                    <a:lumMod val="75000"/>
                  </a:schemeClr>
                </a:solidFill>
              </a:rPr>
              <a:t>, </a:t>
            </a:r>
            <a:r>
              <a:rPr lang="en-US" sz="2400" dirty="0" err="1">
                <a:solidFill>
                  <a:schemeClr val="bg1">
                    <a:lumMod val="75000"/>
                  </a:schemeClr>
                </a:solidFill>
              </a:rPr>
              <a:t>Narjes</a:t>
            </a:r>
            <a:r>
              <a:rPr lang="en-US" sz="2400" dirty="0">
                <a:solidFill>
                  <a:schemeClr val="bg1">
                    <a:lumMod val="75000"/>
                  </a:schemeClr>
                </a:solidFill>
              </a:rPr>
              <a:t> </a:t>
            </a:r>
            <a:r>
              <a:rPr lang="en-US" sz="2400" dirty="0" err="1">
                <a:solidFill>
                  <a:schemeClr val="bg1">
                    <a:lumMod val="75000"/>
                  </a:schemeClr>
                </a:solidFill>
              </a:rPr>
              <a:t>Nikzad</a:t>
            </a:r>
            <a:r>
              <a:rPr lang="en-US" sz="2400" dirty="0">
                <a:solidFill>
                  <a:schemeClr val="bg1">
                    <a:lumMod val="75000"/>
                  </a:schemeClr>
                </a:solidFill>
              </a:rPr>
              <a:t>, </a:t>
            </a:r>
            <a:r>
              <a:rPr lang="en-US" sz="2400" dirty="0" err="1">
                <a:solidFill>
                  <a:schemeClr val="bg1">
                    <a:lumMod val="75000"/>
                  </a:schemeClr>
                </a:solidFill>
              </a:rPr>
              <a:t>Meysam</a:t>
            </a:r>
            <a:r>
              <a:rPr lang="en-US" sz="2400" dirty="0">
                <a:solidFill>
                  <a:schemeClr val="bg1">
                    <a:lumMod val="75000"/>
                  </a:schemeClr>
                </a:solidFill>
              </a:rPr>
              <a:t> </a:t>
            </a:r>
            <a:r>
              <a:rPr lang="en-US" sz="2400" dirty="0" err="1">
                <a:solidFill>
                  <a:schemeClr val="bg1">
                    <a:lumMod val="75000"/>
                  </a:schemeClr>
                </a:solidFill>
              </a:rPr>
              <a:t>Chenaghlu</a:t>
            </a:r>
            <a:r>
              <a:rPr lang="en-US" sz="2400" dirty="0">
                <a:solidFill>
                  <a:schemeClr val="bg1">
                    <a:lumMod val="75000"/>
                  </a:schemeClr>
                </a:solidFill>
              </a:rPr>
              <a:t>, Richard </a:t>
            </a:r>
            <a:r>
              <a:rPr lang="en-US" sz="2400" dirty="0" err="1">
                <a:solidFill>
                  <a:schemeClr val="bg1">
                    <a:lumMod val="75000"/>
                  </a:schemeClr>
                </a:solidFill>
              </a:rPr>
              <a:t>Socher</a:t>
            </a:r>
            <a:r>
              <a:rPr lang="en-US" sz="2400" dirty="0">
                <a:solidFill>
                  <a:schemeClr val="bg1">
                    <a:lumMod val="75000"/>
                  </a:schemeClr>
                </a:solidFill>
              </a:rPr>
              <a:t>, Xavier </a:t>
            </a:r>
            <a:r>
              <a:rPr lang="en-US" sz="2400" dirty="0" err="1">
                <a:solidFill>
                  <a:schemeClr val="bg1">
                    <a:lumMod val="75000"/>
                  </a:schemeClr>
                </a:solidFill>
              </a:rPr>
              <a:t>Amatriain</a:t>
            </a:r>
            <a:r>
              <a:rPr lang="en-US" sz="2400" dirty="0">
                <a:solidFill>
                  <a:schemeClr val="bg1">
                    <a:lumMod val="75000"/>
                  </a:schemeClr>
                </a:solidFill>
              </a:rPr>
              <a:t>, and </a:t>
            </a:r>
            <a:r>
              <a:rPr lang="en-US" sz="2400" dirty="0" err="1">
                <a:solidFill>
                  <a:schemeClr val="bg1">
                    <a:lumMod val="75000"/>
                  </a:schemeClr>
                </a:solidFill>
              </a:rPr>
              <a:t>Jianfeng</a:t>
            </a:r>
            <a:r>
              <a:rPr lang="en-US" sz="2400" dirty="0">
                <a:solidFill>
                  <a:schemeClr val="bg1">
                    <a:lumMod val="75000"/>
                  </a:schemeClr>
                </a:solidFill>
              </a:rPr>
              <a:t> Gao. (2024) "Large language models: A survey." </a:t>
            </a:r>
            <a:r>
              <a:rPr lang="en-US" sz="2400" dirty="0" err="1">
                <a:solidFill>
                  <a:schemeClr val="bg1">
                    <a:lumMod val="75000"/>
                  </a:schemeClr>
                </a:solidFill>
              </a:rPr>
              <a:t>arXiv</a:t>
            </a:r>
            <a:r>
              <a:rPr lang="en-US" sz="2400" dirty="0">
                <a:solidFill>
                  <a:schemeClr val="bg1">
                    <a:lumMod val="75000"/>
                  </a:schemeClr>
                </a:solidFill>
              </a:rPr>
              <a:t> preprint arXiv:2402.06196 (2024).</a:t>
            </a:r>
          </a:p>
        </p:txBody>
      </p:sp>
      <p:pic>
        <p:nvPicPr>
          <p:cNvPr id="5" name="Picture 4">
            <a:extLst>
              <a:ext uri="{FF2B5EF4-FFF2-40B4-BE49-F238E27FC236}">
                <a16:creationId xmlns:a16="http://schemas.microsoft.com/office/drawing/2014/main" id="{695070CF-9F9E-5BB5-39FA-A6199F89137E}"/>
              </a:ext>
            </a:extLst>
          </p:cNvPr>
          <p:cNvPicPr>
            <a:picLocks noChangeAspect="1"/>
          </p:cNvPicPr>
          <p:nvPr/>
        </p:nvPicPr>
        <p:blipFill>
          <a:blip r:embed="rId2"/>
          <a:stretch>
            <a:fillRect/>
          </a:stretch>
        </p:blipFill>
        <p:spPr>
          <a:xfrm>
            <a:off x="1145870" y="2918303"/>
            <a:ext cx="34581135" cy="16888899"/>
          </a:xfrm>
          <a:prstGeom prst="rect">
            <a:avLst/>
          </a:prstGeom>
        </p:spPr>
      </p:pic>
    </p:spTree>
    <p:extLst>
      <p:ext uri="{BB962C8B-B14F-4D97-AF65-F5344CB8AC3E}">
        <p14:creationId xmlns:p14="http://schemas.microsoft.com/office/powerpoint/2010/main" val="38419949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65"/>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Microservices Workflow</a:t>
            </a:r>
            <a:endParaRPr sz="8400"/>
          </a:p>
        </p:txBody>
      </p:sp>
      <p:grpSp>
        <p:nvGrpSpPr>
          <p:cNvPr id="867" name="Google Shape;867;p65"/>
          <p:cNvGrpSpPr/>
          <p:nvPr/>
        </p:nvGrpSpPr>
        <p:grpSpPr>
          <a:xfrm>
            <a:off x="1638300" y="13220700"/>
            <a:ext cx="8039100" cy="6362700"/>
            <a:chOff x="5753100" y="6515100"/>
            <a:chExt cx="8039100" cy="6362700"/>
          </a:xfrm>
        </p:grpSpPr>
        <p:sp>
          <p:nvSpPr>
            <p:cNvPr id="868" name="Google Shape;868;p65"/>
            <p:cNvSpPr/>
            <p:nvPr/>
          </p:nvSpPr>
          <p:spPr>
            <a:xfrm>
              <a:off x="5753100" y="65151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869" name="Google Shape;869;p65"/>
            <p:cNvSpPr/>
            <p:nvPr/>
          </p:nvSpPr>
          <p:spPr>
            <a:xfrm>
              <a:off x="6667500" y="72390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r>
                <a:rPr lang="en-US" sz="4800" b="1">
                  <a:solidFill>
                    <a:schemeClr val="lt1"/>
                  </a:solidFill>
                </a:rPr>
                <a:t>Your Device</a:t>
              </a:r>
              <a:endParaRPr sz="4800" b="1">
                <a:solidFill>
                  <a:schemeClr val="lt1"/>
                </a:solidFill>
              </a:endParaRPr>
            </a:p>
            <a:p>
              <a:pPr marL="0" lvl="0" indent="0" algn="ctr" rtl="0">
                <a:spcBef>
                  <a:spcPts val="0"/>
                </a:spcBef>
                <a:spcAft>
                  <a:spcPts val="0"/>
                </a:spcAft>
                <a:buNone/>
              </a:pPr>
              <a:endParaRPr sz="4100"/>
            </a:p>
          </p:txBody>
        </p:sp>
        <p:sp>
          <p:nvSpPr>
            <p:cNvPr id="870" name="Google Shape;870;p65"/>
            <p:cNvSpPr/>
            <p:nvPr/>
          </p:nvSpPr>
          <p:spPr>
            <a:xfrm>
              <a:off x="8019900" y="79008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sp>
        <p:nvSpPr>
          <p:cNvPr id="2" name="TextBox 1">
            <a:extLst>
              <a:ext uri="{FF2B5EF4-FFF2-40B4-BE49-F238E27FC236}">
                <a16:creationId xmlns:a16="http://schemas.microsoft.com/office/drawing/2014/main" id="{5EF498BE-16F5-1E1E-CD77-C6CDDFF86D42}"/>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66"/>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Microservices Workflow</a:t>
            </a:r>
            <a:endParaRPr sz="8400"/>
          </a:p>
        </p:txBody>
      </p:sp>
      <p:grpSp>
        <p:nvGrpSpPr>
          <p:cNvPr id="877" name="Google Shape;877;p66"/>
          <p:cNvGrpSpPr/>
          <p:nvPr/>
        </p:nvGrpSpPr>
        <p:grpSpPr>
          <a:xfrm>
            <a:off x="1638300" y="13220700"/>
            <a:ext cx="8039100" cy="6362700"/>
            <a:chOff x="5753100" y="6515100"/>
            <a:chExt cx="8039100" cy="6362700"/>
          </a:xfrm>
        </p:grpSpPr>
        <p:sp>
          <p:nvSpPr>
            <p:cNvPr id="878" name="Google Shape;878;p66"/>
            <p:cNvSpPr/>
            <p:nvPr/>
          </p:nvSpPr>
          <p:spPr>
            <a:xfrm>
              <a:off x="5753100" y="65151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879" name="Google Shape;879;p66"/>
            <p:cNvSpPr/>
            <p:nvPr/>
          </p:nvSpPr>
          <p:spPr>
            <a:xfrm>
              <a:off x="6667500" y="72390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r>
                <a:rPr lang="en-US" sz="4800" b="1">
                  <a:solidFill>
                    <a:schemeClr val="lt1"/>
                  </a:solidFill>
                </a:rPr>
                <a:t>Your Device</a:t>
              </a:r>
              <a:endParaRPr sz="4800" b="1">
                <a:solidFill>
                  <a:schemeClr val="lt1"/>
                </a:solidFill>
              </a:endParaRPr>
            </a:p>
            <a:p>
              <a:pPr marL="0" lvl="0" indent="0" algn="ctr" rtl="0">
                <a:spcBef>
                  <a:spcPts val="0"/>
                </a:spcBef>
                <a:spcAft>
                  <a:spcPts val="0"/>
                </a:spcAft>
                <a:buNone/>
              </a:pPr>
              <a:endParaRPr sz="4100"/>
            </a:p>
          </p:txBody>
        </p:sp>
        <p:sp>
          <p:nvSpPr>
            <p:cNvPr id="880" name="Google Shape;880;p66"/>
            <p:cNvSpPr/>
            <p:nvPr/>
          </p:nvSpPr>
          <p:spPr>
            <a:xfrm>
              <a:off x="8019900" y="79008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grpSp>
        <p:nvGrpSpPr>
          <p:cNvPr id="881" name="Google Shape;881;p66"/>
          <p:cNvGrpSpPr/>
          <p:nvPr/>
        </p:nvGrpSpPr>
        <p:grpSpPr>
          <a:xfrm>
            <a:off x="10003877" y="4058700"/>
            <a:ext cx="16160060" cy="9867911"/>
            <a:chOff x="6201589" y="5938524"/>
            <a:chExt cx="10240200" cy="6362700"/>
          </a:xfrm>
        </p:grpSpPr>
        <p:sp>
          <p:nvSpPr>
            <p:cNvPr id="882" name="Google Shape;882;p66"/>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883" name="Google Shape;883;p66"/>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b="1">
                  <a:solidFill>
                    <a:schemeClr val="lt1"/>
                  </a:solidFill>
                </a:rPr>
                <a:t>Remote Host</a:t>
              </a:r>
              <a:endParaRPr sz="56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pic>
        <p:nvPicPr>
          <p:cNvPr id="884" name="Google Shape;884;p66"/>
          <p:cNvPicPr preferRelativeResize="0"/>
          <p:nvPr/>
        </p:nvPicPr>
        <p:blipFill>
          <a:blip r:embed="rId3">
            <a:alphaModFix/>
          </a:blip>
          <a:stretch>
            <a:fillRect/>
          </a:stretch>
        </p:blipFill>
        <p:spPr>
          <a:xfrm rot="156717">
            <a:off x="27589233" y="8530543"/>
            <a:ext cx="4272502" cy="4595195"/>
          </a:xfrm>
          <a:prstGeom prst="rect">
            <a:avLst/>
          </a:prstGeom>
          <a:noFill/>
          <a:ln>
            <a:noFill/>
          </a:ln>
        </p:spPr>
      </p:pic>
      <p:pic>
        <p:nvPicPr>
          <p:cNvPr id="885" name="Google Shape;885;p66"/>
          <p:cNvPicPr preferRelativeResize="0"/>
          <p:nvPr/>
        </p:nvPicPr>
        <p:blipFill>
          <a:blip r:embed="rId4">
            <a:alphaModFix/>
          </a:blip>
          <a:stretch>
            <a:fillRect/>
          </a:stretch>
        </p:blipFill>
        <p:spPr>
          <a:xfrm>
            <a:off x="26163925" y="9711213"/>
            <a:ext cx="1775201" cy="1151574"/>
          </a:xfrm>
          <a:prstGeom prst="rect">
            <a:avLst/>
          </a:prstGeom>
          <a:noFill/>
          <a:ln>
            <a:noFill/>
          </a:ln>
        </p:spPr>
      </p:pic>
      <p:sp>
        <p:nvSpPr>
          <p:cNvPr id="886" name="Google Shape;886;p66"/>
          <p:cNvSpPr/>
          <p:nvPr/>
        </p:nvSpPr>
        <p:spPr>
          <a:xfrm rot="-6624296">
            <a:off x="25921289" y="8263943"/>
            <a:ext cx="1664120" cy="4655914"/>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887" name="Google Shape;887;p66"/>
          <p:cNvSpPr/>
          <p:nvPr/>
        </p:nvSpPr>
        <p:spPr>
          <a:xfrm rot="-6624047" flipH="1">
            <a:off x="25713059" y="8096954"/>
            <a:ext cx="1606782" cy="4837307"/>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888" name="Google Shape;888;p66"/>
          <p:cNvSpPr/>
          <p:nvPr/>
        </p:nvSpPr>
        <p:spPr>
          <a:xfrm>
            <a:off x="21536400" y="95979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889" name="Google Shape;889;p66"/>
          <p:cNvSpPr/>
          <p:nvPr/>
        </p:nvSpPr>
        <p:spPr>
          <a:xfrm>
            <a:off x="21536400" y="105888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890" name="Google Shape;890;p66"/>
          <p:cNvSpPr/>
          <p:nvPr/>
        </p:nvSpPr>
        <p:spPr>
          <a:xfrm>
            <a:off x="21536400" y="116235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891" name="Google Shape;891;p66"/>
          <p:cNvSpPr/>
          <p:nvPr/>
        </p:nvSpPr>
        <p:spPr>
          <a:xfrm>
            <a:off x="19445400" y="111604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892" name="Google Shape;892;p66"/>
          <p:cNvSpPr/>
          <p:nvPr/>
        </p:nvSpPr>
        <p:spPr>
          <a:xfrm>
            <a:off x="19445388" y="10017138"/>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893" name="Google Shape;893;p66"/>
          <p:cNvSpPr/>
          <p:nvPr/>
        </p:nvSpPr>
        <p:spPr>
          <a:xfrm>
            <a:off x="571500" y="5226500"/>
            <a:ext cx="8877300" cy="4785000"/>
          </a:xfrm>
          <a:prstGeom prst="rect">
            <a:avLst/>
          </a:prstGeom>
          <a:solidFill>
            <a:srgbClr val="F2F2F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1371600" lvl="0" indent="-552450" algn="l" rtl="0">
              <a:lnSpc>
                <a:spcPct val="115000"/>
              </a:lnSpc>
              <a:spcBef>
                <a:spcPts val="0"/>
              </a:spcBef>
              <a:spcAft>
                <a:spcPts val="0"/>
              </a:spcAft>
              <a:buClr>
                <a:schemeClr val="accent1"/>
              </a:buClr>
              <a:buSzPts val="5100"/>
              <a:buAutoNum type="arabicPeriod"/>
            </a:pPr>
            <a:r>
              <a:rPr lang="en-US" sz="5100" b="1">
                <a:solidFill>
                  <a:schemeClr val="accent1"/>
                </a:solidFill>
              </a:rPr>
              <a:t>Allocate Resources</a:t>
            </a:r>
            <a:endParaRPr sz="5100" b="1">
              <a:solidFill>
                <a:schemeClr val="accent1"/>
              </a:solidFill>
            </a:endParaRPr>
          </a:p>
          <a:p>
            <a:pPr marL="1371600" lvl="0" indent="-552450" algn="l" rtl="0">
              <a:lnSpc>
                <a:spcPct val="115000"/>
              </a:lnSpc>
              <a:spcBef>
                <a:spcPts val="0"/>
              </a:spcBef>
              <a:spcAft>
                <a:spcPts val="0"/>
              </a:spcAft>
              <a:buClr>
                <a:schemeClr val="accent4"/>
              </a:buClr>
              <a:buSzPts val="5100"/>
              <a:buAutoNum type="arabicPeriod"/>
            </a:pPr>
            <a:r>
              <a:rPr lang="en-US" sz="5100" b="1">
                <a:solidFill>
                  <a:schemeClr val="accent4"/>
                </a:solidFill>
              </a:rPr>
              <a:t>Define Services</a:t>
            </a:r>
            <a:endParaRPr sz="5100" b="1">
              <a:solidFill>
                <a:schemeClr val="accent4"/>
              </a:solidFill>
            </a:endParaRPr>
          </a:p>
          <a:p>
            <a:pPr marL="1371600" lvl="0" indent="-552450" algn="l" rtl="0">
              <a:lnSpc>
                <a:spcPct val="115000"/>
              </a:lnSpc>
              <a:spcBef>
                <a:spcPts val="0"/>
              </a:spcBef>
              <a:spcAft>
                <a:spcPts val="0"/>
              </a:spcAft>
              <a:buClr>
                <a:schemeClr val="accent4"/>
              </a:buClr>
              <a:buSzPts val="5100"/>
              <a:buAutoNum type="arabicPeriod"/>
            </a:pPr>
            <a:r>
              <a:rPr lang="en-US" sz="5100" b="1">
                <a:solidFill>
                  <a:schemeClr val="accent4"/>
                </a:solidFill>
              </a:rPr>
              <a:t>Construct Containers</a:t>
            </a:r>
            <a:endParaRPr sz="5100" b="1">
              <a:solidFill>
                <a:schemeClr val="accent4"/>
              </a:solidFill>
            </a:endParaRPr>
          </a:p>
          <a:p>
            <a:pPr marL="1371600" lvl="0" indent="-552450" algn="l" rtl="0">
              <a:lnSpc>
                <a:spcPct val="115000"/>
              </a:lnSpc>
              <a:spcBef>
                <a:spcPts val="0"/>
              </a:spcBef>
              <a:spcAft>
                <a:spcPts val="0"/>
              </a:spcAft>
              <a:buClr>
                <a:schemeClr val="accent4"/>
              </a:buClr>
              <a:buSzPts val="5100"/>
              <a:buAutoNum type="arabicPeriod"/>
            </a:pPr>
            <a:r>
              <a:rPr lang="en-US" sz="5100" b="1">
                <a:solidFill>
                  <a:schemeClr val="accent4"/>
                </a:solidFill>
              </a:rPr>
              <a:t>Start Processes</a:t>
            </a:r>
            <a:endParaRPr sz="5100" b="1">
              <a:solidFill>
                <a:schemeClr val="accent4"/>
              </a:solidFill>
            </a:endParaRPr>
          </a:p>
        </p:txBody>
      </p:sp>
      <p:sp>
        <p:nvSpPr>
          <p:cNvPr id="2" name="TextBox 1">
            <a:extLst>
              <a:ext uri="{FF2B5EF4-FFF2-40B4-BE49-F238E27FC236}">
                <a16:creationId xmlns:a16="http://schemas.microsoft.com/office/drawing/2014/main" id="{D1035C3B-2642-C139-18D5-6CDD57B9AB99}"/>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p67"/>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Microservices Workflow</a:t>
            </a:r>
            <a:endParaRPr sz="8400"/>
          </a:p>
        </p:txBody>
      </p:sp>
      <p:grpSp>
        <p:nvGrpSpPr>
          <p:cNvPr id="900" name="Google Shape;900;p67"/>
          <p:cNvGrpSpPr/>
          <p:nvPr/>
        </p:nvGrpSpPr>
        <p:grpSpPr>
          <a:xfrm>
            <a:off x="1638300" y="13220700"/>
            <a:ext cx="8039100" cy="6362700"/>
            <a:chOff x="5753100" y="6515100"/>
            <a:chExt cx="8039100" cy="6362700"/>
          </a:xfrm>
        </p:grpSpPr>
        <p:sp>
          <p:nvSpPr>
            <p:cNvPr id="901" name="Google Shape;901;p67"/>
            <p:cNvSpPr/>
            <p:nvPr/>
          </p:nvSpPr>
          <p:spPr>
            <a:xfrm>
              <a:off x="5753100" y="65151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902" name="Google Shape;902;p67"/>
            <p:cNvSpPr/>
            <p:nvPr/>
          </p:nvSpPr>
          <p:spPr>
            <a:xfrm>
              <a:off x="6667500" y="72390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r>
                <a:rPr lang="en-US" sz="4800" b="1">
                  <a:solidFill>
                    <a:schemeClr val="lt1"/>
                  </a:solidFill>
                </a:rPr>
                <a:t>Your Device</a:t>
              </a:r>
              <a:endParaRPr sz="4800" b="1">
                <a:solidFill>
                  <a:schemeClr val="lt1"/>
                </a:solidFill>
              </a:endParaRPr>
            </a:p>
            <a:p>
              <a:pPr marL="0" lvl="0" indent="0" algn="ctr" rtl="0">
                <a:spcBef>
                  <a:spcPts val="0"/>
                </a:spcBef>
                <a:spcAft>
                  <a:spcPts val="0"/>
                </a:spcAft>
                <a:buNone/>
              </a:pPr>
              <a:endParaRPr sz="4100"/>
            </a:p>
          </p:txBody>
        </p:sp>
        <p:sp>
          <p:nvSpPr>
            <p:cNvPr id="903" name="Google Shape;903;p67"/>
            <p:cNvSpPr/>
            <p:nvPr/>
          </p:nvSpPr>
          <p:spPr>
            <a:xfrm>
              <a:off x="8019900" y="79008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grpSp>
        <p:nvGrpSpPr>
          <p:cNvPr id="904" name="Google Shape;904;p67"/>
          <p:cNvGrpSpPr/>
          <p:nvPr/>
        </p:nvGrpSpPr>
        <p:grpSpPr>
          <a:xfrm>
            <a:off x="10003877" y="4058700"/>
            <a:ext cx="16160060" cy="9867911"/>
            <a:chOff x="6201589" y="5938524"/>
            <a:chExt cx="10240200" cy="6362700"/>
          </a:xfrm>
        </p:grpSpPr>
        <p:sp>
          <p:nvSpPr>
            <p:cNvPr id="905" name="Google Shape;905;p67"/>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906" name="Google Shape;906;p67"/>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b="1">
                  <a:solidFill>
                    <a:schemeClr val="lt1"/>
                  </a:solidFill>
                </a:rPr>
                <a:t>Remote Host</a:t>
              </a:r>
              <a:endParaRPr sz="56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pic>
        <p:nvPicPr>
          <p:cNvPr id="907" name="Google Shape;907;p67"/>
          <p:cNvPicPr preferRelativeResize="0"/>
          <p:nvPr/>
        </p:nvPicPr>
        <p:blipFill>
          <a:blip r:embed="rId3">
            <a:alphaModFix/>
          </a:blip>
          <a:stretch>
            <a:fillRect/>
          </a:stretch>
        </p:blipFill>
        <p:spPr>
          <a:xfrm rot="156717">
            <a:off x="27589233" y="8530543"/>
            <a:ext cx="4272502" cy="4595195"/>
          </a:xfrm>
          <a:prstGeom prst="rect">
            <a:avLst/>
          </a:prstGeom>
          <a:noFill/>
          <a:ln>
            <a:noFill/>
          </a:ln>
        </p:spPr>
      </p:pic>
      <p:pic>
        <p:nvPicPr>
          <p:cNvPr id="908" name="Google Shape;908;p67"/>
          <p:cNvPicPr preferRelativeResize="0"/>
          <p:nvPr/>
        </p:nvPicPr>
        <p:blipFill>
          <a:blip r:embed="rId4">
            <a:alphaModFix/>
          </a:blip>
          <a:stretch>
            <a:fillRect/>
          </a:stretch>
        </p:blipFill>
        <p:spPr>
          <a:xfrm>
            <a:off x="26163925" y="9711213"/>
            <a:ext cx="1775201" cy="1151574"/>
          </a:xfrm>
          <a:prstGeom prst="rect">
            <a:avLst/>
          </a:prstGeom>
          <a:noFill/>
          <a:ln>
            <a:noFill/>
          </a:ln>
        </p:spPr>
      </p:pic>
      <p:sp>
        <p:nvSpPr>
          <p:cNvPr id="909" name="Google Shape;909;p67"/>
          <p:cNvSpPr/>
          <p:nvPr/>
        </p:nvSpPr>
        <p:spPr>
          <a:xfrm rot="-6624296">
            <a:off x="25921289" y="8263943"/>
            <a:ext cx="1664120" cy="4655914"/>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10" name="Google Shape;910;p67"/>
          <p:cNvSpPr/>
          <p:nvPr/>
        </p:nvSpPr>
        <p:spPr>
          <a:xfrm rot="-6624047" flipH="1">
            <a:off x="25713059" y="8096954"/>
            <a:ext cx="1606782" cy="4837307"/>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11" name="Google Shape;911;p67"/>
          <p:cNvSpPr/>
          <p:nvPr/>
        </p:nvSpPr>
        <p:spPr>
          <a:xfrm>
            <a:off x="21536400" y="95979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912" name="Google Shape;912;p67"/>
          <p:cNvSpPr/>
          <p:nvPr/>
        </p:nvSpPr>
        <p:spPr>
          <a:xfrm>
            <a:off x="21536400" y="105888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913" name="Google Shape;913;p67"/>
          <p:cNvSpPr/>
          <p:nvPr/>
        </p:nvSpPr>
        <p:spPr>
          <a:xfrm>
            <a:off x="21536400" y="116235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914" name="Google Shape;914;p67"/>
          <p:cNvSpPr/>
          <p:nvPr/>
        </p:nvSpPr>
        <p:spPr>
          <a:xfrm>
            <a:off x="19445400" y="111604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915" name="Google Shape;915;p67"/>
          <p:cNvSpPr/>
          <p:nvPr/>
        </p:nvSpPr>
        <p:spPr>
          <a:xfrm>
            <a:off x="19445388" y="10017138"/>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916" name="Google Shape;916;p67"/>
          <p:cNvSpPr/>
          <p:nvPr/>
        </p:nvSpPr>
        <p:spPr>
          <a:xfrm>
            <a:off x="571500" y="5226500"/>
            <a:ext cx="8877300" cy="4785000"/>
          </a:xfrm>
          <a:prstGeom prst="rect">
            <a:avLst/>
          </a:prstGeom>
          <a:solidFill>
            <a:srgbClr val="F2F2F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1371600" lvl="0" indent="-552450" algn="l" rtl="0">
              <a:lnSpc>
                <a:spcPct val="115000"/>
              </a:lnSpc>
              <a:spcBef>
                <a:spcPts val="0"/>
              </a:spcBef>
              <a:spcAft>
                <a:spcPts val="0"/>
              </a:spcAft>
              <a:buClr>
                <a:schemeClr val="accent4"/>
              </a:buClr>
              <a:buSzPts val="5100"/>
              <a:buAutoNum type="arabicPeriod"/>
            </a:pPr>
            <a:r>
              <a:rPr lang="en-US" sz="5100" b="1">
                <a:solidFill>
                  <a:schemeClr val="accent4"/>
                </a:solidFill>
              </a:rPr>
              <a:t>Allocate Resources</a:t>
            </a:r>
            <a:endParaRPr sz="5100" b="1">
              <a:solidFill>
                <a:schemeClr val="accent4"/>
              </a:solidFill>
            </a:endParaRPr>
          </a:p>
          <a:p>
            <a:pPr marL="1371600" lvl="0" indent="-552450" algn="l" rtl="0">
              <a:lnSpc>
                <a:spcPct val="115000"/>
              </a:lnSpc>
              <a:spcBef>
                <a:spcPts val="0"/>
              </a:spcBef>
              <a:spcAft>
                <a:spcPts val="0"/>
              </a:spcAft>
              <a:buClr>
                <a:schemeClr val="accent1"/>
              </a:buClr>
              <a:buSzPts val="5100"/>
              <a:buAutoNum type="arabicPeriod"/>
            </a:pPr>
            <a:r>
              <a:rPr lang="en-US" sz="5100" b="1">
                <a:solidFill>
                  <a:schemeClr val="accent1"/>
                </a:solidFill>
              </a:rPr>
              <a:t>Define Services</a:t>
            </a:r>
            <a:endParaRPr sz="5100" b="1">
              <a:solidFill>
                <a:schemeClr val="accent1"/>
              </a:solidFill>
            </a:endParaRPr>
          </a:p>
          <a:p>
            <a:pPr marL="1371600" lvl="0" indent="-552450" algn="l" rtl="0">
              <a:lnSpc>
                <a:spcPct val="115000"/>
              </a:lnSpc>
              <a:spcBef>
                <a:spcPts val="0"/>
              </a:spcBef>
              <a:spcAft>
                <a:spcPts val="0"/>
              </a:spcAft>
              <a:buClr>
                <a:schemeClr val="accent4"/>
              </a:buClr>
              <a:buSzPts val="5100"/>
              <a:buAutoNum type="arabicPeriod"/>
            </a:pPr>
            <a:r>
              <a:rPr lang="en-US" sz="5100" b="1">
                <a:solidFill>
                  <a:schemeClr val="accent4"/>
                </a:solidFill>
              </a:rPr>
              <a:t>Construct Containers</a:t>
            </a:r>
            <a:endParaRPr sz="5100" b="1">
              <a:solidFill>
                <a:schemeClr val="accent4"/>
              </a:solidFill>
            </a:endParaRPr>
          </a:p>
          <a:p>
            <a:pPr marL="1371600" lvl="0" indent="-552450" algn="l" rtl="0">
              <a:lnSpc>
                <a:spcPct val="115000"/>
              </a:lnSpc>
              <a:spcBef>
                <a:spcPts val="0"/>
              </a:spcBef>
              <a:spcAft>
                <a:spcPts val="0"/>
              </a:spcAft>
              <a:buClr>
                <a:schemeClr val="accent4"/>
              </a:buClr>
              <a:buSzPts val="5100"/>
              <a:buAutoNum type="arabicPeriod"/>
            </a:pPr>
            <a:r>
              <a:rPr lang="en-US" sz="5100" b="1">
                <a:solidFill>
                  <a:schemeClr val="accent4"/>
                </a:solidFill>
              </a:rPr>
              <a:t>Start Processes</a:t>
            </a:r>
            <a:endParaRPr sz="5100" b="1">
              <a:solidFill>
                <a:schemeClr val="accent4"/>
              </a:solidFill>
            </a:endParaRPr>
          </a:p>
        </p:txBody>
      </p:sp>
      <p:sp>
        <p:nvSpPr>
          <p:cNvPr id="917" name="Google Shape;917;p67"/>
          <p:cNvSpPr/>
          <p:nvPr/>
        </p:nvSpPr>
        <p:spPr>
          <a:xfrm>
            <a:off x="13191363" y="9840300"/>
            <a:ext cx="5685000" cy="2998200"/>
          </a:xfrm>
          <a:prstGeom prst="roundRect">
            <a:avLst>
              <a:gd name="adj" fmla="val 16667"/>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918" name="Google Shape;918;p67"/>
          <p:cNvSpPr/>
          <p:nvPr/>
        </p:nvSpPr>
        <p:spPr>
          <a:xfrm>
            <a:off x="12687300" y="6280500"/>
            <a:ext cx="4836900" cy="2435100"/>
          </a:xfrm>
          <a:prstGeom prst="roundRect">
            <a:avLst>
              <a:gd name="adj" fmla="val 16667"/>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919" name="Google Shape;919;p67"/>
          <p:cNvSpPr/>
          <p:nvPr/>
        </p:nvSpPr>
        <p:spPr>
          <a:xfrm>
            <a:off x="18876300" y="6280500"/>
            <a:ext cx="4836900" cy="2435100"/>
          </a:xfrm>
          <a:prstGeom prst="roundRect">
            <a:avLst>
              <a:gd name="adj" fmla="val 16667"/>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920" name="Google Shape;920;p67"/>
          <p:cNvSpPr/>
          <p:nvPr/>
        </p:nvSpPr>
        <p:spPr>
          <a:xfrm rot="-9693903" flipH="1">
            <a:off x="13500631" y="8973112"/>
            <a:ext cx="551185" cy="2981924"/>
          </a:xfrm>
          <a:prstGeom prst="arc">
            <a:avLst>
              <a:gd name="adj1" fmla="val 17555356"/>
              <a:gd name="adj2" fmla="val 5287843"/>
            </a:avLst>
          </a:prstGeom>
          <a:noFill/>
          <a:ln w="76200" cap="flat" cmpd="sng">
            <a:solidFill>
              <a:schemeClr val="lt2"/>
            </a:solidFill>
            <a:prstDash val="solid"/>
            <a:round/>
            <a:headEnd type="stealth"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21" name="Google Shape;921;p67"/>
          <p:cNvSpPr/>
          <p:nvPr/>
        </p:nvSpPr>
        <p:spPr>
          <a:xfrm rot="10576673" flipH="1">
            <a:off x="21163863" y="8000302"/>
            <a:ext cx="1044403" cy="1984697"/>
          </a:xfrm>
          <a:prstGeom prst="arc">
            <a:avLst>
              <a:gd name="adj1" fmla="val 17555356"/>
              <a:gd name="adj2" fmla="val 3986520"/>
            </a:avLst>
          </a:prstGeom>
          <a:noFill/>
          <a:ln w="76200" cap="flat" cmpd="sng">
            <a:solidFill>
              <a:schemeClr val="lt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22" name="Google Shape;922;p67"/>
          <p:cNvSpPr/>
          <p:nvPr/>
        </p:nvSpPr>
        <p:spPr>
          <a:xfrm rot="5253322" flipH="1">
            <a:off x="18917300" y="8000250"/>
            <a:ext cx="1645798" cy="4338600"/>
          </a:xfrm>
          <a:prstGeom prst="arc">
            <a:avLst>
              <a:gd name="adj1" fmla="val 16882615"/>
              <a:gd name="adj2" fmla="val 5127415"/>
            </a:avLst>
          </a:prstGeom>
          <a:noFill/>
          <a:ln w="76200" cap="flat" cmpd="sng">
            <a:solidFill>
              <a:schemeClr val="lt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23" name="Google Shape;923;p67"/>
          <p:cNvSpPr/>
          <p:nvPr/>
        </p:nvSpPr>
        <p:spPr>
          <a:xfrm>
            <a:off x="13867200" y="11263275"/>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Jupyter</a:t>
            </a:r>
            <a:endParaRPr sz="4100"/>
          </a:p>
        </p:txBody>
      </p:sp>
      <p:sp>
        <p:nvSpPr>
          <p:cNvPr id="924" name="Google Shape;924;p67"/>
          <p:cNvSpPr/>
          <p:nvPr/>
        </p:nvSpPr>
        <p:spPr>
          <a:xfrm>
            <a:off x="15047088" y="735300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925" name="Google Shape;925;p67"/>
          <p:cNvSpPr/>
          <p:nvPr/>
        </p:nvSpPr>
        <p:spPr>
          <a:xfrm>
            <a:off x="21000213" y="7353000"/>
            <a:ext cx="24771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Volume</a:t>
            </a:r>
            <a:endParaRPr sz="4100"/>
          </a:p>
        </p:txBody>
      </p:sp>
      <p:sp>
        <p:nvSpPr>
          <p:cNvPr id="926" name="Google Shape;926;p67"/>
          <p:cNvSpPr/>
          <p:nvPr/>
        </p:nvSpPr>
        <p:spPr>
          <a:xfrm>
            <a:off x="15610238" y="9943950"/>
            <a:ext cx="24771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Volume</a:t>
            </a:r>
            <a:endParaRPr sz="4100"/>
          </a:p>
        </p:txBody>
      </p:sp>
      <p:sp>
        <p:nvSpPr>
          <p:cNvPr id="927" name="Google Shape;927;p67"/>
          <p:cNvSpPr/>
          <p:nvPr/>
        </p:nvSpPr>
        <p:spPr>
          <a:xfrm>
            <a:off x="16344300" y="11263275"/>
            <a:ext cx="2532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GPU/2</a:t>
            </a:r>
            <a:endParaRPr sz="4100"/>
          </a:p>
        </p:txBody>
      </p:sp>
      <p:sp>
        <p:nvSpPr>
          <p:cNvPr id="928" name="Google Shape;928;p67"/>
          <p:cNvSpPr/>
          <p:nvPr/>
        </p:nvSpPr>
        <p:spPr>
          <a:xfrm rot="5253512">
            <a:off x="18774055" y="9731975"/>
            <a:ext cx="1971890" cy="4626300"/>
          </a:xfrm>
          <a:prstGeom prst="arc">
            <a:avLst>
              <a:gd name="adj1" fmla="val 16882615"/>
              <a:gd name="adj2" fmla="val 5055129"/>
            </a:avLst>
          </a:prstGeom>
          <a:noFill/>
          <a:ln w="76200" cap="flat" cmpd="sng">
            <a:solidFill>
              <a:schemeClr val="lt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29" name="Google Shape;929;p67"/>
          <p:cNvSpPr/>
          <p:nvPr/>
        </p:nvSpPr>
        <p:spPr>
          <a:xfrm>
            <a:off x="19072725" y="7353000"/>
            <a:ext cx="1775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Sh</a:t>
            </a:r>
            <a:endParaRPr sz="4100"/>
          </a:p>
        </p:txBody>
      </p:sp>
      <p:sp>
        <p:nvSpPr>
          <p:cNvPr id="930" name="Google Shape;930;p67"/>
          <p:cNvSpPr txBox="1"/>
          <p:nvPr/>
        </p:nvSpPr>
        <p:spPr>
          <a:xfrm>
            <a:off x="13992600" y="887010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:8888</a:t>
            </a:r>
            <a:endParaRPr/>
          </a:p>
        </p:txBody>
      </p:sp>
      <p:sp>
        <p:nvSpPr>
          <p:cNvPr id="931" name="Google Shape;931;p67"/>
          <p:cNvSpPr txBox="1"/>
          <p:nvPr/>
        </p:nvSpPr>
        <p:spPr>
          <a:xfrm>
            <a:off x="10181225" y="796665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:8070</a:t>
            </a:r>
            <a:endParaRPr/>
          </a:p>
        </p:txBody>
      </p:sp>
      <p:sp>
        <p:nvSpPr>
          <p:cNvPr id="932" name="Google Shape;932;p67"/>
          <p:cNvSpPr txBox="1"/>
          <p:nvPr/>
        </p:nvSpPr>
        <p:spPr>
          <a:xfrm>
            <a:off x="7535325" y="1010775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:88</a:t>
            </a:r>
            <a:endParaRPr/>
          </a:p>
        </p:txBody>
      </p:sp>
      <p:sp>
        <p:nvSpPr>
          <p:cNvPr id="933" name="Google Shape;933;p67"/>
          <p:cNvSpPr/>
          <p:nvPr/>
        </p:nvSpPr>
        <p:spPr>
          <a:xfrm rot="-5971259">
            <a:off x="10719600" y="8866827"/>
            <a:ext cx="1975107" cy="5523144"/>
          </a:xfrm>
          <a:prstGeom prst="arc">
            <a:avLst>
              <a:gd name="adj1" fmla="val 16761633"/>
              <a:gd name="adj2" fmla="val 3986520"/>
            </a:avLst>
          </a:prstGeom>
          <a:noFill/>
          <a:ln w="76200" cap="flat" cmpd="sng">
            <a:solidFill>
              <a:schemeClr val="lt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34" name="Google Shape;934;p67"/>
          <p:cNvSpPr/>
          <p:nvPr/>
        </p:nvSpPr>
        <p:spPr>
          <a:xfrm>
            <a:off x="11137913" y="10165050"/>
            <a:ext cx="1086600" cy="2348700"/>
          </a:xfrm>
          <a:prstGeom prst="roundRect">
            <a:avLst>
              <a:gd name="adj" fmla="val 16667"/>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935" name="Google Shape;935;p67"/>
          <p:cNvSpPr/>
          <p:nvPr/>
        </p:nvSpPr>
        <p:spPr>
          <a:xfrm rot="1106097" flipH="1">
            <a:off x="12563818" y="7115179"/>
            <a:ext cx="1017937" cy="3754932"/>
          </a:xfrm>
          <a:prstGeom prst="arc">
            <a:avLst>
              <a:gd name="adj1" fmla="val 17555356"/>
              <a:gd name="adj2" fmla="val 3986520"/>
            </a:avLst>
          </a:prstGeom>
          <a:noFill/>
          <a:ln w="76200" cap="flat" cmpd="sng">
            <a:solidFill>
              <a:schemeClr val="lt2"/>
            </a:solidFill>
            <a:prstDash val="solid"/>
            <a:round/>
            <a:headEnd type="stealth"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2" name="TextBox 1">
            <a:extLst>
              <a:ext uri="{FF2B5EF4-FFF2-40B4-BE49-F238E27FC236}">
                <a16:creationId xmlns:a16="http://schemas.microsoft.com/office/drawing/2014/main" id="{97FEC0BC-76B4-60E3-C73D-5D73727838BD}"/>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p68"/>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Microservices Workflow</a:t>
            </a:r>
            <a:endParaRPr sz="8400"/>
          </a:p>
        </p:txBody>
      </p:sp>
      <p:grpSp>
        <p:nvGrpSpPr>
          <p:cNvPr id="942" name="Google Shape;942;p68"/>
          <p:cNvGrpSpPr/>
          <p:nvPr/>
        </p:nvGrpSpPr>
        <p:grpSpPr>
          <a:xfrm>
            <a:off x="1638300" y="13220700"/>
            <a:ext cx="8039100" cy="6362700"/>
            <a:chOff x="5753100" y="6515100"/>
            <a:chExt cx="8039100" cy="6362700"/>
          </a:xfrm>
        </p:grpSpPr>
        <p:sp>
          <p:nvSpPr>
            <p:cNvPr id="943" name="Google Shape;943;p68"/>
            <p:cNvSpPr/>
            <p:nvPr/>
          </p:nvSpPr>
          <p:spPr>
            <a:xfrm>
              <a:off x="5753100" y="65151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944" name="Google Shape;944;p68"/>
            <p:cNvSpPr/>
            <p:nvPr/>
          </p:nvSpPr>
          <p:spPr>
            <a:xfrm>
              <a:off x="6667500" y="72390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r>
                <a:rPr lang="en-US" sz="4800" b="1">
                  <a:solidFill>
                    <a:schemeClr val="lt1"/>
                  </a:solidFill>
                </a:rPr>
                <a:t>Your Device</a:t>
              </a:r>
              <a:endParaRPr sz="4800" b="1">
                <a:solidFill>
                  <a:schemeClr val="lt1"/>
                </a:solidFill>
              </a:endParaRPr>
            </a:p>
            <a:p>
              <a:pPr marL="0" lvl="0" indent="0" algn="ctr" rtl="0">
                <a:spcBef>
                  <a:spcPts val="0"/>
                </a:spcBef>
                <a:spcAft>
                  <a:spcPts val="0"/>
                </a:spcAft>
                <a:buNone/>
              </a:pPr>
              <a:endParaRPr sz="4100"/>
            </a:p>
          </p:txBody>
        </p:sp>
        <p:sp>
          <p:nvSpPr>
            <p:cNvPr id="945" name="Google Shape;945;p68"/>
            <p:cNvSpPr/>
            <p:nvPr/>
          </p:nvSpPr>
          <p:spPr>
            <a:xfrm>
              <a:off x="8019900" y="79008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grpSp>
        <p:nvGrpSpPr>
          <p:cNvPr id="946" name="Google Shape;946;p68"/>
          <p:cNvGrpSpPr/>
          <p:nvPr/>
        </p:nvGrpSpPr>
        <p:grpSpPr>
          <a:xfrm>
            <a:off x="10003877" y="4058700"/>
            <a:ext cx="16160060" cy="9867911"/>
            <a:chOff x="6201589" y="5938524"/>
            <a:chExt cx="10240200" cy="6362700"/>
          </a:xfrm>
        </p:grpSpPr>
        <p:sp>
          <p:nvSpPr>
            <p:cNvPr id="947" name="Google Shape;947;p68"/>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948" name="Google Shape;948;p68"/>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b="1">
                  <a:solidFill>
                    <a:schemeClr val="lt1"/>
                  </a:solidFill>
                </a:rPr>
                <a:t>Remote Host</a:t>
              </a:r>
              <a:endParaRPr sz="56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pic>
        <p:nvPicPr>
          <p:cNvPr id="949" name="Google Shape;949;p68"/>
          <p:cNvPicPr preferRelativeResize="0"/>
          <p:nvPr/>
        </p:nvPicPr>
        <p:blipFill>
          <a:blip r:embed="rId3">
            <a:alphaModFix/>
          </a:blip>
          <a:stretch>
            <a:fillRect/>
          </a:stretch>
        </p:blipFill>
        <p:spPr>
          <a:xfrm rot="156717">
            <a:off x="27589233" y="8530543"/>
            <a:ext cx="4272502" cy="4595195"/>
          </a:xfrm>
          <a:prstGeom prst="rect">
            <a:avLst/>
          </a:prstGeom>
          <a:noFill/>
          <a:ln>
            <a:noFill/>
          </a:ln>
        </p:spPr>
      </p:pic>
      <p:pic>
        <p:nvPicPr>
          <p:cNvPr id="950" name="Google Shape;950;p68"/>
          <p:cNvPicPr preferRelativeResize="0"/>
          <p:nvPr/>
        </p:nvPicPr>
        <p:blipFill>
          <a:blip r:embed="rId4">
            <a:alphaModFix/>
          </a:blip>
          <a:stretch>
            <a:fillRect/>
          </a:stretch>
        </p:blipFill>
        <p:spPr>
          <a:xfrm>
            <a:off x="26163925" y="9711213"/>
            <a:ext cx="1775201" cy="1151574"/>
          </a:xfrm>
          <a:prstGeom prst="rect">
            <a:avLst/>
          </a:prstGeom>
          <a:noFill/>
          <a:ln>
            <a:noFill/>
          </a:ln>
        </p:spPr>
      </p:pic>
      <p:sp>
        <p:nvSpPr>
          <p:cNvPr id="951" name="Google Shape;951;p68"/>
          <p:cNvSpPr/>
          <p:nvPr/>
        </p:nvSpPr>
        <p:spPr>
          <a:xfrm rot="-6624296">
            <a:off x="25921289" y="8263943"/>
            <a:ext cx="1664120" cy="4655914"/>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52" name="Google Shape;952;p68"/>
          <p:cNvSpPr/>
          <p:nvPr/>
        </p:nvSpPr>
        <p:spPr>
          <a:xfrm rot="-6624047" flipH="1">
            <a:off x="25713059" y="8096954"/>
            <a:ext cx="1606782" cy="4837307"/>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53" name="Google Shape;953;p68"/>
          <p:cNvSpPr/>
          <p:nvPr/>
        </p:nvSpPr>
        <p:spPr>
          <a:xfrm>
            <a:off x="21536400" y="95979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954" name="Google Shape;954;p68"/>
          <p:cNvSpPr/>
          <p:nvPr/>
        </p:nvSpPr>
        <p:spPr>
          <a:xfrm>
            <a:off x="21536400" y="105888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955" name="Google Shape;955;p68"/>
          <p:cNvSpPr/>
          <p:nvPr/>
        </p:nvSpPr>
        <p:spPr>
          <a:xfrm>
            <a:off x="21536400" y="116235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956" name="Google Shape;956;p68"/>
          <p:cNvSpPr/>
          <p:nvPr/>
        </p:nvSpPr>
        <p:spPr>
          <a:xfrm>
            <a:off x="19445400" y="111604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957" name="Google Shape;957;p68"/>
          <p:cNvSpPr/>
          <p:nvPr/>
        </p:nvSpPr>
        <p:spPr>
          <a:xfrm>
            <a:off x="19445388" y="10017138"/>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958" name="Google Shape;958;p68"/>
          <p:cNvSpPr/>
          <p:nvPr/>
        </p:nvSpPr>
        <p:spPr>
          <a:xfrm>
            <a:off x="571500" y="5226500"/>
            <a:ext cx="8877300" cy="4785000"/>
          </a:xfrm>
          <a:prstGeom prst="rect">
            <a:avLst/>
          </a:prstGeom>
          <a:solidFill>
            <a:srgbClr val="F2F2F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1371600" lvl="0" indent="-552450" algn="l" rtl="0">
              <a:lnSpc>
                <a:spcPct val="115000"/>
              </a:lnSpc>
              <a:spcBef>
                <a:spcPts val="0"/>
              </a:spcBef>
              <a:spcAft>
                <a:spcPts val="0"/>
              </a:spcAft>
              <a:buClr>
                <a:schemeClr val="accent4"/>
              </a:buClr>
              <a:buSzPts val="5100"/>
              <a:buAutoNum type="arabicPeriod"/>
            </a:pPr>
            <a:r>
              <a:rPr lang="en-US" sz="5100" b="1">
                <a:solidFill>
                  <a:schemeClr val="accent4"/>
                </a:solidFill>
              </a:rPr>
              <a:t>Allocate Resources</a:t>
            </a:r>
            <a:endParaRPr sz="5100" b="1">
              <a:solidFill>
                <a:schemeClr val="accent4"/>
              </a:solidFill>
            </a:endParaRPr>
          </a:p>
          <a:p>
            <a:pPr marL="1371600" lvl="0" indent="-552450" algn="l" rtl="0">
              <a:lnSpc>
                <a:spcPct val="115000"/>
              </a:lnSpc>
              <a:spcBef>
                <a:spcPts val="0"/>
              </a:spcBef>
              <a:spcAft>
                <a:spcPts val="0"/>
              </a:spcAft>
              <a:buClr>
                <a:schemeClr val="accent4"/>
              </a:buClr>
              <a:buSzPts val="5100"/>
              <a:buAutoNum type="arabicPeriod"/>
            </a:pPr>
            <a:r>
              <a:rPr lang="en-US" sz="5100" b="1">
                <a:solidFill>
                  <a:schemeClr val="accent4"/>
                </a:solidFill>
              </a:rPr>
              <a:t>Define Services</a:t>
            </a:r>
            <a:endParaRPr sz="5100" b="1">
              <a:solidFill>
                <a:schemeClr val="accent4"/>
              </a:solidFill>
            </a:endParaRPr>
          </a:p>
          <a:p>
            <a:pPr marL="1371600" lvl="0" indent="-552450" algn="l" rtl="0">
              <a:lnSpc>
                <a:spcPct val="115000"/>
              </a:lnSpc>
              <a:spcBef>
                <a:spcPts val="0"/>
              </a:spcBef>
              <a:spcAft>
                <a:spcPts val="0"/>
              </a:spcAft>
              <a:buClr>
                <a:schemeClr val="accent1"/>
              </a:buClr>
              <a:buSzPts val="5100"/>
              <a:buAutoNum type="arabicPeriod"/>
            </a:pPr>
            <a:r>
              <a:rPr lang="en-US" sz="5100" b="1">
                <a:solidFill>
                  <a:schemeClr val="accent1"/>
                </a:solidFill>
              </a:rPr>
              <a:t>Construct Containers</a:t>
            </a:r>
            <a:endParaRPr sz="5100" b="1">
              <a:solidFill>
                <a:schemeClr val="accent1"/>
              </a:solidFill>
            </a:endParaRPr>
          </a:p>
          <a:p>
            <a:pPr marL="1371600" lvl="0" indent="-552450" algn="l" rtl="0">
              <a:lnSpc>
                <a:spcPct val="115000"/>
              </a:lnSpc>
              <a:spcBef>
                <a:spcPts val="0"/>
              </a:spcBef>
              <a:spcAft>
                <a:spcPts val="0"/>
              </a:spcAft>
              <a:buClr>
                <a:schemeClr val="accent4"/>
              </a:buClr>
              <a:buSzPts val="5100"/>
              <a:buAutoNum type="arabicPeriod"/>
            </a:pPr>
            <a:r>
              <a:rPr lang="en-US" sz="5100" b="1">
                <a:solidFill>
                  <a:schemeClr val="accent4"/>
                </a:solidFill>
              </a:rPr>
              <a:t>Start Processes</a:t>
            </a:r>
            <a:endParaRPr sz="5100" b="1">
              <a:solidFill>
                <a:schemeClr val="accent4"/>
              </a:solidFill>
            </a:endParaRPr>
          </a:p>
        </p:txBody>
      </p:sp>
      <p:sp>
        <p:nvSpPr>
          <p:cNvPr id="959" name="Google Shape;959;p68"/>
          <p:cNvSpPr/>
          <p:nvPr/>
        </p:nvSpPr>
        <p:spPr>
          <a:xfrm>
            <a:off x="13191363" y="9840300"/>
            <a:ext cx="5685000" cy="29982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200">
                <a:solidFill>
                  <a:schemeClr val="dk1"/>
                </a:solidFill>
              </a:rPr>
              <a:t>Jupyter Notebook Environment</a:t>
            </a:r>
            <a:endParaRPr sz="4200">
              <a:solidFill>
                <a:schemeClr val="dk1"/>
              </a:solidFill>
            </a:endParaRPr>
          </a:p>
        </p:txBody>
      </p:sp>
      <p:sp>
        <p:nvSpPr>
          <p:cNvPr id="960" name="Google Shape;960;p68"/>
          <p:cNvSpPr/>
          <p:nvPr/>
        </p:nvSpPr>
        <p:spPr>
          <a:xfrm>
            <a:off x="12687300" y="6280500"/>
            <a:ext cx="4836900" cy="24351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200">
                <a:solidFill>
                  <a:schemeClr val="dk1"/>
                </a:solidFill>
              </a:rPr>
              <a:t>Database Environment</a:t>
            </a:r>
            <a:endParaRPr sz="4200">
              <a:solidFill>
                <a:schemeClr val="dk1"/>
              </a:solidFill>
            </a:endParaRPr>
          </a:p>
        </p:txBody>
      </p:sp>
      <p:sp>
        <p:nvSpPr>
          <p:cNvPr id="961" name="Google Shape;961;p68"/>
          <p:cNvSpPr/>
          <p:nvPr/>
        </p:nvSpPr>
        <p:spPr>
          <a:xfrm>
            <a:off x="18876300" y="6280500"/>
            <a:ext cx="4836900" cy="2435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200">
                <a:solidFill>
                  <a:schemeClr val="dk1"/>
                </a:solidFill>
              </a:rPr>
              <a:t>Data Loader</a:t>
            </a:r>
            <a:endParaRPr sz="4200">
              <a:solidFill>
                <a:schemeClr val="dk1"/>
              </a:solidFill>
            </a:endParaRPr>
          </a:p>
        </p:txBody>
      </p:sp>
      <p:sp>
        <p:nvSpPr>
          <p:cNvPr id="962" name="Google Shape;962;p68"/>
          <p:cNvSpPr/>
          <p:nvPr/>
        </p:nvSpPr>
        <p:spPr>
          <a:xfrm rot="-9693903" flipH="1">
            <a:off x="13500631" y="8973112"/>
            <a:ext cx="551185" cy="2981924"/>
          </a:xfrm>
          <a:prstGeom prst="arc">
            <a:avLst>
              <a:gd name="adj1" fmla="val 17555356"/>
              <a:gd name="adj2" fmla="val 5287843"/>
            </a:avLst>
          </a:prstGeom>
          <a:noFill/>
          <a:ln w="76200" cap="flat" cmpd="sng">
            <a:solidFill>
              <a:schemeClr val="lt2"/>
            </a:solidFill>
            <a:prstDash val="solid"/>
            <a:round/>
            <a:headEnd type="stealth"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63" name="Google Shape;963;p68"/>
          <p:cNvSpPr/>
          <p:nvPr/>
        </p:nvSpPr>
        <p:spPr>
          <a:xfrm rot="10576673" flipH="1">
            <a:off x="21163863" y="8000302"/>
            <a:ext cx="1044403" cy="1984697"/>
          </a:xfrm>
          <a:prstGeom prst="arc">
            <a:avLst>
              <a:gd name="adj1" fmla="val 17555356"/>
              <a:gd name="adj2" fmla="val 3986520"/>
            </a:avLst>
          </a:prstGeom>
          <a:noFill/>
          <a:ln w="76200" cap="flat" cmpd="sng">
            <a:solidFill>
              <a:schemeClr val="lt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64" name="Google Shape;964;p68"/>
          <p:cNvSpPr/>
          <p:nvPr/>
        </p:nvSpPr>
        <p:spPr>
          <a:xfrm rot="5253322" flipH="1">
            <a:off x="18917300" y="8000250"/>
            <a:ext cx="1645798" cy="4338600"/>
          </a:xfrm>
          <a:prstGeom prst="arc">
            <a:avLst>
              <a:gd name="adj1" fmla="val 16882615"/>
              <a:gd name="adj2" fmla="val 5127415"/>
            </a:avLst>
          </a:prstGeom>
          <a:noFill/>
          <a:ln w="76200" cap="flat" cmpd="sng">
            <a:solidFill>
              <a:schemeClr val="lt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65" name="Google Shape;965;p68"/>
          <p:cNvSpPr/>
          <p:nvPr/>
        </p:nvSpPr>
        <p:spPr>
          <a:xfrm rot="5253512">
            <a:off x="18774055" y="9731975"/>
            <a:ext cx="1971890" cy="4626300"/>
          </a:xfrm>
          <a:prstGeom prst="arc">
            <a:avLst>
              <a:gd name="adj1" fmla="val 16882615"/>
              <a:gd name="adj2" fmla="val 5055129"/>
            </a:avLst>
          </a:prstGeom>
          <a:noFill/>
          <a:ln w="76200" cap="flat" cmpd="sng">
            <a:solidFill>
              <a:schemeClr val="lt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66" name="Google Shape;966;p68"/>
          <p:cNvSpPr txBox="1"/>
          <p:nvPr/>
        </p:nvSpPr>
        <p:spPr>
          <a:xfrm>
            <a:off x="13992600" y="887010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:8888</a:t>
            </a:r>
            <a:endParaRPr/>
          </a:p>
        </p:txBody>
      </p:sp>
      <p:sp>
        <p:nvSpPr>
          <p:cNvPr id="967" name="Google Shape;967;p68"/>
          <p:cNvSpPr txBox="1"/>
          <p:nvPr/>
        </p:nvSpPr>
        <p:spPr>
          <a:xfrm>
            <a:off x="10181225" y="796665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:8070</a:t>
            </a:r>
            <a:endParaRPr/>
          </a:p>
        </p:txBody>
      </p:sp>
      <p:sp>
        <p:nvSpPr>
          <p:cNvPr id="968" name="Google Shape;968;p68"/>
          <p:cNvSpPr txBox="1"/>
          <p:nvPr/>
        </p:nvSpPr>
        <p:spPr>
          <a:xfrm>
            <a:off x="7535325" y="1010775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:88</a:t>
            </a:r>
            <a:endParaRPr/>
          </a:p>
        </p:txBody>
      </p:sp>
      <p:sp>
        <p:nvSpPr>
          <p:cNvPr id="969" name="Google Shape;969;p68"/>
          <p:cNvSpPr/>
          <p:nvPr/>
        </p:nvSpPr>
        <p:spPr>
          <a:xfrm rot="-5971259">
            <a:off x="10719600" y="8866827"/>
            <a:ext cx="1975107" cy="5523144"/>
          </a:xfrm>
          <a:prstGeom prst="arc">
            <a:avLst>
              <a:gd name="adj1" fmla="val 16761633"/>
              <a:gd name="adj2" fmla="val 3986520"/>
            </a:avLst>
          </a:prstGeom>
          <a:noFill/>
          <a:ln w="76200" cap="flat" cmpd="sng">
            <a:solidFill>
              <a:schemeClr val="lt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70" name="Google Shape;970;p68"/>
          <p:cNvSpPr/>
          <p:nvPr/>
        </p:nvSpPr>
        <p:spPr>
          <a:xfrm>
            <a:off x="11137913" y="10165050"/>
            <a:ext cx="1086600" cy="2348700"/>
          </a:xfrm>
          <a:prstGeom prst="roundRect">
            <a:avLst>
              <a:gd name="adj" fmla="val 16667"/>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971" name="Google Shape;971;p68"/>
          <p:cNvSpPr/>
          <p:nvPr/>
        </p:nvSpPr>
        <p:spPr>
          <a:xfrm rot="1106097" flipH="1">
            <a:off x="12537256" y="7110292"/>
            <a:ext cx="1017937" cy="3903916"/>
          </a:xfrm>
          <a:prstGeom prst="arc">
            <a:avLst>
              <a:gd name="adj1" fmla="val 17555356"/>
              <a:gd name="adj2" fmla="val 3986520"/>
            </a:avLst>
          </a:prstGeom>
          <a:noFill/>
          <a:ln w="76200" cap="flat" cmpd="sng">
            <a:solidFill>
              <a:schemeClr val="lt2"/>
            </a:solidFill>
            <a:prstDash val="solid"/>
            <a:round/>
            <a:headEnd type="stealth"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2" name="TextBox 1">
            <a:extLst>
              <a:ext uri="{FF2B5EF4-FFF2-40B4-BE49-F238E27FC236}">
                <a16:creationId xmlns:a16="http://schemas.microsoft.com/office/drawing/2014/main" id="{B6567132-EF20-C94C-7932-0BC3E1AD446C}"/>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69"/>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Microservices Workflow</a:t>
            </a:r>
            <a:endParaRPr sz="8400"/>
          </a:p>
        </p:txBody>
      </p:sp>
      <p:grpSp>
        <p:nvGrpSpPr>
          <p:cNvPr id="978" name="Google Shape;978;p69"/>
          <p:cNvGrpSpPr/>
          <p:nvPr/>
        </p:nvGrpSpPr>
        <p:grpSpPr>
          <a:xfrm>
            <a:off x="1638300" y="13220700"/>
            <a:ext cx="8039100" cy="6362700"/>
            <a:chOff x="5753100" y="6515100"/>
            <a:chExt cx="8039100" cy="6362700"/>
          </a:xfrm>
        </p:grpSpPr>
        <p:sp>
          <p:nvSpPr>
            <p:cNvPr id="979" name="Google Shape;979;p69"/>
            <p:cNvSpPr/>
            <p:nvPr/>
          </p:nvSpPr>
          <p:spPr>
            <a:xfrm>
              <a:off x="5753100" y="65151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980" name="Google Shape;980;p69"/>
            <p:cNvSpPr/>
            <p:nvPr/>
          </p:nvSpPr>
          <p:spPr>
            <a:xfrm>
              <a:off x="6667500" y="72390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r>
                <a:rPr lang="en-US" sz="4800" b="1">
                  <a:solidFill>
                    <a:schemeClr val="lt1"/>
                  </a:solidFill>
                </a:rPr>
                <a:t>Your Device</a:t>
              </a:r>
              <a:endParaRPr sz="4800" b="1">
                <a:solidFill>
                  <a:schemeClr val="lt1"/>
                </a:solidFill>
              </a:endParaRPr>
            </a:p>
            <a:p>
              <a:pPr marL="0" lvl="0" indent="0" algn="ctr" rtl="0">
                <a:spcBef>
                  <a:spcPts val="0"/>
                </a:spcBef>
                <a:spcAft>
                  <a:spcPts val="0"/>
                </a:spcAft>
                <a:buNone/>
              </a:pPr>
              <a:endParaRPr sz="4100"/>
            </a:p>
          </p:txBody>
        </p:sp>
        <p:sp>
          <p:nvSpPr>
            <p:cNvPr id="981" name="Google Shape;981;p69"/>
            <p:cNvSpPr/>
            <p:nvPr/>
          </p:nvSpPr>
          <p:spPr>
            <a:xfrm>
              <a:off x="8019900" y="79008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grpSp>
        <p:nvGrpSpPr>
          <p:cNvPr id="982" name="Google Shape;982;p69"/>
          <p:cNvGrpSpPr/>
          <p:nvPr/>
        </p:nvGrpSpPr>
        <p:grpSpPr>
          <a:xfrm>
            <a:off x="10003877" y="4058700"/>
            <a:ext cx="16160060" cy="9867911"/>
            <a:chOff x="6201589" y="5938524"/>
            <a:chExt cx="10240200" cy="6362700"/>
          </a:xfrm>
        </p:grpSpPr>
        <p:sp>
          <p:nvSpPr>
            <p:cNvPr id="983" name="Google Shape;983;p69"/>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984" name="Google Shape;984;p69"/>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b="1">
                  <a:solidFill>
                    <a:schemeClr val="lt1"/>
                  </a:solidFill>
                </a:rPr>
                <a:t>Remote Host</a:t>
              </a:r>
              <a:endParaRPr sz="56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pic>
        <p:nvPicPr>
          <p:cNvPr id="985" name="Google Shape;985;p69"/>
          <p:cNvPicPr preferRelativeResize="0"/>
          <p:nvPr/>
        </p:nvPicPr>
        <p:blipFill>
          <a:blip r:embed="rId3">
            <a:alphaModFix/>
          </a:blip>
          <a:stretch>
            <a:fillRect/>
          </a:stretch>
        </p:blipFill>
        <p:spPr>
          <a:xfrm rot="156717">
            <a:off x="27589233" y="8530543"/>
            <a:ext cx="4272502" cy="4595195"/>
          </a:xfrm>
          <a:prstGeom prst="rect">
            <a:avLst/>
          </a:prstGeom>
          <a:noFill/>
          <a:ln>
            <a:noFill/>
          </a:ln>
        </p:spPr>
      </p:pic>
      <p:pic>
        <p:nvPicPr>
          <p:cNvPr id="986" name="Google Shape;986;p69"/>
          <p:cNvPicPr preferRelativeResize="0"/>
          <p:nvPr/>
        </p:nvPicPr>
        <p:blipFill>
          <a:blip r:embed="rId4">
            <a:alphaModFix/>
          </a:blip>
          <a:stretch>
            <a:fillRect/>
          </a:stretch>
        </p:blipFill>
        <p:spPr>
          <a:xfrm>
            <a:off x="26163925" y="9711213"/>
            <a:ext cx="1775201" cy="1151574"/>
          </a:xfrm>
          <a:prstGeom prst="rect">
            <a:avLst/>
          </a:prstGeom>
          <a:noFill/>
          <a:ln>
            <a:noFill/>
          </a:ln>
        </p:spPr>
      </p:pic>
      <p:sp>
        <p:nvSpPr>
          <p:cNvPr id="987" name="Google Shape;987;p69"/>
          <p:cNvSpPr/>
          <p:nvPr/>
        </p:nvSpPr>
        <p:spPr>
          <a:xfrm rot="-6624296">
            <a:off x="25921289" y="8263943"/>
            <a:ext cx="1664120" cy="4655914"/>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88" name="Google Shape;988;p69"/>
          <p:cNvSpPr/>
          <p:nvPr/>
        </p:nvSpPr>
        <p:spPr>
          <a:xfrm rot="-6624047" flipH="1">
            <a:off x="25713059" y="8096954"/>
            <a:ext cx="1606782" cy="4837307"/>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89" name="Google Shape;989;p69"/>
          <p:cNvSpPr/>
          <p:nvPr/>
        </p:nvSpPr>
        <p:spPr>
          <a:xfrm>
            <a:off x="21536400" y="95979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990" name="Google Shape;990;p69"/>
          <p:cNvSpPr/>
          <p:nvPr/>
        </p:nvSpPr>
        <p:spPr>
          <a:xfrm>
            <a:off x="21536400" y="105888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991" name="Google Shape;991;p69"/>
          <p:cNvSpPr/>
          <p:nvPr/>
        </p:nvSpPr>
        <p:spPr>
          <a:xfrm>
            <a:off x="21536400" y="116235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992" name="Google Shape;992;p69"/>
          <p:cNvSpPr/>
          <p:nvPr/>
        </p:nvSpPr>
        <p:spPr>
          <a:xfrm>
            <a:off x="19445400" y="111604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993" name="Google Shape;993;p69"/>
          <p:cNvSpPr/>
          <p:nvPr/>
        </p:nvSpPr>
        <p:spPr>
          <a:xfrm>
            <a:off x="19445388" y="10017138"/>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994" name="Google Shape;994;p69"/>
          <p:cNvSpPr/>
          <p:nvPr/>
        </p:nvSpPr>
        <p:spPr>
          <a:xfrm>
            <a:off x="571500" y="5226500"/>
            <a:ext cx="8877300" cy="4785000"/>
          </a:xfrm>
          <a:prstGeom prst="rect">
            <a:avLst/>
          </a:prstGeom>
          <a:solidFill>
            <a:srgbClr val="F2F2F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1371600" lvl="0" indent="-552450" algn="l" rtl="0">
              <a:lnSpc>
                <a:spcPct val="115000"/>
              </a:lnSpc>
              <a:spcBef>
                <a:spcPts val="0"/>
              </a:spcBef>
              <a:spcAft>
                <a:spcPts val="0"/>
              </a:spcAft>
              <a:buClr>
                <a:schemeClr val="accent4"/>
              </a:buClr>
              <a:buSzPts val="5100"/>
              <a:buAutoNum type="arabicPeriod"/>
            </a:pPr>
            <a:r>
              <a:rPr lang="en-US" sz="5100" b="1">
                <a:solidFill>
                  <a:schemeClr val="accent4"/>
                </a:solidFill>
              </a:rPr>
              <a:t>Allocate Resources</a:t>
            </a:r>
            <a:endParaRPr sz="5100" b="1">
              <a:solidFill>
                <a:schemeClr val="accent4"/>
              </a:solidFill>
            </a:endParaRPr>
          </a:p>
          <a:p>
            <a:pPr marL="1371600" lvl="0" indent="-552450" algn="l" rtl="0">
              <a:lnSpc>
                <a:spcPct val="115000"/>
              </a:lnSpc>
              <a:spcBef>
                <a:spcPts val="0"/>
              </a:spcBef>
              <a:spcAft>
                <a:spcPts val="0"/>
              </a:spcAft>
              <a:buClr>
                <a:schemeClr val="accent4"/>
              </a:buClr>
              <a:buSzPts val="5100"/>
              <a:buAutoNum type="arabicPeriod"/>
            </a:pPr>
            <a:r>
              <a:rPr lang="en-US" sz="5100" b="1">
                <a:solidFill>
                  <a:schemeClr val="accent4"/>
                </a:solidFill>
              </a:rPr>
              <a:t>Define Services</a:t>
            </a:r>
            <a:endParaRPr sz="5100" b="1">
              <a:solidFill>
                <a:schemeClr val="accent4"/>
              </a:solidFill>
            </a:endParaRPr>
          </a:p>
          <a:p>
            <a:pPr marL="1371600" lvl="0" indent="-552450" algn="l" rtl="0">
              <a:lnSpc>
                <a:spcPct val="115000"/>
              </a:lnSpc>
              <a:spcBef>
                <a:spcPts val="0"/>
              </a:spcBef>
              <a:spcAft>
                <a:spcPts val="0"/>
              </a:spcAft>
              <a:buClr>
                <a:schemeClr val="accent4"/>
              </a:buClr>
              <a:buSzPts val="5100"/>
              <a:buAutoNum type="arabicPeriod"/>
            </a:pPr>
            <a:r>
              <a:rPr lang="en-US" sz="5100" b="1">
                <a:solidFill>
                  <a:schemeClr val="accent4"/>
                </a:solidFill>
              </a:rPr>
              <a:t>Construct Containers</a:t>
            </a:r>
            <a:endParaRPr sz="5100" b="1">
              <a:solidFill>
                <a:schemeClr val="accent4"/>
              </a:solidFill>
            </a:endParaRPr>
          </a:p>
          <a:p>
            <a:pPr marL="1371600" lvl="0" indent="-552450" algn="l" rtl="0">
              <a:lnSpc>
                <a:spcPct val="115000"/>
              </a:lnSpc>
              <a:spcBef>
                <a:spcPts val="0"/>
              </a:spcBef>
              <a:spcAft>
                <a:spcPts val="0"/>
              </a:spcAft>
              <a:buClr>
                <a:schemeClr val="accent1"/>
              </a:buClr>
              <a:buSzPts val="5100"/>
              <a:buAutoNum type="arabicPeriod"/>
            </a:pPr>
            <a:r>
              <a:rPr lang="en-US" sz="5100" b="1">
                <a:solidFill>
                  <a:schemeClr val="accent1"/>
                </a:solidFill>
              </a:rPr>
              <a:t>Start Processes</a:t>
            </a:r>
            <a:endParaRPr sz="5100" b="1">
              <a:solidFill>
                <a:schemeClr val="accent1"/>
              </a:solidFill>
            </a:endParaRPr>
          </a:p>
        </p:txBody>
      </p:sp>
      <p:sp>
        <p:nvSpPr>
          <p:cNvPr id="995" name="Google Shape;995;p69"/>
          <p:cNvSpPr/>
          <p:nvPr/>
        </p:nvSpPr>
        <p:spPr>
          <a:xfrm>
            <a:off x="13191363" y="9840300"/>
            <a:ext cx="5685000" cy="29982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200">
                <a:solidFill>
                  <a:schemeClr val="dk1"/>
                </a:solidFill>
              </a:rPr>
              <a:t>Jupyter Notebook Environment</a:t>
            </a:r>
            <a:endParaRPr sz="4200">
              <a:solidFill>
                <a:schemeClr val="dk1"/>
              </a:solidFill>
            </a:endParaRPr>
          </a:p>
        </p:txBody>
      </p:sp>
      <p:sp>
        <p:nvSpPr>
          <p:cNvPr id="996" name="Google Shape;996;p69"/>
          <p:cNvSpPr/>
          <p:nvPr/>
        </p:nvSpPr>
        <p:spPr>
          <a:xfrm>
            <a:off x="12687300" y="6280500"/>
            <a:ext cx="4836900" cy="24351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200">
                <a:solidFill>
                  <a:schemeClr val="dk1"/>
                </a:solidFill>
              </a:rPr>
              <a:t>Database Environment</a:t>
            </a:r>
            <a:endParaRPr sz="4200">
              <a:solidFill>
                <a:schemeClr val="dk1"/>
              </a:solidFill>
            </a:endParaRPr>
          </a:p>
        </p:txBody>
      </p:sp>
      <p:sp>
        <p:nvSpPr>
          <p:cNvPr id="997" name="Google Shape;997;p69"/>
          <p:cNvSpPr/>
          <p:nvPr/>
        </p:nvSpPr>
        <p:spPr>
          <a:xfrm>
            <a:off x="18876300" y="6280500"/>
            <a:ext cx="4836900" cy="2435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200">
                <a:solidFill>
                  <a:schemeClr val="dk1"/>
                </a:solidFill>
              </a:rPr>
              <a:t>Data Loader</a:t>
            </a:r>
            <a:endParaRPr sz="4200">
              <a:solidFill>
                <a:schemeClr val="dk1"/>
              </a:solidFill>
            </a:endParaRPr>
          </a:p>
        </p:txBody>
      </p:sp>
      <p:sp>
        <p:nvSpPr>
          <p:cNvPr id="998" name="Google Shape;998;p69"/>
          <p:cNvSpPr/>
          <p:nvPr/>
        </p:nvSpPr>
        <p:spPr>
          <a:xfrm rot="-9693903" flipH="1">
            <a:off x="13500631" y="8896912"/>
            <a:ext cx="551185" cy="2981924"/>
          </a:xfrm>
          <a:prstGeom prst="arc">
            <a:avLst>
              <a:gd name="adj1" fmla="val 17555356"/>
              <a:gd name="adj2" fmla="val 5287843"/>
            </a:avLst>
          </a:prstGeom>
          <a:noFill/>
          <a:ln w="76200" cap="flat" cmpd="sng">
            <a:solidFill>
              <a:schemeClr val="dk2"/>
            </a:solidFill>
            <a:prstDash val="solid"/>
            <a:round/>
            <a:headEnd type="stealth"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99" name="Google Shape;999;p69"/>
          <p:cNvSpPr/>
          <p:nvPr/>
        </p:nvSpPr>
        <p:spPr>
          <a:xfrm rot="10576673" flipH="1">
            <a:off x="21163863" y="8000302"/>
            <a:ext cx="1044403" cy="1984697"/>
          </a:xfrm>
          <a:prstGeom prst="arc">
            <a:avLst>
              <a:gd name="adj1" fmla="val 17555356"/>
              <a:gd name="adj2" fmla="val 3986520"/>
            </a:avLst>
          </a:prstGeom>
          <a:noFill/>
          <a:ln w="76200" cap="flat" cmpd="sng">
            <a:solidFill>
              <a:srgbClr val="F1C23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00" name="Google Shape;1000;p69"/>
          <p:cNvSpPr/>
          <p:nvPr/>
        </p:nvSpPr>
        <p:spPr>
          <a:xfrm rot="5253322" flipH="1">
            <a:off x="18917300" y="8000250"/>
            <a:ext cx="1645798" cy="4338600"/>
          </a:xfrm>
          <a:prstGeom prst="arc">
            <a:avLst>
              <a:gd name="adj1" fmla="val 16882615"/>
              <a:gd name="adj2" fmla="val 5127415"/>
            </a:avLst>
          </a:prstGeom>
          <a:noFill/>
          <a:ln w="76200" cap="flat" cmpd="sng">
            <a:solidFill>
              <a:srgbClr val="B6D7A8"/>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01" name="Google Shape;1001;p69"/>
          <p:cNvSpPr/>
          <p:nvPr/>
        </p:nvSpPr>
        <p:spPr>
          <a:xfrm rot="5253512">
            <a:off x="18774055" y="9731975"/>
            <a:ext cx="1971890" cy="4626300"/>
          </a:xfrm>
          <a:prstGeom prst="arc">
            <a:avLst>
              <a:gd name="adj1" fmla="val 16882615"/>
              <a:gd name="adj2" fmla="val 5055129"/>
            </a:avLst>
          </a:prstGeom>
          <a:noFill/>
          <a:ln w="76200" cap="flat" cmpd="sng">
            <a:solidFill>
              <a:srgbClr val="B6D7A8"/>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02" name="Google Shape;1002;p69"/>
          <p:cNvSpPr txBox="1"/>
          <p:nvPr/>
        </p:nvSpPr>
        <p:spPr>
          <a:xfrm>
            <a:off x="13992600" y="887010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:8888</a:t>
            </a:r>
            <a:endParaRPr/>
          </a:p>
        </p:txBody>
      </p:sp>
      <p:sp>
        <p:nvSpPr>
          <p:cNvPr id="1003" name="Google Shape;1003;p69"/>
          <p:cNvSpPr txBox="1"/>
          <p:nvPr/>
        </p:nvSpPr>
        <p:spPr>
          <a:xfrm>
            <a:off x="10181225" y="796665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:8070</a:t>
            </a:r>
            <a:endParaRPr/>
          </a:p>
        </p:txBody>
      </p:sp>
      <p:sp>
        <p:nvSpPr>
          <p:cNvPr id="1004" name="Google Shape;1004;p69"/>
          <p:cNvSpPr/>
          <p:nvPr/>
        </p:nvSpPr>
        <p:spPr>
          <a:xfrm rot="-5971259">
            <a:off x="10719600" y="8866827"/>
            <a:ext cx="1975107" cy="5523144"/>
          </a:xfrm>
          <a:prstGeom prst="arc">
            <a:avLst>
              <a:gd name="adj1" fmla="val 16761633"/>
              <a:gd name="adj2" fmla="val 3986520"/>
            </a:avLst>
          </a:prstGeom>
          <a:noFill/>
          <a:ln w="76200" cap="flat" cmpd="sng">
            <a:solidFill>
              <a:schemeClr val="dk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05" name="Google Shape;1005;p69"/>
          <p:cNvSpPr txBox="1"/>
          <p:nvPr/>
        </p:nvSpPr>
        <p:spPr>
          <a:xfrm>
            <a:off x="7535325" y="1010775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:88</a:t>
            </a:r>
            <a:endParaRPr/>
          </a:p>
        </p:txBody>
      </p:sp>
      <p:sp>
        <p:nvSpPr>
          <p:cNvPr id="1006" name="Google Shape;1006;p69"/>
          <p:cNvSpPr/>
          <p:nvPr/>
        </p:nvSpPr>
        <p:spPr>
          <a:xfrm>
            <a:off x="11137913" y="10165050"/>
            <a:ext cx="1086600" cy="2348700"/>
          </a:xfrm>
          <a:prstGeom prst="roundRect">
            <a:avLst>
              <a:gd name="adj" fmla="val 16667"/>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1007" name="Google Shape;1007;p69"/>
          <p:cNvSpPr/>
          <p:nvPr/>
        </p:nvSpPr>
        <p:spPr>
          <a:xfrm rot="1106097" flipH="1">
            <a:off x="12537256" y="7110292"/>
            <a:ext cx="1017937" cy="3903916"/>
          </a:xfrm>
          <a:prstGeom prst="arc">
            <a:avLst>
              <a:gd name="adj1" fmla="val 17555356"/>
              <a:gd name="adj2" fmla="val 3986520"/>
            </a:avLst>
          </a:prstGeom>
          <a:noFill/>
          <a:ln w="76200" cap="flat" cmpd="sng">
            <a:solidFill>
              <a:schemeClr val="accent2"/>
            </a:solidFill>
            <a:prstDash val="solid"/>
            <a:round/>
            <a:headEnd type="stealth"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2" name="TextBox 1">
            <a:extLst>
              <a:ext uri="{FF2B5EF4-FFF2-40B4-BE49-F238E27FC236}">
                <a16:creationId xmlns:a16="http://schemas.microsoft.com/office/drawing/2014/main" id="{404D6461-2A4C-3032-6766-7CFF2B9473DC}"/>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3" name="Google Shape;1013;p70"/>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Scaling Containerized Applications</a:t>
            </a:r>
            <a:endParaRPr sz="8400"/>
          </a:p>
        </p:txBody>
      </p:sp>
      <p:grpSp>
        <p:nvGrpSpPr>
          <p:cNvPr id="1014" name="Google Shape;1014;p70"/>
          <p:cNvGrpSpPr/>
          <p:nvPr/>
        </p:nvGrpSpPr>
        <p:grpSpPr>
          <a:xfrm>
            <a:off x="10003877" y="4058700"/>
            <a:ext cx="16160060" cy="9867911"/>
            <a:chOff x="6201589" y="5938524"/>
            <a:chExt cx="10240200" cy="6362700"/>
          </a:xfrm>
        </p:grpSpPr>
        <p:sp>
          <p:nvSpPr>
            <p:cNvPr id="1015" name="Google Shape;1015;p70"/>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016" name="Google Shape;1016;p70"/>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b="1">
                  <a:solidFill>
                    <a:schemeClr val="lt1"/>
                  </a:solidFill>
                </a:rPr>
                <a:t>Arbitrary Host</a:t>
              </a:r>
              <a:endParaRPr sz="56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1017" name="Google Shape;1017;p70"/>
          <p:cNvSpPr/>
          <p:nvPr/>
        </p:nvSpPr>
        <p:spPr>
          <a:xfrm>
            <a:off x="21536400" y="95979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1018" name="Google Shape;1018;p70"/>
          <p:cNvSpPr/>
          <p:nvPr/>
        </p:nvSpPr>
        <p:spPr>
          <a:xfrm>
            <a:off x="21536400" y="105888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1019" name="Google Shape;1019;p70"/>
          <p:cNvSpPr/>
          <p:nvPr/>
        </p:nvSpPr>
        <p:spPr>
          <a:xfrm>
            <a:off x="21536400" y="116235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1020" name="Google Shape;1020;p70"/>
          <p:cNvSpPr/>
          <p:nvPr/>
        </p:nvSpPr>
        <p:spPr>
          <a:xfrm>
            <a:off x="19445400" y="111604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1021" name="Google Shape;1021;p70"/>
          <p:cNvSpPr/>
          <p:nvPr/>
        </p:nvSpPr>
        <p:spPr>
          <a:xfrm>
            <a:off x="19445388" y="10017138"/>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1022" name="Google Shape;1022;p70"/>
          <p:cNvSpPr/>
          <p:nvPr/>
        </p:nvSpPr>
        <p:spPr>
          <a:xfrm>
            <a:off x="13191363" y="9840300"/>
            <a:ext cx="5685000" cy="29982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200">
                <a:solidFill>
                  <a:schemeClr val="dk1"/>
                </a:solidFill>
              </a:rPr>
              <a:t>Jupyter Notebook Environment</a:t>
            </a:r>
            <a:endParaRPr sz="4200">
              <a:solidFill>
                <a:schemeClr val="dk1"/>
              </a:solidFill>
            </a:endParaRPr>
          </a:p>
        </p:txBody>
      </p:sp>
      <p:sp>
        <p:nvSpPr>
          <p:cNvPr id="1023" name="Google Shape;1023;p70"/>
          <p:cNvSpPr/>
          <p:nvPr/>
        </p:nvSpPr>
        <p:spPr>
          <a:xfrm>
            <a:off x="12687300" y="6280500"/>
            <a:ext cx="4836900" cy="24351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200">
                <a:solidFill>
                  <a:schemeClr val="dk1"/>
                </a:solidFill>
              </a:rPr>
              <a:t>Database Environment</a:t>
            </a:r>
            <a:endParaRPr sz="4200">
              <a:solidFill>
                <a:schemeClr val="dk1"/>
              </a:solidFill>
            </a:endParaRPr>
          </a:p>
        </p:txBody>
      </p:sp>
      <p:sp>
        <p:nvSpPr>
          <p:cNvPr id="1024" name="Google Shape;1024;p70"/>
          <p:cNvSpPr/>
          <p:nvPr/>
        </p:nvSpPr>
        <p:spPr>
          <a:xfrm>
            <a:off x="18876300" y="6280500"/>
            <a:ext cx="4836900" cy="2435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200">
                <a:solidFill>
                  <a:schemeClr val="dk1"/>
                </a:solidFill>
              </a:rPr>
              <a:t>Data Loader</a:t>
            </a:r>
            <a:endParaRPr sz="4200">
              <a:solidFill>
                <a:schemeClr val="dk1"/>
              </a:solidFill>
            </a:endParaRPr>
          </a:p>
        </p:txBody>
      </p:sp>
      <p:sp>
        <p:nvSpPr>
          <p:cNvPr id="1025" name="Google Shape;1025;p70"/>
          <p:cNvSpPr/>
          <p:nvPr/>
        </p:nvSpPr>
        <p:spPr>
          <a:xfrm rot="-9693903" flipH="1">
            <a:off x="13500631" y="8896912"/>
            <a:ext cx="551185" cy="2981924"/>
          </a:xfrm>
          <a:prstGeom prst="arc">
            <a:avLst>
              <a:gd name="adj1" fmla="val 17555356"/>
              <a:gd name="adj2" fmla="val 5287843"/>
            </a:avLst>
          </a:prstGeom>
          <a:noFill/>
          <a:ln w="76200" cap="flat" cmpd="sng">
            <a:solidFill>
              <a:schemeClr val="dk2"/>
            </a:solidFill>
            <a:prstDash val="solid"/>
            <a:round/>
            <a:headEnd type="stealth"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26" name="Google Shape;1026;p70"/>
          <p:cNvSpPr/>
          <p:nvPr/>
        </p:nvSpPr>
        <p:spPr>
          <a:xfrm rot="10576673" flipH="1">
            <a:off x="21163863" y="8000302"/>
            <a:ext cx="1044403" cy="1984697"/>
          </a:xfrm>
          <a:prstGeom prst="arc">
            <a:avLst>
              <a:gd name="adj1" fmla="val 17555356"/>
              <a:gd name="adj2" fmla="val 3986520"/>
            </a:avLst>
          </a:prstGeom>
          <a:noFill/>
          <a:ln w="76200" cap="flat" cmpd="sng">
            <a:solidFill>
              <a:srgbClr val="F1C23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27" name="Google Shape;1027;p70"/>
          <p:cNvSpPr/>
          <p:nvPr/>
        </p:nvSpPr>
        <p:spPr>
          <a:xfrm rot="5253322" flipH="1">
            <a:off x="18917300" y="8000250"/>
            <a:ext cx="1645798" cy="4338600"/>
          </a:xfrm>
          <a:prstGeom prst="arc">
            <a:avLst>
              <a:gd name="adj1" fmla="val 16882615"/>
              <a:gd name="adj2" fmla="val 5127415"/>
            </a:avLst>
          </a:prstGeom>
          <a:noFill/>
          <a:ln w="76200" cap="flat" cmpd="sng">
            <a:solidFill>
              <a:srgbClr val="B6D7A8"/>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28" name="Google Shape;1028;p70"/>
          <p:cNvSpPr/>
          <p:nvPr/>
        </p:nvSpPr>
        <p:spPr>
          <a:xfrm rot="5253512">
            <a:off x="18774055" y="9731975"/>
            <a:ext cx="1971890" cy="4626300"/>
          </a:xfrm>
          <a:prstGeom prst="arc">
            <a:avLst>
              <a:gd name="adj1" fmla="val 16882615"/>
              <a:gd name="adj2" fmla="val 5055129"/>
            </a:avLst>
          </a:prstGeom>
          <a:noFill/>
          <a:ln w="76200" cap="flat" cmpd="sng">
            <a:solidFill>
              <a:srgbClr val="B6D7A8"/>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29" name="Google Shape;1029;p70"/>
          <p:cNvSpPr txBox="1"/>
          <p:nvPr/>
        </p:nvSpPr>
        <p:spPr>
          <a:xfrm>
            <a:off x="13992600" y="887010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:8888</a:t>
            </a:r>
            <a:endParaRPr/>
          </a:p>
        </p:txBody>
      </p:sp>
      <p:sp>
        <p:nvSpPr>
          <p:cNvPr id="1030" name="Google Shape;1030;p70"/>
          <p:cNvSpPr txBox="1"/>
          <p:nvPr/>
        </p:nvSpPr>
        <p:spPr>
          <a:xfrm>
            <a:off x="10181225" y="796665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:8070</a:t>
            </a:r>
            <a:endParaRPr/>
          </a:p>
        </p:txBody>
      </p:sp>
      <p:sp>
        <p:nvSpPr>
          <p:cNvPr id="1031" name="Google Shape;1031;p70"/>
          <p:cNvSpPr/>
          <p:nvPr/>
        </p:nvSpPr>
        <p:spPr>
          <a:xfrm rot="-5971259">
            <a:off x="10719600" y="8866827"/>
            <a:ext cx="1975107" cy="5523144"/>
          </a:xfrm>
          <a:prstGeom prst="arc">
            <a:avLst>
              <a:gd name="adj1" fmla="val 16761633"/>
              <a:gd name="adj2" fmla="val 3986520"/>
            </a:avLst>
          </a:prstGeom>
          <a:noFill/>
          <a:ln w="76200" cap="flat" cmpd="sng">
            <a:solidFill>
              <a:schemeClr val="dk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32" name="Google Shape;1032;p70"/>
          <p:cNvSpPr/>
          <p:nvPr/>
        </p:nvSpPr>
        <p:spPr>
          <a:xfrm>
            <a:off x="11137913" y="10165050"/>
            <a:ext cx="1086600" cy="2348700"/>
          </a:xfrm>
          <a:prstGeom prst="roundRect">
            <a:avLst>
              <a:gd name="adj" fmla="val 16667"/>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1033" name="Google Shape;1033;p70"/>
          <p:cNvSpPr/>
          <p:nvPr/>
        </p:nvSpPr>
        <p:spPr>
          <a:xfrm rot="1106097" flipH="1">
            <a:off x="12537256" y="7110292"/>
            <a:ext cx="1017937" cy="3903916"/>
          </a:xfrm>
          <a:prstGeom prst="arc">
            <a:avLst>
              <a:gd name="adj1" fmla="val 17555356"/>
              <a:gd name="adj2" fmla="val 3986520"/>
            </a:avLst>
          </a:prstGeom>
          <a:noFill/>
          <a:ln w="76200" cap="flat" cmpd="sng">
            <a:solidFill>
              <a:schemeClr val="accent2"/>
            </a:solidFill>
            <a:prstDash val="solid"/>
            <a:round/>
            <a:headEnd type="stealth"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34" name="Google Shape;1034;p70"/>
          <p:cNvSpPr/>
          <p:nvPr/>
        </p:nvSpPr>
        <p:spPr>
          <a:xfrm>
            <a:off x="1409625" y="4134375"/>
            <a:ext cx="8086200" cy="45720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a:solidFill>
                  <a:schemeClr val="dk1"/>
                </a:solidFill>
              </a:rPr>
              <a:t>Company</a:t>
            </a:r>
            <a:endParaRPr sz="7200" b="1">
              <a:solidFill>
                <a:schemeClr val="dk1"/>
              </a:solidFill>
            </a:endParaRPr>
          </a:p>
          <a:p>
            <a:pPr marL="0" lvl="0" indent="0" algn="ctr" rtl="0">
              <a:spcBef>
                <a:spcPts val="0"/>
              </a:spcBef>
              <a:spcAft>
                <a:spcPts val="0"/>
              </a:spcAft>
              <a:buNone/>
            </a:pPr>
            <a:r>
              <a:rPr lang="en-US" sz="7200" b="1">
                <a:solidFill>
                  <a:schemeClr val="dk1"/>
                </a:solidFill>
              </a:rPr>
              <a:t>Database</a:t>
            </a:r>
            <a:endParaRPr sz="7200" b="1">
              <a:solidFill>
                <a:schemeClr val="dk1"/>
              </a:solidFill>
            </a:endParaRPr>
          </a:p>
        </p:txBody>
      </p:sp>
      <p:sp>
        <p:nvSpPr>
          <p:cNvPr id="1035" name="Google Shape;1035;p70"/>
          <p:cNvSpPr/>
          <p:nvPr/>
        </p:nvSpPr>
        <p:spPr>
          <a:xfrm>
            <a:off x="26671975" y="4134375"/>
            <a:ext cx="6396900" cy="4572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a:solidFill>
                  <a:schemeClr val="dk1"/>
                </a:solidFill>
              </a:rPr>
              <a:t>GenAI </a:t>
            </a:r>
            <a:endParaRPr sz="7200" b="1">
              <a:solidFill>
                <a:schemeClr val="dk1"/>
              </a:solidFill>
            </a:endParaRPr>
          </a:p>
          <a:p>
            <a:pPr marL="0" lvl="0" indent="0" algn="ctr" rtl="0">
              <a:spcBef>
                <a:spcPts val="0"/>
              </a:spcBef>
              <a:spcAft>
                <a:spcPts val="0"/>
              </a:spcAft>
              <a:buNone/>
            </a:pPr>
            <a:r>
              <a:rPr lang="en-US" sz="7200" b="1">
                <a:solidFill>
                  <a:schemeClr val="dk1"/>
                </a:solidFill>
              </a:rPr>
              <a:t>Service</a:t>
            </a:r>
            <a:endParaRPr sz="7200" b="1">
              <a:solidFill>
                <a:schemeClr val="dk1"/>
              </a:solidFill>
            </a:endParaRPr>
          </a:p>
        </p:txBody>
      </p:sp>
      <p:pic>
        <p:nvPicPr>
          <p:cNvPr id="1036" name="Google Shape;1036;p70"/>
          <p:cNvPicPr preferRelativeResize="0"/>
          <p:nvPr/>
        </p:nvPicPr>
        <p:blipFill>
          <a:blip r:embed="rId3">
            <a:alphaModFix/>
          </a:blip>
          <a:stretch>
            <a:fillRect/>
          </a:stretch>
        </p:blipFill>
        <p:spPr>
          <a:xfrm rot="156719">
            <a:off x="31228340" y="5423261"/>
            <a:ext cx="4319521" cy="4645778"/>
          </a:xfrm>
          <a:prstGeom prst="rect">
            <a:avLst/>
          </a:prstGeom>
          <a:noFill/>
          <a:ln>
            <a:noFill/>
          </a:ln>
        </p:spPr>
      </p:pic>
      <p:pic>
        <p:nvPicPr>
          <p:cNvPr id="1037" name="Google Shape;1037;p70"/>
          <p:cNvPicPr preferRelativeResize="0"/>
          <p:nvPr/>
        </p:nvPicPr>
        <p:blipFill>
          <a:blip r:embed="rId4">
            <a:alphaModFix/>
          </a:blip>
          <a:stretch>
            <a:fillRect/>
          </a:stretch>
        </p:blipFill>
        <p:spPr>
          <a:xfrm>
            <a:off x="304000" y="7373930"/>
            <a:ext cx="3578972" cy="2348700"/>
          </a:xfrm>
          <a:prstGeom prst="rect">
            <a:avLst/>
          </a:prstGeom>
          <a:noFill/>
          <a:ln>
            <a:noFill/>
          </a:ln>
        </p:spPr>
      </p:pic>
      <p:grpSp>
        <p:nvGrpSpPr>
          <p:cNvPr id="1038" name="Google Shape;1038;p70"/>
          <p:cNvGrpSpPr/>
          <p:nvPr/>
        </p:nvGrpSpPr>
        <p:grpSpPr>
          <a:xfrm>
            <a:off x="1638300" y="13220700"/>
            <a:ext cx="8039100" cy="6362700"/>
            <a:chOff x="5753100" y="6515100"/>
            <a:chExt cx="8039100" cy="6362700"/>
          </a:xfrm>
        </p:grpSpPr>
        <p:sp>
          <p:nvSpPr>
            <p:cNvPr id="1039" name="Google Shape;1039;p70"/>
            <p:cNvSpPr/>
            <p:nvPr/>
          </p:nvSpPr>
          <p:spPr>
            <a:xfrm>
              <a:off x="5753100" y="65151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040" name="Google Shape;1040;p70"/>
            <p:cNvSpPr/>
            <p:nvPr/>
          </p:nvSpPr>
          <p:spPr>
            <a:xfrm>
              <a:off x="6667500" y="72390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r>
                <a:rPr lang="en-US" sz="4800" b="1">
                  <a:solidFill>
                    <a:schemeClr val="lt1"/>
                  </a:solidFill>
                </a:rPr>
                <a:t>Your Device</a:t>
              </a:r>
              <a:endParaRPr sz="4800" b="1">
                <a:solidFill>
                  <a:schemeClr val="lt1"/>
                </a:solidFill>
              </a:endParaRPr>
            </a:p>
            <a:p>
              <a:pPr marL="0" lvl="0" indent="0" algn="ctr" rtl="0">
                <a:spcBef>
                  <a:spcPts val="0"/>
                </a:spcBef>
                <a:spcAft>
                  <a:spcPts val="0"/>
                </a:spcAft>
                <a:buNone/>
              </a:pPr>
              <a:endParaRPr sz="4100"/>
            </a:p>
          </p:txBody>
        </p:sp>
        <p:sp>
          <p:nvSpPr>
            <p:cNvPr id="1041" name="Google Shape;1041;p70"/>
            <p:cNvSpPr/>
            <p:nvPr/>
          </p:nvSpPr>
          <p:spPr>
            <a:xfrm>
              <a:off x="8019900" y="79008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pic>
        <p:nvPicPr>
          <p:cNvPr id="1042" name="Google Shape;1042;p70"/>
          <p:cNvPicPr preferRelativeResize="0"/>
          <p:nvPr/>
        </p:nvPicPr>
        <p:blipFill>
          <a:blip r:embed="rId5">
            <a:alphaModFix/>
          </a:blip>
          <a:stretch>
            <a:fillRect/>
          </a:stretch>
        </p:blipFill>
        <p:spPr>
          <a:xfrm>
            <a:off x="10087250" y="13461513"/>
            <a:ext cx="1775201" cy="1151574"/>
          </a:xfrm>
          <a:prstGeom prst="rect">
            <a:avLst/>
          </a:prstGeom>
          <a:noFill/>
          <a:ln>
            <a:noFill/>
          </a:ln>
        </p:spPr>
      </p:pic>
      <p:sp>
        <p:nvSpPr>
          <p:cNvPr id="1043" name="Google Shape;1043;p70"/>
          <p:cNvSpPr/>
          <p:nvPr/>
        </p:nvSpPr>
        <p:spPr>
          <a:xfrm rot="-6624296">
            <a:off x="9844614" y="12014243"/>
            <a:ext cx="1664120" cy="4655914"/>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44" name="Google Shape;1044;p70"/>
          <p:cNvSpPr/>
          <p:nvPr/>
        </p:nvSpPr>
        <p:spPr>
          <a:xfrm rot="-6624047" flipH="1">
            <a:off x="9636384" y="11847254"/>
            <a:ext cx="1606782" cy="4837307"/>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grpSp>
        <p:nvGrpSpPr>
          <p:cNvPr id="1045" name="Google Shape;1045;p70"/>
          <p:cNvGrpSpPr/>
          <p:nvPr/>
        </p:nvGrpSpPr>
        <p:grpSpPr>
          <a:xfrm>
            <a:off x="20396555" y="15450472"/>
            <a:ext cx="3579007" cy="3391319"/>
            <a:chOff x="26490400" y="13220700"/>
            <a:chExt cx="8039100" cy="6362700"/>
          </a:xfrm>
        </p:grpSpPr>
        <p:sp>
          <p:nvSpPr>
            <p:cNvPr id="1046" name="Google Shape;1046;p70"/>
            <p:cNvSpPr/>
            <p:nvPr/>
          </p:nvSpPr>
          <p:spPr>
            <a:xfrm>
              <a:off x="26490400" y="132207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047" name="Google Shape;1047;p70"/>
            <p:cNvSpPr/>
            <p:nvPr/>
          </p:nvSpPr>
          <p:spPr>
            <a:xfrm>
              <a:off x="27404800" y="139446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r>
                <a:rPr lang="en-US" sz="4800" b="1">
                  <a:solidFill>
                    <a:schemeClr val="lt1"/>
                  </a:solidFill>
                </a:rPr>
                <a:t>Other Devices</a:t>
              </a:r>
              <a:endParaRPr sz="4800" b="1">
                <a:solidFill>
                  <a:schemeClr val="lt1"/>
                </a:solidFill>
              </a:endParaRPr>
            </a:p>
            <a:p>
              <a:pPr marL="0" lvl="0" indent="0" algn="ctr" rtl="0">
                <a:spcBef>
                  <a:spcPts val="0"/>
                </a:spcBef>
                <a:spcAft>
                  <a:spcPts val="0"/>
                </a:spcAft>
                <a:buNone/>
              </a:pPr>
              <a:endParaRPr sz="4100"/>
            </a:p>
          </p:txBody>
        </p:sp>
      </p:grpSp>
      <p:sp>
        <p:nvSpPr>
          <p:cNvPr id="1048" name="Google Shape;1048;p70"/>
          <p:cNvSpPr/>
          <p:nvPr/>
        </p:nvSpPr>
        <p:spPr>
          <a:xfrm>
            <a:off x="20777550" y="16161081"/>
            <a:ext cx="2817000" cy="19701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nvGrpSpPr>
          <p:cNvPr id="1049" name="Google Shape;1049;p70"/>
          <p:cNvGrpSpPr/>
          <p:nvPr/>
        </p:nvGrpSpPr>
        <p:grpSpPr>
          <a:xfrm>
            <a:off x="12600443" y="15510860"/>
            <a:ext cx="3579007" cy="3391319"/>
            <a:chOff x="26490400" y="13220700"/>
            <a:chExt cx="8039100" cy="6362700"/>
          </a:xfrm>
        </p:grpSpPr>
        <p:sp>
          <p:nvSpPr>
            <p:cNvPr id="1050" name="Google Shape;1050;p70"/>
            <p:cNvSpPr/>
            <p:nvPr/>
          </p:nvSpPr>
          <p:spPr>
            <a:xfrm>
              <a:off x="26490400" y="132207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051" name="Google Shape;1051;p70"/>
            <p:cNvSpPr/>
            <p:nvPr/>
          </p:nvSpPr>
          <p:spPr>
            <a:xfrm>
              <a:off x="27404800" y="139446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r>
                <a:rPr lang="en-US" sz="4800" b="1">
                  <a:solidFill>
                    <a:schemeClr val="lt1"/>
                  </a:solidFill>
                </a:rPr>
                <a:t>Other Devices</a:t>
              </a:r>
              <a:endParaRPr sz="4800" b="1">
                <a:solidFill>
                  <a:schemeClr val="lt1"/>
                </a:solidFill>
              </a:endParaRPr>
            </a:p>
            <a:p>
              <a:pPr marL="0" lvl="0" indent="0" algn="ctr" rtl="0">
                <a:spcBef>
                  <a:spcPts val="0"/>
                </a:spcBef>
                <a:spcAft>
                  <a:spcPts val="0"/>
                </a:spcAft>
                <a:buNone/>
              </a:pPr>
              <a:endParaRPr sz="4100"/>
            </a:p>
          </p:txBody>
        </p:sp>
      </p:grpSp>
      <p:sp>
        <p:nvSpPr>
          <p:cNvPr id="1052" name="Google Shape;1052;p70"/>
          <p:cNvSpPr/>
          <p:nvPr/>
        </p:nvSpPr>
        <p:spPr>
          <a:xfrm>
            <a:off x="13082313" y="16221463"/>
            <a:ext cx="2817000" cy="19701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nvGrpSpPr>
          <p:cNvPr id="1053" name="Google Shape;1053;p70"/>
          <p:cNvGrpSpPr/>
          <p:nvPr/>
        </p:nvGrpSpPr>
        <p:grpSpPr>
          <a:xfrm>
            <a:off x="17747968" y="15006172"/>
            <a:ext cx="3579007" cy="3391319"/>
            <a:chOff x="26490400" y="13220700"/>
            <a:chExt cx="8039100" cy="6362700"/>
          </a:xfrm>
        </p:grpSpPr>
        <p:sp>
          <p:nvSpPr>
            <p:cNvPr id="1054" name="Google Shape;1054;p70"/>
            <p:cNvSpPr/>
            <p:nvPr/>
          </p:nvSpPr>
          <p:spPr>
            <a:xfrm>
              <a:off x="26490400" y="132207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055" name="Google Shape;1055;p70"/>
            <p:cNvSpPr/>
            <p:nvPr/>
          </p:nvSpPr>
          <p:spPr>
            <a:xfrm>
              <a:off x="27404800" y="139446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r>
                <a:rPr lang="en-US" sz="4800" b="1">
                  <a:solidFill>
                    <a:schemeClr val="lt1"/>
                  </a:solidFill>
                </a:rPr>
                <a:t>Other Devices</a:t>
              </a:r>
              <a:endParaRPr sz="4800" b="1">
                <a:solidFill>
                  <a:schemeClr val="lt1"/>
                </a:solidFill>
              </a:endParaRPr>
            </a:p>
            <a:p>
              <a:pPr marL="0" lvl="0" indent="0" algn="ctr" rtl="0">
                <a:spcBef>
                  <a:spcPts val="0"/>
                </a:spcBef>
                <a:spcAft>
                  <a:spcPts val="0"/>
                </a:spcAft>
                <a:buNone/>
              </a:pPr>
              <a:endParaRPr sz="4100"/>
            </a:p>
          </p:txBody>
        </p:sp>
      </p:grpSp>
      <p:sp>
        <p:nvSpPr>
          <p:cNvPr id="1056" name="Google Shape;1056;p70"/>
          <p:cNvSpPr/>
          <p:nvPr/>
        </p:nvSpPr>
        <p:spPr>
          <a:xfrm>
            <a:off x="18128975" y="15680244"/>
            <a:ext cx="2817000" cy="19701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nvGrpSpPr>
          <p:cNvPr id="1057" name="Google Shape;1057;p70"/>
          <p:cNvGrpSpPr/>
          <p:nvPr/>
        </p:nvGrpSpPr>
        <p:grpSpPr>
          <a:xfrm>
            <a:off x="15174205" y="15779347"/>
            <a:ext cx="3579007" cy="3391319"/>
            <a:chOff x="26490400" y="13220700"/>
            <a:chExt cx="8039100" cy="6362700"/>
          </a:xfrm>
        </p:grpSpPr>
        <p:sp>
          <p:nvSpPr>
            <p:cNvPr id="1058" name="Google Shape;1058;p70"/>
            <p:cNvSpPr/>
            <p:nvPr/>
          </p:nvSpPr>
          <p:spPr>
            <a:xfrm>
              <a:off x="26490400" y="132207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059" name="Google Shape;1059;p70"/>
            <p:cNvSpPr/>
            <p:nvPr/>
          </p:nvSpPr>
          <p:spPr>
            <a:xfrm>
              <a:off x="27404800" y="139446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r>
                <a:rPr lang="en-US" sz="4800" b="1">
                  <a:solidFill>
                    <a:schemeClr val="lt1"/>
                  </a:solidFill>
                </a:rPr>
                <a:t>Other Devices</a:t>
              </a:r>
              <a:endParaRPr sz="4800" b="1">
                <a:solidFill>
                  <a:schemeClr val="lt1"/>
                </a:solidFill>
              </a:endParaRPr>
            </a:p>
            <a:p>
              <a:pPr marL="0" lvl="0" indent="0" algn="ctr" rtl="0">
                <a:spcBef>
                  <a:spcPts val="0"/>
                </a:spcBef>
                <a:spcAft>
                  <a:spcPts val="0"/>
                </a:spcAft>
                <a:buNone/>
              </a:pPr>
              <a:endParaRPr sz="4100"/>
            </a:p>
          </p:txBody>
        </p:sp>
      </p:grpSp>
      <p:sp>
        <p:nvSpPr>
          <p:cNvPr id="1060" name="Google Shape;1060;p70"/>
          <p:cNvSpPr/>
          <p:nvPr/>
        </p:nvSpPr>
        <p:spPr>
          <a:xfrm>
            <a:off x="15555263" y="16453825"/>
            <a:ext cx="2817000" cy="19701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sp>
        <p:nvSpPr>
          <p:cNvPr id="2" name="TextBox 1">
            <a:extLst>
              <a:ext uri="{FF2B5EF4-FFF2-40B4-BE49-F238E27FC236}">
                <a16:creationId xmlns:a16="http://schemas.microsoft.com/office/drawing/2014/main" id="{76C73343-A191-F269-FE5A-6606597F22BE}"/>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Google Shape;1066;p71"/>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Scaling Containerized Applications</a:t>
            </a:r>
            <a:endParaRPr sz="8400"/>
          </a:p>
        </p:txBody>
      </p:sp>
      <p:grpSp>
        <p:nvGrpSpPr>
          <p:cNvPr id="1067" name="Google Shape;1067;p71"/>
          <p:cNvGrpSpPr/>
          <p:nvPr/>
        </p:nvGrpSpPr>
        <p:grpSpPr>
          <a:xfrm>
            <a:off x="10003877" y="4058700"/>
            <a:ext cx="16160060" cy="9867911"/>
            <a:chOff x="6201589" y="5938524"/>
            <a:chExt cx="10240200" cy="6362700"/>
          </a:xfrm>
        </p:grpSpPr>
        <p:sp>
          <p:nvSpPr>
            <p:cNvPr id="1068" name="Google Shape;1068;p71"/>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069" name="Google Shape;1069;p71"/>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b="1">
                  <a:solidFill>
                    <a:schemeClr val="lt1"/>
                  </a:solidFill>
                </a:rPr>
                <a:t>Arbitrary Host</a:t>
              </a:r>
              <a:endParaRPr sz="56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1070" name="Google Shape;1070;p71"/>
          <p:cNvSpPr/>
          <p:nvPr/>
        </p:nvSpPr>
        <p:spPr>
          <a:xfrm>
            <a:off x="21536400" y="95979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1071" name="Google Shape;1071;p71"/>
          <p:cNvSpPr/>
          <p:nvPr/>
        </p:nvSpPr>
        <p:spPr>
          <a:xfrm>
            <a:off x="21536400" y="105888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1072" name="Google Shape;1072;p71"/>
          <p:cNvSpPr/>
          <p:nvPr/>
        </p:nvSpPr>
        <p:spPr>
          <a:xfrm>
            <a:off x="21536400" y="116235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1073" name="Google Shape;1073;p71"/>
          <p:cNvSpPr/>
          <p:nvPr/>
        </p:nvSpPr>
        <p:spPr>
          <a:xfrm>
            <a:off x="19445400" y="111604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1074" name="Google Shape;1074;p71"/>
          <p:cNvSpPr/>
          <p:nvPr/>
        </p:nvSpPr>
        <p:spPr>
          <a:xfrm>
            <a:off x="19445388" y="10017138"/>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1075" name="Google Shape;1075;p71"/>
          <p:cNvSpPr/>
          <p:nvPr/>
        </p:nvSpPr>
        <p:spPr>
          <a:xfrm>
            <a:off x="13191363" y="9840300"/>
            <a:ext cx="5685000" cy="29982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200">
                <a:solidFill>
                  <a:schemeClr val="dk1"/>
                </a:solidFill>
              </a:rPr>
              <a:t>Jupyter Notebook Environment</a:t>
            </a:r>
            <a:endParaRPr sz="4200">
              <a:solidFill>
                <a:schemeClr val="dk1"/>
              </a:solidFill>
            </a:endParaRPr>
          </a:p>
        </p:txBody>
      </p:sp>
      <p:sp>
        <p:nvSpPr>
          <p:cNvPr id="1076" name="Google Shape;1076;p71"/>
          <p:cNvSpPr/>
          <p:nvPr/>
        </p:nvSpPr>
        <p:spPr>
          <a:xfrm>
            <a:off x="12687300" y="6280500"/>
            <a:ext cx="4836900" cy="2435100"/>
          </a:xfrm>
          <a:prstGeom prst="roundRect">
            <a:avLst>
              <a:gd name="adj" fmla="val 16667"/>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200">
                <a:solidFill>
                  <a:schemeClr val="dk1"/>
                </a:solidFill>
              </a:rPr>
              <a:t>Database Environment</a:t>
            </a:r>
            <a:endParaRPr sz="4200">
              <a:solidFill>
                <a:schemeClr val="dk1"/>
              </a:solidFill>
            </a:endParaRPr>
          </a:p>
        </p:txBody>
      </p:sp>
      <p:sp>
        <p:nvSpPr>
          <p:cNvPr id="1077" name="Google Shape;1077;p71"/>
          <p:cNvSpPr/>
          <p:nvPr/>
        </p:nvSpPr>
        <p:spPr>
          <a:xfrm>
            <a:off x="18876300" y="6280500"/>
            <a:ext cx="4836900" cy="2435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200">
                <a:solidFill>
                  <a:schemeClr val="dk1"/>
                </a:solidFill>
              </a:rPr>
              <a:t>Data Loader</a:t>
            </a:r>
            <a:endParaRPr sz="4200">
              <a:solidFill>
                <a:schemeClr val="dk1"/>
              </a:solidFill>
            </a:endParaRPr>
          </a:p>
        </p:txBody>
      </p:sp>
      <p:sp>
        <p:nvSpPr>
          <p:cNvPr id="1078" name="Google Shape;1078;p71"/>
          <p:cNvSpPr/>
          <p:nvPr/>
        </p:nvSpPr>
        <p:spPr>
          <a:xfrm rot="-9693903" flipH="1">
            <a:off x="13500631" y="8896912"/>
            <a:ext cx="551185" cy="2981924"/>
          </a:xfrm>
          <a:prstGeom prst="arc">
            <a:avLst>
              <a:gd name="adj1" fmla="val 17555356"/>
              <a:gd name="adj2" fmla="val 5287843"/>
            </a:avLst>
          </a:prstGeom>
          <a:noFill/>
          <a:ln w="76200" cap="flat" cmpd="sng">
            <a:solidFill>
              <a:schemeClr val="dk2"/>
            </a:solidFill>
            <a:prstDash val="solid"/>
            <a:round/>
            <a:headEnd type="stealth"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79" name="Google Shape;1079;p71"/>
          <p:cNvSpPr/>
          <p:nvPr/>
        </p:nvSpPr>
        <p:spPr>
          <a:xfrm rot="10576673" flipH="1">
            <a:off x="21163863" y="8000302"/>
            <a:ext cx="1044403" cy="1984697"/>
          </a:xfrm>
          <a:prstGeom prst="arc">
            <a:avLst>
              <a:gd name="adj1" fmla="val 17555356"/>
              <a:gd name="adj2" fmla="val 3986520"/>
            </a:avLst>
          </a:prstGeom>
          <a:noFill/>
          <a:ln w="76200" cap="flat" cmpd="sng">
            <a:solidFill>
              <a:srgbClr val="F1C23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80" name="Google Shape;1080;p71"/>
          <p:cNvSpPr/>
          <p:nvPr/>
        </p:nvSpPr>
        <p:spPr>
          <a:xfrm rot="5253322" flipH="1">
            <a:off x="18917300" y="8000250"/>
            <a:ext cx="1645798" cy="4338600"/>
          </a:xfrm>
          <a:prstGeom prst="arc">
            <a:avLst>
              <a:gd name="adj1" fmla="val 16882615"/>
              <a:gd name="adj2" fmla="val 5127415"/>
            </a:avLst>
          </a:prstGeom>
          <a:noFill/>
          <a:ln w="76200" cap="flat" cmpd="sng">
            <a:solidFill>
              <a:srgbClr val="B6D7A8"/>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81" name="Google Shape;1081;p71"/>
          <p:cNvSpPr/>
          <p:nvPr/>
        </p:nvSpPr>
        <p:spPr>
          <a:xfrm rot="5253512">
            <a:off x="18774055" y="9731975"/>
            <a:ext cx="1971890" cy="4626300"/>
          </a:xfrm>
          <a:prstGeom prst="arc">
            <a:avLst>
              <a:gd name="adj1" fmla="val 16882615"/>
              <a:gd name="adj2" fmla="val 5055129"/>
            </a:avLst>
          </a:prstGeom>
          <a:noFill/>
          <a:ln w="76200" cap="flat" cmpd="sng">
            <a:solidFill>
              <a:srgbClr val="B6D7A8"/>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82" name="Google Shape;1082;p71"/>
          <p:cNvSpPr txBox="1"/>
          <p:nvPr/>
        </p:nvSpPr>
        <p:spPr>
          <a:xfrm>
            <a:off x="13992600" y="887010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:8888</a:t>
            </a:r>
            <a:endParaRPr/>
          </a:p>
        </p:txBody>
      </p:sp>
      <p:sp>
        <p:nvSpPr>
          <p:cNvPr id="1083" name="Google Shape;1083;p71"/>
          <p:cNvSpPr txBox="1"/>
          <p:nvPr/>
        </p:nvSpPr>
        <p:spPr>
          <a:xfrm>
            <a:off x="10181225" y="796665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:8070</a:t>
            </a:r>
            <a:endParaRPr/>
          </a:p>
        </p:txBody>
      </p:sp>
      <p:sp>
        <p:nvSpPr>
          <p:cNvPr id="1084" name="Google Shape;1084;p71"/>
          <p:cNvSpPr/>
          <p:nvPr/>
        </p:nvSpPr>
        <p:spPr>
          <a:xfrm rot="-5971259">
            <a:off x="10719600" y="8866827"/>
            <a:ext cx="1975107" cy="5523144"/>
          </a:xfrm>
          <a:prstGeom prst="arc">
            <a:avLst>
              <a:gd name="adj1" fmla="val 16761633"/>
              <a:gd name="adj2" fmla="val 3986520"/>
            </a:avLst>
          </a:prstGeom>
          <a:noFill/>
          <a:ln w="76200" cap="flat" cmpd="sng">
            <a:solidFill>
              <a:schemeClr val="dk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85" name="Google Shape;1085;p71"/>
          <p:cNvSpPr/>
          <p:nvPr/>
        </p:nvSpPr>
        <p:spPr>
          <a:xfrm>
            <a:off x="11137913" y="10165050"/>
            <a:ext cx="1086600" cy="2348700"/>
          </a:xfrm>
          <a:prstGeom prst="roundRect">
            <a:avLst>
              <a:gd name="adj" fmla="val 16667"/>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1086" name="Google Shape;1086;p71"/>
          <p:cNvSpPr/>
          <p:nvPr/>
        </p:nvSpPr>
        <p:spPr>
          <a:xfrm rot="1106097" flipH="1">
            <a:off x="12537256" y="7110292"/>
            <a:ext cx="1017937" cy="3903916"/>
          </a:xfrm>
          <a:prstGeom prst="arc">
            <a:avLst>
              <a:gd name="adj1" fmla="val 17555356"/>
              <a:gd name="adj2" fmla="val 3986520"/>
            </a:avLst>
          </a:prstGeom>
          <a:noFill/>
          <a:ln w="76200" cap="flat" cmpd="sng">
            <a:solidFill>
              <a:srgbClr val="8E7CC3"/>
            </a:solidFill>
            <a:prstDash val="solid"/>
            <a:round/>
            <a:headEnd type="stealth"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87" name="Google Shape;1087;p71"/>
          <p:cNvSpPr/>
          <p:nvPr/>
        </p:nvSpPr>
        <p:spPr>
          <a:xfrm>
            <a:off x="1409625" y="4134375"/>
            <a:ext cx="8086200" cy="45720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a:solidFill>
                  <a:schemeClr val="dk1"/>
                </a:solidFill>
              </a:rPr>
              <a:t>Company</a:t>
            </a:r>
            <a:endParaRPr sz="7200" b="1">
              <a:solidFill>
                <a:schemeClr val="dk1"/>
              </a:solidFill>
            </a:endParaRPr>
          </a:p>
          <a:p>
            <a:pPr marL="0" lvl="0" indent="0" algn="ctr" rtl="0">
              <a:spcBef>
                <a:spcPts val="0"/>
              </a:spcBef>
              <a:spcAft>
                <a:spcPts val="0"/>
              </a:spcAft>
              <a:buNone/>
            </a:pPr>
            <a:r>
              <a:rPr lang="en-US" sz="7200" b="1">
                <a:solidFill>
                  <a:schemeClr val="dk1"/>
                </a:solidFill>
              </a:rPr>
              <a:t>Database</a:t>
            </a:r>
            <a:endParaRPr sz="7200" b="1">
              <a:solidFill>
                <a:schemeClr val="dk1"/>
              </a:solidFill>
            </a:endParaRPr>
          </a:p>
        </p:txBody>
      </p:sp>
      <p:sp>
        <p:nvSpPr>
          <p:cNvPr id="1088" name="Google Shape;1088;p71"/>
          <p:cNvSpPr/>
          <p:nvPr/>
        </p:nvSpPr>
        <p:spPr>
          <a:xfrm>
            <a:off x="26671975" y="4134375"/>
            <a:ext cx="6396900" cy="4572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a:solidFill>
                  <a:schemeClr val="dk1"/>
                </a:solidFill>
              </a:rPr>
              <a:t>GenAI </a:t>
            </a:r>
            <a:endParaRPr sz="7200" b="1">
              <a:solidFill>
                <a:schemeClr val="dk1"/>
              </a:solidFill>
            </a:endParaRPr>
          </a:p>
          <a:p>
            <a:pPr marL="0" lvl="0" indent="0" algn="ctr" rtl="0">
              <a:spcBef>
                <a:spcPts val="0"/>
              </a:spcBef>
              <a:spcAft>
                <a:spcPts val="0"/>
              </a:spcAft>
              <a:buNone/>
            </a:pPr>
            <a:r>
              <a:rPr lang="en-US" sz="7200" b="1">
                <a:solidFill>
                  <a:schemeClr val="dk1"/>
                </a:solidFill>
              </a:rPr>
              <a:t>Service</a:t>
            </a:r>
            <a:endParaRPr sz="7200" b="1">
              <a:solidFill>
                <a:schemeClr val="dk1"/>
              </a:solidFill>
            </a:endParaRPr>
          </a:p>
        </p:txBody>
      </p:sp>
      <p:pic>
        <p:nvPicPr>
          <p:cNvPr id="1089" name="Google Shape;1089;p71"/>
          <p:cNvPicPr preferRelativeResize="0"/>
          <p:nvPr/>
        </p:nvPicPr>
        <p:blipFill>
          <a:blip r:embed="rId3">
            <a:alphaModFix/>
          </a:blip>
          <a:stretch>
            <a:fillRect/>
          </a:stretch>
        </p:blipFill>
        <p:spPr>
          <a:xfrm rot="156719">
            <a:off x="31228340" y="5423261"/>
            <a:ext cx="4319521" cy="4645778"/>
          </a:xfrm>
          <a:prstGeom prst="rect">
            <a:avLst/>
          </a:prstGeom>
          <a:noFill/>
          <a:ln>
            <a:noFill/>
          </a:ln>
        </p:spPr>
      </p:pic>
      <p:pic>
        <p:nvPicPr>
          <p:cNvPr id="1090" name="Google Shape;1090;p71"/>
          <p:cNvPicPr preferRelativeResize="0"/>
          <p:nvPr/>
        </p:nvPicPr>
        <p:blipFill>
          <a:blip r:embed="rId4">
            <a:alphaModFix/>
          </a:blip>
          <a:stretch>
            <a:fillRect/>
          </a:stretch>
        </p:blipFill>
        <p:spPr>
          <a:xfrm>
            <a:off x="304000" y="7373930"/>
            <a:ext cx="3578972" cy="2348700"/>
          </a:xfrm>
          <a:prstGeom prst="rect">
            <a:avLst/>
          </a:prstGeom>
          <a:noFill/>
          <a:ln>
            <a:noFill/>
          </a:ln>
        </p:spPr>
      </p:pic>
      <p:grpSp>
        <p:nvGrpSpPr>
          <p:cNvPr id="1091" name="Google Shape;1091;p71"/>
          <p:cNvGrpSpPr/>
          <p:nvPr/>
        </p:nvGrpSpPr>
        <p:grpSpPr>
          <a:xfrm>
            <a:off x="1638300" y="13220700"/>
            <a:ext cx="8039100" cy="6362700"/>
            <a:chOff x="5753100" y="6515100"/>
            <a:chExt cx="8039100" cy="6362700"/>
          </a:xfrm>
        </p:grpSpPr>
        <p:sp>
          <p:nvSpPr>
            <p:cNvPr id="1092" name="Google Shape;1092;p71"/>
            <p:cNvSpPr/>
            <p:nvPr/>
          </p:nvSpPr>
          <p:spPr>
            <a:xfrm>
              <a:off x="5753100" y="65151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093" name="Google Shape;1093;p71"/>
            <p:cNvSpPr/>
            <p:nvPr/>
          </p:nvSpPr>
          <p:spPr>
            <a:xfrm>
              <a:off x="6667500" y="72390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r>
                <a:rPr lang="en-US" sz="4800" b="1">
                  <a:solidFill>
                    <a:schemeClr val="lt1"/>
                  </a:solidFill>
                </a:rPr>
                <a:t>Your Device</a:t>
              </a:r>
              <a:endParaRPr sz="4800" b="1">
                <a:solidFill>
                  <a:schemeClr val="lt1"/>
                </a:solidFill>
              </a:endParaRPr>
            </a:p>
            <a:p>
              <a:pPr marL="0" lvl="0" indent="0" algn="ctr" rtl="0">
                <a:spcBef>
                  <a:spcPts val="0"/>
                </a:spcBef>
                <a:spcAft>
                  <a:spcPts val="0"/>
                </a:spcAft>
                <a:buNone/>
              </a:pPr>
              <a:endParaRPr sz="4100"/>
            </a:p>
          </p:txBody>
        </p:sp>
        <p:sp>
          <p:nvSpPr>
            <p:cNvPr id="1094" name="Google Shape;1094;p71"/>
            <p:cNvSpPr/>
            <p:nvPr/>
          </p:nvSpPr>
          <p:spPr>
            <a:xfrm>
              <a:off x="8019900" y="79008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grpSp>
        <p:nvGrpSpPr>
          <p:cNvPr id="1095" name="Google Shape;1095;p71"/>
          <p:cNvGrpSpPr/>
          <p:nvPr/>
        </p:nvGrpSpPr>
        <p:grpSpPr>
          <a:xfrm>
            <a:off x="20396555" y="15450472"/>
            <a:ext cx="3579007" cy="3391319"/>
            <a:chOff x="26490400" y="13220700"/>
            <a:chExt cx="8039100" cy="6362700"/>
          </a:xfrm>
        </p:grpSpPr>
        <p:sp>
          <p:nvSpPr>
            <p:cNvPr id="1096" name="Google Shape;1096;p71"/>
            <p:cNvSpPr/>
            <p:nvPr/>
          </p:nvSpPr>
          <p:spPr>
            <a:xfrm>
              <a:off x="26490400" y="132207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097" name="Google Shape;1097;p71"/>
            <p:cNvSpPr/>
            <p:nvPr/>
          </p:nvSpPr>
          <p:spPr>
            <a:xfrm>
              <a:off x="27404800" y="139446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r>
                <a:rPr lang="en-US" sz="4800" b="1">
                  <a:solidFill>
                    <a:schemeClr val="lt1"/>
                  </a:solidFill>
                </a:rPr>
                <a:t>Other Devices</a:t>
              </a:r>
              <a:endParaRPr sz="4800" b="1">
                <a:solidFill>
                  <a:schemeClr val="lt1"/>
                </a:solidFill>
              </a:endParaRPr>
            </a:p>
            <a:p>
              <a:pPr marL="0" lvl="0" indent="0" algn="ctr" rtl="0">
                <a:spcBef>
                  <a:spcPts val="0"/>
                </a:spcBef>
                <a:spcAft>
                  <a:spcPts val="0"/>
                </a:spcAft>
                <a:buNone/>
              </a:pPr>
              <a:endParaRPr sz="4100"/>
            </a:p>
          </p:txBody>
        </p:sp>
      </p:grpSp>
      <p:sp>
        <p:nvSpPr>
          <p:cNvPr id="1098" name="Google Shape;1098;p71"/>
          <p:cNvSpPr/>
          <p:nvPr/>
        </p:nvSpPr>
        <p:spPr>
          <a:xfrm>
            <a:off x="20777550" y="16161081"/>
            <a:ext cx="2817000" cy="19701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nvGrpSpPr>
          <p:cNvPr id="1099" name="Google Shape;1099;p71"/>
          <p:cNvGrpSpPr/>
          <p:nvPr/>
        </p:nvGrpSpPr>
        <p:grpSpPr>
          <a:xfrm>
            <a:off x="12600443" y="15510860"/>
            <a:ext cx="3579007" cy="3391319"/>
            <a:chOff x="26490400" y="13220700"/>
            <a:chExt cx="8039100" cy="6362700"/>
          </a:xfrm>
        </p:grpSpPr>
        <p:sp>
          <p:nvSpPr>
            <p:cNvPr id="1100" name="Google Shape;1100;p71"/>
            <p:cNvSpPr/>
            <p:nvPr/>
          </p:nvSpPr>
          <p:spPr>
            <a:xfrm>
              <a:off x="26490400" y="132207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101" name="Google Shape;1101;p71"/>
            <p:cNvSpPr/>
            <p:nvPr/>
          </p:nvSpPr>
          <p:spPr>
            <a:xfrm>
              <a:off x="27404800" y="139446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r>
                <a:rPr lang="en-US" sz="4800" b="1">
                  <a:solidFill>
                    <a:schemeClr val="lt1"/>
                  </a:solidFill>
                </a:rPr>
                <a:t>Other Devices</a:t>
              </a:r>
              <a:endParaRPr sz="4800" b="1">
                <a:solidFill>
                  <a:schemeClr val="lt1"/>
                </a:solidFill>
              </a:endParaRPr>
            </a:p>
            <a:p>
              <a:pPr marL="0" lvl="0" indent="0" algn="ctr" rtl="0">
                <a:spcBef>
                  <a:spcPts val="0"/>
                </a:spcBef>
                <a:spcAft>
                  <a:spcPts val="0"/>
                </a:spcAft>
                <a:buNone/>
              </a:pPr>
              <a:endParaRPr sz="4100"/>
            </a:p>
          </p:txBody>
        </p:sp>
      </p:grpSp>
      <p:sp>
        <p:nvSpPr>
          <p:cNvPr id="1102" name="Google Shape;1102;p71"/>
          <p:cNvSpPr/>
          <p:nvPr/>
        </p:nvSpPr>
        <p:spPr>
          <a:xfrm>
            <a:off x="13082313" y="16221463"/>
            <a:ext cx="2817000" cy="19701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nvGrpSpPr>
          <p:cNvPr id="1103" name="Google Shape;1103;p71"/>
          <p:cNvGrpSpPr/>
          <p:nvPr/>
        </p:nvGrpSpPr>
        <p:grpSpPr>
          <a:xfrm>
            <a:off x="17747968" y="15006172"/>
            <a:ext cx="3579007" cy="3391319"/>
            <a:chOff x="26490400" y="13220700"/>
            <a:chExt cx="8039100" cy="6362700"/>
          </a:xfrm>
        </p:grpSpPr>
        <p:sp>
          <p:nvSpPr>
            <p:cNvPr id="1104" name="Google Shape;1104;p71"/>
            <p:cNvSpPr/>
            <p:nvPr/>
          </p:nvSpPr>
          <p:spPr>
            <a:xfrm>
              <a:off x="26490400" y="132207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105" name="Google Shape;1105;p71"/>
            <p:cNvSpPr/>
            <p:nvPr/>
          </p:nvSpPr>
          <p:spPr>
            <a:xfrm>
              <a:off x="27404800" y="139446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r>
                <a:rPr lang="en-US" sz="4800" b="1">
                  <a:solidFill>
                    <a:schemeClr val="lt1"/>
                  </a:solidFill>
                </a:rPr>
                <a:t>Other Devices</a:t>
              </a:r>
              <a:endParaRPr sz="4800" b="1">
                <a:solidFill>
                  <a:schemeClr val="lt1"/>
                </a:solidFill>
              </a:endParaRPr>
            </a:p>
            <a:p>
              <a:pPr marL="0" lvl="0" indent="0" algn="ctr" rtl="0">
                <a:spcBef>
                  <a:spcPts val="0"/>
                </a:spcBef>
                <a:spcAft>
                  <a:spcPts val="0"/>
                </a:spcAft>
                <a:buNone/>
              </a:pPr>
              <a:endParaRPr sz="4100"/>
            </a:p>
          </p:txBody>
        </p:sp>
      </p:grpSp>
      <p:sp>
        <p:nvSpPr>
          <p:cNvPr id="1106" name="Google Shape;1106;p71"/>
          <p:cNvSpPr/>
          <p:nvPr/>
        </p:nvSpPr>
        <p:spPr>
          <a:xfrm>
            <a:off x="18128975" y="15680244"/>
            <a:ext cx="2817000" cy="19701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nvGrpSpPr>
          <p:cNvPr id="1107" name="Google Shape;1107;p71"/>
          <p:cNvGrpSpPr/>
          <p:nvPr/>
        </p:nvGrpSpPr>
        <p:grpSpPr>
          <a:xfrm>
            <a:off x="15174205" y="15779347"/>
            <a:ext cx="3579007" cy="3391319"/>
            <a:chOff x="26490400" y="13220700"/>
            <a:chExt cx="8039100" cy="6362700"/>
          </a:xfrm>
        </p:grpSpPr>
        <p:sp>
          <p:nvSpPr>
            <p:cNvPr id="1108" name="Google Shape;1108;p71"/>
            <p:cNvSpPr/>
            <p:nvPr/>
          </p:nvSpPr>
          <p:spPr>
            <a:xfrm>
              <a:off x="26490400" y="132207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109" name="Google Shape;1109;p71"/>
            <p:cNvSpPr/>
            <p:nvPr/>
          </p:nvSpPr>
          <p:spPr>
            <a:xfrm>
              <a:off x="27404800" y="139446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r>
                <a:rPr lang="en-US" sz="4800" b="1">
                  <a:solidFill>
                    <a:schemeClr val="lt1"/>
                  </a:solidFill>
                </a:rPr>
                <a:t>Other Devices</a:t>
              </a:r>
              <a:endParaRPr sz="4800" b="1">
                <a:solidFill>
                  <a:schemeClr val="lt1"/>
                </a:solidFill>
              </a:endParaRPr>
            </a:p>
            <a:p>
              <a:pPr marL="0" lvl="0" indent="0" algn="ctr" rtl="0">
                <a:spcBef>
                  <a:spcPts val="0"/>
                </a:spcBef>
                <a:spcAft>
                  <a:spcPts val="0"/>
                </a:spcAft>
                <a:buNone/>
              </a:pPr>
              <a:endParaRPr sz="4100"/>
            </a:p>
          </p:txBody>
        </p:sp>
      </p:grpSp>
      <p:pic>
        <p:nvPicPr>
          <p:cNvPr id="1110" name="Google Shape;1110;p71"/>
          <p:cNvPicPr preferRelativeResize="0"/>
          <p:nvPr/>
        </p:nvPicPr>
        <p:blipFill>
          <a:blip r:embed="rId5">
            <a:alphaModFix/>
          </a:blip>
          <a:stretch>
            <a:fillRect/>
          </a:stretch>
        </p:blipFill>
        <p:spPr>
          <a:xfrm>
            <a:off x="26244187" y="8220300"/>
            <a:ext cx="1775201" cy="1151574"/>
          </a:xfrm>
          <a:prstGeom prst="rect">
            <a:avLst/>
          </a:prstGeom>
          <a:noFill/>
          <a:ln>
            <a:noFill/>
          </a:ln>
        </p:spPr>
      </p:pic>
      <p:sp>
        <p:nvSpPr>
          <p:cNvPr id="1111" name="Google Shape;1111;p71"/>
          <p:cNvSpPr/>
          <p:nvPr/>
        </p:nvSpPr>
        <p:spPr>
          <a:xfrm rot="-6624296">
            <a:off x="26001551" y="6773031"/>
            <a:ext cx="1664120" cy="4655914"/>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112" name="Google Shape;1112;p71"/>
          <p:cNvSpPr/>
          <p:nvPr/>
        </p:nvSpPr>
        <p:spPr>
          <a:xfrm rot="-6624047" flipH="1">
            <a:off x="25793321" y="6606042"/>
            <a:ext cx="1606782" cy="4837307"/>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pic>
        <p:nvPicPr>
          <p:cNvPr id="1113" name="Google Shape;1113;p71"/>
          <p:cNvPicPr preferRelativeResize="0"/>
          <p:nvPr/>
        </p:nvPicPr>
        <p:blipFill>
          <a:blip r:embed="rId5">
            <a:alphaModFix/>
          </a:blip>
          <a:stretch>
            <a:fillRect/>
          </a:stretch>
        </p:blipFill>
        <p:spPr>
          <a:xfrm>
            <a:off x="9418600" y="6175738"/>
            <a:ext cx="1775201" cy="1151574"/>
          </a:xfrm>
          <a:prstGeom prst="rect">
            <a:avLst/>
          </a:prstGeom>
          <a:noFill/>
          <a:ln>
            <a:noFill/>
          </a:ln>
        </p:spPr>
      </p:pic>
      <p:sp>
        <p:nvSpPr>
          <p:cNvPr id="1114" name="Google Shape;1114;p71"/>
          <p:cNvSpPr/>
          <p:nvPr/>
        </p:nvSpPr>
        <p:spPr>
          <a:xfrm rot="-4246282">
            <a:off x="9383458" y="4481054"/>
            <a:ext cx="1664245" cy="4655970"/>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115" name="Google Shape;1115;p71"/>
          <p:cNvSpPr/>
          <p:nvPr/>
        </p:nvSpPr>
        <p:spPr>
          <a:xfrm rot="-4246202" flipH="1">
            <a:off x="9278478" y="4180498"/>
            <a:ext cx="1606750" cy="4837247"/>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pic>
        <p:nvPicPr>
          <p:cNvPr id="1116" name="Google Shape;1116;p71"/>
          <p:cNvPicPr preferRelativeResize="0"/>
          <p:nvPr/>
        </p:nvPicPr>
        <p:blipFill>
          <a:blip r:embed="rId5">
            <a:alphaModFix/>
          </a:blip>
          <a:stretch>
            <a:fillRect/>
          </a:stretch>
        </p:blipFill>
        <p:spPr>
          <a:xfrm>
            <a:off x="10087250" y="13461513"/>
            <a:ext cx="1775201" cy="1151574"/>
          </a:xfrm>
          <a:prstGeom prst="rect">
            <a:avLst/>
          </a:prstGeom>
          <a:noFill/>
          <a:ln>
            <a:noFill/>
          </a:ln>
        </p:spPr>
      </p:pic>
      <p:sp>
        <p:nvSpPr>
          <p:cNvPr id="1117" name="Google Shape;1117;p71"/>
          <p:cNvSpPr/>
          <p:nvPr/>
        </p:nvSpPr>
        <p:spPr>
          <a:xfrm rot="-6624296">
            <a:off x="9844614" y="12014243"/>
            <a:ext cx="1664120" cy="4655914"/>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118" name="Google Shape;1118;p71"/>
          <p:cNvSpPr/>
          <p:nvPr/>
        </p:nvSpPr>
        <p:spPr>
          <a:xfrm rot="-6624047" flipH="1">
            <a:off x="9636384" y="11847254"/>
            <a:ext cx="1606782" cy="4837307"/>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119" name="Google Shape;1119;p71"/>
          <p:cNvSpPr/>
          <p:nvPr/>
        </p:nvSpPr>
        <p:spPr>
          <a:xfrm>
            <a:off x="15555263" y="16453825"/>
            <a:ext cx="2817000" cy="19701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nvGrpSpPr>
          <p:cNvPr id="1120" name="Google Shape;1120;p71"/>
          <p:cNvGrpSpPr/>
          <p:nvPr/>
        </p:nvGrpSpPr>
        <p:grpSpPr>
          <a:xfrm>
            <a:off x="26372941" y="13220712"/>
            <a:ext cx="3578950" cy="2960564"/>
            <a:chOff x="12224254" y="15854049"/>
            <a:chExt cx="3578950" cy="2960564"/>
          </a:xfrm>
        </p:grpSpPr>
        <p:grpSp>
          <p:nvGrpSpPr>
            <p:cNvPr id="1121" name="Google Shape;1121;p71"/>
            <p:cNvGrpSpPr/>
            <p:nvPr/>
          </p:nvGrpSpPr>
          <p:grpSpPr>
            <a:xfrm>
              <a:off x="12224254" y="15854049"/>
              <a:ext cx="3578950" cy="2960564"/>
              <a:chOff x="6201589" y="5938524"/>
              <a:chExt cx="10240200" cy="6362700"/>
            </a:xfrm>
          </p:grpSpPr>
          <p:sp>
            <p:nvSpPr>
              <p:cNvPr id="1122" name="Google Shape;1122;p71"/>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123" name="Google Shape;1123;p71"/>
              <p:cNvSpPr/>
              <p:nvPr/>
            </p:nvSpPr>
            <p:spPr>
              <a:xfrm>
                <a:off x="7191884" y="6673769"/>
                <a:ext cx="8343300" cy="49260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grpSp>
        <p:sp>
          <p:nvSpPr>
            <p:cNvPr id="1124" name="Google Shape;1124;p71"/>
            <p:cNvSpPr/>
            <p:nvPr/>
          </p:nvSpPr>
          <p:spPr>
            <a:xfrm>
              <a:off x="14535577" y="17329500"/>
              <a:ext cx="664500" cy="3429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25" name="Google Shape;1125;p71"/>
            <p:cNvSpPr/>
            <p:nvPr/>
          </p:nvSpPr>
          <p:spPr>
            <a:xfrm>
              <a:off x="14535577" y="17626797"/>
              <a:ext cx="664500" cy="3429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26" name="Google Shape;1126;p71"/>
            <p:cNvSpPr/>
            <p:nvPr/>
          </p:nvSpPr>
          <p:spPr>
            <a:xfrm>
              <a:off x="14535577" y="17937236"/>
              <a:ext cx="664500" cy="3429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27" name="Google Shape;1127;p71"/>
            <p:cNvSpPr/>
            <p:nvPr/>
          </p:nvSpPr>
          <p:spPr>
            <a:xfrm>
              <a:off x="14176664" y="17798308"/>
              <a:ext cx="548700" cy="3429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28" name="Google Shape;1128;p71"/>
            <p:cNvSpPr/>
            <p:nvPr/>
          </p:nvSpPr>
          <p:spPr>
            <a:xfrm>
              <a:off x="14176661" y="17455283"/>
              <a:ext cx="548700" cy="3429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29" name="Google Shape;1129;p71"/>
            <p:cNvSpPr/>
            <p:nvPr/>
          </p:nvSpPr>
          <p:spPr>
            <a:xfrm>
              <a:off x="12818779" y="17327166"/>
              <a:ext cx="1259100" cy="8994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1130" name="Google Shape;1130;p71"/>
            <p:cNvSpPr/>
            <p:nvPr/>
          </p:nvSpPr>
          <p:spPr>
            <a:xfrm>
              <a:off x="12818783" y="16520722"/>
              <a:ext cx="1071300" cy="499200"/>
            </a:xfrm>
            <a:prstGeom prst="roundRect">
              <a:avLst>
                <a:gd name="adj" fmla="val 16667"/>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1131" name="Google Shape;1131;p71"/>
            <p:cNvSpPr/>
            <p:nvPr/>
          </p:nvSpPr>
          <p:spPr>
            <a:xfrm>
              <a:off x="14189571" y="16520724"/>
              <a:ext cx="1071300" cy="7305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grpSp>
      <p:grpSp>
        <p:nvGrpSpPr>
          <p:cNvPr id="1132" name="Google Shape;1132;p71"/>
          <p:cNvGrpSpPr/>
          <p:nvPr/>
        </p:nvGrpSpPr>
        <p:grpSpPr>
          <a:xfrm>
            <a:off x="28458904" y="12519462"/>
            <a:ext cx="3578950" cy="2960564"/>
            <a:chOff x="12224254" y="15854049"/>
            <a:chExt cx="3578950" cy="2960564"/>
          </a:xfrm>
        </p:grpSpPr>
        <p:grpSp>
          <p:nvGrpSpPr>
            <p:cNvPr id="1133" name="Google Shape;1133;p71"/>
            <p:cNvGrpSpPr/>
            <p:nvPr/>
          </p:nvGrpSpPr>
          <p:grpSpPr>
            <a:xfrm>
              <a:off x="12224254" y="15854049"/>
              <a:ext cx="3578950" cy="2960564"/>
              <a:chOff x="6201589" y="5938524"/>
              <a:chExt cx="10240200" cy="6362700"/>
            </a:xfrm>
          </p:grpSpPr>
          <p:sp>
            <p:nvSpPr>
              <p:cNvPr id="1134" name="Google Shape;1134;p71"/>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135" name="Google Shape;1135;p71"/>
              <p:cNvSpPr/>
              <p:nvPr/>
            </p:nvSpPr>
            <p:spPr>
              <a:xfrm>
                <a:off x="7191884" y="6673769"/>
                <a:ext cx="8343300" cy="49260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grpSp>
        <p:sp>
          <p:nvSpPr>
            <p:cNvPr id="1136" name="Google Shape;1136;p71"/>
            <p:cNvSpPr/>
            <p:nvPr/>
          </p:nvSpPr>
          <p:spPr>
            <a:xfrm>
              <a:off x="14535577" y="17329500"/>
              <a:ext cx="664500" cy="3429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37" name="Google Shape;1137;p71"/>
            <p:cNvSpPr/>
            <p:nvPr/>
          </p:nvSpPr>
          <p:spPr>
            <a:xfrm>
              <a:off x="14535577" y="17626797"/>
              <a:ext cx="664500" cy="3429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38" name="Google Shape;1138;p71"/>
            <p:cNvSpPr/>
            <p:nvPr/>
          </p:nvSpPr>
          <p:spPr>
            <a:xfrm>
              <a:off x="14535577" y="17937236"/>
              <a:ext cx="664500" cy="3429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39" name="Google Shape;1139;p71"/>
            <p:cNvSpPr/>
            <p:nvPr/>
          </p:nvSpPr>
          <p:spPr>
            <a:xfrm>
              <a:off x="14176664" y="17798308"/>
              <a:ext cx="548700" cy="3429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40" name="Google Shape;1140;p71"/>
            <p:cNvSpPr/>
            <p:nvPr/>
          </p:nvSpPr>
          <p:spPr>
            <a:xfrm>
              <a:off x="14176661" y="17455283"/>
              <a:ext cx="548700" cy="3429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41" name="Google Shape;1141;p71"/>
            <p:cNvSpPr/>
            <p:nvPr/>
          </p:nvSpPr>
          <p:spPr>
            <a:xfrm>
              <a:off x="12818779" y="17327166"/>
              <a:ext cx="1259100" cy="8994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1142" name="Google Shape;1142;p71"/>
            <p:cNvSpPr/>
            <p:nvPr/>
          </p:nvSpPr>
          <p:spPr>
            <a:xfrm>
              <a:off x="12818783" y="16520722"/>
              <a:ext cx="1071300" cy="499200"/>
            </a:xfrm>
            <a:prstGeom prst="roundRect">
              <a:avLst>
                <a:gd name="adj" fmla="val 16667"/>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1143" name="Google Shape;1143;p71"/>
            <p:cNvSpPr/>
            <p:nvPr/>
          </p:nvSpPr>
          <p:spPr>
            <a:xfrm>
              <a:off x="14189571" y="16520724"/>
              <a:ext cx="1071300" cy="7305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grpSp>
      <p:grpSp>
        <p:nvGrpSpPr>
          <p:cNvPr id="1144" name="Google Shape;1144;p71"/>
          <p:cNvGrpSpPr/>
          <p:nvPr/>
        </p:nvGrpSpPr>
        <p:grpSpPr>
          <a:xfrm>
            <a:off x="30160904" y="13461524"/>
            <a:ext cx="3578950" cy="2960564"/>
            <a:chOff x="12224254" y="15854049"/>
            <a:chExt cx="3578950" cy="2960564"/>
          </a:xfrm>
        </p:grpSpPr>
        <p:grpSp>
          <p:nvGrpSpPr>
            <p:cNvPr id="1145" name="Google Shape;1145;p71"/>
            <p:cNvGrpSpPr/>
            <p:nvPr/>
          </p:nvGrpSpPr>
          <p:grpSpPr>
            <a:xfrm>
              <a:off x="12224254" y="15854049"/>
              <a:ext cx="3578950" cy="2960564"/>
              <a:chOff x="6201589" y="5938524"/>
              <a:chExt cx="10240200" cy="6362700"/>
            </a:xfrm>
          </p:grpSpPr>
          <p:sp>
            <p:nvSpPr>
              <p:cNvPr id="1146" name="Google Shape;1146;p71"/>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147" name="Google Shape;1147;p71"/>
              <p:cNvSpPr/>
              <p:nvPr/>
            </p:nvSpPr>
            <p:spPr>
              <a:xfrm>
                <a:off x="7191884" y="6673769"/>
                <a:ext cx="8343300" cy="49260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grpSp>
        <p:sp>
          <p:nvSpPr>
            <p:cNvPr id="1148" name="Google Shape;1148;p71"/>
            <p:cNvSpPr/>
            <p:nvPr/>
          </p:nvSpPr>
          <p:spPr>
            <a:xfrm>
              <a:off x="14535577" y="17329500"/>
              <a:ext cx="664500" cy="3429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49" name="Google Shape;1149;p71"/>
            <p:cNvSpPr/>
            <p:nvPr/>
          </p:nvSpPr>
          <p:spPr>
            <a:xfrm>
              <a:off x="14535577" y="17626797"/>
              <a:ext cx="664500" cy="3429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50" name="Google Shape;1150;p71"/>
            <p:cNvSpPr/>
            <p:nvPr/>
          </p:nvSpPr>
          <p:spPr>
            <a:xfrm>
              <a:off x="14535577" y="17937236"/>
              <a:ext cx="664500" cy="3429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51" name="Google Shape;1151;p71"/>
            <p:cNvSpPr/>
            <p:nvPr/>
          </p:nvSpPr>
          <p:spPr>
            <a:xfrm>
              <a:off x="14176664" y="17798308"/>
              <a:ext cx="548700" cy="3429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52" name="Google Shape;1152;p71"/>
            <p:cNvSpPr/>
            <p:nvPr/>
          </p:nvSpPr>
          <p:spPr>
            <a:xfrm>
              <a:off x="14176661" y="17455283"/>
              <a:ext cx="548700" cy="3429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53" name="Google Shape;1153;p71"/>
            <p:cNvSpPr/>
            <p:nvPr/>
          </p:nvSpPr>
          <p:spPr>
            <a:xfrm>
              <a:off x="12818779" y="17327166"/>
              <a:ext cx="1259100" cy="8994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1154" name="Google Shape;1154;p71"/>
            <p:cNvSpPr/>
            <p:nvPr/>
          </p:nvSpPr>
          <p:spPr>
            <a:xfrm>
              <a:off x="12818783" y="16520722"/>
              <a:ext cx="1071300" cy="499200"/>
            </a:xfrm>
            <a:prstGeom prst="roundRect">
              <a:avLst>
                <a:gd name="adj" fmla="val 16667"/>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1155" name="Google Shape;1155;p71"/>
            <p:cNvSpPr/>
            <p:nvPr/>
          </p:nvSpPr>
          <p:spPr>
            <a:xfrm>
              <a:off x="14189571" y="16520724"/>
              <a:ext cx="1071300" cy="7305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grpSp>
      <p:sp>
        <p:nvSpPr>
          <p:cNvPr id="2" name="TextBox 1">
            <a:extLst>
              <a:ext uri="{FF2B5EF4-FFF2-40B4-BE49-F238E27FC236}">
                <a16:creationId xmlns:a16="http://schemas.microsoft.com/office/drawing/2014/main" id="{23593E14-240F-BAC7-4F2A-832FBC6CF00F}"/>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grpSp>
        <p:nvGrpSpPr>
          <p:cNvPr id="1161" name="Google Shape;1161;p72"/>
          <p:cNvGrpSpPr/>
          <p:nvPr/>
        </p:nvGrpSpPr>
        <p:grpSpPr>
          <a:xfrm>
            <a:off x="15811639" y="4621556"/>
            <a:ext cx="17885954" cy="11066863"/>
            <a:chOff x="10003877" y="4058700"/>
            <a:chExt cx="16160060" cy="9867911"/>
          </a:xfrm>
        </p:grpSpPr>
        <p:grpSp>
          <p:nvGrpSpPr>
            <p:cNvPr id="1162" name="Google Shape;1162;p72"/>
            <p:cNvGrpSpPr/>
            <p:nvPr/>
          </p:nvGrpSpPr>
          <p:grpSpPr>
            <a:xfrm>
              <a:off x="10003877" y="4058700"/>
              <a:ext cx="16160060" cy="9867911"/>
              <a:chOff x="6201589" y="5938524"/>
              <a:chExt cx="10240200" cy="6362700"/>
            </a:xfrm>
          </p:grpSpPr>
          <p:sp>
            <p:nvSpPr>
              <p:cNvPr id="1163" name="Google Shape;1163;p72"/>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164" name="Google Shape;1164;p72"/>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400" b="1">
                    <a:solidFill>
                      <a:schemeClr val="lt1"/>
                    </a:solidFill>
                  </a:rPr>
                  <a:t>Remote Host</a:t>
                </a:r>
                <a:endParaRPr sz="64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1165" name="Google Shape;1165;p72"/>
            <p:cNvSpPr/>
            <p:nvPr/>
          </p:nvSpPr>
          <p:spPr>
            <a:xfrm>
              <a:off x="11702235" y="9840300"/>
              <a:ext cx="12832200" cy="2998200"/>
            </a:xfrm>
            <a:prstGeom prst="roundRect">
              <a:avLst>
                <a:gd name="adj" fmla="val 16667"/>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Jupyter Notebook Server</a:t>
              </a:r>
              <a:endParaRPr sz="5400" b="1">
                <a:solidFill>
                  <a:schemeClr val="dk1"/>
                </a:solidFill>
              </a:endParaRPr>
            </a:p>
          </p:txBody>
        </p:sp>
      </p:grpSp>
      <p:sp>
        <p:nvSpPr>
          <p:cNvPr id="1166" name="Google Shape;1166;p72"/>
          <p:cNvSpPr/>
          <p:nvPr/>
        </p:nvSpPr>
        <p:spPr>
          <a:xfrm>
            <a:off x="23292725" y="9486900"/>
            <a:ext cx="3000000" cy="2514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800"/>
              <a:t>Docker</a:t>
            </a:r>
            <a:endParaRPr sz="3800"/>
          </a:p>
          <a:p>
            <a:pPr marL="0" lvl="0" indent="0" algn="ctr" rtl="0">
              <a:spcBef>
                <a:spcPts val="0"/>
              </a:spcBef>
              <a:spcAft>
                <a:spcPts val="0"/>
              </a:spcAft>
              <a:buNone/>
            </a:pPr>
            <a:r>
              <a:rPr lang="en-US" sz="3800"/>
              <a:t>Router</a:t>
            </a:r>
            <a:endParaRPr sz="3800"/>
          </a:p>
        </p:txBody>
      </p:sp>
      <p:pic>
        <p:nvPicPr>
          <p:cNvPr id="1167" name="Google Shape;1167;p72"/>
          <p:cNvPicPr preferRelativeResize="0"/>
          <p:nvPr/>
        </p:nvPicPr>
        <p:blipFill rotWithShape="1">
          <a:blip r:embed="rId3">
            <a:alphaModFix/>
          </a:blip>
          <a:srcRect/>
          <a:stretch/>
        </p:blipFill>
        <p:spPr>
          <a:xfrm>
            <a:off x="0" y="11337564"/>
            <a:ext cx="11805302" cy="9227562"/>
          </a:xfrm>
          <a:prstGeom prst="rect">
            <a:avLst/>
          </a:prstGeom>
          <a:noFill/>
          <a:ln>
            <a:noFill/>
          </a:ln>
        </p:spPr>
      </p:pic>
      <p:sp>
        <p:nvSpPr>
          <p:cNvPr id="1168" name="Google Shape;1168;p72"/>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Our Environment</a:t>
            </a:r>
            <a:endParaRPr sz="8400"/>
          </a:p>
        </p:txBody>
      </p:sp>
      <p:sp>
        <p:nvSpPr>
          <p:cNvPr id="1169" name="Google Shape;1169;p72"/>
          <p:cNvSpPr txBox="1">
            <a:spLocks noGrp="1"/>
          </p:cNvSpPr>
          <p:nvPr>
            <p:ph type="body" idx="1"/>
          </p:nvPr>
        </p:nvSpPr>
        <p:spPr>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b="1"/>
              <a:t>Jupyter Notebooks</a:t>
            </a:r>
            <a:endParaRPr b="1"/>
          </a:p>
        </p:txBody>
      </p:sp>
      <p:sp>
        <p:nvSpPr>
          <p:cNvPr id="1173" name="Google Shape;1173;p72"/>
          <p:cNvSpPr txBox="1">
            <a:spLocks noGrp="1"/>
          </p:cNvSpPr>
          <p:nvPr>
            <p:ph type="sldNum" idx="12"/>
          </p:nvPr>
        </p:nvSpPr>
        <p:spPr>
          <a:prstGeom prst="rect">
            <a:avLst/>
          </a:prstGeom>
        </p:spPr>
        <p:txBody>
          <a:bodyPr spcFirstLastPara="1" wrap="square" lIns="335225" tIns="335225" rIns="335225" bIns="335225" anchor="t" anchorCtr="0">
            <a:noAutofit/>
          </a:bodyPr>
          <a:lstStyle/>
          <a:p>
            <a:pPr marL="0" lvl="0" indent="0" algn="r" rtl="0">
              <a:spcBef>
                <a:spcPts val="0"/>
              </a:spcBef>
              <a:spcAft>
                <a:spcPts val="0"/>
              </a:spcAft>
              <a:buNone/>
            </a:pPr>
            <a:fld id="{00000000-1234-1234-1234-123412341234}" type="slidenum">
              <a:rPr lang="en-US"/>
              <a:t>97</a:t>
            </a:fld>
            <a:endParaRPr/>
          </a:p>
        </p:txBody>
      </p:sp>
      <p:sp>
        <p:nvSpPr>
          <p:cNvPr id="1170" name="Google Shape;1170;p72"/>
          <p:cNvSpPr txBox="1"/>
          <p:nvPr/>
        </p:nvSpPr>
        <p:spPr>
          <a:xfrm>
            <a:off x="12743600" y="12660463"/>
            <a:ext cx="30000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5600">
                <a:solidFill>
                  <a:schemeClr val="lt1"/>
                </a:solidFill>
              </a:rPr>
              <a:t>:88</a:t>
            </a:r>
            <a:endParaRPr sz="5600"/>
          </a:p>
        </p:txBody>
      </p:sp>
      <p:sp>
        <p:nvSpPr>
          <p:cNvPr id="1171" name="Google Shape;1171;p72"/>
          <p:cNvSpPr/>
          <p:nvPr/>
        </p:nvSpPr>
        <p:spPr>
          <a:xfrm rot="-6849286">
            <a:off x="12886449" y="10053745"/>
            <a:ext cx="2695729" cy="7181888"/>
          </a:xfrm>
          <a:prstGeom prst="arc">
            <a:avLst>
              <a:gd name="adj1" fmla="val 16690491"/>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172" name="Google Shape;1172;p72"/>
          <p:cNvSpPr/>
          <p:nvPr/>
        </p:nvSpPr>
        <p:spPr>
          <a:xfrm rot="-6848570" flipH="1">
            <a:off x="12530000" y="9360277"/>
            <a:ext cx="2603096" cy="7461598"/>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2" name="TextBox 1">
            <a:extLst>
              <a:ext uri="{FF2B5EF4-FFF2-40B4-BE49-F238E27FC236}">
                <a16:creationId xmlns:a16="http://schemas.microsoft.com/office/drawing/2014/main" id="{BB7A6CB1-ED2A-05E1-1547-D9CE4A6D5DE1}"/>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178"/>
        <p:cNvGrpSpPr/>
        <p:nvPr/>
      </p:nvGrpSpPr>
      <p:grpSpPr>
        <a:xfrm>
          <a:off x="0" y="0"/>
          <a:ext cx="0" cy="0"/>
          <a:chOff x="0" y="0"/>
          <a:chExt cx="0" cy="0"/>
        </a:xfrm>
      </p:grpSpPr>
      <p:grpSp>
        <p:nvGrpSpPr>
          <p:cNvPr id="1179" name="Google Shape;1179;p73"/>
          <p:cNvGrpSpPr/>
          <p:nvPr/>
        </p:nvGrpSpPr>
        <p:grpSpPr>
          <a:xfrm>
            <a:off x="15811639" y="4621556"/>
            <a:ext cx="17885954" cy="11066863"/>
            <a:chOff x="10003877" y="4058700"/>
            <a:chExt cx="16160060" cy="9867911"/>
          </a:xfrm>
        </p:grpSpPr>
        <p:grpSp>
          <p:nvGrpSpPr>
            <p:cNvPr id="1180" name="Google Shape;1180;p73"/>
            <p:cNvGrpSpPr/>
            <p:nvPr/>
          </p:nvGrpSpPr>
          <p:grpSpPr>
            <a:xfrm>
              <a:off x="10003877" y="4058700"/>
              <a:ext cx="16160060" cy="9867911"/>
              <a:chOff x="6201589" y="5938524"/>
              <a:chExt cx="10240200" cy="6362700"/>
            </a:xfrm>
          </p:grpSpPr>
          <p:sp>
            <p:nvSpPr>
              <p:cNvPr id="1181" name="Google Shape;1181;p73"/>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182" name="Google Shape;1182;p73"/>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400" b="1">
                    <a:solidFill>
                      <a:schemeClr val="lt1"/>
                    </a:solidFill>
                  </a:rPr>
                  <a:t>Remote Host</a:t>
                </a:r>
                <a:endParaRPr sz="64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1183" name="Google Shape;1183;p73"/>
            <p:cNvSpPr/>
            <p:nvPr/>
          </p:nvSpPr>
          <p:spPr>
            <a:xfrm>
              <a:off x="11702235" y="9840300"/>
              <a:ext cx="12832200" cy="2998200"/>
            </a:xfrm>
            <a:prstGeom prst="roundRect">
              <a:avLst>
                <a:gd name="adj" fmla="val 16667"/>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Jupyter Notebook Server</a:t>
              </a:r>
              <a:endParaRPr sz="5400" b="1">
                <a:solidFill>
                  <a:schemeClr val="dk1"/>
                </a:solidFill>
              </a:endParaRPr>
            </a:p>
          </p:txBody>
        </p:sp>
        <p:sp>
          <p:nvSpPr>
            <p:cNvPr id="1184" name="Google Shape;1184;p73"/>
            <p:cNvSpPr/>
            <p:nvPr/>
          </p:nvSpPr>
          <p:spPr>
            <a:xfrm>
              <a:off x="11702220" y="6247910"/>
              <a:ext cx="5685000" cy="29982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Frontend</a:t>
              </a:r>
              <a:endParaRPr sz="5400" b="1">
                <a:solidFill>
                  <a:schemeClr val="dk1"/>
                </a:solidFill>
              </a:endParaRPr>
            </a:p>
          </p:txBody>
        </p:sp>
      </p:grpSp>
      <p:sp>
        <p:nvSpPr>
          <p:cNvPr id="1185" name="Google Shape;1185;p73"/>
          <p:cNvSpPr/>
          <p:nvPr/>
        </p:nvSpPr>
        <p:spPr>
          <a:xfrm>
            <a:off x="23292725" y="9486900"/>
            <a:ext cx="3000000" cy="2514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800"/>
              <a:t>Docker</a:t>
            </a:r>
            <a:endParaRPr sz="3800"/>
          </a:p>
          <a:p>
            <a:pPr marL="0" lvl="0" indent="0" algn="ctr" rtl="0">
              <a:spcBef>
                <a:spcPts val="0"/>
              </a:spcBef>
              <a:spcAft>
                <a:spcPts val="0"/>
              </a:spcAft>
              <a:buNone/>
            </a:pPr>
            <a:r>
              <a:rPr lang="en-US" sz="3800"/>
              <a:t>Router</a:t>
            </a:r>
            <a:endParaRPr sz="3800"/>
          </a:p>
        </p:txBody>
      </p:sp>
      <p:pic>
        <p:nvPicPr>
          <p:cNvPr id="1186" name="Google Shape;1186;p73"/>
          <p:cNvPicPr preferRelativeResize="0"/>
          <p:nvPr/>
        </p:nvPicPr>
        <p:blipFill>
          <a:blip r:embed="rId3">
            <a:alphaModFix/>
          </a:blip>
          <a:stretch>
            <a:fillRect/>
          </a:stretch>
        </p:blipFill>
        <p:spPr>
          <a:xfrm>
            <a:off x="0" y="0"/>
            <a:ext cx="12198279" cy="11337575"/>
          </a:xfrm>
          <a:prstGeom prst="rect">
            <a:avLst/>
          </a:prstGeom>
          <a:noFill/>
          <a:ln>
            <a:noFill/>
          </a:ln>
        </p:spPr>
      </p:pic>
      <p:pic>
        <p:nvPicPr>
          <p:cNvPr id="1187" name="Google Shape;1187;p73"/>
          <p:cNvPicPr preferRelativeResize="0"/>
          <p:nvPr/>
        </p:nvPicPr>
        <p:blipFill rotWithShape="1">
          <a:blip r:embed="rId4">
            <a:alphaModFix/>
          </a:blip>
          <a:srcRect/>
          <a:stretch/>
        </p:blipFill>
        <p:spPr>
          <a:xfrm>
            <a:off x="0" y="11337564"/>
            <a:ext cx="11805302" cy="9227562"/>
          </a:xfrm>
          <a:prstGeom prst="rect">
            <a:avLst/>
          </a:prstGeom>
          <a:noFill/>
          <a:ln>
            <a:noFill/>
          </a:ln>
        </p:spPr>
      </p:pic>
      <p:sp>
        <p:nvSpPr>
          <p:cNvPr id="1188" name="Google Shape;1188;p73"/>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Our Environment</a:t>
            </a:r>
            <a:endParaRPr sz="8400"/>
          </a:p>
        </p:txBody>
      </p:sp>
      <p:sp>
        <p:nvSpPr>
          <p:cNvPr id="1189" name="Google Shape;1189;p73"/>
          <p:cNvSpPr txBox="1">
            <a:spLocks noGrp="1"/>
          </p:cNvSpPr>
          <p:nvPr>
            <p:ph type="body" idx="1"/>
          </p:nvPr>
        </p:nvSpPr>
        <p:spPr>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b="1"/>
              <a:t>Jupyter Notebooks + Frontend</a:t>
            </a:r>
            <a:endParaRPr b="1"/>
          </a:p>
        </p:txBody>
      </p:sp>
      <p:sp>
        <p:nvSpPr>
          <p:cNvPr id="1197" name="Google Shape;1197;p73"/>
          <p:cNvSpPr txBox="1">
            <a:spLocks noGrp="1"/>
          </p:cNvSpPr>
          <p:nvPr>
            <p:ph type="sldNum" idx="12"/>
          </p:nvPr>
        </p:nvSpPr>
        <p:spPr>
          <a:prstGeom prst="rect">
            <a:avLst/>
          </a:prstGeom>
        </p:spPr>
        <p:txBody>
          <a:bodyPr spcFirstLastPara="1" wrap="square" lIns="335225" tIns="335225" rIns="335225" bIns="335225" anchor="t" anchorCtr="0">
            <a:noAutofit/>
          </a:bodyPr>
          <a:lstStyle/>
          <a:p>
            <a:pPr marL="0" lvl="0" indent="0" algn="r" rtl="0">
              <a:spcBef>
                <a:spcPts val="0"/>
              </a:spcBef>
              <a:spcAft>
                <a:spcPts val="0"/>
              </a:spcAft>
              <a:buNone/>
            </a:pPr>
            <a:fld id="{00000000-1234-1234-1234-123412341234}" type="slidenum">
              <a:rPr lang="en-US"/>
              <a:t>98</a:t>
            </a:fld>
            <a:endParaRPr/>
          </a:p>
        </p:txBody>
      </p:sp>
      <p:sp>
        <p:nvSpPr>
          <p:cNvPr id="1190" name="Google Shape;1190;p73"/>
          <p:cNvSpPr txBox="1"/>
          <p:nvPr/>
        </p:nvSpPr>
        <p:spPr>
          <a:xfrm>
            <a:off x="12408475" y="5930238"/>
            <a:ext cx="30000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5600">
                <a:solidFill>
                  <a:schemeClr val="lt1"/>
                </a:solidFill>
              </a:rPr>
              <a:t>:8090</a:t>
            </a:r>
            <a:endParaRPr sz="5600">
              <a:solidFill>
                <a:schemeClr val="lt1"/>
              </a:solidFill>
            </a:endParaRPr>
          </a:p>
        </p:txBody>
      </p:sp>
      <p:grpSp>
        <p:nvGrpSpPr>
          <p:cNvPr id="1191" name="Google Shape;1191;p73"/>
          <p:cNvGrpSpPr/>
          <p:nvPr/>
        </p:nvGrpSpPr>
        <p:grpSpPr>
          <a:xfrm>
            <a:off x="10367530" y="4145019"/>
            <a:ext cx="7718777" cy="5499197"/>
            <a:chOff x="13136776" y="6131296"/>
            <a:chExt cx="5025900" cy="3385163"/>
          </a:xfrm>
        </p:grpSpPr>
        <p:sp>
          <p:nvSpPr>
            <p:cNvPr id="1192" name="Google Shape;1192;p73"/>
            <p:cNvSpPr/>
            <p:nvPr/>
          </p:nvSpPr>
          <p:spPr>
            <a:xfrm rot="-4601417">
              <a:off x="14831140" y="5746844"/>
              <a:ext cx="1664098" cy="4655932"/>
            </a:xfrm>
            <a:prstGeom prst="arc">
              <a:avLst>
                <a:gd name="adj1" fmla="val 16690491"/>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193" name="Google Shape;1193;p73"/>
            <p:cNvSpPr/>
            <p:nvPr/>
          </p:nvSpPr>
          <p:spPr>
            <a:xfrm rot="-4600791" flipH="1">
              <a:off x="14846312" y="5150981"/>
              <a:ext cx="1606827" cy="4837331"/>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grpSp>
      <p:sp>
        <p:nvSpPr>
          <p:cNvPr id="1194" name="Google Shape;1194;p73"/>
          <p:cNvSpPr txBox="1"/>
          <p:nvPr/>
        </p:nvSpPr>
        <p:spPr>
          <a:xfrm>
            <a:off x="12743600" y="12660463"/>
            <a:ext cx="30000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5600">
                <a:solidFill>
                  <a:schemeClr val="lt1"/>
                </a:solidFill>
              </a:rPr>
              <a:t>:88</a:t>
            </a:r>
            <a:endParaRPr sz="5600"/>
          </a:p>
        </p:txBody>
      </p:sp>
      <p:sp>
        <p:nvSpPr>
          <p:cNvPr id="1195" name="Google Shape;1195;p73"/>
          <p:cNvSpPr/>
          <p:nvPr/>
        </p:nvSpPr>
        <p:spPr>
          <a:xfrm rot="-6849286">
            <a:off x="12886449" y="10053745"/>
            <a:ext cx="2695729" cy="7181888"/>
          </a:xfrm>
          <a:prstGeom prst="arc">
            <a:avLst>
              <a:gd name="adj1" fmla="val 16690491"/>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196" name="Google Shape;1196;p73"/>
          <p:cNvSpPr/>
          <p:nvPr/>
        </p:nvSpPr>
        <p:spPr>
          <a:xfrm rot="-6848570" flipH="1">
            <a:off x="12530000" y="9360277"/>
            <a:ext cx="2603096" cy="7461598"/>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2" name="TextBox 1">
            <a:extLst>
              <a:ext uri="{FF2B5EF4-FFF2-40B4-BE49-F238E27FC236}">
                <a16:creationId xmlns:a16="http://schemas.microsoft.com/office/drawing/2014/main" id="{9CDA6E2C-EC25-6FF5-0AAF-E9CA9985BDEE}"/>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sp>
        <p:nvSpPr>
          <p:cNvPr id="1203" name="Google Shape;1203;p74"/>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Gradio</a:t>
            </a:r>
            <a:endParaRPr sz="8400"/>
          </a:p>
        </p:txBody>
      </p:sp>
      <p:pic>
        <p:nvPicPr>
          <p:cNvPr id="1204" name="Google Shape;1204;p74"/>
          <p:cNvPicPr preferRelativeResize="0"/>
          <p:nvPr/>
        </p:nvPicPr>
        <p:blipFill>
          <a:blip r:embed="rId3">
            <a:alphaModFix/>
          </a:blip>
          <a:stretch>
            <a:fillRect/>
          </a:stretch>
        </p:blipFill>
        <p:spPr>
          <a:xfrm>
            <a:off x="0" y="3361300"/>
            <a:ext cx="36576000" cy="15662661"/>
          </a:xfrm>
          <a:prstGeom prst="rect">
            <a:avLst/>
          </a:prstGeom>
          <a:noFill/>
          <a:ln>
            <a:noFill/>
          </a:ln>
        </p:spPr>
      </p:pic>
      <p:sp>
        <p:nvSpPr>
          <p:cNvPr id="2" name="TextBox 1">
            <a:extLst>
              <a:ext uri="{FF2B5EF4-FFF2-40B4-BE49-F238E27FC236}">
                <a16:creationId xmlns:a16="http://schemas.microsoft.com/office/drawing/2014/main" id="{4DB14C60-7230-0DEA-374D-BB2AE42B589F}"/>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theme/theme1.xml><?xml version="1.0" encoding="utf-8"?>
<a:theme xmlns:a="http://schemas.openxmlformats.org/drawingml/2006/main" name="Title Only">
  <a:themeElements>
    <a:clrScheme name="Custom 15">
      <a:dk1>
        <a:srgbClr val="FFFFFF"/>
      </a:dk1>
      <a:lt1>
        <a:srgbClr val="000000"/>
      </a:lt1>
      <a:dk2>
        <a:srgbClr val="76B900"/>
      </a:dk2>
      <a:lt2>
        <a:srgbClr val="CDCDCD"/>
      </a:lt2>
      <a:accent1>
        <a:srgbClr val="008564"/>
      </a:accent1>
      <a:accent2>
        <a:srgbClr val="5D1682"/>
      </a:accent2>
      <a:accent3>
        <a:srgbClr val="890C58"/>
      </a:accent3>
      <a:accent4>
        <a:srgbClr val="5E5E5E"/>
      </a:accent4>
      <a:accent5>
        <a:srgbClr val="8C8C8C"/>
      </a:accent5>
      <a:accent6>
        <a:srgbClr val="0071C5"/>
      </a:accent6>
      <a:hlink>
        <a:srgbClr val="76B900"/>
      </a:hlink>
      <a:folHlink>
        <a:srgbClr val="76B9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185</TotalTime>
  <Words>14636</Words>
  <Application>Microsoft Macintosh PowerPoint</Application>
  <PresentationFormat>Custom</PresentationFormat>
  <Paragraphs>2082</Paragraphs>
  <Slides>138</Slides>
  <Notes>76</Notes>
  <HiddenSlides>2</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138</vt:i4>
      </vt:variant>
    </vt:vector>
  </HeadingPairs>
  <TitlesOfParts>
    <vt:vector size="148" baseType="lpstr">
      <vt:lpstr>Arial</vt:lpstr>
      <vt:lpstr>Roboto Mono</vt:lpstr>
      <vt:lpstr>Times New Roman</vt:lpstr>
      <vt:lpstr>Roboto</vt:lpstr>
      <vt:lpstr>NVIDIA Sans Light</vt:lpstr>
      <vt:lpstr>Calibri</vt:lpstr>
      <vt:lpstr>NVIDIA Sans</vt:lpstr>
      <vt:lpstr>NVIDIA Sans Medium</vt:lpstr>
      <vt:lpstr>Title Only</vt:lpstr>
      <vt:lpstr>Office Theme</vt:lpstr>
      <vt:lpstr>Large Language Models (LLMs),  NVIDIA Building RAG Agents with LLMs  Part I</vt:lpstr>
      <vt:lpstr>Syllabus</vt:lpstr>
      <vt:lpstr>Syllabus</vt:lpstr>
      <vt:lpstr>Syllabus</vt:lpstr>
      <vt:lpstr>Large Language Models (LLMs),  NVIDIA Building RAG Agents with LLMs  Part I</vt:lpstr>
      <vt:lpstr>Spring 2025  Generative AI  Innovative Applications </vt:lpstr>
      <vt:lpstr>Large Language Models (LLMs)</vt:lpstr>
      <vt:lpstr>Major GenAI LLMs Research Milestones  (2017-2024)</vt:lpstr>
      <vt:lpstr>LLM Capabilities</vt:lpstr>
      <vt:lpstr>lmarena.ai Chatbot Arena Leaderboard</vt:lpstr>
      <vt:lpstr>lmarena.ai Chatbot Arena Leaderboard  Confidence Intervals on Model Strength (via Bootstrapping)</vt:lpstr>
      <vt:lpstr>Claude 3.7 Sonnet, Claude 3.5 Sonnet, OpenAI, DeepSeek, and Grok</vt:lpstr>
      <vt:lpstr>Claude 3.7 Sonnet and Claude Code</vt:lpstr>
      <vt:lpstr> LLM-powered Multimodal Agents Large Multimodal Agents (LMAs)</vt:lpstr>
      <vt:lpstr>Four Paradigms in NLP (LM)</vt:lpstr>
      <vt:lpstr>Large Language Models (LLM) Three typical learning paradigms</vt:lpstr>
      <vt:lpstr>Transformers (how LLMs work)</vt:lpstr>
      <vt:lpstr>Attention in Transformers</vt:lpstr>
      <vt:lpstr>How might LLMs store facts</vt:lpstr>
      <vt:lpstr>Large Language Models explained briefly</vt:lpstr>
      <vt:lpstr>RAG LLM Dialogue Systems</vt:lpstr>
      <vt:lpstr>Technology Tree of RAG Research  Retrieval-Augmented Generation (RAG) for Large Language Models (LLMs)</vt:lpstr>
      <vt:lpstr>Retrieval-Augmented Generation (RAG)  for Large Language Models (LLMs)</vt:lpstr>
      <vt:lpstr>Retrieval-Augmented Generation (RAG) Architecture</vt:lpstr>
      <vt:lpstr>Synthesizing RAG with LLMs  for Question Answering Application</vt:lpstr>
      <vt:lpstr>Synthesizing the KG as a Retriever with LLMs</vt:lpstr>
      <vt:lpstr>A LLM-based Agent for  Conversational Information Seeking</vt:lpstr>
      <vt:lpstr>Direct LLM, RAG, and GraphRAG</vt:lpstr>
      <vt:lpstr>GraphRAG Framework for Question Answering</vt:lpstr>
      <vt:lpstr>LangChain Architecture</vt:lpstr>
      <vt:lpstr>Multimodal LLM RAG Multi-Vector Retriever for RAG</vt:lpstr>
      <vt:lpstr>Evaluating RAG with Ragas Metrics </vt:lpstr>
      <vt:lpstr>NVIDIA  Building RAG Agents with LLMs  Part I</vt:lpstr>
      <vt:lpstr>NVIDIA Developer Program  NVIDIA  Deep Learning Institute (DLI)</vt:lpstr>
      <vt:lpstr>Join the NVIDIA Developer Program  take one of the complimentary technical self-paced courses (worth up to $90)</vt:lpstr>
      <vt:lpstr>NVIDIA Deep Learning Institute (DLI)</vt:lpstr>
      <vt:lpstr>NVIDIA Deep Learning Institute (DLI)</vt:lpstr>
      <vt:lpstr>Building RAG Agents with LLMs</vt:lpstr>
      <vt:lpstr>Generative AI Explained</vt:lpstr>
      <vt:lpstr>Introduction to Transformer-Based  Natural Language Processing</vt:lpstr>
      <vt:lpstr>Generative AI with Diffusion Models</vt:lpstr>
      <vt:lpstr>Join the NVIDIA Developer Program take one of the complimentary technical self-paced courses (worth up to $90)</vt:lpstr>
      <vt:lpstr>Join the NVIDIA Developer Program take one of the complimentary technical self-paced courses (worth up to $90)</vt:lpstr>
      <vt:lpstr>Join the NVIDIA Developer Program take one of the complimentary technical self-paced courses (worth up to $90)</vt:lpstr>
      <vt:lpstr>Join the NVIDIA Developer Program take one of the complimentary technical self-paced courses (worth up to $90)</vt:lpstr>
      <vt:lpstr>Join the NVIDIA Developer Program take one of the complimentary technical self-paced courses (worth up to $90)</vt:lpstr>
      <vt:lpstr>Join the NVIDIA Developer Program take one of the complimentary technical self-paced courses (worth up to $90)</vt:lpstr>
      <vt:lpstr>NVIDIA Deep Learning Institute (DLI)</vt:lpstr>
      <vt:lpstr>NVIDIA Deep Learning Institute (DLI)</vt:lpstr>
      <vt:lpstr>Deep Learning Institute (DLI)</vt:lpstr>
      <vt:lpstr>NVIDIA Deep Learning Institute (DLI)</vt:lpstr>
      <vt:lpstr>PowerPoint Presentation</vt:lpstr>
      <vt:lpstr>Building RAG Agents with LLMs</vt:lpstr>
      <vt:lpstr>Building RAG Agents with LLMs</vt:lpstr>
      <vt:lpstr>Building RAG Agents with LLMs</vt:lpstr>
      <vt:lpstr>Building RAG Agents with LLMs</vt:lpstr>
      <vt:lpstr>Building RAG Agents with LLMs</vt:lpstr>
      <vt:lpstr>Building RAG Agents with LLMs</vt:lpstr>
      <vt:lpstr>Building RAG Agents with LLMs</vt:lpstr>
      <vt:lpstr>Building RAG Agents with LLMs</vt:lpstr>
      <vt:lpstr>Building RAG Agents with LLMs</vt:lpstr>
      <vt:lpstr>Building RAG Agents with LLMs</vt:lpstr>
      <vt:lpstr>Building RAG Agents with LLMs</vt:lpstr>
      <vt:lpstr>Building RAG Agents with LLMs</vt:lpstr>
      <vt:lpstr>Large Language Models</vt:lpstr>
      <vt:lpstr>Dialog/Retrieval Agents</vt:lpstr>
      <vt:lpstr>Dialog/Retrieval Agents</vt:lpstr>
      <vt:lpstr>Dialog/Retrieval Agents</vt:lpstr>
      <vt:lpstr>Dialog/Retrieval Agents</vt:lpstr>
      <vt:lpstr>Dialog/Retrieval Agents</vt:lpstr>
      <vt:lpstr>Chat Applications</vt:lpstr>
      <vt:lpstr>Chat Applications</vt:lpstr>
      <vt:lpstr>Chat Applications</vt:lpstr>
      <vt:lpstr>Prerequisites</vt:lpstr>
      <vt:lpstr>Course Objectives</vt:lpstr>
      <vt:lpstr>Course Objectives</vt:lpstr>
      <vt:lpstr>Building RAG Agents with LLMs</vt:lpstr>
      <vt:lpstr>Typical Jupyter Labs Interface</vt:lpstr>
      <vt:lpstr>Typical Jupyter Labs Interface</vt:lpstr>
      <vt:lpstr>Typical Jupyter Labs Interface</vt:lpstr>
      <vt:lpstr>Typical Jupyter Labs Interface</vt:lpstr>
      <vt:lpstr>Typical Jupyter Labs Interface</vt:lpstr>
      <vt:lpstr>Typical Jupyter Labs Interface</vt:lpstr>
      <vt:lpstr>DLI Jupyter Labs Interface</vt:lpstr>
      <vt:lpstr>DLI Jupyter Labs Interface</vt:lpstr>
      <vt:lpstr>DLI Jupyter Labs Interface</vt:lpstr>
      <vt:lpstr>DLI Jupyter Labs Interface</vt:lpstr>
      <vt:lpstr>DLI Jupyter Labs Interface</vt:lpstr>
      <vt:lpstr>Containerization with Docker</vt:lpstr>
      <vt:lpstr>Microservices Workflow</vt:lpstr>
      <vt:lpstr>Microservices Workflow</vt:lpstr>
      <vt:lpstr>Microservices Workflow</vt:lpstr>
      <vt:lpstr>Microservices Workflow</vt:lpstr>
      <vt:lpstr>Microservices Workflow</vt:lpstr>
      <vt:lpstr>Scaling Containerized Applications</vt:lpstr>
      <vt:lpstr>Scaling Containerized Applications</vt:lpstr>
      <vt:lpstr>Our Environment</vt:lpstr>
      <vt:lpstr>Our Environment</vt:lpstr>
      <vt:lpstr>Gradio</vt:lpstr>
      <vt:lpstr>Simple Gradio ChatInterface</vt:lpstr>
      <vt:lpstr>Gradio in HuggingFace Spaces</vt:lpstr>
      <vt:lpstr>Custom Gradio Block Interface</vt:lpstr>
      <vt:lpstr>Our Environment</vt:lpstr>
      <vt:lpstr>Building RAG Agents with LLMs</vt:lpstr>
      <vt:lpstr>Our Environment</vt:lpstr>
      <vt:lpstr>Dialog/Retrieval Agents</vt:lpstr>
      <vt:lpstr>Dialog/Retrieval Agents</vt:lpstr>
      <vt:lpstr>Standalone Environment LLM</vt:lpstr>
      <vt:lpstr>Standalone Environment LLM</vt:lpstr>
      <vt:lpstr>Standalone Environment LLM</vt:lpstr>
      <vt:lpstr>Standalone Environment LLM</vt:lpstr>
      <vt:lpstr>Standalone Environment LLM</vt:lpstr>
      <vt:lpstr>Remote LLM Access</vt:lpstr>
      <vt:lpstr>Large Model Hosting Platforms</vt:lpstr>
      <vt:lpstr>Large Model Hosting Platforms</vt:lpstr>
      <vt:lpstr>Query Router Access</vt:lpstr>
      <vt:lpstr>Query Router Access</vt:lpstr>
      <vt:lpstr>Query Router Access</vt:lpstr>
      <vt:lpstr>Large Model Hosting Platforms - OpenAI</vt:lpstr>
      <vt:lpstr>Large Model Hosting Platforms - OpenAI</vt:lpstr>
      <vt:lpstr>Large Model Hosting Platforms - OpenAI</vt:lpstr>
      <vt:lpstr>Large Model Hosting Platforms</vt:lpstr>
      <vt:lpstr>Large Model Hosting Platforms</vt:lpstr>
      <vt:lpstr>Query Router Access</vt:lpstr>
      <vt:lpstr>Full Deployment Stack</vt:lpstr>
      <vt:lpstr>Our Environment</vt:lpstr>
      <vt:lpstr>NVIDIA Foundation Model Endpoints</vt:lpstr>
      <vt:lpstr>NVIDIA Foundation Model Endpoints</vt:lpstr>
      <vt:lpstr>NVIDIA Foundation Model Endpoints</vt:lpstr>
      <vt:lpstr>NVIDIA Foundation Model Endpoints</vt:lpstr>
      <vt:lpstr>From Raw Requests to LangChain Model</vt:lpstr>
      <vt:lpstr>From Raw Requests to LangChain Model</vt:lpstr>
      <vt:lpstr>LLM Interfaces</vt:lpstr>
      <vt:lpstr>LLM Interfaces</vt:lpstr>
      <vt:lpstr>LLM Interfaces</vt:lpstr>
      <vt:lpstr>LLM Interfaces</vt:lpstr>
      <vt:lpstr>LLM Interfaces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RAG Agents with LLMs</dc:title>
  <cp:lastModifiedBy>MY DAY</cp:lastModifiedBy>
  <cp:revision>12</cp:revision>
  <dcterms:modified xsi:type="dcterms:W3CDTF">2025-03-04T04:28:55Z</dcterms:modified>
</cp:coreProperties>
</file>