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7" r:id="rId2"/>
    <p:sldMasterId id="2147483699" r:id="rId3"/>
  </p:sldMasterIdLst>
  <p:notesMasterIdLst>
    <p:notesMasterId r:id="rId206"/>
  </p:notesMasterIdLst>
  <p:sldIdLst>
    <p:sldId id="475" r:id="rId4"/>
    <p:sldId id="476" r:id="rId5"/>
    <p:sldId id="477" r:id="rId6"/>
    <p:sldId id="478" r:id="rId7"/>
    <p:sldId id="504" r:id="rId8"/>
    <p:sldId id="499" r:id="rId9"/>
    <p:sldId id="5900" r:id="rId10"/>
    <p:sldId id="5901" r:id="rId11"/>
    <p:sldId id="5908" r:id="rId12"/>
    <p:sldId id="5902" r:id="rId13"/>
    <p:sldId id="5903" r:id="rId14"/>
    <p:sldId id="5904" r:id="rId15"/>
    <p:sldId id="5905" r:id="rId16"/>
    <p:sldId id="5906" r:id="rId17"/>
    <p:sldId id="480" r:id="rId18"/>
    <p:sldId id="481" r:id="rId19"/>
    <p:sldId id="482" r:id="rId20"/>
    <p:sldId id="485" r:id="rId21"/>
    <p:sldId id="483" r:id="rId22"/>
    <p:sldId id="484" r:id="rId23"/>
    <p:sldId id="486" r:id="rId24"/>
    <p:sldId id="487" r:id="rId25"/>
    <p:sldId id="488" r:id="rId26"/>
    <p:sldId id="489" r:id="rId27"/>
    <p:sldId id="490" r:id="rId28"/>
    <p:sldId id="491" r:id="rId29"/>
    <p:sldId id="492" r:id="rId30"/>
    <p:sldId id="493" r:id="rId31"/>
    <p:sldId id="494" r:id="rId32"/>
    <p:sldId id="5907" r:id="rId33"/>
    <p:sldId id="498" r:id="rId34"/>
    <p:sldId id="496" r:id="rId35"/>
    <p:sldId id="505" r:id="rId36"/>
    <p:sldId id="500" r:id="rId37"/>
    <p:sldId id="502" r:id="rId38"/>
    <p:sldId id="503" r:id="rId39"/>
    <p:sldId id="506" r:id="rId40"/>
    <p:sldId id="508" r:id="rId41"/>
    <p:sldId id="509" r:id="rId42"/>
    <p:sldId id="510" r:id="rId43"/>
    <p:sldId id="5899" r:id="rId44"/>
    <p:sldId id="5898" r:id="rId45"/>
    <p:sldId id="256" r:id="rId46"/>
    <p:sldId id="257" r:id="rId47"/>
    <p:sldId id="258" r:id="rId48"/>
    <p:sldId id="259" r:id="rId49"/>
    <p:sldId id="260" r:id="rId50"/>
    <p:sldId id="261" r:id="rId51"/>
    <p:sldId id="262" r:id="rId52"/>
    <p:sldId id="263" r:id="rId53"/>
    <p:sldId id="264" r:id="rId54"/>
    <p:sldId id="265" r:id="rId55"/>
    <p:sldId id="266" r:id="rId56"/>
    <p:sldId id="267" r:id="rId57"/>
    <p:sldId id="268" r:id="rId58"/>
    <p:sldId id="269" r:id="rId59"/>
    <p:sldId id="270" r:id="rId60"/>
    <p:sldId id="271" r:id="rId61"/>
    <p:sldId id="272" r:id="rId62"/>
    <p:sldId id="273" r:id="rId63"/>
    <p:sldId id="274" r:id="rId64"/>
    <p:sldId id="275" r:id="rId65"/>
    <p:sldId id="276" r:id="rId66"/>
    <p:sldId id="277" r:id="rId67"/>
    <p:sldId id="278" r:id="rId68"/>
    <p:sldId id="279" r:id="rId69"/>
    <p:sldId id="280" r:id="rId70"/>
    <p:sldId id="281" r:id="rId71"/>
    <p:sldId id="282" r:id="rId72"/>
    <p:sldId id="283" r:id="rId73"/>
    <p:sldId id="284" r:id="rId74"/>
    <p:sldId id="285" r:id="rId75"/>
    <p:sldId id="286" r:id="rId76"/>
    <p:sldId id="287" r:id="rId77"/>
    <p:sldId id="288" r:id="rId78"/>
    <p:sldId id="289" r:id="rId79"/>
    <p:sldId id="290" r:id="rId80"/>
    <p:sldId id="291" r:id="rId81"/>
    <p:sldId id="292" r:id="rId82"/>
    <p:sldId id="293" r:id="rId83"/>
    <p:sldId id="294" r:id="rId84"/>
    <p:sldId id="295" r:id="rId85"/>
    <p:sldId id="296" r:id="rId86"/>
    <p:sldId id="297" r:id="rId87"/>
    <p:sldId id="298" r:id="rId88"/>
    <p:sldId id="299" r:id="rId89"/>
    <p:sldId id="300" r:id="rId90"/>
    <p:sldId id="301" r:id="rId91"/>
    <p:sldId id="302" r:id="rId92"/>
    <p:sldId id="303" r:id="rId93"/>
    <p:sldId id="304" r:id="rId94"/>
    <p:sldId id="305" r:id="rId95"/>
    <p:sldId id="306" r:id="rId96"/>
    <p:sldId id="307" r:id="rId97"/>
    <p:sldId id="308" r:id="rId98"/>
    <p:sldId id="309" r:id="rId99"/>
    <p:sldId id="310" r:id="rId100"/>
    <p:sldId id="311" r:id="rId101"/>
    <p:sldId id="312" r:id="rId102"/>
    <p:sldId id="313" r:id="rId103"/>
    <p:sldId id="314" r:id="rId104"/>
    <p:sldId id="315" r:id="rId105"/>
    <p:sldId id="316" r:id="rId106"/>
    <p:sldId id="317" r:id="rId107"/>
    <p:sldId id="318" r:id="rId108"/>
    <p:sldId id="319" r:id="rId109"/>
    <p:sldId id="320" r:id="rId110"/>
    <p:sldId id="321" r:id="rId111"/>
    <p:sldId id="322" r:id="rId112"/>
    <p:sldId id="323" r:id="rId113"/>
    <p:sldId id="324" r:id="rId114"/>
    <p:sldId id="325" r:id="rId115"/>
    <p:sldId id="326" r:id="rId116"/>
    <p:sldId id="327" r:id="rId117"/>
    <p:sldId id="328" r:id="rId118"/>
    <p:sldId id="329" r:id="rId119"/>
    <p:sldId id="330" r:id="rId120"/>
    <p:sldId id="5913" r:id="rId121"/>
    <p:sldId id="5909" r:id="rId122"/>
    <p:sldId id="331" r:id="rId123"/>
    <p:sldId id="332" r:id="rId124"/>
    <p:sldId id="333" r:id="rId125"/>
    <p:sldId id="334" r:id="rId126"/>
    <p:sldId id="335" r:id="rId127"/>
    <p:sldId id="336" r:id="rId128"/>
    <p:sldId id="337" r:id="rId129"/>
    <p:sldId id="338" r:id="rId130"/>
    <p:sldId id="339" r:id="rId131"/>
    <p:sldId id="340" r:id="rId132"/>
    <p:sldId id="341" r:id="rId133"/>
    <p:sldId id="342" r:id="rId134"/>
    <p:sldId id="343" r:id="rId135"/>
    <p:sldId id="344" r:id="rId136"/>
    <p:sldId id="345" r:id="rId137"/>
    <p:sldId id="346" r:id="rId138"/>
    <p:sldId id="347" r:id="rId139"/>
    <p:sldId id="348" r:id="rId140"/>
    <p:sldId id="349" r:id="rId141"/>
    <p:sldId id="350" r:id="rId142"/>
    <p:sldId id="351" r:id="rId143"/>
    <p:sldId id="352" r:id="rId144"/>
    <p:sldId id="353" r:id="rId145"/>
    <p:sldId id="354" r:id="rId146"/>
    <p:sldId id="355" r:id="rId147"/>
    <p:sldId id="356" r:id="rId148"/>
    <p:sldId id="357" r:id="rId149"/>
    <p:sldId id="358" r:id="rId150"/>
    <p:sldId id="359" r:id="rId151"/>
    <p:sldId id="360" r:id="rId152"/>
    <p:sldId id="361" r:id="rId153"/>
    <p:sldId id="362" r:id="rId154"/>
    <p:sldId id="363" r:id="rId155"/>
    <p:sldId id="364" r:id="rId156"/>
    <p:sldId id="365" r:id="rId157"/>
    <p:sldId id="366" r:id="rId158"/>
    <p:sldId id="367" r:id="rId159"/>
    <p:sldId id="368" r:id="rId160"/>
    <p:sldId id="5912" r:id="rId161"/>
    <p:sldId id="5911" r:id="rId162"/>
    <p:sldId id="369" r:id="rId163"/>
    <p:sldId id="370" r:id="rId164"/>
    <p:sldId id="371" r:id="rId165"/>
    <p:sldId id="372" r:id="rId166"/>
    <p:sldId id="373" r:id="rId167"/>
    <p:sldId id="374" r:id="rId168"/>
    <p:sldId id="375" r:id="rId169"/>
    <p:sldId id="376" r:id="rId170"/>
    <p:sldId id="377" r:id="rId171"/>
    <p:sldId id="378" r:id="rId172"/>
    <p:sldId id="379" r:id="rId173"/>
    <p:sldId id="380" r:id="rId174"/>
    <p:sldId id="381" r:id="rId175"/>
    <p:sldId id="382" r:id="rId176"/>
    <p:sldId id="383" r:id="rId177"/>
    <p:sldId id="384" r:id="rId178"/>
    <p:sldId id="385" r:id="rId179"/>
    <p:sldId id="386" r:id="rId180"/>
    <p:sldId id="387" r:id="rId181"/>
    <p:sldId id="388" r:id="rId182"/>
    <p:sldId id="389" r:id="rId183"/>
    <p:sldId id="390" r:id="rId184"/>
    <p:sldId id="391" r:id="rId185"/>
    <p:sldId id="392" r:id="rId186"/>
    <p:sldId id="393" r:id="rId187"/>
    <p:sldId id="394" r:id="rId188"/>
    <p:sldId id="395" r:id="rId189"/>
    <p:sldId id="396" r:id="rId190"/>
    <p:sldId id="397" r:id="rId191"/>
    <p:sldId id="398" r:id="rId192"/>
    <p:sldId id="399" r:id="rId193"/>
    <p:sldId id="400" r:id="rId194"/>
    <p:sldId id="401" r:id="rId195"/>
    <p:sldId id="402" r:id="rId196"/>
    <p:sldId id="403" r:id="rId197"/>
    <p:sldId id="404" r:id="rId198"/>
    <p:sldId id="405" r:id="rId199"/>
    <p:sldId id="406" r:id="rId200"/>
    <p:sldId id="407" r:id="rId201"/>
    <p:sldId id="408" r:id="rId202"/>
    <p:sldId id="409" r:id="rId203"/>
    <p:sldId id="5914" r:id="rId204"/>
    <p:sldId id="3799" r:id="rId205"/>
  </p:sldIdLst>
  <p:sldSz cx="36576000" cy="20574000"/>
  <p:notesSz cx="6858000" cy="9144000"/>
  <p:embeddedFontLst>
    <p:embeddedFont>
      <p:font typeface="Calibri" panose="020F0502020204030204" pitchFamily="34" charset="0"/>
      <p:regular r:id="rId207"/>
      <p:bold r:id="rId208"/>
      <p:italic r:id="rId209"/>
      <p:boldItalic r:id="rId210"/>
    </p:embeddedFont>
    <p:embeddedFont>
      <p:font typeface="NVIDIA Sans" panose="020B0503020203020204" pitchFamily="34" charset="0"/>
      <p:regular r:id="rId211"/>
      <p:bold r:id="rId212"/>
      <p:italic r:id="rId213"/>
      <p:boldItalic r:id="rId214"/>
    </p:embeddedFont>
    <p:embeddedFont>
      <p:font typeface="NVIDIA Sans Light" panose="020B0303020203020204" pitchFamily="34" charset="0"/>
      <p:regular r:id="rId215"/>
      <p:bold r:id="rId216"/>
      <p:italic r:id="rId217"/>
      <p:boldItalic r:id="rId218"/>
    </p:embeddedFont>
    <p:embeddedFont>
      <p:font typeface="NVIDIA Sans Medium" panose="020B0603020203020204" pitchFamily="34" charset="0"/>
      <p:regular r:id="rId219"/>
      <p:bold r:id="rId220"/>
      <p:italic r:id="rId221"/>
      <p:boldItalic r:id="rId222"/>
    </p:embeddedFont>
    <p:embeddedFont>
      <p:font typeface="Roboto" panose="02000000000000000000" pitchFamily="2" charset="0"/>
      <p:regular r:id="rId223"/>
      <p:bold r:id="rId224"/>
      <p:italic r:id="rId225"/>
      <p:boldItalic r:id="rId226"/>
    </p:embeddedFont>
    <p:embeddedFont>
      <p:font typeface="Roboto Mono" pitchFamily="49" charset="0"/>
      <p:regular r:id="rId227"/>
      <p:bold r:id="rId228"/>
      <p:italic r:id="rId229"/>
      <p:boldItalic r:id="rId2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4"/>
    <p:restoredTop sz="94741"/>
  </p:normalViewPr>
  <p:slideViewPr>
    <p:cSldViewPr snapToGrid="0">
      <p:cViewPr varScale="1">
        <p:scale>
          <a:sx n="32" d="100"/>
          <a:sy n="32" d="100"/>
        </p:scale>
        <p:origin x="1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font" Target="fonts/font20.fntdata"/><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font" Target="fonts/font10.fntdata"/><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notesMaster" Target="notesMasters/notesMaster1.xml"/><Relationship Id="rId227" Type="http://schemas.openxmlformats.org/officeDocument/2006/relationships/font" Target="fonts/font21.fntdata"/><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font" Target="fonts/font11.fntdata"/><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font" Target="fonts/font1.fntdata"/><Relationship Id="rId228" Type="http://schemas.openxmlformats.org/officeDocument/2006/relationships/font" Target="fonts/font22.fntdata"/><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font" Target="fonts/font12.fntdata"/><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font" Target="fonts/font2.fntdata"/><Relationship Id="rId229" Type="http://schemas.openxmlformats.org/officeDocument/2006/relationships/font" Target="fonts/font23.fntdata"/><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font" Target="fonts/font13.fntdata"/><Relationship Id="rId230" Type="http://schemas.openxmlformats.org/officeDocument/2006/relationships/font" Target="fonts/font24.fntdata"/><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font" Target="fonts/font3.fntdata"/><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font" Target="fonts/font14.fntdata"/><Relationship Id="rId225" Type="http://schemas.openxmlformats.org/officeDocument/2006/relationships/font" Target="fonts/font19.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font" Target="fonts/font4.fntdata"/><Relationship Id="rId215" Type="http://schemas.openxmlformats.org/officeDocument/2006/relationships/font" Target="fonts/font9.fntdata"/><Relationship Id="rId26" Type="http://schemas.openxmlformats.org/officeDocument/2006/relationships/slide" Target="slides/slide23.xml"/><Relationship Id="rId231" Type="http://schemas.openxmlformats.org/officeDocument/2006/relationships/presProps" Target="presProps.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font" Target="fonts/font15.fntdata"/><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font" Target="fonts/font5.fntdata"/><Relationship Id="rId232" Type="http://schemas.openxmlformats.org/officeDocument/2006/relationships/viewProps" Target="viewProp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font" Target="fonts/font16.fntdata"/><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font" Target="fonts/font6.fntdata"/><Relationship Id="rId233" Type="http://schemas.openxmlformats.org/officeDocument/2006/relationships/theme" Target="theme/theme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font" Target="fonts/font17.fntdata"/><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font" Target="fonts/font7.fntdata"/><Relationship Id="rId234"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font" Target="fonts/font18.fntdata"/><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font" Target="fonts/font8.fntdata"/><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1pPr>
            <a:lvl2pPr marR="0" lvl="1"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2pPr>
            <a:lvl3pPr marR="0" lvl="2"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3pPr>
            <a:lvl4pPr marR="0" lvl="3"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4pPr>
            <a:lvl5pPr marR="0" lvl="4"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5pPr>
            <a:lvl6pPr marR="0" lvl="5"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6pPr>
            <a:lvl7pPr marR="0" lvl="6"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7pPr>
            <a:lvl8pPr marR="0" lvl="7"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8pPr>
            <a:lvl9pPr marR="0" lvl="8" algn="l" rtl="0">
              <a:spcBef>
                <a:spcPts val="0"/>
              </a:spcBef>
              <a:spcAft>
                <a:spcPts val="0"/>
              </a:spcAft>
              <a:buSzPts val="1400"/>
              <a:buNone/>
              <a:defRPr sz="1800" b="0" i="0" u="none" strike="noStrike" cap="none">
                <a:solidFill>
                  <a:schemeClr val="dk1"/>
                </a:solidFill>
                <a:latin typeface="NVIDIA Sans"/>
                <a:ea typeface="NVIDIA Sans"/>
                <a:cs typeface="NVIDIA Sans"/>
                <a:sym typeface="NVIDIA Sans"/>
              </a:defRPr>
            </a:lvl9pPr>
          </a:lstStyle>
          <a:p>
            <a:endParaRPr/>
          </a:p>
        </p:txBody>
      </p:sp>
      <p:sp>
        <p:nvSpPr>
          <p:cNvPr id="4" name="Google Shape;4;n"/>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1pPr>
            <a:lvl2pPr marL="914400" marR="0" lvl="1"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2pPr>
            <a:lvl3pPr marL="1371600" marR="0" lvl="2"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3pPr>
            <a:lvl4pPr marL="1828800" marR="0" lvl="3"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4pPr>
            <a:lvl5pPr marL="2286000" marR="0" lvl="4"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5pPr>
            <a:lvl6pPr marL="2743200" marR="0" lvl="5"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6pPr>
            <a:lvl7pPr marL="3200400" marR="0" lvl="6"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7pPr>
            <a:lvl8pPr marL="3657600" marR="0" lvl="7"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8pPr>
            <a:lvl9pPr marL="4114800" marR="0" lvl="8" indent="-228600" algn="l" rtl="0">
              <a:spcBef>
                <a:spcPts val="0"/>
              </a:spcBef>
              <a:spcAft>
                <a:spcPts val="0"/>
              </a:spcAft>
              <a:buSzPts val="1400"/>
              <a:buNone/>
              <a:defRPr sz="1200" b="0" i="0" u="none" strike="noStrike" cap="none">
                <a:solidFill>
                  <a:schemeClr val="dk1"/>
                </a:solidFill>
                <a:latin typeface="NVIDIA Sans"/>
                <a:ea typeface="NVIDIA Sans"/>
                <a:cs typeface="NVIDIA Sans"/>
                <a:sym typeface="NVIDIA Sans"/>
              </a:defRPr>
            </a:lvl9pPr>
          </a:lstStyle>
          <a:p>
            <a:endParaRPr/>
          </a:p>
        </p:txBody>
      </p:sp>
      <p:sp>
        <p:nvSpPr>
          <p:cNvPr id="6" name="Google Shape;6;n"/>
          <p:cNvSpPr txBox="1">
            <a:spLocks noGrp="1"/>
          </p:cNvSpPr>
          <p:nvPr>
            <p:ph type="sldNum" idx="12"/>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fld id="{00000000-1234-1234-1234-123412341234}" type="slidenum">
              <a:rPr lang="en-US" sz="1200" b="0" i="0" u="none" strike="noStrike" cap="none">
                <a:solidFill>
                  <a:schemeClr val="dk1"/>
                </a:solidFill>
                <a:latin typeface="NVIDIA Sans"/>
                <a:ea typeface="NVIDIA Sans"/>
                <a:cs typeface="NVIDIA Sans"/>
                <a:sym typeface="NVIDIA Sans"/>
              </a:rPr>
              <a:t>‹#›</a:t>
            </a:fld>
            <a:endParaRPr sz="1200" b="0" i="0" u="none" strike="noStrike" cap="none">
              <a:solidFill>
                <a:schemeClr val="dk1"/>
              </a:solidFill>
              <a:latin typeface="NVIDIA Sans"/>
              <a:ea typeface="NVIDIA Sans"/>
              <a:cs typeface="NVIDIA Sans"/>
              <a:sym typeface="NVIDIA Sans"/>
            </a:endParaRPr>
          </a:p>
        </p:txBody>
      </p:sp>
      <p:pic>
        <p:nvPicPr>
          <p:cNvPr id="7" name="Google Shape;7;n"/>
          <p:cNvPicPr preferRelativeResize="0"/>
          <p:nvPr/>
        </p:nvPicPr>
        <p:blipFill rotWithShape="1">
          <a:blip r:embed="rId2">
            <a:alphaModFix/>
          </a:blip>
          <a:srcRect/>
          <a:stretch/>
        </p:blipFill>
        <p:spPr>
          <a:xfrm>
            <a:off x="5777346" y="8736014"/>
            <a:ext cx="963023" cy="331788"/>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rtl="0">
              <a:spcBef>
                <a:spcPts val="0"/>
              </a:spcBef>
              <a:spcAft>
                <a:spcPts val="0"/>
              </a:spcAft>
              <a:buNone/>
            </a:pPr>
            <a:fld id="{00000000-1234-1234-1234-123412341234}" type="slidenum">
              <a:rPr lang="en-US" sz="1200" b="0" i="0" u="none" strike="noStrike" cap="none" smtClean="0">
                <a:solidFill>
                  <a:schemeClr val="dk1"/>
                </a:solidFill>
                <a:latin typeface="NVIDIA Sans"/>
                <a:ea typeface="NVIDIA Sans"/>
                <a:cs typeface="NVIDIA Sans"/>
                <a:sym typeface="NVIDIA Sans"/>
              </a:rPr>
              <a:t>34</a:t>
            </a:fld>
            <a:endParaRPr lang="en-US" sz="1200" b="0" i="0" u="none" strike="noStrike" cap="none">
              <a:solidFill>
                <a:schemeClr val="dk1"/>
              </a:solidFill>
              <a:latin typeface="NVIDIA Sans"/>
              <a:ea typeface="NVIDIA Sans"/>
              <a:cs typeface="NVIDIA Sans"/>
              <a:sym typeface="NVIDIA Sans"/>
            </a:endParaRPr>
          </a:p>
        </p:txBody>
      </p:sp>
    </p:spTree>
    <p:extLst>
      <p:ext uri="{BB962C8B-B14F-4D97-AF65-F5344CB8AC3E}">
        <p14:creationId xmlns:p14="http://schemas.microsoft.com/office/powerpoint/2010/main" val="167628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ce22a6ec48_1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We’ll learn to build these pipelines from the ground up using foundation models which can be deployed on your own compute and at scale.</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 as well as enterprise-grade microservice options like NVIDIA NIMs.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74" name="Google Shape;474;g2ce22a6ec48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g2ce22a6ec48_1_1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9" name="Google Shape;2379;g2ce22a6ec48_1_18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a:t>Create an initial state</a:t>
            </a:r>
            <a:endParaRPr/>
          </a:p>
          <a:p>
            <a:pPr marL="457200" lvl="0" indent="-317500" algn="l" rtl="0">
              <a:spcBef>
                <a:spcPts val="0"/>
              </a:spcBef>
              <a:spcAft>
                <a:spcPts val="0"/>
              </a:spcAft>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SzPts val="1400"/>
              <a:buAutoNum type="arabicPeriod"/>
            </a:pPr>
            <a:r>
              <a:rPr lang="en-US" b="1"/>
              <a:t>Allow any modifications to the running state</a:t>
            </a:r>
            <a:r>
              <a:rPr lang="en-US"/>
              <a:t>, but assert that the modification happens in a RunnableAssign.</a:t>
            </a:r>
            <a:endParaRPr/>
          </a:p>
          <a:p>
            <a:pPr marL="914400" lvl="1" indent="-317500" algn="l" rtl="0">
              <a:spcBef>
                <a:spcPts val="0"/>
              </a:spcBef>
              <a:spcAft>
                <a:spcPts val="0"/>
              </a:spcAft>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380" name="Google Shape;2380;g2ce22a6ec48_1_185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2ce22a6ec48_1_1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2ce22a6ec48_1_18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a:t>Create an initial state</a:t>
            </a:r>
            <a:endParaRPr/>
          </a:p>
          <a:p>
            <a:pPr marL="457200" lvl="0" indent="-317500" algn="l" rtl="0">
              <a:spcBef>
                <a:spcPts val="0"/>
              </a:spcBef>
              <a:spcAft>
                <a:spcPts val="0"/>
              </a:spcAft>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SzPts val="1400"/>
              <a:buAutoNum type="arabicPeriod"/>
            </a:pPr>
            <a:r>
              <a:rPr lang="en-US"/>
              <a:t>Allow any modifications to the running state, </a:t>
            </a:r>
            <a:r>
              <a:rPr lang="en-US" b="1"/>
              <a:t>but assert that the modification happens in a RunnableAssign.</a:t>
            </a:r>
            <a:endParaRPr b="1"/>
          </a:p>
          <a:p>
            <a:pPr marL="914400" lvl="1" indent="-317500" algn="l" rtl="0">
              <a:spcBef>
                <a:spcPts val="0"/>
              </a:spcBef>
              <a:spcAft>
                <a:spcPts val="0"/>
              </a:spcAft>
              <a:buSzPts val="1400"/>
              <a:buAutoNum type="alphaLcPeriod"/>
            </a:pPr>
            <a:r>
              <a:rPr lang="en-US" b="1"/>
              <a:t>As an example, if you invoke an LLM Chain to generate a value, make sure the other values of the running state stick around.</a:t>
            </a:r>
            <a:endParaRPr b="1"/>
          </a:p>
          <a:p>
            <a:pPr marL="457200" lvl="0" indent="-317500" algn="l" rtl="0">
              <a:spcBef>
                <a:spcPts val="0"/>
              </a:spcBef>
              <a:spcAft>
                <a:spcPts val="0"/>
              </a:spcAft>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391" name="Google Shape;2391;g2ce22a6ec48_1_186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2"/>
        <p:cNvGrpSpPr/>
        <p:nvPr/>
      </p:nvGrpSpPr>
      <p:grpSpPr>
        <a:xfrm>
          <a:off x="0" y="0"/>
          <a:ext cx="0" cy="0"/>
          <a:chOff x="0" y="0"/>
          <a:chExt cx="0" cy="0"/>
        </a:xfrm>
      </p:grpSpPr>
      <p:sp>
        <p:nvSpPr>
          <p:cNvPr id="2403" name="Google Shape;2403;g2ce2bd9a7d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4" name="Google Shape;2404;g2ce2bd9a7d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a:t>Create an initial state</a:t>
            </a:r>
            <a:endParaRPr/>
          </a:p>
          <a:p>
            <a:pPr marL="457200" lvl="0" indent="-317500" algn="l" rtl="0">
              <a:spcBef>
                <a:spcPts val="0"/>
              </a:spcBef>
              <a:spcAft>
                <a:spcPts val="0"/>
              </a:spcAft>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SzPts val="1400"/>
              <a:buAutoNum type="arabicPeriod"/>
            </a:pPr>
            <a:r>
              <a:rPr lang="en-US" b="1"/>
              <a:t>Lastly, make sure that your running state is updated on each run of the chain by overriding it with the newest output. </a:t>
            </a:r>
            <a:endParaRPr b="1"/>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405" name="Google Shape;2405;g2ce2bd9a7db_0_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2ce22a6ec48_1_1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2ce22a6ec48_1_19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Clr>
                <a:schemeClr val="dk1"/>
              </a:buClr>
              <a:buSzPts val="1400"/>
              <a:buAutoNum type="arabicPeriod"/>
            </a:pPr>
            <a:r>
              <a:rPr lang="en-US"/>
              <a:t>Create an initial state</a:t>
            </a:r>
            <a:endParaRPr/>
          </a:p>
          <a:p>
            <a:pPr marL="457200" lvl="0" indent="-317500" algn="l" rtl="0">
              <a:spcBef>
                <a:spcPts val="0"/>
              </a:spcBef>
              <a:spcAft>
                <a:spcPts val="0"/>
              </a:spcAft>
              <a:buClr>
                <a:schemeClr val="dk1"/>
              </a:buClr>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Clr>
                <a:schemeClr val="dk1"/>
              </a:buClr>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Clr>
                <a:schemeClr val="dk1"/>
              </a:buClr>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Clr>
                <a:schemeClr val="dk1"/>
              </a:buClr>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Clr>
                <a:schemeClr val="dk1"/>
              </a:buClr>
              <a:buSzPts val="1400"/>
              <a:buAutoNum type="arabicPeriod"/>
            </a:pPr>
            <a:r>
              <a:rPr lang="en-US" b="1"/>
              <a:t>And that’s it! Those are the roles for your running state chain! Toss it into a while loop that checks on the running state, and you have looping in LCEL land!</a:t>
            </a:r>
            <a:endParaRPr b="1"/>
          </a:p>
          <a:p>
            <a:pPr marL="914400" lvl="1" indent="-317500" algn="l" rtl="0">
              <a:spcBef>
                <a:spcPts val="0"/>
              </a:spcBef>
              <a:spcAft>
                <a:spcPts val="0"/>
              </a:spcAft>
              <a:buClr>
                <a:schemeClr val="dk1"/>
              </a:buClr>
              <a:buSzPts val="1400"/>
              <a:buAutoNum type="alphaLcPeriod"/>
            </a:pPr>
            <a:r>
              <a:rPr lang="en-US" b="1"/>
              <a:t>And yes, you can put this into a runnable to make a runnable that invokes a loop! Example of that in the notebook 5.</a:t>
            </a:r>
            <a:endParaRPr b="1"/>
          </a:p>
          <a:p>
            <a:pPr marL="914400" lvl="1" indent="-317500" algn="l" rtl="0">
              <a:spcBef>
                <a:spcPts val="0"/>
              </a:spcBef>
              <a:spcAft>
                <a:spcPts val="0"/>
              </a:spcAft>
              <a:buClr>
                <a:schemeClr val="dk1"/>
              </a:buClr>
              <a:buSzPts val="1400"/>
              <a:buAutoNum type="alphaLcPeriod"/>
            </a:pPr>
            <a:r>
              <a:rPr lang="en-US"/>
              <a:t>(next slide; side-by-side for comparison)</a:t>
            </a:r>
            <a:endParaRPr/>
          </a:p>
          <a:p>
            <a:pPr marL="0" lvl="0" indent="0" algn="l" rtl="0">
              <a:spcBef>
                <a:spcPts val="0"/>
              </a:spcBef>
              <a:spcAft>
                <a:spcPts val="0"/>
              </a:spcAft>
              <a:buClr>
                <a:schemeClr val="dk1"/>
              </a:buClr>
              <a:buSzPts val="1100"/>
              <a:buFont typeface="Arial"/>
              <a:buNone/>
            </a:pPr>
            <a:endParaRPr/>
          </a:p>
        </p:txBody>
      </p:sp>
      <p:sp>
        <p:nvSpPr>
          <p:cNvPr id="2418" name="Google Shape;2418;g2ce22a6ec48_1_19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2ce22a6ec48_1_19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2ce22a6ec48_1_19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Clr>
                <a:schemeClr val="dk1"/>
              </a:buClr>
              <a:buSzPts val="1400"/>
              <a:buAutoNum type="arabicPeriod"/>
            </a:pPr>
            <a:r>
              <a:rPr lang="en-US"/>
              <a:t>Create an initial state</a:t>
            </a:r>
            <a:endParaRPr/>
          </a:p>
          <a:p>
            <a:pPr marL="457200" lvl="0" indent="-317500" algn="l" rtl="0">
              <a:spcBef>
                <a:spcPts val="0"/>
              </a:spcBef>
              <a:spcAft>
                <a:spcPts val="0"/>
              </a:spcAft>
              <a:buClr>
                <a:schemeClr val="dk1"/>
              </a:buClr>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Clr>
                <a:schemeClr val="dk1"/>
              </a:buClr>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Clr>
                <a:schemeClr val="dk1"/>
              </a:buClr>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Clr>
                <a:schemeClr val="dk1"/>
              </a:buClr>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Clr>
                <a:schemeClr val="dk1"/>
              </a:buClr>
              <a:buSzPts val="1400"/>
              <a:buAutoNum type="arabicPeriod"/>
            </a:pPr>
            <a:r>
              <a:rPr lang="en-US" b="1"/>
              <a:t>And that’s it! Those are the roles for your running state chain! Toss it into a while loop that checks on the running state, and you have looping in LCEL land!</a:t>
            </a:r>
            <a:endParaRPr b="1"/>
          </a:p>
          <a:p>
            <a:pPr marL="914400" lvl="1" indent="-317500" algn="l" rtl="0">
              <a:spcBef>
                <a:spcPts val="0"/>
              </a:spcBef>
              <a:spcAft>
                <a:spcPts val="0"/>
              </a:spcAft>
              <a:buClr>
                <a:schemeClr val="dk1"/>
              </a:buClr>
              <a:buSzPts val="1400"/>
              <a:buAutoNum type="alphaLcPeriod"/>
            </a:pPr>
            <a:r>
              <a:rPr lang="en-US" b="1"/>
              <a:t>And yes, you can put this into a runnable to make a runnable that invokes a loop! Example of that in the notebook 5.</a:t>
            </a:r>
            <a:endParaRPr/>
          </a:p>
          <a:p>
            <a:pPr marL="0" lvl="0" indent="0" algn="l" rtl="0">
              <a:spcBef>
                <a:spcPts val="0"/>
              </a:spcBef>
              <a:spcAft>
                <a:spcPts val="0"/>
              </a:spcAft>
              <a:buClr>
                <a:schemeClr val="dk1"/>
              </a:buClr>
              <a:buSzPts val="1100"/>
              <a:buFont typeface="Arial"/>
              <a:buNone/>
            </a:pPr>
            <a:endParaRPr/>
          </a:p>
        </p:txBody>
      </p:sp>
      <p:sp>
        <p:nvSpPr>
          <p:cNvPr id="2426" name="Google Shape;2426;g2ce22a6ec48_1_191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p:cNvGrpSpPr/>
        <p:nvPr/>
      </p:nvGrpSpPr>
      <p:grpSpPr>
        <a:xfrm>
          <a:off x="0" y="0"/>
          <a:ext cx="0" cy="0"/>
          <a:chOff x="0" y="0"/>
          <a:chExt cx="0" cy="0"/>
        </a:xfrm>
      </p:grpSpPr>
      <p:sp>
        <p:nvSpPr>
          <p:cNvPr id="2434" name="Google Shape;2434;g2ce22a6ec48_1_19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2ce22a6ec48_1_19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And that’s all you need to know to make looping structures using the LCEL specification! </a:t>
            </a:r>
            <a:endParaRPr b="1"/>
          </a:p>
          <a:p>
            <a:pPr marL="0" lvl="0" indent="0" algn="l" rtl="0">
              <a:spcBef>
                <a:spcPts val="0"/>
              </a:spcBef>
              <a:spcAft>
                <a:spcPts val="0"/>
              </a:spcAft>
              <a:buClr>
                <a:schemeClr val="dk1"/>
              </a:buClr>
              <a:buSzPts val="1100"/>
              <a:buFont typeface="Arial"/>
              <a:buNone/>
            </a:pPr>
            <a:r>
              <a:rPr lang="en-US" b="1"/>
              <a:t>This can be extremely useful for modularization, since you can just make simple modules that perform complex event loops behind the scenes </a:t>
            </a:r>
            <a:endParaRPr b="1"/>
          </a:p>
          <a:p>
            <a:pPr marL="0" lvl="0" indent="0" algn="l" rtl="0">
              <a:spcBef>
                <a:spcPts val="0"/>
              </a:spcBef>
              <a:spcAft>
                <a:spcPts val="0"/>
              </a:spcAft>
              <a:buNone/>
            </a:pPr>
            <a:endParaRPr/>
          </a:p>
          <a:p>
            <a:pPr marL="0" lvl="0" indent="0" algn="l" rtl="0">
              <a:spcBef>
                <a:spcPts val="0"/>
              </a:spcBef>
              <a:spcAft>
                <a:spcPts val="0"/>
              </a:spcAft>
              <a:buNone/>
            </a:pPr>
            <a:r>
              <a:rPr lang="en-US"/>
              <a:t>In The Upcoming Notebook, we use this to set up a chatbot that can pull a customer’s information from a database!  </a:t>
            </a:r>
            <a:endParaRPr/>
          </a:p>
        </p:txBody>
      </p:sp>
      <p:sp>
        <p:nvSpPr>
          <p:cNvPr id="2436" name="Google Shape;2436;g2ce22a6ec48_1_192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g2ce2bd9a7d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7" name="Google Shape;2447;g2ce2bd9a7db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SzPts val="1400"/>
              <a:buChar char="-"/>
            </a:pPr>
            <a:r>
              <a:rPr lang="en-US" b="1"/>
              <a:t>But it might be useful to formalize a few more components before that…</a:t>
            </a:r>
            <a:endParaRPr b="1"/>
          </a:p>
          <a:p>
            <a:pPr marL="914400" lvl="1" indent="-317500" algn="l" rtl="0">
              <a:spcBef>
                <a:spcPts val="0"/>
              </a:spcBef>
              <a:spcAft>
                <a:spcPts val="0"/>
              </a:spcAft>
              <a:buSzPts val="1400"/>
              <a:buChar char="-"/>
            </a:pPr>
            <a:r>
              <a:rPr lang="en-US"/>
              <a:t>Unstructured generation: What you’ve been doing. Natural language -&gt; natural language.</a:t>
            </a:r>
            <a:endParaRPr/>
          </a:p>
          <a:p>
            <a:pPr marL="914400" lvl="1" indent="-317500" algn="l" rtl="0">
              <a:spcBef>
                <a:spcPts val="0"/>
              </a:spcBef>
              <a:spcAft>
                <a:spcPts val="0"/>
              </a:spcAft>
              <a:buSzPts val="1400"/>
              <a:buChar char="-"/>
            </a:pPr>
            <a:r>
              <a:rPr lang="en-US"/>
              <a:t>Structured Retrieval: Natural language -&gt; commands that query a system (i.e. SQL, python).</a:t>
            </a:r>
            <a:endParaRPr/>
          </a:p>
          <a:p>
            <a:pPr marL="914400" lvl="1" indent="-317500" algn="l" rtl="0">
              <a:spcBef>
                <a:spcPts val="0"/>
              </a:spcBef>
              <a:spcAft>
                <a:spcPts val="0"/>
              </a:spcAft>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SzPts val="1400"/>
              <a:buChar char="-"/>
            </a:pPr>
            <a:r>
              <a:rPr lang="en-US"/>
              <a:t>And then put it into a loop. There we go!</a:t>
            </a:r>
            <a:endParaRPr/>
          </a:p>
        </p:txBody>
      </p:sp>
      <p:sp>
        <p:nvSpPr>
          <p:cNvPr id="2448" name="Google Shape;2448;g2ce2bd9a7db_0_1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2ce22a6ec48_1_19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5" name="Google Shape;2475;g2ce22a6ec48_1_19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b="1"/>
              <a:t>Unstructured generation: What you’ve been doing. Natural language -&gt; natural language.</a:t>
            </a:r>
            <a:endParaRPr b="1"/>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p:txBody>
      </p:sp>
      <p:sp>
        <p:nvSpPr>
          <p:cNvPr id="2476" name="Google Shape;2476;g2ce22a6ec48_1_196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7"/>
        <p:cNvGrpSpPr/>
        <p:nvPr/>
      </p:nvGrpSpPr>
      <p:grpSpPr>
        <a:xfrm>
          <a:off x="0" y="0"/>
          <a:ext cx="0" cy="0"/>
          <a:chOff x="0" y="0"/>
          <a:chExt cx="0" cy="0"/>
        </a:xfrm>
      </p:grpSpPr>
      <p:sp>
        <p:nvSpPr>
          <p:cNvPr id="2488" name="Google Shape;2488;g2ce22a6ec48_1_19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9" name="Google Shape;2489;g2ce22a6ec48_1_19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b="1"/>
              <a:t>Structured Retrieval: Natural language -&gt; commands that query a system (i.e. SQL, python).</a:t>
            </a:r>
            <a:endParaRPr b="1"/>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p:txBody>
      </p:sp>
      <p:sp>
        <p:nvSpPr>
          <p:cNvPr id="2490" name="Google Shape;2490;g2ce22a6ec48_1_198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2ce22a6ec48_1_2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2ce22a6ec48_1_20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b="1"/>
              <a:t>Guided Generation: Natural language -&gt; schema enforced by either instruction or sampling (i.e. dictionary/json generation)</a:t>
            </a:r>
            <a:endParaRPr b="1"/>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p:txBody>
      </p:sp>
      <p:sp>
        <p:nvSpPr>
          <p:cNvPr id="2513" name="Google Shape;2513;g2ce22a6ec48_1_200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e22a6ec48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Leveraging current best practices from open-source frameworks like LangChain, </a:t>
            </a:r>
            <a:r>
              <a:rPr lang="en-US">
                <a:latin typeface="Roboto"/>
                <a:ea typeface="Roboto"/>
                <a:cs typeface="Roboto"/>
                <a:sym typeface="Roboto"/>
              </a:rPr>
              <a:t>as well as enterprise-grade microservice options like NVIDIA NIMs.</a:t>
            </a:r>
            <a:endParaRPr>
              <a:latin typeface="Roboto"/>
              <a:ea typeface="Roboto"/>
              <a:cs typeface="Roboto"/>
              <a:sym typeface="Roboto"/>
            </a:endParaRPr>
          </a:p>
          <a:p>
            <a:pPr marL="0" lvl="0" indent="0" algn="l" rtl="0">
              <a:spcBef>
                <a:spcPts val="0"/>
              </a:spcBef>
              <a:spcAft>
                <a:spcPts val="0"/>
              </a:spcAft>
              <a:buNone/>
            </a:pPr>
            <a:endParaRPr/>
          </a:p>
        </p:txBody>
      </p:sp>
      <p:sp>
        <p:nvSpPr>
          <p:cNvPr id="482" name="Google Shape;482;g2ce22a6ec48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2"/>
        <p:cNvGrpSpPr/>
        <p:nvPr/>
      </p:nvGrpSpPr>
      <p:grpSpPr>
        <a:xfrm>
          <a:off x="0" y="0"/>
          <a:ext cx="0" cy="0"/>
          <a:chOff x="0" y="0"/>
          <a:chExt cx="0" cy="0"/>
        </a:xfrm>
      </p:grpSpPr>
      <p:sp>
        <p:nvSpPr>
          <p:cNvPr id="2543" name="Google Shape;2543;g2ce22a6ec48_1_20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4" name="Google Shape;2544;g2ce22a6ec48_1_20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b="1"/>
              <a:t>Tooling: Natural language -&gt; [(optionally tool selection) + (tool inputs via guided generation) + (tool code)].</a:t>
            </a:r>
            <a:endParaRPr b="1"/>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 and then subsequently populate your LLM context with the retrieved information so that it can help the user. </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p:txBody>
      </p:sp>
      <p:sp>
        <p:nvSpPr>
          <p:cNvPr id="2545" name="Google Shape;2545;g2ce22a6ec48_1_203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Google Shape;2580;g2ce22a6ec48_1_20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1" name="Google Shape;2581;g2ce22a6ec48_1_20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b="1"/>
              <a:t>Incorporating these paradigms (especially tooling), you’ll will try to make the LLM predict arguments for a data retriever command</a:t>
            </a:r>
            <a:endParaRPr b="1"/>
          </a:p>
          <a:p>
            <a:pPr marL="457200" lvl="0" indent="-317500" algn="l" rtl="0">
              <a:spcBef>
                <a:spcPts val="0"/>
              </a:spcBef>
              <a:spcAft>
                <a:spcPts val="0"/>
              </a:spcAft>
              <a:buClr>
                <a:schemeClr val="dk1"/>
              </a:buClr>
              <a:buSzPts val="1400"/>
              <a:buChar char="-"/>
            </a:pPr>
            <a:r>
              <a:rPr lang="en-US"/>
              <a:t>Then subsequently populate your LLM context with the retrieved information so that it can help the user…</a:t>
            </a:r>
            <a:endParaRPr/>
          </a:p>
          <a:p>
            <a:pPr marL="457200" lvl="0" indent="-317500" algn="l" rtl="0">
              <a:spcBef>
                <a:spcPts val="0"/>
              </a:spcBef>
              <a:spcAft>
                <a:spcPts val="0"/>
              </a:spcAft>
              <a:buClr>
                <a:schemeClr val="dk1"/>
              </a:buClr>
              <a:buSzPts val="1400"/>
              <a:buChar char="-"/>
            </a:pPr>
            <a:r>
              <a:rPr lang="en-US"/>
              <a:t>…making sure to keep the full state of the system intact as the chain progresses.</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p>
        </p:txBody>
      </p:sp>
      <p:sp>
        <p:nvSpPr>
          <p:cNvPr id="2582" name="Google Shape;2582;g2ce22a6ec48_1_206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2"/>
        <p:cNvGrpSpPr/>
        <p:nvPr/>
      </p:nvGrpSpPr>
      <p:grpSpPr>
        <a:xfrm>
          <a:off x="0" y="0"/>
          <a:ext cx="0" cy="0"/>
          <a:chOff x="0" y="0"/>
          <a:chExt cx="0" cy="0"/>
        </a:xfrm>
      </p:grpSpPr>
      <p:sp>
        <p:nvSpPr>
          <p:cNvPr id="2593" name="Google Shape;2593;g2ce22a6ec4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4" name="Google Shape;2594;g2ce22a6ec48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a:t>
            </a:r>
            <a:endParaRPr/>
          </a:p>
          <a:p>
            <a:pPr marL="457200" lvl="0" indent="-317500" algn="l" rtl="0">
              <a:spcBef>
                <a:spcPts val="0"/>
              </a:spcBef>
              <a:spcAft>
                <a:spcPts val="0"/>
              </a:spcAft>
              <a:buClr>
                <a:schemeClr val="dk1"/>
              </a:buClr>
              <a:buSzPts val="1400"/>
              <a:buChar char="-"/>
            </a:pPr>
            <a:r>
              <a:rPr lang="en-US" b="1"/>
              <a:t>Then subsequently populate your LLM context with the retrieved information so that it can help the user…</a:t>
            </a:r>
            <a:endParaRPr b="1"/>
          </a:p>
          <a:p>
            <a:pPr marL="457200" lvl="0" indent="-317500" algn="l" rtl="0">
              <a:spcBef>
                <a:spcPts val="0"/>
              </a:spcBef>
              <a:spcAft>
                <a:spcPts val="0"/>
              </a:spcAft>
              <a:buClr>
                <a:schemeClr val="dk1"/>
              </a:buClr>
              <a:buSzPts val="1400"/>
              <a:buChar char="-"/>
            </a:pPr>
            <a:r>
              <a:rPr lang="en-US"/>
              <a:t>…making sure to keep the full state of the system intact as the chain progresses.</a:t>
            </a:r>
            <a:endParaRPr/>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None/>
            </a:pPr>
            <a:endParaRPr b="1"/>
          </a:p>
        </p:txBody>
      </p:sp>
      <p:sp>
        <p:nvSpPr>
          <p:cNvPr id="2595" name="Google Shape;2595;g2ce22a6ec48_2_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4"/>
        <p:cNvGrpSpPr/>
        <p:nvPr/>
      </p:nvGrpSpPr>
      <p:grpSpPr>
        <a:xfrm>
          <a:off x="0" y="0"/>
          <a:ext cx="0" cy="0"/>
          <a:chOff x="0" y="0"/>
          <a:chExt cx="0" cy="0"/>
        </a:xfrm>
      </p:grpSpPr>
      <p:sp>
        <p:nvSpPr>
          <p:cNvPr id="2615" name="Google Shape;2615;g2ce22a6ec48_2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6" name="Google Shape;2616;g2ce22a6ec48_2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a:t>
            </a:r>
            <a:endParaRPr/>
          </a:p>
          <a:p>
            <a:pPr marL="457200" lvl="0" indent="-317500" algn="l" rtl="0">
              <a:spcBef>
                <a:spcPts val="0"/>
              </a:spcBef>
              <a:spcAft>
                <a:spcPts val="0"/>
              </a:spcAft>
              <a:buClr>
                <a:schemeClr val="dk1"/>
              </a:buClr>
              <a:buSzPts val="1400"/>
              <a:buChar char="-"/>
            </a:pPr>
            <a:r>
              <a:rPr lang="en-US"/>
              <a:t>Then subsequently populate your LLM context with the retrieved information so that it can help the user…</a:t>
            </a:r>
            <a:endParaRPr/>
          </a:p>
          <a:p>
            <a:pPr marL="457200" lvl="0" indent="-317500" algn="l" rtl="0">
              <a:spcBef>
                <a:spcPts val="0"/>
              </a:spcBef>
              <a:spcAft>
                <a:spcPts val="0"/>
              </a:spcAft>
              <a:buClr>
                <a:schemeClr val="dk1"/>
              </a:buClr>
              <a:buSzPts val="1400"/>
              <a:buChar char="-"/>
            </a:pPr>
            <a:r>
              <a:rPr lang="en-US" b="1"/>
              <a:t>…making sure to keep the full state of the system intact as the chain progresses.</a:t>
            </a:r>
            <a:endParaRPr b="1"/>
          </a:p>
          <a:p>
            <a:pPr marL="457200" lvl="0" indent="-317500" algn="l" rtl="0">
              <a:spcBef>
                <a:spcPts val="0"/>
              </a:spcBef>
              <a:spcAft>
                <a:spcPts val="0"/>
              </a:spcAft>
              <a:buClr>
                <a:schemeClr val="dk1"/>
              </a:buClr>
              <a:buSzPts val="1400"/>
              <a:buChar char="-"/>
            </a:pPr>
            <a:r>
              <a:rPr lang="en-US"/>
              <a:t>And then put it into a loop. There we go!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17" name="Google Shape;2617;g2ce22a6ec48_2_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g2ce22a6ec48_2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1" name="Google Shape;2641;g2ce22a6ec48_2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Upcoming Notebook, we use this to set up a chatbot that can pull a customer’s information from a database! </a:t>
            </a:r>
            <a:endParaRPr b="1"/>
          </a:p>
          <a:p>
            <a:pPr marL="457200" lvl="0" indent="-317500" algn="l" rtl="0">
              <a:spcBef>
                <a:spcPts val="0"/>
              </a:spcBef>
              <a:spcAft>
                <a:spcPts val="0"/>
              </a:spcAft>
              <a:buClr>
                <a:schemeClr val="dk1"/>
              </a:buClr>
              <a:buSzPts val="1400"/>
              <a:buChar char="-"/>
            </a:pPr>
            <a:r>
              <a:rPr lang="en-US" b="1"/>
              <a:t>But it might be useful to formalize a few more components before that…</a:t>
            </a:r>
            <a:endParaRPr b="1"/>
          </a:p>
          <a:p>
            <a:pPr marL="914400" lvl="1" indent="-317500" algn="l" rtl="0">
              <a:spcBef>
                <a:spcPts val="0"/>
              </a:spcBef>
              <a:spcAft>
                <a:spcPts val="0"/>
              </a:spcAft>
              <a:buClr>
                <a:schemeClr val="dk1"/>
              </a:buClr>
              <a:buSzPts val="1400"/>
              <a:buChar char="-"/>
            </a:pPr>
            <a:r>
              <a:rPr lang="en-US"/>
              <a:t>Unstructured generation: What you’ve been doing. Natural language -&gt; natural language.</a:t>
            </a:r>
            <a:endParaRPr/>
          </a:p>
          <a:p>
            <a:pPr marL="914400" lvl="1" indent="-317500" algn="l" rtl="0">
              <a:spcBef>
                <a:spcPts val="0"/>
              </a:spcBef>
              <a:spcAft>
                <a:spcPts val="0"/>
              </a:spcAft>
              <a:buClr>
                <a:schemeClr val="dk1"/>
              </a:buClr>
              <a:buSzPts val="1400"/>
              <a:buChar char="-"/>
            </a:pPr>
            <a:r>
              <a:rPr lang="en-US"/>
              <a:t>Structured Retrieval: Natural language -&gt; commands that query a system (i.e. SQL, python).</a:t>
            </a:r>
            <a:endParaRPr/>
          </a:p>
          <a:p>
            <a:pPr marL="914400" lvl="1" indent="-317500" algn="l" rtl="0">
              <a:spcBef>
                <a:spcPts val="0"/>
              </a:spcBef>
              <a:spcAft>
                <a:spcPts val="0"/>
              </a:spcAft>
              <a:buClr>
                <a:schemeClr val="dk1"/>
              </a:buClr>
              <a:buSzPts val="1400"/>
              <a:buChar char="-"/>
            </a:pPr>
            <a:r>
              <a:rPr lang="en-US"/>
              <a:t>Guided Generation: Natural language -&gt; schema enforced by either instruction or sampling (i.e. dictionary/json generation)</a:t>
            </a:r>
            <a:endParaRPr/>
          </a:p>
          <a:p>
            <a:pPr marL="914400" lvl="1" indent="-317500" algn="l" rtl="0">
              <a:spcBef>
                <a:spcPts val="0"/>
              </a:spcBef>
              <a:spcAft>
                <a:spcPts val="0"/>
              </a:spcAft>
              <a:buClr>
                <a:schemeClr val="dk1"/>
              </a:buClr>
              <a:buSzPts val="1400"/>
              <a:buChar char="-"/>
            </a:pPr>
            <a:r>
              <a:rPr lang="en-US"/>
              <a:t>Tooling: Natural language -&gt; [(optionally tool selection) + (tool inputs via guided generation) + (tool code)].</a:t>
            </a:r>
            <a:endParaRPr/>
          </a:p>
          <a:p>
            <a:pPr marL="457200" lvl="0" indent="-317500" algn="l" rtl="0">
              <a:spcBef>
                <a:spcPts val="0"/>
              </a:spcBef>
              <a:spcAft>
                <a:spcPts val="0"/>
              </a:spcAft>
              <a:buClr>
                <a:schemeClr val="dk1"/>
              </a:buClr>
              <a:buSzPts val="1400"/>
              <a:buChar char="-"/>
            </a:pPr>
            <a:r>
              <a:rPr lang="en-US"/>
              <a:t>Incorporating these paradigms (especially tooling), you’ll will try to make the LLM predict arguments for a data retriever command</a:t>
            </a:r>
            <a:endParaRPr/>
          </a:p>
          <a:p>
            <a:pPr marL="457200" lvl="0" indent="-317500" algn="l" rtl="0">
              <a:spcBef>
                <a:spcPts val="0"/>
              </a:spcBef>
              <a:spcAft>
                <a:spcPts val="0"/>
              </a:spcAft>
              <a:buClr>
                <a:schemeClr val="dk1"/>
              </a:buClr>
              <a:buSzPts val="1400"/>
              <a:buChar char="-"/>
            </a:pPr>
            <a:r>
              <a:rPr lang="en-US"/>
              <a:t>Then subsequently populate your LLM context with the retrieved information so that it can help the user…</a:t>
            </a:r>
            <a:endParaRPr/>
          </a:p>
          <a:p>
            <a:pPr marL="457200" lvl="0" indent="-317500" algn="l" rtl="0">
              <a:spcBef>
                <a:spcPts val="0"/>
              </a:spcBef>
              <a:spcAft>
                <a:spcPts val="0"/>
              </a:spcAft>
              <a:buClr>
                <a:schemeClr val="dk1"/>
              </a:buClr>
              <a:buSzPts val="1400"/>
              <a:buChar char="-"/>
            </a:pPr>
            <a:r>
              <a:rPr lang="en-US"/>
              <a:t>…making sure to keep the full state of the system intact as the chain progresses.</a:t>
            </a:r>
            <a:endParaRPr/>
          </a:p>
          <a:p>
            <a:pPr marL="457200" lvl="0" indent="-317500" algn="l" rtl="0">
              <a:spcBef>
                <a:spcPts val="0"/>
              </a:spcBef>
              <a:spcAft>
                <a:spcPts val="0"/>
              </a:spcAft>
              <a:buClr>
                <a:schemeClr val="dk1"/>
              </a:buClr>
              <a:buSzPts val="1400"/>
              <a:buChar char="-"/>
            </a:pPr>
            <a:r>
              <a:rPr lang="en-US" b="1"/>
              <a:t>And then put it into a loop. There we go!</a:t>
            </a:r>
            <a:endParaRPr b="1"/>
          </a:p>
          <a:p>
            <a:pPr marL="0" lvl="0" indent="0" algn="l" rtl="0">
              <a:spcBef>
                <a:spcPts val="0"/>
              </a:spcBef>
              <a:spcAft>
                <a:spcPts val="0"/>
              </a:spcAft>
              <a:buNone/>
            </a:pPr>
            <a:r>
              <a:rPr lang="en-US" b="1"/>
              <a:t>Good luck with the notebook!!</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None/>
            </a:pPr>
            <a:endParaRPr/>
          </a:p>
        </p:txBody>
      </p:sp>
      <p:sp>
        <p:nvSpPr>
          <p:cNvPr id="2642" name="Google Shape;2642;g2ce22a6ec48_2_9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7"/>
        <p:cNvGrpSpPr/>
        <p:nvPr/>
      </p:nvGrpSpPr>
      <p:grpSpPr>
        <a:xfrm>
          <a:off x="0" y="0"/>
          <a:ext cx="0" cy="0"/>
          <a:chOff x="0" y="0"/>
          <a:chExt cx="0" cy="0"/>
        </a:xfrm>
      </p:grpSpPr>
      <p:sp>
        <p:nvSpPr>
          <p:cNvPr id="2668" name="Google Shape;2668;g2ce22a6ec48_1_20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9" name="Google Shape;2669;g2ce22a6ec48_1_20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KEY TRANSITION:</a:t>
            </a:r>
            <a:endParaRPr/>
          </a:p>
          <a:p>
            <a:pPr marL="457200" lvl="0" indent="-317500" algn="l" rtl="0">
              <a:spcBef>
                <a:spcPts val="0"/>
              </a:spcBef>
              <a:spcAft>
                <a:spcPts val="0"/>
              </a:spcAft>
              <a:buSzPts val="1400"/>
              <a:buChar char="-"/>
            </a:pPr>
            <a:r>
              <a:rPr lang="en-US" b="1"/>
              <a:t>Previously: </a:t>
            </a:r>
            <a:r>
              <a:rPr lang="en-US"/>
              <a:t>We’ve formalized how to make custom pathways and manage chain logic.</a:t>
            </a:r>
            <a:endParaRPr/>
          </a:p>
          <a:p>
            <a:pPr marL="457200" lvl="0" indent="-317500" algn="l" rtl="0">
              <a:spcBef>
                <a:spcPts val="0"/>
              </a:spcBef>
              <a:spcAft>
                <a:spcPts val="0"/>
              </a:spcAft>
              <a:buSzPts val="1400"/>
              <a:buChar char="-"/>
            </a:pPr>
            <a:r>
              <a:rPr lang="en-US" b="1"/>
              <a:t>NOW:</a:t>
            </a:r>
            <a:r>
              <a:rPr lang="en-US"/>
              <a:t> Now let’s learn how we can work with documents using these approaches.</a:t>
            </a:r>
            <a:endParaRPr/>
          </a:p>
        </p:txBody>
      </p:sp>
      <p:sp>
        <p:nvSpPr>
          <p:cNvPr id="2670" name="Google Shape;2670;g2ce22a6ec48_1_2077: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2ce22a6ec48_1_2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2ce22a6ec48_1_20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At this point, we’ve gone into detail about some heavier orchestration topics. Many ideas about how we could modify the running state to achieve what we want!</a:t>
            </a:r>
            <a:endParaRPr/>
          </a:p>
          <a:p>
            <a:pPr marL="457200" lvl="0" indent="-317500" algn="l" rtl="0">
              <a:spcBef>
                <a:spcPts val="0"/>
              </a:spcBef>
              <a:spcAft>
                <a:spcPts val="0"/>
              </a:spcAft>
              <a:buSzPts val="1400"/>
              <a:buChar char="-"/>
            </a:pPr>
            <a:r>
              <a:rPr lang="en-US"/>
              <a:t>So does that mean we’re ready to handle document reasoning?</a:t>
            </a:r>
            <a:endParaRPr/>
          </a:p>
        </p:txBody>
      </p:sp>
      <p:sp>
        <p:nvSpPr>
          <p:cNvPr id="2677" name="Google Shape;2677;g2ce22a6ec48_1_20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g2ce22a6ec48_1_2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3" name="Google Shape;2713;g2ce22a6ec48_1_2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SzPts val="1400"/>
              <a:buChar char="-"/>
            </a:pPr>
            <a:r>
              <a:rPr lang="en-US" b="1"/>
              <a:t>Why not feed documents into an LLM as context? </a:t>
            </a:r>
            <a:endParaRPr b="1"/>
          </a:p>
          <a:p>
            <a:pPr marL="457200" lvl="0" indent="-317500" algn="l" rtl="0">
              <a:spcBef>
                <a:spcPts val="0"/>
              </a:spcBef>
              <a:spcAft>
                <a:spcPts val="0"/>
              </a:spcAft>
              <a:buSzPts val="1400"/>
              <a:buChar char="-"/>
            </a:pPr>
            <a:r>
              <a:rPr lang="en-US"/>
              <a:t>Use Case: Feed documents by default as a consistent context. Corporate knowledge base?</a:t>
            </a:r>
            <a:endParaRPr/>
          </a:p>
          <a:p>
            <a:pPr marL="457200" lvl="0" indent="-317500" algn="l" rtl="0">
              <a:spcBef>
                <a:spcPts val="0"/>
              </a:spcBef>
              <a:spcAft>
                <a:spcPts val="0"/>
              </a:spcAft>
              <a:buSzPts val="1400"/>
              <a:buChar char="-"/>
            </a:pPr>
            <a:r>
              <a:rPr lang="en-US"/>
              <a:t>Use Case: Allow users to upload their own documents and use the data as context. Productivity tool?</a:t>
            </a:r>
            <a:endParaRPr/>
          </a:p>
          <a:p>
            <a:pPr marL="457200" lvl="0" indent="-317500" algn="l" rtl="0">
              <a:spcBef>
                <a:spcPts val="0"/>
              </a:spcBef>
              <a:spcAft>
                <a:spcPts val="0"/>
              </a:spcAft>
              <a:buSzPts val="1400"/>
              <a:buChar char="-"/>
            </a:pPr>
            <a:r>
              <a:rPr lang="en-US"/>
              <a:t>Problem: How do we feed a document into our LLM? </a:t>
            </a:r>
            <a:endParaRPr/>
          </a:p>
          <a:p>
            <a:pPr marL="457200" lvl="0" indent="-317500" algn="l" rtl="0">
              <a:spcBef>
                <a:spcPts val="0"/>
              </a:spcBef>
              <a:spcAft>
                <a:spcPts val="0"/>
              </a:spcAft>
              <a:buSzPts val="1400"/>
              <a:buChar char="-"/>
            </a:pPr>
            <a:r>
              <a:rPr lang="en-US"/>
              <a:t>Solution: Make connectors to convert to information-dense plaintext. </a:t>
            </a:r>
            <a:endParaRPr/>
          </a:p>
          <a:p>
            <a:pPr marL="457200" lvl="0" indent="-317500" algn="l" rtl="0">
              <a:spcBef>
                <a:spcPts val="0"/>
              </a:spcBef>
              <a:spcAft>
                <a:spcPts val="0"/>
              </a:spcAft>
              <a:buSzPts val="1400"/>
              <a:buChar char="-"/>
            </a:pPr>
            <a:r>
              <a:rPr lang="en-US"/>
              <a:t>Problem: But what about for longer-form inputs? Can our LLM handle it? Can it still follow instructions? (Probably not)</a:t>
            </a:r>
            <a:endParaRPr/>
          </a:p>
        </p:txBody>
      </p:sp>
      <p:sp>
        <p:nvSpPr>
          <p:cNvPr id="2714" name="Google Shape;2714;g2ce22a6ec48_1_21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2ce22a6ec48_1_2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2ce22a6ec48_1_2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Clr>
                <a:schemeClr val="dk1"/>
              </a:buClr>
              <a:buSzPts val="1400"/>
              <a:buChar char="-"/>
            </a:pPr>
            <a:r>
              <a:rPr lang="en-US"/>
              <a:t>Why not feed documents into an LLM as context? </a:t>
            </a:r>
            <a:endParaRPr/>
          </a:p>
          <a:p>
            <a:pPr marL="457200" lvl="0" indent="-317500" algn="l" rtl="0">
              <a:spcBef>
                <a:spcPts val="0"/>
              </a:spcBef>
              <a:spcAft>
                <a:spcPts val="0"/>
              </a:spcAft>
              <a:buClr>
                <a:schemeClr val="dk1"/>
              </a:buClr>
              <a:buSzPts val="1400"/>
              <a:buChar char="-"/>
            </a:pPr>
            <a:r>
              <a:rPr lang="en-US" b="1"/>
              <a:t>Use Case: Feed documents by default as a consistent context. Corporate knowledge base?</a:t>
            </a:r>
            <a:endParaRPr b="1"/>
          </a:p>
          <a:p>
            <a:pPr marL="457200" lvl="0" indent="-317500" algn="l" rtl="0">
              <a:spcBef>
                <a:spcPts val="0"/>
              </a:spcBef>
              <a:spcAft>
                <a:spcPts val="0"/>
              </a:spcAft>
              <a:buClr>
                <a:schemeClr val="dk1"/>
              </a:buClr>
              <a:buSzPts val="1400"/>
              <a:buChar char="-"/>
            </a:pPr>
            <a:r>
              <a:rPr lang="en-US"/>
              <a:t>Use Case: Allow users to upload their own documents and use the data as context. Productivity tool?</a:t>
            </a:r>
            <a:endParaRPr/>
          </a:p>
          <a:p>
            <a:pPr marL="457200" lvl="0" indent="-317500" algn="l" rtl="0">
              <a:spcBef>
                <a:spcPts val="0"/>
              </a:spcBef>
              <a:spcAft>
                <a:spcPts val="0"/>
              </a:spcAft>
              <a:buClr>
                <a:schemeClr val="dk1"/>
              </a:buClr>
              <a:buSzPts val="1400"/>
              <a:buChar char="-"/>
            </a:pPr>
            <a:r>
              <a:rPr lang="en-US"/>
              <a:t>Problem: How do we feed a document into our LLM? </a:t>
            </a:r>
            <a:endParaRPr/>
          </a:p>
          <a:p>
            <a:pPr marL="457200" lvl="0" indent="-317500" algn="l" rtl="0">
              <a:spcBef>
                <a:spcPts val="0"/>
              </a:spcBef>
              <a:spcAft>
                <a:spcPts val="0"/>
              </a:spcAft>
              <a:buClr>
                <a:schemeClr val="dk1"/>
              </a:buClr>
              <a:buSzPts val="1400"/>
              <a:buChar char="-"/>
            </a:pPr>
            <a:r>
              <a:rPr lang="en-US"/>
              <a:t>Solution: Make connectors to convert to information-dense plaintext. </a:t>
            </a:r>
            <a:endParaRPr/>
          </a:p>
          <a:p>
            <a:pPr marL="457200" lvl="0" indent="-317500" algn="l" rtl="0">
              <a:spcBef>
                <a:spcPts val="0"/>
              </a:spcBef>
              <a:spcAft>
                <a:spcPts val="0"/>
              </a:spcAft>
              <a:buClr>
                <a:schemeClr val="dk1"/>
              </a:buClr>
              <a:buSzPts val="1400"/>
              <a:buChar char="-"/>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endParaRPr/>
          </a:p>
        </p:txBody>
      </p:sp>
      <p:sp>
        <p:nvSpPr>
          <p:cNvPr id="2731" name="Google Shape;2731;g2ce22a6ec48_1_213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2ce22a6ec48_1_2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2ce22a6ec48_1_2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Clr>
                <a:schemeClr val="dk1"/>
              </a:buClr>
              <a:buSzPts val="1400"/>
              <a:buChar char="-"/>
            </a:pPr>
            <a:r>
              <a:rPr lang="en-US"/>
              <a:t>Why not feed documents into an LLM as context? </a:t>
            </a:r>
            <a:endParaRPr/>
          </a:p>
          <a:p>
            <a:pPr marL="457200" lvl="0" indent="-317500" algn="l" rtl="0">
              <a:spcBef>
                <a:spcPts val="0"/>
              </a:spcBef>
              <a:spcAft>
                <a:spcPts val="0"/>
              </a:spcAft>
              <a:buClr>
                <a:schemeClr val="dk1"/>
              </a:buClr>
              <a:buSzPts val="1400"/>
              <a:buChar char="-"/>
            </a:pPr>
            <a:r>
              <a:rPr lang="en-US"/>
              <a:t>Use Case: Feed documents by default as a consistent context. Corporate knowledge base?</a:t>
            </a:r>
            <a:endParaRPr/>
          </a:p>
          <a:p>
            <a:pPr marL="457200" lvl="0" indent="-317500" algn="l" rtl="0">
              <a:spcBef>
                <a:spcPts val="0"/>
              </a:spcBef>
              <a:spcAft>
                <a:spcPts val="0"/>
              </a:spcAft>
              <a:buClr>
                <a:schemeClr val="dk1"/>
              </a:buClr>
              <a:buSzPts val="1400"/>
              <a:buChar char="-"/>
            </a:pPr>
            <a:r>
              <a:rPr lang="en-US" b="1"/>
              <a:t>Use Case: Allow users to upload their own documents and use the data as context. Productivity tool?</a:t>
            </a:r>
            <a:endParaRPr b="1"/>
          </a:p>
          <a:p>
            <a:pPr marL="457200" lvl="0" indent="-317500" algn="l" rtl="0">
              <a:spcBef>
                <a:spcPts val="0"/>
              </a:spcBef>
              <a:spcAft>
                <a:spcPts val="0"/>
              </a:spcAft>
              <a:buClr>
                <a:schemeClr val="dk1"/>
              </a:buClr>
              <a:buSzPts val="1400"/>
              <a:buChar char="-"/>
            </a:pPr>
            <a:r>
              <a:rPr lang="en-US" b="1"/>
              <a:t>Problem: How do we feed a document into our LLM? </a:t>
            </a:r>
            <a:endParaRPr b="1"/>
          </a:p>
          <a:p>
            <a:pPr marL="457200" lvl="0" indent="-317500" algn="l" rtl="0">
              <a:spcBef>
                <a:spcPts val="0"/>
              </a:spcBef>
              <a:spcAft>
                <a:spcPts val="0"/>
              </a:spcAft>
              <a:buClr>
                <a:schemeClr val="dk1"/>
              </a:buClr>
              <a:buSzPts val="1400"/>
              <a:buChar char="-"/>
            </a:pPr>
            <a:r>
              <a:rPr lang="en-US"/>
              <a:t>Solution: Make connectors to convert to information-dense plaintext. </a:t>
            </a:r>
            <a:endParaRPr/>
          </a:p>
          <a:p>
            <a:pPr marL="457200" lvl="0" indent="-317500" algn="l" rtl="0">
              <a:spcBef>
                <a:spcPts val="0"/>
              </a:spcBef>
              <a:spcAft>
                <a:spcPts val="0"/>
              </a:spcAft>
              <a:buClr>
                <a:schemeClr val="dk1"/>
              </a:buClr>
              <a:buSzPts val="1400"/>
              <a:buChar char="-"/>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747" name="Google Shape;2747;g2ce22a6ec48_1_21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e22a6ec4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 </a:t>
            </a:r>
            <a:r>
              <a:rPr lang="en-US" b="1">
                <a:latin typeface="Roboto"/>
                <a:ea typeface="Roboto"/>
                <a:cs typeface="Roboto"/>
                <a:sym typeface="Roboto"/>
              </a:rPr>
              <a:t>as well as enterprise-grade microservice options like NVIDIA NIMs.</a:t>
            </a:r>
            <a:endParaRPr b="1">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(Up Next: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(After That: Course Objectives/Outline)</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t>(Up Next: Section 1 Title)</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latin typeface="Roboto"/>
              <a:ea typeface="Roboto"/>
              <a:cs typeface="Roboto"/>
              <a:sym typeface="Roboto"/>
            </a:endParaRPr>
          </a:p>
        </p:txBody>
      </p:sp>
      <p:sp>
        <p:nvSpPr>
          <p:cNvPr id="490" name="Google Shape;490;g2ce22a6ec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g2ce22a6ec48_1_2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 name="Google Shape;2776;g2ce22a6ec48_1_2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Clr>
                <a:schemeClr val="dk1"/>
              </a:buClr>
              <a:buSzPts val="1400"/>
              <a:buChar char="-"/>
            </a:pPr>
            <a:r>
              <a:rPr lang="en-US"/>
              <a:t>Why not feed documents into an LLM as context? </a:t>
            </a:r>
            <a:endParaRPr/>
          </a:p>
          <a:p>
            <a:pPr marL="457200" lvl="0" indent="-317500" algn="l" rtl="0">
              <a:spcBef>
                <a:spcPts val="0"/>
              </a:spcBef>
              <a:spcAft>
                <a:spcPts val="0"/>
              </a:spcAft>
              <a:buClr>
                <a:schemeClr val="dk1"/>
              </a:buClr>
              <a:buSzPts val="1400"/>
              <a:buChar char="-"/>
            </a:pPr>
            <a:r>
              <a:rPr lang="en-US"/>
              <a:t>Use Case: Feed documents by default as a consistent context. Corporate knowledge base?</a:t>
            </a:r>
            <a:endParaRPr/>
          </a:p>
          <a:p>
            <a:pPr marL="457200" lvl="0" indent="-317500" algn="l" rtl="0">
              <a:spcBef>
                <a:spcPts val="0"/>
              </a:spcBef>
              <a:spcAft>
                <a:spcPts val="0"/>
              </a:spcAft>
              <a:buClr>
                <a:schemeClr val="dk1"/>
              </a:buClr>
              <a:buSzPts val="1400"/>
              <a:buChar char="-"/>
            </a:pPr>
            <a:r>
              <a:rPr lang="en-US"/>
              <a:t>Use Case: Allow users to upload their own documents and use the data as context. Productivity tool?</a:t>
            </a:r>
            <a:endParaRPr/>
          </a:p>
          <a:p>
            <a:pPr marL="457200" lvl="0" indent="-317500" algn="l" rtl="0">
              <a:spcBef>
                <a:spcPts val="0"/>
              </a:spcBef>
              <a:spcAft>
                <a:spcPts val="0"/>
              </a:spcAft>
              <a:buClr>
                <a:schemeClr val="dk1"/>
              </a:buClr>
              <a:buSzPts val="1400"/>
              <a:buChar char="-"/>
            </a:pPr>
            <a:r>
              <a:rPr lang="en-US" b="1"/>
              <a:t>Problem: How do we feed a document into our LLM? </a:t>
            </a:r>
            <a:endParaRPr b="1"/>
          </a:p>
          <a:p>
            <a:pPr marL="457200" lvl="0" indent="-317500" algn="l" rtl="0">
              <a:spcBef>
                <a:spcPts val="0"/>
              </a:spcBef>
              <a:spcAft>
                <a:spcPts val="0"/>
              </a:spcAft>
              <a:buClr>
                <a:schemeClr val="dk1"/>
              </a:buClr>
              <a:buSzPts val="1400"/>
              <a:buChar char="-"/>
            </a:pPr>
            <a:r>
              <a:rPr lang="en-US" b="1"/>
              <a:t>Solution: Make connectors to convert to information-dense plaintext. </a:t>
            </a:r>
            <a:endParaRPr b="1"/>
          </a:p>
          <a:p>
            <a:pPr marL="457200" lvl="0" indent="-317500" algn="l" rtl="0">
              <a:spcBef>
                <a:spcPts val="0"/>
              </a:spcBef>
              <a:spcAft>
                <a:spcPts val="0"/>
              </a:spcAft>
              <a:buClr>
                <a:schemeClr val="dk1"/>
              </a:buClr>
              <a:buSzPts val="1400"/>
              <a:buChar char="-"/>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777" name="Google Shape;2777;g2ce22a6ec48_1_217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g2ce22a6ec48_1_2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 name="Google Shape;2808;g2ce22a6ec48_1_2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Reasoning about documents is great!</a:t>
            </a:r>
            <a:endParaRPr/>
          </a:p>
          <a:p>
            <a:pPr marL="457200" lvl="0" indent="-317500" algn="l" rtl="0">
              <a:spcBef>
                <a:spcPts val="0"/>
              </a:spcBef>
              <a:spcAft>
                <a:spcPts val="0"/>
              </a:spcAft>
              <a:buClr>
                <a:schemeClr val="dk1"/>
              </a:buClr>
              <a:buSzPts val="1400"/>
              <a:buChar char="-"/>
            </a:pPr>
            <a:r>
              <a:rPr lang="en-US"/>
              <a:t>Why not feed documents into an LLM as context? </a:t>
            </a:r>
            <a:endParaRPr/>
          </a:p>
          <a:p>
            <a:pPr marL="457200" lvl="0" indent="-317500" algn="l" rtl="0">
              <a:spcBef>
                <a:spcPts val="0"/>
              </a:spcBef>
              <a:spcAft>
                <a:spcPts val="0"/>
              </a:spcAft>
              <a:buClr>
                <a:schemeClr val="dk1"/>
              </a:buClr>
              <a:buSzPts val="1400"/>
              <a:buChar char="-"/>
            </a:pPr>
            <a:r>
              <a:rPr lang="en-US"/>
              <a:t>Use Case: Feed documents by default as a consistent context. Corporate knowledge base?</a:t>
            </a:r>
            <a:endParaRPr/>
          </a:p>
          <a:p>
            <a:pPr marL="457200" lvl="0" indent="-317500" algn="l" rtl="0">
              <a:spcBef>
                <a:spcPts val="0"/>
              </a:spcBef>
              <a:spcAft>
                <a:spcPts val="0"/>
              </a:spcAft>
              <a:buClr>
                <a:schemeClr val="dk1"/>
              </a:buClr>
              <a:buSzPts val="1400"/>
              <a:buChar char="-"/>
            </a:pPr>
            <a:r>
              <a:rPr lang="en-US"/>
              <a:t>Use Case: Allow users to upload their own documents and use the data as context. Productivity tool?</a:t>
            </a:r>
            <a:endParaRPr/>
          </a:p>
          <a:p>
            <a:pPr marL="457200" lvl="0" indent="-317500" algn="l" rtl="0">
              <a:spcBef>
                <a:spcPts val="0"/>
              </a:spcBef>
              <a:spcAft>
                <a:spcPts val="0"/>
              </a:spcAft>
              <a:buClr>
                <a:schemeClr val="dk1"/>
              </a:buClr>
              <a:buSzPts val="1400"/>
              <a:buChar char="-"/>
            </a:pPr>
            <a:r>
              <a:rPr lang="en-US"/>
              <a:t>Problem: How do we feed a document into our LLM? </a:t>
            </a:r>
            <a:endParaRPr/>
          </a:p>
          <a:p>
            <a:pPr marL="457200" lvl="0" indent="-317500" algn="l" rtl="0">
              <a:spcBef>
                <a:spcPts val="0"/>
              </a:spcBef>
              <a:spcAft>
                <a:spcPts val="0"/>
              </a:spcAft>
              <a:buClr>
                <a:schemeClr val="dk1"/>
              </a:buClr>
              <a:buSzPts val="1400"/>
              <a:buChar char="-"/>
            </a:pPr>
            <a:r>
              <a:rPr lang="en-US"/>
              <a:t>Solution: Make connectors to convert to information-dense plaintext. </a:t>
            </a:r>
            <a:endParaRPr/>
          </a:p>
          <a:p>
            <a:pPr marL="457200" lvl="0" indent="-317500" algn="l" rtl="0">
              <a:spcBef>
                <a:spcPts val="0"/>
              </a:spcBef>
              <a:spcAft>
                <a:spcPts val="0"/>
              </a:spcAft>
              <a:buClr>
                <a:schemeClr val="dk1"/>
              </a:buClr>
              <a:buSzPts val="1400"/>
              <a:buChar char="-"/>
            </a:pPr>
            <a:r>
              <a:rPr lang="en-US" b="1"/>
              <a:t>Problem: But what about for longer-form inputs? Can our LLM handle it? Can it still follow instructions? (Probably not)</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809" name="Google Shape;2809;g2ce22a6ec48_1_220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0"/>
        <p:cNvGrpSpPr/>
        <p:nvPr/>
      </p:nvGrpSpPr>
      <p:grpSpPr>
        <a:xfrm>
          <a:off x="0" y="0"/>
          <a:ext cx="0" cy="0"/>
          <a:chOff x="0" y="0"/>
          <a:chExt cx="0" cy="0"/>
        </a:xfrm>
      </p:grpSpPr>
      <p:sp>
        <p:nvSpPr>
          <p:cNvPr id="2841" name="Google Shape;2841;g2ce22a6ec48_1_2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2" name="Google Shape;2842;g2ce22a6ec48_1_2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SzPts val="1400"/>
              <a:buChar char="-"/>
            </a:pPr>
            <a:r>
              <a:rPr lang="en-US" b="1"/>
              <a:t>Chunking: Dividing long documents into smaller pieces. Then, a subset (several? one?) can be fed to an LLM as context.</a:t>
            </a:r>
            <a:endParaRPr b="1"/>
          </a:p>
          <a:p>
            <a:pPr marL="457200" lvl="0" indent="-317500" algn="l" rtl="0">
              <a:spcBef>
                <a:spcPts val="0"/>
              </a:spcBef>
              <a:spcAft>
                <a:spcPts val="0"/>
              </a:spcAft>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SzPts val="1400"/>
              <a:buChar char="-"/>
            </a:pPr>
            <a:r>
              <a:rPr lang="en-US"/>
              <a:t>Example of traversing the hierarchy</a:t>
            </a:r>
            <a:endParaRPr/>
          </a:p>
        </p:txBody>
      </p:sp>
      <p:sp>
        <p:nvSpPr>
          <p:cNvPr id="2843" name="Google Shape;2843;g2ce22a6ec48_1_223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8"/>
        <p:cNvGrpSpPr/>
        <p:nvPr/>
      </p:nvGrpSpPr>
      <p:grpSpPr>
        <a:xfrm>
          <a:off x="0" y="0"/>
          <a:ext cx="0" cy="0"/>
          <a:chOff x="0" y="0"/>
          <a:chExt cx="0" cy="0"/>
        </a:xfrm>
      </p:grpSpPr>
      <p:sp>
        <p:nvSpPr>
          <p:cNvPr id="2859" name="Google Shape;2859;g2ce22a6ec48_1_2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0" name="Google Shape;2860;g2ce22a6ec48_1_2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b="1"/>
              <a:t>Stuffing: If you have smaller documents, you can feed multiple into your context, but you’ll soon run out of room…</a:t>
            </a:r>
            <a:endParaRPr b="1"/>
          </a:p>
          <a:p>
            <a:pPr marL="457200" lvl="0" indent="-317500" algn="l" rtl="0">
              <a:spcBef>
                <a:spcPts val="0"/>
              </a:spcBef>
              <a:spcAft>
                <a:spcPts val="0"/>
              </a:spcAft>
              <a:buClr>
                <a:schemeClr val="dk1"/>
              </a:buClr>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Clr>
                <a:schemeClr val="dk1"/>
              </a:buClr>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Clr>
                <a:schemeClr val="dk1"/>
              </a:buClr>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Clr>
                <a:schemeClr val="dk1"/>
              </a:buClr>
              <a:buSzPts val="1400"/>
              <a:buChar char="-"/>
            </a:pPr>
            <a:r>
              <a:rPr lang="en-US"/>
              <a:t>Example of traversing the hierarchy</a:t>
            </a:r>
            <a:endParaRPr/>
          </a:p>
          <a:p>
            <a:pPr marL="0" lvl="0" indent="0" algn="l" rtl="0">
              <a:spcBef>
                <a:spcPts val="0"/>
              </a:spcBef>
              <a:spcAft>
                <a:spcPts val="0"/>
              </a:spcAft>
              <a:buClr>
                <a:schemeClr val="dk1"/>
              </a:buClr>
              <a:buSzPts val="1100"/>
              <a:buFont typeface="Arial"/>
              <a:buNone/>
            </a:pPr>
            <a:endParaRPr/>
          </a:p>
        </p:txBody>
      </p:sp>
      <p:sp>
        <p:nvSpPr>
          <p:cNvPr id="2861" name="Google Shape;2861;g2ce22a6ec48_1_225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1"/>
        <p:cNvGrpSpPr/>
        <p:nvPr/>
      </p:nvGrpSpPr>
      <p:grpSpPr>
        <a:xfrm>
          <a:off x="0" y="0"/>
          <a:ext cx="0" cy="0"/>
          <a:chOff x="0" y="0"/>
          <a:chExt cx="0" cy="0"/>
        </a:xfrm>
      </p:grpSpPr>
      <p:sp>
        <p:nvSpPr>
          <p:cNvPr id="2882" name="Google Shape;2882;g2ce22a6ec48_1_2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3" name="Google Shape;2883;g2ce22a6ec48_1_2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Clr>
                <a:schemeClr val="dk1"/>
              </a:buClr>
              <a:buSzPts val="1400"/>
              <a:buChar char="-"/>
            </a:pPr>
            <a:r>
              <a:rPr lang="en-US" b="1"/>
              <a:t>Map Reduce: We could just try to make all of the chunks smaller? Maybe a same “give the main idea” chain or a “coerce into smaller chunks” chain? Just a single uniform operation.</a:t>
            </a:r>
            <a:endParaRPr b="1"/>
          </a:p>
          <a:p>
            <a:pPr marL="457200" lvl="0" indent="-317500" algn="l" rtl="0">
              <a:spcBef>
                <a:spcPts val="0"/>
              </a:spcBef>
              <a:spcAft>
                <a:spcPts val="0"/>
              </a:spcAft>
              <a:buClr>
                <a:schemeClr val="dk1"/>
              </a:buClr>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Clr>
                <a:schemeClr val="dk1"/>
              </a:buClr>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Clr>
                <a:schemeClr val="dk1"/>
              </a:buClr>
              <a:buSzPts val="1400"/>
              <a:buChar char="-"/>
            </a:pPr>
            <a:r>
              <a:rPr lang="en-US"/>
              <a:t>Example of traversing the hierarchy</a:t>
            </a:r>
            <a:endParaRPr/>
          </a:p>
          <a:p>
            <a:pPr marL="0" lvl="0" indent="0" algn="l" rtl="0">
              <a:spcBef>
                <a:spcPts val="0"/>
              </a:spcBef>
              <a:spcAft>
                <a:spcPts val="0"/>
              </a:spcAft>
              <a:buClr>
                <a:schemeClr val="dk1"/>
              </a:buClr>
              <a:buSzPts val="1100"/>
              <a:buFont typeface="Arial"/>
              <a:buNone/>
            </a:pPr>
            <a:endParaRPr/>
          </a:p>
        </p:txBody>
      </p:sp>
      <p:sp>
        <p:nvSpPr>
          <p:cNvPr id="2884" name="Google Shape;2884;g2ce22a6ec48_1_227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9"/>
        <p:cNvGrpSpPr/>
        <p:nvPr/>
      </p:nvGrpSpPr>
      <p:grpSpPr>
        <a:xfrm>
          <a:off x="0" y="0"/>
          <a:ext cx="0" cy="0"/>
          <a:chOff x="0" y="0"/>
          <a:chExt cx="0" cy="0"/>
        </a:xfrm>
      </p:grpSpPr>
      <p:sp>
        <p:nvSpPr>
          <p:cNvPr id="2910" name="Google Shape;2910;g2ce22a6ec48_1_2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1" name="Google Shape;2911;g2ce22a6ec48_1_2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Clr>
                <a:schemeClr val="dk1"/>
              </a:buClr>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Clr>
                <a:schemeClr val="dk1"/>
              </a:buClr>
              <a:buSzPts val="1400"/>
              <a:buChar char="-"/>
            </a:pPr>
            <a:r>
              <a:rPr lang="en-US" b="1"/>
              <a:t>Refinement: We could also iterate through the chunks and try to get a cumulative summary, synthesis, etc.</a:t>
            </a:r>
            <a:endParaRPr b="1"/>
          </a:p>
          <a:p>
            <a:pPr marL="457200" lvl="0" indent="-317500" algn="l" rtl="0">
              <a:spcBef>
                <a:spcPts val="0"/>
              </a:spcBef>
              <a:spcAft>
                <a:spcPts val="0"/>
              </a:spcAft>
              <a:buClr>
                <a:schemeClr val="dk1"/>
              </a:buClr>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Clr>
                <a:schemeClr val="dk1"/>
              </a:buClr>
              <a:buSzPts val="1400"/>
              <a:buChar char="-"/>
            </a:pPr>
            <a:r>
              <a:rPr lang="en-US"/>
              <a:t>Example of traversing the hierarchy</a:t>
            </a:r>
            <a:endParaRPr/>
          </a:p>
          <a:p>
            <a:pPr marL="0" lvl="0" indent="0" algn="l" rtl="0">
              <a:spcBef>
                <a:spcPts val="0"/>
              </a:spcBef>
              <a:spcAft>
                <a:spcPts val="0"/>
              </a:spcAft>
              <a:buClr>
                <a:schemeClr val="dk1"/>
              </a:buClr>
              <a:buSzPts val="1100"/>
              <a:buFont typeface="Arial"/>
              <a:buNone/>
            </a:pPr>
            <a:endParaRPr/>
          </a:p>
        </p:txBody>
      </p:sp>
      <p:sp>
        <p:nvSpPr>
          <p:cNvPr id="2912" name="Google Shape;2912;g2ce22a6ec48_1_230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2ce22a6ec48_1_2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0" name="Google Shape;2930;g2ce22a6ec48_1_23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Clr>
                <a:schemeClr val="dk1"/>
              </a:buClr>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Clr>
                <a:schemeClr val="dk1"/>
              </a:buClr>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Clr>
                <a:schemeClr val="dk1"/>
              </a:buClr>
              <a:buSzPts val="1400"/>
              <a:buChar char="-"/>
            </a:pPr>
            <a:r>
              <a:rPr lang="en-US" b="1"/>
              <a:t>Knowledge Graph: Create multiple refinements and you can create logical groupings and organize them into a hierarchy.</a:t>
            </a:r>
            <a:endParaRPr b="1"/>
          </a:p>
          <a:p>
            <a:pPr marL="914400" lvl="1" indent="-317500" algn="l" rtl="0">
              <a:spcBef>
                <a:spcPts val="0"/>
              </a:spcBef>
              <a:spcAft>
                <a:spcPts val="0"/>
              </a:spcAft>
              <a:buClr>
                <a:schemeClr val="dk1"/>
              </a:buClr>
              <a:buSzPts val="1400"/>
              <a:buChar char="-"/>
            </a:pPr>
            <a:r>
              <a:rPr lang="en-US"/>
              <a:t>Example of traversing the hierarchy</a:t>
            </a:r>
            <a:endParaRPr/>
          </a:p>
          <a:p>
            <a:pPr marL="0" lvl="0" indent="0" algn="l" rtl="0">
              <a:spcBef>
                <a:spcPts val="0"/>
              </a:spcBef>
              <a:spcAft>
                <a:spcPts val="0"/>
              </a:spcAft>
              <a:buClr>
                <a:schemeClr val="dk1"/>
              </a:buClr>
              <a:buSzPts val="1100"/>
              <a:buFont typeface="Arial"/>
              <a:buNone/>
            </a:pPr>
            <a:endParaRPr/>
          </a:p>
        </p:txBody>
      </p:sp>
      <p:sp>
        <p:nvSpPr>
          <p:cNvPr id="2931" name="Google Shape;2931;g2ce22a6ec48_1_231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1"/>
        <p:cNvGrpSpPr/>
        <p:nvPr/>
      </p:nvGrpSpPr>
      <p:grpSpPr>
        <a:xfrm>
          <a:off x="0" y="0"/>
          <a:ext cx="0" cy="0"/>
          <a:chOff x="0" y="0"/>
          <a:chExt cx="0" cy="0"/>
        </a:xfrm>
      </p:grpSpPr>
      <p:sp>
        <p:nvSpPr>
          <p:cNvPr id="2962" name="Google Shape;2962;g2ce22a6ec48_1_2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3" name="Google Shape;2963;g2ce22a6ec48_1_23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Problem: But what about for longer-form inputs? Can our LLM handle it? Can it still follow instructions? (Probably not)</a:t>
            </a:r>
            <a:endParaRPr/>
          </a:p>
          <a:p>
            <a:pPr marL="0" lvl="0" indent="0" algn="l" rtl="0">
              <a:spcBef>
                <a:spcPts val="0"/>
              </a:spcBef>
              <a:spcAft>
                <a:spcPts val="0"/>
              </a:spcAft>
              <a:buClr>
                <a:schemeClr val="dk1"/>
              </a:buClr>
              <a:buSzPts val="1100"/>
              <a:buFont typeface="Arial"/>
              <a:buNone/>
            </a:pPr>
            <a:r>
              <a:rPr lang="en-US" b="1"/>
              <a:t>Strategies: </a:t>
            </a:r>
            <a:endParaRPr b="1"/>
          </a:p>
          <a:p>
            <a:pPr marL="457200" lvl="0" indent="-317500" algn="l" rtl="0">
              <a:spcBef>
                <a:spcPts val="0"/>
              </a:spcBef>
              <a:spcAft>
                <a:spcPts val="0"/>
              </a:spcAft>
              <a:buClr>
                <a:schemeClr val="dk1"/>
              </a:buClr>
              <a:buSzPts val="1400"/>
              <a:buChar char="-"/>
            </a:pPr>
            <a:r>
              <a:rPr lang="en-US"/>
              <a:t>Chunking: Dividing long documents into smaller pieces. Then, a subset (several? one?) can be fed to an LLM as context.</a:t>
            </a:r>
            <a:endParaRPr/>
          </a:p>
          <a:p>
            <a:pPr marL="457200" lvl="0" indent="-317500" algn="l" rtl="0">
              <a:spcBef>
                <a:spcPts val="0"/>
              </a:spcBef>
              <a:spcAft>
                <a:spcPts val="0"/>
              </a:spcAft>
              <a:buClr>
                <a:schemeClr val="dk1"/>
              </a:buClr>
              <a:buSzPts val="1400"/>
              <a:buChar char="-"/>
            </a:pPr>
            <a:r>
              <a:rPr lang="en-US"/>
              <a:t>Stuffing: If you have smaller documents, you can feed multiple into your context, but you’ll soon run out of room…</a:t>
            </a:r>
            <a:endParaRPr/>
          </a:p>
          <a:p>
            <a:pPr marL="457200" lvl="0" indent="-317500" algn="l" rtl="0">
              <a:spcBef>
                <a:spcPts val="0"/>
              </a:spcBef>
              <a:spcAft>
                <a:spcPts val="0"/>
              </a:spcAft>
              <a:buClr>
                <a:schemeClr val="dk1"/>
              </a:buClr>
              <a:buSzPts val="1400"/>
              <a:buChar char="-"/>
            </a:pPr>
            <a:r>
              <a:rPr lang="en-US"/>
              <a:t>Map Reduce: We could just try to make all of the chunks smaller? Maybe a same “give the main idea” chain or a “coerce into smaller chunks” chain? Just a single uniform </a:t>
            </a:r>
            <a:endParaRPr/>
          </a:p>
          <a:p>
            <a:pPr marL="457200" lvl="0" indent="-317500" algn="l" rtl="0">
              <a:spcBef>
                <a:spcPts val="0"/>
              </a:spcBef>
              <a:spcAft>
                <a:spcPts val="0"/>
              </a:spcAft>
              <a:buClr>
                <a:schemeClr val="dk1"/>
              </a:buClr>
              <a:buSzPts val="1400"/>
              <a:buChar char="-"/>
            </a:pPr>
            <a:r>
              <a:rPr lang="en-US"/>
              <a:t>Refinement: We could also iterate through the chunks and try to get a cumulative summary, synthesis, etc.</a:t>
            </a:r>
            <a:endParaRPr/>
          </a:p>
          <a:p>
            <a:pPr marL="457200" lvl="0" indent="-317500" algn="l" rtl="0">
              <a:spcBef>
                <a:spcPts val="0"/>
              </a:spcBef>
              <a:spcAft>
                <a:spcPts val="0"/>
              </a:spcAft>
              <a:buClr>
                <a:schemeClr val="dk1"/>
              </a:buClr>
              <a:buSzPts val="1400"/>
              <a:buChar char="-"/>
            </a:pPr>
            <a:r>
              <a:rPr lang="en-US"/>
              <a:t>Knowledge Graph: Create multiple refinements and you can create logical groupings and organize them into a hierarchy.</a:t>
            </a:r>
            <a:endParaRPr/>
          </a:p>
          <a:p>
            <a:pPr marL="914400" lvl="1" indent="-317500" algn="l" rtl="0">
              <a:spcBef>
                <a:spcPts val="0"/>
              </a:spcBef>
              <a:spcAft>
                <a:spcPts val="0"/>
              </a:spcAft>
              <a:buClr>
                <a:schemeClr val="dk1"/>
              </a:buClr>
              <a:buSzPts val="1400"/>
              <a:buChar char="-"/>
            </a:pPr>
            <a:r>
              <a:rPr lang="en-US" b="1"/>
              <a:t>Example of traversing the hierarchy via agent actions</a:t>
            </a:r>
            <a:endParaRPr b="1"/>
          </a:p>
          <a:p>
            <a:pPr marL="0" lvl="0" indent="0" algn="l" rtl="0">
              <a:spcBef>
                <a:spcPts val="0"/>
              </a:spcBef>
              <a:spcAft>
                <a:spcPts val="0"/>
              </a:spcAft>
              <a:buClr>
                <a:schemeClr val="dk1"/>
              </a:buClr>
              <a:buSzPts val="1100"/>
              <a:buFont typeface="Arial"/>
              <a:buNone/>
            </a:pPr>
            <a:endParaRPr/>
          </a:p>
        </p:txBody>
      </p:sp>
      <p:sp>
        <p:nvSpPr>
          <p:cNvPr id="2964" name="Google Shape;2964;g2ce22a6ec48_1_234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0"/>
        <p:cNvGrpSpPr/>
        <p:nvPr/>
      </p:nvGrpSpPr>
      <p:grpSpPr>
        <a:xfrm>
          <a:off x="0" y="0"/>
          <a:ext cx="0" cy="0"/>
          <a:chOff x="0" y="0"/>
          <a:chExt cx="0" cy="0"/>
        </a:xfrm>
      </p:grpSpPr>
      <p:sp>
        <p:nvSpPr>
          <p:cNvPr id="2991" name="Google Shape;2991;g2ce22a6ec48_1_2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2" name="Google Shape;2992;g2ce22a6ec48_1_2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b="1"/>
              <a:t>Anyways, those are all things you can do, so what will you be doing? In the notebook, we’ll focus more on refinement, since it’s a great entryway into long-form document processing.</a:t>
            </a:r>
            <a:endParaRPr b="1"/>
          </a:p>
          <a:p>
            <a:pPr marL="457200" lvl="0" indent="-317500" algn="l" rtl="0">
              <a:spcBef>
                <a:spcPts val="0"/>
              </a:spcBef>
              <a:spcAft>
                <a:spcPts val="0"/>
              </a:spcAft>
              <a:buSzPts val="1400"/>
              <a:buAutoNum type="arabicPeriod"/>
            </a:pPr>
            <a:r>
              <a:rPr lang="en-US"/>
              <a:t>We’ll try to implement a running chain that packages up a while loop to generate a running summary of a longer-form document. </a:t>
            </a:r>
            <a:endParaRPr/>
          </a:p>
          <a:p>
            <a:pPr marL="457200" lvl="0" indent="-317500" algn="l" rtl="0">
              <a:spcBef>
                <a:spcPts val="0"/>
              </a:spcBef>
              <a:spcAft>
                <a:spcPts val="0"/>
              </a:spcAft>
              <a:buSzPts val="1400"/>
              <a:buAutoNum type="arabicPeriod"/>
            </a:pPr>
            <a:r>
              <a:rPr lang="en-US"/>
              <a:t>(Tangent Slide) Of note, LangGraph is a first-class-supported framework to abstract the while loop and running state enforcement behind a graph-like structure. </a:t>
            </a:r>
            <a:endParaRPr/>
          </a:p>
          <a:p>
            <a:pPr marL="914400" lvl="1" indent="-317500" algn="l" rtl="0">
              <a:spcBef>
                <a:spcPts val="0"/>
              </a:spcBef>
              <a:spcAft>
                <a:spcPts val="0"/>
              </a:spcAft>
              <a:buSzPts val="1400"/>
              <a:buAutoNum type="alphaLcPeriod"/>
            </a:pPr>
            <a:r>
              <a:rPr lang="en-US"/>
              <a:t>We won’t go into it here, but it is very well-liked for multi-agent workflows and for being somewhat standardizing. </a:t>
            </a:r>
            <a:endParaRPr/>
          </a:p>
          <a:p>
            <a:pPr marL="914400" lvl="1" indent="-317500" algn="l" rtl="0">
              <a:spcBef>
                <a:spcPts val="0"/>
              </a:spcBef>
              <a:spcAft>
                <a:spcPts val="0"/>
              </a:spcAft>
              <a:buSzPts val="1400"/>
              <a:buAutoNum type="alphaLcPeriod"/>
            </a:pPr>
            <a:r>
              <a:rPr lang="en-US"/>
              <a:t>In this notebook, you’ll be implementing the enforcement and while loop manually, so you’ll already understand what’s going on behind the scenes in LangGraph when you get around to it!</a:t>
            </a:r>
            <a:endParaRPr/>
          </a:p>
          <a:p>
            <a:pPr marL="0" lvl="0" indent="0" algn="l" rtl="0">
              <a:spcBef>
                <a:spcPts val="0"/>
              </a:spcBef>
              <a:spcAft>
                <a:spcPts val="0"/>
              </a:spcAft>
              <a:buNone/>
            </a:pPr>
            <a:endParaRPr b="1"/>
          </a:p>
          <a:p>
            <a:pPr marL="0" lvl="0" indent="0" algn="l" rtl="0">
              <a:spcBef>
                <a:spcPts val="0"/>
              </a:spcBef>
              <a:spcAft>
                <a:spcPts val="0"/>
              </a:spcAft>
              <a:buNone/>
            </a:pPr>
            <a:r>
              <a:rPr lang="en-US" b="1"/>
              <a:t>Author Note: In the near future, it may not be necessary to do refinement on most documents. But it will be required for human-intuitive knowledge graph construction over larger datasets. Like in the previous slide.</a:t>
            </a:r>
            <a:endParaRPr b="1"/>
          </a:p>
        </p:txBody>
      </p:sp>
      <p:sp>
        <p:nvSpPr>
          <p:cNvPr id="2993" name="Google Shape;2993;g2ce22a6ec48_1_237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0"/>
        <p:cNvGrpSpPr/>
        <p:nvPr/>
      </p:nvGrpSpPr>
      <p:grpSpPr>
        <a:xfrm>
          <a:off x="0" y="0"/>
          <a:ext cx="0" cy="0"/>
          <a:chOff x="0" y="0"/>
          <a:chExt cx="0" cy="0"/>
        </a:xfrm>
      </p:grpSpPr>
      <p:sp>
        <p:nvSpPr>
          <p:cNvPr id="3011" name="Google Shape;3011;g2ce22a6ec48_1_2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2" name="Google Shape;3012;g2ce22a6ec48_1_23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Anyways, those are all things you can do, so what will you be doing? In the notebook, we’ll focus more on refinement, since it’s a great entryway into long-form document processing.</a:t>
            </a:r>
            <a:endParaRPr/>
          </a:p>
          <a:p>
            <a:pPr marL="457200" lvl="0" indent="-317500" algn="l" rtl="0">
              <a:spcBef>
                <a:spcPts val="0"/>
              </a:spcBef>
              <a:spcAft>
                <a:spcPts val="0"/>
              </a:spcAft>
              <a:buClr>
                <a:schemeClr val="dk1"/>
              </a:buClr>
              <a:buSzPts val="1400"/>
              <a:buChar char="-"/>
            </a:pPr>
            <a:r>
              <a:rPr lang="en-US" b="1"/>
              <a:t>We’ll try to implement a running chain that packages up a while loop to generate a running summary of a longer-form document. </a:t>
            </a:r>
            <a:endParaRPr b="1"/>
          </a:p>
          <a:p>
            <a:pPr marL="457200" lvl="0" indent="-317500" algn="l" rtl="0">
              <a:spcBef>
                <a:spcPts val="0"/>
              </a:spcBef>
              <a:spcAft>
                <a:spcPts val="0"/>
              </a:spcAft>
              <a:buClr>
                <a:schemeClr val="dk1"/>
              </a:buClr>
              <a:buSzPts val="1400"/>
              <a:buChar char="-"/>
            </a:pPr>
            <a:r>
              <a:rPr lang="en-US"/>
              <a:t>(Tangent Slide) Of note, LangGraph is a first-class-supported framework to abstract the while loop and running state enforcement behind a graph-like structure. </a:t>
            </a:r>
            <a:endParaRPr/>
          </a:p>
          <a:p>
            <a:pPr marL="914400" lvl="1" indent="-317500" algn="l" rtl="0">
              <a:spcBef>
                <a:spcPts val="0"/>
              </a:spcBef>
              <a:spcAft>
                <a:spcPts val="0"/>
              </a:spcAft>
              <a:buClr>
                <a:schemeClr val="dk1"/>
              </a:buClr>
              <a:buSzPts val="1400"/>
              <a:buChar char="-"/>
            </a:pPr>
            <a:r>
              <a:rPr lang="en-US"/>
              <a:t>We won’t go into it here, but it is very well-liked for multi-agent workflows and for being somewhat standardizing. </a:t>
            </a:r>
            <a:endParaRPr/>
          </a:p>
          <a:p>
            <a:pPr marL="914400" lvl="1" indent="-317500" algn="l" rtl="0">
              <a:spcBef>
                <a:spcPts val="0"/>
              </a:spcBef>
              <a:spcAft>
                <a:spcPts val="0"/>
              </a:spcAft>
              <a:buClr>
                <a:schemeClr val="dk1"/>
              </a:buClr>
              <a:buSzPts val="1400"/>
              <a:buChar char="-"/>
            </a:pPr>
            <a:r>
              <a:rPr lang="en-US"/>
              <a:t>In this notebook, you’ll be implementing the enforcement and while loop manually, so you’ll already understand what’s going on behind the scenes in LangGraph when you get around to it!</a:t>
            </a:r>
            <a:endParaRPr/>
          </a:p>
          <a:p>
            <a:pPr marL="0" lvl="0" indent="0" algn="l" rtl="0">
              <a:spcBef>
                <a:spcPts val="0"/>
              </a:spcBef>
              <a:spcAft>
                <a:spcPts val="0"/>
              </a:spcAft>
              <a:buNone/>
            </a:pPr>
            <a:endParaRPr b="1"/>
          </a:p>
          <a:p>
            <a:pPr marL="0" lvl="0" indent="0" algn="l" rtl="0">
              <a:spcBef>
                <a:spcPts val="0"/>
              </a:spcBef>
              <a:spcAft>
                <a:spcPts val="0"/>
              </a:spcAft>
              <a:buNone/>
            </a:pPr>
            <a:r>
              <a:rPr lang="en-US" b="1"/>
              <a:t>Author Note: In the near future, it may not be necessary to do refinement on most documents. But it will be required for human-intuitive knowledge graph construction over larger datasets. Like in the previous slide.</a:t>
            </a:r>
            <a:endParaRPr b="1"/>
          </a:p>
        </p:txBody>
      </p:sp>
      <p:sp>
        <p:nvSpPr>
          <p:cNvPr id="3013" name="Google Shape;3013;g2ce22a6ec48_1_239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ce22a6ec48_1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Roboto"/>
                <a:ea typeface="Roboto"/>
                <a:cs typeface="Roboto"/>
                <a:sym typeface="Roboto"/>
              </a:rPr>
              <a:t>(Current: Prerequisites)</a:t>
            </a:r>
            <a:endParaRPr b="1">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(Up Next: Course Objectives/Outline)</a:t>
            </a:r>
            <a:endParaRPr>
              <a:latin typeface="Roboto"/>
              <a:ea typeface="Roboto"/>
              <a:cs typeface="Roboto"/>
              <a:sym typeface="Roboto"/>
            </a:endParaRPr>
          </a:p>
          <a:p>
            <a:pPr marL="0" lvl="0" indent="0" algn="l" rtl="0">
              <a:spcBef>
                <a:spcPts val="0"/>
              </a:spcBef>
              <a:spcAft>
                <a:spcPts val="0"/>
              </a:spcAft>
              <a:buNone/>
            </a:pPr>
            <a:r>
              <a:rPr lang="en-US"/>
              <a:t>(After That: Section 1 Title)</a:t>
            </a:r>
            <a:endParaRPr>
              <a:latin typeface="Roboto"/>
              <a:ea typeface="Roboto"/>
              <a:cs typeface="Roboto"/>
              <a:sym typeface="Roboto"/>
            </a:endParaRPr>
          </a:p>
        </p:txBody>
      </p:sp>
      <p:sp>
        <p:nvSpPr>
          <p:cNvPr id="498" name="Google Shape;498;g2ce22a6ec48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g2ce22a6ec48_1_2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2" name="Google Shape;3032;g2ce22a6ec48_1_24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Anyways, those are all things you can do, so what will you be doing? In the notebook, we’ll focus more on refinement, since it’s a great entryway into long-form document processing.</a:t>
            </a:r>
            <a:endParaRPr/>
          </a:p>
          <a:p>
            <a:pPr marL="457200" lvl="0" indent="-317500" algn="l" rtl="0">
              <a:spcBef>
                <a:spcPts val="0"/>
              </a:spcBef>
              <a:spcAft>
                <a:spcPts val="0"/>
              </a:spcAft>
              <a:buClr>
                <a:schemeClr val="dk1"/>
              </a:buClr>
              <a:buSzPts val="1400"/>
              <a:buChar char="-"/>
            </a:pPr>
            <a:r>
              <a:rPr lang="en-US"/>
              <a:t>We’ll try to implement a running chain that packages up a while loop to generate a running summary of a longer-form document. </a:t>
            </a:r>
            <a:endParaRPr/>
          </a:p>
          <a:p>
            <a:pPr marL="457200" lvl="0" indent="-317500" algn="l" rtl="0">
              <a:spcBef>
                <a:spcPts val="0"/>
              </a:spcBef>
              <a:spcAft>
                <a:spcPts val="0"/>
              </a:spcAft>
              <a:buClr>
                <a:schemeClr val="dk1"/>
              </a:buClr>
              <a:buSzPts val="1400"/>
              <a:buChar char="-"/>
            </a:pPr>
            <a:r>
              <a:rPr lang="en-US" b="1"/>
              <a:t>(Tangent Slide) Of note, LangGraph is a popular framework to abstract the while loop and running state enforcement behind a graph-like structure. </a:t>
            </a:r>
            <a:endParaRPr b="1"/>
          </a:p>
          <a:p>
            <a:pPr marL="914400" lvl="1" indent="-317500" algn="l" rtl="0">
              <a:spcBef>
                <a:spcPts val="0"/>
              </a:spcBef>
              <a:spcAft>
                <a:spcPts val="0"/>
              </a:spcAft>
              <a:buClr>
                <a:schemeClr val="dk1"/>
              </a:buClr>
              <a:buSzPts val="1400"/>
              <a:buChar char="-"/>
            </a:pPr>
            <a:r>
              <a:rPr lang="en-US" b="1"/>
              <a:t>We won’t go into it here, but it is very well-liked for multi-agent workflows and for being somewhat standardizing. </a:t>
            </a:r>
            <a:endParaRPr b="1"/>
          </a:p>
          <a:p>
            <a:pPr marL="914400" lvl="1" indent="-317500" algn="l" rtl="0">
              <a:spcBef>
                <a:spcPts val="0"/>
              </a:spcBef>
              <a:spcAft>
                <a:spcPts val="0"/>
              </a:spcAft>
              <a:buClr>
                <a:schemeClr val="dk1"/>
              </a:buClr>
              <a:buSzPts val="1400"/>
              <a:buChar char="-"/>
            </a:pPr>
            <a:r>
              <a:rPr lang="en-US" b="1"/>
              <a:t>In this notebook, you’ll be implementing the enforcement and while loop manually, so you’ll already understand what’s going on behind the scenes in LangGraph when you get around to it!</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Author Note: In the near future, it may not be necessary to do refinement on most documents. But it will be required for human-intuitive knowledge graph construction over larger datasets. Like in the previous slide.</a:t>
            </a:r>
            <a:endParaRPr b="1"/>
          </a:p>
        </p:txBody>
      </p:sp>
      <p:sp>
        <p:nvSpPr>
          <p:cNvPr id="3033" name="Google Shape;3033;g2ce22a6ec48_1_241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g2ce22a6ec48_1_2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2" name="Google Shape;3042;g2ce22a6ec48_1_24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Anyways, those are all things you can do, so what will you be doing? In the notebook, we’ll focus more on refinement, since it’s a great entryway into long-form document processing.</a:t>
            </a:r>
            <a:endParaRPr/>
          </a:p>
          <a:p>
            <a:pPr marL="457200" lvl="0" indent="-317500" algn="l" rtl="0">
              <a:spcBef>
                <a:spcPts val="0"/>
              </a:spcBef>
              <a:spcAft>
                <a:spcPts val="0"/>
              </a:spcAft>
              <a:buClr>
                <a:schemeClr val="dk1"/>
              </a:buClr>
              <a:buSzPts val="1400"/>
              <a:buChar char="-"/>
            </a:pPr>
            <a:r>
              <a:rPr lang="en-US"/>
              <a:t>We’ll try to implement a running chain that packages up a while loop to generate a running summary of a longer-form document. </a:t>
            </a:r>
            <a:endParaRPr/>
          </a:p>
          <a:p>
            <a:pPr marL="457200" lvl="0" indent="-317500" algn="l" rtl="0">
              <a:spcBef>
                <a:spcPts val="0"/>
              </a:spcBef>
              <a:spcAft>
                <a:spcPts val="0"/>
              </a:spcAft>
              <a:buClr>
                <a:schemeClr val="dk1"/>
              </a:buClr>
              <a:buSzPts val="1400"/>
              <a:buChar char="-"/>
            </a:pPr>
            <a:r>
              <a:rPr lang="en-US"/>
              <a:t>(Tangent Slide) Of note, LangGraph is a first-class-supported framework to abstract the while loop and running state enforcement behind a graph-like structure. </a:t>
            </a:r>
            <a:endParaRPr/>
          </a:p>
          <a:p>
            <a:pPr marL="914400" lvl="1" indent="-317500" algn="l" rtl="0">
              <a:spcBef>
                <a:spcPts val="0"/>
              </a:spcBef>
              <a:spcAft>
                <a:spcPts val="0"/>
              </a:spcAft>
              <a:buClr>
                <a:schemeClr val="dk1"/>
              </a:buClr>
              <a:buSzPts val="1400"/>
              <a:buChar char="-"/>
            </a:pPr>
            <a:r>
              <a:rPr lang="en-US"/>
              <a:t>We won’t go into it here, but it is very well-liked for multi-agent workflows and for being somewhat standardizing. </a:t>
            </a:r>
            <a:endParaRPr/>
          </a:p>
          <a:p>
            <a:pPr marL="914400" lvl="1" indent="-317500" algn="l" rtl="0">
              <a:spcBef>
                <a:spcPts val="0"/>
              </a:spcBef>
              <a:spcAft>
                <a:spcPts val="0"/>
              </a:spcAft>
              <a:buClr>
                <a:schemeClr val="dk1"/>
              </a:buClr>
              <a:buSzPts val="1400"/>
              <a:buChar char="-"/>
            </a:pPr>
            <a:r>
              <a:rPr lang="en-US"/>
              <a:t>In this notebook, you’ll be implementing the enforcement and while loop manually, so you’ll already understand what’s going on behind the scenes in LangGraph when you get around to it!</a:t>
            </a:r>
            <a:endParaRPr/>
          </a:p>
          <a:p>
            <a:pPr marL="0" lvl="0" indent="0" algn="l" rtl="0">
              <a:spcBef>
                <a:spcPts val="0"/>
              </a:spcBef>
              <a:spcAft>
                <a:spcPts val="0"/>
              </a:spcAft>
              <a:buNone/>
            </a:pPr>
            <a:endParaRPr b="1"/>
          </a:p>
          <a:p>
            <a:pPr marL="0" lvl="0" indent="0" algn="l" rtl="0">
              <a:spcBef>
                <a:spcPts val="0"/>
              </a:spcBef>
              <a:spcAft>
                <a:spcPts val="0"/>
              </a:spcAft>
              <a:buNone/>
            </a:pPr>
            <a:r>
              <a:rPr lang="en-US" b="1"/>
              <a:t>Good Luck!</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Author Note: In the near future, it may not be necessary to do refinement on most documents. But it will be required for human-intuitive knowledge graph construction over larger datasets. Like in the previous slide.</a:t>
            </a:r>
            <a:endParaRPr b="1"/>
          </a:p>
        </p:txBody>
      </p:sp>
      <p:sp>
        <p:nvSpPr>
          <p:cNvPr id="3043" name="Google Shape;3043;g2ce22a6ec48_1_241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0"/>
        <p:cNvGrpSpPr/>
        <p:nvPr/>
      </p:nvGrpSpPr>
      <p:grpSpPr>
        <a:xfrm>
          <a:off x="0" y="0"/>
          <a:ext cx="0" cy="0"/>
          <a:chOff x="0" y="0"/>
          <a:chExt cx="0" cy="0"/>
        </a:xfrm>
      </p:grpSpPr>
      <p:sp>
        <p:nvSpPr>
          <p:cNvPr id="3061" name="Google Shape;3061;g2ce22a6ec48_1_2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2" name="Google Shape;3062;g2ce22a6ec48_1_24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Coming up: </a:t>
            </a:r>
            <a:endParaRPr b="1"/>
          </a:p>
          <a:p>
            <a:pPr marL="0" lvl="0" indent="0" algn="l" rtl="0">
              <a:spcBef>
                <a:spcPts val="0"/>
              </a:spcBef>
              <a:spcAft>
                <a:spcPts val="0"/>
              </a:spcAft>
              <a:buClr>
                <a:schemeClr val="dk1"/>
              </a:buClr>
              <a:buSzPts val="1100"/>
              <a:buFont typeface="Arial"/>
              <a:buNone/>
            </a:pPr>
            <a:r>
              <a:rPr lang="en-US"/>
              <a:t>Last time, we learned a good bit about document intake and a little bit about using LLMs to navigate a hierarchy.</a:t>
            </a:r>
            <a:endParaRPr/>
          </a:p>
          <a:p>
            <a:pPr marL="0" lvl="0" indent="0" algn="l" rtl="0">
              <a:spcBef>
                <a:spcPts val="0"/>
              </a:spcBef>
              <a:spcAft>
                <a:spcPts val="0"/>
              </a:spcAft>
              <a:buClr>
                <a:schemeClr val="dk1"/>
              </a:buClr>
              <a:buSzPts val="1100"/>
              <a:buFont typeface="Arial"/>
              <a:buNone/>
            </a:pPr>
            <a:r>
              <a:rPr lang="en-US"/>
              <a:t>PROBLEMS: </a:t>
            </a:r>
            <a:endParaRPr/>
          </a:p>
          <a:p>
            <a:pPr marL="457200" lvl="0" indent="-317500" algn="l" rtl="0">
              <a:spcBef>
                <a:spcPts val="0"/>
              </a:spcBef>
              <a:spcAft>
                <a:spcPts val="0"/>
              </a:spcAft>
              <a:buClr>
                <a:schemeClr val="dk1"/>
              </a:buClr>
              <a:buSzPts val="1400"/>
              <a:buChar char="-"/>
            </a:pPr>
            <a:r>
              <a:rPr lang="en-US"/>
              <a:t>This requires a lot of inference steps and can run into errors. </a:t>
            </a:r>
            <a:endParaRPr/>
          </a:p>
          <a:p>
            <a:pPr marL="457200" lvl="0" indent="-317500" algn="l" rtl="0">
              <a:spcBef>
                <a:spcPts val="0"/>
              </a:spcBef>
              <a:spcAft>
                <a:spcPts val="0"/>
              </a:spcAft>
              <a:buClr>
                <a:schemeClr val="dk1"/>
              </a:buClr>
              <a:buSzPts val="1400"/>
              <a:buChar char="-"/>
            </a:pPr>
            <a:r>
              <a:rPr lang="en-US"/>
              <a:t>This requires a lot of preprocessing with strong various assumptions about what is important. </a:t>
            </a:r>
            <a:endParaRPr/>
          </a:p>
          <a:p>
            <a:pPr marL="0" lvl="0" indent="0" algn="l" rtl="0">
              <a:spcBef>
                <a:spcPts val="0"/>
              </a:spcBef>
              <a:spcAft>
                <a:spcPts val="0"/>
              </a:spcAft>
              <a:buNone/>
            </a:pPr>
            <a:r>
              <a:rPr lang="en-US"/>
              <a:t>What we want: </a:t>
            </a:r>
            <a:endParaRPr/>
          </a:p>
          <a:p>
            <a:pPr marL="457200" lvl="0" indent="-317500" algn="l" rtl="0">
              <a:spcBef>
                <a:spcPts val="0"/>
              </a:spcBef>
              <a:spcAft>
                <a:spcPts val="0"/>
              </a:spcAft>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SzPts val="1400"/>
              <a:buChar char="-"/>
            </a:pPr>
            <a:r>
              <a:rPr lang="en-US"/>
              <a:t>Solution: What if we didn’t need to use an expensive autoregressive model to retrieve our documents?</a:t>
            </a:r>
            <a:endParaRPr/>
          </a:p>
          <a:p>
            <a:pPr marL="0" lvl="0" indent="0" algn="l" rtl="0">
              <a:spcBef>
                <a:spcPts val="0"/>
              </a:spcBef>
              <a:spcAft>
                <a:spcPts val="0"/>
              </a:spcAft>
              <a:buNone/>
            </a:pPr>
            <a:r>
              <a:rPr lang="en-US"/>
              <a:t>Back To Basics: </a:t>
            </a:r>
            <a:endParaRPr/>
          </a:p>
          <a:p>
            <a:pPr marL="457200" lvl="0" indent="-317500" algn="l" rtl="0">
              <a:spcBef>
                <a:spcPts val="0"/>
              </a:spcBef>
              <a:spcAft>
                <a:spcPts val="0"/>
              </a:spcAft>
              <a:buSzPts val="1400"/>
              <a:buChar char="-"/>
            </a:pPr>
            <a:r>
              <a:rPr lang="en-US"/>
              <a:t>Recall that transformers come in several default configurations (encoders and decoders)</a:t>
            </a:r>
            <a:endParaRPr/>
          </a:p>
          <a:p>
            <a:pPr marL="0" lvl="0" indent="0" algn="l" rtl="0">
              <a:spcBef>
                <a:spcPts val="0"/>
              </a:spcBef>
              <a:spcAft>
                <a:spcPts val="0"/>
              </a:spcAft>
              <a:buNone/>
            </a:pPr>
            <a:r>
              <a:rPr lang="en-US"/>
              <a:t>So why don’t we use encoders to encode our documents, and retrieve using embedding similarity?</a:t>
            </a:r>
            <a:endParaRPr/>
          </a:p>
        </p:txBody>
      </p:sp>
      <p:sp>
        <p:nvSpPr>
          <p:cNvPr id="3063" name="Google Shape;3063;g2ce22a6ec48_1_2437: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7"/>
        <p:cNvGrpSpPr/>
        <p:nvPr/>
      </p:nvGrpSpPr>
      <p:grpSpPr>
        <a:xfrm>
          <a:off x="0" y="0"/>
          <a:ext cx="0" cy="0"/>
          <a:chOff x="0" y="0"/>
          <a:chExt cx="0" cy="0"/>
        </a:xfrm>
      </p:grpSpPr>
      <p:sp>
        <p:nvSpPr>
          <p:cNvPr id="3068" name="Google Shape;3068;g2ce22a6ec48_1_2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9" name="Google Shape;3069;g2ce22a6ec48_1_24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Last time, we learned a good bit about document intake and a little bit about using LLMs to navigate a hierarchy.</a:t>
            </a:r>
            <a:endParaRPr b="1"/>
          </a:p>
          <a:p>
            <a:pPr marL="0" lvl="0" indent="0" algn="l" rtl="0">
              <a:spcBef>
                <a:spcPts val="0"/>
              </a:spcBef>
              <a:spcAft>
                <a:spcPts val="0"/>
              </a:spcAft>
              <a:buClr>
                <a:schemeClr val="dk1"/>
              </a:buClr>
              <a:buSzPts val="1100"/>
              <a:buFont typeface="Arial"/>
              <a:buNone/>
            </a:pPr>
            <a:r>
              <a:rPr lang="en-US" b="1"/>
              <a:t>PROBLEMS: </a:t>
            </a:r>
            <a:endParaRPr b="1"/>
          </a:p>
          <a:p>
            <a:pPr marL="457200" lvl="0" indent="-317500" algn="l" rtl="0">
              <a:spcBef>
                <a:spcPts val="0"/>
              </a:spcBef>
              <a:spcAft>
                <a:spcPts val="0"/>
              </a:spcAft>
              <a:buClr>
                <a:schemeClr val="dk1"/>
              </a:buClr>
              <a:buSzPts val="1400"/>
              <a:buChar char="-"/>
            </a:pPr>
            <a:r>
              <a:rPr lang="en-US" b="1"/>
              <a:t>This requires a lot of inference steps and can run into errors. </a:t>
            </a:r>
            <a:endParaRPr b="1"/>
          </a:p>
          <a:p>
            <a:pPr marL="457200" lvl="0" indent="-317500" algn="l" rtl="0">
              <a:spcBef>
                <a:spcPts val="0"/>
              </a:spcBef>
              <a:spcAft>
                <a:spcPts val="0"/>
              </a:spcAft>
              <a:buClr>
                <a:schemeClr val="dk1"/>
              </a:buClr>
              <a:buSzPts val="1400"/>
              <a:buChar char="-"/>
            </a:pPr>
            <a:r>
              <a:rPr lang="en-US" b="1"/>
              <a:t>This requires a lot of preprocessing with strong various assumptions about what is important. </a:t>
            </a:r>
            <a:endParaRPr b="1"/>
          </a:p>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and decoders)</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None/>
            </a:pPr>
            <a:endParaRPr/>
          </a:p>
        </p:txBody>
      </p:sp>
      <p:sp>
        <p:nvSpPr>
          <p:cNvPr id="3070" name="Google Shape;3070;g2ce22a6ec48_1_244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6"/>
        <p:cNvGrpSpPr/>
        <p:nvPr/>
      </p:nvGrpSpPr>
      <p:grpSpPr>
        <a:xfrm>
          <a:off x="0" y="0"/>
          <a:ext cx="0" cy="0"/>
          <a:chOff x="0" y="0"/>
          <a:chExt cx="0" cy="0"/>
        </a:xfrm>
      </p:grpSpPr>
      <p:sp>
        <p:nvSpPr>
          <p:cNvPr id="3097" name="Google Shape;3097;g2ce22a6ec48_1_2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8" name="Google Shape;3098;g2ce22a6ec48_1_25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Last time, we learned a good bit about document intake and a little bit about using LLMs to navigate a hierarchy.</a:t>
            </a:r>
            <a:endParaRPr/>
          </a:p>
          <a:p>
            <a:pPr marL="0" lvl="0" indent="0" algn="l" rtl="0">
              <a:spcBef>
                <a:spcPts val="0"/>
              </a:spcBef>
              <a:spcAft>
                <a:spcPts val="0"/>
              </a:spcAft>
              <a:buClr>
                <a:schemeClr val="dk1"/>
              </a:buClr>
              <a:buSzPts val="1100"/>
              <a:buFont typeface="Arial"/>
              <a:buNone/>
            </a:pPr>
            <a:r>
              <a:rPr lang="en-US"/>
              <a:t>PROBLEMS: </a:t>
            </a:r>
            <a:endParaRPr/>
          </a:p>
          <a:p>
            <a:pPr marL="457200" lvl="0" indent="-317500" algn="l" rtl="0">
              <a:spcBef>
                <a:spcPts val="0"/>
              </a:spcBef>
              <a:spcAft>
                <a:spcPts val="0"/>
              </a:spcAft>
              <a:buClr>
                <a:schemeClr val="dk1"/>
              </a:buClr>
              <a:buSzPts val="1400"/>
              <a:buChar char="-"/>
            </a:pPr>
            <a:r>
              <a:rPr lang="en-US"/>
              <a:t>This requires a lot of inference steps and can run into errors. </a:t>
            </a:r>
            <a:endParaRPr/>
          </a:p>
          <a:p>
            <a:pPr marL="457200" lvl="0" indent="-317500" algn="l" rtl="0">
              <a:spcBef>
                <a:spcPts val="0"/>
              </a:spcBef>
              <a:spcAft>
                <a:spcPts val="0"/>
              </a:spcAft>
              <a:buClr>
                <a:schemeClr val="dk1"/>
              </a:buClr>
              <a:buSzPts val="1400"/>
              <a:buChar char="-"/>
            </a:pPr>
            <a:r>
              <a:rPr lang="en-US"/>
              <a:t>This requires a lot of preprocessing with strong various assumptions about what is important. </a:t>
            </a:r>
            <a:endParaRPr/>
          </a:p>
          <a:p>
            <a:pPr marL="0" lvl="0" indent="0" algn="l" rtl="0">
              <a:spcBef>
                <a:spcPts val="0"/>
              </a:spcBef>
              <a:spcAft>
                <a:spcPts val="0"/>
              </a:spcAft>
              <a:buClr>
                <a:schemeClr val="dk1"/>
              </a:buClr>
              <a:buSzPts val="1100"/>
              <a:buFont typeface="Arial"/>
              <a:buNone/>
            </a:pPr>
            <a:r>
              <a:rPr lang="en-US" b="1"/>
              <a:t>What we want: </a:t>
            </a:r>
            <a:endParaRPr b="1"/>
          </a:p>
          <a:p>
            <a:pPr marL="457200" lvl="0" indent="-317500" algn="l" rtl="0">
              <a:spcBef>
                <a:spcPts val="0"/>
              </a:spcBef>
              <a:spcAft>
                <a:spcPts val="0"/>
              </a:spcAft>
              <a:buClr>
                <a:schemeClr val="dk1"/>
              </a:buClr>
              <a:buSzPts val="1400"/>
              <a:buChar char="-"/>
            </a:pPr>
            <a:r>
              <a:rPr lang="en-US" b="1"/>
              <a:t>A relatively simple pipeline where we ask our agent something, it pulls in “relevant” material from a database, and it uses it!</a:t>
            </a:r>
            <a:endParaRPr b="1"/>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and decoders)</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3099" name="Google Shape;3099;g2ce22a6ec48_1_250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9"/>
        <p:cNvGrpSpPr/>
        <p:nvPr/>
      </p:nvGrpSpPr>
      <p:grpSpPr>
        <a:xfrm>
          <a:off x="0" y="0"/>
          <a:ext cx="0" cy="0"/>
          <a:chOff x="0" y="0"/>
          <a:chExt cx="0" cy="0"/>
        </a:xfrm>
      </p:grpSpPr>
      <p:sp>
        <p:nvSpPr>
          <p:cNvPr id="3130" name="Google Shape;3130;g2ce22a6ec48_1_2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1" name="Google Shape;3131;g2ce22a6ec48_1_25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Last time, we learned a good bit about document intake and a little bit about using LLMs to navigate a hierarchy.</a:t>
            </a:r>
            <a:endParaRPr/>
          </a:p>
          <a:p>
            <a:pPr marL="0" lvl="0" indent="0" algn="l" rtl="0">
              <a:spcBef>
                <a:spcPts val="0"/>
              </a:spcBef>
              <a:spcAft>
                <a:spcPts val="0"/>
              </a:spcAft>
              <a:buClr>
                <a:schemeClr val="dk1"/>
              </a:buClr>
              <a:buSzPts val="1100"/>
              <a:buFont typeface="Arial"/>
              <a:buNone/>
            </a:pPr>
            <a:r>
              <a:rPr lang="en-US"/>
              <a:t>PROBLEMS: </a:t>
            </a:r>
            <a:endParaRPr/>
          </a:p>
          <a:p>
            <a:pPr marL="457200" lvl="0" indent="-317500" algn="l" rtl="0">
              <a:spcBef>
                <a:spcPts val="0"/>
              </a:spcBef>
              <a:spcAft>
                <a:spcPts val="0"/>
              </a:spcAft>
              <a:buClr>
                <a:schemeClr val="dk1"/>
              </a:buClr>
              <a:buSzPts val="1400"/>
              <a:buChar char="-"/>
            </a:pPr>
            <a:r>
              <a:rPr lang="en-US"/>
              <a:t>This requires a lot of inference steps and can run into errors. </a:t>
            </a:r>
            <a:endParaRPr/>
          </a:p>
          <a:p>
            <a:pPr marL="457200" lvl="0" indent="-317500" algn="l" rtl="0">
              <a:spcBef>
                <a:spcPts val="0"/>
              </a:spcBef>
              <a:spcAft>
                <a:spcPts val="0"/>
              </a:spcAft>
              <a:buClr>
                <a:schemeClr val="dk1"/>
              </a:buClr>
              <a:buSzPts val="1400"/>
              <a:buChar char="-"/>
            </a:pPr>
            <a:r>
              <a:rPr lang="en-US"/>
              <a:t>This requires a lot of preprocessing with strong various assumptions about what is important. </a:t>
            </a:r>
            <a:endParaRPr/>
          </a:p>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b="1"/>
              <a:t>Solution: What if we didn’t need to use an expensive autoregressive model to retrieve our documents? Why not use an embedding model?</a:t>
            </a:r>
            <a:endParaRPr b="1"/>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and decoders)</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endParaRPr/>
          </a:p>
        </p:txBody>
      </p:sp>
      <p:sp>
        <p:nvSpPr>
          <p:cNvPr id="3132" name="Google Shape;3132;g2ce22a6ec48_1_253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3"/>
        <p:cNvGrpSpPr/>
        <p:nvPr/>
      </p:nvGrpSpPr>
      <p:grpSpPr>
        <a:xfrm>
          <a:off x="0" y="0"/>
          <a:ext cx="0" cy="0"/>
          <a:chOff x="0" y="0"/>
          <a:chExt cx="0" cy="0"/>
        </a:xfrm>
      </p:grpSpPr>
      <p:sp>
        <p:nvSpPr>
          <p:cNvPr id="3164" name="Google Shape;3164;g2ce22a6ec48_1_25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Feel free to introduce RAG early if you want.</a:t>
            </a:r>
            <a:endParaRPr/>
          </a:p>
        </p:txBody>
      </p:sp>
      <p:sp>
        <p:nvSpPr>
          <p:cNvPr id="3165" name="Google Shape;3165;g2ce22a6ec48_1_25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g2ce22a6ec48_1_2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5" name="Google Shape;3175;g2ce22a6ec48_1_25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b="1"/>
              <a:t>Recall that transformers come in several default configurations (encoders for embedding and decoders for autoregression).</a:t>
            </a:r>
            <a:endParaRPr b="1"/>
          </a:p>
          <a:p>
            <a:pPr marL="457200" lvl="0" indent="-317500" algn="l" rtl="0">
              <a:spcBef>
                <a:spcPts val="0"/>
              </a:spcBef>
              <a:spcAft>
                <a:spcPts val="0"/>
              </a:spcAft>
              <a:buClr>
                <a:schemeClr val="dk1"/>
              </a:buClr>
              <a:buSzPts val="1400"/>
              <a:buChar char="-"/>
            </a:pPr>
            <a:r>
              <a:rPr lang="en-US"/>
              <a:t>Decoders are the structures used in autoregressive generation. They have unidirectional reasoning and are expected to work well for long-form generation, so they also need to be quite powerful.</a:t>
            </a:r>
            <a:endParaRPr/>
          </a:p>
          <a:p>
            <a:pPr marL="457200" lvl="0" indent="-317500" algn="l" rtl="0">
              <a:spcBef>
                <a:spcPts val="0"/>
              </a:spcBef>
              <a:spcAft>
                <a:spcPts val="0"/>
              </a:spcAft>
              <a:buClr>
                <a:schemeClr val="dk1"/>
              </a:buClr>
              <a:buSzPts val="1400"/>
              <a:buChar char="-"/>
            </a:pPr>
            <a:r>
              <a:rPr lang="en-US"/>
              <a:t>Encoders are the structures used in embedding passages with bidirectional reasoning. They don’t need to have good autoregressive (long-horizon with accumulating error) generation, so they can be smaller and faster. </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p:txBody>
      </p:sp>
      <p:sp>
        <p:nvSpPr>
          <p:cNvPr id="3176" name="Google Shape;3176;g2ce22a6ec48_1_257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g2ce22a6ec48_1_25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1" name="Google Shape;3191;g2ce22a6ec48_1_25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for embedding and decoders for autoregression).</a:t>
            </a:r>
            <a:endParaRPr/>
          </a:p>
          <a:p>
            <a:pPr marL="457200" lvl="0" indent="-317500" algn="l" rtl="0">
              <a:spcBef>
                <a:spcPts val="0"/>
              </a:spcBef>
              <a:spcAft>
                <a:spcPts val="0"/>
              </a:spcAft>
              <a:buClr>
                <a:schemeClr val="dk1"/>
              </a:buClr>
              <a:buSzPts val="1400"/>
              <a:buChar char="-"/>
            </a:pPr>
            <a:r>
              <a:rPr lang="en-US" b="1"/>
              <a:t>Decoders are the structures used in autoregressive generation. They have unidirectional reasoning and are expected to work well for long-form generation, so they also need to be quite powerful.</a:t>
            </a:r>
            <a:endParaRPr b="1"/>
          </a:p>
          <a:p>
            <a:pPr marL="457200" lvl="0" indent="-317500" algn="l" rtl="0">
              <a:spcBef>
                <a:spcPts val="0"/>
              </a:spcBef>
              <a:spcAft>
                <a:spcPts val="0"/>
              </a:spcAft>
              <a:buClr>
                <a:schemeClr val="dk1"/>
              </a:buClr>
              <a:buSzPts val="1400"/>
              <a:buChar char="-"/>
            </a:pPr>
            <a:r>
              <a:rPr lang="en-US"/>
              <a:t>Encoders are the structures used in embedding passages with bidirectional reasoning. They don’t need to have good autoregressive (long-horizon with accumulating error) generation, so they can be smaller and faster. </a:t>
            </a:r>
            <a:endParaRPr/>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endParaRPr/>
          </a:p>
        </p:txBody>
      </p:sp>
      <p:sp>
        <p:nvSpPr>
          <p:cNvPr id="3192" name="Google Shape;3192;g2ce22a6ec48_1_259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8"/>
        <p:cNvGrpSpPr/>
        <p:nvPr/>
      </p:nvGrpSpPr>
      <p:grpSpPr>
        <a:xfrm>
          <a:off x="0" y="0"/>
          <a:ext cx="0" cy="0"/>
          <a:chOff x="0" y="0"/>
          <a:chExt cx="0" cy="0"/>
        </a:xfrm>
      </p:grpSpPr>
      <p:sp>
        <p:nvSpPr>
          <p:cNvPr id="3199" name="Google Shape;3199;g2ce22a6ec48_1_2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0" name="Google Shape;3200;g2ce22a6ec48_1_25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we want: </a:t>
            </a:r>
            <a:endParaRPr/>
          </a:p>
          <a:p>
            <a:pPr marL="457200" lvl="0" indent="-317500" algn="l" rtl="0">
              <a:spcBef>
                <a:spcPts val="0"/>
              </a:spcBef>
              <a:spcAft>
                <a:spcPts val="0"/>
              </a:spcAft>
              <a:buClr>
                <a:schemeClr val="dk1"/>
              </a:buClr>
              <a:buSzPts val="1400"/>
              <a:buChar char="-"/>
            </a:pPr>
            <a:r>
              <a:rPr lang="en-US"/>
              <a:t>A relatively simple pipeline where we ask our agent something, it pulls in “relevant” material from a database, and it uses it!</a:t>
            </a:r>
            <a:endParaRPr/>
          </a:p>
          <a:p>
            <a:pPr marL="457200" lvl="0" indent="-317500" algn="l" rtl="0">
              <a:spcBef>
                <a:spcPts val="0"/>
              </a:spcBef>
              <a:spcAft>
                <a:spcPts val="0"/>
              </a:spcAft>
              <a:buClr>
                <a:schemeClr val="dk1"/>
              </a:buClr>
              <a:buSzPts val="1400"/>
              <a:buChar char="-"/>
            </a:pPr>
            <a:r>
              <a:rPr lang="en-US"/>
              <a:t>Solution: What if we didn’t need to use an expensive autoregressive model to retrieve our documents?</a:t>
            </a:r>
            <a:endParaRPr/>
          </a:p>
          <a:p>
            <a:pPr marL="0" lvl="0" indent="0" algn="l" rtl="0">
              <a:spcBef>
                <a:spcPts val="0"/>
              </a:spcBef>
              <a:spcAft>
                <a:spcPts val="0"/>
              </a:spcAft>
              <a:buClr>
                <a:schemeClr val="dk1"/>
              </a:buClr>
              <a:buSzPts val="1100"/>
              <a:buFont typeface="Arial"/>
              <a:buNone/>
            </a:pPr>
            <a:r>
              <a:rPr lang="en-US"/>
              <a:t>Back To Basics: </a:t>
            </a:r>
            <a:endParaRPr/>
          </a:p>
          <a:p>
            <a:pPr marL="457200" lvl="0" indent="-317500" algn="l" rtl="0">
              <a:spcBef>
                <a:spcPts val="0"/>
              </a:spcBef>
              <a:spcAft>
                <a:spcPts val="0"/>
              </a:spcAft>
              <a:buClr>
                <a:schemeClr val="dk1"/>
              </a:buClr>
              <a:buSzPts val="1400"/>
              <a:buChar char="-"/>
            </a:pPr>
            <a:r>
              <a:rPr lang="en-US"/>
              <a:t>Recall that transformers come in several default configurations (encoders for embedding and decoders for autoregression).</a:t>
            </a:r>
            <a:endParaRPr/>
          </a:p>
          <a:p>
            <a:pPr marL="457200" lvl="0" indent="-317500" algn="l" rtl="0">
              <a:spcBef>
                <a:spcPts val="0"/>
              </a:spcBef>
              <a:spcAft>
                <a:spcPts val="0"/>
              </a:spcAft>
              <a:buClr>
                <a:schemeClr val="dk1"/>
              </a:buClr>
              <a:buSzPts val="1400"/>
              <a:buChar char="-"/>
            </a:pPr>
            <a:r>
              <a:rPr lang="en-US"/>
              <a:t>Decoders are the structures used in autoregressive generation. They have unidirectional reasoning and are expected to work well for long-form generation, so they also need to be quite powerful.</a:t>
            </a:r>
            <a:endParaRPr/>
          </a:p>
          <a:p>
            <a:pPr marL="457200" lvl="0" indent="-317500" algn="l" rtl="0">
              <a:spcBef>
                <a:spcPts val="0"/>
              </a:spcBef>
              <a:spcAft>
                <a:spcPts val="0"/>
              </a:spcAft>
              <a:buClr>
                <a:schemeClr val="dk1"/>
              </a:buClr>
              <a:buSzPts val="1400"/>
              <a:buChar char="-"/>
            </a:pPr>
            <a:r>
              <a:rPr lang="en-US" b="1"/>
              <a:t>Encoders are the structures used in embedding passages with bidirectional reasoning. They don’t need to have good autoregressive (long-horizon with accumulating error) generation, so they can be smaller and faster. </a:t>
            </a:r>
            <a:endParaRPr b="1"/>
          </a:p>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endParaRPr/>
          </a:p>
        </p:txBody>
      </p:sp>
      <p:sp>
        <p:nvSpPr>
          <p:cNvPr id="3201" name="Google Shape;3201;g2ce22a6ec48_1_259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ce22a6ec48_1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(Previous: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(Current: Course Objectives/Outline)</a:t>
            </a:r>
            <a:endParaRPr b="1">
              <a:latin typeface="Roboto"/>
              <a:ea typeface="Roboto"/>
              <a:cs typeface="Roboto"/>
              <a:sym typeface="Roboto"/>
            </a:endParaRPr>
          </a:p>
          <a:p>
            <a:pPr marL="0" lvl="0" indent="0" algn="l" rtl="0">
              <a:spcBef>
                <a:spcPts val="0"/>
              </a:spcBef>
              <a:spcAft>
                <a:spcPts val="0"/>
              </a:spcAft>
              <a:buNone/>
            </a:pPr>
            <a:r>
              <a:rPr lang="en-US"/>
              <a:t>(Up Next: Section 1: Your Course Environment)</a:t>
            </a:r>
            <a:endParaRPr/>
          </a:p>
        </p:txBody>
      </p:sp>
      <p:sp>
        <p:nvSpPr>
          <p:cNvPr id="511" name="Google Shape;511;g2ce22a6ec48_1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8"/>
        <p:cNvGrpSpPr/>
        <p:nvPr/>
      </p:nvGrpSpPr>
      <p:grpSpPr>
        <a:xfrm>
          <a:off x="0" y="0"/>
          <a:ext cx="0" cy="0"/>
          <a:chOff x="0" y="0"/>
          <a:chExt cx="0" cy="0"/>
        </a:xfrm>
      </p:grpSpPr>
      <p:sp>
        <p:nvSpPr>
          <p:cNvPr id="3209" name="Google Shape;3209;g2ce22a6ec48_1_26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why don’t we use encoders to encode our documents, and retrieve using embedding similarity?</a:t>
            </a:r>
            <a:endParaRPr b="1"/>
          </a:p>
          <a:p>
            <a:pPr marL="0" lvl="0" indent="0" algn="l" rtl="0">
              <a:spcBef>
                <a:spcPts val="0"/>
              </a:spcBef>
              <a:spcAft>
                <a:spcPts val="0"/>
              </a:spcAft>
              <a:buClr>
                <a:schemeClr val="dk1"/>
              </a:buClr>
              <a:buSzPts val="1100"/>
              <a:buFont typeface="Arial"/>
              <a:buNone/>
            </a:pPr>
            <a:r>
              <a:rPr lang="en-US" b="1"/>
              <a:t>We have models just for that, which can accept passages and generate useful vector embeddings.</a:t>
            </a:r>
            <a:endParaRPr b="1"/>
          </a:p>
          <a:p>
            <a:pPr marL="457200" lvl="0" indent="-317500" algn="l" rtl="0">
              <a:spcBef>
                <a:spcPts val="0"/>
              </a:spcBef>
              <a:spcAft>
                <a:spcPts val="0"/>
              </a:spcAft>
              <a:buSzPts val="1400"/>
              <a:buChar char="-"/>
            </a:pPr>
            <a:r>
              <a:rPr lang="en-US"/>
              <a:t>Given a selection of passages that you want to consider (i.e. example phrases, document pool, etc)...</a:t>
            </a:r>
            <a:endParaRPr/>
          </a:p>
          <a:p>
            <a:pPr marL="457200" lvl="0" indent="-317500" algn="l" rtl="0">
              <a:spcBef>
                <a:spcPts val="0"/>
              </a:spcBef>
              <a:spcAft>
                <a:spcPts val="0"/>
              </a:spcAft>
              <a:buSzPts val="1400"/>
              <a:buChar char="-"/>
            </a:pPr>
            <a:r>
              <a:rPr lang="en-US"/>
              <a:t>…Use a use-case-specific  embedding model to encode them into vectors…</a:t>
            </a:r>
            <a:endParaRPr/>
          </a:p>
          <a:p>
            <a:pPr marL="457200" lvl="0" indent="-317500" algn="l" rtl="0">
              <a:spcBef>
                <a:spcPts val="0"/>
              </a:spcBef>
              <a:spcAft>
                <a:spcPts val="0"/>
              </a:spcAft>
              <a:buSzPts val="1400"/>
              <a:buChar char="-"/>
            </a:pPr>
            <a:r>
              <a:rPr lang="en-US"/>
              <a:t>…and the embeddings should capture semantic properties which can be reasoned about. </a:t>
            </a:r>
            <a:endParaRPr/>
          </a:p>
        </p:txBody>
      </p:sp>
      <p:sp>
        <p:nvSpPr>
          <p:cNvPr id="3210" name="Google Shape;3210;g2ce22a6ec48_1_26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2ce22a6ec48_1_26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r>
              <a:rPr lang="en-US"/>
              <a:t>We have models just for that, which can accept passages and generate useful vector embeddings.</a:t>
            </a:r>
            <a:endParaRPr/>
          </a:p>
          <a:p>
            <a:pPr marL="457200" lvl="0" indent="-317500" algn="l" rtl="0">
              <a:spcBef>
                <a:spcPts val="0"/>
              </a:spcBef>
              <a:spcAft>
                <a:spcPts val="0"/>
              </a:spcAft>
              <a:buClr>
                <a:schemeClr val="dk1"/>
              </a:buClr>
              <a:buSzPts val="1400"/>
              <a:buChar char="-"/>
            </a:pPr>
            <a:r>
              <a:rPr lang="en-US" b="1"/>
              <a:t>Given a selection of passages that you want to consider (i.e. example phrases, document pool, etc)...</a:t>
            </a:r>
            <a:endParaRPr b="1"/>
          </a:p>
          <a:p>
            <a:pPr marL="457200" lvl="0" indent="-317500" algn="l" rtl="0">
              <a:spcBef>
                <a:spcPts val="0"/>
              </a:spcBef>
              <a:spcAft>
                <a:spcPts val="0"/>
              </a:spcAft>
              <a:buClr>
                <a:schemeClr val="dk1"/>
              </a:buClr>
              <a:buSzPts val="1400"/>
              <a:buChar char="-"/>
            </a:pPr>
            <a:r>
              <a:rPr lang="en-US"/>
              <a:t>…Use a use-case-specific  embedding model to encode them into vectors…</a:t>
            </a:r>
            <a:endParaRPr/>
          </a:p>
          <a:p>
            <a:pPr marL="457200" lvl="0" indent="-317500" algn="l" rtl="0">
              <a:spcBef>
                <a:spcPts val="0"/>
              </a:spcBef>
              <a:spcAft>
                <a:spcPts val="0"/>
              </a:spcAft>
              <a:buClr>
                <a:schemeClr val="dk1"/>
              </a:buClr>
              <a:buSzPts val="1400"/>
              <a:buChar char="-"/>
            </a:pPr>
            <a:r>
              <a:rPr lang="en-US"/>
              <a:t>…and the embeddings should capture semantic properties which can be reasoned about. </a:t>
            </a:r>
            <a:endParaRPr/>
          </a:p>
          <a:p>
            <a:pPr marL="0" lvl="0" indent="0" algn="l" rtl="0">
              <a:spcBef>
                <a:spcPts val="0"/>
              </a:spcBef>
              <a:spcAft>
                <a:spcPts val="0"/>
              </a:spcAft>
              <a:buNone/>
            </a:pPr>
            <a:endParaRPr/>
          </a:p>
        </p:txBody>
      </p:sp>
      <p:sp>
        <p:nvSpPr>
          <p:cNvPr id="3219" name="Google Shape;3219;g2ce22a6ec48_1_2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6"/>
        <p:cNvGrpSpPr/>
        <p:nvPr/>
      </p:nvGrpSpPr>
      <p:grpSpPr>
        <a:xfrm>
          <a:off x="0" y="0"/>
          <a:ext cx="0" cy="0"/>
          <a:chOff x="0" y="0"/>
          <a:chExt cx="0" cy="0"/>
        </a:xfrm>
      </p:grpSpPr>
      <p:sp>
        <p:nvSpPr>
          <p:cNvPr id="3227" name="Google Shape;3227;g2ce22a6ec48_1_26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r>
              <a:rPr lang="en-US"/>
              <a:t>We have models just for that, which can accept passages and generate useful vector embeddings.</a:t>
            </a:r>
            <a:endParaRPr/>
          </a:p>
          <a:p>
            <a:pPr marL="457200" lvl="0" indent="-317500" algn="l" rtl="0">
              <a:spcBef>
                <a:spcPts val="0"/>
              </a:spcBef>
              <a:spcAft>
                <a:spcPts val="0"/>
              </a:spcAft>
              <a:buClr>
                <a:schemeClr val="dk1"/>
              </a:buClr>
              <a:buSzPts val="1400"/>
              <a:buChar char="-"/>
            </a:pPr>
            <a:r>
              <a:rPr lang="en-US"/>
              <a:t>Given a selection of passages that you want to consider (i.e. example phrases, document pool, etc)...</a:t>
            </a:r>
            <a:endParaRPr/>
          </a:p>
          <a:p>
            <a:pPr marL="457200" lvl="0" indent="-317500" algn="l" rtl="0">
              <a:spcBef>
                <a:spcPts val="0"/>
              </a:spcBef>
              <a:spcAft>
                <a:spcPts val="0"/>
              </a:spcAft>
              <a:buClr>
                <a:schemeClr val="dk1"/>
              </a:buClr>
              <a:buSzPts val="1400"/>
              <a:buChar char="-"/>
            </a:pPr>
            <a:r>
              <a:rPr lang="en-US" b="1"/>
              <a:t>…Use a use-case-specific  embedding model to encode them into vectors…</a:t>
            </a:r>
            <a:endParaRPr b="1"/>
          </a:p>
          <a:p>
            <a:pPr marL="457200" lvl="0" indent="-317500" algn="l" rtl="0">
              <a:spcBef>
                <a:spcPts val="0"/>
              </a:spcBef>
              <a:spcAft>
                <a:spcPts val="0"/>
              </a:spcAft>
              <a:buClr>
                <a:schemeClr val="dk1"/>
              </a:buClr>
              <a:buSzPts val="1400"/>
              <a:buChar char="-"/>
            </a:pPr>
            <a:r>
              <a:rPr lang="en-US"/>
              <a:t>…and the embeddings should capture semantic properties which can be reasoned about.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228" name="Google Shape;3228;g2ce22a6ec48_1_2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6"/>
        <p:cNvGrpSpPr/>
        <p:nvPr/>
      </p:nvGrpSpPr>
      <p:grpSpPr>
        <a:xfrm>
          <a:off x="0" y="0"/>
          <a:ext cx="0" cy="0"/>
          <a:chOff x="0" y="0"/>
          <a:chExt cx="0" cy="0"/>
        </a:xfrm>
      </p:grpSpPr>
      <p:sp>
        <p:nvSpPr>
          <p:cNvPr id="3237" name="Google Shape;3237;g2ce22a6ec48_1_26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So why don’t we use encoders to encode our documents, and retrieve using embedding similarity?</a:t>
            </a:r>
            <a:endParaRPr/>
          </a:p>
          <a:p>
            <a:pPr marL="0" lvl="0" indent="0" algn="l" rtl="0">
              <a:spcBef>
                <a:spcPts val="0"/>
              </a:spcBef>
              <a:spcAft>
                <a:spcPts val="0"/>
              </a:spcAft>
              <a:buClr>
                <a:schemeClr val="dk1"/>
              </a:buClr>
              <a:buSzPts val="1100"/>
              <a:buFont typeface="Arial"/>
              <a:buNone/>
            </a:pPr>
            <a:r>
              <a:rPr lang="en-US"/>
              <a:t>We have models just for that, which can accept passages and generate useful vector embeddings.</a:t>
            </a:r>
            <a:endParaRPr/>
          </a:p>
          <a:p>
            <a:pPr marL="457200" lvl="0" indent="-317500" algn="l" rtl="0">
              <a:spcBef>
                <a:spcPts val="0"/>
              </a:spcBef>
              <a:spcAft>
                <a:spcPts val="0"/>
              </a:spcAft>
              <a:buClr>
                <a:schemeClr val="dk1"/>
              </a:buClr>
              <a:buSzPts val="1400"/>
              <a:buChar char="-"/>
            </a:pPr>
            <a:r>
              <a:rPr lang="en-US"/>
              <a:t>Given a selection of passages that you want to consider (i.e. example phrases, document pool, etc)...</a:t>
            </a:r>
            <a:endParaRPr/>
          </a:p>
          <a:p>
            <a:pPr marL="457200" lvl="0" indent="-317500" algn="l" rtl="0">
              <a:spcBef>
                <a:spcPts val="0"/>
              </a:spcBef>
              <a:spcAft>
                <a:spcPts val="0"/>
              </a:spcAft>
              <a:buClr>
                <a:schemeClr val="dk1"/>
              </a:buClr>
              <a:buSzPts val="1400"/>
              <a:buChar char="-"/>
            </a:pPr>
            <a:r>
              <a:rPr lang="en-US"/>
              <a:t>…Use a use-case-specific  embedding model to encode them into vectors…</a:t>
            </a:r>
            <a:endParaRPr/>
          </a:p>
          <a:p>
            <a:pPr marL="457200" lvl="0" indent="-317500" algn="l" rtl="0">
              <a:spcBef>
                <a:spcPts val="0"/>
              </a:spcBef>
              <a:spcAft>
                <a:spcPts val="0"/>
              </a:spcAft>
              <a:buClr>
                <a:schemeClr val="dk1"/>
              </a:buClr>
              <a:buSzPts val="1400"/>
              <a:buChar char="-"/>
            </a:pPr>
            <a:r>
              <a:rPr lang="en-US" b="1"/>
              <a:t>…and the embeddings should capture semantic properties which can be reasoned about. </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238" name="Google Shape;3238;g2ce22a6ec48_1_26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7"/>
        <p:cNvGrpSpPr/>
        <p:nvPr/>
      </p:nvGrpSpPr>
      <p:grpSpPr>
        <a:xfrm>
          <a:off x="0" y="0"/>
          <a:ext cx="0" cy="0"/>
          <a:chOff x="0" y="0"/>
          <a:chExt cx="0" cy="0"/>
        </a:xfrm>
      </p:grpSpPr>
      <p:sp>
        <p:nvSpPr>
          <p:cNvPr id="3248" name="Google Shape;3248;g2ce22a6ec48_1_26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Optional Slide: </a:t>
            </a:r>
            <a:r>
              <a:rPr lang="en-US"/>
              <a:t>Feel free to nerd out about embedding space theory if you’re interested. Slide can be used to connect to MNIST/DL Fundamentals. </a:t>
            </a:r>
            <a:endParaRPr/>
          </a:p>
        </p:txBody>
      </p:sp>
      <p:sp>
        <p:nvSpPr>
          <p:cNvPr id="3249" name="Google Shape;3249;g2ce22a6ec48_1_2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9"/>
        <p:cNvGrpSpPr/>
        <p:nvPr/>
      </p:nvGrpSpPr>
      <p:grpSpPr>
        <a:xfrm>
          <a:off x="0" y="0"/>
          <a:ext cx="0" cy="0"/>
          <a:chOff x="0" y="0"/>
          <a:chExt cx="0" cy="0"/>
        </a:xfrm>
      </p:grpSpPr>
      <p:sp>
        <p:nvSpPr>
          <p:cNvPr id="3260" name="Google Shape;3260;g2ce22a6ec48_1_26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Embedding Model flavors of interest: </a:t>
            </a:r>
            <a:endParaRPr b="1"/>
          </a:p>
          <a:p>
            <a:pPr marL="457200" lvl="0" indent="-317500" algn="l" rtl="0">
              <a:spcBef>
                <a:spcPts val="0"/>
              </a:spcBef>
              <a:spcAft>
                <a:spcPts val="0"/>
              </a:spcAft>
              <a:buSzPts val="1400"/>
              <a:buChar char="-"/>
            </a:pPr>
            <a:r>
              <a:rPr lang="en-US"/>
              <a:t>Bi-encoder formulations rely on cosine similarity (same or different encoders used to produce synergized vectors). Deep learning part doesn’t reason about both inputs, but vectors can be pre-computed. </a:t>
            </a:r>
            <a:endParaRPr/>
          </a:p>
          <a:p>
            <a:pPr marL="457200" lvl="0" indent="-317500" algn="l" rtl="0">
              <a:spcBef>
                <a:spcPts val="0"/>
              </a:spcBef>
              <a:spcAft>
                <a:spcPts val="0"/>
              </a:spcAft>
              <a:buSzPts val="1400"/>
              <a:buChar char="-"/>
            </a:pPr>
            <a:r>
              <a:rPr lang="en-US"/>
              <a:t>Cross-Encoder formulations take two (or more) passages and produce a classification through an end-to-end deep learning pipeline. Scale worse (since you can’t pre-compute vectors) but allows encoder to reason about both passages at the same time. Powerful, but use sparingly. </a:t>
            </a:r>
            <a:endParaRPr/>
          </a:p>
          <a:p>
            <a:pPr marL="914400" lvl="1" indent="-317500" algn="l" rtl="0">
              <a:spcBef>
                <a:spcPts val="0"/>
              </a:spcBef>
              <a:spcAft>
                <a:spcPts val="0"/>
              </a:spcAft>
              <a:buSzPts val="1400"/>
              <a:buChar char="-"/>
            </a:pPr>
            <a:r>
              <a:rPr lang="en-US"/>
              <a:t>Useful for re-ranking (classifying priority among multiple documents)</a:t>
            </a:r>
            <a:endParaRPr/>
          </a:p>
          <a:p>
            <a:pPr marL="0" lvl="0" indent="0" algn="l" rtl="0">
              <a:spcBef>
                <a:spcPts val="0"/>
              </a:spcBef>
              <a:spcAft>
                <a:spcPts val="0"/>
              </a:spcAft>
              <a:buNone/>
            </a:pPr>
            <a:r>
              <a:rPr lang="en-US"/>
              <a:t>(next, symmetric vs asymmetric/generalized definitions)</a:t>
            </a:r>
            <a:endParaRPr/>
          </a:p>
        </p:txBody>
      </p:sp>
      <p:sp>
        <p:nvSpPr>
          <p:cNvPr id="3261" name="Google Shape;3261;g2ce22a6ec48_1_2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g2ce22a6ec48_1_26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Embedding Model flavors of interest: </a:t>
            </a:r>
            <a:endParaRPr b="1"/>
          </a:p>
          <a:p>
            <a:pPr marL="457200" lvl="0" indent="-317500" algn="l" rtl="0">
              <a:spcBef>
                <a:spcPts val="0"/>
              </a:spcBef>
              <a:spcAft>
                <a:spcPts val="0"/>
              </a:spcAft>
              <a:buClr>
                <a:schemeClr val="dk1"/>
              </a:buClr>
              <a:buSzPts val="1400"/>
              <a:buChar char="-"/>
            </a:pPr>
            <a:r>
              <a:rPr lang="en-US" b="1"/>
              <a:t>Symmetric means all the inputs are embedded using the same embedding strategy.</a:t>
            </a:r>
            <a:endParaRPr b="1"/>
          </a:p>
          <a:p>
            <a:pPr marL="457200" lvl="0" indent="-317500" algn="l" rtl="0">
              <a:spcBef>
                <a:spcPts val="0"/>
              </a:spcBef>
              <a:spcAft>
                <a:spcPts val="0"/>
              </a:spcAft>
              <a:buClr>
                <a:schemeClr val="dk1"/>
              </a:buClr>
              <a:buSzPts val="1400"/>
              <a:buChar char="-"/>
            </a:pPr>
            <a:r>
              <a:rPr lang="en-US" b="1"/>
              <a:t>Asymmetric means there are different embedding models/strategies depending on the input type.</a:t>
            </a:r>
            <a:endParaRPr b="1"/>
          </a:p>
          <a:p>
            <a:pPr marL="914400" lvl="1" indent="-317500" algn="l" rtl="0">
              <a:spcBef>
                <a:spcPts val="0"/>
              </a:spcBef>
              <a:spcAft>
                <a:spcPts val="0"/>
              </a:spcAft>
              <a:buClr>
                <a:schemeClr val="dk1"/>
              </a:buClr>
              <a:buSzPts val="1400"/>
              <a:buChar char="-"/>
            </a:pPr>
            <a:r>
              <a:rPr lang="en-US" b="1"/>
              <a:t>i.e. “query” vs “document” pathway</a:t>
            </a:r>
            <a:endParaRPr b="1"/>
          </a:p>
          <a:p>
            <a:pPr marL="457200" lvl="0" indent="-317500" algn="l" rtl="0">
              <a:spcBef>
                <a:spcPts val="0"/>
              </a:spcBef>
              <a:spcAft>
                <a:spcPts val="0"/>
              </a:spcAft>
              <a:buClr>
                <a:schemeClr val="dk1"/>
              </a:buClr>
              <a:buSzPts val="1400"/>
              <a:buChar char="-"/>
            </a:pPr>
            <a:r>
              <a:rPr lang="en-US"/>
              <a:t>In general, the only requirement is that the output of the different embedding strategies is synergized such that things that you need to be similar end up being similar! Exactly how CLIP works, which is an </a:t>
            </a:r>
            <a:endParaRPr/>
          </a:p>
        </p:txBody>
      </p:sp>
      <p:sp>
        <p:nvSpPr>
          <p:cNvPr id="3287" name="Google Shape;3287;g2ce22a6ec48_1_2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2ce22a6ec48_1_26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Embedding Model flavors of interest: </a:t>
            </a:r>
            <a:endParaRPr b="1"/>
          </a:p>
          <a:p>
            <a:pPr marL="457200" lvl="0" indent="-317500" algn="l" rtl="0">
              <a:spcBef>
                <a:spcPts val="0"/>
              </a:spcBef>
              <a:spcAft>
                <a:spcPts val="0"/>
              </a:spcAft>
              <a:buClr>
                <a:schemeClr val="dk1"/>
              </a:buClr>
              <a:buSzPts val="1400"/>
              <a:buChar char="-"/>
            </a:pPr>
            <a:r>
              <a:rPr lang="en-US"/>
              <a:t>Symmetric means all the inputs are embedded using the same embedding strategy.</a:t>
            </a:r>
            <a:endParaRPr/>
          </a:p>
          <a:p>
            <a:pPr marL="457200" lvl="0" indent="-317500" algn="l" rtl="0">
              <a:spcBef>
                <a:spcPts val="0"/>
              </a:spcBef>
              <a:spcAft>
                <a:spcPts val="0"/>
              </a:spcAft>
              <a:buClr>
                <a:schemeClr val="dk1"/>
              </a:buClr>
              <a:buSzPts val="1400"/>
              <a:buChar char="-"/>
            </a:pPr>
            <a:r>
              <a:rPr lang="en-US"/>
              <a:t>Asymmetric means there are different embedding models/strategies depending on the input type.</a:t>
            </a:r>
            <a:endParaRPr/>
          </a:p>
          <a:p>
            <a:pPr marL="914400" lvl="1" indent="-317500" algn="l" rtl="0">
              <a:spcBef>
                <a:spcPts val="0"/>
              </a:spcBef>
              <a:spcAft>
                <a:spcPts val="0"/>
              </a:spcAft>
              <a:buClr>
                <a:schemeClr val="dk1"/>
              </a:buClr>
              <a:buSzPts val="1400"/>
              <a:buChar char="-"/>
            </a:pPr>
            <a:r>
              <a:rPr lang="en-US"/>
              <a:t>i.e. “query” vs “document” pathway</a:t>
            </a:r>
            <a:endParaRPr/>
          </a:p>
          <a:p>
            <a:pPr marL="457200" lvl="0" indent="-317500" algn="l" rtl="0">
              <a:spcBef>
                <a:spcPts val="0"/>
              </a:spcBef>
              <a:spcAft>
                <a:spcPts val="0"/>
              </a:spcAft>
              <a:buClr>
                <a:schemeClr val="dk1"/>
              </a:buClr>
              <a:buSzPts val="1400"/>
              <a:buChar char="-"/>
            </a:pPr>
            <a:r>
              <a:rPr lang="en-US" b="1"/>
              <a:t>In general, the only requirement is that the output of the different embedding strategies is synergized such that things that you need to be similar end up being similar! Exactly how CLIP works, which is an image encoder and a text encoder that are synergized to output the same embedding for image-caption pairs. </a:t>
            </a:r>
            <a:endParaRPr b="1"/>
          </a:p>
        </p:txBody>
      </p:sp>
      <p:sp>
        <p:nvSpPr>
          <p:cNvPr id="3307" name="Google Shape;3307;g2ce22a6ec48_1_26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4"/>
        <p:cNvGrpSpPr/>
        <p:nvPr/>
      </p:nvGrpSpPr>
      <p:grpSpPr>
        <a:xfrm>
          <a:off x="0" y="0"/>
          <a:ext cx="0" cy="0"/>
          <a:chOff x="0" y="0"/>
          <a:chExt cx="0" cy="0"/>
        </a:xfrm>
      </p:grpSpPr>
      <p:sp>
        <p:nvSpPr>
          <p:cNvPr id="3315" name="Google Shape;3315;g2ce22a6ec48_1_27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the purposes of this notebook, understanding the embedding model’s properties should be good enough! Namely:</a:t>
            </a:r>
            <a:endParaRPr/>
          </a:p>
          <a:p>
            <a:pPr marL="457200" lvl="0" indent="-317500" algn="l" rtl="0">
              <a:spcBef>
                <a:spcPts val="0"/>
              </a:spcBef>
              <a:spcAft>
                <a:spcPts val="0"/>
              </a:spcAft>
              <a:buSzPts val="1400"/>
              <a:buChar char="-"/>
            </a:pPr>
            <a:r>
              <a:rPr lang="en-US"/>
              <a:t>It can embed natural language into a semantic space</a:t>
            </a:r>
            <a:endParaRPr/>
          </a:p>
          <a:p>
            <a:pPr marL="457200" lvl="0" indent="-317500" algn="l" rtl="0">
              <a:spcBef>
                <a:spcPts val="0"/>
              </a:spcBef>
              <a:spcAft>
                <a:spcPts val="0"/>
              </a:spcAft>
              <a:buSzPts val="1400"/>
              <a:buChar char="-"/>
            </a:pPr>
            <a:r>
              <a:rPr lang="en-US"/>
              <a:t>The semantic space can be reasoned with to find similarities (or differences, or just properties).</a:t>
            </a:r>
            <a:endParaRPr/>
          </a:p>
          <a:p>
            <a:pPr marL="0" lvl="0" indent="0" algn="l" rtl="0">
              <a:spcBef>
                <a:spcPts val="0"/>
              </a:spcBef>
              <a:spcAft>
                <a:spcPts val="0"/>
              </a:spcAft>
              <a:buNone/>
            </a:pPr>
            <a:endParaRPr/>
          </a:p>
          <a:p>
            <a:pPr marL="0" lvl="0" indent="0" algn="l" rtl="0">
              <a:spcBef>
                <a:spcPts val="0"/>
              </a:spcBef>
              <a:spcAft>
                <a:spcPts val="0"/>
              </a:spcAft>
              <a:buNone/>
            </a:pPr>
            <a:r>
              <a:rPr lang="en-US" b="1"/>
              <a:t>Author’s Notes:</a:t>
            </a:r>
            <a:r>
              <a:rPr lang="en-US"/>
              <a:t> Depending on the audience, you may want to walk through notebook 06 yourself and just have students do 64_guardrails by themselves after presenting the next section. Your call.</a:t>
            </a:r>
            <a:endParaRPr/>
          </a:p>
        </p:txBody>
      </p:sp>
      <p:sp>
        <p:nvSpPr>
          <p:cNvPr id="3316" name="Google Shape;3316;g2ce22a6ec48_1_27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2ce22a6ec48_1_27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7" name="Google Shape;3327;g2ce22a6ec48_1_27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8" name="Google Shape;3328;g2ce22a6ec48_1_2714: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dd37af48a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(Previous: Prerequisites)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(Current: Course Objectives/Outline)</a:t>
            </a:r>
            <a:endParaRPr b="1">
              <a:latin typeface="Roboto"/>
              <a:ea typeface="Roboto"/>
              <a:cs typeface="Roboto"/>
              <a:sym typeface="Roboto"/>
            </a:endParaRPr>
          </a:p>
          <a:p>
            <a:pPr marL="0" lvl="0" indent="0" algn="l" rtl="0">
              <a:spcBef>
                <a:spcPts val="0"/>
              </a:spcBef>
              <a:spcAft>
                <a:spcPts val="0"/>
              </a:spcAft>
              <a:buNone/>
            </a:pPr>
            <a:r>
              <a:rPr lang="en-US"/>
              <a:t>(Up Next: Section 1: Your Course Environment)</a:t>
            </a:r>
            <a:endParaRPr/>
          </a:p>
        </p:txBody>
      </p:sp>
      <p:sp>
        <p:nvSpPr>
          <p:cNvPr id="519" name="Google Shape;519;g2dd37af48a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2"/>
        <p:cNvGrpSpPr/>
        <p:nvPr/>
      </p:nvGrpSpPr>
      <p:grpSpPr>
        <a:xfrm>
          <a:off x="0" y="0"/>
          <a:ext cx="0" cy="0"/>
          <a:chOff x="0" y="0"/>
          <a:chExt cx="0" cy="0"/>
        </a:xfrm>
      </p:grpSpPr>
      <p:sp>
        <p:nvSpPr>
          <p:cNvPr id="3333" name="Google Shape;3333;g2ce22a6ec48_1_27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In the previous section, you got familiar with the code syntax and prior assumptions of embedding models. </a:t>
            </a:r>
            <a:endParaRPr b="1"/>
          </a:p>
          <a:p>
            <a:pPr marL="0" lvl="0" indent="0" algn="l" rtl="0">
              <a:spcBef>
                <a:spcPts val="0"/>
              </a:spcBef>
              <a:spcAft>
                <a:spcPts val="0"/>
              </a:spcAft>
              <a:buNone/>
            </a:pPr>
            <a:r>
              <a:rPr lang="en-US"/>
              <a:t>For part 6.4, you’ll get the opportunity to put this API to the test using to implement an “input guardrail”</a:t>
            </a:r>
            <a:endParaRPr/>
          </a:p>
          <a:p>
            <a:pPr marL="457200" lvl="0" indent="-317500" algn="l" rtl="0">
              <a:spcBef>
                <a:spcPts val="0"/>
              </a:spcBef>
              <a:spcAft>
                <a:spcPts val="0"/>
              </a:spcAft>
              <a:buSzPts val="1400"/>
              <a:buChar char="-"/>
            </a:pPr>
            <a:r>
              <a:rPr lang="en-US"/>
              <a:t>One of several types of guardrails (output guardrails and topic guardrails also quite common).</a:t>
            </a:r>
            <a:endParaRPr/>
          </a:p>
          <a:p>
            <a:pPr marL="457200" lvl="0" indent="-317500" algn="l" rtl="0">
              <a:spcBef>
                <a:spcPts val="0"/>
              </a:spcBef>
              <a:spcAft>
                <a:spcPts val="0"/>
              </a:spcAft>
              <a:buSzPts val="1400"/>
              <a:buChar char="-"/>
            </a:pPr>
            <a:r>
              <a:rPr lang="en-US"/>
              <a:t>Some simple ones rely on raw prompt engineering or zero-shot classification with generative models, you but can actually do it pretty easily by creating a classifier off of a known-useful embedding model. </a:t>
            </a:r>
            <a:endParaRPr/>
          </a:p>
        </p:txBody>
      </p:sp>
      <p:sp>
        <p:nvSpPr>
          <p:cNvPr id="3334" name="Google Shape;3334;g2ce22a6ec48_1_2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2ce22a6ec48_1_2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2ce22a6ec48_1_27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you got familiar with the code syntax and prior assumptions of embedding models. </a:t>
            </a:r>
            <a:endParaRPr/>
          </a:p>
          <a:p>
            <a:pPr marL="0" lvl="0" indent="0" algn="l" rtl="0">
              <a:spcBef>
                <a:spcPts val="0"/>
              </a:spcBef>
              <a:spcAft>
                <a:spcPts val="0"/>
              </a:spcAft>
              <a:buClr>
                <a:schemeClr val="dk1"/>
              </a:buClr>
              <a:buSzPts val="1100"/>
              <a:buFont typeface="Arial"/>
              <a:buNone/>
            </a:pPr>
            <a:r>
              <a:rPr lang="en-US" b="1"/>
              <a:t>For part 6.4, you’ll get the opportunity to put this API to the test using to implement an “input guardrail”</a:t>
            </a:r>
            <a:endParaRPr b="1"/>
          </a:p>
          <a:p>
            <a:pPr marL="457200" lvl="0" indent="-317500" algn="l" rtl="0">
              <a:spcBef>
                <a:spcPts val="0"/>
              </a:spcBef>
              <a:spcAft>
                <a:spcPts val="0"/>
              </a:spcAft>
              <a:buClr>
                <a:schemeClr val="dk1"/>
              </a:buClr>
              <a:buSzPts val="1400"/>
              <a:buChar char="-"/>
            </a:pPr>
            <a:r>
              <a:rPr lang="en-US" b="1"/>
              <a:t>One of several types of guardrails (output guardrails and topic guardrails also quite common).</a:t>
            </a:r>
            <a:endParaRPr b="1"/>
          </a:p>
          <a:p>
            <a:pPr marL="457200" lvl="0" indent="-317500" algn="l" rtl="0">
              <a:spcBef>
                <a:spcPts val="0"/>
              </a:spcBef>
              <a:spcAft>
                <a:spcPts val="0"/>
              </a:spcAft>
              <a:buClr>
                <a:schemeClr val="dk1"/>
              </a:buClr>
              <a:buSzPts val="1400"/>
              <a:buChar char="-"/>
            </a:pPr>
            <a:r>
              <a:rPr lang="en-US" b="1"/>
              <a:t>Some simple ones rely on raw prompt engineering or zero-shot classification with generative models, you but can actually do it pretty easily by creating a classifier off of a known-useful embedding model. </a:t>
            </a:r>
            <a:endParaRPr b="1"/>
          </a:p>
          <a:p>
            <a:pPr marL="0" lvl="0" indent="0" algn="l" rtl="0">
              <a:spcBef>
                <a:spcPts val="0"/>
              </a:spcBef>
              <a:spcAft>
                <a:spcPts val="0"/>
              </a:spcAft>
              <a:buNone/>
            </a:pPr>
            <a:r>
              <a:rPr lang="en-US"/>
              <a:t>How will this be done? </a:t>
            </a:r>
            <a:endParaRPr/>
          </a:p>
          <a:p>
            <a:pPr marL="457200" lvl="0" indent="-317500" algn="l" rtl="0">
              <a:spcBef>
                <a:spcPts val="0"/>
              </a:spcBef>
              <a:spcAft>
                <a:spcPts val="0"/>
              </a:spcAft>
              <a:buSzPts val="1400"/>
              <a:buChar char="-"/>
            </a:pPr>
            <a:r>
              <a:rPr lang="en-US"/>
              <a:t>Given a curated set of good and bad example inputs…</a:t>
            </a:r>
            <a:endParaRPr/>
          </a:p>
          <a:p>
            <a:pPr marL="457200" lvl="0" indent="-317500" algn="l" rtl="0">
              <a:spcBef>
                <a:spcPts val="0"/>
              </a:spcBef>
              <a:spcAft>
                <a:spcPts val="0"/>
              </a:spcAft>
              <a:buSzPts val="1400"/>
              <a:buChar char="-"/>
            </a:pPr>
            <a:r>
              <a:rPr lang="en-US"/>
              <a:t>… embed all of them to generate semantically-dense vectors…</a:t>
            </a:r>
            <a:endParaRPr/>
          </a:p>
          <a:p>
            <a:pPr marL="457200" lvl="0" indent="-317500" algn="l" rtl="0">
              <a:spcBef>
                <a:spcPts val="0"/>
              </a:spcBef>
              <a:spcAft>
                <a:spcPts val="0"/>
              </a:spcAft>
              <a:buSzPts val="1400"/>
              <a:buChar char="-"/>
            </a:pPr>
            <a:r>
              <a:rPr lang="en-US"/>
              <a:t>… and train a classifier to go from embedding to classification (using supervised machine learning/deep learning)</a:t>
            </a:r>
            <a:endParaRPr/>
          </a:p>
          <a:p>
            <a:pPr marL="914400" lvl="1" indent="-317500" algn="l" rtl="0">
              <a:spcBef>
                <a:spcPts val="0"/>
              </a:spcBef>
              <a:spcAft>
                <a:spcPts val="0"/>
              </a:spcAft>
              <a:buSzPts val="1400"/>
              <a:buChar char="-"/>
            </a:pPr>
            <a:r>
              <a:rPr lang="en-US"/>
              <a:t>If the embeddings are good for general reasoning, this is usually easy enough to do with classical logistic regression or a shallow network. </a:t>
            </a:r>
            <a:endParaRPr/>
          </a:p>
        </p:txBody>
      </p:sp>
      <p:sp>
        <p:nvSpPr>
          <p:cNvPr id="3346" name="Google Shape;3346;g2ce22a6ec48_1_27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1"/>
        <p:cNvGrpSpPr/>
        <p:nvPr/>
      </p:nvGrpSpPr>
      <p:grpSpPr>
        <a:xfrm>
          <a:off x="0" y="0"/>
          <a:ext cx="0" cy="0"/>
          <a:chOff x="0" y="0"/>
          <a:chExt cx="0" cy="0"/>
        </a:xfrm>
      </p:grpSpPr>
      <p:sp>
        <p:nvSpPr>
          <p:cNvPr id="3372" name="Google Shape;3372;g2ce22a6ec48_1_27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part 6.4, you’ll get the opportunity to put this API to the test using to implement an “input guardrail”</a:t>
            </a:r>
            <a:endParaRPr/>
          </a:p>
          <a:p>
            <a:pPr marL="0" lvl="0" indent="0" algn="l" rtl="0">
              <a:spcBef>
                <a:spcPts val="0"/>
              </a:spcBef>
              <a:spcAft>
                <a:spcPts val="0"/>
              </a:spcAft>
              <a:buClr>
                <a:schemeClr val="dk1"/>
              </a:buClr>
              <a:buSzPts val="1100"/>
              <a:buFont typeface="Arial"/>
              <a:buNone/>
            </a:pPr>
            <a:r>
              <a:rPr lang="en-US" b="1"/>
              <a:t>How will this be done? </a:t>
            </a:r>
            <a:endParaRPr b="1"/>
          </a:p>
          <a:p>
            <a:pPr marL="457200" lvl="0" indent="-317500" algn="l" rtl="0">
              <a:spcBef>
                <a:spcPts val="0"/>
              </a:spcBef>
              <a:spcAft>
                <a:spcPts val="0"/>
              </a:spcAft>
              <a:buClr>
                <a:schemeClr val="dk1"/>
              </a:buClr>
              <a:buSzPts val="1400"/>
              <a:buChar char="-"/>
            </a:pPr>
            <a:r>
              <a:rPr lang="en-US" b="1"/>
              <a:t>Given a curated set of good and bad example inputs…</a:t>
            </a:r>
            <a:endParaRPr b="1"/>
          </a:p>
          <a:p>
            <a:pPr marL="457200" lvl="0" indent="-317500" algn="l" rtl="0">
              <a:spcBef>
                <a:spcPts val="0"/>
              </a:spcBef>
              <a:spcAft>
                <a:spcPts val="0"/>
              </a:spcAft>
              <a:buClr>
                <a:schemeClr val="dk1"/>
              </a:buClr>
              <a:buSzPts val="1400"/>
              <a:buChar char="-"/>
            </a:pPr>
            <a:r>
              <a:rPr lang="en-US"/>
              <a:t>… embed all of them to generate semantically-dense vectors…</a:t>
            </a:r>
            <a:endParaRPr/>
          </a:p>
          <a:p>
            <a:pPr marL="457200" lvl="0" indent="-317500" algn="l" rtl="0">
              <a:spcBef>
                <a:spcPts val="0"/>
              </a:spcBef>
              <a:spcAft>
                <a:spcPts val="0"/>
              </a:spcAft>
              <a:buClr>
                <a:schemeClr val="dk1"/>
              </a:buClr>
              <a:buSzPts val="1400"/>
              <a:buChar char="-"/>
            </a:pPr>
            <a:r>
              <a:rPr lang="en-US"/>
              <a:t>… and train a classifier to go from embedding to classification (using supervised machine learning/deep learning)</a:t>
            </a:r>
            <a:endParaRPr/>
          </a:p>
          <a:p>
            <a:pPr marL="914400" lvl="1" indent="-317500" algn="l" rtl="0">
              <a:spcBef>
                <a:spcPts val="0"/>
              </a:spcBef>
              <a:spcAft>
                <a:spcPts val="0"/>
              </a:spcAft>
              <a:buClr>
                <a:schemeClr val="dk1"/>
              </a:buClr>
              <a:buSzPts val="1400"/>
              <a:buChar char="-"/>
            </a:pPr>
            <a:r>
              <a:rPr lang="en-US"/>
              <a:t>If the embeddings are good for general reasoning, this is usually easy enough to do with classical logistic regression or a shallow network. </a:t>
            </a:r>
            <a:endParaRPr/>
          </a:p>
          <a:p>
            <a:pPr marL="0" lvl="0" indent="0" algn="l" rtl="0">
              <a:spcBef>
                <a:spcPts val="0"/>
              </a:spcBef>
              <a:spcAft>
                <a:spcPts val="0"/>
              </a:spcAft>
              <a:buNone/>
            </a:pPr>
            <a:endParaRPr/>
          </a:p>
        </p:txBody>
      </p:sp>
      <p:sp>
        <p:nvSpPr>
          <p:cNvPr id="3373" name="Google Shape;3373;g2ce22a6ec48_1_2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4"/>
        <p:cNvGrpSpPr/>
        <p:nvPr/>
      </p:nvGrpSpPr>
      <p:grpSpPr>
        <a:xfrm>
          <a:off x="0" y="0"/>
          <a:ext cx="0" cy="0"/>
          <a:chOff x="0" y="0"/>
          <a:chExt cx="0" cy="0"/>
        </a:xfrm>
      </p:grpSpPr>
      <p:sp>
        <p:nvSpPr>
          <p:cNvPr id="3385" name="Google Shape;3385;g2ce22a6ec48_1_27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For part 6.4, you’ll get the opportunity to put this API to the test using to implement an “input guardrail”</a:t>
            </a:r>
            <a:endParaRPr/>
          </a:p>
          <a:p>
            <a:pPr marL="0" lvl="0" indent="0" algn="l" rtl="0">
              <a:spcBef>
                <a:spcPts val="0"/>
              </a:spcBef>
              <a:spcAft>
                <a:spcPts val="0"/>
              </a:spcAft>
              <a:buClr>
                <a:schemeClr val="dk1"/>
              </a:buClr>
              <a:buSzPts val="1100"/>
              <a:buFont typeface="Arial"/>
              <a:buNone/>
            </a:pPr>
            <a:r>
              <a:rPr lang="en-US" b="1"/>
              <a:t>How will this be done? </a:t>
            </a:r>
            <a:endParaRPr b="1"/>
          </a:p>
          <a:p>
            <a:pPr marL="457200" lvl="0" indent="-317500" algn="l" rtl="0">
              <a:spcBef>
                <a:spcPts val="0"/>
              </a:spcBef>
              <a:spcAft>
                <a:spcPts val="0"/>
              </a:spcAft>
              <a:buClr>
                <a:schemeClr val="dk1"/>
              </a:buClr>
              <a:buSzPts val="1400"/>
              <a:buChar char="-"/>
            </a:pPr>
            <a:r>
              <a:rPr lang="en-US"/>
              <a:t>Given a curated set of good and bad example inputs…</a:t>
            </a:r>
            <a:endParaRPr/>
          </a:p>
          <a:p>
            <a:pPr marL="457200" lvl="0" indent="-317500" algn="l" rtl="0">
              <a:spcBef>
                <a:spcPts val="0"/>
              </a:spcBef>
              <a:spcAft>
                <a:spcPts val="0"/>
              </a:spcAft>
              <a:buClr>
                <a:schemeClr val="dk1"/>
              </a:buClr>
              <a:buSzPts val="1400"/>
              <a:buChar char="-"/>
            </a:pPr>
            <a:r>
              <a:rPr lang="en-US" b="1"/>
              <a:t>… embed all of them to generate semantically-dense vectors…</a:t>
            </a:r>
            <a:endParaRPr b="1"/>
          </a:p>
          <a:p>
            <a:pPr marL="457200" lvl="0" indent="-317500" algn="l" rtl="0">
              <a:spcBef>
                <a:spcPts val="0"/>
              </a:spcBef>
              <a:spcAft>
                <a:spcPts val="0"/>
              </a:spcAft>
              <a:buClr>
                <a:schemeClr val="dk1"/>
              </a:buClr>
              <a:buSzPts val="1400"/>
              <a:buChar char="-"/>
            </a:pPr>
            <a:r>
              <a:rPr lang="en-US"/>
              <a:t>… and train a classifier to go from embedding to classification (using supervised machine learning/deep learning)</a:t>
            </a:r>
            <a:endParaRPr/>
          </a:p>
          <a:p>
            <a:pPr marL="914400" lvl="1" indent="-317500" algn="l" rtl="0">
              <a:spcBef>
                <a:spcPts val="0"/>
              </a:spcBef>
              <a:spcAft>
                <a:spcPts val="0"/>
              </a:spcAft>
              <a:buClr>
                <a:schemeClr val="dk1"/>
              </a:buClr>
              <a:buSzPts val="1400"/>
              <a:buChar char="-"/>
            </a:pPr>
            <a:r>
              <a:rPr lang="en-US"/>
              <a:t>If the embeddings are good for general reasoning, this is usually easy enough to do with classical logistic regression or a shallow network.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386" name="Google Shape;3386;g2ce22a6ec48_1_27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4"/>
        <p:cNvGrpSpPr/>
        <p:nvPr/>
      </p:nvGrpSpPr>
      <p:grpSpPr>
        <a:xfrm>
          <a:off x="0" y="0"/>
          <a:ext cx="0" cy="0"/>
          <a:chOff x="0" y="0"/>
          <a:chExt cx="0" cy="0"/>
        </a:xfrm>
      </p:grpSpPr>
      <p:sp>
        <p:nvSpPr>
          <p:cNvPr id="3405" name="Google Shape;3405;g2ce22a6ec48_1_27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For part 6.4, you’ll get the opportunity to put this API to the test using to implement an “input guardrail”</a:t>
            </a:r>
            <a:endParaRPr/>
          </a:p>
          <a:p>
            <a:pPr marL="0" lvl="0" indent="0" algn="l" rtl="0">
              <a:spcBef>
                <a:spcPts val="0"/>
              </a:spcBef>
              <a:spcAft>
                <a:spcPts val="0"/>
              </a:spcAft>
              <a:buClr>
                <a:schemeClr val="dk1"/>
              </a:buClr>
              <a:buSzPts val="1100"/>
              <a:buFont typeface="Arial"/>
              <a:buNone/>
            </a:pPr>
            <a:r>
              <a:rPr lang="en-US" b="1"/>
              <a:t>How will this be done? </a:t>
            </a:r>
            <a:endParaRPr b="1"/>
          </a:p>
          <a:p>
            <a:pPr marL="457200" lvl="0" indent="-317500" algn="l" rtl="0">
              <a:spcBef>
                <a:spcPts val="0"/>
              </a:spcBef>
              <a:spcAft>
                <a:spcPts val="0"/>
              </a:spcAft>
              <a:buClr>
                <a:schemeClr val="dk1"/>
              </a:buClr>
              <a:buSzPts val="1400"/>
              <a:buChar char="-"/>
            </a:pPr>
            <a:r>
              <a:rPr lang="en-US"/>
              <a:t>Given a curated set of good and bad example inputs…</a:t>
            </a:r>
            <a:endParaRPr/>
          </a:p>
          <a:p>
            <a:pPr marL="457200" lvl="0" indent="-317500" algn="l" rtl="0">
              <a:spcBef>
                <a:spcPts val="0"/>
              </a:spcBef>
              <a:spcAft>
                <a:spcPts val="0"/>
              </a:spcAft>
              <a:buClr>
                <a:schemeClr val="dk1"/>
              </a:buClr>
              <a:buSzPts val="1400"/>
              <a:buChar char="-"/>
            </a:pPr>
            <a:r>
              <a:rPr lang="en-US"/>
              <a:t>… embed all of them to generate semantically-dense vectors…</a:t>
            </a:r>
            <a:endParaRPr/>
          </a:p>
          <a:p>
            <a:pPr marL="457200" lvl="0" indent="-317500" algn="l" rtl="0">
              <a:spcBef>
                <a:spcPts val="0"/>
              </a:spcBef>
              <a:spcAft>
                <a:spcPts val="0"/>
              </a:spcAft>
              <a:buClr>
                <a:schemeClr val="dk1"/>
              </a:buClr>
              <a:buSzPts val="1400"/>
              <a:buChar char="-"/>
            </a:pPr>
            <a:r>
              <a:rPr lang="en-US" b="1"/>
              <a:t>… and train a classifier to go from embedding to classification (using using supervised machine learning/deep learning)</a:t>
            </a:r>
            <a:endParaRPr b="1"/>
          </a:p>
          <a:p>
            <a:pPr marL="914400" lvl="1" indent="-317500" algn="l" rtl="0">
              <a:spcBef>
                <a:spcPts val="0"/>
              </a:spcBef>
              <a:spcAft>
                <a:spcPts val="0"/>
              </a:spcAft>
              <a:buClr>
                <a:schemeClr val="dk1"/>
              </a:buClr>
              <a:buSzPts val="1400"/>
              <a:buChar char="-"/>
            </a:pPr>
            <a:r>
              <a:rPr lang="en-US" b="1"/>
              <a:t>If the embeddings are good for general reasoning, this is usually easy enough to do with classical logistic regression or a shallow network. </a:t>
            </a:r>
            <a:endParaRPr b="1"/>
          </a:p>
          <a:p>
            <a:pPr marL="0" lvl="0" indent="0" algn="l" rtl="0">
              <a:spcBef>
                <a:spcPts val="0"/>
              </a:spcBef>
              <a:spcAft>
                <a:spcPts val="0"/>
              </a:spcAft>
              <a:buNone/>
            </a:pPr>
            <a:r>
              <a:rPr lang="en-US"/>
              <a:t>And that’s it! You have a classifier branch! </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406" name="Google Shape;3406;g2ce22a6ec48_1_2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2ce22a6ec48_1_28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2ce22a6ec48_1_28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For part 6.4, you’ll get the opportunity to put this API to the test using to implement an “input guardrail”</a:t>
            </a:r>
            <a:endParaRPr/>
          </a:p>
          <a:p>
            <a:pPr marL="0" lvl="0" indent="0" algn="l" rtl="0">
              <a:spcBef>
                <a:spcPts val="0"/>
              </a:spcBef>
              <a:spcAft>
                <a:spcPts val="0"/>
              </a:spcAft>
              <a:buClr>
                <a:schemeClr val="dk1"/>
              </a:buClr>
              <a:buSzPts val="1100"/>
              <a:buFont typeface="Arial"/>
              <a:buNone/>
            </a:pPr>
            <a:r>
              <a:rPr lang="en-US"/>
              <a:t>How will this be done? Given a curated set of good and bad example inputs, embed all of them to generate semantically-dense vectors, and train a classifier to go from embedding to classification.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b="1"/>
              <a:t>And that’s it! You have a classifier branch! </a:t>
            </a:r>
            <a:endParaRPr b="1"/>
          </a:p>
          <a:p>
            <a:pPr marL="457200" lvl="0" indent="-317500" algn="l" rtl="0">
              <a:spcBef>
                <a:spcPts val="0"/>
              </a:spcBef>
              <a:spcAft>
                <a:spcPts val="0"/>
              </a:spcAft>
              <a:buSzPts val="1400"/>
              <a:buChar char="-"/>
            </a:pPr>
            <a:r>
              <a:rPr lang="en-US" b="1"/>
              <a:t>You could use this as a hard gating mechanism to stop or route the dialog, or the value could be injected directly into a prompt to request special kind of logic from your LLM. It can also be used to aggregate statistics and move conversations accordingly.</a:t>
            </a:r>
            <a:endParaRPr b="1"/>
          </a:p>
          <a:p>
            <a:pPr marL="457200" lvl="0" indent="-317500" algn="l" rtl="0">
              <a:spcBef>
                <a:spcPts val="0"/>
              </a:spcBef>
              <a:spcAft>
                <a:spcPts val="0"/>
              </a:spcAft>
              <a:buSzPts val="1400"/>
              <a:buChar char="-"/>
            </a:pPr>
            <a:r>
              <a:rPr lang="en-US" b="1"/>
              <a:t>In our case, we will use it to route between two kinds of prompts; one that tries to help, and another that tries to NOT help and explain why. </a:t>
            </a:r>
            <a:endParaRPr b="1"/>
          </a:p>
          <a:p>
            <a:pPr marL="0" lvl="0" indent="0" algn="l" rtl="0">
              <a:spcBef>
                <a:spcPts val="0"/>
              </a:spcBef>
              <a:spcAft>
                <a:spcPts val="0"/>
              </a:spcAft>
              <a:buNone/>
            </a:pPr>
            <a:r>
              <a:rPr lang="en-US"/>
              <a:t>Good luck! In the next section, we will be using a similar logic for document retrieval and will implement RAG from scratch.</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3430" name="Google Shape;3430;g2ce22a6ec48_1_280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ce22a6ec48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2ce22a6ec48_1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2ce22a6ec48_1_117: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ce22a6ec48_1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ce22a6ec48_1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"Once you've launched the course environment, you'll be greeted with the JupyterLab interface. </a:t>
            </a:r>
            <a:endParaRPr b="1">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a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p:txBody>
      </p:sp>
      <p:sp>
        <p:nvSpPr>
          <p:cNvPr id="535" name="Google Shape;535;g2ce22a6ec48_1_12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ce22a6ec48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ce22a6ec48_1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Can be deployed locally from your system and using your resources. Rely on your hardware and access via your browser. </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(Next slide adds in Jupyter Labs server, which probably stays within your local host scope.)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p:txBody>
      </p:sp>
      <p:sp>
        <p:nvSpPr>
          <p:cNvPr id="543" name="Google Shape;543;g2ce22a6ec48_1_1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ce22a6ec48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ce22a6ec48_1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Can be deployed locally from your system and using your resources. Rely on your hardware and access via your browser. </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p:txBody>
      </p:sp>
      <p:sp>
        <p:nvSpPr>
          <p:cNvPr id="560" name="Google Shape;560;g2ce22a6ec48_1_14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ce22a6ec4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ce22a6ec4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US"/>
              <a:t>REMIND STUDENTS TO START UP THEIR COURSE ENVIRONMENT!</a:t>
            </a:r>
            <a:endParaRPr/>
          </a:p>
          <a:p>
            <a:pPr marL="0" lvl="0" indent="0" algn="l" rtl="0">
              <a:spcBef>
                <a:spcPts val="0"/>
              </a:spcBef>
              <a:spcAft>
                <a:spcPts val="0"/>
              </a:spcAft>
              <a:buNone/>
            </a:pPr>
            <a:endParaRPr b="1"/>
          </a:p>
          <a:p>
            <a:pPr marL="0" lvl="0" indent="0" algn="l" rtl="0">
              <a:spcBef>
                <a:spcPts val="0"/>
              </a:spcBef>
              <a:spcAft>
                <a:spcPts val="0"/>
              </a:spcAft>
              <a:buNone/>
            </a:pPr>
            <a:r>
              <a:rPr lang="en-US"/>
              <a:t>LLMs: Large Language Models which take in, produce, or otherwise reason with  text. We’ll learn to make more complex systems</a:t>
            </a:r>
            <a:endParaRPr b="1"/>
          </a:p>
          <a:p>
            <a:pPr marL="0" lvl="0" indent="0" algn="l" rtl="0">
              <a:spcBef>
                <a:spcPts val="0"/>
              </a:spcBef>
              <a:spcAft>
                <a:spcPts val="0"/>
              </a:spcAft>
              <a:buNone/>
            </a:pPr>
            <a:endParaRPr b="1"/>
          </a:p>
          <a:p>
            <a:pPr marL="0" lvl="0" indent="0" algn="l" rtl="0">
              <a:spcBef>
                <a:spcPts val="0"/>
              </a:spcBef>
              <a:spcAft>
                <a:spcPts val="0"/>
              </a:spcAft>
              <a:buNone/>
            </a:pPr>
            <a:r>
              <a:rPr lang="en-US">
                <a:latin typeface="Roboto"/>
                <a:ea typeface="Roboto"/>
                <a:cs typeface="Roboto"/>
                <a:sym typeface="Roboto"/>
              </a:rPr>
              <a:t>Course Topics: </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Built from the ground up using foundation models which can be deployed on your own compute.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a:t>
            </a:r>
            <a:endParaRPr>
              <a:latin typeface="Roboto"/>
              <a:ea typeface="Roboto"/>
              <a:cs typeface="Roboto"/>
              <a:sym typeface="Roboto"/>
            </a:endParaRPr>
          </a:p>
        </p:txBody>
      </p:sp>
      <p:sp>
        <p:nvSpPr>
          <p:cNvPr id="384" name="Google Shape;384;g2ce22a6ec48_1_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ce22a6ec48_1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ce22a6ec48_1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Can also be launched through a service like Google Colab! Allocates resources for you, and doesn’t rely on your compute!</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(Use your computer to coordinate with some allocation system)</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(Get yourself access to a GPU-enabled resource from the cloud)</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p:txBody>
      </p:sp>
      <p:sp>
        <p:nvSpPr>
          <p:cNvPr id="580" name="Google Shape;580;g2ce22a6ec48_1_16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ce22a6ec48_1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ce22a6ec48_1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(Use your computer to coordinate with some allocation system)</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(Get yourself access to a GPU-enabled resource from the cloud)</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b="1">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02" name="Google Shape;602;g2ce22a6ec48_1_18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ce22a6ec48_1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ce22a6ec48_1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"Once you've launched the course environment, you'll be greeted with the JupyterLab interface. </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Can be deployed locally from your system and using your resources. Rely on your hardware and access via your browser. </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Can also be launched through a service like Google Colab! Allocates resources for you, and doesn’t rely on your compute!</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latin typeface="Roboto"/>
                <a:ea typeface="Roboto"/>
                <a:cs typeface="Roboto"/>
                <a:sym typeface="Roboto"/>
              </a:rPr>
              <a:t>(Use your computer to coordinate with some allocation system)</a:t>
            </a:r>
            <a:endParaRPr>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(Get yourself access to a GPU-enabled resource from the cloud)</a:t>
            </a:r>
            <a:endParaRPr/>
          </a:p>
        </p:txBody>
      </p:sp>
      <p:sp>
        <p:nvSpPr>
          <p:cNvPr id="635" name="Google Shape;635;g2ce22a6ec48_1_2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ce22a6ec48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ce22a6ec48_1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How is this interface actually provided for you?</a:t>
            </a:r>
            <a:endParaRPr b="1">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p:txBody>
      </p:sp>
      <p:sp>
        <p:nvSpPr>
          <p:cNvPr id="673" name="Google Shape;673;g2ce22a6ec48_1_25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ce22a6ec48_1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ce22a6ec48_1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Compute allocated for you by cloud provider like AWS or Azure. Has some hardware, os, software, etc.</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680" name="Google Shape;680;g2ce22a6ec48_1_2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ce22a6ec48_1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ce22a6ec48_1_2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b="1">
                <a:latin typeface="Roboto"/>
                <a:ea typeface="Roboto"/>
                <a:cs typeface="Roboto"/>
                <a:sym typeface="Roboto"/>
              </a:rPr>
              <a:t>Compute allocated for you by cloud provider like AWS or Azure. Has some hardware, os, software, etc.</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09" name="Google Shape;709;g2ce22a6ec48_1_28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ce22a6ec48_1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ce22a6ec48_1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Maybe data loader? Maybe proxy server? Metadata tracker? Database connection? Need different software…</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39" name="Google Shape;739;g2ce22a6ec48_1_31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ce22a6ec48_1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ce22a6ec48_1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Maybe some of the other resources have different requirements? Volume space? Hardware allocation?...</a:t>
            </a:r>
            <a:endParaRPr b="1">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TO HELP SOLVE THIS, WE CAN CONTAINERIZE INTO MICROSERVICES!</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endParaRPr>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774" name="Google Shape;774;g2ce22a6ec48_1_35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ce22a6ec48_1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ce22a6ec48_1_3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How is this interface actually provided for you?</a:t>
            </a:r>
            <a:endParaRPr>
              <a:latin typeface="Roboto"/>
              <a:ea typeface="Roboto"/>
              <a:cs typeface="Roboto"/>
              <a:sym typeface="Roboto"/>
            </a:endParaRPr>
          </a:p>
          <a:p>
            <a:pPr marL="457200" lvl="0" indent="-304800" algn="l" rtl="0">
              <a:lnSpc>
                <a:spcPct val="115000"/>
              </a:lnSpc>
              <a:spcBef>
                <a:spcPts val="1500"/>
              </a:spcBef>
              <a:spcAft>
                <a:spcPts val="0"/>
              </a:spcAft>
              <a:buClr>
                <a:srgbClr val="D1D5DB"/>
              </a:buClr>
              <a:buSzPts val="1200"/>
              <a:buFont typeface="Roboto"/>
              <a:buChar char="●"/>
            </a:pPr>
            <a:r>
              <a:rPr lang="en-US">
                <a:latin typeface="Roboto"/>
                <a:ea typeface="Roboto"/>
                <a:cs typeface="Roboto"/>
                <a:sym typeface="Roboto"/>
              </a:rPr>
              <a:t>Compute allocated for you by cloud provider like AWS or Azure. Has some hardware, os, software, etc.</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Good to go!!! Except there are other things happening in the background…</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data loader? Maybe proxy server? Metadata tracker? Database connection? Need different software…</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a:latin typeface="Roboto"/>
                <a:ea typeface="Roboto"/>
                <a:cs typeface="Roboto"/>
                <a:sym typeface="Roboto"/>
              </a:rPr>
              <a:t>Maybe some of the other resources have different requirements? Volume space? Hardware allocation?...</a:t>
            </a:r>
            <a:endParaRPr>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Char char="●"/>
            </a:pPr>
            <a:r>
              <a:rPr lang="en-US" b="1">
                <a:latin typeface="Roboto"/>
                <a:ea typeface="Roboto"/>
                <a:cs typeface="Roboto"/>
                <a:sym typeface="Roboto"/>
              </a:rPr>
              <a:t>TO HELP SOLVE THIS, WE CAN CONTAINERIZE INTO MICROSERVICES!</a:t>
            </a:r>
            <a:endParaRPr b="1">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b="1">
                <a:latin typeface="Roboto"/>
                <a:ea typeface="Roboto"/>
                <a:cs typeface="Roboto"/>
                <a:sym typeface="Roboto"/>
              </a:rPr>
              <a:t>Avoid dependency conflict, allocate resources as necessary, provide connections through server ports!</a:t>
            </a:r>
            <a:endParaRPr b="1">
              <a:latin typeface="Roboto"/>
              <a:ea typeface="Roboto"/>
              <a:cs typeface="Roboto"/>
              <a:sym typeface="Roboto"/>
            </a:endParaRPr>
          </a:p>
          <a:p>
            <a:pPr marL="0" lvl="0" indent="0" algn="l" rtl="0">
              <a:spcBef>
                <a:spcPts val="150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813" name="Google Shape;813;g2ce22a6ec48_1_39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ce22a6ec48_1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ce22a6ec48_1_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SzPts val="1400"/>
              <a:buChar char="-"/>
            </a:pPr>
            <a:r>
              <a:rPr lang="en-US" b="1"/>
              <a:t>Let’s start with your device, which is telling a service (like DLI?) that you need compute.</a:t>
            </a:r>
            <a:endParaRPr b="1"/>
          </a:p>
          <a:p>
            <a:pPr marL="457200" lvl="0" indent="-317500" algn="l" rtl="0">
              <a:spcBef>
                <a:spcPts val="0"/>
              </a:spcBef>
              <a:spcAft>
                <a:spcPts val="0"/>
              </a:spcAft>
              <a:buSzPts val="1400"/>
              <a:buChar char="-"/>
            </a:pPr>
            <a:r>
              <a:rPr lang="en-US"/>
              <a:t>DLI will ask AWS/Azure to ALLOCATE RESOURCES for the environment. </a:t>
            </a:r>
            <a:endParaRPr/>
          </a:p>
          <a:p>
            <a:pPr marL="457200" lvl="0" indent="-317500" algn="l" rtl="0">
              <a:spcBef>
                <a:spcPts val="0"/>
              </a:spcBef>
              <a:spcAft>
                <a:spcPts val="0"/>
              </a:spcAft>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SzPts val="1400"/>
              <a:buChar char="-"/>
            </a:pPr>
            <a:r>
              <a:rPr lang="en-US"/>
              <a:t>Then, perpetual services can be kickstarted in these containers, like servers or endpoints. We now have live microservices!</a:t>
            </a:r>
            <a:endParaRPr/>
          </a:p>
        </p:txBody>
      </p:sp>
      <p:sp>
        <p:nvSpPr>
          <p:cNvPr id="864" name="Google Shape;864;g2ce22a6ec48_1_44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ce22a6ec48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ce22a6ec48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US" b="1"/>
              <a:t>REMIND STUDENTS TO START UP THEIR COURSE ENVIRONMENT!</a:t>
            </a:r>
            <a:endParaRPr b="1"/>
          </a:p>
          <a:p>
            <a:pPr marL="0" lvl="0" indent="0" algn="l" rtl="0">
              <a:spcBef>
                <a:spcPts val="0"/>
              </a:spcBef>
              <a:spcAft>
                <a:spcPts val="0"/>
              </a:spcAft>
              <a:buNone/>
            </a:pPr>
            <a:endParaRPr b="1"/>
          </a:p>
          <a:p>
            <a:pPr marL="0" lvl="0" indent="0" algn="l" rtl="0">
              <a:spcBef>
                <a:spcPts val="0"/>
              </a:spcBef>
              <a:spcAft>
                <a:spcPts val="0"/>
              </a:spcAft>
              <a:buSzPts val="1100"/>
              <a:buNone/>
            </a:pPr>
            <a:r>
              <a:rPr lang="en-US"/>
              <a:t>LLMs: Large Language Models which take in, produce, or otherwise reason with  text. We’ll learn to make more complex systems</a:t>
            </a:r>
            <a:endParaRPr/>
          </a:p>
          <a:p>
            <a:pPr marL="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Course Topics: </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Built from the ground up using foundation models which can be deployed on your own compute.</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Leveraging current best practices from open-source frameworks like LangChain.</a:t>
            </a:r>
            <a:endParaRPr b="1"/>
          </a:p>
        </p:txBody>
      </p:sp>
      <p:sp>
        <p:nvSpPr>
          <p:cNvPr id="391" name="Google Shape;391;g2ce22a6ec48_1_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ce22a6ec48_1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2ce22a6ec48_1_4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b="1"/>
              <a:t>DLI will ask AWS/Azure to ALLOCATE RESOURCES for the environment. </a:t>
            </a:r>
            <a:endParaRPr b="1"/>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874" name="Google Shape;874;g2ce22a6ec48_1_44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ce22a6ec48_1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2ce22a6ec48_1_4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b="1"/>
              <a:t>Then, DLI will DEFINE the microservices. What they are, how they’re made, what ports they can use. (i.e. docker-compose)</a:t>
            </a:r>
            <a:endParaRPr b="1"/>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897" name="Google Shape;897;g2ce22a6ec48_1_47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ce22a6ec48_1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2ce22a6ec48_1_5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b="1"/>
              <a:t>These microservices can then be CONSTRUCTED from a base image. Install packages, move files, download stuff, etc. (i.e. Dockerfile)</a:t>
            </a:r>
            <a:endParaRPr b="1"/>
          </a:p>
          <a:p>
            <a:pPr marL="457200" lvl="0" indent="-317500" algn="l" rtl="0">
              <a:spcBef>
                <a:spcPts val="0"/>
              </a:spcBef>
              <a:spcAft>
                <a:spcPts val="0"/>
              </a:spcAft>
              <a:buClr>
                <a:schemeClr val="dk1"/>
              </a:buClr>
              <a:buSzPts val="1400"/>
              <a:buChar char="-"/>
            </a:pPr>
            <a:r>
              <a:rPr lang="en-US"/>
              <a:t>Then, perpetual services can be kickstarted in these containers, like servers or endpoints. We now have live microservices!</a:t>
            </a:r>
            <a:endParaRPr/>
          </a:p>
          <a:p>
            <a:pPr marL="0" lvl="0" indent="0" algn="l" rtl="0">
              <a:spcBef>
                <a:spcPts val="0"/>
              </a:spcBef>
              <a:spcAft>
                <a:spcPts val="0"/>
              </a:spcAft>
              <a:buClr>
                <a:schemeClr val="dk1"/>
              </a:buClr>
              <a:buSzPts val="1100"/>
              <a:buFont typeface="Arial"/>
              <a:buNone/>
            </a:pPr>
            <a:endParaRPr/>
          </a:p>
        </p:txBody>
      </p:sp>
      <p:sp>
        <p:nvSpPr>
          <p:cNvPr id="939" name="Google Shape;939;g2ce22a6ec48_1_51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ce22a6ec48_1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2ce22a6ec48_1_5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Let’s start with your device, which is telling a service (like DLI?) that you need compute.</a:t>
            </a:r>
            <a:endParaRPr/>
          </a:p>
          <a:p>
            <a:pPr marL="457200" lvl="0" indent="-317500" algn="l" rtl="0">
              <a:spcBef>
                <a:spcPts val="0"/>
              </a:spcBef>
              <a:spcAft>
                <a:spcPts val="0"/>
              </a:spcAft>
              <a:buClr>
                <a:schemeClr val="dk1"/>
              </a:buClr>
              <a:buSzPts val="1400"/>
              <a:buChar char="-"/>
            </a:pPr>
            <a:r>
              <a:rPr lang="en-US"/>
              <a:t>DLI will ask AWS/Azure to ALLOCATE RESOURCES for the environment. </a:t>
            </a:r>
            <a:endParaRPr/>
          </a:p>
          <a:p>
            <a:pPr marL="457200" lvl="0" indent="-317500" algn="l" rtl="0">
              <a:spcBef>
                <a:spcPts val="0"/>
              </a:spcBef>
              <a:spcAft>
                <a:spcPts val="0"/>
              </a:spcAft>
              <a:buClr>
                <a:schemeClr val="dk1"/>
              </a:buClr>
              <a:buSzPts val="1400"/>
              <a:buChar char="-"/>
            </a:pPr>
            <a:r>
              <a:rPr lang="en-US"/>
              <a:t>Then, DLI will DEFINE the microservices. What they are, how they’re made, what ports they can use. (i.e. docker-compose)</a:t>
            </a:r>
            <a:endParaRPr/>
          </a:p>
          <a:p>
            <a:pPr marL="457200" lvl="0" indent="-317500" algn="l" rtl="0">
              <a:spcBef>
                <a:spcPts val="0"/>
              </a:spcBef>
              <a:spcAft>
                <a:spcPts val="0"/>
              </a:spcAft>
              <a:buClr>
                <a:schemeClr val="dk1"/>
              </a:buClr>
              <a:buSzPts val="1400"/>
              <a:buChar char="-"/>
            </a:pPr>
            <a:r>
              <a:rPr lang="en-US"/>
              <a:t>These microservices can then be CONSTRUCTED from a base image. Install packages, move files, download stuff, etc. (i.e. Dockerfile)</a:t>
            </a:r>
            <a:endParaRPr/>
          </a:p>
          <a:p>
            <a:pPr marL="457200" lvl="0" indent="-317500" algn="l" rtl="0">
              <a:spcBef>
                <a:spcPts val="0"/>
              </a:spcBef>
              <a:spcAft>
                <a:spcPts val="0"/>
              </a:spcAft>
              <a:buClr>
                <a:schemeClr val="dk1"/>
              </a:buClr>
              <a:buSzPts val="1400"/>
              <a:buChar char="-"/>
            </a:pPr>
            <a:r>
              <a:rPr lang="en-US" b="1"/>
              <a:t>Then, perpetual services can be kickstarted in these containers, like servers or endpoints. We now have live microservices!</a:t>
            </a:r>
            <a:endParaRPr b="1"/>
          </a:p>
          <a:p>
            <a:pPr marL="457200" lvl="0" indent="-317500" algn="l" rtl="0">
              <a:spcBef>
                <a:spcPts val="0"/>
              </a:spcBef>
              <a:spcAft>
                <a:spcPts val="0"/>
              </a:spcAft>
              <a:buClr>
                <a:schemeClr val="dk1"/>
              </a:buClr>
              <a:buSzPts val="1400"/>
              <a:buChar char="-"/>
            </a:pPr>
            <a:r>
              <a:rPr lang="en-US"/>
              <a:t>Why bother setting things up this way though?</a:t>
            </a:r>
            <a:endParaRPr/>
          </a:p>
          <a:p>
            <a:pPr marL="457200" lvl="0" indent="-317500" algn="l" rtl="0">
              <a:spcBef>
                <a:spcPts val="0"/>
              </a:spcBef>
              <a:spcAft>
                <a:spcPts val="0"/>
              </a:spcAft>
              <a:buClr>
                <a:schemeClr val="dk1"/>
              </a:buClr>
              <a:buSzPts val="1400"/>
              <a:buChar char="-"/>
            </a:pPr>
            <a:r>
              <a:rPr lang="en-US"/>
              <a:t>…</a:t>
            </a:r>
            <a:endParaRPr/>
          </a:p>
        </p:txBody>
      </p:sp>
      <p:sp>
        <p:nvSpPr>
          <p:cNvPr id="975" name="Google Shape;975;g2ce22a6ec48_1_5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ce22a6ec48_1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ce22a6ec48_1_5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b="1"/>
          </a:p>
          <a:p>
            <a:pPr marL="457200" lvl="0" indent="-317500" algn="l" rtl="0">
              <a:spcBef>
                <a:spcPts val="0"/>
              </a:spcBef>
              <a:spcAft>
                <a:spcPts val="0"/>
              </a:spcAft>
              <a:buClr>
                <a:schemeClr val="dk1"/>
              </a:buClr>
              <a:buSzPts val="1400"/>
              <a:buChar char="-"/>
            </a:pPr>
            <a:r>
              <a:rPr lang="en-US"/>
              <a:t>…</a:t>
            </a:r>
            <a:endParaRPr/>
          </a:p>
          <a:p>
            <a:pPr marL="457200" lvl="0" indent="-317500" algn="l" rtl="0">
              <a:spcBef>
                <a:spcPts val="0"/>
              </a:spcBef>
              <a:spcAft>
                <a:spcPts val="0"/>
              </a:spcAft>
              <a:buClr>
                <a:schemeClr val="dk1"/>
              </a:buClr>
              <a:buSzPts val="1400"/>
              <a:buChar char="-"/>
            </a:pPr>
            <a:r>
              <a:rPr lang="en-US"/>
              <a:t>Why bother setting things up this way though? </a:t>
            </a:r>
            <a:endParaRPr/>
          </a:p>
          <a:p>
            <a:pPr marL="457200" lvl="0" indent="-317500" algn="l" rtl="0">
              <a:spcBef>
                <a:spcPts val="0"/>
              </a:spcBef>
              <a:spcAft>
                <a:spcPts val="0"/>
              </a:spcAft>
              <a:buClr>
                <a:schemeClr val="dk1"/>
              </a:buClr>
              <a:buSzPts val="1400"/>
              <a:buChar char="-"/>
            </a:pPr>
            <a:r>
              <a:rPr lang="en-US" b="1"/>
              <a:t>Turns out, creating services that communicate over ports makes it simple to move stuff around! </a:t>
            </a:r>
            <a:r>
              <a:rPr lang="en-US"/>
              <a:t>(next slide shows connections) </a:t>
            </a:r>
            <a:endParaRPr/>
          </a:p>
          <a:p>
            <a:pPr marL="914400" lvl="1" indent="-317500" algn="l" rtl="0">
              <a:spcBef>
                <a:spcPts val="0"/>
              </a:spcBef>
              <a:spcAft>
                <a:spcPts val="0"/>
              </a:spcAft>
              <a:buClr>
                <a:schemeClr val="dk1"/>
              </a:buClr>
              <a:buSzPts val="1400"/>
              <a:buChar char="-"/>
            </a:pPr>
            <a:r>
              <a:rPr lang="en-US"/>
              <a:t>You can move services off your device and into the cloud, or can move processes towards edge devices without too much trouble!</a:t>
            </a:r>
            <a:endParaRPr/>
          </a:p>
          <a:p>
            <a:pPr marL="0" lvl="0" indent="0" algn="l" rtl="0">
              <a:spcBef>
                <a:spcPts val="0"/>
              </a:spcBef>
              <a:spcAft>
                <a:spcPts val="0"/>
              </a:spcAft>
              <a:buClr>
                <a:schemeClr val="dk1"/>
              </a:buClr>
              <a:buSzPts val="1100"/>
              <a:buFont typeface="Arial"/>
              <a:buNone/>
            </a:pPr>
            <a:endParaRPr/>
          </a:p>
        </p:txBody>
      </p:sp>
      <p:sp>
        <p:nvSpPr>
          <p:cNvPr id="1011" name="Google Shape;1011;g2ce22a6ec48_1_58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ce22a6ec48_1_6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ce22a6ec48_1_6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What does microservice orchestration look like in practice?</a:t>
            </a:r>
            <a:endParaRPr/>
          </a:p>
          <a:p>
            <a:pPr marL="457200" lvl="0" indent="-317500" algn="l" rtl="0">
              <a:spcBef>
                <a:spcPts val="0"/>
              </a:spcBef>
              <a:spcAft>
                <a:spcPts val="0"/>
              </a:spcAft>
              <a:buClr>
                <a:schemeClr val="dk1"/>
              </a:buClr>
              <a:buSzPts val="1400"/>
              <a:buChar char="-"/>
            </a:pPr>
            <a:r>
              <a:rPr lang="en-US"/>
              <a:t>…</a:t>
            </a:r>
            <a:endParaRPr/>
          </a:p>
          <a:p>
            <a:pPr marL="457200" lvl="0" indent="-317500" algn="l" rtl="0">
              <a:spcBef>
                <a:spcPts val="0"/>
              </a:spcBef>
              <a:spcAft>
                <a:spcPts val="0"/>
              </a:spcAft>
              <a:buClr>
                <a:schemeClr val="dk1"/>
              </a:buClr>
              <a:buSzPts val="1400"/>
              <a:buChar char="-"/>
            </a:pPr>
            <a:r>
              <a:rPr lang="en-US"/>
              <a:t>Why bother setting things up this way though? </a:t>
            </a:r>
            <a:endParaRPr/>
          </a:p>
          <a:p>
            <a:pPr marL="457200" lvl="0" indent="-317500" algn="l" rtl="0">
              <a:spcBef>
                <a:spcPts val="0"/>
              </a:spcBef>
              <a:spcAft>
                <a:spcPts val="0"/>
              </a:spcAft>
              <a:buClr>
                <a:schemeClr val="dk1"/>
              </a:buClr>
              <a:buSzPts val="1400"/>
              <a:buChar char="-"/>
            </a:pPr>
            <a:r>
              <a:rPr lang="en-US"/>
              <a:t>Turns out, creating services that communicate over ports makes it simple to move stuff around! (next slide shows connections) </a:t>
            </a:r>
            <a:endParaRPr/>
          </a:p>
          <a:p>
            <a:pPr marL="914400" lvl="1" indent="-317500" algn="l" rtl="0">
              <a:spcBef>
                <a:spcPts val="0"/>
              </a:spcBef>
              <a:spcAft>
                <a:spcPts val="0"/>
              </a:spcAft>
              <a:buClr>
                <a:schemeClr val="dk1"/>
              </a:buClr>
              <a:buSzPts val="1400"/>
              <a:buChar char="-"/>
            </a:pPr>
            <a:r>
              <a:rPr lang="en-US" b="1"/>
              <a:t>You can move services off your device and into the cloud, or move processes towards edge devices without too much trouble!</a:t>
            </a:r>
            <a:endParaRPr b="1"/>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0" lvl="0" indent="0" algn="l" rtl="0">
              <a:spcBef>
                <a:spcPts val="0"/>
              </a:spcBef>
              <a:spcAft>
                <a:spcPts val="0"/>
              </a:spcAft>
              <a:buClr>
                <a:schemeClr val="dk1"/>
              </a:buClr>
              <a:buSzPts val="1100"/>
              <a:buFont typeface="Arial"/>
              <a:buNone/>
            </a:pPr>
            <a:endParaRPr/>
          </a:p>
        </p:txBody>
      </p:sp>
      <p:sp>
        <p:nvSpPr>
          <p:cNvPr id="1064" name="Google Shape;1064;g2ce22a6ec48_1_63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2ce22a6ec48_1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2ce22a6ec48_1_7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b="1"/>
              <a:t>So, let’s get back to our own environment! So far, we know we have our Jupyter Labs interface, but what else? </a:t>
            </a:r>
            <a:endParaRPr b="1"/>
          </a:p>
          <a:p>
            <a:pPr marL="457200" lvl="0" indent="-317500" algn="l" rtl="0">
              <a:spcBef>
                <a:spcPts val="0"/>
              </a:spcBef>
              <a:spcAft>
                <a:spcPts val="0"/>
              </a:spcAft>
              <a:buSzPts val="1400"/>
              <a:buChar char="-"/>
            </a:pPr>
            <a:r>
              <a:rPr lang="en-US"/>
              <a:t>In the lab, you’ll find out about the frontend microservice, which is already hosted on port 8090.</a:t>
            </a:r>
            <a:endParaRPr/>
          </a:p>
        </p:txBody>
      </p:sp>
      <p:sp>
        <p:nvSpPr>
          <p:cNvPr id="1159" name="Google Shape;1159;g2ce22a6ec48_1_72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ce22a6ec48_1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ce22a6ec48_1_7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b="1"/>
              <a:t>In the lab, you’ll find out about the frontend microservice, which is already hosted on port 8090.</a:t>
            </a:r>
            <a:endParaRPr b="1"/>
          </a:p>
          <a:p>
            <a:pPr marL="457200" lvl="0" indent="-317500" algn="l" rtl="0">
              <a:spcBef>
                <a:spcPts val="0"/>
              </a:spcBef>
              <a:spcAft>
                <a:spcPts val="0"/>
              </a:spcAft>
              <a:buSzPts val="1400"/>
              <a:buChar char="-"/>
            </a:pPr>
            <a:r>
              <a:rPr lang="en-US"/>
              <a:t>This frontend is hosted in Gradio, an open-source web interface design library well-suited for presenting AI models.</a:t>
            </a:r>
            <a:endParaRPr/>
          </a:p>
        </p:txBody>
      </p:sp>
      <p:sp>
        <p:nvSpPr>
          <p:cNvPr id="1177" name="Google Shape;1177;g2ce22a6ec48_1_74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ce22a6ec48_1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2ce22a6ec48_1_7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p:txBody>
      </p:sp>
      <p:sp>
        <p:nvSpPr>
          <p:cNvPr id="1201" name="Google Shape;1201;g2ce22a6ec48_1_76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2ce22a6ec48_1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2ce22a6ec48_1_7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b="1"/>
              <a:t>1. Simple interface:  slow_echo is being ran in a loop</a:t>
            </a:r>
            <a:endParaRPr b="1"/>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p:txBody>
      </p:sp>
      <p:sp>
        <p:nvSpPr>
          <p:cNvPr id="1208" name="Google Shape;1208;g2ce22a6ec48_1_77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ce22a6ec48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Font typeface="Arial"/>
              <a:buNone/>
            </a:pPr>
            <a:r>
              <a:rPr lang="en-US" b="1"/>
              <a:t>LLMs: Large Language Models which take in, produce, or otherwise reason with  text. We’ll learn to make more complex systems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00" name="Google Shape;400;g2ce22a6ec48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2ce22a6ec48_1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2ce22a6ec48_1_7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b="1"/>
              <a:t>2. More involved interface example from huggingface spaces, which anybody can contribute to</a:t>
            </a:r>
            <a:endParaRPr b="1"/>
          </a:p>
          <a:p>
            <a:pPr marL="914400" lvl="1" indent="-317500" algn="l" rtl="0">
              <a:spcBef>
                <a:spcPts val="0"/>
              </a:spcBef>
              <a:spcAft>
                <a:spcPts val="0"/>
              </a:spcAft>
              <a:buClr>
                <a:schemeClr val="dk1"/>
              </a:buClr>
              <a:buSzPts val="1400"/>
              <a:buChar char="-"/>
            </a:pPr>
            <a:r>
              <a:rPr lang="en-US"/>
              <a:t>3. A more involved interface, which is closer to what is available/running in environment. See ./frontent/server_app.py</a:t>
            </a:r>
            <a:endParaRPr/>
          </a:p>
          <a:p>
            <a:pPr marL="0" lvl="0" indent="0" algn="l" rtl="0">
              <a:spcBef>
                <a:spcPts val="0"/>
              </a:spcBef>
              <a:spcAft>
                <a:spcPts val="0"/>
              </a:spcAft>
              <a:buClr>
                <a:schemeClr val="dk1"/>
              </a:buClr>
              <a:buSzPts val="1100"/>
              <a:buFont typeface="Arial"/>
              <a:buNone/>
            </a:pPr>
            <a:endParaRPr/>
          </a:p>
        </p:txBody>
      </p:sp>
      <p:sp>
        <p:nvSpPr>
          <p:cNvPr id="1218" name="Google Shape;1218;g2ce22a6ec48_1_78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2ce22a6ec48_1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2ce22a6ec48_1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does microservice orchestration look like in practice?</a:t>
            </a:r>
            <a:endParaRPr/>
          </a:p>
          <a:p>
            <a:pPr marL="457200" lvl="0" indent="-317500" algn="l" rtl="0">
              <a:spcBef>
                <a:spcPts val="0"/>
              </a:spcBef>
              <a:spcAft>
                <a:spcPts val="0"/>
              </a:spcAft>
              <a:buClr>
                <a:schemeClr val="dk1"/>
              </a:buClr>
              <a:buSzPts val="1400"/>
              <a:buChar char="-"/>
            </a:pPr>
            <a:r>
              <a:rPr lang="en-US"/>
              <a:t>So, let’s get back to our own environment! So far, we know we have our Jupyter Labs interface, but what else? </a:t>
            </a:r>
            <a:endParaRPr/>
          </a:p>
          <a:p>
            <a:pPr marL="457200" lvl="0" indent="-317500" algn="l" rtl="0">
              <a:spcBef>
                <a:spcPts val="0"/>
              </a:spcBef>
              <a:spcAft>
                <a:spcPts val="0"/>
              </a:spcAft>
              <a:buClr>
                <a:schemeClr val="dk1"/>
              </a:buClr>
              <a:buSzPts val="1400"/>
              <a:buChar char="-"/>
            </a:pPr>
            <a:r>
              <a:rPr lang="en-US"/>
              <a:t>In the lab, you’ll find out about the frontend microservice, which is already hosted on port 8090.</a:t>
            </a:r>
            <a:endParaRPr/>
          </a:p>
          <a:p>
            <a:pPr marL="457200" lvl="0" indent="-317500" algn="l" rtl="0">
              <a:spcBef>
                <a:spcPts val="0"/>
              </a:spcBef>
              <a:spcAft>
                <a:spcPts val="0"/>
              </a:spcAft>
              <a:buClr>
                <a:schemeClr val="dk1"/>
              </a:buClr>
              <a:buSzPts val="1400"/>
              <a:buChar char="-"/>
            </a:pPr>
            <a:r>
              <a:rPr lang="en-US" b="1"/>
              <a:t>This frontend is hosted in Gradio, an open-source web interface design library well-suited for presenting AI models.</a:t>
            </a:r>
            <a:endParaRPr b="1"/>
          </a:p>
          <a:p>
            <a:pPr marL="914400" lvl="1" indent="-317500" algn="l" rtl="0">
              <a:spcBef>
                <a:spcPts val="0"/>
              </a:spcBef>
              <a:spcAft>
                <a:spcPts val="0"/>
              </a:spcAft>
              <a:buClr>
                <a:schemeClr val="dk1"/>
              </a:buClr>
              <a:buSzPts val="1400"/>
              <a:buChar char="-"/>
            </a:pPr>
            <a:r>
              <a:rPr lang="en-US"/>
              <a:t>1. Simple interface:  slow_echo is being ran in a loop</a:t>
            </a:r>
            <a:endParaRPr/>
          </a:p>
          <a:p>
            <a:pPr marL="914400" lvl="1" indent="-317500" algn="l" rtl="0">
              <a:spcBef>
                <a:spcPts val="0"/>
              </a:spcBef>
              <a:spcAft>
                <a:spcPts val="0"/>
              </a:spcAft>
              <a:buClr>
                <a:schemeClr val="dk1"/>
              </a:buClr>
              <a:buSzPts val="1400"/>
              <a:buChar char="-"/>
            </a:pPr>
            <a:r>
              <a:rPr lang="en-US"/>
              <a:t>2. More involved interface example from huggingface spaces, which anybody can contribute to</a:t>
            </a:r>
            <a:endParaRPr/>
          </a:p>
          <a:p>
            <a:pPr marL="914400" lvl="1" indent="-317500" algn="l" rtl="0">
              <a:spcBef>
                <a:spcPts val="0"/>
              </a:spcBef>
              <a:spcAft>
                <a:spcPts val="0"/>
              </a:spcAft>
              <a:buClr>
                <a:schemeClr val="dk1"/>
              </a:buClr>
              <a:buSzPts val="1400"/>
              <a:buChar char="-"/>
            </a:pPr>
            <a:r>
              <a:rPr lang="en-US" b="1"/>
              <a:t>3. A more involved interface, which is closer to what is available/running in environment. See ./frontent/server_app.py</a:t>
            </a:r>
            <a:endParaRPr b="1"/>
          </a:p>
        </p:txBody>
      </p:sp>
      <p:sp>
        <p:nvSpPr>
          <p:cNvPr id="1227" name="Google Shape;1227;g2ce22a6ec48_1_78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ce22a6ec48_1_8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ce22a6ec48_1_8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that’s it! </a:t>
            </a:r>
            <a:endParaRPr b="1"/>
          </a:p>
          <a:p>
            <a:pPr marL="457200" lvl="0" indent="-317500" algn="l" rtl="0">
              <a:spcBef>
                <a:spcPts val="0"/>
              </a:spcBef>
              <a:spcAft>
                <a:spcPts val="0"/>
              </a:spcAft>
              <a:buSzPts val="1400"/>
              <a:buChar char="-"/>
            </a:pPr>
            <a:r>
              <a:rPr lang="en-US" b="1"/>
              <a:t>Frontend interface already running on port :8090. To see details, check out ./frontend</a:t>
            </a:r>
            <a:endParaRPr b="1"/>
          </a:p>
          <a:p>
            <a:pPr marL="457200" lvl="0" indent="-317500" algn="l" rtl="0">
              <a:spcBef>
                <a:spcPts val="0"/>
              </a:spcBef>
              <a:spcAft>
                <a:spcPts val="0"/>
              </a:spcAft>
              <a:buSzPts val="1400"/>
              <a:buChar char="-"/>
            </a:pPr>
            <a:r>
              <a:rPr lang="en-US" b="1"/>
              <a:t>Jupyter notebook running on port :88. To see details, check out ./composer</a:t>
            </a:r>
            <a:endParaRPr b="1"/>
          </a:p>
          <a:p>
            <a:pPr marL="457200" lvl="0" indent="-317500" algn="l" rtl="0">
              <a:spcBef>
                <a:spcPts val="0"/>
              </a:spcBef>
              <a:spcAft>
                <a:spcPts val="0"/>
              </a:spcAft>
              <a:buSzPts val="1400"/>
              <a:buChar char="-"/>
            </a:pPr>
            <a:r>
              <a:rPr lang="en-US"/>
              <a:t>(Next Section: We’ll talk about the LLM-serving microservice)</a:t>
            </a:r>
            <a:endParaRPr/>
          </a:p>
          <a:p>
            <a:pPr marL="0" lvl="0" indent="0" algn="l" rtl="0">
              <a:spcBef>
                <a:spcPts val="0"/>
              </a:spcBef>
              <a:spcAft>
                <a:spcPts val="0"/>
              </a:spcAft>
              <a:buNone/>
            </a:pPr>
            <a:r>
              <a:rPr lang="en-US" b="1"/>
              <a:t>Enjoy the lab!</a:t>
            </a:r>
            <a:endParaRPr b="1"/>
          </a:p>
        </p:txBody>
      </p:sp>
      <p:sp>
        <p:nvSpPr>
          <p:cNvPr id="1241" name="Google Shape;1241;g2ce22a6ec48_1_80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2ce22a6ec48_1_8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g2ce22a6ec48_1_8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5" name="Google Shape;1265;g2ce22a6ec48_1_824: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2ce22a6ec48_1_8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2ce22a6ec48_1_8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So we have our environment, and we can use it to run some Python… </a:t>
            </a:r>
            <a:endParaRPr b="1"/>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p:txBody>
      </p:sp>
      <p:sp>
        <p:nvSpPr>
          <p:cNvPr id="1272" name="Google Shape;1272;g2ce22a6ec48_1_8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2ce22a6ec48_1_8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b="1"/>
              <a:t>but wasn’t the point of this course to learn about chatbots and agents and RAG?</a:t>
            </a:r>
            <a:endParaRPr b="1"/>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None/>
            </a:pPr>
            <a:endParaRPr/>
          </a:p>
        </p:txBody>
      </p:sp>
      <p:sp>
        <p:nvSpPr>
          <p:cNvPr id="1295" name="Google Shape;1295;g2ce22a6ec48_1_8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ce22a6ec48_1_8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b="1"/>
              <a:t>So where’s the LLM? </a:t>
            </a:r>
            <a:endParaRPr b="1"/>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None/>
            </a:pPr>
            <a:endParaRPr/>
          </a:p>
        </p:txBody>
      </p:sp>
      <p:sp>
        <p:nvSpPr>
          <p:cNvPr id="1305" name="Google Shape;1305;g2ce22a6ec48_1_8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ce22a6ec48_1_8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ce22a6ec48_1_8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b="1"/>
              <a:t>Well, if we don’t have a microservice for it…</a:t>
            </a:r>
            <a:endParaRPr b="1"/>
          </a:p>
          <a:p>
            <a:pPr marL="457200" lvl="0" indent="-317500" algn="l" rtl="0">
              <a:spcBef>
                <a:spcPts val="0"/>
              </a:spcBef>
              <a:spcAft>
                <a:spcPts val="0"/>
              </a:spcAft>
              <a:buClr>
                <a:schemeClr val="dk1"/>
              </a:buClr>
              <a:buSzPts val="1400"/>
              <a:buChar char="-"/>
            </a:pPr>
            <a:r>
              <a:rPr lang="en-US"/>
              <a:t>…perhaps we can just pull in an LLM directly into our Jupyter notebook session and go from there!</a:t>
            </a:r>
            <a:endParaRPr/>
          </a:p>
          <a:p>
            <a:pPr marL="0" lvl="0" indent="0" algn="l" rtl="0">
              <a:spcBef>
                <a:spcPts val="0"/>
              </a:spcBef>
              <a:spcAft>
                <a:spcPts val="0"/>
              </a:spcAft>
              <a:buClr>
                <a:schemeClr val="dk1"/>
              </a:buClr>
              <a:buSzPts val="1100"/>
              <a:buFont typeface="Arial"/>
              <a:buNone/>
            </a:pPr>
            <a:endParaRPr/>
          </a:p>
        </p:txBody>
      </p:sp>
      <p:sp>
        <p:nvSpPr>
          <p:cNvPr id="1317" name="Google Shape;1317;g2ce22a6ec48_1_87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2ce22a6ec48_1_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2ce22a6ec48_1_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So we have our environment, and we can use it to run some Python… </a:t>
            </a:r>
            <a:endParaRPr/>
          </a:p>
          <a:p>
            <a:pPr marL="457200" lvl="0" indent="-317500" algn="l" rtl="0">
              <a:spcBef>
                <a:spcPts val="0"/>
              </a:spcBef>
              <a:spcAft>
                <a:spcPts val="0"/>
              </a:spcAft>
              <a:buClr>
                <a:schemeClr val="dk1"/>
              </a:buClr>
              <a:buSzPts val="1400"/>
              <a:buChar char="-"/>
            </a:pPr>
            <a:r>
              <a:rPr lang="en-US"/>
              <a:t>but wasn’t the point of this course to learn about chatbots and agents and RAG?</a:t>
            </a:r>
            <a:endParaRPr/>
          </a:p>
          <a:p>
            <a:pPr marL="457200" lvl="0" indent="-317500" algn="l" rtl="0">
              <a:spcBef>
                <a:spcPts val="0"/>
              </a:spcBef>
              <a:spcAft>
                <a:spcPts val="0"/>
              </a:spcAft>
              <a:buClr>
                <a:schemeClr val="dk1"/>
              </a:buClr>
              <a:buSzPts val="1400"/>
              <a:buChar char="-"/>
            </a:pPr>
            <a:r>
              <a:rPr lang="en-US"/>
              <a:t>So where’s the LLM? </a:t>
            </a:r>
            <a:endParaRPr/>
          </a:p>
          <a:p>
            <a:pPr marL="457200" lvl="0" indent="-317500" algn="l" rtl="0">
              <a:spcBef>
                <a:spcPts val="0"/>
              </a:spcBef>
              <a:spcAft>
                <a:spcPts val="0"/>
              </a:spcAft>
              <a:buClr>
                <a:schemeClr val="dk1"/>
              </a:buClr>
              <a:buSzPts val="1400"/>
              <a:buChar char="-"/>
            </a:pPr>
            <a:r>
              <a:rPr lang="en-US"/>
              <a:t>Well, if we don’t have a microservice for it…</a:t>
            </a:r>
            <a:endParaRPr/>
          </a:p>
          <a:p>
            <a:pPr marL="457200" lvl="0" indent="-317500" algn="l" rtl="0">
              <a:spcBef>
                <a:spcPts val="0"/>
              </a:spcBef>
              <a:spcAft>
                <a:spcPts val="0"/>
              </a:spcAft>
              <a:buClr>
                <a:schemeClr val="dk1"/>
              </a:buClr>
              <a:buSzPts val="1400"/>
              <a:buChar char="-"/>
            </a:pPr>
            <a:r>
              <a:rPr lang="en-US" b="1"/>
              <a:t>…perhaps we can just pull in an LLM directly into our Jupyter notebook session and go from there!</a:t>
            </a:r>
            <a:endParaRPr b="1"/>
          </a:p>
          <a:p>
            <a:pPr marL="0" lvl="0" indent="0" algn="l" rtl="0">
              <a:spcBef>
                <a:spcPts val="0"/>
              </a:spcBef>
              <a:spcAft>
                <a:spcPts val="0"/>
              </a:spcAft>
              <a:buClr>
                <a:schemeClr val="dk1"/>
              </a:buClr>
              <a:buSzPts val="1100"/>
              <a:buFont typeface="Arial"/>
              <a:buNone/>
            </a:pPr>
            <a:endParaRPr/>
          </a:p>
        </p:txBody>
      </p:sp>
      <p:sp>
        <p:nvSpPr>
          <p:cNvPr id="1330" name="Google Shape;1330;g2ce22a6ec48_1_8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ce22a6ec48_1_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ce22a6ec48_1_9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Datacenter Compute Environment</a:t>
            </a:r>
            <a:r>
              <a:rPr lang="en-US"/>
              <a:t>: </a:t>
            </a:r>
            <a:r>
              <a:rPr lang="en-US" b="1"/>
              <a:t>We’d be able to pull in one or more large models and run them without too much compromises. </a:t>
            </a:r>
            <a:endParaRPr b="1"/>
          </a:p>
          <a:p>
            <a:pPr marL="914400" lvl="1" indent="-317500" algn="l" rtl="0">
              <a:spcBef>
                <a:spcPts val="0"/>
              </a:spcBef>
              <a:spcAft>
                <a:spcPts val="0"/>
              </a:spcAft>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SzPts val="1400"/>
              <a:buChar char="-"/>
            </a:pPr>
            <a:r>
              <a:rPr lang="en-US" b="1"/>
              <a:t>Lighter Datacenter/High-End Consumer Environment: </a:t>
            </a:r>
            <a:r>
              <a:rPr lang="en-US"/>
              <a:t>We’d probably still be able to pull in some smaller models or maybe one large model to use with some compromises. </a:t>
            </a:r>
            <a:endParaRPr/>
          </a:p>
          <a:p>
            <a:pPr marL="914400" lvl="1" indent="-317500" algn="l" rtl="0">
              <a:spcBef>
                <a:spcPts val="0"/>
              </a:spcBef>
              <a:spcAft>
                <a:spcPts val="0"/>
              </a:spcAft>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SzPts val="1400"/>
              <a:buChar char="-"/>
            </a:pPr>
            <a:r>
              <a:rPr lang="en-US"/>
              <a:t>Good to follow minimum device spec assumption of “I can run stuff in a browser”</a:t>
            </a:r>
            <a:endParaRPr/>
          </a:p>
        </p:txBody>
      </p:sp>
      <p:sp>
        <p:nvSpPr>
          <p:cNvPr id="1344" name="Google Shape;1344;g2ce22a6ec48_1_91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e22a6ec48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Creating chatbot applications capable of dialogue management and retrieval augmented generation.</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Superficial: User sends message, and agent responds. But we want to bring our own data.</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None/>
            </a:pPr>
            <a:endParaRPr/>
          </a:p>
        </p:txBody>
      </p:sp>
      <p:sp>
        <p:nvSpPr>
          <p:cNvPr id="409" name="Google Shape;409;g2ce22a6ec48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ce22a6ec48_1_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2ce22a6ec48_1_9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Datacenter Compute Environment</a:t>
            </a:r>
            <a:r>
              <a:rPr lang="en-US"/>
              <a:t>: We’d be able to pull in one or more large models and run them without too much compromises. </a:t>
            </a:r>
            <a:endParaRPr/>
          </a:p>
          <a:p>
            <a:pPr marL="914400" lvl="1" indent="-317500" algn="l" rtl="0">
              <a:spcBef>
                <a:spcPts val="0"/>
              </a:spcBef>
              <a:spcAft>
                <a:spcPts val="0"/>
              </a:spcAft>
              <a:buClr>
                <a:schemeClr val="dk1"/>
              </a:buClr>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Clr>
                <a:schemeClr val="dk1"/>
              </a:buClr>
              <a:buSzPts val="1400"/>
              <a:buChar char="-"/>
            </a:pPr>
            <a:r>
              <a:rPr lang="en-US" b="1"/>
              <a:t>Lighter Datacenter/High-End Consumer Environment: We’d probably still be able to pull in some smaller models or maybe one large model to use with some compromises. </a:t>
            </a:r>
            <a:endParaRPr b="1"/>
          </a:p>
          <a:p>
            <a:pPr marL="914400" lvl="1" indent="-317500" algn="l" rtl="0">
              <a:spcBef>
                <a:spcPts val="0"/>
              </a:spcBef>
              <a:spcAft>
                <a:spcPts val="0"/>
              </a:spcAft>
              <a:buClr>
                <a:schemeClr val="dk1"/>
              </a:buClr>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0" lvl="0" indent="0" algn="l" rtl="0">
              <a:spcBef>
                <a:spcPts val="0"/>
              </a:spcBef>
              <a:spcAft>
                <a:spcPts val="0"/>
              </a:spcAft>
              <a:buClr>
                <a:schemeClr val="dk1"/>
              </a:buClr>
              <a:buSzPts val="1100"/>
              <a:buFont typeface="Arial"/>
              <a:buNone/>
            </a:pPr>
            <a:endParaRPr/>
          </a:p>
        </p:txBody>
      </p:sp>
      <p:sp>
        <p:nvSpPr>
          <p:cNvPr id="1363" name="Google Shape;1363;g2ce22a6ec48_1_92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2ce22a6ec48_1_9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2ce22a6ec48_1_9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Datacenter Compute Environment</a:t>
            </a:r>
            <a:r>
              <a:rPr lang="en-US"/>
              <a:t>: We’d be able to pull in one or more large models and run them without too much compromises. </a:t>
            </a:r>
            <a:endParaRPr/>
          </a:p>
          <a:p>
            <a:pPr marL="914400" lvl="1" indent="-317500" algn="l" rtl="0">
              <a:spcBef>
                <a:spcPts val="0"/>
              </a:spcBef>
              <a:spcAft>
                <a:spcPts val="0"/>
              </a:spcAft>
              <a:buClr>
                <a:schemeClr val="dk1"/>
              </a:buClr>
              <a:buSzPts val="1400"/>
              <a:buChar char="-"/>
            </a:pPr>
            <a:r>
              <a:rPr lang="en-US"/>
              <a:t>This kind of environment is great for exclusive access to models for experimentation and fine-tuning, and is also great for running instances perpetually for delivery to many users. Pretty costly on a per-user basis. </a:t>
            </a:r>
            <a:endParaRPr/>
          </a:p>
          <a:p>
            <a:pPr marL="457200" lvl="0" indent="-317500" algn="l" rtl="0">
              <a:spcBef>
                <a:spcPts val="0"/>
              </a:spcBef>
              <a:spcAft>
                <a:spcPts val="0"/>
              </a:spcAft>
              <a:buClr>
                <a:schemeClr val="dk1"/>
              </a:buClr>
              <a:buSzPts val="1400"/>
              <a:buChar char="-"/>
            </a:pPr>
            <a:r>
              <a:rPr lang="en-US" b="1"/>
              <a:t>Lighter Datacenter/High-End Consumer Environment: </a:t>
            </a:r>
            <a:r>
              <a:rPr lang="en-US"/>
              <a:t>We’d probably still be able to pull in some smaller models or maybe one large model to use with some compromises. </a:t>
            </a:r>
            <a:endParaRPr/>
          </a:p>
          <a:p>
            <a:pPr marL="914400" lvl="1" indent="-317500" algn="l" rtl="0">
              <a:spcBef>
                <a:spcPts val="0"/>
              </a:spcBef>
              <a:spcAft>
                <a:spcPts val="0"/>
              </a:spcAft>
              <a:buClr>
                <a:schemeClr val="dk1"/>
              </a:buClr>
              <a:buSzPts val="1400"/>
              <a:buChar char="-"/>
            </a:pPr>
            <a:r>
              <a:rPr lang="en-US"/>
              <a:t>Would need to quantize and conserve resources, but can still scale to some users and have some access to the raw models. </a:t>
            </a:r>
            <a:endParaRPr/>
          </a:p>
          <a:p>
            <a:pPr marL="457200" lvl="0" indent="-317500" algn="l" rtl="0">
              <a:spcBef>
                <a:spcPts val="0"/>
              </a:spcBef>
              <a:spcAft>
                <a:spcPts val="0"/>
              </a:spcAft>
              <a:buClr>
                <a:schemeClr val="dk1"/>
              </a:buClr>
              <a:buSzPts val="1400"/>
              <a:buChar char="-"/>
            </a:pPr>
            <a:r>
              <a:rPr lang="en-US" b="1"/>
              <a:t>Typical Consumer Device: Problematic to run large models without some severe compromises. Can still be done, but limited interfaces. </a:t>
            </a:r>
            <a:endParaRPr b="1"/>
          </a:p>
          <a:p>
            <a:pPr marL="914400" lvl="1" indent="-317500" algn="l" rtl="0">
              <a:spcBef>
                <a:spcPts val="0"/>
              </a:spcBef>
              <a:spcAft>
                <a:spcPts val="0"/>
              </a:spcAft>
              <a:buClr>
                <a:schemeClr val="dk1"/>
              </a:buClr>
              <a:buSzPts val="1400"/>
              <a:buChar char="-"/>
            </a:pPr>
            <a:r>
              <a:rPr lang="en-US" b="1"/>
              <a:t>Good to follow minimum device spec assumption of “I can run stuff in a browser”</a:t>
            </a:r>
            <a:endParaRPr b="1"/>
          </a:p>
          <a:p>
            <a:pPr marL="914400" lvl="1" indent="-317500" algn="l" rtl="0">
              <a:spcBef>
                <a:spcPts val="0"/>
              </a:spcBef>
              <a:spcAft>
                <a:spcPts val="0"/>
              </a:spcAft>
              <a:buClr>
                <a:schemeClr val="dk1"/>
              </a:buClr>
              <a:buSzPts val="1400"/>
              <a:buChar char="-"/>
            </a:pPr>
            <a:r>
              <a:rPr lang="en-US"/>
              <a:t>(Next Slide: Typical consumer device is our assumption, so what now?)</a:t>
            </a:r>
            <a:endParaRPr/>
          </a:p>
          <a:p>
            <a:pPr marL="0" lvl="0" indent="0" algn="l" rtl="0">
              <a:spcBef>
                <a:spcPts val="0"/>
              </a:spcBef>
              <a:spcAft>
                <a:spcPts val="0"/>
              </a:spcAft>
              <a:buClr>
                <a:schemeClr val="dk1"/>
              </a:buClr>
              <a:buSzPts val="1100"/>
              <a:buFont typeface="Arial"/>
              <a:buNone/>
            </a:pPr>
            <a:endParaRPr/>
          </a:p>
        </p:txBody>
      </p:sp>
      <p:sp>
        <p:nvSpPr>
          <p:cNvPr id="1382" name="Google Shape;1382;g2ce22a6ec48_1_94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ce22a6ec48_1_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ce22a6ec48_1_9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914400" lvl="1" indent="-317500" algn="l" rtl="0">
              <a:spcBef>
                <a:spcPts val="0"/>
              </a:spcBef>
              <a:spcAft>
                <a:spcPts val="0"/>
              </a:spcAft>
              <a:buClr>
                <a:schemeClr val="dk1"/>
              </a:buClr>
              <a:buSzPts val="1400"/>
              <a:buChar char="-"/>
            </a:pPr>
            <a:r>
              <a:rPr lang="en-US" b="1"/>
              <a:t>That’ll be our assumption, so what can we do?</a:t>
            </a:r>
            <a:endParaRPr b="1"/>
          </a:p>
          <a:p>
            <a:pPr marL="914400" lvl="1" indent="-317500" algn="l" rtl="0">
              <a:spcBef>
                <a:spcPts val="0"/>
              </a:spcBef>
              <a:spcAft>
                <a:spcPts val="0"/>
              </a:spcAft>
              <a:buClr>
                <a:schemeClr val="dk1"/>
              </a:buClr>
              <a:buSzPts val="1400"/>
              <a:buChar char="-"/>
            </a:pPr>
            <a:r>
              <a:rPr lang="en-US"/>
              <a:t>Luckily, we can interface with large model hosting platforms that can provide the scalable inference services for us!</a:t>
            </a:r>
            <a:endParaRPr/>
          </a:p>
          <a:p>
            <a:pPr marL="914400" lvl="1" indent="-317500" algn="l" rtl="0">
              <a:spcBef>
                <a:spcPts val="0"/>
              </a:spcBef>
              <a:spcAft>
                <a:spcPts val="0"/>
              </a:spcAft>
              <a:buClr>
                <a:schemeClr val="dk1"/>
              </a:buClr>
              <a:buSzPts val="1400"/>
              <a:buChar char="-"/>
            </a:pPr>
            <a:r>
              <a:rPr lang="en-US"/>
              <a:t>For now, we can use network requests like GET and POST to communicate to an external platform. Maybe someday these will be hosted by us as well, but for now let’s see what we can bank on from others!</a:t>
            </a:r>
            <a:endParaRPr/>
          </a:p>
        </p:txBody>
      </p:sp>
      <p:sp>
        <p:nvSpPr>
          <p:cNvPr id="1400" name="Google Shape;1400;g2ce22a6ec48_1_9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2ce22a6ec48_1_9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2ce22a6ec48_1_9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b="1"/>
              <a:t>Typical Consumer Device: </a:t>
            </a:r>
            <a:r>
              <a:rPr lang="en-US"/>
              <a:t>Problematic to run large models without some severe compromises. Can still be done, but limited interfaces. </a:t>
            </a:r>
            <a:endParaRPr/>
          </a:p>
          <a:p>
            <a:pPr marL="914400" lvl="1" indent="-317500" algn="l" rtl="0">
              <a:spcBef>
                <a:spcPts val="0"/>
              </a:spcBef>
              <a:spcAft>
                <a:spcPts val="0"/>
              </a:spcAft>
              <a:buClr>
                <a:schemeClr val="dk1"/>
              </a:buClr>
              <a:buSzPts val="1400"/>
              <a:buChar char="-"/>
            </a:pPr>
            <a:r>
              <a:rPr lang="en-US"/>
              <a:t>Good to follow minimum device spec assumption of “I can run stuff in a browser”</a:t>
            </a:r>
            <a:endParaRPr/>
          </a:p>
          <a:p>
            <a:pPr marL="914400" lvl="1" indent="-317500" algn="l" rtl="0">
              <a:spcBef>
                <a:spcPts val="0"/>
              </a:spcBef>
              <a:spcAft>
                <a:spcPts val="0"/>
              </a:spcAft>
              <a:buClr>
                <a:schemeClr val="dk1"/>
              </a:buClr>
              <a:buSzPts val="1400"/>
              <a:buChar char="-"/>
            </a:pPr>
            <a:r>
              <a:rPr lang="en-US"/>
              <a:t>That’ll be our assumption, so what can we do?</a:t>
            </a:r>
            <a:endParaRPr/>
          </a:p>
          <a:p>
            <a:pPr marL="914400" lvl="1" indent="-317500" algn="l" rtl="0">
              <a:spcBef>
                <a:spcPts val="0"/>
              </a:spcBef>
              <a:spcAft>
                <a:spcPts val="0"/>
              </a:spcAft>
              <a:buClr>
                <a:schemeClr val="dk1"/>
              </a:buClr>
              <a:buSzPts val="1400"/>
              <a:buChar char="-"/>
            </a:pPr>
            <a:r>
              <a:rPr lang="en-US" b="1"/>
              <a:t>Luckily, we can interface with large model hosting platforms that can provide the scalable inference services for us!</a:t>
            </a:r>
            <a:endParaRPr b="1"/>
          </a:p>
          <a:p>
            <a:pPr marL="914400" lvl="1" indent="-317500" algn="l" rtl="0">
              <a:spcBef>
                <a:spcPts val="0"/>
              </a:spcBef>
              <a:spcAft>
                <a:spcPts val="0"/>
              </a:spcAft>
              <a:buClr>
                <a:schemeClr val="dk1"/>
              </a:buClr>
              <a:buSzPts val="1400"/>
              <a:buChar char="-"/>
            </a:pPr>
            <a:r>
              <a:rPr lang="en-US" b="1"/>
              <a:t>We can use network requests like GET and POST to communicate to an external platform. </a:t>
            </a:r>
            <a:endParaRPr b="1"/>
          </a:p>
          <a:p>
            <a:pPr marL="1371600" lvl="2" indent="-317500" algn="l" rtl="0">
              <a:spcBef>
                <a:spcPts val="0"/>
              </a:spcBef>
              <a:spcAft>
                <a:spcPts val="0"/>
              </a:spcAft>
              <a:buClr>
                <a:schemeClr val="dk1"/>
              </a:buClr>
              <a:buSzPts val="1400"/>
              <a:buChar char="-"/>
            </a:pPr>
            <a:r>
              <a:rPr lang="en-US" b="1"/>
              <a:t>Maybe someday these will be hosted by you, but for now let’s see what we can work with from others!</a:t>
            </a:r>
            <a:endParaRPr b="1"/>
          </a:p>
          <a:p>
            <a:pPr marL="0" lvl="0" indent="0" algn="l" rtl="0">
              <a:spcBef>
                <a:spcPts val="0"/>
              </a:spcBef>
              <a:spcAft>
                <a:spcPts val="0"/>
              </a:spcAft>
              <a:buClr>
                <a:schemeClr val="dk1"/>
              </a:buClr>
              <a:buSzPts val="1100"/>
              <a:buFont typeface="Arial"/>
              <a:buNone/>
            </a:pPr>
            <a:endParaRPr/>
          </a:p>
        </p:txBody>
      </p:sp>
      <p:sp>
        <p:nvSpPr>
          <p:cNvPr id="1419" name="Google Shape;1419;g2ce22a6ec48_1_97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ce22a6ec48_1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2ce22a6ec48_1_10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OpenAI</a:t>
            </a:r>
            <a:endParaRPr b="1"/>
          </a:p>
          <a:p>
            <a:pPr marL="457200" lvl="1" indent="-317500" algn="l" rtl="0">
              <a:spcBef>
                <a:spcPts val="0"/>
              </a:spcBef>
              <a:spcAft>
                <a:spcPts val="0"/>
              </a:spcAft>
              <a:buClr>
                <a:schemeClr val="dk1"/>
              </a:buClr>
              <a:buSzPts val="1400"/>
              <a:buChar char="-"/>
            </a:pPr>
            <a:r>
              <a:rPr lang="en-US" b="1"/>
              <a:t>Has GPT4/ChatGPT/Dalle/etc. Lots of under-the-hood bells and whistles (models/functions that get called automatically).</a:t>
            </a:r>
            <a:endParaRPr b="1"/>
          </a:p>
          <a:p>
            <a:pPr marL="0" lvl="0" indent="0" algn="l" rtl="0">
              <a:spcBef>
                <a:spcPts val="0"/>
              </a:spcBef>
              <a:spcAft>
                <a:spcPts val="0"/>
              </a:spcAft>
              <a:buNone/>
            </a:pPr>
            <a:r>
              <a:rPr lang="en-US"/>
              <a:t>(NEXT SECTION: multi-slide tangent on how the models are hosted and provided from OpenAI)</a:t>
            </a:r>
            <a:endParaRPr/>
          </a:p>
          <a:p>
            <a:pPr marL="457200" lvl="1" indent="-317500" algn="l" rtl="0">
              <a:spcBef>
                <a:spcPts val="0"/>
              </a:spcBef>
              <a:spcAft>
                <a:spcPts val="0"/>
              </a:spcAft>
              <a:buClr>
                <a:schemeClr val="dk1"/>
              </a:buClr>
              <a:buSzPts val="1400"/>
              <a:buChar char="-"/>
            </a:pPr>
            <a:r>
              <a:rPr lang="en-US"/>
              <a:t>(Later) No straightforward path to local deployment, but it is very easy to use! Great for easily making solutions that work.</a:t>
            </a:r>
            <a:endParaRPr/>
          </a:p>
        </p:txBody>
      </p:sp>
      <p:sp>
        <p:nvSpPr>
          <p:cNvPr id="1442" name="Google Shape;1442;g2ce22a6ec48_1_100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ce22a6ec48_1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ce22a6ec48_1_10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b="1"/>
              <a:t>Large model providers host models on allocated compute instances where they download the model and let it run perpetually. </a:t>
            </a:r>
            <a:endParaRPr b="1"/>
          </a:p>
          <a:p>
            <a:pPr marL="457200" lvl="0" indent="-317500" algn="l" rtl="0">
              <a:spcBef>
                <a:spcPts val="0"/>
              </a:spcBef>
              <a:spcAft>
                <a:spcPts val="0"/>
              </a:spcAft>
              <a:buClr>
                <a:schemeClr val="dk1"/>
              </a:buClr>
              <a:buSzPts val="1400"/>
              <a:buChar char="-"/>
            </a:pPr>
            <a:r>
              <a:rPr lang="en-US"/>
              <a:t>From the end user perspective, these large models host endpoints which can be connected to by a variety of users and applications at any given time through a gateway service (more details to come). </a:t>
            </a:r>
            <a:endParaRPr/>
          </a:p>
          <a:p>
            <a:pPr marL="457200" lvl="0" indent="-317500" algn="l" rtl="0">
              <a:spcBef>
                <a:spcPts val="0"/>
              </a:spcBef>
              <a:spcAft>
                <a:spcPts val="0"/>
              </a:spcAft>
              <a:buClr>
                <a:schemeClr val="dk1"/>
              </a:buClr>
              <a:buSzPts val="1400"/>
              <a:buChar char="-"/>
            </a:pPr>
            <a:r>
              <a:rPr lang="en-US"/>
              <a:t>Under the hood, these services generally use scaled deployment orchestrators like Kubernetes.</a:t>
            </a:r>
            <a:endParaRPr/>
          </a:p>
        </p:txBody>
      </p:sp>
      <p:sp>
        <p:nvSpPr>
          <p:cNvPr id="1455" name="Google Shape;1455;g2ce22a6ec48_1_10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2ce22a6ec48_1_10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2ce22a6ec48_1_10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a:t>Large model providers host models on allocated compute instances where they download the model and let it run perpetually. </a:t>
            </a:r>
            <a:endParaRPr/>
          </a:p>
          <a:p>
            <a:pPr marL="457200" lvl="0" indent="-317500" algn="l" rtl="0">
              <a:spcBef>
                <a:spcPts val="0"/>
              </a:spcBef>
              <a:spcAft>
                <a:spcPts val="0"/>
              </a:spcAft>
              <a:buClr>
                <a:schemeClr val="dk1"/>
              </a:buClr>
              <a:buSzPts val="1400"/>
              <a:buChar char="-"/>
            </a:pPr>
            <a:r>
              <a:rPr lang="en-US" b="1"/>
              <a:t>From the end user perspective, these large models host endpoints which can be connected to by a variety of users and applications at any given time through a gateway service (more details to come). </a:t>
            </a:r>
            <a:endParaRPr b="1"/>
          </a:p>
          <a:p>
            <a:pPr marL="457200" lvl="0" indent="-317500" algn="l" rtl="0">
              <a:spcBef>
                <a:spcPts val="0"/>
              </a:spcBef>
              <a:spcAft>
                <a:spcPts val="0"/>
              </a:spcAft>
              <a:buClr>
                <a:schemeClr val="dk1"/>
              </a:buClr>
              <a:buSzPts val="1400"/>
              <a:buChar char="-"/>
            </a:pPr>
            <a:r>
              <a:rPr lang="en-US"/>
              <a:t>Under the hood, these services generally use scaled deployment orchestrators like Kubernetes.</a:t>
            </a:r>
            <a:endParaRPr/>
          </a:p>
          <a:p>
            <a:pPr marL="0" lvl="0" indent="0" algn="l" rtl="0">
              <a:spcBef>
                <a:spcPts val="0"/>
              </a:spcBef>
              <a:spcAft>
                <a:spcPts val="0"/>
              </a:spcAft>
              <a:buClr>
                <a:schemeClr val="dk1"/>
              </a:buClr>
              <a:buSzPts val="1100"/>
              <a:buFont typeface="Arial"/>
              <a:buNone/>
            </a:pPr>
            <a:endParaRPr/>
          </a:p>
        </p:txBody>
      </p:sp>
      <p:sp>
        <p:nvSpPr>
          <p:cNvPr id="1471" name="Google Shape;1471;g2ce22a6ec48_1_102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ce22a6ec48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2ce22a6ec48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How are these models provided: </a:t>
            </a:r>
            <a:endParaRPr b="1"/>
          </a:p>
          <a:p>
            <a:pPr marL="457200" lvl="0" indent="-317500" algn="l" rtl="0">
              <a:spcBef>
                <a:spcPts val="0"/>
              </a:spcBef>
              <a:spcAft>
                <a:spcPts val="0"/>
              </a:spcAft>
              <a:buClr>
                <a:schemeClr val="dk1"/>
              </a:buClr>
              <a:buSzPts val="1400"/>
              <a:buChar char="-"/>
            </a:pPr>
            <a:r>
              <a:rPr lang="en-US"/>
              <a:t>Large model providers host models on allocated compute instances where they download the model and let it run perpetually. </a:t>
            </a:r>
            <a:endParaRPr/>
          </a:p>
          <a:p>
            <a:pPr marL="457200" lvl="0" indent="-317500" algn="l" rtl="0">
              <a:spcBef>
                <a:spcPts val="0"/>
              </a:spcBef>
              <a:spcAft>
                <a:spcPts val="0"/>
              </a:spcAft>
              <a:buClr>
                <a:schemeClr val="dk1"/>
              </a:buClr>
              <a:buSzPts val="1400"/>
              <a:buChar char="-"/>
            </a:pPr>
            <a:r>
              <a:rPr lang="en-US"/>
              <a:t>From the end user perspective, these large models host endpoints which can be connected to by a variety of users and applications at any given time through a gateway service (more details to come). </a:t>
            </a:r>
            <a:endParaRPr/>
          </a:p>
          <a:p>
            <a:pPr marL="457200" lvl="0" indent="-317500" algn="l" rtl="0">
              <a:spcBef>
                <a:spcPts val="0"/>
              </a:spcBef>
              <a:spcAft>
                <a:spcPts val="0"/>
              </a:spcAft>
              <a:buClr>
                <a:schemeClr val="dk1"/>
              </a:buClr>
              <a:buSzPts val="1400"/>
              <a:buChar char="-"/>
            </a:pPr>
            <a:r>
              <a:rPr lang="en-US" b="1"/>
              <a:t>Under the hood, these services generally use scaled deployment orchestrators like Kubernetes.</a:t>
            </a:r>
            <a:endParaRPr b="1"/>
          </a:p>
          <a:p>
            <a:pPr marL="0" lvl="0" indent="0" algn="l" rtl="0">
              <a:spcBef>
                <a:spcPts val="0"/>
              </a:spcBef>
              <a:spcAft>
                <a:spcPts val="0"/>
              </a:spcAft>
              <a:buClr>
                <a:schemeClr val="dk1"/>
              </a:buClr>
              <a:buSzPts val="1100"/>
              <a:buFont typeface="Arial"/>
              <a:buNone/>
            </a:pPr>
            <a:r>
              <a:rPr lang="en-US"/>
              <a:t>(UP NEXT: How An OpenAPI-spec gateway server is structured)</a:t>
            </a:r>
            <a:endParaRPr/>
          </a:p>
        </p:txBody>
      </p:sp>
      <p:sp>
        <p:nvSpPr>
          <p:cNvPr id="1494" name="Google Shape;1494;g2ce22a6ec48_0_2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ce22a6ec48_1_1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2ce22a6ec48_1_10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SzPts val="1400"/>
              <a:buChar char="-"/>
            </a:pPr>
            <a:r>
              <a:rPr lang="en-US" b="1"/>
              <a:t>Slide 1: It’s an abstraction layer over call functions that are deployed to run persistently and auto-scale. </a:t>
            </a:r>
            <a:endParaRPr b="1"/>
          </a:p>
          <a:p>
            <a:pPr marL="457200" lvl="0" indent="-317500" algn="l" rtl="0">
              <a:spcBef>
                <a:spcPts val="0"/>
              </a:spcBef>
              <a:spcAft>
                <a:spcPts val="0"/>
              </a:spcAft>
              <a:buSzPts val="1400"/>
              <a:buChar char="-"/>
            </a:pPr>
            <a:r>
              <a:rPr lang="en-US"/>
              <a:t>Slide 2: Things like model name, messages, API keys, etc are ingested, gateway handles redirect and handling, and finally returns the response. </a:t>
            </a:r>
            <a:endParaRPr/>
          </a:p>
          <a:p>
            <a:pPr marL="457200" lvl="0" indent="-317500" algn="l" rtl="0">
              <a:spcBef>
                <a:spcPts val="0"/>
              </a:spcBef>
              <a:spcAft>
                <a:spcPts val="0"/>
              </a:spcAft>
              <a:buSzPts val="1400"/>
              <a:buChar char="-"/>
            </a:pPr>
            <a:r>
              <a:rPr lang="en-US"/>
              <a:t>Slide 3: Using this interface as a building block, you can build applications on top of this, including custom microservices and end-user applications. </a:t>
            </a:r>
            <a:endParaRPr/>
          </a:p>
          <a:p>
            <a:pPr marL="0" lvl="0" indent="0" algn="l" rtl="0">
              <a:spcBef>
                <a:spcPts val="0"/>
              </a:spcBef>
              <a:spcAft>
                <a:spcPts val="0"/>
              </a:spcAft>
              <a:buClr>
                <a:schemeClr val="dk1"/>
              </a:buClr>
              <a:buSzPts val="1100"/>
              <a:buFont typeface="Arial"/>
              <a:buNone/>
            </a:pPr>
            <a:endParaRPr/>
          </a:p>
        </p:txBody>
      </p:sp>
      <p:sp>
        <p:nvSpPr>
          <p:cNvPr id="1520" name="Google Shape;1520;g2ce22a6ec48_1_105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2ce22a6ec48_1_1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2ce22a6ec48_1_10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Clr>
                <a:schemeClr val="dk1"/>
              </a:buClr>
              <a:buSzPts val="1400"/>
              <a:buChar char="-"/>
            </a:pPr>
            <a:r>
              <a:rPr lang="en-US"/>
              <a:t>Slide 1: It’s an abstraction layer over call functions that are deployed to run persistently and auto-scale. </a:t>
            </a:r>
            <a:endParaRPr/>
          </a:p>
          <a:p>
            <a:pPr marL="457200" lvl="0" indent="-317500" algn="l" rtl="0">
              <a:spcBef>
                <a:spcPts val="0"/>
              </a:spcBef>
              <a:spcAft>
                <a:spcPts val="0"/>
              </a:spcAft>
              <a:buClr>
                <a:schemeClr val="dk1"/>
              </a:buClr>
              <a:buSzPts val="1400"/>
              <a:buChar char="-"/>
            </a:pPr>
            <a:r>
              <a:rPr lang="en-US" b="1"/>
              <a:t>Slide 2: Things like model name, messages, API keys, etc are ingested, gateway handles redirect and handling, and finally returns the response. </a:t>
            </a:r>
            <a:endParaRPr b="1"/>
          </a:p>
          <a:p>
            <a:pPr marL="457200" lvl="0" indent="-317500" algn="l" rtl="0">
              <a:spcBef>
                <a:spcPts val="0"/>
              </a:spcBef>
              <a:spcAft>
                <a:spcPts val="0"/>
              </a:spcAft>
              <a:buClr>
                <a:schemeClr val="dk1"/>
              </a:buClr>
              <a:buSzPts val="1400"/>
              <a:buChar char="-"/>
            </a:pPr>
            <a:r>
              <a:rPr lang="en-US"/>
              <a:t>Slide 3: Using this interface as a building block, you can build applications on top of this, including custom microservices and end-user applications.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1551" name="Google Shape;1551;g2ce22a6ec48_1_108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ce22a6ec48_1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To achieve this, we need LLM Orchestration, so combining software practices and LLMs together. </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latin typeface="Roboto"/>
              <a:ea typeface="Roboto"/>
              <a:cs typeface="Roboto"/>
              <a:sym typeface="Roboto"/>
            </a:endParaRPr>
          </a:p>
        </p:txBody>
      </p:sp>
      <p:sp>
        <p:nvSpPr>
          <p:cNvPr id="420" name="Google Shape;420;g2ce22a6ec48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ce22a6ec48_1_1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2ce22a6ec48_1_1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More details about the OpenAI gateway, which conforms to the OpenAPI standard.</a:t>
            </a:r>
            <a:endParaRPr b="1"/>
          </a:p>
          <a:p>
            <a:pPr marL="457200" lvl="0" indent="-317500" algn="l" rtl="0">
              <a:spcBef>
                <a:spcPts val="0"/>
              </a:spcBef>
              <a:spcAft>
                <a:spcPts val="0"/>
              </a:spcAft>
              <a:buClr>
                <a:schemeClr val="dk1"/>
              </a:buClr>
              <a:buSzPts val="1400"/>
              <a:buChar char="-"/>
            </a:pPr>
            <a:r>
              <a:rPr lang="en-US"/>
              <a:t>Slide 1: It’s an abstraction layer over call functions that are deployed to run persistently and auto-scale. </a:t>
            </a:r>
            <a:endParaRPr/>
          </a:p>
          <a:p>
            <a:pPr marL="457200" lvl="0" indent="-317500" algn="l" rtl="0">
              <a:spcBef>
                <a:spcPts val="0"/>
              </a:spcBef>
              <a:spcAft>
                <a:spcPts val="0"/>
              </a:spcAft>
              <a:buClr>
                <a:schemeClr val="dk1"/>
              </a:buClr>
              <a:buSzPts val="1400"/>
              <a:buChar char="-"/>
            </a:pPr>
            <a:r>
              <a:rPr lang="en-US"/>
              <a:t>Slide 2: Things like model name, messages, API keys, etc are ingested, gateway handles redirect and handling, and finally returns the response. </a:t>
            </a:r>
            <a:endParaRPr/>
          </a:p>
          <a:p>
            <a:pPr marL="457200" lvl="0" indent="-317500" algn="l" rtl="0">
              <a:spcBef>
                <a:spcPts val="0"/>
              </a:spcBef>
              <a:spcAft>
                <a:spcPts val="0"/>
              </a:spcAft>
              <a:buClr>
                <a:schemeClr val="dk1"/>
              </a:buClr>
              <a:buSzPts val="1400"/>
              <a:buChar char="-"/>
            </a:pPr>
            <a:r>
              <a:rPr lang="en-US" b="1"/>
              <a:t>Slide 3: Using this interface as a building block, you can build applications on top of this, including custom microservices and end-user applications. </a:t>
            </a:r>
            <a:endParaRPr b="1"/>
          </a:p>
          <a:p>
            <a:pPr marL="0" lvl="0" indent="0" algn="l" rtl="0">
              <a:spcBef>
                <a:spcPts val="0"/>
              </a:spcBef>
              <a:spcAft>
                <a:spcPts val="0"/>
              </a:spcAft>
              <a:buClr>
                <a:schemeClr val="dk1"/>
              </a:buClr>
              <a:buSzPts val="1100"/>
              <a:buFont typeface="Arial"/>
              <a:buNone/>
            </a:pPr>
            <a:r>
              <a:rPr lang="en-US"/>
              <a:t>(Up Next) Limitations of OpenAI service with regard to privacy and cost ownership.</a:t>
            </a:r>
            <a:endParaRPr/>
          </a:p>
        </p:txBody>
      </p:sp>
      <p:sp>
        <p:nvSpPr>
          <p:cNvPr id="1586" name="Google Shape;1586;g2ce22a6ec48_1_111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2ce22a6ec48_1_1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2ce22a6ec48_1_1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Now that we know what large model hosting platforms are, let’s look at some of our options!</a:t>
            </a:r>
            <a:endParaRPr/>
          </a:p>
          <a:p>
            <a:pPr marL="457200" lvl="0" indent="-317500" algn="l" rtl="0">
              <a:spcBef>
                <a:spcPts val="0"/>
              </a:spcBef>
              <a:spcAft>
                <a:spcPts val="0"/>
              </a:spcAft>
              <a:buClr>
                <a:schemeClr val="dk1"/>
              </a:buClr>
              <a:buSzPts val="1400"/>
              <a:buChar char="-"/>
            </a:pPr>
            <a:r>
              <a:rPr lang="en-US" b="1"/>
              <a:t>OpenAI API</a:t>
            </a:r>
            <a:endParaRPr b="1"/>
          </a:p>
          <a:p>
            <a:pPr marL="914400" lvl="1" indent="-317500" algn="l" rtl="0">
              <a:spcBef>
                <a:spcPts val="0"/>
              </a:spcBef>
              <a:spcAft>
                <a:spcPts val="0"/>
              </a:spcAft>
              <a:buClr>
                <a:schemeClr val="dk1"/>
              </a:buClr>
              <a:buSzPts val="1400"/>
              <a:buChar char="-"/>
            </a:pPr>
            <a:r>
              <a:rPr lang="en-US"/>
              <a:t>Has GPT4/ChatGPT/etc. Lots of under-the-hood bells and whistles (models/functions that get called automatically).</a:t>
            </a:r>
            <a:endParaRPr/>
          </a:p>
          <a:p>
            <a:pPr marL="914400" lvl="1" indent="-317500" algn="l" rtl="0">
              <a:spcBef>
                <a:spcPts val="0"/>
              </a:spcBef>
              <a:spcAft>
                <a:spcPts val="0"/>
              </a:spcAft>
              <a:buClr>
                <a:schemeClr val="dk1"/>
              </a:buClr>
              <a:buSzPts val="1400"/>
              <a:buChar char="-"/>
            </a:pPr>
            <a:r>
              <a:rPr lang="en-US" b="1"/>
              <a:t>No straightforward path to local deployment (for cost and scale), cannot guarantee data security.</a:t>
            </a:r>
            <a:endParaRPr b="1"/>
          </a:p>
          <a:p>
            <a:pPr marL="457200" lvl="0" indent="-317500" algn="l" rtl="0">
              <a:spcBef>
                <a:spcPts val="0"/>
              </a:spcBef>
              <a:spcAft>
                <a:spcPts val="0"/>
              </a:spcAft>
              <a:buClr>
                <a:schemeClr val="dk1"/>
              </a:buClr>
              <a:buSzPts val="1400"/>
              <a:buChar char="-"/>
            </a:pPr>
            <a:r>
              <a:rPr lang="en-US"/>
              <a:t>NVIDIA GPU Cloud</a:t>
            </a:r>
            <a:endParaRPr/>
          </a:p>
          <a:p>
            <a:pPr marL="914400" lvl="1" indent="-317500" algn="l" rtl="0">
              <a:spcBef>
                <a:spcPts val="0"/>
              </a:spcBef>
              <a:spcAft>
                <a:spcPts val="0"/>
              </a:spcAft>
              <a:buClr>
                <a:schemeClr val="dk1"/>
              </a:buClr>
              <a:buSzPts val="1400"/>
              <a:buChar char="-"/>
            </a:pPr>
            <a:r>
              <a:rPr lang="en-US"/>
              <a:t>Allows you to access publicly-available models and set up systems that work directly on the optimized deployments. Straightforward path to local deployment, but it’s not quite as automatic as some systems. These are your own deployments, after all!</a:t>
            </a:r>
            <a:endParaRPr/>
          </a:p>
        </p:txBody>
      </p:sp>
      <p:sp>
        <p:nvSpPr>
          <p:cNvPr id="1626" name="Google Shape;1626;g2ce22a6ec48_1_115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2ce22a6ec48_1_1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2ce22a6ec48_1_1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Now that we know what large model hosting platforms are, let’s look at some of our options!</a:t>
            </a:r>
            <a:endParaRPr/>
          </a:p>
          <a:p>
            <a:pPr marL="457200" lvl="0" indent="-317500" algn="l" rtl="0">
              <a:spcBef>
                <a:spcPts val="0"/>
              </a:spcBef>
              <a:spcAft>
                <a:spcPts val="0"/>
              </a:spcAft>
              <a:buClr>
                <a:schemeClr val="dk1"/>
              </a:buClr>
              <a:buSzPts val="1400"/>
              <a:buChar char="-"/>
            </a:pPr>
            <a:r>
              <a:rPr lang="en-US" b="1"/>
              <a:t>OpenAI API</a:t>
            </a:r>
            <a:endParaRPr b="1"/>
          </a:p>
          <a:p>
            <a:pPr marL="914400" lvl="1" indent="-317500" algn="l" rtl="0">
              <a:spcBef>
                <a:spcPts val="0"/>
              </a:spcBef>
              <a:spcAft>
                <a:spcPts val="0"/>
              </a:spcAft>
              <a:buClr>
                <a:schemeClr val="dk1"/>
              </a:buClr>
              <a:buSzPts val="1400"/>
              <a:buChar char="-"/>
            </a:pPr>
            <a:r>
              <a:rPr lang="en-US"/>
              <a:t>Has GPT4/ChatGPT/etc. Lots of under-the-hood bells and whistles (models/functions that get called automatically).</a:t>
            </a:r>
            <a:endParaRPr/>
          </a:p>
          <a:p>
            <a:pPr marL="914400" lvl="1" indent="-317500" algn="l" rtl="0">
              <a:spcBef>
                <a:spcPts val="0"/>
              </a:spcBef>
              <a:spcAft>
                <a:spcPts val="0"/>
              </a:spcAft>
              <a:buClr>
                <a:schemeClr val="dk1"/>
              </a:buClr>
              <a:buSzPts val="1400"/>
              <a:buChar char="-"/>
            </a:pPr>
            <a:r>
              <a:rPr lang="en-US"/>
              <a:t>No straightforward path to local deployment (for cost and scale), cannot guarantee data security.</a:t>
            </a:r>
            <a:endParaRPr/>
          </a:p>
          <a:p>
            <a:pPr marL="457200" lvl="0" indent="-317500" algn="l" rtl="0">
              <a:spcBef>
                <a:spcPts val="0"/>
              </a:spcBef>
              <a:spcAft>
                <a:spcPts val="0"/>
              </a:spcAft>
              <a:buClr>
                <a:schemeClr val="dk1"/>
              </a:buClr>
              <a:buSzPts val="1400"/>
              <a:buChar char="-"/>
            </a:pPr>
            <a:r>
              <a:rPr lang="en-US"/>
              <a:t>NVIDIA GPU Cloud</a:t>
            </a:r>
            <a:endParaRPr/>
          </a:p>
          <a:p>
            <a:pPr marL="914400" lvl="1" indent="-317500" algn="l" rtl="0">
              <a:spcBef>
                <a:spcPts val="0"/>
              </a:spcBef>
              <a:spcAft>
                <a:spcPts val="0"/>
              </a:spcAft>
              <a:buClr>
                <a:schemeClr val="dk1"/>
              </a:buClr>
              <a:buSzPts val="1400"/>
              <a:buChar char="-"/>
            </a:pPr>
            <a:r>
              <a:rPr lang="en-US" b="1"/>
              <a:t>Allows you to access publicly-available models and set up systems that work directly on the optimized deployments. Straightforward path to local deployment, but it’s not quite as automatic as some systems. These are your own deployments, after all!</a:t>
            </a:r>
            <a:endParaRPr/>
          </a:p>
        </p:txBody>
      </p:sp>
      <p:sp>
        <p:nvSpPr>
          <p:cNvPr id="1639" name="Google Shape;1639;g2ce22a6ec48_1_116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2ce22a6ec48_1_1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2ce22a6ec48_1_1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1. Structured similar to OpenAI, so either service can be used.</a:t>
            </a:r>
            <a:endParaRPr b="1"/>
          </a:p>
          <a:p>
            <a:pPr marL="457200" lvl="0" indent="-317500" algn="l" rtl="0">
              <a:spcBef>
                <a:spcPts val="0"/>
              </a:spcBef>
              <a:spcAft>
                <a:spcPts val="0"/>
              </a:spcAft>
              <a:buSzPts val="1400"/>
              <a:buChar char="-"/>
            </a:pPr>
            <a:r>
              <a:rPr lang="en-US"/>
              <a:t>2. Full GenAI deployment stack for those interested.</a:t>
            </a:r>
            <a:endParaRPr/>
          </a:p>
          <a:p>
            <a:pPr marL="457200" lvl="0" indent="-317500" algn="l" rtl="0">
              <a:spcBef>
                <a:spcPts val="0"/>
              </a:spcBef>
              <a:spcAft>
                <a:spcPts val="0"/>
              </a:spcAft>
              <a:buSzPts val="1400"/>
              <a:buChar char="-"/>
            </a:pPr>
            <a:r>
              <a:rPr lang="en-US"/>
              <a:t>3. State of our environment (jupyter + frontend + service API)</a:t>
            </a:r>
            <a:endParaRPr/>
          </a:p>
        </p:txBody>
      </p:sp>
      <p:sp>
        <p:nvSpPr>
          <p:cNvPr id="1651" name="Google Shape;1651;g2ce22a6ec48_1_117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ce22a6ec48_1_1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2ce22a6ec48_1_1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1. Structured similar to OpenAI, so either service can be used.</a:t>
            </a:r>
            <a:endParaRPr/>
          </a:p>
          <a:p>
            <a:pPr marL="457200" lvl="0" indent="-317500" algn="l" rtl="0">
              <a:spcBef>
                <a:spcPts val="0"/>
              </a:spcBef>
              <a:spcAft>
                <a:spcPts val="0"/>
              </a:spcAft>
              <a:buClr>
                <a:schemeClr val="dk1"/>
              </a:buClr>
              <a:buSzPts val="1400"/>
              <a:buChar char="-"/>
            </a:pPr>
            <a:r>
              <a:rPr lang="en-US" b="1"/>
              <a:t>2. Full GenAI deployment stack for those interested.</a:t>
            </a:r>
            <a:endParaRPr b="1"/>
          </a:p>
          <a:p>
            <a:pPr marL="457200" lvl="0" indent="-317500" algn="l" rtl="0">
              <a:spcBef>
                <a:spcPts val="0"/>
              </a:spcBef>
              <a:spcAft>
                <a:spcPts val="0"/>
              </a:spcAft>
              <a:buClr>
                <a:schemeClr val="dk1"/>
              </a:buClr>
              <a:buSzPts val="1400"/>
              <a:buChar char="-"/>
            </a:pPr>
            <a:r>
              <a:rPr lang="en-US"/>
              <a:t>3. State of our environment (jupyter + frontend + service API)</a:t>
            </a:r>
            <a:endParaRPr/>
          </a:p>
          <a:p>
            <a:pPr marL="0" lvl="0" indent="0" algn="l" rtl="0">
              <a:spcBef>
                <a:spcPts val="0"/>
              </a:spcBef>
              <a:spcAft>
                <a:spcPts val="0"/>
              </a:spcAft>
              <a:buClr>
                <a:schemeClr val="dk1"/>
              </a:buClr>
              <a:buSzPts val="1100"/>
              <a:buFont typeface="Arial"/>
              <a:buNone/>
            </a:pPr>
            <a:endParaRPr b="1"/>
          </a:p>
        </p:txBody>
      </p:sp>
      <p:sp>
        <p:nvSpPr>
          <p:cNvPr id="1680" name="Google Shape;1680;g2ce22a6ec48_1_120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2ce22a6ec48_1_1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2ce22a6ec48_1_12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1. Structured similar to OpenAI, so either service can be used.</a:t>
            </a:r>
            <a:endParaRPr/>
          </a:p>
          <a:p>
            <a:pPr marL="457200" lvl="0" indent="-317500" algn="l" rtl="0">
              <a:spcBef>
                <a:spcPts val="0"/>
              </a:spcBef>
              <a:spcAft>
                <a:spcPts val="0"/>
              </a:spcAft>
              <a:buClr>
                <a:schemeClr val="dk1"/>
              </a:buClr>
              <a:buSzPts val="1400"/>
              <a:buChar char="-"/>
            </a:pPr>
            <a:r>
              <a:rPr lang="en-US"/>
              <a:t>2. Full GenAI deployment stack for those interested.</a:t>
            </a:r>
            <a:endParaRPr/>
          </a:p>
          <a:p>
            <a:pPr marL="457200" lvl="0" indent="-317500" algn="l" rtl="0">
              <a:spcBef>
                <a:spcPts val="0"/>
              </a:spcBef>
              <a:spcAft>
                <a:spcPts val="0"/>
              </a:spcAft>
              <a:buClr>
                <a:schemeClr val="dk1"/>
              </a:buClr>
              <a:buSzPts val="1400"/>
              <a:buChar char="-"/>
            </a:pPr>
            <a:r>
              <a:rPr lang="en-US" b="1"/>
              <a:t>3. State of our environment (jupyter + frontend + service API)</a:t>
            </a:r>
            <a:endParaRPr b="1"/>
          </a:p>
          <a:p>
            <a:pPr marL="0" lvl="0" indent="0" algn="l" rtl="0">
              <a:spcBef>
                <a:spcPts val="0"/>
              </a:spcBef>
              <a:spcAft>
                <a:spcPts val="0"/>
              </a:spcAft>
              <a:buNone/>
            </a:pPr>
            <a:r>
              <a:rPr lang="en-US"/>
              <a:t>(Next Slide: Talk about the LLM service)</a:t>
            </a:r>
            <a:endParaRPr/>
          </a:p>
          <a:p>
            <a:pPr marL="0" lvl="0" indent="0" algn="l" rtl="0">
              <a:spcBef>
                <a:spcPts val="0"/>
              </a:spcBef>
              <a:spcAft>
                <a:spcPts val="0"/>
              </a:spcAft>
              <a:buNone/>
            </a:pPr>
            <a:endParaRPr b="1"/>
          </a:p>
        </p:txBody>
      </p:sp>
      <p:sp>
        <p:nvSpPr>
          <p:cNvPr id="1703" name="Google Shape;1703;g2ce22a6ec48_1_122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2ce22a6ec48_1_1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6" name="Google Shape;1736;g2ce22a6ec48_1_1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b="1"/>
              <a:t>1. Free access to publicly-available models which can be deployed on your own infrastructure (i.e. with NIMs)!</a:t>
            </a:r>
            <a:endParaRPr b="1"/>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a:t>3. Picture of user interface and API specification</a:t>
            </a:r>
            <a:endParaRPr/>
          </a:p>
        </p:txBody>
      </p:sp>
      <p:sp>
        <p:nvSpPr>
          <p:cNvPr id="1737" name="Google Shape;1737;g2ce22a6ec48_1_126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ce22a6ec48_1_1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2ce22a6ec48_1_1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b="1"/>
              <a:t>2. Picture of Mixtral model hosted in API Catalog. Other options available in environment.</a:t>
            </a:r>
            <a:endParaRPr b="1"/>
          </a:p>
          <a:p>
            <a:pPr marL="457200" lvl="0" indent="-317500" algn="l" rtl="0">
              <a:spcBef>
                <a:spcPts val="0"/>
              </a:spcBef>
              <a:spcAft>
                <a:spcPts val="0"/>
              </a:spcAft>
              <a:buClr>
                <a:schemeClr val="dk1"/>
              </a:buClr>
              <a:buSzPts val="1400"/>
              <a:buChar char="-"/>
            </a:pPr>
            <a:r>
              <a:rPr lang="en-US"/>
              <a:t>3. Picture of user interface and API specification</a:t>
            </a:r>
            <a:endParaRPr/>
          </a:p>
          <a:p>
            <a:pPr marL="0" lvl="0" indent="0" algn="l" rtl="0">
              <a:spcBef>
                <a:spcPts val="0"/>
              </a:spcBef>
              <a:spcAft>
                <a:spcPts val="0"/>
              </a:spcAft>
              <a:buClr>
                <a:schemeClr val="dk1"/>
              </a:buClr>
              <a:buSzPts val="1100"/>
              <a:buFont typeface="Arial"/>
              <a:buNone/>
            </a:pPr>
            <a:endParaRPr b="1"/>
          </a:p>
        </p:txBody>
      </p:sp>
      <p:sp>
        <p:nvSpPr>
          <p:cNvPr id="1746" name="Google Shape;1746;g2ce22a6ec48_1_126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2ce22a6ec48_1_1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2ce22a6ec48_1_12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b="1"/>
              <a:t>3. Picture of user interface and API specification. You can make your own apps with it!</a:t>
            </a:r>
            <a:endParaRPr b="1"/>
          </a:p>
          <a:p>
            <a:pPr marL="0" lvl="0" indent="0" algn="l" rtl="0">
              <a:spcBef>
                <a:spcPts val="0"/>
              </a:spcBef>
              <a:spcAft>
                <a:spcPts val="0"/>
              </a:spcAft>
              <a:buClr>
                <a:schemeClr val="dk1"/>
              </a:buClr>
              <a:buSzPts val="1100"/>
              <a:buFont typeface="Arial"/>
              <a:buNone/>
            </a:pPr>
            <a:r>
              <a:rPr lang="en-US" b="1"/>
              <a:t>(Next: But we need LangChain…)</a:t>
            </a:r>
            <a:endParaRPr b="1"/>
          </a:p>
        </p:txBody>
      </p:sp>
      <p:sp>
        <p:nvSpPr>
          <p:cNvPr id="1756" name="Google Shape;1756;g2ce22a6ec48_1_127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2ce22a6ec48_1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2ce22a6ec48_1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So what are we going to use to get started with some LLMs quickly?... NVIDIA Foundation Model Endpoints!</a:t>
            </a:r>
            <a:endParaRPr b="1"/>
          </a:p>
          <a:p>
            <a:pPr marL="457200" lvl="0" indent="-317500" algn="l" rtl="0">
              <a:spcBef>
                <a:spcPts val="0"/>
              </a:spcBef>
              <a:spcAft>
                <a:spcPts val="0"/>
              </a:spcAft>
              <a:buClr>
                <a:schemeClr val="dk1"/>
              </a:buClr>
              <a:buSzPts val="1400"/>
              <a:buChar char="-"/>
            </a:pPr>
            <a:r>
              <a:rPr lang="en-US"/>
              <a:t>1. Free access to publicly-available models which can be deployed on your own infrastructure (i.e. with NIMs)!</a:t>
            </a:r>
            <a:endParaRPr/>
          </a:p>
          <a:p>
            <a:pPr marL="457200" lvl="0" indent="-317500" algn="l" rtl="0">
              <a:spcBef>
                <a:spcPts val="0"/>
              </a:spcBef>
              <a:spcAft>
                <a:spcPts val="0"/>
              </a:spcAft>
              <a:buClr>
                <a:schemeClr val="dk1"/>
              </a:buClr>
              <a:buSzPts val="1400"/>
              <a:buChar char="-"/>
            </a:pPr>
            <a:r>
              <a:rPr lang="en-US"/>
              <a:t>2. Picture of Mixtral model hosted in API Catalog. Other options available in environment.</a:t>
            </a:r>
            <a:endParaRPr/>
          </a:p>
          <a:p>
            <a:pPr marL="457200" lvl="0" indent="-317500" algn="l" rtl="0">
              <a:spcBef>
                <a:spcPts val="0"/>
              </a:spcBef>
              <a:spcAft>
                <a:spcPts val="0"/>
              </a:spcAft>
              <a:buClr>
                <a:schemeClr val="dk1"/>
              </a:buClr>
              <a:buSzPts val="1400"/>
              <a:buChar char="-"/>
            </a:pPr>
            <a:r>
              <a:rPr lang="en-US" b="1"/>
              <a:t>3. Picture of user interface and API specification. You can make your own apps with it!</a:t>
            </a:r>
            <a:endParaRPr b="1"/>
          </a:p>
          <a:p>
            <a:pPr marL="0" lvl="0" indent="0" algn="l" rtl="0">
              <a:spcBef>
                <a:spcPts val="0"/>
              </a:spcBef>
              <a:spcAft>
                <a:spcPts val="0"/>
              </a:spcAft>
              <a:buClr>
                <a:schemeClr val="dk1"/>
              </a:buClr>
              <a:buSzPts val="1100"/>
              <a:buFont typeface="Arial"/>
              <a:buNone/>
            </a:pPr>
            <a:endParaRPr b="1"/>
          </a:p>
        </p:txBody>
      </p:sp>
      <p:sp>
        <p:nvSpPr>
          <p:cNvPr id="1766" name="Google Shape;1766;g2ce22a6ec48_1_128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ce22a6ec48_1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Using this, we can Retrieve and synthesize data from a database or environment…</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32" name="Google Shape;432;g2ce22a6ec48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2ce22a6ec48_1_1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2ce22a6ec48_1_1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b="1"/>
              <a:t>For this course, we will use LangChain to orchestrate our large model endpoints into more complex software…</a:t>
            </a:r>
            <a:endParaRPr b="1"/>
          </a:p>
          <a:p>
            <a:pPr marL="457200" lvl="0" indent="-317500" algn="l" rtl="0">
              <a:spcBef>
                <a:spcPts val="0"/>
              </a:spcBef>
              <a:spcAft>
                <a:spcPts val="0"/>
              </a:spcAft>
              <a:buSzPts val="1400"/>
              <a:buAutoNum type="arabicPeriod"/>
            </a:pPr>
            <a:r>
              <a:rPr lang="en-US"/>
              <a:t>Our new API will need to change just a bit for it to play well. To be discussed in the notebook. </a:t>
            </a:r>
            <a:endParaRPr/>
          </a:p>
          <a:p>
            <a:pPr marL="457200" lvl="0" indent="-317500" algn="l" rtl="0">
              <a:spcBef>
                <a:spcPts val="0"/>
              </a:spcBef>
              <a:spcAft>
                <a:spcPts val="0"/>
              </a:spcAft>
              <a:buSzPts val="1400"/>
              <a:buAutoNum type="arabicPeriod"/>
            </a:pPr>
            <a:r>
              <a:rPr lang="en-US"/>
              <a:t>(Sequence) Final walkthrough of abstractions going from scaled deployment API -&gt; to gateway API -&gt; to language wrapper -&gt; to framework wrapper.</a:t>
            </a:r>
            <a:endParaRPr/>
          </a:p>
        </p:txBody>
      </p:sp>
      <p:sp>
        <p:nvSpPr>
          <p:cNvPr id="1778" name="Google Shape;1778;g2ce22a6ec48_1_129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2ce22a6ec48_1_1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2ce22a6ec48_1_13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AutoNum type="arabicPeriod"/>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AutoNum type="arabicPeriod"/>
            </a:pPr>
            <a:r>
              <a:rPr lang="en-US" b="1"/>
              <a:t>Our new API will need to change just a bit for it to play well. To be discussed in the notebook. </a:t>
            </a:r>
            <a:endParaRPr b="1"/>
          </a:p>
          <a:p>
            <a:pPr marL="457200" lvl="0" indent="-317500" algn="l" rtl="0">
              <a:spcBef>
                <a:spcPts val="0"/>
              </a:spcBef>
              <a:spcAft>
                <a:spcPts val="0"/>
              </a:spcAft>
              <a:buClr>
                <a:schemeClr val="dk1"/>
              </a:buClr>
              <a:buSzPts val="1400"/>
              <a:buAutoNum type="arabicPeriod"/>
            </a:pPr>
            <a:r>
              <a:rPr lang="en-US"/>
              <a:t>(Sequence) Final walkthrough of abstractions going from scaled deployment API -&gt; to gateway API -&gt; to language wrapper -&gt; to framework wrapper.</a:t>
            </a:r>
            <a:endParaRPr/>
          </a:p>
          <a:p>
            <a:pPr marL="0" lvl="0" indent="0" algn="l" rtl="0">
              <a:spcBef>
                <a:spcPts val="0"/>
              </a:spcBef>
              <a:spcAft>
                <a:spcPts val="0"/>
              </a:spcAft>
              <a:buClr>
                <a:schemeClr val="dk1"/>
              </a:buClr>
              <a:buSzPts val="1100"/>
              <a:buFont typeface="Arial"/>
              <a:buNone/>
            </a:pPr>
            <a:endParaRPr/>
          </a:p>
        </p:txBody>
      </p:sp>
      <p:sp>
        <p:nvSpPr>
          <p:cNvPr id="1785" name="Google Shape;1785;g2ce22a6ec48_1_130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2ce22a6ec48_1_1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2ce22a6ec48_1_13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a:t>
            </a:r>
            <a:r>
              <a:rPr lang="en-US" b="1"/>
              <a:t>Final walkthrough of abstractions going from scaled deployment API </a:t>
            </a:r>
            <a:r>
              <a:rPr lang="en-US"/>
              <a:t>-&gt; to gateway API -&gt; to language client-&gt;...-&gt; to framework connector.</a:t>
            </a:r>
            <a:endParaRPr/>
          </a:p>
          <a:p>
            <a:pPr marL="457200" lvl="0" indent="-317500" algn="l" rtl="0">
              <a:spcBef>
                <a:spcPts val="0"/>
              </a:spcBef>
              <a:spcAft>
                <a:spcPts val="0"/>
              </a:spcAft>
              <a:buSzPts val="1400"/>
              <a:buChar char="-"/>
            </a:pPr>
            <a:endParaRPr/>
          </a:p>
        </p:txBody>
      </p:sp>
      <p:sp>
        <p:nvSpPr>
          <p:cNvPr id="1804" name="Google Shape;1804;g2ce22a6ec48_1_132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2ce22a6ec48_1_1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2ce22a6ec48_1_1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a:t>
            </a:r>
            <a:r>
              <a:rPr lang="en-US" b="1"/>
              <a:t>to gateway API</a:t>
            </a:r>
            <a:r>
              <a:rPr lang="en-US"/>
              <a:t> -&gt; to language client-&gt;...-&gt;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21" name="Google Shape;1821;g2ce22a6ec48_1_133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2ce22a6ec48_1_1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2ce22a6ec48_1_1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a:t>
            </a:r>
            <a:r>
              <a:rPr lang="en-US" b="1"/>
              <a:t>to language client</a:t>
            </a:r>
            <a:r>
              <a:rPr lang="en-US"/>
              <a:t>-&gt;...-&gt;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46" name="Google Shape;1846;g2ce22a6ec48_1_136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2ce22a6ec48_1_1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2ce22a6ec48_1_13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a:t>
            </a:r>
            <a:r>
              <a:rPr lang="en-US" b="1"/>
              <a:t>to language client-&gt;...-&gt;</a:t>
            </a:r>
            <a:r>
              <a:rPr lang="en-US"/>
              <a:t> to framework connector.</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b="1"/>
          </a:p>
        </p:txBody>
      </p:sp>
      <p:sp>
        <p:nvSpPr>
          <p:cNvPr id="1878" name="Google Shape;1878;g2ce22a6ec48_1_139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2ce22a6ec48_1_1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2ce22a6ec48_1_14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For this course, we will use LangChain to orchestrate our large model endpoints into more complex software…</a:t>
            </a:r>
            <a:endParaRPr/>
          </a:p>
          <a:p>
            <a:pPr marL="457200" lvl="0" indent="-317500" algn="l" rtl="0">
              <a:spcBef>
                <a:spcPts val="0"/>
              </a:spcBef>
              <a:spcAft>
                <a:spcPts val="0"/>
              </a:spcAft>
              <a:buClr>
                <a:schemeClr val="dk1"/>
              </a:buClr>
              <a:buSzPts val="1400"/>
              <a:buChar char="-"/>
            </a:pPr>
            <a:r>
              <a:rPr lang="en-US"/>
              <a:t>Our new API will need to change just a bit for it to play well. To be discussed in the notebook. </a:t>
            </a:r>
            <a:endParaRPr/>
          </a:p>
          <a:p>
            <a:pPr marL="457200" lvl="0" indent="-317500" algn="l" rtl="0">
              <a:spcBef>
                <a:spcPts val="0"/>
              </a:spcBef>
              <a:spcAft>
                <a:spcPts val="0"/>
              </a:spcAft>
              <a:buClr>
                <a:schemeClr val="dk1"/>
              </a:buClr>
              <a:buSzPts val="1400"/>
              <a:buChar char="-"/>
            </a:pPr>
            <a:r>
              <a:rPr lang="en-US"/>
              <a:t>(Sequence) Final walkthrough of abstractions going from scaled deployment API -&gt; to gateway API -&gt; to language client-&gt;...-&gt;</a:t>
            </a:r>
            <a:r>
              <a:rPr lang="en-US" b="1"/>
              <a:t> to framework connector</a:t>
            </a:r>
            <a:r>
              <a:rPr lang="en-US"/>
              <a:t>.</a:t>
            </a:r>
            <a:endParaRPr/>
          </a:p>
        </p:txBody>
      </p:sp>
      <p:sp>
        <p:nvSpPr>
          <p:cNvPr id="1911" name="Google Shape;1911;g2ce22a6ec48_1_1421: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g2ce22a6ec48_1_1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7" name="Google Shape;1947;g2ce22a6ec48_1_14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8" name="Google Shape;1948;g2ce22a6ec48_1_1456: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2"/>
        <p:cNvGrpSpPr/>
        <p:nvPr/>
      </p:nvGrpSpPr>
      <p:grpSpPr>
        <a:xfrm>
          <a:off x="0" y="0"/>
          <a:ext cx="0" cy="0"/>
          <a:chOff x="0" y="0"/>
          <a:chExt cx="0" cy="0"/>
        </a:xfrm>
      </p:grpSpPr>
      <p:sp>
        <p:nvSpPr>
          <p:cNvPr id="1953" name="Google Shape;1953;g2ce22a6ec48_1_1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4" name="Google Shape;1954;g2ce22a6ec48_1_14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In the previous section, we saw how we can wrap our endpoints with a LangChain connector interface, and alleged that this will make life a lot easier since LangChain is an LLM orchestration framework. Let’s see what this means in practice! </a:t>
            </a:r>
            <a:endParaRPr b="1"/>
          </a:p>
          <a:p>
            <a:pPr marL="457200" lvl="0" indent="-317500" algn="l" rtl="0">
              <a:spcBef>
                <a:spcPts val="0"/>
              </a:spcBef>
              <a:spcAft>
                <a:spcPts val="0"/>
              </a:spcAft>
              <a:buSzPts val="1400"/>
              <a:buChar char="-"/>
            </a:pPr>
            <a:r>
              <a:rPr lang="en-US"/>
              <a:t>At minimum, we’d expect our LLM to accept an input and produce an output, so of course our connector can do that. </a:t>
            </a:r>
            <a:endParaRPr/>
          </a:p>
        </p:txBody>
      </p:sp>
      <p:sp>
        <p:nvSpPr>
          <p:cNvPr id="1955" name="Google Shape;1955;g2ce22a6ec48_1_146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2ce22a6ec48_1_1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2ce22a6ec48_1_14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1962" name="Google Shape;1962;g2ce22a6ec48_1_146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ce22a6ec48_1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…create a new input that contains the grounding information (AKA augmenting our LLM’s behavior)…</a:t>
            </a:r>
            <a:endParaRPr b="1">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…and then generating our response, having supplied our LLM with all the necessary info to make the decision.</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45" name="Google Shape;445;g2ce22a6ec48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2ce22a6ec48_1_1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2ce22a6ec48_1_14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b="1"/>
              <a:t>At minimum, we’d expect our LLM to accept an input and produce an output, so of course our connector can do that. </a:t>
            </a:r>
            <a:endParaRPr b="1"/>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a:t>And then there you go! You now have a chain…</a:t>
            </a:r>
            <a:endParaRPr/>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p:txBody>
      </p:sp>
      <p:sp>
        <p:nvSpPr>
          <p:cNvPr id="1975" name="Google Shape;1975;g2ce22a6ec48_1_147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0"/>
        <p:cNvGrpSpPr/>
        <p:nvPr/>
      </p:nvGrpSpPr>
      <p:grpSpPr>
        <a:xfrm>
          <a:off x="0" y="0"/>
          <a:ext cx="0" cy="0"/>
          <a:chOff x="0" y="0"/>
          <a:chExt cx="0" cy="0"/>
        </a:xfrm>
      </p:grpSpPr>
      <p:sp>
        <p:nvSpPr>
          <p:cNvPr id="1991" name="Google Shape;1991;g2ce22a6ec48_1_1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 name="Google Shape;1992;g2ce22a6ec48_1_14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b="1"/>
              <a:t>In addition, we also would want a way to specifying additional components to our inputs. System messages, other components, etc.</a:t>
            </a:r>
            <a:endParaRPr b="1"/>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a:t>And then there you go! You now have a chain…</a:t>
            </a:r>
            <a:endParaRPr/>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a:p>
            <a:pPr marL="0" lvl="0" indent="0" algn="l" rtl="0">
              <a:spcBef>
                <a:spcPts val="0"/>
              </a:spcBef>
              <a:spcAft>
                <a:spcPts val="0"/>
              </a:spcAft>
              <a:buClr>
                <a:schemeClr val="dk1"/>
              </a:buClr>
              <a:buSzPts val="1100"/>
              <a:buFont typeface="Arial"/>
              <a:buNone/>
            </a:pPr>
            <a:endParaRPr/>
          </a:p>
        </p:txBody>
      </p:sp>
      <p:sp>
        <p:nvSpPr>
          <p:cNvPr id="1993" name="Google Shape;1993;g2ce22a6ec48_1_149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2ce22a6ec48_1_1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2ce22a6ec48_1_15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b="1"/>
              <a:t>In LangChain, specifying this can be done using a paradigm called Runnables, for which you can chain modules of functionality into pipelines.</a:t>
            </a:r>
            <a:endParaRPr b="1"/>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a:t>And then there you go! You now have a chain…</a:t>
            </a:r>
            <a:endParaRPr/>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a:p>
            <a:pPr marL="0" lvl="0" indent="0" algn="l" rtl="0">
              <a:spcBef>
                <a:spcPts val="0"/>
              </a:spcBef>
              <a:spcAft>
                <a:spcPts val="0"/>
              </a:spcAft>
              <a:buClr>
                <a:schemeClr val="dk1"/>
              </a:buClr>
              <a:buSzPts val="1100"/>
              <a:buFont typeface="Arial"/>
              <a:buNone/>
            </a:pPr>
            <a:endParaRPr/>
          </a:p>
        </p:txBody>
      </p:sp>
      <p:sp>
        <p:nvSpPr>
          <p:cNvPr id="2016" name="Google Shape;2016;g2ce22a6ec48_1_151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2ce22a6ec48_1_1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2ce22a6ec48_1_15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b="1"/>
              <a:t>These are pretty simple to specify manually. All you have to do is define a function that takes in the previous input and produces the next output, and then you can add it to the chain like this. </a:t>
            </a:r>
            <a:endParaRPr b="1"/>
          </a:p>
          <a:p>
            <a:pPr marL="457200" lvl="0" indent="-317500" algn="l" rtl="0">
              <a:spcBef>
                <a:spcPts val="0"/>
              </a:spcBef>
              <a:spcAft>
                <a:spcPts val="0"/>
              </a:spcAft>
              <a:buClr>
                <a:schemeClr val="dk1"/>
              </a:buClr>
              <a:buSzPts val="1400"/>
              <a:buChar char="-"/>
            </a:pPr>
            <a:r>
              <a:rPr lang="en-US"/>
              <a:t>And then there you go! You now have a chain…</a:t>
            </a:r>
            <a:endParaRPr/>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a:p>
            <a:pPr marL="0" lvl="0" indent="0" algn="l" rtl="0">
              <a:spcBef>
                <a:spcPts val="0"/>
              </a:spcBef>
              <a:spcAft>
                <a:spcPts val="0"/>
              </a:spcAft>
              <a:buClr>
                <a:schemeClr val="dk1"/>
              </a:buClr>
              <a:buSzPts val="1100"/>
              <a:buFont typeface="Arial"/>
              <a:buNone/>
            </a:pPr>
            <a:endParaRPr/>
          </a:p>
        </p:txBody>
      </p:sp>
      <p:sp>
        <p:nvSpPr>
          <p:cNvPr id="2040" name="Google Shape;2040;g2ce22a6ec48_1_153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2ce22a6ec48_1_15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2ce22a6ec48_1_15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b="1"/>
              <a:t>And then there you go! You now have an end-to-end chain…</a:t>
            </a:r>
            <a:endParaRPr b="1"/>
          </a:p>
          <a:p>
            <a:pPr marL="457200" lvl="0" indent="-317500" algn="l" rtl="0">
              <a:spcBef>
                <a:spcPts val="0"/>
              </a:spcBef>
              <a:spcAft>
                <a:spcPts val="0"/>
              </a:spcAft>
              <a:buClr>
                <a:schemeClr val="dk1"/>
              </a:buClr>
              <a:buSzPts val="1400"/>
              <a:buChar char="-"/>
            </a:pPr>
            <a:r>
              <a:rPr lang="en-US"/>
              <a:t>…which you can either invoke for an all-at-once response or stream for a one-token-at-a-time  response. </a:t>
            </a:r>
            <a:endParaRPr/>
          </a:p>
          <a:p>
            <a:pPr marL="0" lvl="0" indent="0" algn="l" rtl="0">
              <a:spcBef>
                <a:spcPts val="0"/>
              </a:spcBef>
              <a:spcAft>
                <a:spcPts val="0"/>
              </a:spcAft>
              <a:buClr>
                <a:schemeClr val="dk1"/>
              </a:buClr>
              <a:buSzPts val="1100"/>
              <a:buFont typeface="Arial"/>
              <a:buNone/>
            </a:pPr>
            <a:endParaRPr/>
          </a:p>
        </p:txBody>
      </p:sp>
      <p:sp>
        <p:nvSpPr>
          <p:cNvPr id="2067" name="Google Shape;2067;g2ce22a6ec48_1_1558: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2ce22a6ec48_1_1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2ce22a6ec48_1_15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we saw how we can wrap our endpoints with a LangChain connector interface, and alleged that this will make life a lot easier since LangChain is an LLM orchestration framework. Let’s see what this means in practice! </a:t>
            </a:r>
            <a:endParaRPr/>
          </a:p>
          <a:p>
            <a:pPr marL="457200" lvl="0" indent="-317500" algn="l" rtl="0">
              <a:spcBef>
                <a:spcPts val="0"/>
              </a:spcBef>
              <a:spcAft>
                <a:spcPts val="0"/>
              </a:spcAft>
              <a:buClr>
                <a:schemeClr val="dk1"/>
              </a:buClr>
              <a:buSzPts val="1400"/>
              <a:buChar char="-"/>
            </a:pPr>
            <a:r>
              <a:rPr lang="en-US"/>
              <a:t>At minimum, we’d expect our LLM to accept an input and produce an output, so of course our connector can do that. </a:t>
            </a:r>
            <a:endParaRPr/>
          </a:p>
          <a:p>
            <a:pPr marL="457200" lvl="0" indent="-317500" algn="l" rtl="0">
              <a:spcBef>
                <a:spcPts val="0"/>
              </a:spcBef>
              <a:spcAft>
                <a:spcPts val="0"/>
              </a:spcAft>
              <a:buClr>
                <a:schemeClr val="dk1"/>
              </a:buClr>
              <a:buSzPts val="1400"/>
              <a:buChar char="-"/>
            </a:pPr>
            <a:r>
              <a:rPr lang="en-US"/>
              <a:t>In addition, we also would want a way to specifying additional components to our inputs. System messages, other components, etc.</a:t>
            </a:r>
            <a:endParaRPr/>
          </a:p>
          <a:p>
            <a:pPr marL="457200" lvl="0" indent="-317500" algn="l" rtl="0">
              <a:spcBef>
                <a:spcPts val="0"/>
              </a:spcBef>
              <a:spcAft>
                <a:spcPts val="0"/>
              </a:spcAft>
              <a:buClr>
                <a:schemeClr val="dk1"/>
              </a:buClr>
              <a:buSzPts val="1400"/>
              <a:buChar char="-"/>
            </a:pPr>
            <a:r>
              <a:rPr lang="en-US"/>
              <a:t>In LangChain, specifying this can be done using a paradigm called Runnables, for which you can chain modules of functionality into pipelines.</a:t>
            </a:r>
            <a:endParaRPr/>
          </a:p>
          <a:p>
            <a:pPr marL="457200" lvl="0" indent="-317500" algn="l" rtl="0">
              <a:spcBef>
                <a:spcPts val="0"/>
              </a:spcBef>
              <a:spcAft>
                <a:spcPts val="0"/>
              </a:spcAft>
              <a:buClr>
                <a:schemeClr val="dk1"/>
              </a:buClr>
              <a:buSzPts val="1400"/>
              <a:buChar char="-"/>
            </a:pPr>
            <a:r>
              <a:rPr lang="en-US"/>
              <a:t>These are pretty simple to specify manually. All you have to do is define a function that takes in the previous input and produces the next output, and then you can add it to the chain like this. </a:t>
            </a:r>
            <a:endParaRPr/>
          </a:p>
          <a:p>
            <a:pPr marL="457200" lvl="0" indent="-317500" algn="l" rtl="0">
              <a:spcBef>
                <a:spcPts val="0"/>
              </a:spcBef>
              <a:spcAft>
                <a:spcPts val="0"/>
              </a:spcAft>
              <a:buClr>
                <a:schemeClr val="dk1"/>
              </a:buClr>
              <a:buSzPts val="1400"/>
              <a:buChar char="-"/>
            </a:pPr>
            <a:r>
              <a:rPr lang="en-US"/>
              <a:t>And then there you go! You now have an end-to-end chain…</a:t>
            </a:r>
            <a:endParaRPr/>
          </a:p>
          <a:p>
            <a:pPr marL="457200" lvl="0" indent="-317500" algn="l" rtl="0">
              <a:spcBef>
                <a:spcPts val="0"/>
              </a:spcBef>
              <a:spcAft>
                <a:spcPts val="0"/>
              </a:spcAft>
              <a:buClr>
                <a:schemeClr val="dk1"/>
              </a:buClr>
              <a:buSzPts val="1400"/>
              <a:buChar char="-"/>
            </a:pPr>
            <a:r>
              <a:rPr lang="en-US" b="1"/>
              <a:t>…which you can either invoke for an all-at-once response or stream for a one-token-at-a-time  response. </a:t>
            </a:r>
            <a:endParaRPr b="1"/>
          </a:p>
          <a:p>
            <a:pPr marL="0" lvl="0" indent="0" algn="l" rtl="0">
              <a:spcBef>
                <a:spcPts val="0"/>
              </a:spcBef>
              <a:spcAft>
                <a:spcPts val="0"/>
              </a:spcAft>
              <a:buClr>
                <a:schemeClr val="dk1"/>
              </a:buClr>
              <a:buSzPts val="1100"/>
              <a:buFont typeface="Arial"/>
              <a:buNone/>
            </a:pPr>
            <a:endParaRPr/>
          </a:p>
        </p:txBody>
      </p:sp>
      <p:sp>
        <p:nvSpPr>
          <p:cNvPr id="2082" name="Google Shape;2082;g2ce22a6ec48_1_157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2ce22a6ec48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2ce22a6ec48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AutoNum type="arabicPeriod"/>
            </a:pPr>
            <a:r>
              <a:rPr lang="en-US" b="1"/>
              <a:t>As of right now, we have talked about a single chain, which is already a powerful module for generating an LLM “external” response to a user. </a:t>
            </a:r>
            <a:endParaRPr b="1"/>
          </a:p>
          <a:p>
            <a:pPr marL="457200" lvl="0" indent="-317500" algn="l" rtl="0">
              <a:spcBef>
                <a:spcPts val="0"/>
              </a:spcBef>
              <a:spcAft>
                <a:spcPts val="0"/>
              </a:spcAft>
              <a:buClr>
                <a:schemeClr val="dk1"/>
              </a:buClr>
              <a:buSzPts val="1400"/>
              <a:buAutoNum type="arabicPeriod"/>
            </a:pPr>
            <a:r>
              <a:rPr lang="en-US"/>
              <a:t>Chaining these together, however, allows you to make pipelines that route from one component to another. You can imagine processes like gating, prompt selection, and even programmatic decision making would happen at this layer, and then the user would only end up seeing the final result that comes out from the chat model after all of the internal prompt construction is finished. </a:t>
            </a:r>
            <a:endParaRPr/>
          </a:p>
          <a:p>
            <a:pPr marL="457200" lvl="0" indent="-317500" algn="l" rtl="0">
              <a:spcBef>
                <a:spcPts val="0"/>
              </a:spcBef>
              <a:spcAft>
                <a:spcPts val="0"/>
              </a:spcAft>
              <a:buClr>
                <a:schemeClr val="dk1"/>
              </a:buClr>
              <a:buSzPts val="1400"/>
              <a:buAutoNum type="arabicPeriod"/>
            </a:pPr>
            <a:r>
              <a:rPr lang="en-US"/>
              <a:t>In this notebook, you’ll get to explore chaining and more, including LangServe for chain deployment and the aforementioned Gradio framework for making user interfaces. </a:t>
            </a:r>
            <a:endParaRPr/>
          </a:p>
          <a:p>
            <a:pPr marL="457200" lvl="0" indent="-317500" algn="l" rtl="0">
              <a:spcBef>
                <a:spcPts val="0"/>
              </a:spcBef>
              <a:spcAft>
                <a:spcPts val="0"/>
              </a:spcAft>
              <a:buClr>
                <a:schemeClr val="dk1"/>
              </a:buClr>
              <a:buSzPts val="1400"/>
              <a:buAutoNum type="arabicPeriod"/>
            </a:pPr>
            <a:r>
              <a:rPr lang="en-US"/>
              <a:t>(Slide showing current notebook environment, including the routes that will be delivered via langserve)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099" name="Google Shape;2099;g2ce22a6ec48_0_6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2ce22a6ec48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2ce22a6ec48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a:t>As of right now, we have talked about a single chain, which is already a powerful module for generating an LLM “external” response to a user. </a:t>
            </a:r>
            <a:endParaRPr/>
          </a:p>
          <a:p>
            <a:pPr marL="457200" lvl="0" indent="-317500" algn="l" rtl="0">
              <a:spcBef>
                <a:spcPts val="0"/>
              </a:spcBef>
              <a:spcAft>
                <a:spcPts val="0"/>
              </a:spcAft>
              <a:buSzPts val="1400"/>
              <a:buAutoNum type="arabicPeriod"/>
            </a:pPr>
            <a:r>
              <a:rPr lang="en-US" b="1"/>
              <a:t>Chaining these together, however, allows you to make pipelines that route from one component to another. You can imagine processes like gating, prompt selection, and even programmatic decision making would happen at this layer, and then the user would only end up seeing the final result that comes out from the chat model after all of the internal prompt construction is finished. </a:t>
            </a:r>
            <a:endParaRPr b="1"/>
          </a:p>
          <a:p>
            <a:pPr marL="457200" lvl="0" indent="-317500" algn="l" rtl="0">
              <a:spcBef>
                <a:spcPts val="0"/>
              </a:spcBef>
              <a:spcAft>
                <a:spcPts val="0"/>
              </a:spcAft>
              <a:buSzPts val="1400"/>
              <a:buAutoNum type="arabicPeriod"/>
            </a:pPr>
            <a:r>
              <a:rPr lang="en-US"/>
              <a:t>In this notebook, you’ll get to explore chaining and more, including LangServe for chain deployment and the aforementioned Gradio framework for making user interfaces. </a:t>
            </a:r>
            <a:endParaRPr/>
          </a:p>
          <a:p>
            <a:pPr marL="457200" lvl="0" indent="-317500" algn="l" rtl="0">
              <a:spcBef>
                <a:spcPts val="0"/>
              </a:spcBef>
              <a:spcAft>
                <a:spcPts val="0"/>
              </a:spcAft>
              <a:buSzPts val="1400"/>
              <a:buAutoNum type="arabicPeriod"/>
            </a:pPr>
            <a:r>
              <a:rPr lang="en-US"/>
              <a:t>(Slide showing current notebook environment, including the routes that will be delivered via langserve)</a:t>
            </a:r>
            <a:endParaRPr/>
          </a:p>
          <a:p>
            <a:pPr marL="0" lvl="0" indent="0" algn="l" rtl="0">
              <a:spcBef>
                <a:spcPts val="0"/>
              </a:spcBef>
              <a:spcAft>
                <a:spcPts val="0"/>
              </a:spcAft>
              <a:buClr>
                <a:schemeClr val="dk1"/>
              </a:buClr>
              <a:buSzPts val="1100"/>
              <a:buFont typeface="Arial"/>
              <a:buNone/>
            </a:pPr>
            <a:endParaRPr/>
          </a:p>
        </p:txBody>
      </p:sp>
      <p:sp>
        <p:nvSpPr>
          <p:cNvPr id="2114" name="Google Shape;2114;g2ce22a6ec48_0_103: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2ce22a6ec48_1_1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2ce22a6ec48_1_16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AutoNum type="arabicPeriod"/>
            </a:pPr>
            <a:r>
              <a:rPr lang="en-US"/>
              <a:t>As of right now, we have talked about a single chain, which is already a powerful module for generating an LLM “external” response to a user. </a:t>
            </a:r>
            <a:endParaRPr/>
          </a:p>
          <a:p>
            <a:pPr marL="457200" lvl="0" indent="-317500" algn="l" rtl="0">
              <a:spcBef>
                <a:spcPts val="0"/>
              </a:spcBef>
              <a:spcAft>
                <a:spcPts val="0"/>
              </a:spcAft>
              <a:buClr>
                <a:schemeClr val="dk1"/>
              </a:buClr>
              <a:buSzPts val="1400"/>
              <a:buAutoNum type="arabicPeriod"/>
            </a:pPr>
            <a:r>
              <a:rPr lang="en-US"/>
              <a:t>Chaining these together, however, allows you to make pipelines that route from one component to another. You can imagine processes like gating, prompt selection, and even programmatic decision making would happen at this layer, and then the user would only end up seeing the final result that comes out from the chat model after all of the internal prompt construction is finished. </a:t>
            </a:r>
            <a:endParaRPr/>
          </a:p>
          <a:p>
            <a:pPr marL="457200" lvl="0" indent="-317500" algn="l" rtl="0">
              <a:spcBef>
                <a:spcPts val="0"/>
              </a:spcBef>
              <a:spcAft>
                <a:spcPts val="0"/>
              </a:spcAft>
              <a:buClr>
                <a:schemeClr val="dk1"/>
              </a:buClr>
              <a:buSzPts val="1400"/>
              <a:buAutoNum type="arabicPeriod"/>
            </a:pPr>
            <a:r>
              <a:rPr lang="en-US" b="1"/>
              <a:t>In this notebook, you’ll get to explore chaining and more, including LangServe for chain deployment and the aforementioned Gradio framework for making user interfaces. </a:t>
            </a:r>
            <a:endParaRPr b="1"/>
          </a:p>
          <a:p>
            <a:pPr marL="457200" lvl="0" indent="-317500" algn="l" rtl="0">
              <a:spcBef>
                <a:spcPts val="0"/>
              </a:spcBef>
              <a:spcAft>
                <a:spcPts val="0"/>
              </a:spcAft>
              <a:buClr>
                <a:schemeClr val="dk1"/>
              </a:buClr>
              <a:buSzPts val="1400"/>
              <a:buAutoNum type="arabicPeriod"/>
            </a:pPr>
            <a:r>
              <a:rPr lang="en-US"/>
              <a:t>(Slide showing current notebook environment, including the routes that will be delivered via langserve)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153" name="Google Shape;2153;g2ce22a6ec48_1_1652: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Google Shape;2160;g2ce22a6ec48_1_1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1" name="Google Shape;2161;g2ce22a6ec48_1_16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As of right now, we have talked about a single chain, which is already a powerful module for generating an LLM “external” response to a user. </a:t>
            </a:r>
            <a:endParaRPr/>
          </a:p>
          <a:p>
            <a:pPr marL="457200" lvl="0" indent="-317500" algn="l" rtl="0">
              <a:spcBef>
                <a:spcPts val="0"/>
              </a:spcBef>
              <a:spcAft>
                <a:spcPts val="0"/>
              </a:spcAft>
              <a:buClr>
                <a:schemeClr val="dk1"/>
              </a:buClr>
              <a:buSzPts val="1400"/>
              <a:buChar char="-"/>
            </a:pPr>
            <a:r>
              <a:rPr lang="en-US"/>
              <a:t>Chaining these together, however, allows you to make pipelines that route from one component to another. You can imagine processes like gating, prompt selection, and even programmatic decision making would happen at this layer, and then the user would only end up seeing the final result that comes out from the chat model after all of the internal prompt construction is finished. </a:t>
            </a:r>
            <a:endParaRPr/>
          </a:p>
          <a:p>
            <a:pPr marL="457200" lvl="0" indent="-317500" algn="l" rtl="0">
              <a:spcBef>
                <a:spcPts val="0"/>
              </a:spcBef>
              <a:spcAft>
                <a:spcPts val="0"/>
              </a:spcAft>
              <a:buClr>
                <a:schemeClr val="dk1"/>
              </a:buClr>
              <a:buSzPts val="1400"/>
              <a:buChar char="-"/>
            </a:pPr>
            <a:r>
              <a:rPr lang="en-US"/>
              <a:t>In this notebook, you’ll get to explore chaining and more, including LangServe for chain deployment and the aforementioned Gradio framework for making user interfaces. </a:t>
            </a:r>
            <a:endParaRPr/>
          </a:p>
          <a:p>
            <a:pPr marL="457200" lvl="0" indent="-317500" algn="l" rtl="0">
              <a:spcBef>
                <a:spcPts val="0"/>
              </a:spcBef>
              <a:spcAft>
                <a:spcPts val="0"/>
              </a:spcAft>
              <a:buClr>
                <a:schemeClr val="dk1"/>
              </a:buClr>
              <a:buSzPts val="1400"/>
              <a:buChar char="-"/>
            </a:pPr>
            <a:r>
              <a:rPr lang="en-US" b="1"/>
              <a:t>(Slide showing current notebook environment, including the routes that will be delivered via langserve)</a:t>
            </a:r>
            <a:endParaRPr b="1"/>
          </a:p>
        </p:txBody>
      </p:sp>
      <p:sp>
        <p:nvSpPr>
          <p:cNvPr id="2162" name="Google Shape;2162;g2ce22a6ec48_1_165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ce22a6ec48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Welcome to our course on Building RAG Agents with LLMs!</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latin typeface="Roboto"/>
                <a:ea typeface="Roboto"/>
                <a:cs typeface="Roboto"/>
                <a:sym typeface="Roboto"/>
              </a:rPr>
              <a:t>Course Topics: </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Creating chatbot applications capable of dialogue management and retrieval augmented generation.</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Superficial: User sends message, and agent responds. But we want to bring our own data.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To achieve this, we need LLM Orchestration, so combining software practices and LLMs together. </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Using this, we can Retrieve and synthesize data from a database or environment…</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…create a new input that contains the grounding information (AKA augmenting our LLM’s behavior)…</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b="1">
                <a:latin typeface="Roboto"/>
                <a:ea typeface="Roboto"/>
                <a:cs typeface="Roboto"/>
                <a:sym typeface="Roboto"/>
              </a:rPr>
              <a:t>…and then generating our response, having supplied our LLM with all the necessary info to make the decision.</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We’ll learn to build these pipelines from the ground up using foundation models which can be deployed on your own compute and at scale.</a:t>
            </a:r>
            <a:endParaRPr>
              <a:latin typeface="Roboto"/>
              <a:ea typeface="Roboto"/>
              <a:cs typeface="Roboto"/>
              <a:sym typeface="Roboto"/>
            </a:endParaRPr>
          </a:p>
          <a:p>
            <a:pPr marL="0" lvl="0" indent="0" algn="l" rtl="0">
              <a:spcBef>
                <a:spcPts val="0"/>
              </a:spcBef>
              <a:spcAft>
                <a:spcPts val="0"/>
              </a:spcAft>
              <a:buNone/>
            </a:pPr>
            <a:endParaRPr/>
          </a:p>
        </p:txBody>
      </p:sp>
      <p:sp>
        <p:nvSpPr>
          <p:cNvPr id="459" name="Google Shape;459;g2ce22a6ec48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g2ce22a6ec48_1_16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8" name="Google Shape;2198;g2ce22a6ec48_1_16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9" name="Google Shape;2199;g2ce22a6ec48_1_1694: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g2ce22a6ec48_1_1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5" name="Google Shape;2205;g2ce22a6ec48_1_17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you learned a bit about chaining LLMs to make interesting systems!</a:t>
            </a:r>
            <a:endParaRPr/>
          </a:p>
          <a:p>
            <a:pPr marL="457200" lvl="0" indent="-317500" algn="l" rtl="0">
              <a:spcBef>
                <a:spcPts val="0"/>
              </a:spcBef>
              <a:spcAft>
                <a:spcPts val="0"/>
              </a:spcAft>
              <a:buSzPts val="1400"/>
              <a:buChar char="-"/>
            </a:pPr>
            <a:r>
              <a:rPr lang="en-US" b="1"/>
              <a:t>Great idea, internal vs external reasoning! Modularity of components. But there are some limitations</a:t>
            </a:r>
            <a:endParaRPr b="1"/>
          </a:p>
          <a:p>
            <a:pPr marL="457200" lvl="0" indent="-317500" algn="l" rtl="0">
              <a:spcBef>
                <a:spcPts val="0"/>
              </a:spcBef>
              <a:spcAft>
                <a:spcPts val="0"/>
              </a:spcAft>
              <a:buSzPts val="1400"/>
              <a:buChar char="-"/>
            </a:pPr>
            <a:r>
              <a:rPr lang="en-US"/>
              <a:t>Let’s say you have a chain that performs some internal reasoning (i.e. sentence classification) and you wanted to use it for internal reasoning…</a:t>
            </a:r>
            <a:endParaRPr/>
          </a:p>
          <a:p>
            <a:pPr marL="457200" lvl="0" indent="-317500" algn="l" rtl="0">
              <a:spcBef>
                <a:spcPts val="0"/>
              </a:spcBef>
              <a:spcAft>
                <a:spcPts val="0"/>
              </a:spcAft>
              <a:buSzPts val="1400"/>
              <a:buChar char="-"/>
            </a:pPr>
            <a:r>
              <a:rPr lang="en-US"/>
              <a:t>Then, you’d be able to just chain the two components together and stream the final result!</a:t>
            </a:r>
            <a:endParaRPr/>
          </a:p>
          <a:p>
            <a:pPr marL="457200" lvl="0" indent="-317500" algn="l" rtl="0">
              <a:spcBef>
                <a:spcPts val="0"/>
              </a:spcBef>
              <a:spcAft>
                <a:spcPts val="0"/>
              </a:spcAft>
              <a:buSzPts val="1400"/>
              <a:buChar char="-"/>
            </a:pPr>
            <a:r>
              <a:rPr lang="en-US"/>
              <a:t>But what if you wanted to use both the original input and the classification at the same time?</a:t>
            </a:r>
            <a:endParaRPr/>
          </a:p>
        </p:txBody>
      </p:sp>
      <p:sp>
        <p:nvSpPr>
          <p:cNvPr id="2206" name="Google Shape;2206;g2ce22a6ec48_1_170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2ce22a6ec48_1_1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2" name="Google Shape;2242;g2ce22a6ec48_1_17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you learned a bit about chaining LLMs to make interesting systems!</a:t>
            </a:r>
            <a:endParaRPr/>
          </a:p>
          <a:p>
            <a:pPr marL="457200" lvl="0" indent="-317500" algn="l" rtl="0">
              <a:spcBef>
                <a:spcPts val="0"/>
              </a:spcBef>
              <a:spcAft>
                <a:spcPts val="0"/>
              </a:spcAft>
              <a:buClr>
                <a:schemeClr val="dk1"/>
              </a:buClr>
              <a:buSzPts val="1400"/>
              <a:buChar char="-"/>
            </a:pPr>
            <a:r>
              <a:rPr lang="en-US"/>
              <a:t>Great idea, internal vs external reasoning! Modularity of components. But there are some limitations</a:t>
            </a:r>
            <a:endParaRPr/>
          </a:p>
          <a:p>
            <a:pPr marL="457200" lvl="0" indent="-317500" algn="l" rtl="0">
              <a:spcBef>
                <a:spcPts val="0"/>
              </a:spcBef>
              <a:spcAft>
                <a:spcPts val="0"/>
              </a:spcAft>
              <a:buClr>
                <a:schemeClr val="dk1"/>
              </a:buClr>
              <a:buSzPts val="1400"/>
              <a:buChar char="-"/>
            </a:pPr>
            <a:r>
              <a:rPr lang="en-US" b="1"/>
              <a:t>Let’s say you have a chain that performs some internal reasoning (i.e. sentence classification) and you wanted to use it for internal reasoning…</a:t>
            </a:r>
            <a:endParaRPr b="1"/>
          </a:p>
          <a:p>
            <a:pPr marL="457200" lvl="0" indent="-317500" algn="l" rtl="0">
              <a:spcBef>
                <a:spcPts val="0"/>
              </a:spcBef>
              <a:spcAft>
                <a:spcPts val="0"/>
              </a:spcAft>
              <a:buClr>
                <a:schemeClr val="dk1"/>
              </a:buClr>
              <a:buSzPts val="1400"/>
              <a:buChar char="-"/>
            </a:pPr>
            <a:r>
              <a:rPr lang="en-US"/>
              <a:t>Then, you’d be able to just chain the two components together and stream the final result!</a:t>
            </a:r>
            <a:endParaRPr/>
          </a:p>
          <a:p>
            <a:pPr marL="457200" lvl="0" indent="-317500" algn="l" rtl="0">
              <a:spcBef>
                <a:spcPts val="0"/>
              </a:spcBef>
              <a:spcAft>
                <a:spcPts val="0"/>
              </a:spcAft>
              <a:buClr>
                <a:schemeClr val="dk1"/>
              </a:buClr>
              <a:buSzPts val="1400"/>
              <a:buChar char="-"/>
            </a:pPr>
            <a:r>
              <a:rPr lang="en-US"/>
              <a:t>But what if you wanted to use both the original input and the classification at the same time?</a:t>
            </a:r>
            <a:endParaRPr/>
          </a:p>
        </p:txBody>
      </p:sp>
      <p:sp>
        <p:nvSpPr>
          <p:cNvPr id="2243" name="Google Shape;2243;g2ce22a6ec48_1_1735: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g2ce22a6ec48_1_17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6" name="Google Shape;2256;g2ce22a6ec48_1_17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previous section, you learned a bit about chaining LLMs to make interesting systems!</a:t>
            </a:r>
            <a:endParaRPr/>
          </a:p>
          <a:p>
            <a:pPr marL="457200" lvl="0" indent="-317500" algn="l" rtl="0">
              <a:spcBef>
                <a:spcPts val="0"/>
              </a:spcBef>
              <a:spcAft>
                <a:spcPts val="0"/>
              </a:spcAft>
              <a:buClr>
                <a:schemeClr val="dk1"/>
              </a:buClr>
              <a:buSzPts val="1400"/>
              <a:buChar char="-"/>
            </a:pPr>
            <a:r>
              <a:rPr lang="en-US"/>
              <a:t>Great idea, internal vs external reasoning! Modularity of components. But there are some limitations</a:t>
            </a:r>
            <a:endParaRPr/>
          </a:p>
          <a:p>
            <a:pPr marL="457200" lvl="0" indent="-317500" algn="l" rtl="0">
              <a:spcBef>
                <a:spcPts val="0"/>
              </a:spcBef>
              <a:spcAft>
                <a:spcPts val="0"/>
              </a:spcAft>
              <a:buClr>
                <a:schemeClr val="dk1"/>
              </a:buClr>
              <a:buSzPts val="1400"/>
              <a:buChar char="-"/>
            </a:pPr>
            <a:r>
              <a:rPr lang="en-US"/>
              <a:t>Let’s say you have a chain that performs some internal reasoning (i.e. sentence classification) and you wanted to use it for internal reasoning…</a:t>
            </a:r>
            <a:endParaRPr/>
          </a:p>
          <a:p>
            <a:pPr marL="457200" lvl="0" indent="-317500" algn="l" rtl="0">
              <a:spcBef>
                <a:spcPts val="0"/>
              </a:spcBef>
              <a:spcAft>
                <a:spcPts val="0"/>
              </a:spcAft>
              <a:buClr>
                <a:schemeClr val="dk1"/>
              </a:buClr>
              <a:buSzPts val="1400"/>
              <a:buChar char="-"/>
            </a:pPr>
            <a:r>
              <a:rPr lang="en-US" b="1"/>
              <a:t>Then, you’d be able to just chain the two components together and stream the final result!</a:t>
            </a:r>
            <a:endParaRPr b="1"/>
          </a:p>
          <a:p>
            <a:pPr marL="457200" lvl="0" indent="-317500" algn="l" rtl="0">
              <a:spcBef>
                <a:spcPts val="0"/>
              </a:spcBef>
              <a:spcAft>
                <a:spcPts val="0"/>
              </a:spcAft>
              <a:buClr>
                <a:schemeClr val="dk1"/>
              </a:buClr>
              <a:buSzPts val="1400"/>
              <a:buChar char="-"/>
            </a:pPr>
            <a:r>
              <a:rPr lang="en-US"/>
              <a:t>But what if you wanted to use both the original input and the classification at the same time?</a:t>
            </a:r>
            <a:endParaRPr/>
          </a:p>
        </p:txBody>
      </p:sp>
      <p:sp>
        <p:nvSpPr>
          <p:cNvPr id="2257" name="Google Shape;2257;g2ce22a6ec48_1_17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2ce22a6ec48_1_1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2ce22a6ec48_1_17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b="1"/>
              <a:t>But what if you wanted to use both the original input and the classification at the same time?</a:t>
            </a:r>
            <a:endParaRPr b="1"/>
          </a:p>
          <a:p>
            <a:pPr marL="457200" lvl="0" indent="-317500" algn="l" rtl="0">
              <a:spcBef>
                <a:spcPts val="0"/>
              </a:spcBef>
              <a:spcAft>
                <a:spcPts val="0"/>
              </a:spcAft>
              <a:buClr>
                <a:schemeClr val="dk1"/>
              </a:buClr>
              <a:buSzPts val="1400"/>
              <a:buChar char="-"/>
            </a:pPr>
            <a:r>
              <a:rPr lang="en-US"/>
              <a:t>One option (previous notebook) was to break the chain and feed in both the output of the first chain and the original input to the second, discrete chain, but then it’s no longer a logical module…</a:t>
            </a:r>
            <a:endParaRPr/>
          </a:p>
          <a:p>
            <a:pPr marL="457200" lvl="0" indent="-317500" algn="l" rtl="0">
              <a:spcBef>
                <a:spcPts val="0"/>
              </a:spcBef>
              <a:spcAft>
                <a:spcPts val="0"/>
              </a:spcAft>
              <a:buClr>
                <a:schemeClr val="dk1"/>
              </a:buClr>
              <a:buSzPts val="1400"/>
              <a:buChar char="-"/>
            </a:pPr>
            <a:r>
              <a:rPr lang="en-US"/>
              <a:t>Another way is to use a structure like RunnableAssign which can only mutate and add, not remove, keys!..</a:t>
            </a:r>
            <a:endParaRPr/>
          </a:p>
          <a:p>
            <a:pPr marL="0" lvl="0" indent="0" algn="l" rtl="0">
              <a:spcBef>
                <a:spcPts val="0"/>
              </a:spcBef>
              <a:spcAft>
                <a:spcPts val="0"/>
              </a:spcAft>
              <a:buClr>
                <a:schemeClr val="dk1"/>
              </a:buClr>
              <a:buSzPts val="1100"/>
              <a:buFont typeface="Arial"/>
              <a:buNone/>
            </a:pPr>
            <a:endParaRPr/>
          </a:p>
        </p:txBody>
      </p:sp>
      <p:sp>
        <p:nvSpPr>
          <p:cNvPr id="2276" name="Google Shape;2276;g2ce22a6ec48_1_176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2ce22a6ec48_1_17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2ce22a6ec48_1_17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But what if you wanted to use both the original input and the classification at the same time?</a:t>
            </a:r>
            <a:endParaRPr/>
          </a:p>
          <a:p>
            <a:pPr marL="457200" lvl="0" indent="-317500" algn="l" rtl="0">
              <a:spcBef>
                <a:spcPts val="0"/>
              </a:spcBef>
              <a:spcAft>
                <a:spcPts val="0"/>
              </a:spcAft>
              <a:buClr>
                <a:schemeClr val="dk1"/>
              </a:buClr>
              <a:buSzPts val="1400"/>
              <a:buChar char="-"/>
            </a:pPr>
            <a:r>
              <a:rPr lang="en-US" b="1"/>
              <a:t>One option (previous notebook) was to break the chain and feed in both the output of the first chain and the original input to the second, discrete chain, but then it’s no longer a logical module…</a:t>
            </a:r>
            <a:endParaRPr b="1"/>
          </a:p>
          <a:p>
            <a:pPr marL="457200" lvl="0" indent="-317500" algn="l" rtl="0">
              <a:spcBef>
                <a:spcPts val="0"/>
              </a:spcBef>
              <a:spcAft>
                <a:spcPts val="0"/>
              </a:spcAft>
              <a:buClr>
                <a:schemeClr val="dk1"/>
              </a:buClr>
              <a:buSzPts val="1400"/>
              <a:buChar char="-"/>
            </a:pPr>
            <a:r>
              <a:rPr lang="en-US"/>
              <a:t>Another way is to use a structure like RunnableAssign which can only mutate and add, not remove, keys!..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298" name="Google Shape;2298;g2ce22a6ec48_1_1784: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g2ce22a6ec48_1_1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1" name="Google Shape;2321;g2ce22a6ec48_1_18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a:t>But what if you wanted to use both the original input and the classification at the same time?</a:t>
            </a:r>
            <a:endParaRPr/>
          </a:p>
          <a:p>
            <a:pPr marL="457200" lvl="0" indent="-317500" algn="l" rtl="0">
              <a:spcBef>
                <a:spcPts val="0"/>
              </a:spcBef>
              <a:spcAft>
                <a:spcPts val="0"/>
              </a:spcAft>
              <a:buClr>
                <a:schemeClr val="dk1"/>
              </a:buClr>
              <a:buSzPts val="1400"/>
              <a:buChar char="-"/>
            </a:pPr>
            <a:r>
              <a:rPr lang="en-US"/>
              <a:t>One option (previous notebook) was to break the chain and feed in both the output of the first chain and the original input to the second, discrete chain, but then it’s no longer a logical module…</a:t>
            </a:r>
            <a:endParaRPr/>
          </a:p>
          <a:p>
            <a:pPr marL="457200" lvl="0" indent="-317500" algn="l" rtl="0">
              <a:spcBef>
                <a:spcPts val="0"/>
              </a:spcBef>
              <a:spcAft>
                <a:spcPts val="0"/>
              </a:spcAft>
              <a:buClr>
                <a:schemeClr val="dk1"/>
              </a:buClr>
              <a:buSzPts val="1400"/>
              <a:buChar char="-"/>
            </a:pPr>
            <a:r>
              <a:rPr lang="en-US" b="1"/>
              <a:t>Another way is to use a structure like RunnableAssign which can only mutate and add, not remove, keys!..</a:t>
            </a:r>
            <a:endParaRPr b="1"/>
          </a:p>
          <a:p>
            <a:pPr marL="914400" lvl="1" indent="-317500" algn="l" rtl="0">
              <a:spcBef>
                <a:spcPts val="0"/>
              </a:spcBef>
              <a:spcAft>
                <a:spcPts val="0"/>
              </a:spcAft>
              <a:buClr>
                <a:schemeClr val="dk1"/>
              </a:buClr>
              <a:buSzPts val="1400"/>
              <a:buChar char="-"/>
            </a:pPr>
            <a:r>
              <a:rPr lang="en-US" b="1"/>
              <a:t>Using this as a key component, we can start to formalize a useful paradigm to keep history and progress state: The Running State Chain scheme.</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2322" name="Google Shape;2322;g2ce22a6ec48_1_1806: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g2ce22a6ec48_1_18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7" name="Google Shape;2347;g2ce22a6ec48_1_18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can start to formalize a useful paradigm to keep history and progress state: The Running State Chain scheme.</a:t>
            </a:r>
            <a:endParaRPr/>
          </a:p>
          <a:p>
            <a:pPr marL="0" lvl="0" indent="0" algn="l" rtl="0">
              <a:spcBef>
                <a:spcPts val="0"/>
              </a:spcBef>
              <a:spcAft>
                <a:spcPts val="0"/>
              </a:spcAft>
              <a:buClr>
                <a:schemeClr val="dk1"/>
              </a:buClr>
              <a:buSzPts val="1100"/>
              <a:buFont typeface="Arial"/>
              <a:buNone/>
            </a:pPr>
            <a:r>
              <a:rPr lang="en-US" b="1"/>
              <a:t>What is a Running State? </a:t>
            </a:r>
            <a:endParaRPr b="1"/>
          </a:p>
          <a:p>
            <a:pPr marL="457200" lvl="0" indent="-317500" algn="l" rtl="0">
              <a:spcBef>
                <a:spcPts val="0"/>
              </a:spcBef>
              <a:spcAft>
                <a:spcPts val="0"/>
              </a:spcAft>
              <a:buSzPts val="1400"/>
              <a:buChar char="-"/>
            </a:pPr>
            <a:r>
              <a:rPr lang="en-US" b="1"/>
              <a:t>Just the state of your system at any given time. Take this fibonacci function…</a:t>
            </a:r>
            <a:endParaRPr b="1"/>
          </a:p>
          <a:p>
            <a:pPr marL="457200" lvl="0" indent="-317500" algn="l" rtl="0">
              <a:spcBef>
                <a:spcPts val="0"/>
              </a:spcBef>
              <a:spcAft>
                <a:spcPts val="0"/>
              </a:spcAft>
              <a:buSzPts val="1400"/>
              <a:buChar char="-"/>
            </a:pPr>
            <a:r>
              <a:rPr lang="en-US" b="1"/>
              <a:t>Can we make a chain to perform this state transition for us?</a:t>
            </a:r>
            <a:endParaRPr b="1"/>
          </a:p>
        </p:txBody>
      </p:sp>
      <p:sp>
        <p:nvSpPr>
          <p:cNvPr id="2348" name="Google Shape;2348;g2ce22a6ec48_1_1830: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2ce22a6ec48_1_1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2ce22a6ec48_1_18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b="1"/>
              <a:t>Create an initial state</a:t>
            </a:r>
            <a:endParaRPr b="1"/>
          </a:p>
          <a:p>
            <a:pPr marL="457200" lvl="0" indent="-317500" algn="l" rtl="0">
              <a:spcBef>
                <a:spcPts val="0"/>
              </a:spcBef>
              <a:spcAft>
                <a:spcPts val="0"/>
              </a:spcAft>
              <a:buSzPts val="1400"/>
              <a:buAutoNum type="arabicPeriod"/>
            </a:pPr>
            <a:r>
              <a:rPr lang="en-US"/>
              <a:t>Allow a running state to be any mutation of the initial state (that doesn’t lose values, only adds or overrides)</a:t>
            </a:r>
            <a:endParaRPr/>
          </a:p>
          <a:p>
            <a:pPr marL="457200" lvl="0" indent="-317500" algn="l" rtl="0">
              <a:spcBef>
                <a:spcPts val="0"/>
              </a:spcBef>
              <a:spcAft>
                <a:spcPts val="0"/>
              </a:spcAft>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359" name="Google Shape;2359;g2ce22a6ec48_1_1839: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2ce22a6ec48_1_1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2ce22a6ec48_1_18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What is a Running State? </a:t>
            </a:r>
            <a:endParaRPr/>
          </a:p>
          <a:p>
            <a:pPr marL="457200" lvl="0" indent="-317500" algn="l" rtl="0">
              <a:spcBef>
                <a:spcPts val="0"/>
              </a:spcBef>
              <a:spcAft>
                <a:spcPts val="0"/>
              </a:spcAft>
              <a:buClr>
                <a:schemeClr val="dk1"/>
              </a:buClr>
              <a:buSzPts val="1400"/>
              <a:buChar char="-"/>
            </a:pPr>
            <a:r>
              <a:rPr lang="en-US"/>
              <a:t>Just the state of your system at any given time. Take this fibonacci function…</a:t>
            </a:r>
            <a:endParaRPr/>
          </a:p>
          <a:p>
            <a:pPr marL="457200" lvl="0" indent="-317500" algn="l" rtl="0">
              <a:spcBef>
                <a:spcPts val="0"/>
              </a:spcBef>
              <a:spcAft>
                <a:spcPts val="0"/>
              </a:spcAft>
              <a:buClr>
                <a:schemeClr val="dk1"/>
              </a:buClr>
              <a:buSzPts val="1400"/>
              <a:buChar char="-"/>
            </a:pPr>
            <a:r>
              <a:rPr lang="en-US"/>
              <a:t>Can we make a chain to perform this state transition for us?</a:t>
            </a:r>
            <a:endParaRPr/>
          </a:p>
          <a:p>
            <a:pPr marL="457200" lvl="0" indent="-317500" algn="l" rtl="0">
              <a:spcBef>
                <a:spcPts val="0"/>
              </a:spcBef>
              <a:spcAft>
                <a:spcPts val="0"/>
              </a:spcAft>
              <a:buSzPts val="1400"/>
              <a:buAutoNum type="arabicPeriod"/>
            </a:pPr>
            <a:r>
              <a:rPr lang="en-US"/>
              <a:t>Create an initial state</a:t>
            </a:r>
            <a:endParaRPr/>
          </a:p>
          <a:p>
            <a:pPr marL="457200" lvl="0" indent="-317500" algn="l" rtl="0">
              <a:spcBef>
                <a:spcPts val="0"/>
              </a:spcBef>
              <a:spcAft>
                <a:spcPts val="0"/>
              </a:spcAft>
              <a:buSzPts val="1400"/>
              <a:buAutoNum type="arabicPeriod"/>
            </a:pPr>
            <a:r>
              <a:rPr lang="en-US" b="1"/>
              <a:t>Allow a running state to be any mutation of the initial state (that doesn’t lose values, only adds or overrides)</a:t>
            </a:r>
            <a:endParaRPr b="1"/>
          </a:p>
          <a:p>
            <a:pPr marL="457200" lvl="0" indent="-317500" algn="l" rtl="0">
              <a:spcBef>
                <a:spcPts val="0"/>
              </a:spcBef>
              <a:spcAft>
                <a:spcPts val="0"/>
              </a:spcAft>
              <a:buSzPts val="1400"/>
              <a:buAutoNum type="arabicPeriod"/>
            </a:pPr>
            <a:r>
              <a:rPr lang="en-US"/>
              <a:t>Allow any modifications to the running state, but assert that the modification happens in a RunnableAssign.</a:t>
            </a:r>
            <a:endParaRPr/>
          </a:p>
          <a:p>
            <a:pPr marL="914400" lvl="1" indent="-317500" algn="l" rtl="0">
              <a:spcBef>
                <a:spcPts val="0"/>
              </a:spcBef>
              <a:spcAft>
                <a:spcPts val="0"/>
              </a:spcAft>
              <a:buSzPts val="1400"/>
              <a:buAutoNum type="alphaLcPeriod"/>
            </a:pPr>
            <a:r>
              <a:rPr lang="en-US"/>
              <a:t>As an example, if you invoke an LLM Chain to generate a value, make sure the other values of the running state stick around.</a:t>
            </a:r>
            <a:endParaRPr/>
          </a:p>
          <a:p>
            <a:pPr marL="457200" lvl="0" indent="-317500" algn="l" rtl="0">
              <a:spcBef>
                <a:spcPts val="0"/>
              </a:spcBef>
              <a:spcAft>
                <a:spcPts val="0"/>
              </a:spcAft>
              <a:buSzPts val="1400"/>
              <a:buAutoNum type="arabicPeriod"/>
            </a:pPr>
            <a:r>
              <a:rPr lang="en-US"/>
              <a:t>Lastly, make sure that your running state is updated on each run of the chain by overriding it with the newest output. </a:t>
            </a:r>
            <a:endParaRPr/>
          </a:p>
          <a:p>
            <a:pPr marL="457200" lvl="0" indent="-317500" algn="l" rtl="0">
              <a:spcBef>
                <a:spcPts val="0"/>
              </a:spcBef>
              <a:spcAft>
                <a:spcPts val="0"/>
              </a:spcAft>
              <a:buSzPts val="1400"/>
              <a:buAutoNum type="arabicPeriod"/>
            </a:pPr>
            <a:r>
              <a:rPr lang="en-US"/>
              <a:t>And that’s it! Those are the roles for your running state chain! Toss it into a while loop that checks on the running state, and you have looping in LCEL land!</a:t>
            </a:r>
            <a:endParaRPr/>
          </a:p>
          <a:p>
            <a:pPr marL="914400" lvl="1" indent="-317500" algn="l" rtl="0">
              <a:spcBef>
                <a:spcPts val="0"/>
              </a:spcBef>
              <a:spcAft>
                <a:spcPts val="0"/>
              </a:spcAft>
              <a:buSzPts val="1400"/>
              <a:buAutoNum type="alphaLcPeriod"/>
            </a:pPr>
            <a:r>
              <a:rPr lang="en-US"/>
              <a:t>And yes, you can put this into a runnable to make a runnable that invokes a loop! Example of that in the notebook 5.</a:t>
            </a:r>
            <a:endParaRPr/>
          </a:p>
        </p:txBody>
      </p:sp>
      <p:sp>
        <p:nvSpPr>
          <p:cNvPr id="2369" name="Google Shape;2369;g2ce22a6ec48_1_1847:notes"/>
          <p:cNvSpPr txBox="1">
            <a:spLocks noGrp="1"/>
          </p:cNvSpPr>
          <p:nvPr>
            <p:ph type="sldNum" idx="12"/>
          </p:nvPr>
        </p:nvSpPr>
        <p:spPr>
          <a:xfrm>
            <a:off x="0" y="8685213"/>
            <a:ext cx="2971800" cy="4587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esting Layout">
  <p:cSld name="Font Testing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 name="Google Shape;18;p2"/>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 name="Google Shape;19;p2"/>
          <p:cNvSpPr/>
          <p:nvPr/>
        </p:nvSpPr>
        <p:spPr>
          <a:xfrm>
            <a:off x="15000920" y="10556523"/>
            <a:ext cx="11020290" cy="7492098"/>
          </a:xfrm>
          <a:prstGeom prst="rect">
            <a:avLst/>
          </a:prstGeom>
          <a:solidFill>
            <a:schemeClr val="dk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endParaRPr sz="9600" b="1" i="0" u="none" strike="noStrike" cap="none">
              <a:solidFill>
                <a:schemeClr val="dk1"/>
              </a:solidFill>
              <a:latin typeface="NVIDIA Sans"/>
              <a:ea typeface="NVIDIA Sans"/>
              <a:cs typeface="NVIDIA Sans"/>
              <a:sym typeface="NVIDIA Sans"/>
            </a:endParaRPr>
          </a:p>
        </p:txBody>
      </p:sp>
      <p:pic>
        <p:nvPicPr>
          <p:cNvPr id="20" name="Google Shape;20;p2"/>
          <p:cNvPicPr preferRelativeResize="0"/>
          <p:nvPr/>
        </p:nvPicPr>
        <p:blipFill rotWithShape="1">
          <a:blip r:embed="rId2">
            <a:alphaModFix/>
          </a:blip>
          <a:srcRect/>
          <a:stretch/>
        </p:blipFill>
        <p:spPr>
          <a:xfrm>
            <a:off x="3087422" y="10556523"/>
            <a:ext cx="11022523" cy="7864522"/>
          </a:xfrm>
          <a:prstGeom prst="rect">
            <a:avLst/>
          </a:prstGeom>
          <a:noFill/>
          <a:ln>
            <a:noFill/>
          </a:ln>
        </p:spPr>
      </p:pic>
      <p:sp>
        <p:nvSpPr>
          <p:cNvPr id="21" name="Google Shape;21;p2"/>
          <p:cNvSpPr txBox="1">
            <a:spLocks noGrp="1"/>
          </p:cNvSpPr>
          <p:nvPr>
            <p:ph type="body" idx="3"/>
          </p:nvPr>
        </p:nvSpPr>
        <p:spPr>
          <a:xfrm>
            <a:off x="15951796" y="11141440"/>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 name="Google Shape;22;p2"/>
          <p:cNvSpPr txBox="1">
            <a:spLocks noGrp="1"/>
          </p:cNvSpPr>
          <p:nvPr>
            <p:ph type="body" idx="4"/>
          </p:nvPr>
        </p:nvSpPr>
        <p:spPr>
          <a:xfrm>
            <a:off x="15951796" y="13730012"/>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7" name="Google Shape;77;p12"/>
          <p:cNvSpPr>
            <a:spLocks noGrp="1"/>
          </p:cNvSpPr>
          <p:nvPr>
            <p:ph type="pic" idx="2"/>
          </p:nvPr>
        </p:nvSpPr>
        <p:spPr>
          <a:xfrm>
            <a:off x="6062650" y="4849813"/>
            <a:ext cx="24450701"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78" name="Google Shape;78;p12"/>
          <p:cNvSpPr txBox="1">
            <a:spLocks noGrp="1"/>
          </p:cNvSpPr>
          <p:nvPr>
            <p:ph type="body" idx="3"/>
          </p:nvPr>
        </p:nvSpPr>
        <p:spPr>
          <a:xfrm>
            <a:off x="6062650" y="17063961"/>
            <a:ext cx="2445070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9" name="Google Shape;79;p12"/>
          <p:cNvSpPr txBox="1">
            <a:spLocks noGrp="1"/>
          </p:cNvSpPr>
          <p:nvPr>
            <p:ph type="body" idx="4"/>
          </p:nvPr>
        </p:nvSpPr>
        <p:spPr>
          <a:xfrm>
            <a:off x="6062650" y="17751568"/>
            <a:ext cx="2445070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w/ Text">
  <p:cSld name="Image w/ Text">
    <p:spTree>
      <p:nvGrpSpPr>
        <p:cNvPr id="1" name="Shape 80"/>
        <p:cNvGrpSpPr/>
        <p:nvPr/>
      </p:nvGrpSpPr>
      <p:grpSpPr>
        <a:xfrm>
          <a:off x="0" y="0"/>
          <a:ext cx="0" cy="0"/>
          <a:chOff x="0" y="0"/>
          <a:chExt cx="0" cy="0"/>
        </a:xfrm>
      </p:grpSpPr>
      <p:sp>
        <p:nvSpPr>
          <p:cNvPr id="81" name="Google Shape;81;p13"/>
          <p:cNvSpPr txBox="1">
            <a:spLocks noGrp="1"/>
          </p:cNvSpPr>
          <p:nvPr>
            <p:ph type="body" idx="1"/>
          </p:nvPr>
        </p:nvSpPr>
        <p:spPr>
          <a:xfrm>
            <a:off x="19354800" y="6919968"/>
            <a:ext cx="15583596"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2" name="Google Shape;82;p13"/>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83" name="Google Shape;83;p13"/>
          <p:cNvSpPr txBox="1">
            <a:spLocks noGrp="1"/>
          </p:cNvSpPr>
          <p:nvPr>
            <p:ph type="body" idx="3"/>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4" name="Google Shape;84;p13"/>
          <p:cNvSpPr txBox="1">
            <a:spLocks noGrp="1"/>
          </p:cNvSpPr>
          <p:nvPr>
            <p:ph type="body" idx="4"/>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5" name="Google Shape;85;p1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up Image">
  <p:cSld name="2-up Imag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0" name="Google Shape;90;p14"/>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1" name="Google Shape;91;p14"/>
          <p:cNvSpPr>
            <a:spLocks noGrp="1"/>
          </p:cNvSpPr>
          <p:nvPr>
            <p:ph type="pic" idx="3"/>
          </p:nvPr>
        </p:nvSpPr>
        <p:spPr>
          <a:xfrm>
            <a:off x="18592799"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2" name="Google Shape;92;p14"/>
          <p:cNvSpPr txBox="1">
            <a:spLocks noGrp="1"/>
          </p:cNvSpPr>
          <p:nvPr>
            <p:ph type="body" idx="4"/>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3" name="Google Shape;93;p14"/>
          <p:cNvSpPr txBox="1">
            <a:spLocks noGrp="1"/>
          </p:cNvSpPr>
          <p:nvPr>
            <p:ph type="body" idx="5"/>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4" name="Google Shape;94;p14"/>
          <p:cNvSpPr txBox="1">
            <a:spLocks noGrp="1"/>
          </p:cNvSpPr>
          <p:nvPr>
            <p:ph type="body" idx="6"/>
          </p:nvPr>
        </p:nvSpPr>
        <p:spPr>
          <a:xfrm>
            <a:off x="18592805" y="17063961"/>
            <a:ext cx="1634627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5" name="Google Shape;95;p14"/>
          <p:cNvSpPr txBox="1">
            <a:spLocks noGrp="1"/>
          </p:cNvSpPr>
          <p:nvPr>
            <p:ph type="body" idx="7"/>
          </p:nvPr>
        </p:nvSpPr>
        <p:spPr>
          <a:xfrm>
            <a:off x="18592805" y="17751568"/>
            <a:ext cx="1634627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up Image Layout with Bullets">
  <p:cSld name="2-up Image Layout with Bullets">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9" name="Google Shape;99;p15"/>
          <p:cNvSpPr>
            <a:spLocks noGrp="1"/>
          </p:cNvSpPr>
          <p:nvPr>
            <p:ph type="pic" idx="2"/>
          </p:nvPr>
        </p:nvSpPr>
        <p:spPr>
          <a:xfrm>
            <a:off x="1637604"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0" name="Google Shape;100;p15"/>
          <p:cNvSpPr txBox="1">
            <a:spLocks noGrp="1"/>
          </p:cNvSpPr>
          <p:nvPr>
            <p:ph type="body" idx="3"/>
          </p:nvPr>
        </p:nvSpPr>
        <p:spPr>
          <a:xfrm>
            <a:off x="11058350"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1" name="Google Shape;101;p15"/>
          <p:cNvSpPr>
            <a:spLocks noGrp="1"/>
          </p:cNvSpPr>
          <p:nvPr>
            <p:ph type="pic" idx="4"/>
          </p:nvPr>
        </p:nvSpPr>
        <p:spPr>
          <a:xfrm>
            <a:off x="18592805"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2" name="Google Shape;102;p15"/>
          <p:cNvSpPr txBox="1">
            <a:spLocks noGrp="1"/>
          </p:cNvSpPr>
          <p:nvPr>
            <p:ph type="body" idx="5"/>
          </p:nvPr>
        </p:nvSpPr>
        <p:spPr>
          <a:xfrm>
            <a:off x="28013551"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3" name="Google Shape;103;p15"/>
          <p:cNvSpPr txBox="1">
            <a:spLocks noGrp="1"/>
          </p:cNvSpPr>
          <p:nvPr>
            <p:ph type="body" idx="6"/>
          </p:nvPr>
        </p:nvSpPr>
        <p:spPr>
          <a:xfrm>
            <a:off x="1637604" y="17063961"/>
            <a:ext cx="883227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4" name="Google Shape;104;p15"/>
          <p:cNvSpPr txBox="1">
            <a:spLocks noGrp="1"/>
          </p:cNvSpPr>
          <p:nvPr>
            <p:ph type="body" idx="7"/>
          </p:nvPr>
        </p:nvSpPr>
        <p:spPr>
          <a:xfrm>
            <a:off x="1637604" y="17751568"/>
            <a:ext cx="883227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5" name="Google Shape;105;p15"/>
          <p:cNvSpPr txBox="1">
            <a:spLocks noGrp="1"/>
          </p:cNvSpPr>
          <p:nvPr>
            <p:ph type="body" idx="8"/>
          </p:nvPr>
        </p:nvSpPr>
        <p:spPr>
          <a:xfrm>
            <a:off x="18592805" y="17063961"/>
            <a:ext cx="883264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6" name="Google Shape;106;p15"/>
          <p:cNvSpPr txBox="1">
            <a:spLocks noGrp="1"/>
          </p:cNvSpPr>
          <p:nvPr>
            <p:ph type="body" idx="9"/>
          </p:nvPr>
        </p:nvSpPr>
        <p:spPr>
          <a:xfrm>
            <a:off x="18592805" y="17751568"/>
            <a:ext cx="883264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up Image">
  <p:cSld name="3-up Image">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0" name="Google Shape;110;p16"/>
          <p:cNvSpPr>
            <a:spLocks noGrp="1"/>
          </p:cNvSpPr>
          <p:nvPr>
            <p:ph type="pic" idx="2"/>
          </p:nvPr>
        </p:nvSpPr>
        <p:spPr>
          <a:xfrm>
            <a:off x="24148473"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1" name="Google Shape;111;p16"/>
          <p:cNvSpPr>
            <a:spLocks noGrp="1"/>
          </p:cNvSpPr>
          <p:nvPr>
            <p:ph type="pic" idx="3"/>
          </p:nvPr>
        </p:nvSpPr>
        <p:spPr>
          <a:xfrm>
            <a:off x="12893038"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 name="Google Shape;112;p16"/>
          <p:cNvSpPr>
            <a:spLocks noGrp="1"/>
          </p:cNvSpPr>
          <p:nvPr>
            <p:ph type="pic" idx="4"/>
          </p:nvPr>
        </p:nvSpPr>
        <p:spPr>
          <a:xfrm>
            <a:off x="1637604"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 name="Google Shape;113;p16"/>
          <p:cNvSpPr txBox="1">
            <a:spLocks noGrp="1"/>
          </p:cNvSpPr>
          <p:nvPr>
            <p:ph type="body" idx="5"/>
          </p:nvPr>
        </p:nvSpPr>
        <p:spPr>
          <a:xfrm>
            <a:off x="165311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4" name="Google Shape;114;p16"/>
          <p:cNvSpPr txBox="1">
            <a:spLocks noGrp="1"/>
          </p:cNvSpPr>
          <p:nvPr>
            <p:ph type="body" idx="6"/>
          </p:nvPr>
        </p:nvSpPr>
        <p:spPr>
          <a:xfrm>
            <a:off x="165311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5" name="Google Shape;115;p16"/>
          <p:cNvSpPr txBox="1">
            <a:spLocks noGrp="1"/>
          </p:cNvSpPr>
          <p:nvPr>
            <p:ph type="body" idx="7"/>
          </p:nvPr>
        </p:nvSpPr>
        <p:spPr>
          <a:xfrm>
            <a:off x="1289304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6" name="Google Shape;116;p16"/>
          <p:cNvSpPr txBox="1">
            <a:spLocks noGrp="1"/>
          </p:cNvSpPr>
          <p:nvPr>
            <p:ph type="body" idx="8"/>
          </p:nvPr>
        </p:nvSpPr>
        <p:spPr>
          <a:xfrm>
            <a:off x="1289304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7" name="Google Shape;117;p16"/>
          <p:cNvSpPr txBox="1">
            <a:spLocks noGrp="1"/>
          </p:cNvSpPr>
          <p:nvPr>
            <p:ph type="body" idx="9"/>
          </p:nvPr>
        </p:nvSpPr>
        <p:spPr>
          <a:xfrm>
            <a:off x="24132970" y="17063961"/>
            <a:ext cx="1079037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8" name="Google Shape;118;p16"/>
          <p:cNvSpPr txBox="1">
            <a:spLocks noGrp="1"/>
          </p:cNvSpPr>
          <p:nvPr>
            <p:ph type="body" idx="13"/>
          </p:nvPr>
        </p:nvSpPr>
        <p:spPr>
          <a:xfrm>
            <a:off x="24132970" y="17751568"/>
            <a:ext cx="1079037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up Image">
  <p:cSld name="4-up Image">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2" name="Google Shape;122;p17"/>
          <p:cNvSpPr>
            <a:spLocks noGrp="1"/>
          </p:cNvSpPr>
          <p:nvPr>
            <p:ph type="pic" idx="2"/>
          </p:nvPr>
        </p:nvSpPr>
        <p:spPr>
          <a:xfrm>
            <a:off x="18520757"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3" name="Google Shape;123;p17"/>
          <p:cNvSpPr>
            <a:spLocks noGrp="1"/>
          </p:cNvSpPr>
          <p:nvPr>
            <p:ph type="pic" idx="3"/>
          </p:nvPr>
        </p:nvSpPr>
        <p:spPr>
          <a:xfrm>
            <a:off x="10072254"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4" name="Google Shape;124;p17"/>
          <p:cNvSpPr>
            <a:spLocks noGrp="1"/>
          </p:cNvSpPr>
          <p:nvPr>
            <p:ph type="pic" idx="4"/>
          </p:nvPr>
        </p:nvSpPr>
        <p:spPr>
          <a:xfrm>
            <a:off x="1637606" y="4849813"/>
            <a:ext cx="796913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5" name="Google Shape;125;p17"/>
          <p:cNvSpPr>
            <a:spLocks noGrp="1"/>
          </p:cNvSpPr>
          <p:nvPr>
            <p:ph type="pic" idx="5"/>
          </p:nvPr>
        </p:nvSpPr>
        <p:spPr>
          <a:xfrm>
            <a:off x="26969260" y="4849813"/>
            <a:ext cx="7969133"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6" name="Google Shape;126;p17"/>
          <p:cNvSpPr txBox="1">
            <a:spLocks noGrp="1"/>
          </p:cNvSpPr>
          <p:nvPr>
            <p:ph type="body" idx="6"/>
          </p:nvPr>
        </p:nvSpPr>
        <p:spPr>
          <a:xfrm>
            <a:off x="10087333" y="17063961"/>
            <a:ext cx="796790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7" name="Google Shape;127;p17"/>
          <p:cNvSpPr txBox="1">
            <a:spLocks noGrp="1"/>
          </p:cNvSpPr>
          <p:nvPr>
            <p:ph type="body" idx="7"/>
          </p:nvPr>
        </p:nvSpPr>
        <p:spPr>
          <a:xfrm>
            <a:off x="1630527" y="17063961"/>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8" name="Google Shape;128;p17"/>
          <p:cNvSpPr txBox="1">
            <a:spLocks noGrp="1"/>
          </p:cNvSpPr>
          <p:nvPr>
            <p:ph type="body" idx="8"/>
          </p:nvPr>
        </p:nvSpPr>
        <p:spPr>
          <a:xfrm>
            <a:off x="10087333" y="17751568"/>
            <a:ext cx="796790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9" name="Google Shape;129;p17"/>
          <p:cNvSpPr txBox="1">
            <a:spLocks noGrp="1"/>
          </p:cNvSpPr>
          <p:nvPr>
            <p:ph type="body" idx="9"/>
          </p:nvPr>
        </p:nvSpPr>
        <p:spPr>
          <a:xfrm>
            <a:off x="1630527" y="17751568"/>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0" name="Google Shape;130;p17"/>
          <p:cNvSpPr txBox="1">
            <a:spLocks noGrp="1"/>
          </p:cNvSpPr>
          <p:nvPr>
            <p:ph type="body" idx="13"/>
          </p:nvPr>
        </p:nvSpPr>
        <p:spPr>
          <a:xfrm>
            <a:off x="18527529" y="17063961"/>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1" name="Google Shape;131;p17"/>
          <p:cNvSpPr txBox="1">
            <a:spLocks noGrp="1"/>
          </p:cNvSpPr>
          <p:nvPr>
            <p:ph type="body" idx="14"/>
          </p:nvPr>
        </p:nvSpPr>
        <p:spPr>
          <a:xfrm>
            <a:off x="18527529" y="17751568"/>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2" name="Google Shape;132;p17"/>
          <p:cNvSpPr txBox="1">
            <a:spLocks noGrp="1"/>
          </p:cNvSpPr>
          <p:nvPr>
            <p:ph type="body" idx="15"/>
          </p:nvPr>
        </p:nvSpPr>
        <p:spPr>
          <a:xfrm>
            <a:off x="26976037" y="17063961"/>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3" name="Google Shape;133;p17"/>
          <p:cNvSpPr txBox="1">
            <a:spLocks noGrp="1"/>
          </p:cNvSpPr>
          <p:nvPr>
            <p:ph type="body" idx="16"/>
          </p:nvPr>
        </p:nvSpPr>
        <p:spPr>
          <a:xfrm>
            <a:off x="26976037" y="17751568"/>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4" name="Google Shape;134;p1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up Image">
  <p:cSld name="5-up Image">
    <p:spTree>
      <p:nvGrpSpPr>
        <p:cNvPr id="1" name="Shape 135"/>
        <p:cNvGrpSpPr/>
        <p:nvPr/>
      </p:nvGrpSpPr>
      <p:grpSpPr>
        <a:xfrm>
          <a:off x="0" y="0"/>
          <a:ext cx="0" cy="0"/>
          <a:chOff x="0" y="0"/>
          <a:chExt cx="0" cy="0"/>
        </a:xfrm>
      </p:grpSpPr>
      <p:sp>
        <p:nvSpPr>
          <p:cNvPr id="136" name="Google Shape;136;p18"/>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7" name="Google Shape;137;p18"/>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8" name="Google Shape;138;p18"/>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9" name="Google Shape;139;p18"/>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0" name="Google Shape;140;p18"/>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1" name="Google Shape;141;p18"/>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2" name="Google Shape;142;p18"/>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3" name="Google Shape;143;p18"/>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4" name="Google Shape;144;p18"/>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5" name="Google Shape;145;p18"/>
          <p:cNvSpPr>
            <a:spLocks noGrp="1"/>
          </p:cNvSpPr>
          <p:nvPr>
            <p:ph type="pic" idx="13"/>
          </p:nvPr>
        </p:nvSpPr>
        <p:spPr>
          <a:xfrm>
            <a:off x="18520757" y="11931888"/>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6" name="Google Shape;146;p18"/>
          <p:cNvSpPr>
            <a:spLocks noGrp="1"/>
          </p:cNvSpPr>
          <p:nvPr>
            <p:ph type="pic" idx="14"/>
          </p:nvPr>
        </p:nvSpPr>
        <p:spPr>
          <a:xfrm>
            <a:off x="7265320" y="11931888"/>
            <a:ext cx="10789919"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7" name="Google Shape;147;p18"/>
          <p:cNvSpPr txBox="1">
            <a:spLocks noGrp="1"/>
          </p:cNvSpPr>
          <p:nvPr>
            <p:ph type="body" idx="15"/>
          </p:nvPr>
        </p:nvSpPr>
        <p:spPr>
          <a:xfrm>
            <a:off x="7276587" y="17063961"/>
            <a:ext cx="1077865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8" name="Google Shape;148;p18"/>
          <p:cNvSpPr txBox="1">
            <a:spLocks noGrp="1"/>
          </p:cNvSpPr>
          <p:nvPr>
            <p:ph type="body" idx="16"/>
          </p:nvPr>
        </p:nvSpPr>
        <p:spPr>
          <a:xfrm>
            <a:off x="7276587" y="17751568"/>
            <a:ext cx="1077865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9" name="Google Shape;149;p18"/>
          <p:cNvSpPr txBox="1">
            <a:spLocks noGrp="1"/>
          </p:cNvSpPr>
          <p:nvPr>
            <p:ph type="body" idx="17"/>
          </p:nvPr>
        </p:nvSpPr>
        <p:spPr>
          <a:xfrm>
            <a:off x="18533554"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0" name="Google Shape;150;p18"/>
          <p:cNvSpPr txBox="1">
            <a:spLocks noGrp="1"/>
          </p:cNvSpPr>
          <p:nvPr>
            <p:ph type="body" idx="18"/>
          </p:nvPr>
        </p:nvSpPr>
        <p:spPr>
          <a:xfrm>
            <a:off x="18533554"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1" name="Google Shape;151;p1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8"/>
          <p:cNvSpPr txBox="1">
            <a:spLocks noGrp="1"/>
          </p:cNvSpPr>
          <p:nvPr>
            <p:ph type="body" idx="19"/>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3" name="Google Shape;153;p18"/>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up Image">
  <p:cSld name="6-up Image">
    <p:spTree>
      <p:nvGrpSpPr>
        <p:cNvPr id="1" name="Shape 154"/>
        <p:cNvGrpSpPr/>
        <p:nvPr/>
      </p:nvGrpSpPr>
      <p:grpSpPr>
        <a:xfrm>
          <a:off x="0" y="0"/>
          <a:ext cx="0" cy="0"/>
          <a:chOff x="0" y="0"/>
          <a:chExt cx="0" cy="0"/>
        </a:xfrm>
      </p:grpSpPr>
      <p:sp>
        <p:nvSpPr>
          <p:cNvPr id="155" name="Google Shape;155;p19"/>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6" name="Google Shape;156;p19"/>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7" name="Google Shape;157;p19"/>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8" name="Google Shape;158;p19"/>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9" name="Google Shape;159;p19"/>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0" name="Google Shape;160;p19"/>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1" name="Google Shape;161;p19"/>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2" name="Google Shape;162;p19"/>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3" name="Google Shape;163;p19"/>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4" name="Google Shape;164;p19"/>
          <p:cNvSpPr>
            <a:spLocks noGrp="1"/>
          </p:cNvSpPr>
          <p:nvPr>
            <p:ph type="pic" idx="13"/>
          </p:nvPr>
        </p:nvSpPr>
        <p:spPr>
          <a:xfrm>
            <a:off x="1290265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5" name="Google Shape;165;p19"/>
          <p:cNvSpPr>
            <a:spLocks noGrp="1"/>
          </p:cNvSpPr>
          <p:nvPr>
            <p:ph type="pic" idx="14"/>
          </p:nvPr>
        </p:nvSpPr>
        <p:spPr>
          <a:xfrm>
            <a:off x="165684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6" name="Google Shape;166;p19"/>
          <p:cNvSpPr>
            <a:spLocks noGrp="1"/>
          </p:cNvSpPr>
          <p:nvPr>
            <p:ph type="pic" idx="15"/>
          </p:nvPr>
        </p:nvSpPr>
        <p:spPr>
          <a:xfrm>
            <a:off x="2415973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7" name="Google Shape;167;p19"/>
          <p:cNvSpPr txBox="1">
            <a:spLocks noGrp="1"/>
          </p:cNvSpPr>
          <p:nvPr>
            <p:ph type="body" idx="16"/>
          </p:nvPr>
        </p:nvSpPr>
        <p:spPr>
          <a:xfrm>
            <a:off x="1668105"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8" name="Google Shape;168;p19"/>
          <p:cNvSpPr txBox="1">
            <a:spLocks noGrp="1"/>
          </p:cNvSpPr>
          <p:nvPr>
            <p:ph type="body" idx="17"/>
          </p:nvPr>
        </p:nvSpPr>
        <p:spPr>
          <a:xfrm>
            <a:off x="1668105"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9" name="Google Shape;169;p19"/>
          <p:cNvSpPr txBox="1">
            <a:spLocks noGrp="1"/>
          </p:cNvSpPr>
          <p:nvPr>
            <p:ph type="body" idx="18"/>
          </p:nvPr>
        </p:nvSpPr>
        <p:spPr>
          <a:xfrm>
            <a:off x="12905609"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0" name="Google Shape;170;p19"/>
          <p:cNvSpPr txBox="1">
            <a:spLocks noGrp="1"/>
          </p:cNvSpPr>
          <p:nvPr>
            <p:ph type="body" idx="19"/>
          </p:nvPr>
        </p:nvSpPr>
        <p:spPr>
          <a:xfrm>
            <a:off x="12905609"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1" name="Google Shape;171;p19"/>
          <p:cNvSpPr txBox="1">
            <a:spLocks noGrp="1"/>
          </p:cNvSpPr>
          <p:nvPr>
            <p:ph type="body" idx="20"/>
          </p:nvPr>
        </p:nvSpPr>
        <p:spPr>
          <a:xfrm>
            <a:off x="24162576"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2" name="Google Shape;172;p19"/>
          <p:cNvSpPr txBox="1">
            <a:spLocks noGrp="1"/>
          </p:cNvSpPr>
          <p:nvPr>
            <p:ph type="body" idx="21"/>
          </p:nvPr>
        </p:nvSpPr>
        <p:spPr>
          <a:xfrm>
            <a:off x="24162576"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3" name="Google Shape;173;p1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19"/>
          <p:cNvSpPr txBox="1">
            <a:spLocks noGrp="1"/>
          </p:cNvSpPr>
          <p:nvPr>
            <p:ph type="body" idx="2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5" name="Google Shape;175;p19"/>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up Image">
  <p:cSld name="7-up Image">
    <p:spTree>
      <p:nvGrpSpPr>
        <p:cNvPr id="1" name="Shape 176"/>
        <p:cNvGrpSpPr/>
        <p:nvPr/>
      </p:nvGrpSpPr>
      <p:grpSpPr>
        <a:xfrm>
          <a:off x="0" y="0"/>
          <a:ext cx="0" cy="0"/>
          <a:chOff x="0" y="0"/>
          <a:chExt cx="0" cy="0"/>
        </a:xfrm>
      </p:grpSpPr>
      <p:sp>
        <p:nvSpPr>
          <p:cNvPr id="177" name="Google Shape;177;p20"/>
          <p:cNvSpPr txBox="1">
            <a:spLocks noGrp="1"/>
          </p:cNvSpPr>
          <p:nvPr>
            <p:ph type="body" idx="1"/>
          </p:nvPr>
        </p:nvSpPr>
        <p:spPr>
          <a:xfrm>
            <a:off x="14335071" y="17059122"/>
            <a:ext cx="795528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8" name="Google Shape;178;p20"/>
          <p:cNvSpPr txBox="1">
            <a:spLocks noGrp="1"/>
          </p:cNvSpPr>
          <p:nvPr>
            <p:ph type="body" idx="2"/>
          </p:nvPr>
        </p:nvSpPr>
        <p:spPr>
          <a:xfrm>
            <a:off x="5886573" y="17059122"/>
            <a:ext cx="797033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9" name="Google Shape;179;p20"/>
          <p:cNvSpPr txBox="1">
            <a:spLocks noGrp="1"/>
          </p:cNvSpPr>
          <p:nvPr>
            <p:ph type="body" idx="3"/>
          </p:nvPr>
        </p:nvSpPr>
        <p:spPr>
          <a:xfrm>
            <a:off x="14335071" y="17727056"/>
            <a:ext cx="795528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0" name="Google Shape;180;p20"/>
          <p:cNvSpPr txBox="1">
            <a:spLocks noGrp="1"/>
          </p:cNvSpPr>
          <p:nvPr>
            <p:ph type="body" idx="4"/>
          </p:nvPr>
        </p:nvSpPr>
        <p:spPr>
          <a:xfrm>
            <a:off x="5886573" y="17727056"/>
            <a:ext cx="797033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1" name="Google Shape;181;p20"/>
          <p:cNvSpPr>
            <a:spLocks noGrp="1"/>
          </p:cNvSpPr>
          <p:nvPr>
            <p:ph type="pic" idx="5"/>
          </p:nvPr>
        </p:nvSpPr>
        <p:spPr>
          <a:xfrm>
            <a:off x="588657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2" name="Google Shape;182;p20"/>
          <p:cNvSpPr>
            <a:spLocks noGrp="1"/>
          </p:cNvSpPr>
          <p:nvPr>
            <p:ph type="pic" idx="6"/>
          </p:nvPr>
        </p:nvSpPr>
        <p:spPr>
          <a:xfrm>
            <a:off x="1433507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3" name="Google Shape;183;p20"/>
          <p:cNvSpPr>
            <a:spLocks noGrp="1"/>
          </p:cNvSpPr>
          <p:nvPr>
            <p:ph type="pic" idx="7"/>
          </p:nvPr>
        </p:nvSpPr>
        <p:spPr>
          <a:xfrm>
            <a:off x="2278357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4" name="Google Shape;184;p20"/>
          <p:cNvSpPr txBox="1">
            <a:spLocks noGrp="1"/>
          </p:cNvSpPr>
          <p:nvPr>
            <p:ph type="body" idx="8"/>
          </p:nvPr>
        </p:nvSpPr>
        <p:spPr>
          <a:xfrm>
            <a:off x="22783575" y="17059122"/>
            <a:ext cx="795146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5" name="Google Shape;185;p20"/>
          <p:cNvSpPr txBox="1">
            <a:spLocks noGrp="1"/>
          </p:cNvSpPr>
          <p:nvPr>
            <p:ph type="body" idx="9"/>
          </p:nvPr>
        </p:nvSpPr>
        <p:spPr>
          <a:xfrm>
            <a:off x="22783575" y="17727056"/>
            <a:ext cx="795146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6" name="Google Shape;186;p20"/>
          <p:cNvSpPr>
            <a:spLocks noGrp="1"/>
          </p:cNvSpPr>
          <p:nvPr>
            <p:ph type="pic" idx="13"/>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7" name="Google Shape;187;p20"/>
          <p:cNvSpPr>
            <a:spLocks noGrp="1"/>
          </p:cNvSpPr>
          <p:nvPr>
            <p:ph type="pic" idx="14"/>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8" name="Google Shape;188;p20"/>
          <p:cNvSpPr>
            <a:spLocks noGrp="1"/>
          </p:cNvSpPr>
          <p:nvPr>
            <p:ph type="pic" idx="15"/>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9" name="Google Shape;189;p20"/>
          <p:cNvSpPr>
            <a:spLocks noGrp="1"/>
          </p:cNvSpPr>
          <p:nvPr>
            <p:ph type="pic" idx="16"/>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0" name="Google Shape;190;p20"/>
          <p:cNvSpPr txBox="1">
            <a:spLocks noGrp="1"/>
          </p:cNvSpPr>
          <p:nvPr>
            <p:ph type="body" idx="17"/>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1" name="Google Shape;191;p20"/>
          <p:cNvSpPr txBox="1">
            <a:spLocks noGrp="1"/>
          </p:cNvSpPr>
          <p:nvPr>
            <p:ph type="body" idx="18"/>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2" name="Google Shape;192;p20"/>
          <p:cNvSpPr txBox="1">
            <a:spLocks noGrp="1"/>
          </p:cNvSpPr>
          <p:nvPr>
            <p:ph type="body" idx="19"/>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3" name="Google Shape;193;p20"/>
          <p:cNvSpPr txBox="1">
            <a:spLocks noGrp="1"/>
          </p:cNvSpPr>
          <p:nvPr>
            <p:ph type="body" idx="20"/>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4" name="Google Shape;194;p20"/>
          <p:cNvSpPr txBox="1">
            <a:spLocks noGrp="1"/>
          </p:cNvSpPr>
          <p:nvPr>
            <p:ph type="body" idx="21"/>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5" name="Google Shape;195;p20"/>
          <p:cNvSpPr txBox="1">
            <a:spLocks noGrp="1"/>
          </p:cNvSpPr>
          <p:nvPr>
            <p:ph type="body" idx="22"/>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6" name="Google Shape;196;p20"/>
          <p:cNvSpPr txBox="1">
            <a:spLocks noGrp="1"/>
          </p:cNvSpPr>
          <p:nvPr>
            <p:ph type="body" idx="23"/>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7" name="Google Shape;197;p20"/>
          <p:cNvSpPr txBox="1">
            <a:spLocks noGrp="1"/>
          </p:cNvSpPr>
          <p:nvPr>
            <p:ph type="body" idx="24"/>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8" name="Google Shape;198;p2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0"/>
          <p:cNvSpPr txBox="1">
            <a:spLocks noGrp="1"/>
          </p:cNvSpPr>
          <p:nvPr>
            <p:ph type="body" idx="2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00" name="Google Shape;200;p2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up Image">
  <p:cSld name="8-up Image">
    <p:spTree>
      <p:nvGrpSpPr>
        <p:cNvPr id="1" name="Shape 201"/>
        <p:cNvGrpSpPr/>
        <p:nvPr/>
      </p:nvGrpSpPr>
      <p:grpSpPr>
        <a:xfrm>
          <a:off x="0" y="0"/>
          <a:ext cx="0" cy="0"/>
          <a:chOff x="0" y="0"/>
          <a:chExt cx="0" cy="0"/>
        </a:xfrm>
      </p:grpSpPr>
      <p:sp>
        <p:nvSpPr>
          <p:cNvPr id="202" name="Google Shape;202;p21"/>
          <p:cNvSpPr>
            <a:spLocks noGrp="1"/>
          </p:cNvSpPr>
          <p:nvPr>
            <p:ph type="pic" idx="2"/>
          </p:nvPr>
        </p:nvSpPr>
        <p:spPr>
          <a:xfrm>
            <a:off x="163760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3" name="Google Shape;203;p21"/>
          <p:cNvSpPr>
            <a:spLocks noGrp="1"/>
          </p:cNvSpPr>
          <p:nvPr>
            <p:ph type="pic" idx="3"/>
          </p:nvPr>
        </p:nvSpPr>
        <p:spPr>
          <a:xfrm>
            <a:off x="1008610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4" name="Google Shape;204;p21"/>
          <p:cNvSpPr>
            <a:spLocks noGrp="1"/>
          </p:cNvSpPr>
          <p:nvPr>
            <p:ph type="pic" idx="4"/>
          </p:nvPr>
        </p:nvSpPr>
        <p:spPr>
          <a:xfrm>
            <a:off x="1853460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5" name="Google Shape;205;p21"/>
          <p:cNvSpPr>
            <a:spLocks noGrp="1"/>
          </p:cNvSpPr>
          <p:nvPr>
            <p:ph type="pic" idx="5"/>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6" name="Google Shape;206;p21"/>
          <p:cNvSpPr>
            <a:spLocks noGrp="1"/>
          </p:cNvSpPr>
          <p:nvPr>
            <p:ph type="pic" idx="6"/>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7" name="Google Shape;207;p21"/>
          <p:cNvSpPr>
            <a:spLocks noGrp="1"/>
          </p:cNvSpPr>
          <p:nvPr>
            <p:ph type="pic" idx="7"/>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8" name="Google Shape;208;p21"/>
          <p:cNvSpPr>
            <a:spLocks noGrp="1"/>
          </p:cNvSpPr>
          <p:nvPr>
            <p:ph type="pic" idx="8"/>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9" name="Google Shape;209;p21"/>
          <p:cNvSpPr>
            <a:spLocks noGrp="1"/>
          </p:cNvSpPr>
          <p:nvPr>
            <p:ph type="pic" idx="9"/>
          </p:nvPr>
        </p:nvSpPr>
        <p:spPr>
          <a:xfrm>
            <a:off x="26968061"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10" name="Google Shape;210;p21"/>
          <p:cNvSpPr txBox="1">
            <a:spLocks noGrp="1"/>
          </p:cNvSpPr>
          <p:nvPr>
            <p:ph type="body" idx="1"/>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1" name="Google Shape;211;p21"/>
          <p:cNvSpPr txBox="1">
            <a:spLocks noGrp="1"/>
          </p:cNvSpPr>
          <p:nvPr>
            <p:ph type="body" idx="13"/>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2" name="Google Shape;212;p21"/>
          <p:cNvSpPr txBox="1">
            <a:spLocks noGrp="1"/>
          </p:cNvSpPr>
          <p:nvPr>
            <p:ph type="body" idx="14"/>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3" name="Google Shape;213;p21"/>
          <p:cNvSpPr txBox="1">
            <a:spLocks noGrp="1"/>
          </p:cNvSpPr>
          <p:nvPr>
            <p:ph type="body" idx="15"/>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4" name="Google Shape;214;p21"/>
          <p:cNvSpPr txBox="1">
            <a:spLocks noGrp="1"/>
          </p:cNvSpPr>
          <p:nvPr>
            <p:ph type="body" idx="16"/>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5" name="Google Shape;215;p21"/>
          <p:cNvSpPr txBox="1">
            <a:spLocks noGrp="1"/>
          </p:cNvSpPr>
          <p:nvPr>
            <p:ph type="body" idx="17"/>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6" name="Google Shape;216;p21"/>
          <p:cNvSpPr txBox="1">
            <a:spLocks noGrp="1"/>
          </p:cNvSpPr>
          <p:nvPr>
            <p:ph type="body" idx="18"/>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7" name="Google Shape;217;p21"/>
          <p:cNvSpPr txBox="1">
            <a:spLocks noGrp="1"/>
          </p:cNvSpPr>
          <p:nvPr>
            <p:ph type="body" idx="19"/>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8" name="Google Shape;218;p21"/>
          <p:cNvSpPr txBox="1">
            <a:spLocks noGrp="1"/>
          </p:cNvSpPr>
          <p:nvPr>
            <p:ph type="body" idx="20"/>
          </p:nvPr>
        </p:nvSpPr>
        <p:spPr>
          <a:xfrm>
            <a:off x="10087333"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9" name="Google Shape;219;p21"/>
          <p:cNvSpPr txBox="1">
            <a:spLocks noGrp="1"/>
          </p:cNvSpPr>
          <p:nvPr>
            <p:ph type="body" idx="21"/>
          </p:nvPr>
        </p:nvSpPr>
        <p:spPr>
          <a:xfrm>
            <a:off x="1630527" y="17059122"/>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0" name="Google Shape;220;p21"/>
          <p:cNvSpPr txBox="1">
            <a:spLocks noGrp="1"/>
          </p:cNvSpPr>
          <p:nvPr>
            <p:ph type="body" idx="22"/>
          </p:nvPr>
        </p:nvSpPr>
        <p:spPr>
          <a:xfrm>
            <a:off x="10087333"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1" name="Google Shape;221;p21"/>
          <p:cNvSpPr txBox="1">
            <a:spLocks noGrp="1"/>
          </p:cNvSpPr>
          <p:nvPr>
            <p:ph type="body" idx="23"/>
          </p:nvPr>
        </p:nvSpPr>
        <p:spPr>
          <a:xfrm>
            <a:off x="1630527" y="17746729"/>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2" name="Google Shape;222;p21"/>
          <p:cNvSpPr txBox="1">
            <a:spLocks noGrp="1"/>
          </p:cNvSpPr>
          <p:nvPr>
            <p:ph type="body" idx="24"/>
          </p:nvPr>
        </p:nvSpPr>
        <p:spPr>
          <a:xfrm>
            <a:off x="18527529"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3" name="Google Shape;223;p21"/>
          <p:cNvSpPr txBox="1">
            <a:spLocks noGrp="1"/>
          </p:cNvSpPr>
          <p:nvPr>
            <p:ph type="body" idx="25"/>
          </p:nvPr>
        </p:nvSpPr>
        <p:spPr>
          <a:xfrm>
            <a:off x="18527529"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4" name="Google Shape;224;p21"/>
          <p:cNvSpPr txBox="1">
            <a:spLocks noGrp="1"/>
          </p:cNvSpPr>
          <p:nvPr>
            <p:ph type="body" idx="26"/>
          </p:nvPr>
        </p:nvSpPr>
        <p:spPr>
          <a:xfrm>
            <a:off x="26976037" y="17059122"/>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5" name="Google Shape;225;p21"/>
          <p:cNvSpPr txBox="1">
            <a:spLocks noGrp="1"/>
          </p:cNvSpPr>
          <p:nvPr>
            <p:ph type="body" idx="27"/>
          </p:nvPr>
        </p:nvSpPr>
        <p:spPr>
          <a:xfrm>
            <a:off x="26976037" y="17746729"/>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6" name="Google Shape;226;p2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21"/>
          <p:cNvSpPr txBox="1">
            <a:spLocks noGrp="1"/>
          </p:cNvSpPr>
          <p:nvPr>
            <p:ph type="body" idx="28"/>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8" name="Google Shape;228;p21"/>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Right - Text Left">
  <p:cSld name="Image Right - Text Left">
    <p:spTree>
      <p:nvGrpSpPr>
        <p:cNvPr id="1" name="Shape 27"/>
        <p:cNvGrpSpPr/>
        <p:nvPr/>
      </p:nvGrpSpPr>
      <p:grpSpPr>
        <a:xfrm>
          <a:off x="0" y="0"/>
          <a:ext cx="0" cy="0"/>
          <a:chOff x="0" y="0"/>
          <a:chExt cx="0" cy="0"/>
        </a:xfrm>
      </p:grpSpPr>
      <p:sp>
        <p:nvSpPr>
          <p:cNvPr id="28" name="Google Shape;28;p4"/>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sp>
        <p:nvSpPr>
          <p:cNvPr id="29" name="Google Shape;29;p4"/>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0" name="Google Shape;30;p4"/>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2" name="Google Shape;32;p4"/>
          <p:cNvSpPr txBox="1">
            <a:spLocks noGrp="1"/>
          </p:cNvSpPr>
          <p:nvPr>
            <p:ph type="body" idx="3"/>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3" name="Google Shape;33;p4"/>
          <p:cNvGrpSpPr/>
          <p:nvPr/>
        </p:nvGrpSpPr>
        <p:grpSpPr>
          <a:xfrm>
            <a:off x="0" y="19504414"/>
            <a:ext cx="2330569" cy="1082936"/>
            <a:chOff x="0" y="19504414"/>
            <a:chExt cx="2330569" cy="1082936"/>
          </a:xfrm>
        </p:grpSpPr>
        <p:sp>
          <p:nvSpPr>
            <p:cNvPr id="34" name="Google Shape;34;p4"/>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35" name="Google Shape;35;p4"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6" name="Google Shape;36;p4"/>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7" name="Google Shape;37;p4"/>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38" name="Google Shape;38;p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sz="4800"/>
            </a:lvl1pPr>
            <a:lvl2pPr lvl="1">
              <a:buNone/>
              <a:defRPr sz="4800"/>
            </a:lvl2pPr>
            <a:lvl3pPr lvl="2">
              <a:buNone/>
              <a:defRPr sz="4800"/>
            </a:lvl3pPr>
            <a:lvl4pPr lvl="3">
              <a:buNone/>
              <a:defRPr sz="4800"/>
            </a:lvl4pPr>
            <a:lvl5pPr lvl="4">
              <a:buNone/>
              <a:defRPr sz="4800"/>
            </a:lvl5pPr>
            <a:lvl6pPr lvl="5">
              <a:buNone/>
              <a:defRPr sz="4800"/>
            </a:lvl6pPr>
            <a:lvl7pPr lvl="6">
              <a:buNone/>
              <a:defRPr sz="4800"/>
            </a:lvl7pPr>
            <a:lvl8pPr lvl="7">
              <a:buNone/>
              <a:defRPr sz="4800"/>
            </a:lvl8pPr>
            <a:lvl9pPr lvl="8">
              <a:buNone/>
              <a:defRPr sz="48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up Image">
  <p:cSld name="9-up Image">
    <p:spTree>
      <p:nvGrpSpPr>
        <p:cNvPr id="1" name="Shape 229"/>
        <p:cNvGrpSpPr/>
        <p:nvPr/>
      </p:nvGrpSpPr>
      <p:grpSpPr>
        <a:xfrm>
          <a:off x="0" y="0"/>
          <a:ext cx="0" cy="0"/>
          <a:chOff x="0" y="0"/>
          <a:chExt cx="0" cy="0"/>
        </a:xfrm>
      </p:grpSpPr>
      <p:sp>
        <p:nvSpPr>
          <p:cNvPr id="230" name="Google Shape;230;p22"/>
          <p:cNvSpPr txBox="1">
            <a:spLocks noGrp="1"/>
          </p:cNvSpPr>
          <p:nvPr>
            <p:ph type="body" idx="1"/>
          </p:nvPr>
        </p:nvSpPr>
        <p:spPr>
          <a:xfrm>
            <a:off x="11782110"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1" name="Google Shape;231;p22"/>
          <p:cNvSpPr txBox="1">
            <a:spLocks noGrp="1"/>
          </p:cNvSpPr>
          <p:nvPr>
            <p:ph type="body" idx="2"/>
          </p:nvPr>
        </p:nvSpPr>
        <p:spPr>
          <a:xfrm>
            <a:off x="5037420"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2" name="Google Shape;232;p22"/>
          <p:cNvSpPr txBox="1">
            <a:spLocks noGrp="1"/>
          </p:cNvSpPr>
          <p:nvPr>
            <p:ph type="body" idx="3"/>
          </p:nvPr>
        </p:nvSpPr>
        <p:spPr>
          <a:xfrm>
            <a:off x="11782110"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3" name="Google Shape;233;p22"/>
          <p:cNvSpPr txBox="1">
            <a:spLocks noGrp="1"/>
          </p:cNvSpPr>
          <p:nvPr>
            <p:ph type="body" idx="4"/>
          </p:nvPr>
        </p:nvSpPr>
        <p:spPr>
          <a:xfrm>
            <a:off x="5037420"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4" name="Google Shape;234;p22"/>
          <p:cNvSpPr>
            <a:spLocks noGrp="1"/>
          </p:cNvSpPr>
          <p:nvPr>
            <p:ph type="pic" idx="5"/>
          </p:nvPr>
        </p:nvSpPr>
        <p:spPr>
          <a:xfrm>
            <a:off x="5021177"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5" name="Google Shape;235;p22"/>
          <p:cNvSpPr>
            <a:spLocks noGrp="1"/>
          </p:cNvSpPr>
          <p:nvPr>
            <p:ph type="pic" idx="6"/>
          </p:nvPr>
        </p:nvSpPr>
        <p:spPr>
          <a:xfrm>
            <a:off x="1177971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6" name="Google Shape;236;p22"/>
          <p:cNvSpPr>
            <a:spLocks noGrp="1"/>
          </p:cNvSpPr>
          <p:nvPr>
            <p:ph type="pic" idx="7"/>
          </p:nvPr>
        </p:nvSpPr>
        <p:spPr>
          <a:xfrm>
            <a:off x="2528615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7" name="Google Shape;237;p22"/>
          <p:cNvSpPr txBox="1">
            <a:spLocks noGrp="1"/>
          </p:cNvSpPr>
          <p:nvPr>
            <p:ph type="body" idx="8"/>
          </p:nvPr>
        </p:nvSpPr>
        <p:spPr>
          <a:xfrm>
            <a:off x="18532409"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8" name="Google Shape;238;p22"/>
          <p:cNvSpPr txBox="1">
            <a:spLocks noGrp="1"/>
          </p:cNvSpPr>
          <p:nvPr>
            <p:ph type="body" idx="9"/>
          </p:nvPr>
        </p:nvSpPr>
        <p:spPr>
          <a:xfrm>
            <a:off x="18532409"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9" name="Google Shape;239;p22"/>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0" name="Google Shape;240;p22"/>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1" name="Google Shape;241;p22"/>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2" name="Google Shape;242;p22"/>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3" name="Google Shape;243;p22"/>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4" name="Google Shape;244;p22"/>
          <p:cNvSpPr>
            <a:spLocks noGrp="1"/>
          </p:cNvSpPr>
          <p:nvPr>
            <p:ph type="pic" idx="18"/>
          </p:nvPr>
        </p:nvSpPr>
        <p:spPr>
          <a:xfrm>
            <a:off x="18527620"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5" name="Google Shape;245;p22"/>
          <p:cNvSpPr txBox="1">
            <a:spLocks noGrp="1"/>
          </p:cNvSpPr>
          <p:nvPr>
            <p:ph type="body" idx="19"/>
          </p:nvPr>
        </p:nvSpPr>
        <p:spPr>
          <a:xfrm>
            <a:off x="25307424"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6" name="Google Shape;246;p22"/>
          <p:cNvSpPr txBox="1">
            <a:spLocks noGrp="1"/>
          </p:cNvSpPr>
          <p:nvPr>
            <p:ph type="body" idx="20"/>
          </p:nvPr>
        </p:nvSpPr>
        <p:spPr>
          <a:xfrm>
            <a:off x="25307424"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7" name="Google Shape;247;p22"/>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8" name="Google Shape;248;p22"/>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9" name="Google Shape;249;p22"/>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0" name="Google Shape;250;p22"/>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1" name="Google Shape;251;p22"/>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2" name="Google Shape;252;p22"/>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3" name="Google Shape;253;p22"/>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4" name="Google Shape;254;p22"/>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5" name="Google Shape;255;p22"/>
          <p:cNvSpPr txBox="1">
            <a:spLocks noGrp="1"/>
          </p:cNvSpPr>
          <p:nvPr>
            <p:ph type="body" idx="29"/>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6" name="Google Shape;256;p22"/>
          <p:cNvSpPr txBox="1">
            <a:spLocks noGrp="1"/>
          </p:cNvSpPr>
          <p:nvPr>
            <p:ph type="body" idx="30"/>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7" name="Google Shape;257;p2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2"/>
          <p:cNvSpPr txBox="1">
            <a:spLocks noGrp="1"/>
          </p:cNvSpPr>
          <p:nvPr>
            <p:ph type="body" idx="3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9" name="Google Shape;259;p22"/>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up Image">
  <p:cSld name="10-up Image">
    <p:spTree>
      <p:nvGrpSpPr>
        <p:cNvPr id="1" name="Shape 260"/>
        <p:cNvGrpSpPr/>
        <p:nvPr/>
      </p:nvGrpSpPr>
      <p:grpSpPr>
        <a:xfrm>
          <a:off x="0" y="0"/>
          <a:ext cx="0" cy="0"/>
          <a:chOff x="0" y="0"/>
          <a:chExt cx="0" cy="0"/>
        </a:xfrm>
      </p:grpSpPr>
      <p:sp>
        <p:nvSpPr>
          <p:cNvPr id="261" name="Google Shape;261;p23"/>
          <p:cNvSpPr txBox="1">
            <a:spLocks noGrp="1"/>
          </p:cNvSpPr>
          <p:nvPr>
            <p:ph type="body" idx="1"/>
          </p:nvPr>
        </p:nvSpPr>
        <p:spPr>
          <a:xfrm>
            <a:off x="8382295"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2" name="Google Shape;262;p23"/>
          <p:cNvSpPr txBox="1">
            <a:spLocks noGrp="1"/>
          </p:cNvSpPr>
          <p:nvPr>
            <p:ph type="body" idx="2"/>
          </p:nvPr>
        </p:nvSpPr>
        <p:spPr>
          <a:xfrm>
            <a:off x="1637605"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3" name="Google Shape;263;p23"/>
          <p:cNvSpPr txBox="1">
            <a:spLocks noGrp="1"/>
          </p:cNvSpPr>
          <p:nvPr>
            <p:ph type="body" idx="3"/>
          </p:nvPr>
        </p:nvSpPr>
        <p:spPr>
          <a:xfrm>
            <a:off x="8382295"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4" name="Google Shape;264;p23"/>
          <p:cNvSpPr txBox="1">
            <a:spLocks noGrp="1"/>
          </p:cNvSpPr>
          <p:nvPr>
            <p:ph type="body" idx="4"/>
          </p:nvPr>
        </p:nvSpPr>
        <p:spPr>
          <a:xfrm>
            <a:off x="1637605"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5" name="Google Shape;265;p23"/>
          <p:cNvSpPr>
            <a:spLocks noGrp="1"/>
          </p:cNvSpPr>
          <p:nvPr>
            <p:ph type="pic" idx="5"/>
          </p:nvPr>
        </p:nvSpPr>
        <p:spPr>
          <a:xfrm>
            <a:off x="163760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6" name="Google Shape;266;p23"/>
          <p:cNvSpPr>
            <a:spLocks noGrp="1"/>
          </p:cNvSpPr>
          <p:nvPr>
            <p:ph type="pic" idx="6"/>
          </p:nvPr>
        </p:nvSpPr>
        <p:spPr>
          <a:xfrm>
            <a:off x="8396143"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7" name="Google Shape;267;p23"/>
          <p:cNvSpPr>
            <a:spLocks noGrp="1"/>
          </p:cNvSpPr>
          <p:nvPr>
            <p:ph type="pic" idx="7"/>
          </p:nvPr>
        </p:nvSpPr>
        <p:spPr>
          <a:xfrm>
            <a:off x="21902586"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8" name="Google Shape;268;p23"/>
          <p:cNvSpPr txBox="1">
            <a:spLocks noGrp="1"/>
          </p:cNvSpPr>
          <p:nvPr>
            <p:ph type="body" idx="8"/>
          </p:nvPr>
        </p:nvSpPr>
        <p:spPr>
          <a:xfrm>
            <a:off x="15132594"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9" name="Google Shape;269;p23"/>
          <p:cNvSpPr txBox="1">
            <a:spLocks noGrp="1"/>
          </p:cNvSpPr>
          <p:nvPr>
            <p:ph type="body" idx="9"/>
          </p:nvPr>
        </p:nvSpPr>
        <p:spPr>
          <a:xfrm>
            <a:off x="15132594"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0" name="Google Shape;270;p23"/>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1" name="Google Shape;271;p23"/>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2" name="Google Shape;272;p23"/>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3" name="Google Shape;273;p23"/>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4" name="Google Shape;274;p23"/>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5" name="Google Shape;275;p23"/>
          <p:cNvSpPr>
            <a:spLocks noGrp="1"/>
          </p:cNvSpPr>
          <p:nvPr>
            <p:ph type="pic" idx="18"/>
          </p:nvPr>
        </p:nvSpPr>
        <p:spPr>
          <a:xfrm>
            <a:off x="1514404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6" name="Google Shape;276;p23"/>
          <p:cNvSpPr txBox="1">
            <a:spLocks noGrp="1"/>
          </p:cNvSpPr>
          <p:nvPr>
            <p:ph type="body" idx="19"/>
          </p:nvPr>
        </p:nvSpPr>
        <p:spPr>
          <a:xfrm>
            <a:off x="21907609"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7" name="Google Shape;277;p23"/>
          <p:cNvSpPr txBox="1">
            <a:spLocks noGrp="1"/>
          </p:cNvSpPr>
          <p:nvPr>
            <p:ph type="body" idx="20"/>
          </p:nvPr>
        </p:nvSpPr>
        <p:spPr>
          <a:xfrm>
            <a:off x="21907609"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8" name="Google Shape;278;p23"/>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9" name="Google Shape;279;p23"/>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0" name="Google Shape;280;p23"/>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1" name="Google Shape;281;p23"/>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2" name="Google Shape;282;p23"/>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3" name="Google Shape;283;p23"/>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4" name="Google Shape;284;p23"/>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5" name="Google Shape;285;p23"/>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6" name="Google Shape;286;p23"/>
          <p:cNvSpPr>
            <a:spLocks noGrp="1"/>
          </p:cNvSpPr>
          <p:nvPr>
            <p:ph type="pic" idx="29"/>
          </p:nvPr>
        </p:nvSpPr>
        <p:spPr>
          <a:xfrm>
            <a:off x="28661124"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87" name="Google Shape;287;p23"/>
          <p:cNvSpPr txBox="1">
            <a:spLocks noGrp="1"/>
          </p:cNvSpPr>
          <p:nvPr>
            <p:ph type="body" idx="30"/>
          </p:nvPr>
        </p:nvSpPr>
        <p:spPr>
          <a:xfrm>
            <a:off x="28644881" y="17103569"/>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8" name="Google Shape;288;p23"/>
          <p:cNvSpPr txBox="1">
            <a:spLocks noGrp="1"/>
          </p:cNvSpPr>
          <p:nvPr>
            <p:ph type="body" idx="31"/>
          </p:nvPr>
        </p:nvSpPr>
        <p:spPr>
          <a:xfrm>
            <a:off x="28644881" y="17791176"/>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9" name="Google Shape;289;p23"/>
          <p:cNvSpPr txBox="1">
            <a:spLocks noGrp="1"/>
          </p:cNvSpPr>
          <p:nvPr>
            <p:ph type="body" idx="32"/>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0" name="Google Shape;290;p23"/>
          <p:cNvSpPr txBox="1">
            <a:spLocks noGrp="1"/>
          </p:cNvSpPr>
          <p:nvPr>
            <p:ph type="body" idx="33"/>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1" name="Google Shape;291;p2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23"/>
          <p:cNvSpPr txBox="1">
            <a:spLocks noGrp="1"/>
          </p:cNvSpPr>
          <p:nvPr>
            <p:ph type="body" idx="34"/>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3" name="Google Shape;293;p2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Left - Text Right">
  <p:cSld name="Image Left - Text Right">
    <p:spTree>
      <p:nvGrpSpPr>
        <p:cNvPr id="1" name="Shape 294"/>
        <p:cNvGrpSpPr/>
        <p:nvPr/>
      </p:nvGrpSpPr>
      <p:grpSpPr>
        <a:xfrm>
          <a:off x="0" y="0"/>
          <a:ext cx="0" cy="0"/>
          <a:chOff x="0" y="0"/>
          <a:chExt cx="0" cy="0"/>
        </a:xfrm>
      </p:grpSpPr>
      <p:sp>
        <p:nvSpPr>
          <p:cNvPr id="295" name="Google Shape;295;p24"/>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296" name="Google Shape;296;p24"/>
          <p:cNvSpPr txBox="1">
            <a:spLocks noGrp="1"/>
          </p:cNvSpPr>
          <p:nvPr>
            <p:ph type="title"/>
          </p:nvPr>
        </p:nvSpPr>
        <p:spPr>
          <a:xfrm>
            <a:off x="19129248"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24"/>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8" name="Google Shape;298;p24"/>
          <p:cNvSpPr txBox="1">
            <a:spLocks noGrp="1"/>
          </p:cNvSpPr>
          <p:nvPr>
            <p:ph type="body" idx="3"/>
          </p:nvPr>
        </p:nvSpPr>
        <p:spPr>
          <a:xfrm>
            <a:off x="19129248"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299" name="Google Shape;299;p24"/>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Left - Text Right NO SUBTITLE">
  <p:cSld name="Image Left - Text Right NO SUBTITLE">
    <p:spTree>
      <p:nvGrpSpPr>
        <p:cNvPr id="1" name="Shape 300"/>
        <p:cNvGrpSpPr/>
        <p:nvPr/>
      </p:nvGrpSpPr>
      <p:grpSpPr>
        <a:xfrm>
          <a:off x="0" y="0"/>
          <a:ext cx="0" cy="0"/>
          <a:chOff x="0" y="0"/>
          <a:chExt cx="0" cy="0"/>
        </a:xfrm>
      </p:grpSpPr>
      <p:sp>
        <p:nvSpPr>
          <p:cNvPr id="301" name="Google Shape;301;p25"/>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302" name="Google Shape;302;p25"/>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
        <p:nvSpPr>
          <p:cNvPr id="303" name="Google Shape;303;p25"/>
          <p:cNvSpPr txBox="1">
            <a:spLocks noGrp="1"/>
          </p:cNvSpPr>
          <p:nvPr>
            <p:ph type="title"/>
          </p:nvPr>
        </p:nvSpPr>
        <p:spPr>
          <a:xfrm>
            <a:off x="19129248"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25"/>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Left NO SUBTITLE - Image Right">
  <p:cSld name="Text Left NO SUBTITLE - Image Right">
    <p:spTree>
      <p:nvGrpSpPr>
        <p:cNvPr id="1" name="Shape 305"/>
        <p:cNvGrpSpPr/>
        <p:nvPr/>
      </p:nvGrpSpPr>
      <p:grpSpPr>
        <a:xfrm>
          <a:off x="0" y="0"/>
          <a:ext cx="0" cy="0"/>
          <a:chOff x="0" y="0"/>
          <a:chExt cx="0" cy="0"/>
        </a:xfrm>
      </p:grpSpPr>
      <p:sp>
        <p:nvSpPr>
          <p:cNvPr id="306" name="Google Shape;306;p26"/>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07" name="Google Shape;307;p26"/>
          <p:cNvSpPr txBox="1">
            <a:spLocks noGrp="1"/>
          </p:cNvSpPr>
          <p:nvPr>
            <p:ph type="title"/>
          </p:nvPr>
        </p:nvSpPr>
        <p:spPr>
          <a:xfrm>
            <a:off x="2596896"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26"/>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09" name="Google Shape;309;p26"/>
          <p:cNvGrpSpPr/>
          <p:nvPr/>
        </p:nvGrpSpPr>
        <p:grpSpPr>
          <a:xfrm>
            <a:off x="0" y="19504414"/>
            <a:ext cx="2330569" cy="1082936"/>
            <a:chOff x="0" y="19504414"/>
            <a:chExt cx="2330569" cy="1082936"/>
          </a:xfrm>
        </p:grpSpPr>
        <p:sp>
          <p:nvSpPr>
            <p:cNvPr id="310" name="Google Shape;310;p26"/>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11" name="Google Shape;311;p26"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12" name="Google Shape;312;p26"/>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13" name="Google Shape;313;p26"/>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14" name="Google Shape;314;p26"/>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Left NO BULLETS - Image Right ">
  <p:cSld name="Text Left NO BULLETS - Image Right ">
    <p:spTree>
      <p:nvGrpSpPr>
        <p:cNvPr id="1" name="Shape 315"/>
        <p:cNvGrpSpPr/>
        <p:nvPr/>
      </p:nvGrpSpPr>
      <p:grpSpPr>
        <a:xfrm>
          <a:off x="0" y="0"/>
          <a:ext cx="0" cy="0"/>
          <a:chOff x="0" y="0"/>
          <a:chExt cx="0" cy="0"/>
        </a:xfrm>
      </p:grpSpPr>
      <p:sp>
        <p:nvSpPr>
          <p:cNvPr id="316" name="Google Shape;316;p27"/>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17" name="Google Shape;317;p27"/>
          <p:cNvSpPr txBox="1">
            <a:spLocks noGrp="1"/>
          </p:cNvSpPr>
          <p:nvPr>
            <p:ph type="title"/>
          </p:nvPr>
        </p:nvSpPr>
        <p:spPr>
          <a:xfrm>
            <a:off x="2596896" y="6829593"/>
            <a:ext cx="12143232"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27"/>
          <p:cNvSpPr txBox="1">
            <a:spLocks noGrp="1"/>
          </p:cNvSpPr>
          <p:nvPr>
            <p:ph type="body" idx="1"/>
          </p:nvPr>
        </p:nvSpPr>
        <p:spPr>
          <a:xfrm>
            <a:off x="2596896" y="10283120"/>
            <a:ext cx="12143232"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19" name="Google Shape;319;p27"/>
          <p:cNvGrpSpPr/>
          <p:nvPr/>
        </p:nvGrpSpPr>
        <p:grpSpPr>
          <a:xfrm>
            <a:off x="0" y="19504414"/>
            <a:ext cx="2330569" cy="1082936"/>
            <a:chOff x="0" y="19504414"/>
            <a:chExt cx="2330569" cy="1082936"/>
          </a:xfrm>
        </p:grpSpPr>
        <p:sp>
          <p:nvSpPr>
            <p:cNvPr id="320" name="Google Shape;320;p27"/>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21" name="Google Shape;321;p27"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22" name="Google Shape;322;p27"/>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3" name="Google Shape;323;p27"/>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Left TITLE ONLY - Image Right">
  <p:cSld name="Text Left TITLE ONLY - Image Right">
    <p:spTree>
      <p:nvGrpSpPr>
        <p:cNvPr id="1" name="Shape 324"/>
        <p:cNvGrpSpPr/>
        <p:nvPr/>
      </p:nvGrpSpPr>
      <p:grpSpPr>
        <a:xfrm>
          <a:off x="0" y="0"/>
          <a:ext cx="0" cy="0"/>
          <a:chOff x="0" y="0"/>
          <a:chExt cx="0" cy="0"/>
        </a:xfrm>
      </p:grpSpPr>
      <p:sp>
        <p:nvSpPr>
          <p:cNvPr id="325" name="Google Shape;325;p28"/>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26" name="Google Shape;326;p28"/>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7" name="Google Shape;327;p28"/>
          <p:cNvSpPr txBox="1">
            <a:spLocks noGrp="1"/>
          </p:cNvSpPr>
          <p:nvPr>
            <p:ph type="title"/>
          </p:nvPr>
        </p:nvSpPr>
        <p:spPr>
          <a:xfrm>
            <a:off x="2596896" y="8604153"/>
            <a:ext cx="12179806" cy="33656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8" name="Google Shape;328;p28"/>
          <p:cNvGrpSpPr/>
          <p:nvPr/>
        </p:nvGrpSpPr>
        <p:grpSpPr>
          <a:xfrm>
            <a:off x="0" y="19504414"/>
            <a:ext cx="2330569" cy="1082936"/>
            <a:chOff x="0" y="19504414"/>
            <a:chExt cx="2330569" cy="1082936"/>
          </a:xfrm>
        </p:grpSpPr>
        <p:sp>
          <p:nvSpPr>
            <p:cNvPr id="329" name="Google Shape;329;p28"/>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30" name="Google Shape;330;p28"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31" name="Google Shape;331;p28"/>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DING Layout">
  <p:cSld name="CODING Layout">
    <p:spTree>
      <p:nvGrpSpPr>
        <p:cNvPr id="1" name="Shape 332"/>
        <p:cNvGrpSpPr/>
        <p:nvPr/>
      </p:nvGrpSpPr>
      <p:grpSpPr>
        <a:xfrm>
          <a:off x="0" y="0"/>
          <a:ext cx="0" cy="0"/>
          <a:chOff x="0" y="0"/>
          <a:chExt cx="0" cy="0"/>
        </a:xfrm>
      </p:grpSpPr>
      <p:sp>
        <p:nvSpPr>
          <p:cNvPr id="333" name="Google Shape;333;p29"/>
          <p:cNvSpPr/>
          <p:nvPr/>
        </p:nvSpPr>
        <p:spPr>
          <a:xfrm>
            <a:off x="32689800" y="18333715"/>
            <a:ext cx="3886200" cy="224028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34" name="Google Shape;334;p29"/>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29"/>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6" name="Google Shape;336;p29"/>
          <p:cNvSpPr txBox="1">
            <a:spLocks noGrp="1"/>
          </p:cNvSpPr>
          <p:nvPr>
            <p:ph type="body" idx="2"/>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7" name="Google Shape;337;p29"/>
          <p:cNvSpPr/>
          <p:nvPr/>
        </p:nvSpPr>
        <p:spPr>
          <a:xfrm>
            <a:off x="20162837" y="0"/>
            <a:ext cx="16413163" cy="20573998"/>
          </a:xfrm>
          <a:prstGeom prst="rect">
            <a:avLst/>
          </a:prstGeom>
          <a:solidFill>
            <a:srgbClr val="F2F2F2"/>
          </a:solidFill>
          <a:ln>
            <a:noFill/>
          </a:ln>
        </p:spPr>
        <p:txBody>
          <a:bodyPr spcFirstLastPara="1" wrap="square" lIns="91425" tIns="2194550" rIns="91425" bIns="45700" anchor="ctr" anchorCtr="0">
            <a:noAutofit/>
          </a:bodyPr>
          <a:lstStyle/>
          <a:p>
            <a:pPr marL="0" marR="0" lvl="0" indent="0" algn="ctr" rtl="0">
              <a:lnSpc>
                <a:spcPct val="90000"/>
              </a:lnSpc>
              <a:spcBef>
                <a:spcPts val="0"/>
              </a:spcBef>
              <a:spcAft>
                <a:spcPts val="0"/>
              </a:spcAft>
              <a:buClr>
                <a:schemeClr val="dk1"/>
              </a:buClr>
              <a:buSzPts val="4000"/>
              <a:buFont typeface="NVIDIA Sans"/>
              <a:buNone/>
            </a:pPr>
            <a:endParaRPr sz="4000">
              <a:solidFill>
                <a:schemeClr val="lt2"/>
              </a:solidFill>
              <a:latin typeface="NVIDIA Sans"/>
              <a:ea typeface="NVIDIA Sans"/>
              <a:cs typeface="NVIDIA Sans"/>
              <a:sym typeface="NVIDIA Sans"/>
            </a:endParaRPr>
          </a:p>
        </p:txBody>
      </p:sp>
      <p:grpSp>
        <p:nvGrpSpPr>
          <p:cNvPr id="338" name="Google Shape;338;p29"/>
          <p:cNvGrpSpPr/>
          <p:nvPr/>
        </p:nvGrpSpPr>
        <p:grpSpPr>
          <a:xfrm>
            <a:off x="0" y="19504414"/>
            <a:ext cx="2330569" cy="1082936"/>
            <a:chOff x="0" y="19504414"/>
            <a:chExt cx="2330569" cy="1082936"/>
          </a:xfrm>
        </p:grpSpPr>
        <p:sp>
          <p:nvSpPr>
            <p:cNvPr id="339" name="Google Shape;339;p29"/>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40" name="Google Shape;340;p29"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41" name="Google Shape;341;p29"/>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42" name="Google Shape;342;p29"/>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mbargo">
  <p:cSld name="Embargo">
    <p:spTree>
      <p:nvGrpSpPr>
        <p:cNvPr id="1" name="Shape 343"/>
        <p:cNvGrpSpPr/>
        <p:nvPr/>
      </p:nvGrpSpPr>
      <p:grpSpPr>
        <a:xfrm>
          <a:off x="0" y="0"/>
          <a:ext cx="0" cy="0"/>
          <a:chOff x="0" y="0"/>
          <a:chExt cx="0" cy="0"/>
        </a:xfrm>
      </p:grpSpPr>
      <p:sp>
        <p:nvSpPr>
          <p:cNvPr id="344" name="Google Shape;344;p30"/>
          <p:cNvSpPr/>
          <p:nvPr/>
        </p:nvSpPr>
        <p:spPr>
          <a:xfrm>
            <a:off x="0" y="0"/>
            <a:ext cx="36576000" cy="20574000"/>
          </a:xfrm>
          <a:prstGeom prst="rect">
            <a:avLst/>
          </a:prstGeom>
          <a:solidFill>
            <a:srgbClr val="9E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NVIDIA Sans"/>
              <a:ea typeface="NVIDIA Sans"/>
              <a:cs typeface="NVIDIA Sans"/>
              <a:sym typeface="NVIDIA Sans"/>
            </a:endParaRPr>
          </a:p>
        </p:txBody>
      </p:sp>
      <p:sp>
        <p:nvSpPr>
          <p:cNvPr id="345" name="Google Shape;345;p30"/>
          <p:cNvSpPr txBox="1">
            <a:spLocks noGrp="1"/>
          </p:cNvSpPr>
          <p:nvPr>
            <p:ph type="body" idx="1"/>
          </p:nvPr>
        </p:nvSpPr>
        <p:spPr>
          <a:xfrm>
            <a:off x="7634260" y="10771999"/>
            <a:ext cx="22733876" cy="54761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400"/>
              <a:buFont typeface="NVIDIA Sans"/>
              <a:buNone/>
              <a:defRPr sz="4400" b="0" i="0" u="none" strike="noStrike" cap="none">
                <a:solidFill>
                  <a:schemeClr val="dk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4pPr>
            <a:lvl5pPr marL="2286000" marR="0" lvl="4"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46" name="Google Shape;346;p30"/>
          <p:cNvSpPr txBox="1">
            <a:spLocks noGrp="1"/>
          </p:cNvSpPr>
          <p:nvPr>
            <p:ph type="title"/>
          </p:nvPr>
        </p:nvSpPr>
        <p:spPr>
          <a:xfrm>
            <a:off x="7634260" y="9024760"/>
            <a:ext cx="22733877" cy="17542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NVIDIA Sans Light"/>
              <a:buNone/>
              <a:defRPr sz="12000" b="0" cap="none">
                <a:solidFill>
                  <a:schemeClr val="dk1"/>
                </a:solidFill>
                <a:latin typeface="NVIDIA Sans Light"/>
                <a:ea typeface="NVIDIA Sans Light"/>
                <a:cs typeface="NVIDIA Sans Light"/>
                <a:sym typeface="NVIDIA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7" name="Google Shape;347;p30" descr="A close up of a logo&#10;&#10;Description automatically generated"/>
          <p:cNvPicPr preferRelativeResize="0"/>
          <p:nvPr/>
        </p:nvPicPr>
        <p:blipFill rotWithShape="1">
          <a:blip r:embed="rId2">
            <a:alphaModFix/>
          </a:blip>
          <a:srcRect/>
          <a:stretch/>
        </p:blipFill>
        <p:spPr>
          <a:xfrm>
            <a:off x="7193140" y="6248046"/>
            <a:ext cx="2357259" cy="2357256"/>
          </a:xfrm>
          <a:prstGeom prst="rect">
            <a:avLst/>
          </a:prstGeom>
          <a:noFill/>
          <a:ln>
            <a:noFill/>
          </a:ln>
        </p:spPr>
      </p:pic>
      <p:sp>
        <p:nvSpPr>
          <p:cNvPr id="348" name="Google Shape;348;p3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1"/>
                </a:solidFill>
                <a:latin typeface="NVIDIA Sans Medium"/>
                <a:ea typeface="NVIDIA Sans Medium"/>
                <a:cs typeface="NVIDIA Sans Medium"/>
                <a:sym typeface="NVIDIA Sans Medium"/>
              </a:defRPr>
            </a:lvl1pPr>
            <a:lvl2pPr lvl="1">
              <a:buNone/>
              <a:defRPr>
                <a:solidFill>
                  <a:schemeClr val="dk1"/>
                </a:solidFill>
                <a:latin typeface="NVIDIA Sans Medium"/>
                <a:ea typeface="NVIDIA Sans Medium"/>
                <a:cs typeface="NVIDIA Sans Medium"/>
                <a:sym typeface="NVIDIA Sans Medium"/>
              </a:defRPr>
            </a:lvl2pPr>
            <a:lvl3pPr lvl="2">
              <a:buNone/>
              <a:defRPr>
                <a:solidFill>
                  <a:schemeClr val="dk1"/>
                </a:solidFill>
                <a:latin typeface="NVIDIA Sans Medium"/>
                <a:ea typeface="NVIDIA Sans Medium"/>
                <a:cs typeface="NVIDIA Sans Medium"/>
                <a:sym typeface="NVIDIA Sans Medium"/>
              </a:defRPr>
            </a:lvl3pPr>
            <a:lvl4pPr lvl="3">
              <a:buNone/>
              <a:defRPr>
                <a:solidFill>
                  <a:schemeClr val="dk1"/>
                </a:solidFill>
                <a:latin typeface="NVIDIA Sans Medium"/>
                <a:ea typeface="NVIDIA Sans Medium"/>
                <a:cs typeface="NVIDIA Sans Medium"/>
                <a:sym typeface="NVIDIA Sans Medium"/>
              </a:defRPr>
            </a:lvl4pPr>
            <a:lvl5pPr lvl="4">
              <a:buNone/>
              <a:defRPr>
                <a:solidFill>
                  <a:schemeClr val="dk1"/>
                </a:solidFill>
                <a:latin typeface="NVIDIA Sans Medium"/>
                <a:ea typeface="NVIDIA Sans Medium"/>
                <a:cs typeface="NVIDIA Sans Medium"/>
                <a:sym typeface="NVIDIA Sans Medium"/>
              </a:defRPr>
            </a:lvl5pPr>
            <a:lvl6pPr lvl="5">
              <a:buNone/>
              <a:defRPr>
                <a:solidFill>
                  <a:schemeClr val="dk1"/>
                </a:solidFill>
                <a:latin typeface="NVIDIA Sans Medium"/>
                <a:ea typeface="NVIDIA Sans Medium"/>
                <a:cs typeface="NVIDIA Sans Medium"/>
                <a:sym typeface="NVIDIA Sans Medium"/>
              </a:defRPr>
            </a:lvl6pPr>
            <a:lvl7pPr lvl="6">
              <a:buNone/>
              <a:defRPr>
                <a:solidFill>
                  <a:schemeClr val="dk1"/>
                </a:solidFill>
                <a:latin typeface="NVIDIA Sans Medium"/>
                <a:ea typeface="NVIDIA Sans Medium"/>
                <a:cs typeface="NVIDIA Sans Medium"/>
                <a:sym typeface="NVIDIA Sans Medium"/>
              </a:defRPr>
            </a:lvl7pPr>
            <a:lvl8pPr lvl="7">
              <a:buNone/>
              <a:defRPr>
                <a:solidFill>
                  <a:schemeClr val="dk1"/>
                </a:solidFill>
                <a:latin typeface="NVIDIA Sans Medium"/>
                <a:ea typeface="NVIDIA Sans Medium"/>
                <a:cs typeface="NVIDIA Sans Medium"/>
                <a:sym typeface="NVIDIA Sans Medium"/>
              </a:defRPr>
            </a:lvl8pPr>
            <a:lvl9pPr lvl="8">
              <a:buNone/>
              <a:defRPr>
                <a:solidFill>
                  <a:schemeClr val="dk1"/>
                </a:solidFill>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349"/>
        <p:cNvGrpSpPr/>
        <p:nvPr/>
      </p:nvGrpSpPr>
      <p:grpSpPr>
        <a:xfrm>
          <a:off x="0" y="0"/>
          <a:ext cx="0" cy="0"/>
          <a:chOff x="0" y="0"/>
          <a:chExt cx="0" cy="0"/>
        </a:xfrm>
      </p:grpSpPr>
      <p:pic>
        <p:nvPicPr>
          <p:cNvPr id="350" name="Google Shape;350;p31"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1" name="Google Shape;351;p31"/>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cxnSp>
        <p:nvCxnSpPr>
          <p:cNvPr id="352" name="Google Shape;352;p31"/>
          <p:cNvCxnSpPr/>
          <p:nvPr/>
        </p:nvCxnSpPr>
        <p:spPr>
          <a:xfrm>
            <a:off x="0" y="11329275"/>
            <a:ext cx="36576000" cy="0"/>
          </a:xfrm>
          <a:prstGeom prst="straightConnector1">
            <a:avLst/>
          </a:prstGeom>
          <a:noFill/>
          <a:ln w="50800" cap="flat" cmpd="sng">
            <a:solidFill>
              <a:schemeClr val="dk2"/>
            </a:solidFill>
            <a:prstDash val="solid"/>
            <a:round/>
            <a:headEnd type="none" w="sm" len="sm"/>
            <a:tailEnd type="none" w="sm" len="sm"/>
          </a:ln>
        </p:spPr>
      </p:cxnSp>
      <p:sp>
        <p:nvSpPr>
          <p:cNvPr id="353" name="Google Shape;353;p3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31"/>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55" name="Google Shape;355;p31"/>
          <p:cNvSpPr txBox="1">
            <a:spLocks noGrp="1"/>
          </p:cNvSpPr>
          <p:nvPr>
            <p:ph type="sldNum" idx="12"/>
          </p:nvPr>
        </p:nvSpPr>
        <p:spPr>
          <a:xfrm>
            <a:off x="34379535" y="191514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9"/>
        <p:cNvGrpSpPr/>
        <p:nvPr/>
      </p:nvGrpSpPr>
      <p:grpSpPr>
        <a:xfrm>
          <a:off x="0" y="0"/>
          <a:ext cx="0" cy="0"/>
          <a:chOff x="0" y="0"/>
          <a:chExt cx="0" cy="0"/>
        </a:xfrm>
      </p:grpSpPr>
      <p:pic>
        <p:nvPicPr>
          <p:cNvPr id="40" name="Google Shape;40;p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41" name="Google Shape;41;p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42" name="Google Shape;42;p5"/>
          <p:cNvSpPr txBox="1">
            <a:spLocks noGrp="1"/>
          </p:cNvSpPr>
          <p:nvPr>
            <p:ph type="ctrTitle"/>
          </p:nvPr>
        </p:nvSpPr>
        <p:spPr>
          <a:xfrm>
            <a:off x="1513012" y="2983577"/>
            <a:ext cx="19282214" cy="49377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8800"/>
              <a:buFont typeface="NVIDIA Sans"/>
              <a:buNone/>
              <a:defRPr sz="88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subTitle" idx="1"/>
          </p:nvPr>
        </p:nvSpPr>
        <p:spPr>
          <a:xfrm>
            <a:off x="1513012" y="7941727"/>
            <a:ext cx="19282214" cy="17038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3000"/>
              </a:spcBef>
              <a:spcAft>
                <a:spcPts val="0"/>
              </a:spcAft>
              <a:buClr>
                <a:schemeClr val="lt1"/>
              </a:buClr>
              <a:buSzPts val="4400"/>
              <a:buFont typeface="NVIDIA Sans"/>
              <a:buNone/>
              <a:defRPr sz="4400" b="0" i="0" u="none" strike="noStrike" cap="none">
                <a:solidFill>
                  <a:schemeClr val="lt1"/>
                </a:solidFill>
                <a:latin typeface="NVIDIA Sans"/>
                <a:ea typeface="NVIDIA Sans"/>
                <a:cs typeface="NVIDIA Sans"/>
                <a:sym typeface="NVIDIA Sans"/>
              </a:defRPr>
            </a:lvl1pPr>
            <a:lvl2pPr marR="0" lvl="1" algn="ctr" rtl="0">
              <a:lnSpc>
                <a:spcPct val="90000"/>
              </a:lnSpc>
              <a:spcBef>
                <a:spcPts val="1500"/>
              </a:spcBef>
              <a:spcAft>
                <a:spcPts val="0"/>
              </a:spcAft>
              <a:buClr>
                <a:schemeClr val="dk1"/>
              </a:buClr>
              <a:buSzPts val="6000"/>
              <a:buFont typeface="NVIDIA Sans"/>
              <a:buNone/>
              <a:defRPr sz="6000" b="0" i="0" u="none" strike="noStrike" cap="none">
                <a:solidFill>
                  <a:schemeClr val="dk1"/>
                </a:solidFill>
                <a:latin typeface="NVIDIA Sans"/>
                <a:ea typeface="NVIDIA Sans"/>
                <a:cs typeface="NVIDIA Sans"/>
                <a:sym typeface="NVIDIA Sans"/>
              </a:defRPr>
            </a:lvl2pPr>
            <a:lvl3pPr marR="0" lvl="2" algn="ctr"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3pPr>
            <a:lvl4pPr marR="0" lvl="3"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4pPr>
            <a:lvl5pPr marR="0" lvl="4"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5pPr>
            <a:lvl6pPr marR="0" lvl="5"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6pPr>
            <a:lvl7pPr marR="0" lvl="6"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7pPr>
            <a:lvl8pPr marR="0" lvl="7"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8pPr>
            <a:lvl9pPr marR="0" lvl="8"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9pPr>
          </a:lstStyle>
          <a:p>
            <a:endParaRPr/>
          </a:p>
        </p:txBody>
      </p:sp>
      <p:sp>
        <p:nvSpPr>
          <p:cNvPr id="44" name="Google Shape;44;p5"/>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lex_Timeline">
  <p:cSld name="Complex_Timeline">
    <p:spTree>
      <p:nvGrpSpPr>
        <p:cNvPr id="1" name="Shape 356"/>
        <p:cNvGrpSpPr/>
        <p:nvPr/>
      </p:nvGrpSpPr>
      <p:grpSpPr>
        <a:xfrm>
          <a:off x="0" y="0"/>
          <a:ext cx="0" cy="0"/>
          <a:chOff x="0" y="0"/>
          <a:chExt cx="0" cy="0"/>
        </a:xfrm>
      </p:grpSpPr>
      <p:pic>
        <p:nvPicPr>
          <p:cNvPr id="357" name="Google Shape;357;p32"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8" name="Google Shape;358;p32"/>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59" name="Google Shape;359;p3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3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1" name="Google Shape;361;p3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lvl1pPr lvl="0">
              <a:buNone/>
              <a:defRPr sz="3600">
                <a:solidFill>
                  <a:schemeClr val="lt1"/>
                </a:solidFill>
              </a:defRPr>
            </a:lvl1pPr>
            <a:lvl2pPr lvl="1">
              <a:buNone/>
              <a:defRPr sz="3600">
                <a:solidFill>
                  <a:schemeClr val="lt1"/>
                </a:solidFill>
              </a:defRPr>
            </a:lvl2pPr>
            <a:lvl3pPr lvl="2">
              <a:buNone/>
              <a:defRPr sz="3600">
                <a:solidFill>
                  <a:schemeClr val="lt1"/>
                </a:solidFill>
              </a:defRPr>
            </a:lvl3pPr>
            <a:lvl4pPr lvl="3">
              <a:buNone/>
              <a:defRPr sz="3600">
                <a:solidFill>
                  <a:schemeClr val="lt1"/>
                </a:solidFill>
              </a:defRPr>
            </a:lvl4pPr>
            <a:lvl5pPr lvl="4">
              <a:buNone/>
              <a:defRPr sz="3600">
                <a:solidFill>
                  <a:schemeClr val="lt1"/>
                </a:solidFill>
              </a:defRPr>
            </a:lvl5pPr>
            <a:lvl6pPr lvl="5">
              <a:buNone/>
              <a:defRPr sz="3600">
                <a:solidFill>
                  <a:schemeClr val="lt1"/>
                </a:solidFill>
              </a:defRPr>
            </a:lvl6pPr>
            <a:lvl7pPr lvl="6">
              <a:buNone/>
              <a:defRPr sz="3600">
                <a:solidFill>
                  <a:schemeClr val="lt1"/>
                </a:solidFill>
              </a:defRPr>
            </a:lvl7pPr>
            <a:lvl8pPr lvl="7">
              <a:buNone/>
              <a:defRPr sz="3600">
                <a:solidFill>
                  <a:schemeClr val="lt1"/>
                </a:solidFill>
              </a:defRPr>
            </a:lvl8pPr>
            <a:lvl9pPr lvl="8">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Demo - Image Layout">
  <p:cSld name="1_Demo - Image Layout">
    <p:spTree>
      <p:nvGrpSpPr>
        <p:cNvPr id="1" name="Shape 362"/>
        <p:cNvGrpSpPr/>
        <p:nvPr/>
      </p:nvGrpSpPr>
      <p:grpSpPr>
        <a:xfrm>
          <a:off x="0" y="0"/>
          <a:ext cx="0" cy="0"/>
          <a:chOff x="0" y="0"/>
          <a:chExt cx="0" cy="0"/>
        </a:xfrm>
      </p:grpSpPr>
      <p:pic>
        <p:nvPicPr>
          <p:cNvPr id="363" name="Google Shape;363;p33"/>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64" name="Google Shape;364;p33"/>
          <p:cNvSpPr>
            <a:spLocks noGrp="1"/>
          </p:cNvSpPr>
          <p:nvPr>
            <p:ph type="pic" idx="2"/>
          </p:nvPr>
        </p:nvSpPr>
        <p:spPr>
          <a:xfrm>
            <a:off x="0" y="0"/>
            <a:ext cx="36576000" cy="20574000"/>
          </a:xfrm>
          <a:prstGeom prst="rect">
            <a:avLst/>
          </a:prstGeom>
          <a:solidFill>
            <a:srgbClr val="F2F2F2"/>
          </a:solidFill>
          <a:ln>
            <a:noFill/>
          </a:ln>
        </p:spPr>
      </p:sp>
      <p:sp>
        <p:nvSpPr>
          <p:cNvPr id="365" name="Google Shape;365;p3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emo - Insert Video Layout">
  <p:cSld name="Demo - Insert Video Layout">
    <p:spTree>
      <p:nvGrpSpPr>
        <p:cNvPr id="1" name="Shape 366"/>
        <p:cNvGrpSpPr/>
        <p:nvPr/>
      </p:nvGrpSpPr>
      <p:grpSpPr>
        <a:xfrm>
          <a:off x="0" y="0"/>
          <a:ext cx="0" cy="0"/>
          <a:chOff x="0" y="0"/>
          <a:chExt cx="0" cy="0"/>
        </a:xfrm>
      </p:grpSpPr>
      <p:sp>
        <p:nvSpPr>
          <p:cNvPr id="367" name="Google Shape;367;p34"/>
          <p:cNvSpPr/>
          <p:nvPr/>
        </p:nvSpPr>
        <p:spPr>
          <a:xfrm>
            <a:off x="0" y="0"/>
            <a:ext cx="36576000" cy="2057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68" name="Google Shape;368;p34"/>
          <p:cNvSpPr>
            <a:spLocks noGrp="1"/>
          </p:cNvSpPr>
          <p:nvPr>
            <p:ph type="media" idx="2"/>
          </p:nvPr>
        </p:nvSpPr>
        <p:spPr>
          <a:xfrm>
            <a:off x="0" y="0"/>
            <a:ext cx="36576000" cy="20574000"/>
          </a:xfrm>
          <a:prstGeom prst="rect">
            <a:avLst/>
          </a:prstGeom>
          <a:solidFill>
            <a:srgbClr val="F2F2F2"/>
          </a:solidFill>
          <a:ln>
            <a:noFill/>
          </a:ln>
        </p:spPr>
        <p:txBody>
          <a:bodyPr spcFirstLastPara="1" wrap="square" lIns="91425" tIns="0" rIns="91425" bIns="4206225" anchor="ctr" anchorCtr="0">
            <a:noAutofit/>
          </a:bodyPr>
          <a:lstStyle>
            <a:lvl1pPr marR="0" lvl="0" algn="ctr" rtl="0">
              <a:lnSpc>
                <a:spcPct val="90000"/>
              </a:lnSpc>
              <a:spcBef>
                <a:spcPts val="3000"/>
              </a:spcBef>
              <a:spcAft>
                <a:spcPts val="0"/>
              </a:spcAft>
              <a:buClr>
                <a:schemeClr val="lt1"/>
              </a:buClr>
              <a:buSzPts val="8400"/>
              <a:buFont typeface="NVIDIA Sans"/>
              <a:buNone/>
              <a:defRPr sz="8400" b="1" i="0" u="none" strike="noStrike" cap="none">
                <a:solidFill>
                  <a:schemeClr val="lt1"/>
                </a:solidFill>
                <a:latin typeface="NVIDIA Sans"/>
                <a:ea typeface="NVIDIA Sans"/>
                <a:cs typeface="NVIDIA Sans"/>
                <a:sym typeface="NVIDIA Sans"/>
              </a:defRPr>
            </a:lvl1pPr>
            <a:lvl2pPr marR="0" lvl="1" algn="l" rtl="0">
              <a:lnSpc>
                <a:spcPct val="90000"/>
              </a:lnSpc>
              <a:spcBef>
                <a:spcPts val="1500"/>
              </a:spcBef>
              <a:spcAft>
                <a:spcPts val="0"/>
              </a:spcAft>
              <a:buClr>
                <a:schemeClr val="dk1"/>
              </a:buClr>
              <a:buSzPts val="7200"/>
              <a:buFont typeface="NVIDIA Sans"/>
              <a:buChar char="•"/>
              <a:defRPr sz="7200" b="0" i="0" u="none" strike="noStrike" cap="none">
                <a:solidFill>
                  <a:schemeClr val="dk1"/>
                </a:solidFill>
                <a:latin typeface="NVIDIA Sans"/>
                <a:ea typeface="NVIDIA Sans"/>
                <a:cs typeface="NVIDIA Sans"/>
                <a:sym typeface="NVIDIA Sans"/>
              </a:defRPr>
            </a:lvl2pPr>
            <a:lvl3pPr marR="0" lvl="2" algn="l" rtl="0">
              <a:lnSpc>
                <a:spcPct val="90000"/>
              </a:lnSpc>
              <a:spcBef>
                <a:spcPts val="1500"/>
              </a:spcBef>
              <a:spcAft>
                <a:spcPts val="0"/>
              </a:spcAft>
              <a:buClr>
                <a:schemeClr val="dk1"/>
              </a:buClr>
              <a:buSzPts val="6000"/>
              <a:buFont typeface="NVIDIA Sans"/>
              <a:buChar char="•"/>
              <a:defRPr sz="6000" b="0" i="0" u="none" strike="noStrike" cap="none">
                <a:solidFill>
                  <a:schemeClr val="dk1"/>
                </a:solidFill>
                <a:latin typeface="NVIDIA Sans"/>
                <a:ea typeface="NVIDIA Sans"/>
                <a:cs typeface="NVIDIA Sans"/>
                <a:sym typeface="NVIDIA Sans"/>
              </a:defRPr>
            </a:lvl3pPr>
            <a:lvl4pPr marR="0" lvl="3"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4pPr>
            <a:lvl5pPr marR="0" lvl="4"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R="0" lvl="5"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R="0" lvl="6"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R="0" lvl="7"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R="0" lvl="8"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9" name="Google Shape;369;p3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70"/>
        <p:cNvGrpSpPr/>
        <p:nvPr/>
      </p:nvGrpSpPr>
      <p:grpSpPr>
        <a:xfrm>
          <a:off x="0" y="0"/>
          <a:ext cx="0" cy="0"/>
          <a:chOff x="0" y="0"/>
          <a:chExt cx="0" cy="0"/>
        </a:xfrm>
      </p:grpSpPr>
      <p:pic>
        <p:nvPicPr>
          <p:cNvPr id="371" name="Google Shape;371;p3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372" name="Google Shape;372;p3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373" name="Google Shape;373;p35"/>
          <p:cNvSpPr txBox="1">
            <a:spLocks noGrp="1"/>
          </p:cNvSpPr>
          <p:nvPr>
            <p:ph type="sldNum" idx="12"/>
          </p:nvPr>
        </p:nvSpPr>
        <p:spPr>
          <a:xfrm>
            <a:off x="1313035" y="189990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Use Case Layout">
  <p:cSld name="Use Case Layout">
    <p:spTree>
      <p:nvGrpSpPr>
        <p:cNvPr id="1" name="Shape 377"/>
        <p:cNvGrpSpPr/>
        <p:nvPr/>
      </p:nvGrpSpPr>
      <p:grpSpPr>
        <a:xfrm>
          <a:off x="0" y="0"/>
          <a:ext cx="0" cy="0"/>
          <a:chOff x="0" y="0"/>
          <a:chExt cx="0" cy="0"/>
        </a:xfrm>
      </p:grpSpPr>
      <p:pic>
        <p:nvPicPr>
          <p:cNvPr id="378" name="Google Shape;378;p37"/>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79" name="Google Shape;379;p37"/>
          <p:cNvSpPr>
            <a:spLocks noGrp="1"/>
          </p:cNvSpPr>
          <p:nvPr>
            <p:ph type="pic" idx="2"/>
          </p:nvPr>
        </p:nvSpPr>
        <p:spPr>
          <a:xfrm>
            <a:off x="0" y="0"/>
            <a:ext cx="36576000" cy="20574000"/>
          </a:xfrm>
          <a:prstGeom prst="rect">
            <a:avLst/>
          </a:prstGeom>
          <a:solidFill>
            <a:srgbClr val="F2F2F2"/>
          </a:solidFill>
          <a:ln>
            <a:noFill/>
          </a:ln>
        </p:spPr>
      </p:sp>
      <p:sp>
        <p:nvSpPr>
          <p:cNvPr id="380" name="Google Shape;380;p3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3/17/25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970042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4"/>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3/17/25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150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6"/>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3/17/25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455697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3/17/25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1762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FIDENTIAL">
  <p:cSld name="CONFIDENTIAL">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8" name="Google Shape;48;p6"/>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9" name="Google Shape;49;p6"/>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0" i="0" u="none" strike="noStrike" cap="none">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3/17/25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16409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3/17/25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523019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3/17/25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291569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3/17/25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623147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3/17/25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289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3/17/25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396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3/17/25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1921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ont Testing Layout">
  <p:cSld name="Font Testing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 name="Google Shape;18;p2"/>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 name="Google Shape;19;p2"/>
          <p:cNvSpPr/>
          <p:nvPr/>
        </p:nvSpPr>
        <p:spPr>
          <a:xfrm>
            <a:off x="15000920" y="10556523"/>
            <a:ext cx="11020290" cy="7492098"/>
          </a:xfrm>
          <a:prstGeom prst="rect">
            <a:avLst/>
          </a:prstGeom>
          <a:solidFill>
            <a:schemeClr val="dk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endParaRPr sz="9600" b="1" i="0" u="none" strike="noStrike" cap="none">
              <a:solidFill>
                <a:schemeClr val="dk1"/>
              </a:solidFill>
              <a:latin typeface="NVIDIA Sans"/>
              <a:ea typeface="NVIDIA Sans"/>
              <a:cs typeface="NVIDIA Sans"/>
              <a:sym typeface="NVIDIA Sans"/>
            </a:endParaRPr>
          </a:p>
        </p:txBody>
      </p:sp>
      <p:pic>
        <p:nvPicPr>
          <p:cNvPr id="20" name="Google Shape;20;p2"/>
          <p:cNvPicPr preferRelativeResize="0"/>
          <p:nvPr/>
        </p:nvPicPr>
        <p:blipFill rotWithShape="1">
          <a:blip r:embed="rId2">
            <a:alphaModFix/>
          </a:blip>
          <a:srcRect/>
          <a:stretch/>
        </p:blipFill>
        <p:spPr>
          <a:xfrm>
            <a:off x="3087422" y="10556523"/>
            <a:ext cx="11022523" cy="7864522"/>
          </a:xfrm>
          <a:prstGeom prst="rect">
            <a:avLst/>
          </a:prstGeom>
          <a:noFill/>
          <a:ln>
            <a:noFill/>
          </a:ln>
        </p:spPr>
      </p:pic>
      <p:sp>
        <p:nvSpPr>
          <p:cNvPr id="21" name="Google Shape;21;p2"/>
          <p:cNvSpPr txBox="1">
            <a:spLocks noGrp="1"/>
          </p:cNvSpPr>
          <p:nvPr>
            <p:ph type="body" idx="3"/>
          </p:nvPr>
        </p:nvSpPr>
        <p:spPr>
          <a:xfrm>
            <a:off x="15951796" y="11141440"/>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 name="Google Shape;22;p2"/>
          <p:cNvSpPr txBox="1">
            <a:spLocks noGrp="1"/>
          </p:cNvSpPr>
          <p:nvPr>
            <p:ph type="body" idx="4"/>
          </p:nvPr>
        </p:nvSpPr>
        <p:spPr>
          <a:xfrm>
            <a:off x="15951796" y="13730012"/>
            <a:ext cx="9273032" cy="25508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3000"/>
              </a:spcBef>
              <a:spcAft>
                <a:spcPts val="0"/>
              </a:spcAft>
              <a:buClr>
                <a:schemeClr val="dk2"/>
              </a:buClr>
              <a:buSzPts val="9600"/>
              <a:buFont typeface="NVIDIA Sans"/>
              <a:buNone/>
              <a:defRPr sz="96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2"/>
              </a:buClr>
              <a:buSzPts val="9600"/>
              <a:buFont typeface="NVIDIA Sans"/>
              <a:buNone/>
              <a:defRPr sz="96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058474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ubtitle, Bullets">
  <p:cSld name="Title, Subtitle, Bullets">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 name="Google Shape;26;p3"/>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515424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Right - Text Left">
  <p:cSld name="Image Right - Text Left">
    <p:spTree>
      <p:nvGrpSpPr>
        <p:cNvPr id="1" name="Shape 27"/>
        <p:cNvGrpSpPr/>
        <p:nvPr/>
      </p:nvGrpSpPr>
      <p:grpSpPr>
        <a:xfrm>
          <a:off x="0" y="0"/>
          <a:ext cx="0" cy="0"/>
          <a:chOff x="0" y="0"/>
          <a:chExt cx="0" cy="0"/>
        </a:xfrm>
      </p:grpSpPr>
      <p:sp>
        <p:nvSpPr>
          <p:cNvPr id="28" name="Google Shape;28;p4"/>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sp>
        <p:nvSpPr>
          <p:cNvPr id="29" name="Google Shape;29;p4"/>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0" name="Google Shape;30;p4"/>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2" name="Google Shape;32;p4"/>
          <p:cNvSpPr txBox="1">
            <a:spLocks noGrp="1"/>
          </p:cNvSpPr>
          <p:nvPr>
            <p:ph type="body" idx="3"/>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3" name="Google Shape;33;p4"/>
          <p:cNvGrpSpPr/>
          <p:nvPr/>
        </p:nvGrpSpPr>
        <p:grpSpPr>
          <a:xfrm>
            <a:off x="0" y="19504414"/>
            <a:ext cx="2330569" cy="1082936"/>
            <a:chOff x="0" y="19504414"/>
            <a:chExt cx="2330569" cy="1082936"/>
          </a:xfrm>
        </p:grpSpPr>
        <p:sp>
          <p:nvSpPr>
            <p:cNvPr id="34" name="Google Shape;34;p4"/>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35" name="Google Shape;35;p4"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6" name="Google Shape;36;p4"/>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7" name="Google Shape;37;p4"/>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38" name="Google Shape;38;p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sz="4800"/>
            </a:lvl1pPr>
            <a:lvl2pPr lvl="1">
              <a:buNone/>
              <a:defRPr sz="4800"/>
            </a:lvl2pPr>
            <a:lvl3pPr lvl="2">
              <a:buNone/>
              <a:defRPr sz="4800"/>
            </a:lvl3pPr>
            <a:lvl4pPr lvl="3">
              <a:buNone/>
              <a:defRPr sz="4800"/>
            </a:lvl4pPr>
            <a:lvl5pPr lvl="4">
              <a:buNone/>
              <a:defRPr sz="4800"/>
            </a:lvl5pPr>
            <a:lvl6pPr lvl="5">
              <a:buNone/>
              <a:defRPr sz="4800"/>
            </a:lvl6pPr>
            <a:lvl7pPr lvl="6">
              <a:buNone/>
              <a:defRPr sz="4800"/>
            </a:lvl7pPr>
            <a:lvl8pPr lvl="7">
              <a:buNone/>
              <a:defRPr sz="4800"/>
            </a:lvl8pPr>
            <a:lvl9pPr lvl="8">
              <a:buNone/>
              <a:defRPr sz="4800"/>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3" name="Google Shape;53;p7"/>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4" name="Google Shape;54;p7"/>
          <p:cNvSpPr txBox="1">
            <a:spLocks noGrp="1"/>
          </p:cNvSpPr>
          <p:nvPr>
            <p:ph type="body" idx="3"/>
          </p:nvPr>
        </p:nvSpPr>
        <p:spPr>
          <a:xfrm>
            <a:off x="18845785" y="4846320"/>
            <a:ext cx="15215700" cy="13652100"/>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9"/>
        <p:cNvGrpSpPr/>
        <p:nvPr/>
      </p:nvGrpSpPr>
      <p:grpSpPr>
        <a:xfrm>
          <a:off x="0" y="0"/>
          <a:ext cx="0" cy="0"/>
          <a:chOff x="0" y="0"/>
          <a:chExt cx="0" cy="0"/>
        </a:xfrm>
      </p:grpSpPr>
      <p:pic>
        <p:nvPicPr>
          <p:cNvPr id="40" name="Google Shape;40;p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41" name="Google Shape;41;p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42" name="Google Shape;42;p5"/>
          <p:cNvSpPr txBox="1">
            <a:spLocks noGrp="1"/>
          </p:cNvSpPr>
          <p:nvPr>
            <p:ph type="ctrTitle"/>
          </p:nvPr>
        </p:nvSpPr>
        <p:spPr>
          <a:xfrm>
            <a:off x="1513012" y="2983577"/>
            <a:ext cx="19282214" cy="49377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8800"/>
              <a:buFont typeface="NVIDIA Sans"/>
              <a:buNone/>
              <a:defRPr sz="88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subTitle" idx="1"/>
          </p:nvPr>
        </p:nvSpPr>
        <p:spPr>
          <a:xfrm>
            <a:off x="1513012" y="7941727"/>
            <a:ext cx="19282214" cy="170383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3000"/>
              </a:spcBef>
              <a:spcAft>
                <a:spcPts val="0"/>
              </a:spcAft>
              <a:buClr>
                <a:schemeClr val="lt1"/>
              </a:buClr>
              <a:buSzPts val="4400"/>
              <a:buFont typeface="NVIDIA Sans"/>
              <a:buNone/>
              <a:defRPr sz="4400" b="0" i="0" u="none" strike="noStrike" cap="none">
                <a:solidFill>
                  <a:schemeClr val="lt1"/>
                </a:solidFill>
                <a:latin typeface="NVIDIA Sans"/>
                <a:ea typeface="NVIDIA Sans"/>
                <a:cs typeface="NVIDIA Sans"/>
                <a:sym typeface="NVIDIA Sans"/>
              </a:defRPr>
            </a:lvl1pPr>
            <a:lvl2pPr marR="0" lvl="1" algn="ctr" rtl="0">
              <a:lnSpc>
                <a:spcPct val="90000"/>
              </a:lnSpc>
              <a:spcBef>
                <a:spcPts val="1500"/>
              </a:spcBef>
              <a:spcAft>
                <a:spcPts val="0"/>
              </a:spcAft>
              <a:buClr>
                <a:schemeClr val="dk1"/>
              </a:buClr>
              <a:buSzPts val="6000"/>
              <a:buFont typeface="NVIDIA Sans"/>
              <a:buNone/>
              <a:defRPr sz="6000" b="0" i="0" u="none" strike="noStrike" cap="none">
                <a:solidFill>
                  <a:schemeClr val="dk1"/>
                </a:solidFill>
                <a:latin typeface="NVIDIA Sans"/>
                <a:ea typeface="NVIDIA Sans"/>
                <a:cs typeface="NVIDIA Sans"/>
                <a:sym typeface="NVIDIA Sans"/>
              </a:defRPr>
            </a:lvl2pPr>
            <a:lvl3pPr marR="0" lvl="2" algn="ctr"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3pPr>
            <a:lvl4pPr marR="0" lvl="3"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4pPr>
            <a:lvl5pPr marR="0" lvl="4"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5pPr>
            <a:lvl6pPr marR="0" lvl="5"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6pPr>
            <a:lvl7pPr marR="0" lvl="6"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7pPr>
            <a:lvl8pPr marR="0" lvl="7"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8pPr>
            <a:lvl9pPr marR="0" lvl="8" algn="ctr" rtl="0">
              <a:lnSpc>
                <a:spcPct val="90000"/>
              </a:lnSpc>
              <a:spcBef>
                <a:spcPts val="1500"/>
              </a:spcBef>
              <a:spcAft>
                <a:spcPts val="0"/>
              </a:spcAft>
              <a:buClr>
                <a:schemeClr val="dk1"/>
              </a:buClr>
              <a:buSzPts val="4800"/>
              <a:buFont typeface="NVIDIA Sans"/>
              <a:buNone/>
              <a:defRPr sz="4800" b="0" i="0" u="none" strike="noStrike" cap="none">
                <a:solidFill>
                  <a:schemeClr val="dk1"/>
                </a:solidFill>
                <a:latin typeface="NVIDIA Sans"/>
                <a:ea typeface="NVIDIA Sans"/>
                <a:cs typeface="NVIDIA Sans"/>
                <a:sym typeface="NVIDIA Sans"/>
              </a:defRPr>
            </a:lvl9pPr>
          </a:lstStyle>
          <a:p>
            <a:endParaRPr/>
          </a:p>
        </p:txBody>
      </p:sp>
      <p:sp>
        <p:nvSpPr>
          <p:cNvPr id="44" name="Google Shape;44;p5"/>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3651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FIDENTIAL">
  <p:cSld name="CONFIDENTIAL">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8" name="Google Shape;48;p6"/>
          <p:cNvSpPr txBox="1">
            <a:spLocks noGrp="1"/>
          </p:cNvSpPr>
          <p:nvPr>
            <p:ph type="body" idx="2"/>
          </p:nvPr>
        </p:nvSpPr>
        <p:spPr>
          <a:xfrm>
            <a:off x="2514600" y="4846320"/>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49" name="Google Shape;49;p6"/>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b="0" i="0" u="none" strike="noStrike" cap="none">
                <a:solidFill>
                  <a:schemeClr val="lt1"/>
                </a:solidFill>
                <a:latin typeface="NVIDIA Sans Medium"/>
                <a:ea typeface="NVIDIA Sans Medium"/>
                <a:cs typeface="NVIDIA Sans Medium"/>
                <a:sym typeface="NVIDIA Sans Medium"/>
              </a:rPr>
              <a:t>NVIDIA CONFIDENTIAL. DO NOT DISTRIBUTE.</a:t>
            </a:r>
            <a:endParaRPr/>
          </a:p>
        </p:txBody>
      </p:sp>
    </p:spTree>
    <p:extLst>
      <p:ext uri="{BB962C8B-B14F-4D97-AF65-F5344CB8AC3E}">
        <p14:creationId xmlns:p14="http://schemas.microsoft.com/office/powerpoint/2010/main" val="688740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3" name="Google Shape;53;p7"/>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4" name="Google Shape;54;p7"/>
          <p:cNvSpPr txBox="1">
            <a:spLocks noGrp="1"/>
          </p:cNvSpPr>
          <p:nvPr>
            <p:ph type="body" idx="3"/>
          </p:nvPr>
        </p:nvSpPr>
        <p:spPr>
          <a:xfrm>
            <a:off x="18845785" y="4846320"/>
            <a:ext cx="15215700" cy="13652100"/>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426132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FIDENTIAL_Two Column">
  <p:cSld name="CONFIDENTIAL_Two Column">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8" name="Google Shape;58;p8"/>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9" name="Google Shape;59;p8"/>
          <p:cNvSpPr txBox="1">
            <a:spLocks noGrp="1"/>
          </p:cNvSpPr>
          <p:nvPr>
            <p:ph type="body" idx="3"/>
          </p:nvPr>
        </p:nvSpPr>
        <p:spPr>
          <a:xfrm>
            <a:off x="18845785"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0" name="Google Shape;60;p8"/>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extLst>
      <p:ext uri="{BB962C8B-B14F-4D97-AF65-F5344CB8AC3E}">
        <p14:creationId xmlns:p14="http://schemas.microsoft.com/office/powerpoint/2010/main" val="336144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DING_Title, Subtitle, Bullets">
  <p:cSld name="CODING_Title, Subtitle, Bullets">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4" name="Google Shape;64;p9"/>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097374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FIDENTIAL_Coding">
  <p:cSld name="CONFIDENTIAL_Coding">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8" name="Google Shape;68;p10"/>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9" name="Google Shape;69;p10"/>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extLst>
      <p:ext uri="{BB962C8B-B14F-4D97-AF65-F5344CB8AC3E}">
        <p14:creationId xmlns:p14="http://schemas.microsoft.com/office/powerpoint/2010/main" val="4126256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70"/>
        <p:cNvGrpSpPr/>
        <p:nvPr/>
      </p:nvGrpSpPr>
      <p:grpSpPr>
        <a:xfrm>
          <a:off x="0" y="0"/>
          <a:ext cx="0" cy="0"/>
          <a:chOff x="0" y="0"/>
          <a:chExt cx="0" cy="0"/>
        </a:xfrm>
      </p:grpSpPr>
      <p:pic>
        <p:nvPicPr>
          <p:cNvPr id="71" name="Google Shape;71;p11" descr="A green curved lines with a bright light behind them&#10;&#10;Description automatically generated"/>
          <p:cNvPicPr preferRelativeResize="0"/>
          <p:nvPr/>
        </p:nvPicPr>
        <p:blipFill rotWithShape="1">
          <a:blip r:embed="rId2">
            <a:alphaModFix/>
          </a:blip>
          <a:srcRect l="2408" r="51135" b="926"/>
          <a:stretch/>
        </p:blipFill>
        <p:spPr>
          <a:xfrm>
            <a:off x="0" y="0"/>
            <a:ext cx="17150706" cy="20574000"/>
          </a:xfrm>
          <a:prstGeom prst="rect">
            <a:avLst/>
          </a:prstGeom>
          <a:noFill/>
          <a:ln>
            <a:noFill/>
          </a:ln>
        </p:spPr>
      </p:pic>
      <p:sp>
        <p:nvSpPr>
          <p:cNvPr id="72" name="Google Shape;72;p11"/>
          <p:cNvSpPr/>
          <p:nvPr/>
        </p:nvSpPr>
        <p:spPr>
          <a:xfrm>
            <a:off x="0" y="0"/>
            <a:ext cx="17150706" cy="20574000"/>
          </a:xfrm>
          <a:prstGeom prst="rect">
            <a:avLst/>
          </a:prstGeom>
          <a:solidFill>
            <a:schemeClr val="dk1">
              <a:alpha val="14901"/>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73" name="Google Shape;73;p11"/>
          <p:cNvSpPr/>
          <p:nvPr/>
        </p:nvSpPr>
        <p:spPr>
          <a:xfrm>
            <a:off x="17204620" y="5394960"/>
            <a:ext cx="566928" cy="151790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Tree>
    <p:extLst>
      <p:ext uri="{BB962C8B-B14F-4D97-AF65-F5344CB8AC3E}">
        <p14:creationId xmlns:p14="http://schemas.microsoft.com/office/powerpoint/2010/main" val="25849268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7" name="Google Shape;77;p12"/>
          <p:cNvSpPr>
            <a:spLocks noGrp="1"/>
          </p:cNvSpPr>
          <p:nvPr>
            <p:ph type="pic" idx="2"/>
          </p:nvPr>
        </p:nvSpPr>
        <p:spPr>
          <a:xfrm>
            <a:off x="6062650" y="4849813"/>
            <a:ext cx="24450701"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78" name="Google Shape;78;p12"/>
          <p:cNvSpPr txBox="1">
            <a:spLocks noGrp="1"/>
          </p:cNvSpPr>
          <p:nvPr>
            <p:ph type="body" idx="3"/>
          </p:nvPr>
        </p:nvSpPr>
        <p:spPr>
          <a:xfrm>
            <a:off x="6062650" y="17063961"/>
            <a:ext cx="2445070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79" name="Google Shape;79;p12"/>
          <p:cNvSpPr txBox="1">
            <a:spLocks noGrp="1"/>
          </p:cNvSpPr>
          <p:nvPr>
            <p:ph type="body" idx="4"/>
          </p:nvPr>
        </p:nvSpPr>
        <p:spPr>
          <a:xfrm>
            <a:off x="6062650" y="17751568"/>
            <a:ext cx="2445070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958190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Image w/ Text">
  <p:cSld name="Image w/ Text">
    <p:spTree>
      <p:nvGrpSpPr>
        <p:cNvPr id="1" name="Shape 80"/>
        <p:cNvGrpSpPr/>
        <p:nvPr/>
      </p:nvGrpSpPr>
      <p:grpSpPr>
        <a:xfrm>
          <a:off x="0" y="0"/>
          <a:ext cx="0" cy="0"/>
          <a:chOff x="0" y="0"/>
          <a:chExt cx="0" cy="0"/>
        </a:xfrm>
      </p:grpSpPr>
      <p:sp>
        <p:nvSpPr>
          <p:cNvPr id="81" name="Google Shape;81;p13"/>
          <p:cNvSpPr txBox="1">
            <a:spLocks noGrp="1"/>
          </p:cNvSpPr>
          <p:nvPr>
            <p:ph type="body" idx="1"/>
          </p:nvPr>
        </p:nvSpPr>
        <p:spPr>
          <a:xfrm>
            <a:off x="19354800" y="6919968"/>
            <a:ext cx="15583596"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2" name="Google Shape;82;p13"/>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83" name="Google Shape;83;p13"/>
          <p:cNvSpPr txBox="1">
            <a:spLocks noGrp="1"/>
          </p:cNvSpPr>
          <p:nvPr>
            <p:ph type="body" idx="3"/>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4" name="Google Shape;84;p13"/>
          <p:cNvSpPr txBox="1">
            <a:spLocks noGrp="1"/>
          </p:cNvSpPr>
          <p:nvPr>
            <p:ph type="body" idx="4"/>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85" name="Google Shape;85;p1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9860017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up Image">
  <p:cSld name="2-up Image">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0" name="Google Shape;90;p14"/>
          <p:cNvSpPr>
            <a:spLocks noGrp="1"/>
          </p:cNvSpPr>
          <p:nvPr>
            <p:ph type="pic" idx="2"/>
          </p:nvPr>
        </p:nvSpPr>
        <p:spPr>
          <a:xfrm>
            <a:off x="1637604"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1" name="Google Shape;91;p14"/>
          <p:cNvSpPr>
            <a:spLocks noGrp="1"/>
          </p:cNvSpPr>
          <p:nvPr>
            <p:ph type="pic" idx="3"/>
          </p:nvPr>
        </p:nvSpPr>
        <p:spPr>
          <a:xfrm>
            <a:off x="18592799" y="4849813"/>
            <a:ext cx="1634559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2" name="Google Shape;92;p14"/>
          <p:cNvSpPr txBox="1">
            <a:spLocks noGrp="1"/>
          </p:cNvSpPr>
          <p:nvPr>
            <p:ph type="body" idx="4"/>
          </p:nvPr>
        </p:nvSpPr>
        <p:spPr>
          <a:xfrm>
            <a:off x="1637604" y="17063961"/>
            <a:ext cx="16345595"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3" name="Google Shape;93;p14"/>
          <p:cNvSpPr txBox="1">
            <a:spLocks noGrp="1"/>
          </p:cNvSpPr>
          <p:nvPr>
            <p:ph type="body" idx="5"/>
          </p:nvPr>
        </p:nvSpPr>
        <p:spPr>
          <a:xfrm>
            <a:off x="1637604" y="17751568"/>
            <a:ext cx="16345595"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4" name="Google Shape;94;p14"/>
          <p:cNvSpPr txBox="1">
            <a:spLocks noGrp="1"/>
          </p:cNvSpPr>
          <p:nvPr>
            <p:ph type="body" idx="6"/>
          </p:nvPr>
        </p:nvSpPr>
        <p:spPr>
          <a:xfrm>
            <a:off x="18592805" y="17063961"/>
            <a:ext cx="1634627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5" name="Google Shape;95;p14"/>
          <p:cNvSpPr txBox="1">
            <a:spLocks noGrp="1"/>
          </p:cNvSpPr>
          <p:nvPr>
            <p:ph type="body" idx="7"/>
          </p:nvPr>
        </p:nvSpPr>
        <p:spPr>
          <a:xfrm>
            <a:off x="18592805" y="17751568"/>
            <a:ext cx="1634627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016711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IDENTIAL_Two Column">
  <p:cSld name="CONFIDENTIAL_Two Column">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8" name="Google Shape;58;p8"/>
          <p:cNvSpPr txBox="1">
            <a:spLocks noGrp="1"/>
          </p:cNvSpPr>
          <p:nvPr>
            <p:ph type="body" idx="2"/>
          </p:nvPr>
        </p:nvSpPr>
        <p:spPr>
          <a:xfrm>
            <a:off x="2514600"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59" name="Google Shape;59;p8"/>
          <p:cNvSpPr txBox="1">
            <a:spLocks noGrp="1"/>
          </p:cNvSpPr>
          <p:nvPr>
            <p:ph type="body" idx="3"/>
          </p:nvPr>
        </p:nvSpPr>
        <p:spPr>
          <a:xfrm>
            <a:off x="18845785" y="4846320"/>
            <a:ext cx="15215615"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0" name="Google Shape;60;p8"/>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up Image Layout with Bullets">
  <p:cSld name="2-up Image Layout with Bullets">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99" name="Google Shape;99;p15"/>
          <p:cNvSpPr>
            <a:spLocks noGrp="1"/>
          </p:cNvSpPr>
          <p:nvPr>
            <p:ph type="pic" idx="2"/>
          </p:nvPr>
        </p:nvSpPr>
        <p:spPr>
          <a:xfrm>
            <a:off x="1637604"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0" name="Google Shape;100;p15"/>
          <p:cNvSpPr txBox="1">
            <a:spLocks noGrp="1"/>
          </p:cNvSpPr>
          <p:nvPr>
            <p:ph type="body" idx="3"/>
          </p:nvPr>
        </p:nvSpPr>
        <p:spPr>
          <a:xfrm>
            <a:off x="11058350"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1" name="Google Shape;101;p15"/>
          <p:cNvSpPr>
            <a:spLocks noGrp="1"/>
          </p:cNvSpPr>
          <p:nvPr>
            <p:ph type="pic" idx="4"/>
          </p:nvPr>
        </p:nvSpPr>
        <p:spPr>
          <a:xfrm>
            <a:off x="18592805" y="4849813"/>
            <a:ext cx="8832277"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2" name="Google Shape;102;p15"/>
          <p:cNvSpPr txBox="1">
            <a:spLocks noGrp="1"/>
          </p:cNvSpPr>
          <p:nvPr>
            <p:ph type="body" idx="5"/>
          </p:nvPr>
        </p:nvSpPr>
        <p:spPr>
          <a:xfrm>
            <a:off x="28013551" y="6919968"/>
            <a:ext cx="6924849" cy="7879524"/>
          </a:xfrm>
          <a:prstGeom prst="rect">
            <a:avLst/>
          </a:prstGeom>
          <a:noFill/>
          <a:ln>
            <a:noFill/>
          </a:ln>
        </p:spPr>
        <p:txBody>
          <a:bodyPr spcFirstLastPara="1" wrap="square" lIns="91425" tIns="45700" rIns="91425" bIns="45700" anchor="ctr"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3" name="Google Shape;103;p15"/>
          <p:cNvSpPr txBox="1">
            <a:spLocks noGrp="1"/>
          </p:cNvSpPr>
          <p:nvPr>
            <p:ph type="body" idx="6"/>
          </p:nvPr>
        </p:nvSpPr>
        <p:spPr>
          <a:xfrm>
            <a:off x="1637604" y="17063961"/>
            <a:ext cx="883227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4" name="Google Shape;104;p15"/>
          <p:cNvSpPr txBox="1">
            <a:spLocks noGrp="1"/>
          </p:cNvSpPr>
          <p:nvPr>
            <p:ph type="body" idx="7"/>
          </p:nvPr>
        </p:nvSpPr>
        <p:spPr>
          <a:xfrm>
            <a:off x="1637604" y="17751568"/>
            <a:ext cx="883227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5" name="Google Shape;105;p15"/>
          <p:cNvSpPr txBox="1">
            <a:spLocks noGrp="1"/>
          </p:cNvSpPr>
          <p:nvPr>
            <p:ph type="body" idx="8"/>
          </p:nvPr>
        </p:nvSpPr>
        <p:spPr>
          <a:xfrm>
            <a:off x="18592805" y="17063961"/>
            <a:ext cx="883264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06" name="Google Shape;106;p15"/>
          <p:cNvSpPr txBox="1">
            <a:spLocks noGrp="1"/>
          </p:cNvSpPr>
          <p:nvPr>
            <p:ph type="body" idx="9"/>
          </p:nvPr>
        </p:nvSpPr>
        <p:spPr>
          <a:xfrm>
            <a:off x="18592805" y="17751568"/>
            <a:ext cx="883264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7296735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up Image">
  <p:cSld name="3-up Image">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0" name="Google Shape;110;p16"/>
          <p:cNvSpPr>
            <a:spLocks noGrp="1"/>
          </p:cNvSpPr>
          <p:nvPr>
            <p:ph type="pic" idx="2"/>
          </p:nvPr>
        </p:nvSpPr>
        <p:spPr>
          <a:xfrm>
            <a:off x="24148473"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1" name="Google Shape;111;p16"/>
          <p:cNvSpPr>
            <a:spLocks noGrp="1"/>
          </p:cNvSpPr>
          <p:nvPr>
            <p:ph type="pic" idx="3"/>
          </p:nvPr>
        </p:nvSpPr>
        <p:spPr>
          <a:xfrm>
            <a:off x="12893038"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 name="Google Shape;112;p16"/>
          <p:cNvSpPr>
            <a:spLocks noGrp="1"/>
          </p:cNvSpPr>
          <p:nvPr>
            <p:ph type="pic" idx="4"/>
          </p:nvPr>
        </p:nvSpPr>
        <p:spPr>
          <a:xfrm>
            <a:off x="1637604" y="4849813"/>
            <a:ext cx="1078992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 name="Google Shape;113;p16"/>
          <p:cNvSpPr txBox="1">
            <a:spLocks noGrp="1"/>
          </p:cNvSpPr>
          <p:nvPr>
            <p:ph type="body" idx="5"/>
          </p:nvPr>
        </p:nvSpPr>
        <p:spPr>
          <a:xfrm>
            <a:off x="165311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4" name="Google Shape;114;p16"/>
          <p:cNvSpPr txBox="1">
            <a:spLocks noGrp="1"/>
          </p:cNvSpPr>
          <p:nvPr>
            <p:ph type="body" idx="6"/>
          </p:nvPr>
        </p:nvSpPr>
        <p:spPr>
          <a:xfrm>
            <a:off x="165311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5" name="Google Shape;115;p16"/>
          <p:cNvSpPr txBox="1">
            <a:spLocks noGrp="1"/>
          </p:cNvSpPr>
          <p:nvPr>
            <p:ph type="body" idx="7"/>
          </p:nvPr>
        </p:nvSpPr>
        <p:spPr>
          <a:xfrm>
            <a:off x="12893040" y="17063961"/>
            <a:ext cx="1078992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6" name="Google Shape;116;p16"/>
          <p:cNvSpPr txBox="1">
            <a:spLocks noGrp="1"/>
          </p:cNvSpPr>
          <p:nvPr>
            <p:ph type="body" idx="8"/>
          </p:nvPr>
        </p:nvSpPr>
        <p:spPr>
          <a:xfrm>
            <a:off x="12893040" y="17751568"/>
            <a:ext cx="1078992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7" name="Google Shape;117;p16"/>
          <p:cNvSpPr txBox="1">
            <a:spLocks noGrp="1"/>
          </p:cNvSpPr>
          <p:nvPr>
            <p:ph type="body" idx="9"/>
          </p:nvPr>
        </p:nvSpPr>
        <p:spPr>
          <a:xfrm>
            <a:off x="24132970" y="17063961"/>
            <a:ext cx="1079037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18" name="Google Shape;118;p16"/>
          <p:cNvSpPr txBox="1">
            <a:spLocks noGrp="1"/>
          </p:cNvSpPr>
          <p:nvPr>
            <p:ph type="body" idx="13"/>
          </p:nvPr>
        </p:nvSpPr>
        <p:spPr>
          <a:xfrm>
            <a:off x="24132970" y="17751568"/>
            <a:ext cx="1079037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7672215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4-up Image">
  <p:cSld name="4-up Image">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7"/>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2" name="Google Shape;122;p17"/>
          <p:cNvSpPr>
            <a:spLocks noGrp="1"/>
          </p:cNvSpPr>
          <p:nvPr>
            <p:ph type="pic" idx="2"/>
          </p:nvPr>
        </p:nvSpPr>
        <p:spPr>
          <a:xfrm>
            <a:off x="18520757"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3" name="Google Shape;123;p17"/>
          <p:cNvSpPr>
            <a:spLocks noGrp="1"/>
          </p:cNvSpPr>
          <p:nvPr>
            <p:ph type="pic" idx="3"/>
          </p:nvPr>
        </p:nvSpPr>
        <p:spPr>
          <a:xfrm>
            <a:off x="10072254" y="4849813"/>
            <a:ext cx="7982985"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4" name="Google Shape;124;p17"/>
          <p:cNvSpPr>
            <a:spLocks noGrp="1"/>
          </p:cNvSpPr>
          <p:nvPr>
            <p:ph type="pic" idx="4"/>
          </p:nvPr>
        </p:nvSpPr>
        <p:spPr>
          <a:xfrm>
            <a:off x="1637606" y="4849813"/>
            <a:ext cx="7969130"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5" name="Google Shape;125;p17"/>
          <p:cNvSpPr>
            <a:spLocks noGrp="1"/>
          </p:cNvSpPr>
          <p:nvPr>
            <p:ph type="pic" idx="5"/>
          </p:nvPr>
        </p:nvSpPr>
        <p:spPr>
          <a:xfrm>
            <a:off x="26969260" y="4849813"/>
            <a:ext cx="7969133" cy="1201983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6" name="Google Shape;126;p17"/>
          <p:cNvSpPr txBox="1">
            <a:spLocks noGrp="1"/>
          </p:cNvSpPr>
          <p:nvPr>
            <p:ph type="body" idx="6"/>
          </p:nvPr>
        </p:nvSpPr>
        <p:spPr>
          <a:xfrm>
            <a:off x="10087333" y="17063961"/>
            <a:ext cx="7967906"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7" name="Google Shape;127;p17"/>
          <p:cNvSpPr txBox="1">
            <a:spLocks noGrp="1"/>
          </p:cNvSpPr>
          <p:nvPr>
            <p:ph type="body" idx="7"/>
          </p:nvPr>
        </p:nvSpPr>
        <p:spPr>
          <a:xfrm>
            <a:off x="1630527" y="17063961"/>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8" name="Google Shape;128;p17"/>
          <p:cNvSpPr txBox="1">
            <a:spLocks noGrp="1"/>
          </p:cNvSpPr>
          <p:nvPr>
            <p:ph type="body" idx="8"/>
          </p:nvPr>
        </p:nvSpPr>
        <p:spPr>
          <a:xfrm>
            <a:off x="10087333" y="17751568"/>
            <a:ext cx="7967906"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29" name="Google Shape;129;p17"/>
          <p:cNvSpPr txBox="1">
            <a:spLocks noGrp="1"/>
          </p:cNvSpPr>
          <p:nvPr>
            <p:ph type="body" idx="9"/>
          </p:nvPr>
        </p:nvSpPr>
        <p:spPr>
          <a:xfrm>
            <a:off x="1630527" y="17751568"/>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0" name="Google Shape;130;p17"/>
          <p:cNvSpPr txBox="1">
            <a:spLocks noGrp="1"/>
          </p:cNvSpPr>
          <p:nvPr>
            <p:ph type="body" idx="13"/>
          </p:nvPr>
        </p:nvSpPr>
        <p:spPr>
          <a:xfrm>
            <a:off x="18527529" y="17063961"/>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1" name="Google Shape;131;p17"/>
          <p:cNvSpPr txBox="1">
            <a:spLocks noGrp="1"/>
          </p:cNvSpPr>
          <p:nvPr>
            <p:ph type="body" idx="14"/>
          </p:nvPr>
        </p:nvSpPr>
        <p:spPr>
          <a:xfrm>
            <a:off x="18527529" y="17751568"/>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2" name="Google Shape;132;p17"/>
          <p:cNvSpPr txBox="1">
            <a:spLocks noGrp="1"/>
          </p:cNvSpPr>
          <p:nvPr>
            <p:ph type="body" idx="15"/>
          </p:nvPr>
        </p:nvSpPr>
        <p:spPr>
          <a:xfrm>
            <a:off x="26976037" y="17063961"/>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3" name="Google Shape;133;p17"/>
          <p:cNvSpPr txBox="1">
            <a:spLocks noGrp="1"/>
          </p:cNvSpPr>
          <p:nvPr>
            <p:ph type="body" idx="16"/>
          </p:nvPr>
        </p:nvSpPr>
        <p:spPr>
          <a:xfrm>
            <a:off x="26976037" y="17751568"/>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34" name="Google Shape;134;p1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5468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5-up Image">
  <p:cSld name="5-up Image">
    <p:spTree>
      <p:nvGrpSpPr>
        <p:cNvPr id="1" name="Shape 135"/>
        <p:cNvGrpSpPr/>
        <p:nvPr/>
      </p:nvGrpSpPr>
      <p:grpSpPr>
        <a:xfrm>
          <a:off x="0" y="0"/>
          <a:ext cx="0" cy="0"/>
          <a:chOff x="0" y="0"/>
          <a:chExt cx="0" cy="0"/>
        </a:xfrm>
      </p:grpSpPr>
      <p:sp>
        <p:nvSpPr>
          <p:cNvPr id="136" name="Google Shape;136;p18"/>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7" name="Google Shape;137;p18"/>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8" name="Google Shape;138;p18"/>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9" name="Google Shape;139;p18"/>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0" name="Google Shape;140;p18"/>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1" name="Google Shape;141;p18"/>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2" name="Google Shape;142;p18"/>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3" name="Google Shape;143;p18"/>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4" name="Google Shape;144;p18"/>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5" name="Google Shape;145;p18"/>
          <p:cNvSpPr>
            <a:spLocks noGrp="1"/>
          </p:cNvSpPr>
          <p:nvPr>
            <p:ph type="pic" idx="13"/>
          </p:nvPr>
        </p:nvSpPr>
        <p:spPr>
          <a:xfrm>
            <a:off x="18520757" y="11931888"/>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6" name="Google Shape;146;p18"/>
          <p:cNvSpPr>
            <a:spLocks noGrp="1"/>
          </p:cNvSpPr>
          <p:nvPr>
            <p:ph type="pic" idx="14"/>
          </p:nvPr>
        </p:nvSpPr>
        <p:spPr>
          <a:xfrm>
            <a:off x="7265320" y="11931888"/>
            <a:ext cx="10789919"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7" name="Google Shape;147;p18"/>
          <p:cNvSpPr txBox="1">
            <a:spLocks noGrp="1"/>
          </p:cNvSpPr>
          <p:nvPr>
            <p:ph type="body" idx="15"/>
          </p:nvPr>
        </p:nvSpPr>
        <p:spPr>
          <a:xfrm>
            <a:off x="7276587" y="17063961"/>
            <a:ext cx="1077865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8" name="Google Shape;148;p18"/>
          <p:cNvSpPr txBox="1">
            <a:spLocks noGrp="1"/>
          </p:cNvSpPr>
          <p:nvPr>
            <p:ph type="body" idx="16"/>
          </p:nvPr>
        </p:nvSpPr>
        <p:spPr>
          <a:xfrm>
            <a:off x="7276587" y="17751568"/>
            <a:ext cx="1077865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49" name="Google Shape;149;p18"/>
          <p:cNvSpPr txBox="1">
            <a:spLocks noGrp="1"/>
          </p:cNvSpPr>
          <p:nvPr>
            <p:ph type="body" idx="17"/>
          </p:nvPr>
        </p:nvSpPr>
        <p:spPr>
          <a:xfrm>
            <a:off x="18533554"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0" name="Google Shape;150;p18"/>
          <p:cNvSpPr txBox="1">
            <a:spLocks noGrp="1"/>
          </p:cNvSpPr>
          <p:nvPr>
            <p:ph type="body" idx="18"/>
          </p:nvPr>
        </p:nvSpPr>
        <p:spPr>
          <a:xfrm>
            <a:off x="18533554"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1" name="Google Shape;151;p18"/>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8"/>
          <p:cNvSpPr txBox="1">
            <a:spLocks noGrp="1"/>
          </p:cNvSpPr>
          <p:nvPr>
            <p:ph type="body" idx="19"/>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3" name="Google Shape;153;p18"/>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7730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6-up Image">
  <p:cSld name="6-up Image">
    <p:spTree>
      <p:nvGrpSpPr>
        <p:cNvPr id="1" name="Shape 154"/>
        <p:cNvGrpSpPr/>
        <p:nvPr/>
      </p:nvGrpSpPr>
      <p:grpSpPr>
        <a:xfrm>
          <a:off x="0" y="0"/>
          <a:ext cx="0" cy="0"/>
          <a:chOff x="0" y="0"/>
          <a:chExt cx="0" cy="0"/>
        </a:xfrm>
      </p:grpSpPr>
      <p:sp>
        <p:nvSpPr>
          <p:cNvPr id="155" name="Google Shape;155;p19"/>
          <p:cNvSpPr>
            <a:spLocks noGrp="1"/>
          </p:cNvSpPr>
          <p:nvPr>
            <p:ph type="pic" idx="2"/>
          </p:nvPr>
        </p:nvSpPr>
        <p:spPr>
          <a:xfrm>
            <a:off x="1289139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6" name="Google Shape;156;p19"/>
          <p:cNvSpPr>
            <a:spLocks noGrp="1"/>
          </p:cNvSpPr>
          <p:nvPr>
            <p:ph type="pic" idx="3"/>
          </p:nvPr>
        </p:nvSpPr>
        <p:spPr>
          <a:xfrm>
            <a:off x="164558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7" name="Google Shape;157;p19"/>
          <p:cNvSpPr>
            <a:spLocks noGrp="1"/>
          </p:cNvSpPr>
          <p:nvPr>
            <p:ph type="pic" idx="4"/>
          </p:nvPr>
        </p:nvSpPr>
        <p:spPr>
          <a:xfrm>
            <a:off x="24148473" y="4849814"/>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8" name="Google Shape;158;p19"/>
          <p:cNvSpPr txBox="1">
            <a:spLocks noGrp="1"/>
          </p:cNvSpPr>
          <p:nvPr>
            <p:ph type="body" idx="1"/>
          </p:nvPr>
        </p:nvSpPr>
        <p:spPr>
          <a:xfrm>
            <a:off x="1656844"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59" name="Google Shape;159;p19"/>
          <p:cNvSpPr txBox="1">
            <a:spLocks noGrp="1"/>
          </p:cNvSpPr>
          <p:nvPr>
            <p:ph type="body" idx="5"/>
          </p:nvPr>
        </p:nvSpPr>
        <p:spPr>
          <a:xfrm>
            <a:off x="1656844"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0" name="Google Shape;160;p19"/>
          <p:cNvSpPr txBox="1">
            <a:spLocks noGrp="1"/>
          </p:cNvSpPr>
          <p:nvPr>
            <p:ph type="body" idx="6"/>
          </p:nvPr>
        </p:nvSpPr>
        <p:spPr>
          <a:xfrm>
            <a:off x="12894348" y="9981886"/>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1" name="Google Shape;161;p19"/>
          <p:cNvSpPr txBox="1">
            <a:spLocks noGrp="1"/>
          </p:cNvSpPr>
          <p:nvPr>
            <p:ph type="body" idx="7"/>
          </p:nvPr>
        </p:nvSpPr>
        <p:spPr>
          <a:xfrm>
            <a:off x="12894348" y="10669493"/>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2" name="Google Shape;162;p19"/>
          <p:cNvSpPr txBox="1">
            <a:spLocks noGrp="1"/>
          </p:cNvSpPr>
          <p:nvPr>
            <p:ph type="body" idx="8"/>
          </p:nvPr>
        </p:nvSpPr>
        <p:spPr>
          <a:xfrm>
            <a:off x="24151315" y="9981886"/>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3" name="Google Shape;163;p19"/>
          <p:cNvSpPr txBox="1">
            <a:spLocks noGrp="1"/>
          </p:cNvSpPr>
          <p:nvPr>
            <p:ph type="body" idx="9"/>
          </p:nvPr>
        </p:nvSpPr>
        <p:spPr>
          <a:xfrm>
            <a:off x="24151315" y="10669493"/>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4" name="Google Shape;164;p19"/>
          <p:cNvSpPr>
            <a:spLocks noGrp="1"/>
          </p:cNvSpPr>
          <p:nvPr>
            <p:ph type="pic" idx="13"/>
          </p:nvPr>
        </p:nvSpPr>
        <p:spPr>
          <a:xfrm>
            <a:off x="1290265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5" name="Google Shape;165;p19"/>
          <p:cNvSpPr>
            <a:spLocks noGrp="1"/>
          </p:cNvSpPr>
          <p:nvPr>
            <p:ph type="pic" idx="14"/>
          </p:nvPr>
        </p:nvSpPr>
        <p:spPr>
          <a:xfrm>
            <a:off x="165684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6" name="Google Shape;166;p19"/>
          <p:cNvSpPr>
            <a:spLocks noGrp="1"/>
          </p:cNvSpPr>
          <p:nvPr>
            <p:ph type="pic" idx="15"/>
          </p:nvPr>
        </p:nvSpPr>
        <p:spPr>
          <a:xfrm>
            <a:off x="24159734" y="11931889"/>
            <a:ext cx="1078992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7" name="Google Shape;167;p19"/>
          <p:cNvSpPr txBox="1">
            <a:spLocks noGrp="1"/>
          </p:cNvSpPr>
          <p:nvPr>
            <p:ph type="body" idx="16"/>
          </p:nvPr>
        </p:nvSpPr>
        <p:spPr>
          <a:xfrm>
            <a:off x="1668105"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8" name="Google Shape;168;p19"/>
          <p:cNvSpPr txBox="1">
            <a:spLocks noGrp="1"/>
          </p:cNvSpPr>
          <p:nvPr>
            <p:ph type="body" idx="17"/>
          </p:nvPr>
        </p:nvSpPr>
        <p:spPr>
          <a:xfrm>
            <a:off x="1668105"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69" name="Google Shape;169;p19"/>
          <p:cNvSpPr txBox="1">
            <a:spLocks noGrp="1"/>
          </p:cNvSpPr>
          <p:nvPr>
            <p:ph type="body" idx="18"/>
          </p:nvPr>
        </p:nvSpPr>
        <p:spPr>
          <a:xfrm>
            <a:off x="12905609" y="17063961"/>
            <a:ext cx="1077865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0" name="Google Shape;170;p19"/>
          <p:cNvSpPr txBox="1">
            <a:spLocks noGrp="1"/>
          </p:cNvSpPr>
          <p:nvPr>
            <p:ph type="body" idx="19"/>
          </p:nvPr>
        </p:nvSpPr>
        <p:spPr>
          <a:xfrm>
            <a:off x="12905609" y="17751568"/>
            <a:ext cx="1077865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1" name="Google Shape;171;p19"/>
          <p:cNvSpPr txBox="1">
            <a:spLocks noGrp="1"/>
          </p:cNvSpPr>
          <p:nvPr>
            <p:ph type="body" idx="20"/>
          </p:nvPr>
        </p:nvSpPr>
        <p:spPr>
          <a:xfrm>
            <a:off x="24162576" y="17063961"/>
            <a:ext cx="107791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2" name="Google Shape;172;p19"/>
          <p:cNvSpPr txBox="1">
            <a:spLocks noGrp="1"/>
          </p:cNvSpPr>
          <p:nvPr>
            <p:ph type="body" idx="21"/>
          </p:nvPr>
        </p:nvSpPr>
        <p:spPr>
          <a:xfrm>
            <a:off x="24162576" y="17751568"/>
            <a:ext cx="107791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3" name="Google Shape;173;p1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19"/>
          <p:cNvSpPr txBox="1">
            <a:spLocks noGrp="1"/>
          </p:cNvSpPr>
          <p:nvPr>
            <p:ph type="body" idx="2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5" name="Google Shape;175;p19"/>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0220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up Image">
  <p:cSld name="7-up Image">
    <p:spTree>
      <p:nvGrpSpPr>
        <p:cNvPr id="1" name="Shape 176"/>
        <p:cNvGrpSpPr/>
        <p:nvPr/>
      </p:nvGrpSpPr>
      <p:grpSpPr>
        <a:xfrm>
          <a:off x="0" y="0"/>
          <a:ext cx="0" cy="0"/>
          <a:chOff x="0" y="0"/>
          <a:chExt cx="0" cy="0"/>
        </a:xfrm>
      </p:grpSpPr>
      <p:sp>
        <p:nvSpPr>
          <p:cNvPr id="177" name="Google Shape;177;p20"/>
          <p:cNvSpPr txBox="1">
            <a:spLocks noGrp="1"/>
          </p:cNvSpPr>
          <p:nvPr>
            <p:ph type="body" idx="1"/>
          </p:nvPr>
        </p:nvSpPr>
        <p:spPr>
          <a:xfrm>
            <a:off x="14335071" y="17059122"/>
            <a:ext cx="795528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8" name="Google Shape;178;p20"/>
          <p:cNvSpPr txBox="1">
            <a:spLocks noGrp="1"/>
          </p:cNvSpPr>
          <p:nvPr>
            <p:ph type="body" idx="2"/>
          </p:nvPr>
        </p:nvSpPr>
        <p:spPr>
          <a:xfrm>
            <a:off x="5886573" y="17059122"/>
            <a:ext cx="7970338"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79" name="Google Shape;179;p20"/>
          <p:cNvSpPr txBox="1">
            <a:spLocks noGrp="1"/>
          </p:cNvSpPr>
          <p:nvPr>
            <p:ph type="body" idx="3"/>
          </p:nvPr>
        </p:nvSpPr>
        <p:spPr>
          <a:xfrm>
            <a:off x="14335071" y="17727056"/>
            <a:ext cx="795528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0" name="Google Shape;180;p20"/>
          <p:cNvSpPr txBox="1">
            <a:spLocks noGrp="1"/>
          </p:cNvSpPr>
          <p:nvPr>
            <p:ph type="body" idx="4"/>
          </p:nvPr>
        </p:nvSpPr>
        <p:spPr>
          <a:xfrm>
            <a:off x="5886573" y="17727056"/>
            <a:ext cx="7970338"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1" name="Google Shape;181;p20"/>
          <p:cNvSpPr>
            <a:spLocks noGrp="1"/>
          </p:cNvSpPr>
          <p:nvPr>
            <p:ph type="pic" idx="5"/>
          </p:nvPr>
        </p:nvSpPr>
        <p:spPr>
          <a:xfrm>
            <a:off x="588657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2" name="Google Shape;182;p20"/>
          <p:cNvSpPr>
            <a:spLocks noGrp="1"/>
          </p:cNvSpPr>
          <p:nvPr>
            <p:ph type="pic" idx="6"/>
          </p:nvPr>
        </p:nvSpPr>
        <p:spPr>
          <a:xfrm>
            <a:off x="1433507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3" name="Google Shape;183;p20"/>
          <p:cNvSpPr>
            <a:spLocks noGrp="1"/>
          </p:cNvSpPr>
          <p:nvPr>
            <p:ph type="pic" idx="7"/>
          </p:nvPr>
        </p:nvSpPr>
        <p:spPr>
          <a:xfrm>
            <a:off x="2278357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4" name="Google Shape;184;p20"/>
          <p:cNvSpPr txBox="1">
            <a:spLocks noGrp="1"/>
          </p:cNvSpPr>
          <p:nvPr>
            <p:ph type="body" idx="8"/>
          </p:nvPr>
        </p:nvSpPr>
        <p:spPr>
          <a:xfrm>
            <a:off x="22783575" y="17059122"/>
            <a:ext cx="7951467"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5" name="Google Shape;185;p20"/>
          <p:cNvSpPr txBox="1">
            <a:spLocks noGrp="1"/>
          </p:cNvSpPr>
          <p:nvPr>
            <p:ph type="body" idx="9"/>
          </p:nvPr>
        </p:nvSpPr>
        <p:spPr>
          <a:xfrm>
            <a:off x="22783575" y="17727056"/>
            <a:ext cx="7951467"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86" name="Google Shape;186;p20"/>
          <p:cNvSpPr>
            <a:spLocks noGrp="1"/>
          </p:cNvSpPr>
          <p:nvPr>
            <p:ph type="pic" idx="13"/>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7" name="Google Shape;187;p20"/>
          <p:cNvSpPr>
            <a:spLocks noGrp="1"/>
          </p:cNvSpPr>
          <p:nvPr>
            <p:ph type="pic" idx="14"/>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8" name="Google Shape;188;p20"/>
          <p:cNvSpPr>
            <a:spLocks noGrp="1"/>
          </p:cNvSpPr>
          <p:nvPr>
            <p:ph type="pic" idx="15"/>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9" name="Google Shape;189;p20"/>
          <p:cNvSpPr>
            <a:spLocks noGrp="1"/>
          </p:cNvSpPr>
          <p:nvPr>
            <p:ph type="pic" idx="16"/>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0" name="Google Shape;190;p20"/>
          <p:cNvSpPr txBox="1">
            <a:spLocks noGrp="1"/>
          </p:cNvSpPr>
          <p:nvPr>
            <p:ph type="body" idx="17"/>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1" name="Google Shape;191;p20"/>
          <p:cNvSpPr txBox="1">
            <a:spLocks noGrp="1"/>
          </p:cNvSpPr>
          <p:nvPr>
            <p:ph type="body" idx="18"/>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2" name="Google Shape;192;p20"/>
          <p:cNvSpPr txBox="1">
            <a:spLocks noGrp="1"/>
          </p:cNvSpPr>
          <p:nvPr>
            <p:ph type="body" idx="19"/>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3" name="Google Shape;193;p20"/>
          <p:cNvSpPr txBox="1">
            <a:spLocks noGrp="1"/>
          </p:cNvSpPr>
          <p:nvPr>
            <p:ph type="body" idx="20"/>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4" name="Google Shape;194;p20"/>
          <p:cNvSpPr txBox="1">
            <a:spLocks noGrp="1"/>
          </p:cNvSpPr>
          <p:nvPr>
            <p:ph type="body" idx="21"/>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5" name="Google Shape;195;p20"/>
          <p:cNvSpPr txBox="1">
            <a:spLocks noGrp="1"/>
          </p:cNvSpPr>
          <p:nvPr>
            <p:ph type="body" idx="22"/>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6" name="Google Shape;196;p20"/>
          <p:cNvSpPr txBox="1">
            <a:spLocks noGrp="1"/>
          </p:cNvSpPr>
          <p:nvPr>
            <p:ph type="body" idx="23"/>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7" name="Google Shape;197;p20"/>
          <p:cNvSpPr txBox="1">
            <a:spLocks noGrp="1"/>
          </p:cNvSpPr>
          <p:nvPr>
            <p:ph type="body" idx="24"/>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198" name="Google Shape;198;p2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0"/>
          <p:cNvSpPr txBox="1">
            <a:spLocks noGrp="1"/>
          </p:cNvSpPr>
          <p:nvPr>
            <p:ph type="body" idx="25"/>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00" name="Google Shape;200;p2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4325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8-up Image">
  <p:cSld name="8-up Image">
    <p:spTree>
      <p:nvGrpSpPr>
        <p:cNvPr id="1" name="Shape 201"/>
        <p:cNvGrpSpPr/>
        <p:nvPr/>
      </p:nvGrpSpPr>
      <p:grpSpPr>
        <a:xfrm>
          <a:off x="0" y="0"/>
          <a:ext cx="0" cy="0"/>
          <a:chOff x="0" y="0"/>
          <a:chExt cx="0" cy="0"/>
        </a:xfrm>
      </p:grpSpPr>
      <p:sp>
        <p:nvSpPr>
          <p:cNvPr id="202" name="Google Shape;202;p21"/>
          <p:cNvSpPr>
            <a:spLocks noGrp="1"/>
          </p:cNvSpPr>
          <p:nvPr>
            <p:ph type="pic" idx="2"/>
          </p:nvPr>
        </p:nvSpPr>
        <p:spPr>
          <a:xfrm>
            <a:off x="1637603"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3" name="Google Shape;203;p21"/>
          <p:cNvSpPr>
            <a:spLocks noGrp="1"/>
          </p:cNvSpPr>
          <p:nvPr>
            <p:ph type="pic" idx="3"/>
          </p:nvPr>
        </p:nvSpPr>
        <p:spPr>
          <a:xfrm>
            <a:off x="10086104"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4" name="Google Shape;204;p21"/>
          <p:cNvSpPr>
            <a:spLocks noGrp="1"/>
          </p:cNvSpPr>
          <p:nvPr>
            <p:ph type="pic" idx="4"/>
          </p:nvPr>
        </p:nvSpPr>
        <p:spPr>
          <a:xfrm>
            <a:off x="18534606"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5" name="Google Shape;205;p21"/>
          <p:cNvSpPr>
            <a:spLocks noGrp="1"/>
          </p:cNvSpPr>
          <p:nvPr>
            <p:ph type="pic" idx="5"/>
          </p:nvPr>
        </p:nvSpPr>
        <p:spPr>
          <a:xfrm>
            <a:off x="18534610"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6" name="Google Shape;206;p21"/>
          <p:cNvSpPr>
            <a:spLocks noGrp="1"/>
          </p:cNvSpPr>
          <p:nvPr>
            <p:ph type="pic" idx="6"/>
          </p:nvPr>
        </p:nvSpPr>
        <p:spPr>
          <a:xfrm>
            <a:off x="10086108"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7" name="Google Shape;207;p21"/>
          <p:cNvSpPr>
            <a:spLocks noGrp="1"/>
          </p:cNvSpPr>
          <p:nvPr>
            <p:ph type="pic" idx="7"/>
          </p:nvPr>
        </p:nvSpPr>
        <p:spPr>
          <a:xfrm>
            <a:off x="1637606"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8" name="Google Shape;208;p21"/>
          <p:cNvSpPr>
            <a:spLocks noGrp="1"/>
          </p:cNvSpPr>
          <p:nvPr>
            <p:ph type="pic" idx="8"/>
          </p:nvPr>
        </p:nvSpPr>
        <p:spPr>
          <a:xfrm>
            <a:off x="26983113" y="4849814"/>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9" name="Google Shape;209;p21"/>
          <p:cNvSpPr>
            <a:spLocks noGrp="1"/>
          </p:cNvSpPr>
          <p:nvPr>
            <p:ph type="pic" idx="9"/>
          </p:nvPr>
        </p:nvSpPr>
        <p:spPr>
          <a:xfrm>
            <a:off x="26968061" y="11926198"/>
            <a:ext cx="795528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10" name="Google Shape;210;p21"/>
          <p:cNvSpPr txBox="1">
            <a:spLocks noGrp="1"/>
          </p:cNvSpPr>
          <p:nvPr>
            <p:ph type="body" idx="1"/>
          </p:nvPr>
        </p:nvSpPr>
        <p:spPr>
          <a:xfrm>
            <a:off x="10094409"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1" name="Google Shape;211;p21"/>
          <p:cNvSpPr txBox="1">
            <a:spLocks noGrp="1"/>
          </p:cNvSpPr>
          <p:nvPr>
            <p:ph type="body" idx="13"/>
          </p:nvPr>
        </p:nvSpPr>
        <p:spPr>
          <a:xfrm>
            <a:off x="1637603" y="9981886"/>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2" name="Google Shape;212;p21"/>
          <p:cNvSpPr txBox="1">
            <a:spLocks noGrp="1"/>
          </p:cNvSpPr>
          <p:nvPr>
            <p:ph type="body" idx="14"/>
          </p:nvPr>
        </p:nvSpPr>
        <p:spPr>
          <a:xfrm>
            <a:off x="10094409"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3" name="Google Shape;213;p21"/>
          <p:cNvSpPr txBox="1">
            <a:spLocks noGrp="1"/>
          </p:cNvSpPr>
          <p:nvPr>
            <p:ph type="body" idx="15"/>
          </p:nvPr>
        </p:nvSpPr>
        <p:spPr>
          <a:xfrm>
            <a:off x="1637603" y="10669493"/>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4" name="Google Shape;214;p21"/>
          <p:cNvSpPr txBox="1">
            <a:spLocks noGrp="1"/>
          </p:cNvSpPr>
          <p:nvPr>
            <p:ph type="body" idx="16"/>
          </p:nvPr>
        </p:nvSpPr>
        <p:spPr>
          <a:xfrm>
            <a:off x="18534605" y="9981886"/>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5" name="Google Shape;215;p21"/>
          <p:cNvSpPr txBox="1">
            <a:spLocks noGrp="1"/>
          </p:cNvSpPr>
          <p:nvPr>
            <p:ph type="body" idx="17"/>
          </p:nvPr>
        </p:nvSpPr>
        <p:spPr>
          <a:xfrm>
            <a:off x="18534605" y="10669493"/>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6" name="Google Shape;216;p21"/>
          <p:cNvSpPr txBox="1">
            <a:spLocks noGrp="1"/>
          </p:cNvSpPr>
          <p:nvPr>
            <p:ph type="body" idx="18"/>
          </p:nvPr>
        </p:nvSpPr>
        <p:spPr>
          <a:xfrm>
            <a:off x="26983113" y="9981886"/>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7" name="Google Shape;217;p21"/>
          <p:cNvSpPr txBox="1">
            <a:spLocks noGrp="1"/>
          </p:cNvSpPr>
          <p:nvPr>
            <p:ph type="body" idx="19"/>
          </p:nvPr>
        </p:nvSpPr>
        <p:spPr>
          <a:xfrm>
            <a:off x="26983113" y="10669493"/>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8" name="Google Shape;218;p21"/>
          <p:cNvSpPr txBox="1">
            <a:spLocks noGrp="1"/>
          </p:cNvSpPr>
          <p:nvPr>
            <p:ph type="body" idx="20"/>
          </p:nvPr>
        </p:nvSpPr>
        <p:spPr>
          <a:xfrm>
            <a:off x="10087333"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19" name="Google Shape;219;p21"/>
          <p:cNvSpPr txBox="1">
            <a:spLocks noGrp="1"/>
          </p:cNvSpPr>
          <p:nvPr>
            <p:ph type="body" idx="21"/>
          </p:nvPr>
        </p:nvSpPr>
        <p:spPr>
          <a:xfrm>
            <a:off x="1630527" y="17059122"/>
            <a:ext cx="794697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0" name="Google Shape;220;p21"/>
          <p:cNvSpPr txBox="1">
            <a:spLocks noGrp="1"/>
          </p:cNvSpPr>
          <p:nvPr>
            <p:ph type="body" idx="22"/>
          </p:nvPr>
        </p:nvSpPr>
        <p:spPr>
          <a:xfrm>
            <a:off x="10087333"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1" name="Google Shape;221;p21"/>
          <p:cNvSpPr txBox="1">
            <a:spLocks noGrp="1"/>
          </p:cNvSpPr>
          <p:nvPr>
            <p:ph type="body" idx="23"/>
          </p:nvPr>
        </p:nvSpPr>
        <p:spPr>
          <a:xfrm>
            <a:off x="1630527" y="17746729"/>
            <a:ext cx="794697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2" name="Google Shape;222;p21"/>
          <p:cNvSpPr txBox="1">
            <a:spLocks noGrp="1"/>
          </p:cNvSpPr>
          <p:nvPr>
            <p:ph type="body" idx="24"/>
          </p:nvPr>
        </p:nvSpPr>
        <p:spPr>
          <a:xfrm>
            <a:off x="18527529" y="17059122"/>
            <a:ext cx="794697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3" name="Google Shape;223;p21"/>
          <p:cNvSpPr txBox="1">
            <a:spLocks noGrp="1"/>
          </p:cNvSpPr>
          <p:nvPr>
            <p:ph type="body" idx="25"/>
          </p:nvPr>
        </p:nvSpPr>
        <p:spPr>
          <a:xfrm>
            <a:off x="18527529" y="17746729"/>
            <a:ext cx="794697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4" name="Google Shape;224;p21"/>
          <p:cNvSpPr txBox="1">
            <a:spLocks noGrp="1"/>
          </p:cNvSpPr>
          <p:nvPr>
            <p:ph type="body" idx="26"/>
          </p:nvPr>
        </p:nvSpPr>
        <p:spPr>
          <a:xfrm>
            <a:off x="26976037" y="17059122"/>
            <a:ext cx="7947304"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5" name="Google Shape;225;p21"/>
          <p:cNvSpPr txBox="1">
            <a:spLocks noGrp="1"/>
          </p:cNvSpPr>
          <p:nvPr>
            <p:ph type="body" idx="27"/>
          </p:nvPr>
        </p:nvSpPr>
        <p:spPr>
          <a:xfrm>
            <a:off x="26976037" y="17746729"/>
            <a:ext cx="7947304"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6" name="Google Shape;226;p2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21"/>
          <p:cNvSpPr txBox="1">
            <a:spLocks noGrp="1"/>
          </p:cNvSpPr>
          <p:nvPr>
            <p:ph type="body" idx="28"/>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28" name="Google Shape;228;p21"/>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02685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9-up Image">
  <p:cSld name="9-up Image">
    <p:spTree>
      <p:nvGrpSpPr>
        <p:cNvPr id="1" name="Shape 229"/>
        <p:cNvGrpSpPr/>
        <p:nvPr/>
      </p:nvGrpSpPr>
      <p:grpSpPr>
        <a:xfrm>
          <a:off x="0" y="0"/>
          <a:ext cx="0" cy="0"/>
          <a:chOff x="0" y="0"/>
          <a:chExt cx="0" cy="0"/>
        </a:xfrm>
      </p:grpSpPr>
      <p:sp>
        <p:nvSpPr>
          <p:cNvPr id="230" name="Google Shape;230;p22"/>
          <p:cNvSpPr txBox="1">
            <a:spLocks noGrp="1"/>
          </p:cNvSpPr>
          <p:nvPr>
            <p:ph type="body" idx="1"/>
          </p:nvPr>
        </p:nvSpPr>
        <p:spPr>
          <a:xfrm>
            <a:off x="11782110"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1" name="Google Shape;231;p22"/>
          <p:cNvSpPr txBox="1">
            <a:spLocks noGrp="1"/>
          </p:cNvSpPr>
          <p:nvPr>
            <p:ph type="body" idx="2"/>
          </p:nvPr>
        </p:nvSpPr>
        <p:spPr>
          <a:xfrm>
            <a:off x="5037420"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2" name="Google Shape;232;p22"/>
          <p:cNvSpPr txBox="1">
            <a:spLocks noGrp="1"/>
          </p:cNvSpPr>
          <p:nvPr>
            <p:ph type="body" idx="3"/>
          </p:nvPr>
        </p:nvSpPr>
        <p:spPr>
          <a:xfrm>
            <a:off x="11782110"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3" name="Google Shape;233;p22"/>
          <p:cNvSpPr txBox="1">
            <a:spLocks noGrp="1"/>
          </p:cNvSpPr>
          <p:nvPr>
            <p:ph type="body" idx="4"/>
          </p:nvPr>
        </p:nvSpPr>
        <p:spPr>
          <a:xfrm>
            <a:off x="5037420"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4" name="Google Shape;234;p22"/>
          <p:cNvSpPr>
            <a:spLocks noGrp="1"/>
          </p:cNvSpPr>
          <p:nvPr>
            <p:ph type="pic" idx="5"/>
          </p:nvPr>
        </p:nvSpPr>
        <p:spPr>
          <a:xfrm>
            <a:off x="5021177"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5" name="Google Shape;235;p22"/>
          <p:cNvSpPr>
            <a:spLocks noGrp="1"/>
          </p:cNvSpPr>
          <p:nvPr>
            <p:ph type="pic" idx="6"/>
          </p:nvPr>
        </p:nvSpPr>
        <p:spPr>
          <a:xfrm>
            <a:off x="1177971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6" name="Google Shape;236;p22"/>
          <p:cNvSpPr>
            <a:spLocks noGrp="1"/>
          </p:cNvSpPr>
          <p:nvPr>
            <p:ph type="pic" idx="7"/>
          </p:nvPr>
        </p:nvSpPr>
        <p:spPr>
          <a:xfrm>
            <a:off x="2528615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7" name="Google Shape;237;p22"/>
          <p:cNvSpPr txBox="1">
            <a:spLocks noGrp="1"/>
          </p:cNvSpPr>
          <p:nvPr>
            <p:ph type="body" idx="8"/>
          </p:nvPr>
        </p:nvSpPr>
        <p:spPr>
          <a:xfrm>
            <a:off x="18532409"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8" name="Google Shape;238;p22"/>
          <p:cNvSpPr txBox="1">
            <a:spLocks noGrp="1"/>
          </p:cNvSpPr>
          <p:nvPr>
            <p:ph type="body" idx="9"/>
          </p:nvPr>
        </p:nvSpPr>
        <p:spPr>
          <a:xfrm>
            <a:off x="18532409"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39" name="Google Shape;239;p22"/>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0" name="Google Shape;240;p22"/>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1" name="Google Shape;241;p22"/>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2" name="Google Shape;242;p22"/>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3" name="Google Shape;243;p22"/>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4" name="Google Shape;244;p22"/>
          <p:cNvSpPr>
            <a:spLocks noGrp="1"/>
          </p:cNvSpPr>
          <p:nvPr>
            <p:ph type="pic" idx="18"/>
          </p:nvPr>
        </p:nvSpPr>
        <p:spPr>
          <a:xfrm>
            <a:off x="18527620"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5" name="Google Shape;245;p22"/>
          <p:cNvSpPr txBox="1">
            <a:spLocks noGrp="1"/>
          </p:cNvSpPr>
          <p:nvPr>
            <p:ph type="body" idx="19"/>
          </p:nvPr>
        </p:nvSpPr>
        <p:spPr>
          <a:xfrm>
            <a:off x="25307424"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6" name="Google Shape;246;p22"/>
          <p:cNvSpPr txBox="1">
            <a:spLocks noGrp="1"/>
          </p:cNvSpPr>
          <p:nvPr>
            <p:ph type="body" idx="20"/>
          </p:nvPr>
        </p:nvSpPr>
        <p:spPr>
          <a:xfrm>
            <a:off x="25307424"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7" name="Google Shape;247;p22"/>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8" name="Google Shape;248;p22"/>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49" name="Google Shape;249;p22"/>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0" name="Google Shape;250;p22"/>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1" name="Google Shape;251;p22"/>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2" name="Google Shape;252;p22"/>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3" name="Google Shape;253;p22"/>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4" name="Google Shape;254;p22"/>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5" name="Google Shape;255;p22"/>
          <p:cNvSpPr txBox="1">
            <a:spLocks noGrp="1"/>
          </p:cNvSpPr>
          <p:nvPr>
            <p:ph type="body" idx="29"/>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6" name="Google Shape;256;p22"/>
          <p:cNvSpPr txBox="1">
            <a:spLocks noGrp="1"/>
          </p:cNvSpPr>
          <p:nvPr>
            <p:ph type="body" idx="30"/>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7" name="Google Shape;257;p2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2"/>
          <p:cNvSpPr txBox="1">
            <a:spLocks noGrp="1"/>
          </p:cNvSpPr>
          <p:nvPr>
            <p:ph type="body" idx="3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59" name="Google Shape;259;p22"/>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7269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0-up Image">
  <p:cSld name="10-up Image">
    <p:spTree>
      <p:nvGrpSpPr>
        <p:cNvPr id="1" name="Shape 260"/>
        <p:cNvGrpSpPr/>
        <p:nvPr/>
      </p:nvGrpSpPr>
      <p:grpSpPr>
        <a:xfrm>
          <a:off x="0" y="0"/>
          <a:ext cx="0" cy="0"/>
          <a:chOff x="0" y="0"/>
          <a:chExt cx="0" cy="0"/>
        </a:xfrm>
      </p:grpSpPr>
      <p:sp>
        <p:nvSpPr>
          <p:cNvPr id="261" name="Google Shape;261;p23"/>
          <p:cNvSpPr txBox="1">
            <a:spLocks noGrp="1"/>
          </p:cNvSpPr>
          <p:nvPr>
            <p:ph type="body" idx="1"/>
          </p:nvPr>
        </p:nvSpPr>
        <p:spPr>
          <a:xfrm>
            <a:off x="8382295" y="17059122"/>
            <a:ext cx="626148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2" name="Google Shape;262;p23"/>
          <p:cNvSpPr txBox="1">
            <a:spLocks noGrp="1"/>
          </p:cNvSpPr>
          <p:nvPr>
            <p:ph type="body" idx="2"/>
          </p:nvPr>
        </p:nvSpPr>
        <p:spPr>
          <a:xfrm>
            <a:off x="1637605" y="17059122"/>
            <a:ext cx="625484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3" name="Google Shape;263;p23"/>
          <p:cNvSpPr txBox="1">
            <a:spLocks noGrp="1"/>
          </p:cNvSpPr>
          <p:nvPr>
            <p:ph type="body" idx="3"/>
          </p:nvPr>
        </p:nvSpPr>
        <p:spPr>
          <a:xfrm>
            <a:off x="8382295" y="17727056"/>
            <a:ext cx="626148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4" name="Google Shape;264;p23"/>
          <p:cNvSpPr txBox="1">
            <a:spLocks noGrp="1"/>
          </p:cNvSpPr>
          <p:nvPr>
            <p:ph type="body" idx="4"/>
          </p:nvPr>
        </p:nvSpPr>
        <p:spPr>
          <a:xfrm>
            <a:off x="1637605" y="17727056"/>
            <a:ext cx="625484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5" name="Google Shape;265;p23"/>
          <p:cNvSpPr>
            <a:spLocks noGrp="1"/>
          </p:cNvSpPr>
          <p:nvPr>
            <p:ph type="pic" idx="5"/>
          </p:nvPr>
        </p:nvSpPr>
        <p:spPr>
          <a:xfrm>
            <a:off x="1637605"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6" name="Google Shape;266;p23"/>
          <p:cNvSpPr>
            <a:spLocks noGrp="1"/>
          </p:cNvSpPr>
          <p:nvPr>
            <p:ph type="pic" idx="6"/>
          </p:nvPr>
        </p:nvSpPr>
        <p:spPr>
          <a:xfrm>
            <a:off x="8396143"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7" name="Google Shape;267;p23"/>
          <p:cNvSpPr>
            <a:spLocks noGrp="1"/>
          </p:cNvSpPr>
          <p:nvPr>
            <p:ph type="pic" idx="7"/>
          </p:nvPr>
        </p:nvSpPr>
        <p:spPr>
          <a:xfrm>
            <a:off x="21902586"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8" name="Google Shape;268;p23"/>
          <p:cNvSpPr txBox="1">
            <a:spLocks noGrp="1"/>
          </p:cNvSpPr>
          <p:nvPr>
            <p:ph type="body" idx="8"/>
          </p:nvPr>
        </p:nvSpPr>
        <p:spPr>
          <a:xfrm>
            <a:off x="15132594" y="17059122"/>
            <a:ext cx="6263641"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69" name="Google Shape;269;p23"/>
          <p:cNvSpPr txBox="1">
            <a:spLocks noGrp="1"/>
          </p:cNvSpPr>
          <p:nvPr>
            <p:ph type="body" idx="9"/>
          </p:nvPr>
        </p:nvSpPr>
        <p:spPr>
          <a:xfrm>
            <a:off x="15132594" y="17727056"/>
            <a:ext cx="6263641"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0" name="Google Shape;270;p23"/>
          <p:cNvSpPr>
            <a:spLocks noGrp="1"/>
          </p:cNvSpPr>
          <p:nvPr>
            <p:ph type="pic" idx="13"/>
          </p:nvPr>
        </p:nvSpPr>
        <p:spPr>
          <a:xfrm>
            <a:off x="15152060"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1" name="Google Shape;271;p23"/>
          <p:cNvSpPr>
            <a:spLocks noGrp="1"/>
          </p:cNvSpPr>
          <p:nvPr>
            <p:ph type="pic" idx="14"/>
          </p:nvPr>
        </p:nvSpPr>
        <p:spPr>
          <a:xfrm>
            <a:off x="8394833"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2" name="Google Shape;272;p23"/>
          <p:cNvSpPr>
            <a:spLocks noGrp="1"/>
          </p:cNvSpPr>
          <p:nvPr>
            <p:ph type="pic" idx="15"/>
          </p:nvPr>
        </p:nvSpPr>
        <p:spPr>
          <a:xfrm>
            <a:off x="1637606"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3" name="Google Shape;273;p23"/>
          <p:cNvSpPr>
            <a:spLocks noGrp="1"/>
          </p:cNvSpPr>
          <p:nvPr>
            <p:ph type="pic" idx="16"/>
          </p:nvPr>
        </p:nvSpPr>
        <p:spPr>
          <a:xfrm>
            <a:off x="21909287"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4" name="Google Shape;274;p23"/>
          <p:cNvSpPr>
            <a:spLocks noGrp="1"/>
          </p:cNvSpPr>
          <p:nvPr>
            <p:ph type="pic" idx="17"/>
          </p:nvPr>
        </p:nvSpPr>
        <p:spPr>
          <a:xfrm>
            <a:off x="28666515" y="4848840"/>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5" name="Google Shape;275;p23"/>
          <p:cNvSpPr>
            <a:spLocks noGrp="1"/>
          </p:cNvSpPr>
          <p:nvPr>
            <p:ph type="pic" idx="18"/>
          </p:nvPr>
        </p:nvSpPr>
        <p:spPr>
          <a:xfrm>
            <a:off x="15144048"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6" name="Google Shape;276;p23"/>
          <p:cNvSpPr txBox="1">
            <a:spLocks noGrp="1"/>
          </p:cNvSpPr>
          <p:nvPr>
            <p:ph type="body" idx="19"/>
          </p:nvPr>
        </p:nvSpPr>
        <p:spPr>
          <a:xfrm>
            <a:off x="21907609" y="17059122"/>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7" name="Google Shape;277;p23"/>
          <p:cNvSpPr txBox="1">
            <a:spLocks noGrp="1"/>
          </p:cNvSpPr>
          <p:nvPr>
            <p:ph type="body" idx="20"/>
          </p:nvPr>
        </p:nvSpPr>
        <p:spPr>
          <a:xfrm>
            <a:off x="21907609" y="17727056"/>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8" name="Google Shape;278;p23"/>
          <p:cNvSpPr txBox="1">
            <a:spLocks noGrp="1"/>
          </p:cNvSpPr>
          <p:nvPr>
            <p:ph type="body" idx="21"/>
          </p:nvPr>
        </p:nvSpPr>
        <p:spPr>
          <a:xfrm>
            <a:off x="15141913"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79" name="Google Shape;279;p23"/>
          <p:cNvSpPr txBox="1">
            <a:spLocks noGrp="1"/>
          </p:cNvSpPr>
          <p:nvPr>
            <p:ph type="body" idx="22"/>
          </p:nvPr>
        </p:nvSpPr>
        <p:spPr>
          <a:xfrm>
            <a:off x="8391957"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0" name="Google Shape;280;p23"/>
          <p:cNvSpPr txBox="1">
            <a:spLocks noGrp="1"/>
          </p:cNvSpPr>
          <p:nvPr>
            <p:ph type="body" idx="23"/>
          </p:nvPr>
        </p:nvSpPr>
        <p:spPr>
          <a:xfrm>
            <a:off x="15141913"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1" name="Google Shape;281;p23"/>
          <p:cNvSpPr txBox="1">
            <a:spLocks noGrp="1"/>
          </p:cNvSpPr>
          <p:nvPr>
            <p:ph type="body" idx="24"/>
          </p:nvPr>
        </p:nvSpPr>
        <p:spPr>
          <a:xfrm>
            <a:off x="8391957"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2" name="Google Shape;282;p23"/>
          <p:cNvSpPr txBox="1">
            <a:spLocks noGrp="1"/>
          </p:cNvSpPr>
          <p:nvPr>
            <p:ph type="body" idx="25"/>
          </p:nvPr>
        </p:nvSpPr>
        <p:spPr>
          <a:xfrm>
            <a:off x="21900662" y="9981886"/>
            <a:ext cx="6263640"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3" name="Google Shape;283;p23"/>
          <p:cNvSpPr txBox="1">
            <a:spLocks noGrp="1"/>
          </p:cNvSpPr>
          <p:nvPr>
            <p:ph type="body" idx="26"/>
          </p:nvPr>
        </p:nvSpPr>
        <p:spPr>
          <a:xfrm>
            <a:off x="21900662" y="10669493"/>
            <a:ext cx="6263640"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4" name="Google Shape;284;p23"/>
          <p:cNvSpPr txBox="1">
            <a:spLocks noGrp="1"/>
          </p:cNvSpPr>
          <p:nvPr>
            <p:ph type="body" idx="27"/>
          </p:nvPr>
        </p:nvSpPr>
        <p:spPr>
          <a:xfrm>
            <a:off x="28666515" y="9981886"/>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5" name="Google Shape;285;p23"/>
          <p:cNvSpPr txBox="1">
            <a:spLocks noGrp="1"/>
          </p:cNvSpPr>
          <p:nvPr>
            <p:ph type="body" idx="28"/>
          </p:nvPr>
        </p:nvSpPr>
        <p:spPr>
          <a:xfrm>
            <a:off x="28666515" y="10669493"/>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6" name="Google Shape;286;p23"/>
          <p:cNvSpPr>
            <a:spLocks noGrp="1"/>
          </p:cNvSpPr>
          <p:nvPr>
            <p:ph type="pic" idx="29"/>
          </p:nvPr>
        </p:nvSpPr>
        <p:spPr>
          <a:xfrm>
            <a:off x="28661124" y="11926198"/>
            <a:ext cx="6263640" cy="493776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87" name="Google Shape;287;p23"/>
          <p:cNvSpPr txBox="1">
            <a:spLocks noGrp="1"/>
          </p:cNvSpPr>
          <p:nvPr>
            <p:ph type="body" idx="30"/>
          </p:nvPr>
        </p:nvSpPr>
        <p:spPr>
          <a:xfrm>
            <a:off x="28644881" y="17103569"/>
            <a:ext cx="6263902"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8" name="Google Shape;288;p23"/>
          <p:cNvSpPr txBox="1">
            <a:spLocks noGrp="1"/>
          </p:cNvSpPr>
          <p:nvPr>
            <p:ph type="body" idx="31"/>
          </p:nvPr>
        </p:nvSpPr>
        <p:spPr>
          <a:xfrm>
            <a:off x="28644881" y="17791176"/>
            <a:ext cx="6263902"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89" name="Google Shape;289;p23"/>
          <p:cNvSpPr txBox="1">
            <a:spLocks noGrp="1"/>
          </p:cNvSpPr>
          <p:nvPr>
            <p:ph type="body" idx="32"/>
          </p:nvPr>
        </p:nvSpPr>
        <p:spPr>
          <a:xfrm>
            <a:off x="1637606" y="9981886"/>
            <a:ext cx="6263639" cy="750359"/>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200"/>
              </a:spcBef>
              <a:spcAft>
                <a:spcPts val="0"/>
              </a:spcAft>
              <a:buClr>
                <a:schemeClr val="lt1"/>
              </a:buClr>
              <a:buSzPts val="4000"/>
              <a:buFont typeface="NVIDIA Sans"/>
              <a:buNone/>
              <a:defRPr sz="4000" b="0" i="0" u="none" strike="noStrike" cap="none">
                <a:solidFill>
                  <a:schemeClr val="lt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0" name="Google Shape;290;p23"/>
          <p:cNvSpPr txBox="1">
            <a:spLocks noGrp="1"/>
          </p:cNvSpPr>
          <p:nvPr>
            <p:ph type="body" idx="33"/>
          </p:nvPr>
        </p:nvSpPr>
        <p:spPr>
          <a:xfrm>
            <a:off x="1637606" y="10669493"/>
            <a:ext cx="6263639" cy="75035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600"/>
              </a:spcBef>
              <a:spcAft>
                <a:spcPts val="0"/>
              </a:spcAft>
              <a:buClr>
                <a:schemeClr val="lt1"/>
              </a:buClr>
              <a:buSzPts val="2800"/>
              <a:buFont typeface="NVIDIA Sans"/>
              <a:buNone/>
              <a:defRPr sz="2800" b="0" i="0" u="none" strike="noStrike" cap="none">
                <a:solidFill>
                  <a:schemeClr val="lt1"/>
                </a:solidFill>
                <a:latin typeface="NVIDIA Sans"/>
                <a:ea typeface="NVIDIA Sans"/>
                <a:cs typeface="NVIDIA Sans"/>
                <a:sym typeface="NVIDIA Sans"/>
              </a:defRPr>
            </a:lvl1pPr>
            <a:lvl2pPr marL="914400" marR="0" lvl="1"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4pPr>
            <a:lvl5pPr marL="2286000" marR="0" lvl="4" indent="-228600" algn="l" rtl="0">
              <a:lnSpc>
                <a:spcPct val="90000"/>
              </a:lnSpc>
              <a:spcBef>
                <a:spcPts val="1500"/>
              </a:spcBef>
              <a:spcAft>
                <a:spcPts val="0"/>
              </a:spcAft>
              <a:buClr>
                <a:schemeClr val="dk1"/>
              </a:buClr>
              <a:buSzPts val="4000"/>
              <a:buFont typeface="NVIDIA Sans"/>
              <a:buNone/>
              <a:defRPr sz="4000" b="1"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1" name="Google Shape;291;p23"/>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23"/>
          <p:cNvSpPr txBox="1">
            <a:spLocks noGrp="1"/>
          </p:cNvSpPr>
          <p:nvPr>
            <p:ph type="body" idx="34"/>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3" name="Google Shape;293;p2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atin typeface="NVIDIA Sans Medium"/>
                <a:ea typeface="NVIDIA Sans Medium"/>
                <a:cs typeface="NVIDIA Sans Medium"/>
                <a:sym typeface="NVIDIA Sans Medium"/>
              </a:defRPr>
            </a:lvl1pPr>
            <a:lvl2pPr lvl="1">
              <a:buNone/>
              <a:defRPr>
                <a:latin typeface="NVIDIA Sans Medium"/>
                <a:ea typeface="NVIDIA Sans Medium"/>
                <a:cs typeface="NVIDIA Sans Medium"/>
                <a:sym typeface="NVIDIA Sans Medium"/>
              </a:defRPr>
            </a:lvl2pPr>
            <a:lvl3pPr lvl="2">
              <a:buNone/>
              <a:defRPr>
                <a:latin typeface="NVIDIA Sans Medium"/>
                <a:ea typeface="NVIDIA Sans Medium"/>
                <a:cs typeface="NVIDIA Sans Medium"/>
                <a:sym typeface="NVIDIA Sans Medium"/>
              </a:defRPr>
            </a:lvl3pPr>
            <a:lvl4pPr lvl="3">
              <a:buNone/>
              <a:defRPr>
                <a:latin typeface="NVIDIA Sans Medium"/>
                <a:ea typeface="NVIDIA Sans Medium"/>
                <a:cs typeface="NVIDIA Sans Medium"/>
                <a:sym typeface="NVIDIA Sans Medium"/>
              </a:defRPr>
            </a:lvl4pPr>
            <a:lvl5pPr lvl="4">
              <a:buNone/>
              <a:defRPr>
                <a:latin typeface="NVIDIA Sans Medium"/>
                <a:ea typeface="NVIDIA Sans Medium"/>
                <a:cs typeface="NVIDIA Sans Medium"/>
                <a:sym typeface="NVIDIA Sans Medium"/>
              </a:defRPr>
            </a:lvl5pPr>
            <a:lvl6pPr lvl="5">
              <a:buNone/>
              <a:defRPr>
                <a:latin typeface="NVIDIA Sans Medium"/>
                <a:ea typeface="NVIDIA Sans Medium"/>
                <a:cs typeface="NVIDIA Sans Medium"/>
                <a:sym typeface="NVIDIA Sans Medium"/>
              </a:defRPr>
            </a:lvl6pPr>
            <a:lvl7pPr lvl="6">
              <a:buNone/>
              <a:defRPr>
                <a:latin typeface="NVIDIA Sans Medium"/>
                <a:ea typeface="NVIDIA Sans Medium"/>
                <a:cs typeface="NVIDIA Sans Medium"/>
                <a:sym typeface="NVIDIA Sans Medium"/>
              </a:defRPr>
            </a:lvl7pPr>
            <a:lvl8pPr lvl="7">
              <a:buNone/>
              <a:defRPr>
                <a:latin typeface="NVIDIA Sans Medium"/>
                <a:ea typeface="NVIDIA Sans Medium"/>
                <a:cs typeface="NVIDIA Sans Medium"/>
                <a:sym typeface="NVIDIA Sans Medium"/>
              </a:defRPr>
            </a:lvl8pPr>
            <a:lvl9pPr lvl="8">
              <a:buNone/>
              <a:defRPr>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6277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Image Left - Text Right">
  <p:cSld name="Image Left - Text Right">
    <p:spTree>
      <p:nvGrpSpPr>
        <p:cNvPr id="1" name="Shape 294"/>
        <p:cNvGrpSpPr/>
        <p:nvPr/>
      </p:nvGrpSpPr>
      <p:grpSpPr>
        <a:xfrm>
          <a:off x="0" y="0"/>
          <a:ext cx="0" cy="0"/>
          <a:chOff x="0" y="0"/>
          <a:chExt cx="0" cy="0"/>
        </a:xfrm>
      </p:grpSpPr>
      <p:sp>
        <p:nvSpPr>
          <p:cNvPr id="295" name="Google Shape;295;p24"/>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296" name="Google Shape;296;p24"/>
          <p:cNvSpPr txBox="1">
            <a:spLocks noGrp="1"/>
          </p:cNvSpPr>
          <p:nvPr>
            <p:ph type="title"/>
          </p:nvPr>
        </p:nvSpPr>
        <p:spPr>
          <a:xfrm>
            <a:off x="19129248"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24"/>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298" name="Google Shape;298;p24"/>
          <p:cNvSpPr txBox="1">
            <a:spLocks noGrp="1"/>
          </p:cNvSpPr>
          <p:nvPr>
            <p:ph type="body" idx="3"/>
          </p:nvPr>
        </p:nvSpPr>
        <p:spPr>
          <a:xfrm>
            <a:off x="19129248"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299" name="Google Shape;299;p24"/>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40774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DING_Title, Subtitle, Bullets">
  <p:cSld name="CODING_Title, Subtitle, Bullets">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4" name="Google Shape;64;p9"/>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mage Left - Text Right NO SUBTITLE">
  <p:cSld name="Image Left - Text Right NO SUBTITLE">
    <p:spTree>
      <p:nvGrpSpPr>
        <p:cNvPr id="1" name="Shape 300"/>
        <p:cNvGrpSpPr/>
        <p:nvPr/>
      </p:nvGrpSpPr>
      <p:grpSpPr>
        <a:xfrm>
          <a:off x="0" y="0"/>
          <a:ext cx="0" cy="0"/>
          <a:chOff x="0" y="0"/>
          <a:chExt cx="0" cy="0"/>
        </a:xfrm>
      </p:grpSpPr>
      <p:sp>
        <p:nvSpPr>
          <p:cNvPr id="301" name="Google Shape;301;p25"/>
          <p:cNvSpPr txBox="1">
            <a:spLocks noGrp="1"/>
          </p:cNvSpPr>
          <p:nvPr>
            <p:ph type="body" idx="1"/>
          </p:nvPr>
        </p:nvSpPr>
        <p:spPr>
          <a:xfrm>
            <a:off x="19129248"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cxnSp>
        <p:nvCxnSpPr>
          <p:cNvPr id="302" name="Google Shape;302;p25"/>
          <p:cNvCxnSpPr/>
          <p:nvPr/>
        </p:nvCxnSpPr>
        <p:spPr>
          <a:xfrm>
            <a:off x="16413162" y="5693228"/>
            <a:ext cx="17282478" cy="0"/>
          </a:xfrm>
          <a:prstGeom prst="straightConnector1">
            <a:avLst/>
          </a:prstGeom>
          <a:noFill/>
          <a:ln w="31750" cap="flat" cmpd="sng">
            <a:solidFill>
              <a:schemeClr val="accent5"/>
            </a:solidFill>
            <a:prstDash val="solid"/>
            <a:round/>
            <a:headEnd type="none" w="sm" len="sm"/>
            <a:tailEnd type="none" w="sm" len="sm"/>
          </a:ln>
        </p:spPr>
      </p:cxnSp>
      <p:sp>
        <p:nvSpPr>
          <p:cNvPr id="303" name="Google Shape;303;p25"/>
          <p:cNvSpPr txBox="1">
            <a:spLocks noGrp="1"/>
          </p:cNvSpPr>
          <p:nvPr>
            <p:ph type="title"/>
          </p:nvPr>
        </p:nvSpPr>
        <p:spPr>
          <a:xfrm>
            <a:off x="19129248"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25"/>
          <p:cNvSpPr>
            <a:spLocks noGrp="1"/>
          </p:cNvSpPr>
          <p:nvPr>
            <p:ph type="pic" idx="2"/>
          </p:nvPr>
        </p:nvSpPr>
        <p:spPr>
          <a:xfrm>
            <a:off x="0"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extLst>
      <p:ext uri="{BB962C8B-B14F-4D97-AF65-F5344CB8AC3E}">
        <p14:creationId xmlns:p14="http://schemas.microsoft.com/office/powerpoint/2010/main" val="2074154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ext Left NO SUBTITLE - Image Right">
  <p:cSld name="Text Left NO SUBTITLE - Image Right">
    <p:spTree>
      <p:nvGrpSpPr>
        <p:cNvPr id="1" name="Shape 305"/>
        <p:cNvGrpSpPr/>
        <p:nvPr/>
      </p:nvGrpSpPr>
      <p:grpSpPr>
        <a:xfrm>
          <a:off x="0" y="0"/>
          <a:ext cx="0" cy="0"/>
          <a:chOff x="0" y="0"/>
          <a:chExt cx="0" cy="0"/>
        </a:xfrm>
      </p:grpSpPr>
      <p:sp>
        <p:nvSpPr>
          <p:cNvPr id="306" name="Google Shape;306;p26"/>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07" name="Google Shape;307;p26"/>
          <p:cNvSpPr txBox="1">
            <a:spLocks noGrp="1"/>
          </p:cNvSpPr>
          <p:nvPr>
            <p:ph type="title"/>
          </p:nvPr>
        </p:nvSpPr>
        <p:spPr>
          <a:xfrm>
            <a:off x="2596896" y="1218776"/>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26"/>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NVIDIA Sans"/>
                <a:ea typeface="NVIDIA Sans"/>
                <a:cs typeface="NVIDIA Sans"/>
                <a:sym typeface="NVIDIA Sans"/>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NVIDIA Sans"/>
                <a:ea typeface="NVIDIA Sans"/>
                <a:cs typeface="NVIDIA Sans"/>
                <a:sym typeface="NVIDIA Sans"/>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NVIDIA Sans"/>
                <a:ea typeface="NVIDIA Sans"/>
                <a:cs typeface="NVIDIA Sans"/>
                <a:sym typeface="NVIDIA Sans"/>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NVIDIA Sans"/>
                <a:ea typeface="NVIDIA Sans"/>
                <a:cs typeface="NVIDIA Sans"/>
                <a:sym typeface="NVIDIA Sans"/>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09" name="Google Shape;309;p26"/>
          <p:cNvGrpSpPr/>
          <p:nvPr/>
        </p:nvGrpSpPr>
        <p:grpSpPr>
          <a:xfrm>
            <a:off x="0" y="19504414"/>
            <a:ext cx="2330569" cy="1082936"/>
            <a:chOff x="0" y="19504414"/>
            <a:chExt cx="2330569" cy="1082936"/>
          </a:xfrm>
        </p:grpSpPr>
        <p:sp>
          <p:nvSpPr>
            <p:cNvPr id="310" name="Google Shape;310;p26"/>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11" name="Google Shape;311;p26"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12" name="Google Shape;312;p26"/>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13" name="Google Shape;313;p26"/>
          <p:cNvSpPr>
            <a:spLocks noGrp="1"/>
          </p:cNvSpPr>
          <p:nvPr>
            <p:ph type="pic" idx="2"/>
          </p:nvPr>
        </p:nvSpPr>
        <p:spPr>
          <a:xfrm>
            <a:off x="20162837" y="0"/>
            <a:ext cx="16413163"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14" name="Google Shape;314;p26"/>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239075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 Left NO BULLETS - Image Right ">
  <p:cSld name="Text Left NO BULLETS - Image Right ">
    <p:spTree>
      <p:nvGrpSpPr>
        <p:cNvPr id="1" name="Shape 315"/>
        <p:cNvGrpSpPr/>
        <p:nvPr/>
      </p:nvGrpSpPr>
      <p:grpSpPr>
        <a:xfrm>
          <a:off x="0" y="0"/>
          <a:ext cx="0" cy="0"/>
          <a:chOff x="0" y="0"/>
          <a:chExt cx="0" cy="0"/>
        </a:xfrm>
      </p:grpSpPr>
      <p:sp>
        <p:nvSpPr>
          <p:cNvPr id="316" name="Google Shape;316;p27"/>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17" name="Google Shape;317;p27"/>
          <p:cNvSpPr txBox="1">
            <a:spLocks noGrp="1"/>
          </p:cNvSpPr>
          <p:nvPr>
            <p:ph type="title"/>
          </p:nvPr>
        </p:nvSpPr>
        <p:spPr>
          <a:xfrm>
            <a:off x="2596896" y="6829593"/>
            <a:ext cx="12143232"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27"/>
          <p:cNvSpPr txBox="1">
            <a:spLocks noGrp="1"/>
          </p:cNvSpPr>
          <p:nvPr>
            <p:ph type="body" idx="1"/>
          </p:nvPr>
        </p:nvSpPr>
        <p:spPr>
          <a:xfrm>
            <a:off x="2596896" y="10283120"/>
            <a:ext cx="12143232"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grpSp>
        <p:nvGrpSpPr>
          <p:cNvPr id="319" name="Google Shape;319;p27"/>
          <p:cNvGrpSpPr/>
          <p:nvPr/>
        </p:nvGrpSpPr>
        <p:grpSpPr>
          <a:xfrm>
            <a:off x="0" y="19504414"/>
            <a:ext cx="2330569" cy="1082936"/>
            <a:chOff x="0" y="19504414"/>
            <a:chExt cx="2330569" cy="1082936"/>
          </a:xfrm>
        </p:grpSpPr>
        <p:sp>
          <p:nvSpPr>
            <p:cNvPr id="320" name="Google Shape;320;p27"/>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21" name="Google Shape;321;p27"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22" name="Google Shape;322;p27"/>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3" name="Google Shape;323;p27"/>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2582524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ext Left TITLE ONLY - Image Right">
  <p:cSld name="Text Left TITLE ONLY - Image Right">
    <p:spTree>
      <p:nvGrpSpPr>
        <p:cNvPr id="1" name="Shape 324"/>
        <p:cNvGrpSpPr/>
        <p:nvPr/>
      </p:nvGrpSpPr>
      <p:grpSpPr>
        <a:xfrm>
          <a:off x="0" y="0"/>
          <a:ext cx="0" cy="0"/>
          <a:chOff x="0" y="0"/>
          <a:chExt cx="0" cy="0"/>
        </a:xfrm>
      </p:grpSpPr>
      <p:sp>
        <p:nvSpPr>
          <p:cNvPr id="325" name="Google Shape;325;p28"/>
          <p:cNvSpPr/>
          <p:nvPr/>
        </p:nvSpPr>
        <p:spPr>
          <a:xfrm>
            <a:off x="32964120" y="18928080"/>
            <a:ext cx="3611880" cy="164592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26" name="Google Shape;326;p28"/>
          <p:cNvSpPr>
            <a:spLocks noGrp="1"/>
          </p:cNvSpPr>
          <p:nvPr>
            <p:ph type="pic" idx="2"/>
          </p:nvPr>
        </p:nvSpPr>
        <p:spPr>
          <a:xfrm>
            <a:off x="16422623" y="0"/>
            <a:ext cx="20153377" cy="20574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27" name="Google Shape;327;p28"/>
          <p:cNvSpPr txBox="1">
            <a:spLocks noGrp="1"/>
          </p:cNvSpPr>
          <p:nvPr>
            <p:ph type="title"/>
          </p:nvPr>
        </p:nvSpPr>
        <p:spPr>
          <a:xfrm>
            <a:off x="2596896" y="8604153"/>
            <a:ext cx="12179806" cy="33656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60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8" name="Google Shape;328;p28"/>
          <p:cNvGrpSpPr/>
          <p:nvPr/>
        </p:nvGrpSpPr>
        <p:grpSpPr>
          <a:xfrm>
            <a:off x="0" y="19504414"/>
            <a:ext cx="2330569" cy="1082936"/>
            <a:chOff x="0" y="19504414"/>
            <a:chExt cx="2330569" cy="1082936"/>
          </a:xfrm>
        </p:grpSpPr>
        <p:sp>
          <p:nvSpPr>
            <p:cNvPr id="329" name="Google Shape;329;p28"/>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30" name="Google Shape;330;p28"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331" name="Google Shape;331;p28"/>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33420134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DING Layout">
  <p:cSld name="CODING Layout">
    <p:spTree>
      <p:nvGrpSpPr>
        <p:cNvPr id="1" name="Shape 332"/>
        <p:cNvGrpSpPr/>
        <p:nvPr/>
      </p:nvGrpSpPr>
      <p:grpSpPr>
        <a:xfrm>
          <a:off x="0" y="0"/>
          <a:ext cx="0" cy="0"/>
          <a:chOff x="0" y="0"/>
          <a:chExt cx="0" cy="0"/>
        </a:xfrm>
      </p:grpSpPr>
      <p:sp>
        <p:nvSpPr>
          <p:cNvPr id="333" name="Google Shape;333;p29"/>
          <p:cNvSpPr/>
          <p:nvPr/>
        </p:nvSpPr>
        <p:spPr>
          <a:xfrm>
            <a:off x="32689800" y="18333715"/>
            <a:ext cx="3886200" cy="224028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34" name="Google Shape;334;p29"/>
          <p:cNvSpPr txBox="1">
            <a:spLocks noGrp="1"/>
          </p:cNvSpPr>
          <p:nvPr>
            <p:ph type="title"/>
          </p:nvPr>
        </p:nvSpPr>
        <p:spPr>
          <a:xfrm>
            <a:off x="2596896" y="302065"/>
            <a:ext cx="14639544" cy="33656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60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29"/>
          <p:cNvSpPr txBox="1">
            <a:spLocks noGrp="1"/>
          </p:cNvSpPr>
          <p:nvPr>
            <p:ph type="body" idx="1"/>
          </p:nvPr>
        </p:nvSpPr>
        <p:spPr>
          <a:xfrm>
            <a:off x="2596896" y="6988192"/>
            <a:ext cx="14639544" cy="11345523"/>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6" name="Google Shape;336;p29"/>
          <p:cNvSpPr txBox="1">
            <a:spLocks noGrp="1"/>
          </p:cNvSpPr>
          <p:nvPr>
            <p:ph type="body" idx="2"/>
          </p:nvPr>
        </p:nvSpPr>
        <p:spPr>
          <a:xfrm>
            <a:off x="2596896" y="3731768"/>
            <a:ext cx="14639544" cy="1408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37" name="Google Shape;337;p29"/>
          <p:cNvSpPr/>
          <p:nvPr/>
        </p:nvSpPr>
        <p:spPr>
          <a:xfrm>
            <a:off x="20162837" y="0"/>
            <a:ext cx="16413163" cy="20573998"/>
          </a:xfrm>
          <a:prstGeom prst="rect">
            <a:avLst/>
          </a:prstGeom>
          <a:solidFill>
            <a:srgbClr val="F2F2F2"/>
          </a:solidFill>
          <a:ln>
            <a:noFill/>
          </a:ln>
        </p:spPr>
        <p:txBody>
          <a:bodyPr spcFirstLastPara="1" wrap="square" lIns="91425" tIns="2194550" rIns="91425" bIns="45700" anchor="ctr" anchorCtr="0">
            <a:noAutofit/>
          </a:bodyPr>
          <a:lstStyle/>
          <a:p>
            <a:pPr marL="0" marR="0" lvl="0" indent="0" algn="ctr" rtl="0">
              <a:lnSpc>
                <a:spcPct val="90000"/>
              </a:lnSpc>
              <a:spcBef>
                <a:spcPts val="0"/>
              </a:spcBef>
              <a:spcAft>
                <a:spcPts val="0"/>
              </a:spcAft>
              <a:buClr>
                <a:schemeClr val="dk1"/>
              </a:buClr>
              <a:buSzPts val="4000"/>
              <a:buFont typeface="NVIDIA Sans"/>
              <a:buNone/>
            </a:pPr>
            <a:endParaRPr sz="4000">
              <a:solidFill>
                <a:schemeClr val="lt2"/>
              </a:solidFill>
              <a:latin typeface="NVIDIA Sans"/>
              <a:ea typeface="NVIDIA Sans"/>
              <a:cs typeface="NVIDIA Sans"/>
              <a:sym typeface="NVIDIA Sans"/>
            </a:endParaRPr>
          </a:p>
        </p:txBody>
      </p:sp>
      <p:grpSp>
        <p:nvGrpSpPr>
          <p:cNvPr id="338" name="Google Shape;338;p29"/>
          <p:cNvGrpSpPr/>
          <p:nvPr/>
        </p:nvGrpSpPr>
        <p:grpSpPr>
          <a:xfrm>
            <a:off x="0" y="19504414"/>
            <a:ext cx="2330569" cy="1082936"/>
            <a:chOff x="0" y="19504414"/>
            <a:chExt cx="2330569" cy="1082936"/>
          </a:xfrm>
        </p:grpSpPr>
        <p:sp>
          <p:nvSpPr>
            <p:cNvPr id="339" name="Google Shape;339;p29"/>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pic>
          <p:nvPicPr>
            <p:cNvPr id="340" name="Google Shape;340;p29"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341" name="Google Shape;341;p29"/>
          <p:cNvCxnSpPr/>
          <p:nvPr/>
        </p:nvCxnSpPr>
        <p:spPr>
          <a:xfrm>
            <a:off x="0" y="5693228"/>
            <a:ext cx="17236440" cy="0"/>
          </a:xfrm>
          <a:prstGeom prst="straightConnector1">
            <a:avLst/>
          </a:prstGeom>
          <a:noFill/>
          <a:ln w="31750" cap="flat" cmpd="sng">
            <a:solidFill>
              <a:schemeClr val="accent5"/>
            </a:solidFill>
            <a:prstDash val="solid"/>
            <a:round/>
            <a:headEnd type="none" w="sm" len="sm"/>
            <a:tailEnd type="none" w="sm" len="sm"/>
          </a:ln>
        </p:spPr>
      </p:cxnSp>
      <p:sp>
        <p:nvSpPr>
          <p:cNvPr id="342" name="Google Shape;342;p29"/>
          <p:cNvSpPr txBox="1"/>
          <p:nvPr/>
        </p:nvSpPr>
        <p:spPr>
          <a:xfrm>
            <a:off x="2596896"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2400">
                <a:solidFill>
                  <a:schemeClr val="lt1"/>
                </a:solidFill>
                <a:latin typeface="NVIDIA Sans"/>
                <a:ea typeface="NVIDIA Sans"/>
                <a:cs typeface="NVIDIA Sans"/>
                <a:sym typeface="NVIDIA Sans"/>
              </a:rPr>
              <a:t>‹#›</a:t>
            </a:fld>
            <a:endParaRPr sz="24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185178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Embargo">
  <p:cSld name="Embargo">
    <p:spTree>
      <p:nvGrpSpPr>
        <p:cNvPr id="1" name="Shape 343"/>
        <p:cNvGrpSpPr/>
        <p:nvPr/>
      </p:nvGrpSpPr>
      <p:grpSpPr>
        <a:xfrm>
          <a:off x="0" y="0"/>
          <a:ext cx="0" cy="0"/>
          <a:chOff x="0" y="0"/>
          <a:chExt cx="0" cy="0"/>
        </a:xfrm>
      </p:grpSpPr>
      <p:sp>
        <p:nvSpPr>
          <p:cNvPr id="344" name="Google Shape;344;p30"/>
          <p:cNvSpPr/>
          <p:nvPr/>
        </p:nvSpPr>
        <p:spPr>
          <a:xfrm>
            <a:off x="0" y="0"/>
            <a:ext cx="36576000" cy="20574000"/>
          </a:xfrm>
          <a:prstGeom prst="rect">
            <a:avLst/>
          </a:prstGeom>
          <a:solidFill>
            <a:srgbClr val="9E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NVIDIA Sans"/>
              <a:ea typeface="NVIDIA Sans"/>
              <a:cs typeface="NVIDIA Sans"/>
              <a:sym typeface="NVIDIA Sans"/>
            </a:endParaRPr>
          </a:p>
        </p:txBody>
      </p:sp>
      <p:sp>
        <p:nvSpPr>
          <p:cNvPr id="345" name="Google Shape;345;p30"/>
          <p:cNvSpPr txBox="1">
            <a:spLocks noGrp="1"/>
          </p:cNvSpPr>
          <p:nvPr>
            <p:ph type="body" idx="1"/>
          </p:nvPr>
        </p:nvSpPr>
        <p:spPr>
          <a:xfrm>
            <a:off x="7634260" y="10771999"/>
            <a:ext cx="22733876" cy="54761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1"/>
              </a:buClr>
              <a:buSzPts val="4400"/>
              <a:buFont typeface="NVIDIA Sans"/>
              <a:buNone/>
              <a:defRPr sz="4400" b="0" i="0" u="none" strike="noStrike" cap="none">
                <a:solidFill>
                  <a:schemeClr val="dk1"/>
                </a:solidFill>
                <a:latin typeface="NVIDIA Sans Medium"/>
                <a:ea typeface="NVIDIA Sans Medium"/>
                <a:cs typeface="NVIDIA Sans Medium"/>
                <a:sym typeface="NVIDIA Sans Medium"/>
              </a:defRPr>
            </a:lvl1pPr>
            <a:lvl2pPr marL="914400" marR="0" lvl="1"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2pPr>
            <a:lvl3pPr marL="1371600" marR="0" lvl="2" indent="-228600" algn="l" rtl="0">
              <a:lnSpc>
                <a:spcPct val="90000"/>
              </a:lnSpc>
              <a:spcBef>
                <a:spcPts val="1500"/>
              </a:spcBef>
              <a:spcAft>
                <a:spcPts val="0"/>
              </a:spcAft>
              <a:buClr>
                <a:schemeClr val="dk2"/>
              </a:buClr>
              <a:buSzPts val="7539"/>
              <a:buFont typeface="NVIDIA Sans"/>
              <a:buNone/>
              <a:defRPr sz="7539" b="0" i="0" u="none" strike="noStrike" cap="none">
                <a:solidFill>
                  <a:schemeClr val="dk2"/>
                </a:solidFill>
                <a:latin typeface="NVIDIA Sans"/>
                <a:ea typeface="NVIDIA Sans"/>
                <a:cs typeface="NVIDIA Sans"/>
                <a:sym typeface="NVIDIA Sans"/>
              </a:defRPr>
            </a:lvl3pPr>
            <a:lvl4pPr marL="1828800" marR="0" lvl="3" indent="-228600" algn="l" rtl="0">
              <a:lnSpc>
                <a:spcPct val="90000"/>
              </a:lnSpc>
              <a:spcBef>
                <a:spcPts val="1500"/>
              </a:spcBef>
              <a:spcAft>
                <a:spcPts val="0"/>
              </a:spcAft>
              <a:buClr>
                <a:schemeClr val="dk1"/>
              </a:buClr>
              <a:buSzPts val="5400"/>
              <a:buFont typeface="NVIDIA Sans"/>
              <a:buNone/>
              <a:defRPr sz="5400" b="0" i="0" u="none" strike="noStrike" cap="none">
                <a:solidFill>
                  <a:schemeClr val="dk1"/>
                </a:solidFill>
                <a:latin typeface="NVIDIA Sans"/>
                <a:ea typeface="NVIDIA Sans"/>
                <a:cs typeface="NVIDIA Sans"/>
                <a:sym typeface="NVIDIA Sans"/>
              </a:defRPr>
            </a:lvl4pPr>
            <a:lvl5pPr marL="2286000" marR="0" lvl="4"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46" name="Google Shape;346;p30"/>
          <p:cNvSpPr txBox="1">
            <a:spLocks noGrp="1"/>
          </p:cNvSpPr>
          <p:nvPr>
            <p:ph type="title"/>
          </p:nvPr>
        </p:nvSpPr>
        <p:spPr>
          <a:xfrm>
            <a:off x="7634260" y="9024760"/>
            <a:ext cx="22733877" cy="175426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NVIDIA Sans Light"/>
              <a:buNone/>
              <a:defRPr sz="12000" b="0" cap="none">
                <a:solidFill>
                  <a:schemeClr val="dk1"/>
                </a:solidFill>
                <a:latin typeface="NVIDIA Sans Light"/>
                <a:ea typeface="NVIDIA Sans Light"/>
                <a:cs typeface="NVIDIA Sans Light"/>
                <a:sym typeface="NVIDIA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7" name="Google Shape;347;p30" descr="A close up of a logo&#10;&#10;Description automatically generated"/>
          <p:cNvPicPr preferRelativeResize="0"/>
          <p:nvPr/>
        </p:nvPicPr>
        <p:blipFill rotWithShape="1">
          <a:blip r:embed="rId2">
            <a:alphaModFix/>
          </a:blip>
          <a:srcRect/>
          <a:stretch/>
        </p:blipFill>
        <p:spPr>
          <a:xfrm>
            <a:off x="7193140" y="6248046"/>
            <a:ext cx="2357259" cy="2357256"/>
          </a:xfrm>
          <a:prstGeom prst="rect">
            <a:avLst/>
          </a:prstGeom>
          <a:noFill/>
          <a:ln>
            <a:noFill/>
          </a:ln>
        </p:spPr>
      </p:pic>
      <p:sp>
        <p:nvSpPr>
          <p:cNvPr id="348" name="Google Shape;348;p30"/>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solidFill>
                  <a:schemeClr val="dk1"/>
                </a:solidFill>
                <a:latin typeface="NVIDIA Sans Medium"/>
                <a:ea typeface="NVIDIA Sans Medium"/>
                <a:cs typeface="NVIDIA Sans Medium"/>
                <a:sym typeface="NVIDIA Sans Medium"/>
              </a:defRPr>
            </a:lvl1pPr>
            <a:lvl2pPr lvl="1">
              <a:buNone/>
              <a:defRPr>
                <a:solidFill>
                  <a:schemeClr val="dk1"/>
                </a:solidFill>
                <a:latin typeface="NVIDIA Sans Medium"/>
                <a:ea typeface="NVIDIA Sans Medium"/>
                <a:cs typeface="NVIDIA Sans Medium"/>
                <a:sym typeface="NVIDIA Sans Medium"/>
              </a:defRPr>
            </a:lvl2pPr>
            <a:lvl3pPr lvl="2">
              <a:buNone/>
              <a:defRPr>
                <a:solidFill>
                  <a:schemeClr val="dk1"/>
                </a:solidFill>
                <a:latin typeface="NVIDIA Sans Medium"/>
                <a:ea typeface="NVIDIA Sans Medium"/>
                <a:cs typeface="NVIDIA Sans Medium"/>
                <a:sym typeface="NVIDIA Sans Medium"/>
              </a:defRPr>
            </a:lvl3pPr>
            <a:lvl4pPr lvl="3">
              <a:buNone/>
              <a:defRPr>
                <a:solidFill>
                  <a:schemeClr val="dk1"/>
                </a:solidFill>
                <a:latin typeface="NVIDIA Sans Medium"/>
                <a:ea typeface="NVIDIA Sans Medium"/>
                <a:cs typeface="NVIDIA Sans Medium"/>
                <a:sym typeface="NVIDIA Sans Medium"/>
              </a:defRPr>
            </a:lvl4pPr>
            <a:lvl5pPr lvl="4">
              <a:buNone/>
              <a:defRPr>
                <a:solidFill>
                  <a:schemeClr val="dk1"/>
                </a:solidFill>
                <a:latin typeface="NVIDIA Sans Medium"/>
                <a:ea typeface="NVIDIA Sans Medium"/>
                <a:cs typeface="NVIDIA Sans Medium"/>
                <a:sym typeface="NVIDIA Sans Medium"/>
              </a:defRPr>
            </a:lvl5pPr>
            <a:lvl6pPr lvl="5">
              <a:buNone/>
              <a:defRPr>
                <a:solidFill>
                  <a:schemeClr val="dk1"/>
                </a:solidFill>
                <a:latin typeface="NVIDIA Sans Medium"/>
                <a:ea typeface="NVIDIA Sans Medium"/>
                <a:cs typeface="NVIDIA Sans Medium"/>
                <a:sym typeface="NVIDIA Sans Medium"/>
              </a:defRPr>
            </a:lvl6pPr>
            <a:lvl7pPr lvl="6">
              <a:buNone/>
              <a:defRPr>
                <a:solidFill>
                  <a:schemeClr val="dk1"/>
                </a:solidFill>
                <a:latin typeface="NVIDIA Sans Medium"/>
                <a:ea typeface="NVIDIA Sans Medium"/>
                <a:cs typeface="NVIDIA Sans Medium"/>
                <a:sym typeface="NVIDIA Sans Medium"/>
              </a:defRPr>
            </a:lvl7pPr>
            <a:lvl8pPr lvl="7">
              <a:buNone/>
              <a:defRPr>
                <a:solidFill>
                  <a:schemeClr val="dk1"/>
                </a:solidFill>
                <a:latin typeface="NVIDIA Sans Medium"/>
                <a:ea typeface="NVIDIA Sans Medium"/>
                <a:cs typeface="NVIDIA Sans Medium"/>
                <a:sym typeface="NVIDIA Sans Medium"/>
              </a:defRPr>
            </a:lvl8pPr>
            <a:lvl9pPr lvl="8">
              <a:buNone/>
              <a:defRPr>
                <a:solidFill>
                  <a:schemeClr val="dk1"/>
                </a:solidFill>
                <a:latin typeface="NVIDIA Sans Medium"/>
                <a:ea typeface="NVIDIA Sans Medium"/>
                <a:cs typeface="NVIDIA Sans Medium"/>
                <a:sym typeface="NVIDIA Sa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02335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349"/>
        <p:cNvGrpSpPr/>
        <p:nvPr/>
      </p:nvGrpSpPr>
      <p:grpSpPr>
        <a:xfrm>
          <a:off x="0" y="0"/>
          <a:ext cx="0" cy="0"/>
          <a:chOff x="0" y="0"/>
          <a:chExt cx="0" cy="0"/>
        </a:xfrm>
      </p:grpSpPr>
      <p:pic>
        <p:nvPicPr>
          <p:cNvPr id="350" name="Google Shape;350;p31"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1" name="Google Shape;351;p31"/>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cxnSp>
        <p:nvCxnSpPr>
          <p:cNvPr id="352" name="Google Shape;352;p31"/>
          <p:cNvCxnSpPr/>
          <p:nvPr/>
        </p:nvCxnSpPr>
        <p:spPr>
          <a:xfrm>
            <a:off x="0" y="11329275"/>
            <a:ext cx="36576000" cy="0"/>
          </a:xfrm>
          <a:prstGeom prst="straightConnector1">
            <a:avLst/>
          </a:prstGeom>
          <a:noFill/>
          <a:ln w="50800" cap="flat" cmpd="sng">
            <a:solidFill>
              <a:schemeClr val="dk2"/>
            </a:solidFill>
            <a:prstDash val="solid"/>
            <a:round/>
            <a:headEnd type="none" w="sm" len="sm"/>
            <a:tailEnd type="none" w="sm" len="sm"/>
          </a:ln>
        </p:spPr>
      </p:cxnSp>
      <p:sp>
        <p:nvSpPr>
          <p:cNvPr id="353" name="Google Shape;353;p31"/>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31"/>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55" name="Google Shape;355;p31"/>
          <p:cNvSpPr txBox="1">
            <a:spLocks noGrp="1"/>
          </p:cNvSpPr>
          <p:nvPr>
            <p:ph type="sldNum" idx="12"/>
          </p:nvPr>
        </p:nvSpPr>
        <p:spPr>
          <a:xfrm>
            <a:off x="34379535" y="191514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6494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mplex_Timeline">
  <p:cSld name="Complex_Timeline">
    <p:spTree>
      <p:nvGrpSpPr>
        <p:cNvPr id="1" name="Shape 356"/>
        <p:cNvGrpSpPr/>
        <p:nvPr/>
      </p:nvGrpSpPr>
      <p:grpSpPr>
        <a:xfrm>
          <a:off x="0" y="0"/>
          <a:ext cx="0" cy="0"/>
          <a:chOff x="0" y="0"/>
          <a:chExt cx="0" cy="0"/>
        </a:xfrm>
      </p:grpSpPr>
      <p:pic>
        <p:nvPicPr>
          <p:cNvPr id="357" name="Google Shape;357;p32"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58" name="Google Shape;358;p32"/>
          <p:cNvSpPr/>
          <p:nvPr/>
        </p:nvSpPr>
        <p:spPr>
          <a:xfrm>
            <a:off x="0" y="6963916"/>
            <a:ext cx="36576000" cy="13610084"/>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59" name="Google Shape;359;p32"/>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32"/>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1" name="Google Shape;361;p3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lvl1pPr lvl="0">
              <a:buNone/>
              <a:defRPr sz="3600">
                <a:solidFill>
                  <a:schemeClr val="lt1"/>
                </a:solidFill>
              </a:defRPr>
            </a:lvl1pPr>
            <a:lvl2pPr lvl="1">
              <a:buNone/>
              <a:defRPr sz="3600">
                <a:solidFill>
                  <a:schemeClr val="lt1"/>
                </a:solidFill>
              </a:defRPr>
            </a:lvl2pPr>
            <a:lvl3pPr lvl="2">
              <a:buNone/>
              <a:defRPr sz="3600">
                <a:solidFill>
                  <a:schemeClr val="lt1"/>
                </a:solidFill>
              </a:defRPr>
            </a:lvl3pPr>
            <a:lvl4pPr lvl="3">
              <a:buNone/>
              <a:defRPr sz="3600">
                <a:solidFill>
                  <a:schemeClr val="lt1"/>
                </a:solidFill>
              </a:defRPr>
            </a:lvl4pPr>
            <a:lvl5pPr lvl="4">
              <a:buNone/>
              <a:defRPr sz="3600">
                <a:solidFill>
                  <a:schemeClr val="lt1"/>
                </a:solidFill>
              </a:defRPr>
            </a:lvl5pPr>
            <a:lvl6pPr lvl="5">
              <a:buNone/>
              <a:defRPr sz="3600">
                <a:solidFill>
                  <a:schemeClr val="lt1"/>
                </a:solidFill>
              </a:defRPr>
            </a:lvl6pPr>
            <a:lvl7pPr lvl="6">
              <a:buNone/>
              <a:defRPr sz="3600">
                <a:solidFill>
                  <a:schemeClr val="lt1"/>
                </a:solidFill>
              </a:defRPr>
            </a:lvl7pPr>
            <a:lvl8pPr lvl="7">
              <a:buNone/>
              <a:defRPr sz="3600">
                <a:solidFill>
                  <a:schemeClr val="lt1"/>
                </a:solidFill>
              </a:defRPr>
            </a:lvl8pPr>
            <a:lvl9pPr lvl="8">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4284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Demo - Image Layout">
  <p:cSld name="1_Demo - Image Layout">
    <p:spTree>
      <p:nvGrpSpPr>
        <p:cNvPr id="1" name="Shape 362"/>
        <p:cNvGrpSpPr/>
        <p:nvPr/>
      </p:nvGrpSpPr>
      <p:grpSpPr>
        <a:xfrm>
          <a:off x="0" y="0"/>
          <a:ext cx="0" cy="0"/>
          <a:chOff x="0" y="0"/>
          <a:chExt cx="0" cy="0"/>
        </a:xfrm>
      </p:grpSpPr>
      <p:pic>
        <p:nvPicPr>
          <p:cNvPr id="363" name="Google Shape;363;p33"/>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64" name="Google Shape;364;p33"/>
          <p:cNvSpPr>
            <a:spLocks noGrp="1"/>
          </p:cNvSpPr>
          <p:nvPr>
            <p:ph type="pic" idx="2"/>
          </p:nvPr>
        </p:nvSpPr>
        <p:spPr>
          <a:xfrm>
            <a:off x="0" y="0"/>
            <a:ext cx="36576000" cy="20574000"/>
          </a:xfrm>
          <a:prstGeom prst="rect">
            <a:avLst/>
          </a:prstGeom>
          <a:solidFill>
            <a:srgbClr val="F2F2F2"/>
          </a:solidFill>
          <a:ln>
            <a:noFill/>
          </a:ln>
        </p:spPr>
      </p:sp>
      <p:sp>
        <p:nvSpPr>
          <p:cNvPr id="365" name="Google Shape;365;p33"/>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23998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emo - Insert Video Layout">
  <p:cSld name="Demo - Insert Video Layout">
    <p:spTree>
      <p:nvGrpSpPr>
        <p:cNvPr id="1" name="Shape 366"/>
        <p:cNvGrpSpPr/>
        <p:nvPr/>
      </p:nvGrpSpPr>
      <p:grpSpPr>
        <a:xfrm>
          <a:off x="0" y="0"/>
          <a:ext cx="0" cy="0"/>
          <a:chOff x="0" y="0"/>
          <a:chExt cx="0" cy="0"/>
        </a:xfrm>
      </p:grpSpPr>
      <p:sp>
        <p:nvSpPr>
          <p:cNvPr id="367" name="Google Shape;367;p34"/>
          <p:cNvSpPr/>
          <p:nvPr/>
        </p:nvSpPr>
        <p:spPr>
          <a:xfrm>
            <a:off x="0" y="0"/>
            <a:ext cx="36576000" cy="2057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368" name="Google Shape;368;p34"/>
          <p:cNvSpPr>
            <a:spLocks noGrp="1"/>
          </p:cNvSpPr>
          <p:nvPr>
            <p:ph type="media" idx="2"/>
          </p:nvPr>
        </p:nvSpPr>
        <p:spPr>
          <a:xfrm>
            <a:off x="0" y="0"/>
            <a:ext cx="36576000" cy="20574000"/>
          </a:xfrm>
          <a:prstGeom prst="rect">
            <a:avLst/>
          </a:prstGeom>
          <a:solidFill>
            <a:srgbClr val="F2F2F2"/>
          </a:solidFill>
          <a:ln>
            <a:noFill/>
          </a:ln>
        </p:spPr>
        <p:txBody>
          <a:bodyPr spcFirstLastPara="1" wrap="square" lIns="91425" tIns="0" rIns="91425" bIns="4206225" anchor="ctr" anchorCtr="0">
            <a:noAutofit/>
          </a:bodyPr>
          <a:lstStyle>
            <a:lvl1pPr marR="0" lvl="0" algn="ctr" rtl="0">
              <a:lnSpc>
                <a:spcPct val="90000"/>
              </a:lnSpc>
              <a:spcBef>
                <a:spcPts val="3000"/>
              </a:spcBef>
              <a:spcAft>
                <a:spcPts val="0"/>
              </a:spcAft>
              <a:buClr>
                <a:schemeClr val="lt1"/>
              </a:buClr>
              <a:buSzPts val="8400"/>
              <a:buFont typeface="NVIDIA Sans"/>
              <a:buNone/>
              <a:defRPr sz="8400" b="1" i="0" u="none" strike="noStrike" cap="none">
                <a:solidFill>
                  <a:schemeClr val="lt1"/>
                </a:solidFill>
                <a:latin typeface="NVIDIA Sans"/>
                <a:ea typeface="NVIDIA Sans"/>
                <a:cs typeface="NVIDIA Sans"/>
                <a:sym typeface="NVIDIA Sans"/>
              </a:defRPr>
            </a:lvl1pPr>
            <a:lvl2pPr marR="0" lvl="1" algn="l" rtl="0">
              <a:lnSpc>
                <a:spcPct val="90000"/>
              </a:lnSpc>
              <a:spcBef>
                <a:spcPts val="1500"/>
              </a:spcBef>
              <a:spcAft>
                <a:spcPts val="0"/>
              </a:spcAft>
              <a:buClr>
                <a:schemeClr val="dk1"/>
              </a:buClr>
              <a:buSzPts val="7200"/>
              <a:buFont typeface="NVIDIA Sans"/>
              <a:buChar char="•"/>
              <a:defRPr sz="7200" b="0" i="0" u="none" strike="noStrike" cap="none">
                <a:solidFill>
                  <a:schemeClr val="dk1"/>
                </a:solidFill>
                <a:latin typeface="NVIDIA Sans"/>
                <a:ea typeface="NVIDIA Sans"/>
                <a:cs typeface="NVIDIA Sans"/>
                <a:sym typeface="NVIDIA Sans"/>
              </a:defRPr>
            </a:lvl2pPr>
            <a:lvl3pPr marR="0" lvl="2" algn="l" rtl="0">
              <a:lnSpc>
                <a:spcPct val="90000"/>
              </a:lnSpc>
              <a:spcBef>
                <a:spcPts val="1500"/>
              </a:spcBef>
              <a:spcAft>
                <a:spcPts val="0"/>
              </a:spcAft>
              <a:buClr>
                <a:schemeClr val="dk1"/>
              </a:buClr>
              <a:buSzPts val="6000"/>
              <a:buFont typeface="NVIDIA Sans"/>
              <a:buChar char="•"/>
              <a:defRPr sz="6000" b="0" i="0" u="none" strike="noStrike" cap="none">
                <a:solidFill>
                  <a:schemeClr val="dk1"/>
                </a:solidFill>
                <a:latin typeface="NVIDIA Sans"/>
                <a:ea typeface="NVIDIA Sans"/>
                <a:cs typeface="NVIDIA Sans"/>
                <a:sym typeface="NVIDIA Sans"/>
              </a:defRPr>
            </a:lvl3pPr>
            <a:lvl4pPr marR="0" lvl="3"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4pPr>
            <a:lvl5pPr marR="0" lvl="4"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5pPr>
            <a:lvl6pPr marR="0" lvl="5"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R="0" lvl="6"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R="0" lvl="7"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R="0" lvl="8"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369" name="Google Shape;369;p34"/>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4189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FIDENTIAL_Coding">
  <p:cSld name="CONFIDENTIAL_Coding">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72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2514600" y="4873752"/>
            <a:ext cx="31546800" cy="1365199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90000"/>
              </a:lnSpc>
              <a:spcBef>
                <a:spcPts val="3000"/>
              </a:spcBef>
              <a:spcAft>
                <a:spcPts val="0"/>
              </a:spcAft>
              <a:buClr>
                <a:schemeClr val="dk2"/>
              </a:buClr>
              <a:buSzPts val="4400"/>
              <a:buFont typeface="NVIDIA Sans"/>
              <a:buChar char="•"/>
              <a:defRPr sz="4400" b="0" i="0" u="none" strike="noStrike" cap="none">
                <a:solidFill>
                  <a:schemeClr val="lt1"/>
                </a:solidFill>
                <a:latin typeface="Roboto Mono"/>
                <a:ea typeface="Roboto Mono"/>
                <a:cs typeface="Roboto Mono"/>
                <a:sym typeface="Roboto Mono"/>
              </a:defRPr>
            </a:lvl1pPr>
            <a:lvl2pPr marL="914400" marR="0" lvl="1" indent="-482600" algn="l" rtl="0">
              <a:lnSpc>
                <a:spcPct val="90000"/>
              </a:lnSpc>
              <a:spcBef>
                <a:spcPts val="1500"/>
              </a:spcBef>
              <a:spcAft>
                <a:spcPts val="0"/>
              </a:spcAft>
              <a:buClr>
                <a:schemeClr val="dk2"/>
              </a:buClr>
              <a:buSzPts val="4000"/>
              <a:buFont typeface="NVIDIA Sans"/>
              <a:buChar char="•"/>
              <a:defRPr sz="4000" b="0" i="0" u="none" strike="noStrike" cap="none">
                <a:solidFill>
                  <a:schemeClr val="lt1"/>
                </a:solidFill>
                <a:latin typeface="Roboto Mono"/>
                <a:ea typeface="Roboto Mono"/>
                <a:cs typeface="Roboto Mono"/>
                <a:sym typeface="Roboto Mono"/>
              </a:defRPr>
            </a:lvl2pPr>
            <a:lvl3pPr marL="1371600" marR="0" lvl="2" indent="-457200" algn="l" rtl="0">
              <a:lnSpc>
                <a:spcPct val="90000"/>
              </a:lnSpc>
              <a:spcBef>
                <a:spcPts val="1500"/>
              </a:spcBef>
              <a:spcAft>
                <a:spcPts val="0"/>
              </a:spcAft>
              <a:buClr>
                <a:schemeClr val="dk2"/>
              </a:buClr>
              <a:buSzPts val="3600"/>
              <a:buFont typeface="NVIDIA Sans"/>
              <a:buChar char="•"/>
              <a:defRPr sz="3600" b="0" i="0" u="none" strike="noStrike" cap="none">
                <a:solidFill>
                  <a:schemeClr val="lt1"/>
                </a:solidFill>
                <a:latin typeface="Roboto Mono"/>
                <a:ea typeface="Roboto Mono"/>
                <a:cs typeface="Roboto Mono"/>
                <a:sym typeface="Roboto Mono"/>
              </a:defRPr>
            </a:lvl3pPr>
            <a:lvl4pPr marL="1828800" marR="0" lvl="3" indent="-431800" algn="l" rtl="0">
              <a:lnSpc>
                <a:spcPct val="90000"/>
              </a:lnSpc>
              <a:spcBef>
                <a:spcPts val="1500"/>
              </a:spcBef>
              <a:spcAft>
                <a:spcPts val="0"/>
              </a:spcAft>
              <a:buClr>
                <a:schemeClr val="dk2"/>
              </a:buClr>
              <a:buSzPts val="3200"/>
              <a:buFont typeface="NVIDIA Sans"/>
              <a:buChar char="•"/>
              <a:defRPr sz="3200" b="0" i="0" u="none" strike="noStrike" cap="none">
                <a:solidFill>
                  <a:schemeClr val="lt1"/>
                </a:solidFill>
                <a:latin typeface="Roboto Mono"/>
                <a:ea typeface="Roboto Mono"/>
                <a:cs typeface="Roboto Mono"/>
                <a:sym typeface="Roboto Mono"/>
              </a:defRPr>
            </a:lvl4pPr>
            <a:lvl5pPr marL="2286000" marR="0" lvl="4" indent="-406400" algn="l" rtl="0">
              <a:lnSpc>
                <a:spcPct val="90000"/>
              </a:lnSpc>
              <a:spcBef>
                <a:spcPts val="1500"/>
              </a:spcBef>
              <a:spcAft>
                <a:spcPts val="0"/>
              </a:spcAft>
              <a:buClr>
                <a:schemeClr val="dk2"/>
              </a:buClr>
              <a:buSzPts val="2800"/>
              <a:buFont typeface="NVIDIA Sans"/>
              <a:buChar char="•"/>
              <a:defRPr sz="2800" b="0" i="0" u="none" strike="noStrike" cap="none">
                <a:solidFill>
                  <a:schemeClr val="lt1"/>
                </a:solidFill>
                <a:latin typeface="Roboto Mono"/>
                <a:ea typeface="Roboto Mono"/>
                <a:cs typeface="Roboto Mono"/>
                <a:sym typeface="Roboto Mono"/>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8" name="Google Shape;68;p10"/>
          <p:cNvSpPr txBox="1">
            <a:spLocks noGrp="1"/>
          </p:cNvSpPr>
          <p:nvPr>
            <p:ph type="body" idx="2"/>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Roboto Mono"/>
                <a:ea typeface="Roboto Mono"/>
                <a:cs typeface="Roboto Mono"/>
                <a:sym typeface="Roboto Mono"/>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
        <p:nvSpPr>
          <p:cNvPr id="69" name="Google Shape;69;p10"/>
          <p:cNvSpPr txBox="1"/>
          <p:nvPr/>
        </p:nvSpPr>
        <p:spPr>
          <a:xfrm>
            <a:off x="708485" y="19635786"/>
            <a:ext cx="6504666"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a:solidFill>
                  <a:schemeClr val="lt1"/>
                </a:solidFill>
                <a:latin typeface="NVIDIA Sans Medium"/>
                <a:ea typeface="NVIDIA Sans Medium"/>
                <a:cs typeface="NVIDIA Sans Medium"/>
                <a:sym typeface="NVIDIA Sans Medium"/>
              </a:rPr>
              <a:t>NVIDIA CONFIDENTIAL. DO NOT DISTRIBUTE.</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70"/>
        <p:cNvGrpSpPr/>
        <p:nvPr/>
      </p:nvGrpSpPr>
      <p:grpSpPr>
        <a:xfrm>
          <a:off x="0" y="0"/>
          <a:ext cx="0" cy="0"/>
          <a:chOff x="0" y="0"/>
          <a:chExt cx="0" cy="0"/>
        </a:xfrm>
      </p:grpSpPr>
      <p:pic>
        <p:nvPicPr>
          <p:cNvPr id="371" name="Google Shape;371;p35" descr="A green and white background&#10;&#10;Description automatically generated"/>
          <p:cNvPicPr preferRelativeResize="0"/>
          <p:nvPr/>
        </p:nvPicPr>
        <p:blipFill rotWithShape="1">
          <a:blip r:embed="rId2">
            <a:alphaModFix/>
          </a:blip>
          <a:srcRect/>
          <a:stretch/>
        </p:blipFill>
        <p:spPr>
          <a:xfrm>
            <a:off x="0" y="0"/>
            <a:ext cx="36576000" cy="20574000"/>
          </a:xfrm>
          <a:prstGeom prst="rect">
            <a:avLst/>
          </a:prstGeom>
          <a:noFill/>
          <a:ln>
            <a:noFill/>
          </a:ln>
        </p:spPr>
      </p:pic>
      <p:pic>
        <p:nvPicPr>
          <p:cNvPr id="372" name="Google Shape;372;p35" descr="A picture containing graphics, logo, symbol, graphic design&#10;&#10;Description automatically generated"/>
          <p:cNvPicPr preferRelativeResize="0"/>
          <p:nvPr/>
        </p:nvPicPr>
        <p:blipFill rotWithShape="1">
          <a:blip r:embed="rId3">
            <a:alphaModFix/>
          </a:blip>
          <a:srcRect/>
          <a:stretch/>
        </p:blipFill>
        <p:spPr>
          <a:xfrm>
            <a:off x="816125" y="773531"/>
            <a:ext cx="8365991" cy="2882310"/>
          </a:xfrm>
          <a:prstGeom prst="rect">
            <a:avLst/>
          </a:prstGeom>
          <a:noFill/>
          <a:ln>
            <a:noFill/>
          </a:ln>
        </p:spPr>
      </p:pic>
      <p:sp>
        <p:nvSpPr>
          <p:cNvPr id="373" name="Google Shape;373;p35"/>
          <p:cNvSpPr txBox="1">
            <a:spLocks noGrp="1"/>
          </p:cNvSpPr>
          <p:nvPr>
            <p:ph type="sldNum" idx="12"/>
          </p:nvPr>
        </p:nvSpPr>
        <p:spPr>
          <a:xfrm>
            <a:off x="1313035" y="18999003"/>
            <a:ext cx="2194800" cy="1575000"/>
          </a:xfrm>
          <a:prstGeom prst="rect">
            <a:avLst/>
          </a:prstGeom>
        </p:spPr>
        <p:txBody>
          <a:bodyPr spcFirstLastPara="1" wrap="square" lIns="335225" tIns="335225" rIns="335225" bIns="335225" anchor="t" anchorCtr="0">
            <a:noAutofit/>
          </a:bodyPr>
          <a:lstStyle>
            <a:lvl1pPr lvl="0" rtl="0">
              <a:buNone/>
              <a:defRPr sz="3600">
                <a:solidFill>
                  <a:schemeClr val="lt1"/>
                </a:solidFill>
              </a:defRPr>
            </a:lvl1pPr>
            <a:lvl2pPr lvl="1" rtl="0">
              <a:buNone/>
              <a:defRPr sz="3600">
                <a:solidFill>
                  <a:schemeClr val="lt1"/>
                </a:solidFill>
              </a:defRPr>
            </a:lvl2pPr>
            <a:lvl3pPr lvl="2" rtl="0">
              <a:buNone/>
              <a:defRPr sz="3600">
                <a:solidFill>
                  <a:schemeClr val="lt1"/>
                </a:solidFill>
              </a:defRPr>
            </a:lvl3pPr>
            <a:lvl4pPr lvl="3" rtl="0">
              <a:buNone/>
              <a:defRPr sz="3600">
                <a:solidFill>
                  <a:schemeClr val="lt1"/>
                </a:solidFill>
              </a:defRPr>
            </a:lvl4pPr>
            <a:lvl5pPr lvl="4" rtl="0">
              <a:buNone/>
              <a:defRPr sz="3600">
                <a:solidFill>
                  <a:schemeClr val="lt1"/>
                </a:solidFill>
              </a:defRPr>
            </a:lvl5pPr>
            <a:lvl6pPr lvl="5" rtl="0">
              <a:buNone/>
              <a:defRPr sz="3600">
                <a:solidFill>
                  <a:schemeClr val="lt1"/>
                </a:solidFill>
              </a:defRPr>
            </a:lvl6pPr>
            <a:lvl7pPr lvl="6" rtl="0">
              <a:buNone/>
              <a:defRPr sz="3600">
                <a:solidFill>
                  <a:schemeClr val="lt1"/>
                </a:solidFill>
              </a:defRPr>
            </a:lvl7pPr>
            <a:lvl8pPr lvl="7" rtl="0">
              <a:buNone/>
              <a:defRPr sz="3600">
                <a:solidFill>
                  <a:schemeClr val="lt1"/>
                </a:solidFill>
              </a:defRPr>
            </a:lvl8pPr>
            <a:lvl9pPr lvl="8" rtl="0">
              <a:buNone/>
              <a:defRPr sz="36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40835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2514600" y="0"/>
            <a:ext cx="31546800" cy="2514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72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body" idx="1"/>
          </p:nvPr>
        </p:nvSpPr>
        <p:spPr>
          <a:xfrm>
            <a:off x="2514600" y="2487168"/>
            <a:ext cx="31546800" cy="14081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2429877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Use Case Layout">
  <p:cSld name="Use Case Layout">
    <p:spTree>
      <p:nvGrpSpPr>
        <p:cNvPr id="1" name="Shape 377"/>
        <p:cNvGrpSpPr/>
        <p:nvPr/>
      </p:nvGrpSpPr>
      <p:grpSpPr>
        <a:xfrm>
          <a:off x="0" y="0"/>
          <a:ext cx="0" cy="0"/>
          <a:chOff x="0" y="0"/>
          <a:chExt cx="0" cy="0"/>
        </a:xfrm>
      </p:grpSpPr>
      <p:pic>
        <p:nvPicPr>
          <p:cNvPr id="378" name="Google Shape;378;p37"/>
          <p:cNvPicPr preferRelativeResize="0"/>
          <p:nvPr/>
        </p:nvPicPr>
        <p:blipFill rotWithShape="1">
          <a:blip r:embed="rId2">
            <a:alphaModFix/>
          </a:blip>
          <a:srcRect/>
          <a:stretch/>
        </p:blipFill>
        <p:spPr>
          <a:xfrm>
            <a:off x="0" y="0"/>
            <a:ext cx="36576000" cy="20574000"/>
          </a:xfrm>
          <a:prstGeom prst="rect">
            <a:avLst/>
          </a:prstGeom>
          <a:noFill/>
          <a:ln>
            <a:noFill/>
          </a:ln>
        </p:spPr>
      </p:pic>
      <p:sp>
        <p:nvSpPr>
          <p:cNvPr id="379" name="Google Shape;379;p37"/>
          <p:cNvSpPr>
            <a:spLocks noGrp="1"/>
          </p:cNvSpPr>
          <p:nvPr>
            <p:ph type="pic" idx="2"/>
          </p:nvPr>
        </p:nvSpPr>
        <p:spPr>
          <a:xfrm>
            <a:off x="0" y="0"/>
            <a:ext cx="36576000" cy="20574000"/>
          </a:xfrm>
          <a:prstGeom prst="rect">
            <a:avLst/>
          </a:prstGeom>
          <a:solidFill>
            <a:srgbClr val="F2F2F2"/>
          </a:solidFill>
          <a:ln>
            <a:noFill/>
          </a:ln>
        </p:spPr>
      </p:sp>
      <p:sp>
        <p:nvSpPr>
          <p:cNvPr id="380" name="Google Shape;380;p37"/>
          <p:cNvSpPr txBox="1">
            <a:spLocks noGrp="1"/>
          </p:cNvSpPr>
          <p:nvPr>
            <p:ph type="sldNum" idx="12"/>
          </p:nvPr>
        </p:nvSpPr>
        <p:spPr>
          <a:xfrm>
            <a:off x="34227135" y="18999403"/>
            <a:ext cx="2194800" cy="1575000"/>
          </a:xfrm>
          <a:prstGeom prst="rect">
            <a:avLst/>
          </a:prstGeom>
        </p:spPr>
        <p:txBody>
          <a:bodyPr spcFirstLastPara="1" wrap="square" lIns="335225" tIns="335225" rIns="335225" bIns="3352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4198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70"/>
        <p:cNvGrpSpPr/>
        <p:nvPr/>
      </p:nvGrpSpPr>
      <p:grpSpPr>
        <a:xfrm>
          <a:off x="0" y="0"/>
          <a:ext cx="0" cy="0"/>
          <a:chOff x="0" y="0"/>
          <a:chExt cx="0" cy="0"/>
        </a:xfrm>
      </p:grpSpPr>
      <p:pic>
        <p:nvPicPr>
          <p:cNvPr id="71" name="Google Shape;71;p11" descr="A green curved lines with a bright light behind them&#10;&#10;Description automatically generated"/>
          <p:cNvPicPr preferRelativeResize="0"/>
          <p:nvPr/>
        </p:nvPicPr>
        <p:blipFill rotWithShape="1">
          <a:blip r:embed="rId2">
            <a:alphaModFix/>
          </a:blip>
          <a:srcRect l="2408" r="51135" b="926"/>
          <a:stretch/>
        </p:blipFill>
        <p:spPr>
          <a:xfrm>
            <a:off x="0" y="0"/>
            <a:ext cx="17150706" cy="20574000"/>
          </a:xfrm>
          <a:prstGeom prst="rect">
            <a:avLst/>
          </a:prstGeom>
          <a:noFill/>
          <a:ln>
            <a:noFill/>
          </a:ln>
        </p:spPr>
      </p:pic>
      <p:sp>
        <p:nvSpPr>
          <p:cNvPr id="72" name="Google Shape;72;p11"/>
          <p:cNvSpPr/>
          <p:nvPr/>
        </p:nvSpPr>
        <p:spPr>
          <a:xfrm>
            <a:off x="0" y="0"/>
            <a:ext cx="17150706" cy="20574000"/>
          </a:xfrm>
          <a:prstGeom prst="rect">
            <a:avLst/>
          </a:prstGeom>
          <a:solidFill>
            <a:schemeClr val="dk1">
              <a:alpha val="14901"/>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
        <p:nvSpPr>
          <p:cNvPr id="73" name="Google Shape;73;p11"/>
          <p:cNvSpPr/>
          <p:nvPr/>
        </p:nvSpPr>
        <p:spPr>
          <a:xfrm>
            <a:off x="17204620" y="5394960"/>
            <a:ext cx="566928" cy="151790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a:solidFill>
                <a:schemeClr val="dk1"/>
              </a:solidFill>
              <a:latin typeface="NVIDIA Sans"/>
              <a:ea typeface="NVIDIA Sans"/>
              <a:cs typeface="NVIDIA Sans"/>
              <a:sym typeface="NVIDIA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8" Type="http://schemas.openxmlformats.org/officeDocument/2006/relationships/slideLayout" Target="../slideLayouts/slideLayout54.xml"/><Relationship Id="rId3"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Google Shape;9;p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lt1"/>
              </a:buClr>
              <a:buSzPts val="7200"/>
              <a:buFont typeface="NVIDIA Sans"/>
              <a:buNone/>
              <a:defRPr sz="7200" b="1" i="0" u="none" strike="noStrike" cap="none">
                <a:solidFill>
                  <a:schemeClr val="lt1"/>
                </a:solidFill>
                <a:latin typeface="NVIDIA Sans"/>
                <a:ea typeface="NVIDIA Sans"/>
                <a:cs typeface="NVIDIA Sans"/>
                <a:sym typeface="NVIDI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0" name="Google Shape;10;p1"/>
          <p:cNvGrpSpPr/>
          <p:nvPr userDrawn="1"/>
        </p:nvGrpSpPr>
        <p:grpSpPr>
          <a:xfrm>
            <a:off x="34061399" y="19504414"/>
            <a:ext cx="2514601" cy="1072783"/>
            <a:chOff x="34061399" y="19504414"/>
            <a:chExt cx="2514601" cy="1072783"/>
          </a:xfrm>
        </p:grpSpPr>
        <p:sp>
          <p:nvSpPr>
            <p:cNvPr id="11" name="Google Shape;11;p1"/>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12" name="Google Shape;12;p1" descr="A picture containing shape&#10;&#10;Description automatically generated"/>
            <p:cNvPicPr preferRelativeResize="0"/>
            <p:nvPr/>
          </p:nvPicPr>
          <p:blipFill rotWithShape="1">
            <a:blip r:embed="rId37">
              <a:alphaModFix/>
            </a:blip>
            <a:srcRect/>
            <a:stretch/>
          </p:blipFill>
          <p:spPr>
            <a:xfrm>
              <a:off x="34061399" y="19504414"/>
              <a:ext cx="2003438" cy="690238"/>
            </a:xfrm>
            <a:prstGeom prst="rect">
              <a:avLst/>
            </a:prstGeom>
            <a:noFill/>
            <a:ln>
              <a:noFill/>
            </a:ln>
          </p:spPr>
        </p:pic>
      </p:grpSp>
      <p:sp>
        <p:nvSpPr>
          <p:cNvPr id="13" name="Google Shape;13;p1"/>
          <p:cNvSpPr txBox="1"/>
          <p:nvPr/>
        </p:nvSpPr>
        <p:spPr>
          <a:xfrm>
            <a:off x="25805098"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14" name="Google Shape;14;p1"/>
          <p:cNvSpPr txBox="1">
            <a:spLocks noGrp="1"/>
          </p:cNvSpPr>
          <p:nvPr>
            <p:ph type="sldNum" idx="12"/>
          </p:nvPr>
        </p:nvSpPr>
        <p:spPr>
          <a:xfrm>
            <a:off x="34227135" y="18999403"/>
            <a:ext cx="2194800" cy="1575000"/>
          </a:xfrm>
          <a:prstGeom prst="rect">
            <a:avLst/>
          </a:prstGeom>
          <a:noFill/>
          <a:ln>
            <a:noFill/>
          </a:ln>
        </p:spPr>
        <p:txBody>
          <a:bodyPr spcFirstLastPara="1" wrap="square" lIns="335225" tIns="335225" rIns="335225" bIns="335225" anchor="t" anchorCtr="0">
            <a:noAutofit/>
          </a:bodyPr>
          <a:lstStyle>
            <a:lvl1pPr lvl="0" algn="r">
              <a:buNone/>
              <a:defRPr sz="4800">
                <a:solidFill>
                  <a:schemeClr val="lt1"/>
                </a:solidFill>
                <a:latin typeface="NVIDIA Sans"/>
                <a:ea typeface="NVIDIA Sans"/>
                <a:cs typeface="NVIDIA Sans"/>
                <a:sym typeface="NVIDIA Sans"/>
              </a:defRPr>
            </a:lvl1pPr>
            <a:lvl2pPr lvl="1" algn="r">
              <a:buNone/>
              <a:defRPr sz="4800">
                <a:solidFill>
                  <a:schemeClr val="lt1"/>
                </a:solidFill>
                <a:latin typeface="NVIDIA Sans"/>
                <a:ea typeface="NVIDIA Sans"/>
                <a:cs typeface="NVIDIA Sans"/>
                <a:sym typeface="NVIDIA Sans"/>
              </a:defRPr>
            </a:lvl2pPr>
            <a:lvl3pPr lvl="2" algn="r">
              <a:buNone/>
              <a:defRPr sz="4800">
                <a:solidFill>
                  <a:schemeClr val="lt1"/>
                </a:solidFill>
                <a:latin typeface="NVIDIA Sans"/>
                <a:ea typeface="NVIDIA Sans"/>
                <a:cs typeface="NVIDIA Sans"/>
                <a:sym typeface="NVIDIA Sans"/>
              </a:defRPr>
            </a:lvl3pPr>
            <a:lvl4pPr lvl="3" algn="r">
              <a:buNone/>
              <a:defRPr sz="4800">
                <a:solidFill>
                  <a:schemeClr val="lt1"/>
                </a:solidFill>
                <a:latin typeface="NVIDIA Sans"/>
                <a:ea typeface="NVIDIA Sans"/>
                <a:cs typeface="NVIDIA Sans"/>
                <a:sym typeface="NVIDIA Sans"/>
              </a:defRPr>
            </a:lvl4pPr>
            <a:lvl5pPr lvl="4" algn="r">
              <a:buNone/>
              <a:defRPr sz="4800">
                <a:solidFill>
                  <a:schemeClr val="lt1"/>
                </a:solidFill>
                <a:latin typeface="NVIDIA Sans"/>
                <a:ea typeface="NVIDIA Sans"/>
                <a:cs typeface="NVIDIA Sans"/>
                <a:sym typeface="NVIDIA Sans"/>
              </a:defRPr>
            </a:lvl5pPr>
            <a:lvl6pPr lvl="5" algn="r">
              <a:buNone/>
              <a:defRPr sz="4800">
                <a:solidFill>
                  <a:schemeClr val="lt1"/>
                </a:solidFill>
                <a:latin typeface="NVIDIA Sans"/>
                <a:ea typeface="NVIDIA Sans"/>
                <a:cs typeface="NVIDIA Sans"/>
                <a:sym typeface="NVIDIA Sans"/>
              </a:defRPr>
            </a:lvl6pPr>
            <a:lvl7pPr lvl="6" algn="r">
              <a:buNone/>
              <a:defRPr sz="4800">
                <a:solidFill>
                  <a:schemeClr val="lt1"/>
                </a:solidFill>
                <a:latin typeface="NVIDIA Sans"/>
                <a:ea typeface="NVIDIA Sans"/>
                <a:cs typeface="NVIDIA Sans"/>
                <a:sym typeface="NVIDIA Sans"/>
              </a:defRPr>
            </a:lvl7pPr>
            <a:lvl8pPr lvl="7" algn="r">
              <a:buNone/>
              <a:defRPr sz="4800">
                <a:solidFill>
                  <a:schemeClr val="lt1"/>
                </a:solidFill>
                <a:latin typeface="NVIDIA Sans"/>
                <a:ea typeface="NVIDIA Sans"/>
                <a:cs typeface="NVIDIA Sans"/>
                <a:sym typeface="NVIDIA Sans"/>
              </a:defRPr>
            </a:lvl8pPr>
            <a:lvl9pPr lvl="8" algn="r">
              <a:buNone/>
              <a:defRPr sz="4800">
                <a:solidFill>
                  <a:schemeClr val="lt1"/>
                </a:solidFill>
                <a:latin typeface="NVIDIA Sans"/>
                <a:ea typeface="NVIDIA Sans"/>
                <a:cs typeface="NVIDIA Sans"/>
                <a:sym typeface="NVIDIA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3/17/25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41667089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Google Shape;9;p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lt1"/>
              </a:buClr>
              <a:buSzPts val="7200"/>
              <a:buFont typeface="NVIDIA Sans"/>
              <a:buNone/>
              <a:defRPr sz="7200" b="1" i="0" u="none" strike="noStrike" cap="none">
                <a:solidFill>
                  <a:schemeClr val="lt1"/>
                </a:solidFill>
                <a:latin typeface="NVIDIA Sans"/>
                <a:ea typeface="NVIDIA Sans"/>
                <a:cs typeface="NVIDIA Sans"/>
                <a:sym typeface="NVIDI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0" name="Google Shape;10;p1"/>
          <p:cNvGrpSpPr/>
          <p:nvPr/>
        </p:nvGrpSpPr>
        <p:grpSpPr>
          <a:xfrm>
            <a:off x="34061399" y="19504414"/>
            <a:ext cx="2514601" cy="1072783"/>
            <a:chOff x="34061399" y="19504414"/>
            <a:chExt cx="2514601" cy="1072783"/>
          </a:xfrm>
        </p:grpSpPr>
        <p:sp>
          <p:nvSpPr>
            <p:cNvPr id="11" name="Google Shape;11;p1"/>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4000" b="0" i="0" u="none" strike="noStrike" cap="none">
                <a:solidFill>
                  <a:schemeClr val="dk1"/>
                </a:solidFill>
                <a:latin typeface="NVIDIA Sans"/>
                <a:ea typeface="NVIDIA Sans"/>
                <a:cs typeface="NVIDIA Sans"/>
                <a:sym typeface="NVIDIA Sans"/>
              </a:endParaRPr>
            </a:p>
          </p:txBody>
        </p:sp>
        <p:pic>
          <p:nvPicPr>
            <p:cNvPr id="12" name="Google Shape;12;p1" descr="A picture containing shape&#10;&#10;Description automatically generated"/>
            <p:cNvPicPr preferRelativeResize="0"/>
            <p:nvPr/>
          </p:nvPicPr>
          <p:blipFill rotWithShape="1">
            <a:blip r:embed="rId38">
              <a:alphaModFix/>
            </a:blip>
            <a:srcRect/>
            <a:stretch/>
          </p:blipFill>
          <p:spPr>
            <a:xfrm>
              <a:off x="34061399" y="19504414"/>
              <a:ext cx="2003438" cy="690238"/>
            </a:xfrm>
            <a:prstGeom prst="rect">
              <a:avLst/>
            </a:prstGeom>
            <a:noFill/>
            <a:ln>
              <a:noFill/>
            </a:ln>
          </p:spPr>
        </p:pic>
      </p:grpSp>
      <p:sp>
        <p:nvSpPr>
          <p:cNvPr id="13" name="Google Shape;13;p1"/>
          <p:cNvSpPr txBox="1"/>
          <p:nvPr/>
        </p:nvSpPr>
        <p:spPr>
          <a:xfrm>
            <a:off x="25805098" y="19314940"/>
            <a:ext cx="8022506" cy="109537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2400" b="0" i="0" u="none" strike="noStrike" cap="none">
                <a:solidFill>
                  <a:schemeClr val="lt1"/>
                </a:solidFill>
                <a:latin typeface="NVIDIA Sans"/>
                <a:ea typeface="NVIDIA Sans"/>
                <a:cs typeface="NVIDIA Sans"/>
                <a:sym typeface="NVIDIA Sans"/>
              </a:rPr>
              <a:t>‹#›</a:t>
            </a:fld>
            <a:endParaRPr sz="2400" b="0" i="0" u="none" strike="noStrike" cap="none">
              <a:solidFill>
                <a:schemeClr val="lt1"/>
              </a:solidFill>
              <a:latin typeface="NVIDIA Sans"/>
              <a:ea typeface="NVIDIA Sans"/>
              <a:cs typeface="NVIDIA Sans"/>
              <a:sym typeface="NVIDIA Sans"/>
            </a:endParaRPr>
          </a:p>
        </p:txBody>
      </p:sp>
      <p:sp>
        <p:nvSpPr>
          <p:cNvPr id="14" name="Google Shape;14;p1"/>
          <p:cNvSpPr txBox="1">
            <a:spLocks noGrp="1"/>
          </p:cNvSpPr>
          <p:nvPr>
            <p:ph type="sldNum" idx="12"/>
          </p:nvPr>
        </p:nvSpPr>
        <p:spPr>
          <a:xfrm>
            <a:off x="34227135" y="18999403"/>
            <a:ext cx="2194800" cy="1575000"/>
          </a:xfrm>
          <a:prstGeom prst="rect">
            <a:avLst/>
          </a:prstGeom>
          <a:noFill/>
          <a:ln>
            <a:noFill/>
          </a:ln>
        </p:spPr>
        <p:txBody>
          <a:bodyPr spcFirstLastPara="1" wrap="square" lIns="335225" tIns="335225" rIns="335225" bIns="335225" anchor="t" anchorCtr="0">
            <a:noAutofit/>
          </a:bodyPr>
          <a:lstStyle>
            <a:lvl1pPr lvl="0" algn="r">
              <a:buNone/>
              <a:defRPr sz="4800">
                <a:solidFill>
                  <a:schemeClr val="lt1"/>
                </a:solidFill>
                <a:latin typeface="NVIDIA Sans"/>
                <a:ea typeface="NVIDIA Sans"/>
                <a:cs typeface="NVIDIA Sans"/>
                <a:sym typeface="NVIDIA Sans"/>
              </a:defRPr>
            </a:lvl1pPr>
            <a:lvl2pPr lvl="1" algn="r">
              <a:buNone/>
              <a:defRPr sz="4800">
                <a:solidFill>
                  <a:schemeClr val="lt1"/>
                </a:solidFill>
                <a:latin typeface="NVIDIA Sans"/>
                <a:ea typeface="NVIDIA Sans"/>
                <a:cs typeface="NVIDIA Sans"/>
                <a:sym typeface="NVIDIA Sans"/>
              </a:defRPr>
            </a:lvl2pPr>
            <a:lvl3pPr lvl="2" algn="r">
              <a:buNone/>
              <a:defRPr sz="4800">
                <a:solidFill>
                  <a:schemeClr val="lt1"/>
                </a:solidFill>
                <a:latin typeface="NVIDIA Sans"/>
                <a:ea typeface="NVIDIA Sans"/>
                <a:cs typeface="NVIDIA Sans"/>
                <a:sym typeface="NVIDIA Sans"/>
              </a:defRPr>
            </a:lvl3pPr>
            <a:lvl4pPr lvl="3" algn="r">
              <a:buNone/>
              <a:defRPr sz="4800">
                <a:solidFill>
                  <a:schemeClr val="lt1"/>
                </a:solidFill>
                <a:latin typeface="NVIDIA Sans"/>
                <a:ea typeface="NVIDIA Sans"/>
                <a:cs typeface="NVIDIA Sans"/>
                <a:sym typeface="NVIDIA Sans"/>
              </a:defRPr>
            </a:lvl4pPr>
            <a:lvl5pPr lvl="4" algn="r">
              <a:buNone/>
              <a:defRPr sz="4800">
                <a:solidFill>
                  <a:schemeClr val="lt1"/>
                </a:solidFill>
                <a:latin typeface="NVIDIA Sans"/>
                <a:ea typeface="NVIDIA Sans"/>
                <a:cs typeface="NVIDIA Sans"/>
                <a:sym typeface="NVIDIA Sans"/>
              </a:defRPr>
            </a:lvl5pPr>
            <a:lvl6pPr lvl="5" algn="r">
              <a:buNone/>
              <a:defRPr sz="4800">
                <a:solidFill>
                  <a:schemeClr val="lt1"/>
                </a:solidFill>
                <a:latin typeface="NVIDIA Sans"/>
                <a:ea typeface="NVIDIA Sans"/>
                <a:cs typeface="NVIDIA Sans"/>
                <a:sym typeface="NVIDIA Sans"/>
              </a:defRPr>
            </a:lvl6pPr>
            <a:lvl7pPr lvl="6" algn="r">
              <a:buNone/>
              <a:defRPr sz="4800">
                <a:solidFill>
                  <a:schemeClr val="lt1"/>
                </a:solidFill>
                <a:latin typeface="NVIDIA Sans"/>
                <a:ea typeface="NVIDIA Sans"/>
                <a:cs typeface="NVIDIA Sans"/>
                <a:sym typeface="NVIDIA Sans"/>
              </a:defRPr>
            </a:lvl7pPr>
            <a:lvl8pPr lvl="7" algn="r">
              <a:buNone/>
              <a:defRPr sz="4800">
                <a:solidFill>
                  <a:schemeClr val="lt1"/>
                </a:solidFill>
                <a:latin typeface="NVIDIA Sans"/>
                <a:ea typeface="NVIDIA Sans"/>
                <a:cs typeface="NVIDIA Sans"/>
                <a:sym typeface="NVIDIA Sans"/>
              </a:defRPr>
            </a:lvl8pPr>
            <a:lvl9pPr lvl="8" algn="r">
              <a:buNone/>
              <a:defRPr sz="4800">
                <a:solidFill>
                  <a:schemeClr val="lt1"/>
                </a:solidFill>
                <a:latin typeface="NVIDIA Sans"/>
                <a:ea typeface="NVIDIA Sans"/>
                <a:cs typeface="NVIDIA Sans"/>
                <a:sym typeface="NVIDIA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5141537"/>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hyperlink" Target="http://www.mis.ntpu.edu.tw/en/" TargetMode="External"/><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36.xml"/><Relationship Id="rId6" Type="http://schemas.openxmlformats.org/officeDocument/2006/relationships/hyperlink" Target="https://web.ntpu.edu.tw/~myday" TargetMode="External"/><Relationship Id="rId11" Type="http://schemas.openxmlformats.org/officeDocument/2006/relationships/image" Target="../media/image13.png"/><Relationship Id="rId5" Type="http://schemas.openxmlformats.org/officeDocument/2006/relationships/hyperlink" Target="http://mail.im.tku.edu.tw/~myday/" TargetMode="Externa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hyperlink" Target="https://www.ntpu.edu.tw/" TargetMode="External"/><Relationship Id="rId9" Type="http://schemas.openxmlformats.org/officeDocument/2006/relationships/image" Target="../media/image11.png"/><Relationship Id="rId14" Type="http://schemas.openxmlformats.org/officeDocument/2006/relationships/image" Target="../media/image16.tif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3.png"/></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3.png"/></Relationships>
</file>

<file path=ppt/slides/_rels/slide10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86.png"/><Relationship Id="rId7"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hyperlink" Target="https://kubernetes.io/" TargetMode="External"/><Relationship Id="rId5" Type="http://schemas.openxmlformats.org/officeDocument/2006/relationships/image" Target="../media/image87.png"/><Relationship Id="rId4" Type="http://schemas.openxmlformats.org/officeDocument/2006/relationships/image" Target="../media/image70.png"/></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65.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76.png"/></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0.png"/></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9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hyperlink" Target="https://developer.nvidia.com/dli/getready" TargetMode="External"/><Relationship Id="rId2" Type="http://schemas.openxmlformats.org/officeDocument/2006/relationships/hyperlink" Target="https://learn.nvidia.com/dli-event"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93.png"/><Relationship Id="rId4" Type="http://schemas.openxmlformats.org/officeDocument/2006/relationships/image" Target="../media/image91.png"/></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image" Target="../media/image94.png"/><Relationship Id="rId5" Type="http://schemas.openxmlformats.org/officeDocument/2006/relationships/image" Target="../media/image69.png"/><Relationship Id="rId4" Type="http://schemas.openxmlformats.org/officeDocument/2006/relationships/image" Target="../media/image70.png"/></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70.png"/></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70.png"/></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3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7.png"/><Relationship Id="rId4" Type="http://schemas.openxmlformats.org/officeDocument/2006/relationships/image" Target="../media/image70.png"/></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5.xml"/><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94.png"/><Relationship Id="rId4" Type="http://schemas.openxmlformats.org/officeDocument/2006/relationships/image" Target="../media/image70.pn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6.xml"/><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94.png"/><Relationship Id="rId4" Type="http://schemas.openxmlformats.org/officeDocument/2006/relationships/image" Target="../media/image70.png"/></Relationships>
</file>

<file path=ppt/slides/_rels/slide11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96.png"/><Relationship Id="rId1" Type="http://schemas.openxmlformats.org/officeDocument/2006/relationships/slideLayout" Target="../slideLayouts/slideLayout37.xml"/><Relationship Id="rId5" Type="http://schemas.openxmlformats.org/officeDocument/2006/relationships/image" Target="../media/image98.png"/><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hyperlink" Target="https://learn.nvidia.com/" TargetMode="External"/><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5" Type="http://schemas.openxmlformats.org/officeDocument/2006/relationships/image" Target="../media/image20.png"/><Relationship Id="rId4" Type="http://schemas.openxmlformats.org/officeDocument/2006/relationships/hyperlink" Target="https://learn.nvidia.com/courses/course-detail?course_id=course-v1:DLI+S-FX-15+V1"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77.xml"/><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57.xml"/><Relationship Id="rId4" Type="http://schemas.openxmlformats.org/officeDocument/2006/relationships/hyperlink" Target="https://learn.nvidia.com/courses/course-detail?course_id=course-v1:DLI+S-FX-15+V1"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6.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 Id="rId4" Type="http://schemas.openxmlformats.org/officeDocument/2006/relationships/hyperlink" Target="https://learn.nvidia.com/dli-event"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7.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0.png"/></Relationships>
</file>

<file path=ppt/slides/_rels/slide1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github.com/langchain-ai/langchain/tree/master"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89.xml"/><Relationship Id="rId1" Type="http://schemas.openxmlformats.org/officeDocument/2006/relationships/slideLayout" Target="../slideLayouts/slideLayout77.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76.png"/></Relationships>
</file>

<file path=ppt/slides/_rels/slide13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90.xml"/><Relationship Id="rId1" Type="http://schemas.openxmlformats.org/officeDocument/2006/relationships/slideLayout" Target="../slideLayouts/slideLayout50.xml"/></Relationships>
</file>

<file path=ppt/slides/_rels/slide1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0.png"/></Relationships>
</file>

<file path=ppt/slides/_rels/slide13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92.xml"/><Relationship Id="rId1" Type="http://schemas.openxmlformats.org/officeDocument/2006/relationships/slideLayout" Target="../slideLayouts/slideLayout77.xml"/></Relationships>
</file>

<file path=ppt/slides/_rels/slide13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93.xml"/><Relationship Id="rId1" Type="http://schemas.openxmlformats.org/officeDocument/2006/relationships/slideLayout" Target="../slideLayouts/slideLayout77.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4.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6.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1.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1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6.png"/></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08.png"/></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5.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6.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25.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07.xml"/><Relationship Id="rId1" Type="http://schemas.openxmlformats.org/officeDocument/2006/relationships/slideLayout" Target="../slideLayouts/slideLayout7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8.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python.langchain.com/docs/use_cases/qa_structured/sql"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09.xml"/><Relationship Id="rId1" Type="http://schemas.openxmlformats.org/officeDocument/2006/relationships/slideLayout" Target="../slideLayouts/slideLayout77.xml"/></Relationships>
</file>

<file path=ppt/slides/_rels/slide15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10.xml"/><Relationship Id="rId1" Type="http://schemas.openxmlformats.org/officeDocument/2006/relationships/slideLayout" Target="../slideLayouts/slideLayout7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1.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2.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3.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4.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1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15.xml"/><Relationship Id="rId1" Type="http://schemas.openxmlformats.org/officeDocument/2006/relationships/slideLayout" Target="../slideLayouts/slideLayout50.xml"/></Relationships>
</file>

<file path=ppt/slides/_rels/slide16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16.xml"/><Relationship Id="rId1" Type="http://schemas.openxmlformats.org/officeDocument/2006/relationships/slideLayout" Target="../slideLayouts/slideLayout77.xml"/></Relationships>
</file>

<file path=ppt/slides/_rels/slide16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17.xml"/><Relationship Id="rId1" Type="http://schemas.openxmlformats.org/officeDocument/2006/relationships/slideLayout" Target="../slideLayouts/slideLayout77.xml"/><Relationship Id="rId6" Type="http://schemas.openxmlformats.org/officeDocument/2006/relationships/hyperlink" Target="https://developer.nvidia.com/blog/"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1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8.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9.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65.xml.rels><?xml version="1.0" encoding="UTF-8" standalone="yes"?>
<Relationships xmlns="http://schemas.openxmlformats.org/package/2006/relationships"><Relationship Id="rId3" Type="http://schemas.openxmlformats.org/officeDocument/2006/relationships/hyperlink" Target="https://js.langchain.com/docs/use_cases/question_answering/" TargetMode="External"/><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20.xml"/><Relationship Id="rId1" Type="http://schemas.openxmlformats.org/officeDocument/2006/relationships/slideLayout" Target="../slideLayouts/slideLayout77.xml"/><Relationship Id="rId6" Type="http://schemas.openxmlformats.org/officeDocument/2006/relationships/image" Target="../media/image117.png"/><Relationship Id="rId5" Type="http://schemas.openxmlformats.org/officeDocument/2006/relationships/image" Target="../media/image99.png"/><Relationship Id="rId4" Type="http://schemas.openxmlformats.org/officeDocument/2006/relationships/image" Target="../media/image75.png"/></Relationships>
</file>

<file path=ppt/slides/_rels/slide16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s://js.langchain.com/docs/use_cases/question_answering/" TargetMode="External"/><Relationship Id="rId7" Type="http://schemas.openxmlformats.org/officeDocument/2006/relationships/hyperlink" Target="https://d2l.ai/" TargetMode="External"/><Relationship Id="rId2" Type="http://schemas.openxmlformats.org/officeDocument/2006/relationships/notesSlide" Target="../notesSlides/notesSlide121.xml"/><Relationship Id="rId1" Type="http://schemas.openxmlformats.org/officeDocument/2006/relationships/slideLayout" Target="../slideLayouts/slideLayout77.xml"/><Relationship Id="rId6" Type="http://schemas.openxmlformats.org/officeDocument/2006/relationships/image" Target="../media/image118.png"/><Relationship Id="rId5" Type="http://schemas.openxmlformats.org/officeDocument/2006/relationships/image" Target="../media/image99.png"/><Relationship Id="rId4" Type="http://schemas.openxmlformats.org/officeDocument/2006/relationships/image" Target="../media/image75.png"/><Relationship Id="rId9" Type="http://schemas.openxmlformats.org/officeDocument/2006/relationships/hyperlink" Target="https://learn.nvidia.com/courses/course-detail?course_id=course-v1:DLI+S-FX-15+V1"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77.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20.png"/><Relationship Id="rId4" Type="http://schemas.openxmlformats.org/officeDocument/2006/relationships/hyperlink" Target="https://arxiv.org/pdf/2307.09288.pdf"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23.xml"/><Relationship Id="rId1" Type="http://schemas.openxmlformats.org/officeDocument/2006/relationships/slideLayout" Target="../slideLayouts/slideLayout77.xml"/><Relationship Id="rId6" Type="http://schemas.openxmlformats.org/officeDocument/2006/relationships/image" Target="../media/image99.png"/><Relationship Id="rId5" Type="http://schemas.openxmlformats.org/officeDocument/2006/relationships/image" Target="../media/image120.png"/><Relationship Id="rId4" Type="http://schemas.openxmlformats.org/officeDocument/2006/relationships/hyperlink" Target="https://arxiv.org/pdf/2307.09288.pdf"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24.xml"/><Relationship Id="rId1" Type="http://schemas.openxmlformats.org/officeDocument/2006/relationships/slideLayout" Target="../slideLayouts/slideLayout7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2" Type="http://schemas.openxmlformats.org/officeDocument/2006/relationships/notesSlide" Target="../notesSlides/notesSlide125.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1.xml.rels><?xml version="1.0" encoding="UTF-8" standalone="yes"?>
<Relationships xmlns="http://schemas.openxmlformats.org/package/2006/relationships"><Relationship Id="rId3" Type="http://schemas.openxmlformats.org/officeDocument/2006/relationships/hyperlink" Target="https://blog.langchain.dev/using-a-knowledge-graph-to-implement-a-devops-rag-application/" TargetMode="External"/><Relationship Id="rId2" Type="http://schemas.openxmlformats.org/officeDocument/2006/relationships/notesSlide" Target="../notesSlides/notesSlide126.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2.xml.rels><?xml version="1.0" encoding="UTF-8" standalone="yes"?>
<Relationships xmlns="http://schemas.openxmlformats.org/package/2006/relationships"><Relationship Id="rId3" Type="http://schemas.openxmlformats.org/officeDocument/2006/relationships/hyperlink" Target="https://blog.langchain.dev/using-a-knowledge-graph-to-implement-a-devops-rag-application/" TargetMode="External"/><Relationship Id="rId2" Type="http://schemas.openxmlformats.org/officeDocument/2006/relationships/notesSlide" Target="../notesSlides/notesSlide127.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3.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2" Type="http://schemas.openxmlformats.org/officeDocument/2006/relationships/notesSlide" Target="../notesSlides/notesSlide128.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4.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2" Type="http://schemas.openxmlformats.org/officeDocument/2006/relationships/notesSlide" Target="../notesSlides/notesSlide129.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5.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30.xml"/><Relationship Id="rId1" Type="http://schemas.openxmlformats.org/officeDocument/2006/relationships/slideLayout" Target="../slideLayouts/slideLayout77.xml"/><Relationship Id="rId6" Type="http://schemas.openxmlformats.org/officeDocument/2006/relationships/image" Target="../media/image122.png"/><Relationship Id="rId5" Type="http://schemas.openxmlformats.org/officeDocument/2006/relationships/hyperlink" Target="https://blog.langchain.dev/langgraph-multi-agent-workflows/" TargetMode="External"/><Relationship Id="rId4" Type="http://schemas.openxmlformats.org/officeDocument/2006/relationships/hyperlink" Target="https://python.langchain.com/docs/langgraph/"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s://arxiv.org/pdf/2307.09288.pdf" TargetMode="External"/><Relationship Id="rId2" Type="http://schemas.openxmlformats.org/officeDocument/2006/relationships/notesSlide" Target="../notesSlides/notesSlide131.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32.xml"/><Relationship Id="rId1" Type="http://schemas.openxmlformats.org/officeDocument/2006/relationships/slideLayout" Target="../slideLayouts/slideLayout50.xml"/></Relationships>
</file>

<file path=ppt/slides/_rels/slide178.xml.rels><?xml version="1.0" encoding="UTF-8" standalone="yes"?>
<Relationships xmlns="http://schemas.openxmlformats.org/package/2006/relationships"><Relationship Id="rId3" Type="http://schemas.openxmlformats.org/officeDocument/2006/relationships/hyperlink" Target="https://blog.langchain.dev/using-a-knowledge-graph-to-implement-a-devops-rag-application/" TargetMode="External"/><Relationship Id="rId2" Type="http://schemas.openxmlformats.org/officeDocument/2006/relationships/notesSlide" Target="../notesSlides/notesSlide133.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99.png"/></Relationships>
</file>

<file path=ppt/slides/_rels/slide17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34.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hyperlink" Target="https://learn.nvidia.com/courses/course-detail?course_id=course-v1:DLI+S-FX-15+V1" TargetMode="External"/></Relationships>
</file>

<file path=ppt/slides/_rels/slide18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35.xml"/><Relationship Id="rId1" Type="http://schemas.openxmlformats.org/officeDocument/2006/relationships/slideLayout" Target="../slideLayouts/slideLayout77.xml"/></Relationships>
</file>

<file path=ppt/slides/_rels/slide181.xml.rels><?xml version="1.0" encoding="UTF-8" standalone="yes"?>
<Relationships xmlns="http://schemas.openxmlformats.org/package/2006/relationships"><Relationship Id="rId3" Type="http://schemas.openxmlformats.org/officeDocument/2006/relationships/hyperlink" Target="https://cs.stanford.edu/~myasu/blog/racm3/" TargetMode="External"/><Relationship Id="rId2" Type="http://schemas.openxmlformats.org/officeDocument/2006/relationships/notesSlide" Target="../notesSlides/notesSlide136.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www.nvidia.com/en-us/training/instructor-led-workshops/rapid-application-development-using-large-language-models/" TargetMode="External"/><Relationship Id="rId4" Type="http://schemas.openxmlformats.org/officeDocument/2006/relationships/image" Target="../media/image123.png"/></Relationships>
</file>

<file path=ppt/slides/_rels/slide1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7.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arxiv.org/pdf/1706.03762.pdf"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8.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9.xml"/><Relationship Id="rId1" Type="http://schemas.openxmlformats.org/officeDocument/2006/relationships/slideLayout" Target="../slideLayouts/slideLayout7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26.png"/></Relationships>
</file>

<file path=ppt/slides/_rels/slide1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0.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catalog.ngc.nvidia.com/orgs/nvidia/teams/ai-foundation/models/nvolve-29k/api" TargetMode="External"/><Relationship Id="rId4" Type="http://schemas.openxmlformats.org/officeDocument/2006/relationships/image" Target="../media/image128.png"/></Relationships>
</file>

<file path=ppt/slides/_rels/slide186.xml.rels><?xml version="1.0" encoding="UTF-8" standalone="yes"?>
<Relationships xmlns="http://schemas.openxmlformats.org/package/2006/relationships"><Relationship Id="rId3" Type="http://schemas.openxmlformats.org/officeDocument/2006/relationships/hyperlink" Target="https://developer.nvidia.com/blog/accelerating-vector-search-using-gpu-powered-indexes-with-rapids-raft/" TargetMode="External"/><Relationship Id="rId2" Type="http://schemas.openxmlformats.org/officeDocument/2006/relationships/notesSlide" Target="../notesSlides/notesSlide141.xml"/><Relationship Id="rId1" Type="http://schemas.openxmlformats.org/officeDocument/2006/relationships/slideLayout" Target="../slideLayouts/slideLayout48.xml"/><Relationship Id="rId4" Type="http://schemas.openxmlformats.org/officeDocument/2006/relationships/hyperlink" Target="https://learn.nvidia.com/courses/course-detail?course_id=course-v1:DLI+S-FX-15+V1"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2.xml"/><Relationship Id="rId1" Type="http://schemas.openxmlformats.org/officeDocument/2006/relationships/slideLayout" Target="../slideLayouts/slideLayout48.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developer.nvidia.com/blog/accelerating-vector-search-using-gpu-powered-indexes-with-rapids-raft/"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3.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30.png"/><Relationship Id="rId4" Type="http://schemas.openxmlformats.org/officeDocument/2006/relationships/hyperlink" Target="https://developer.nvidia.com/blog/accelerating-vector-search-using-gpu-powered-indexes-with-rapids-raft/" TargetMode="External"/></Relationships>
</file>

<file path=ppt/slides/_rels/slide189.xml.rels><?xml version="1.0" encoding="UTF-8" standalone="yes"?>
<Relationships xmlns="http://schemas.openxmlformats.org/package/2006/relationships"><Relationship Id="rId8" Type="http://schemas.openxmlformats.org/officeDocument/2006/relationships/hyperlink" Target="https://en.wikipedia.org/wiki/T-distributed_stochastic_neighbor_embedding" TargetMode="External"/><Relationship Id="rId3" Type="http://schemas.openxmlformats.org/officeDocument/2006/relationships/hyperlink" Target="https://ichko.github.io/visualizing-vae-with-efemarai" TargetMode="External"/><Relationship Id="rId7" Type="http://schemas.openxmlformats.org/officeDocument/2006/relationships/hyperlink" Target="https://queenscompsci.wordpress.com/2018/03/04/interpolation-in-the-latent-space-of-variational-autoencoders/" TargetMode="External"/><Relationship Id="rId2" Type="http://schemas.openxmlformats.org/officeDocument/2006/relationships/notesSlide" Target="../notesSlides/notesSlide144.xml"/><Relationship Id="rId1" Type="http://schemas.openxmlformats.org/officeDocument/2006/relationships/slideLayout" Target="../slideLayouts/slideLayout4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gif"/><Relationship Id="rId9" Type="http://schemas.openxmlformats.org/officeDocument/2006/relationships/hyperlink" Target="https://learn.nvidia.com/courses/course-detail?course_id=course-v1:DLI+S-FX-15+V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28.png"/></Relationships>
</file>

<file path=ppt/slides/_rels/slide190.xml.rels><?xml version="1.0" encoding="UTF-8" standalone="yes"?>
<Relationships xmlns="http://schemas.openxmlformats.org/package/2006/relationships"><Relationship Id="rId3" Type="http://schemas.openxmlformats.org/officeDocument/2006/relationships/hyperlink" Target="https://www.sbert.net/examples/applications/cross-encoder/README.html" TargetMode="External"/><Relationship Id="rId2" Type="http://schemas.openxmlformats.org/officeDocument/2006/relationships/notesSlide" Target="../notesSlides/notesSlide145.xml"/><Relationship Id="rId1" Type="http://schemas.openxmlformats.org/officeDocument/2006/relationships/slideLayout" Target="../slideLayouts/slideLayout48.xml"/><Relationship Id="rId4" Type="http://schemas.openxmlformats.org/officeDocument/2006/relationships/hyperlink" Target="https://learn.nvidia.com/courses/course-detail?course_id=course-v1:DLI+S-FX-15+V1"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6.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www.sbert.net/examples/applications/cross-encoder/README.html" TargetMode="External"/><Relationship Id="rId4" Type="http://schemas.openxmlformats.org/officeDocument/2006/relationships/hyperlink" Target="https://cs.stanford.edu/~myasu/blog/racm3/"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s://cs.stanford.edu/~myasu/blog/racm3/" TargetMode="External"/><Relationship Id="rId2" Type="http://schemas.openxmlformats.org/officeDocument/2006/relationships/notesSlide" Target="../notesSlides/notesSlide147.xml"/><Relationship Id="rId1" Type="http://schemas.openxmlformats.org/officeDocument/2006/relationships/slideLayout" Target="../slideLayouts/slideLayout48.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134.png"/></Relationships>
</file>

<file path=ppt/slides/_rels/slide1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8.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30.png"/><Relationship Id="rId4" Type="http://schemas.openxmlformats.org/officeDocument/2006/relationships/hyperlink" Target="https://developer.nvidia.com/blog/accelerating-vector-search-using-gpu-powered-indexes-with-rapids-raft/"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49.xml"/><Relationship Id="rId1" Type="http://schemas.openxmlformats.org/officeDocument/2006/relationships/slideLayout" Target="../slideLayouts/slideLayout50.xml"/></Relationships>
</file>

<file path=ppt/slides/_rels/slide1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0.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30.png"/><Relationship Id="rId4" Type="http://schemas.openxmlformats.org/officeDocument/2006/relationships/hyperlink" Target="https://developer.nvidia.com/blog/accelerating-vector-search-using-gpu-powered-indexes-with-rapids-raft/"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1.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s://developer.nvidia.com/blog/accelerating-vector-search-using-gpu-powered-indexes-with-rapids-raft/" TargetMode="External"/><Relationship Id="rId2" Type="http://schemas.openxmlformats.org/officeDocument/2006/relationships/notesSlide" Target="../notesSlides/notesSlide152.xml"/><Relationship Id="rId1" Type="http://schemas.openxmlformats.org/officeDocument/2006/relationships/slideLayout" Target="../slideLayouts/slideLayout48.xml"/><Relationship Id="rId4" Type="http://schemas.openxmlformats.org/officeDocument/2006/relationships/hyperlink" Target="https://learn.nvidia.com/courses/course-detail?course_id=course-v1:DLI+S-FX-15+V1"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3.xml"/><Relationship Id="rId1" Type="http://schemas.openxmlformats.org/officeDocument/2006/relationships/slideLayout" Target="../slideLayouts/slideLayout48.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developer.nvidia.com/blog/accelerating-vector-search-using-gpu-powered-indexes-with-rapids-raft/"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4.xml"/><Relationship Id="rId1" Type="http://schemas.openxmlformats.org/officeDocument/2006/relationships/slideLayout" Target="../slideLayouts/slideLayout48.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136.png"/><Relationship Id="rId4" Type="http://schemas.openxmlformats.org/officeDocument/2006/relationships/hyperlink" Target="https://developer.nvidia.com/blog/accelerating-vector-search-using-gpu-powered-indexes-with-rapids-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2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5.xml"/><Relationship Id="rId1" Type="http://schemas.openxmlformats.org/officeDocument/2006/relationships/slideLayout" Target="../slideLayouts/slideLayout77.xml"/><Relationship Id="rId4" Type="http://schemas.openxmlformats.org/officeDocument/2006/relationships/hyperlink" Target="https://learn.nvidia.com/courses/course-detail?course_id=course-v1:DLI+S-FX-15+V1"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37.png"/><Relationship Id="rId1" Type="http://schemas.openxmlformats.org/officeDocument/2006/relationships/slideLayout" Target="../slideLayouts/slideLayout37.xml"/><Relationship Id="rId5" Type="http://schemas.openxmlformats.org/officeDocument/2006/relationships/image" Target="../media/image138.png"/><Relationship Id="rId4" Type="http://schemas.openxmlformats.org/officeDocument/2006/relationships/hyperlink" Target="https://learn.nvidia.com/courses/course-detail?course_id=course-v1:DLI+S-FX-15+V1"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hyperlink" Target="https://learn.nvidia.com/courses/course-detail?course_id=course-v1:DLI+S-FX-15+V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my-learning" TargetMode="Externa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48.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49.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3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51.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52.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learn.nvidia.com/courses/course-detail?course_id=course-v1:DLI+S-FX-15+V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hyperlink" Target="https://www.nvidia.com/content/dam/en-zz/Solutions/lp/large-language-models-ebook/nvidia-llm-ebook-og.jp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hyperlink" Target="https://www.nvidia.com/en-us/ai/"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hyperlink" Target="https://www.nvidia.com/en-us/ai/"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learn.nvidia.com/courses/course-detail?course_id=course-v1:DLI+S-FX-15+V1"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colab.research.google.com/?utm_source=scs-index" TargetMode="Externa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hyperlink" Target="https://colab.research.google.com/?utm_source=scs-index" TargetMode="Externa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hyperlink" Target="https://colab.research.google.com/?utm_source=scs-index" TargetMode="Externa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71.png"/><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9.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9.png"/><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hyperlink" Target="https://learn.nvidia.com/courses/course-detail?course_id=course-v1:DLI+S-FX-15+V1"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hyperlink" Target="https://www.gradio.app/" TargetMode="External"/><Relationship Id="rId5" Type="http://schemas.openxmlformats.org/officeDocument/2006/relationships/hyperlink" Target="https://huggingface.co/spaces/gradio/chatinterface_streaming_echo/blob/main/run.py" TargetMode="Externa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hyperlink" Target="https://huggingface.co/spaces/camenduru-com/webui" TargetMode="Externa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3.png"/><Relationship Id="rId4" Type="http://schemas.openxmlformats.org/officeDocument/2006/relationships/hyperlink" Target="https://www.gradio.app/guides/creating-a-custom-chatbot-with-block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3" Type="http://schemas.openxmlformats.org/officeDocument/2006/relationships/hyperlink" Target="https://www.nvidia.com/content/dam/en-zz/Solutions/lp/large-language-models-ebook/nvidia-llm-ebook-og.jpg"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nvidia.com/en-us/training/instructor-directory/search/" TargetMode="External"/><Relationship Id="rId2" Type="http://schemas.openxmlformats.org/officeDocument/2006/relationships/image" Target="../media/image23.jpg"/><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0.png"/></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hyperlink" Target="https://learn.nvidia.com/courses/course-detail?course_id=course-v1:DLI+S-FX-15+V1" TargetMode="External"/><Relationship Id="rId5" Type="http://schemas.openxmlformats.org/officeDocument/2006/relationships/image" Target="../media/image69.png"/><Relationship Id="rId4" Type="http://schemas.openxmlformats.org/officeDocument/2006/relationships/image" Target="../media/image63.png"/></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3.png"/></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0.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70.png"/></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learn.nvidia.com/courses/course-detail?course_id=course-v1:DLI+S-FX-15+V1" TargetMode="External"/><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hyperlink" Target="https://kubernetes.io/" TargetMode="External"/><Relationship Id="rId5" Type="http://schemas.openxmlformats.org/officeDocument/2006/relationships/image" Target="../media/image70.png"/><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5+V1" TargetMode="External"/><Relationship Id="rId3" Type="http://schemas.openxmlformats.org/officeDocument/2006/relationships/image" Target="../media/image69.png"/><Relationship Id="rId7" Type="http://schemas.openxmlformats.org/officeDocument/2006/relationships/hyperlink" Target="https://kubernetes.io/" TargetMode="External"/><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70.png"/><Relationship Id="rId4" Type="http://schemas.openxmlformats.org/officeDocument/2006/relationships/image" Target="../media/image87.png"/></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5+V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816582" y="3440081"/>
            <a:ext cx="35016468" cy="5869467"/>
          </a:xfrm>
        </p:spPr>
        <p:txBody>
          <a:bodyPr>
            <a:noAutofit/>
          </a:bodyPr>
          <a:lstStyle/>
          <a:p>
            <a:pPr>
              <a:lnSpc>
                <a:spcPct val="100000"/>
              </a:lnSpc>
            </a:pP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NVIDIA Building RAG Agents with LLMs </a:t>
            </a:r>
            <a:b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Part II</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Generative AI Innovative Applications</a:t>
            </a:r>
            <a:endParaRPr lang="en-US" sz="13200" dirty="0">
              <a:solidFill>
                <a:schemeClr val="accent1">
                  <a:lumMod val="75000"/>
                </a:schemeClr>
              </a:solidFill>
            </a:endParaRPr>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2743200">
              <a:lnSpc>
                <a:spcPct val="120000"/>
              </a:lnSpc>
              <a:spcBef>
                <a:spcPts val="0"/>
              </a:spcBef>
              <a:buClrTx/>
            </a:pPr>
            <a:r>
              <a:rPr lang="en-US" altLang="zh-TW" sz="43200" dirty="0">
                <a:solidFill>
                  <a:srgbClr val="898989"/>
                </a:solidFill>
                <a:latin typeface="Calibri" panose="020F0502020204030204"/>
                <a:ea typeface="新細明體" panose="02020500000000000000" pitchFamily="18" charset="-120"/>
                <a:cs typeface="Calibri" panose="020F0502020204030204" pitchFamily="34" charset="0"/>
                <a:hlinkClick r:id="rId2"/>
              </a:rPr>
              <a:t>Min-Yuh Day</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r>
              <a:rPr lang="en-US" altLang="zh-TW" sz="43200" dirty="0" err="1">
                <a:solidFill>
                  <a:srgbClr val="4472C4"/>
                </a:solidFill>
                <a:latin typeface="Calibri" panose="020F0502020204030204" pitchFamily="34" charset="0"/>
                <a:ea typeface="標楷體" pitchFamily="65" charset="-120"/>
                <a:cs typeface="Calibri" panose="020F0502020204030204" pitchFamily="34" charset="0"/>
              </a:rPr>
              <a:t>Ph.D</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b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b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Professor</a:t>
            </a:r>
          </a:p>
          <a:p>
            <a:pPr defTabSz="2743200">
              <a:lnSpc>
                <a:spcPct val="120000"/>
              </a:lnSpc>
              <a:spcBef>
                <a:spcPts val="1800"/>
              </a:spcBef>
              <a:buClrTx/>
            </a:pPr>
            <a:r>
              <a:rPr lang="en-US" sz="24000" dirty="0">
                <a:solidFill>
                  <a:prstClr val="black"/>
                </a:solidFill>
                <a:latin typeface="Calibri" panose="020F0502020204030204" pitchFamily="34" charset="0"/>
                <a:cs typeface="Calibri" panose="020F0502020204030204" pitchFamily="34" charset="0"/>
                <a:hlinkClick r:id="rId3"/>
              </a:rPr>
              <a:t>Institute of Information Management</a:t>
            </a:r>
            <a:r>
              <a:rPr lang="en-US" sz="24000" dirty="0">
                <a:solidFill>
                  <a:prstClr val="black"/>
                </a:solidFill>
                <a:latin typeface="Calibri" panose="020F0502020204030204" pitchFamily="34" charset="0"/>
                <a:cs typeface="Calibri" panose="020F0502020204030204" pitchFamily="34" charset="0"/>
              </a:rPr>
              <a:t>, </a:t>
            </a:r>
            <a:r>
              <a:rPr lang="en-US" sz="24000" dirty="0">
                <a:solidFill>
                  <a:prstClr val="black"/>
                </a:solidFill>
                <a:latin typeface="Calibri" panose="020F0502020204030204" pitchFamily="34" charset="0"/>
                <a:cs typeface="Calibri" panose="020F0502020204030204" pitchFamily="34" charset="0"/>
                <a:hlinkClick r:id="rId4"/>
              </a:rPr>
              <a:t>National Taipei University</a:t>
            </a:r>
            <a:endParaRPr lang="en-US" altLang="zh-TW" sz="24000" dirty="0">
              <a:solidFill>
                <a:srgbClr val="898989"/>
              </a:solidFill>
              <a:latin typeface="Calibri" panose="020F0502020204030204" pitchFamily="34" charset="0"/>
              <a:ea typeface="新細明體" panose="02020500000000000000" pitchFamily="18" charset="-120"/>
              <a:cs typeface="Calibri" panose="020F0502020204030204" pitchFamily="34" charset="0"/>
              <a:hlinkClick r:id="rId5"/>
            </a:endParaRPr>
          </a:p>
          <a:p>
            <a:pPr defTabSz="2743200">
              <a:lnSpc>
                <a:spcPct val="120000"/>
              </a:lnSpc>
              <a:spcBef>
                <a:spcPts val="1800"/>
              </a:spcBef>
              <a:buClrTx/>
            </a:pPr>
            <a:r>
              <a:rPr lang="en-US" sz="14400" b="0" dirty="0">
                <a:solidFill>
                  <a:prstClr val="black"/>
                </a:solidFill>
                <a:latin typeface="Arial" panose="020B0604020202020204" pitchFamily="34" charset="0"/>
                <a:cs typeface="Arial" panose="020B0604020202020204" pitchFamily="34" charset="0"/>
                <a:hlinkClick r:id="rId6"/>
              </a:rPr>
              <a:t>https://web.ntpu.edu.tw/~myday</a:t>
            </a:r>
            <a:endParaRPr lang="en-US" sz="14400" b="0" dirty="0">
              <a:solidFill>
                <a:prstClr val="black"/>
              </a:solidFill>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algn="ctr" defTabSz="2743200">
              <a:buClrTx/>
            </a:pP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1132GAIIA04</a:t>
            </a:r>
          </a:p>
          <a:p>
            <a:pPr algn="ctr" defTabSz="2743200">
              <a:buClrTx/>
            </a:pP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MBA, IM, NTPU (M6031) (Spring 2025)</a:t>
            </a:r>
            <a:b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br>
            <a:r>
              <a:rPr lang="en-US" altLang="zh-TW" sz="48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algn="ctr" defTabSz="2743200">
              <a:buClrTx/>
            </a:pPr>
            <a:r>
              <a:rPr lang="en-US" altLang="zh-TW" sz="3600" kern="1200" dirty="0">
                <a:solidFill>
                  <a:prstClr val="white">
                    <a:lumMod val="65000"/>
                  </a:prstClr>
                </a:solidFill>
                <a:latin typeface="Calibri" panose="020F0502020204030204" pitchFamily="34" charset="0"/>
                <a:ea typeface="Heiti TC Medium" pitchFamily="2" charset="-128"/>
                <a:cs typeface="Calibri" panose="020F0502020204030204" pitchFamily="34" charset="0"/>
              </a:rPr>
              <a:t>2025-03-18</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237818" y="9430569"/>
            <a:ext cx="5338182" cy="5338182"/>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31413839" y="14325603"/>
            <a:ext cx="4748841" cy="1015663"/>
          </a:xfrm>
          <a:prstGeom prst="rect">
            <a:avLst/>
          </a:prstGeom>
          <a:noFill/>
        </p:spPr>
        <p:txBody>
          <a:bodyPr wrap="square">
            <a:spAutoFit/>
          </a:bodyPr>
          <a:lstStyle/>
          <a:p>
            <a:pPr algn="ctr" defTabSz="2743200">
              <a:buClrTx/>
            </a:pPr>
            <a:r>
              <a:rPr lang="en-US" sz="3000" kern="1200" dirty="0">
                <a:solidFill>
                  <a:srgbClr val="4472C4"/>
                </a:solidFill>
                <a:latin typeface="Calibri" panose="020F0502020204030204"/>
                <a:ea typeface="+mn-ea"/>
                <a:cs typeface="+mn-cs"/>
                <a:hlinkClick r:id="rId16"/>
              </a:rPr>
              <a:t>https://meet.google.com/paj-zhhj-mya</a:t>
            </a:r>
            <a:endParaRPr lang="en-US" sz="3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3776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9"/>
            <a:ext cx="32500956" cy="18735675"/>
          </a:xfrm>
        </p:spPr>
        <p:txBody>
          <a:bodyPr>
            <a:normAutofit/>
          </a:bodyPr>
          <a:lstStyle/>
          <a:p>
            <a:r>
              <a:rPr lang="en-US" altLang="zh-TW" sz="20997" dirty="0">
                <a:solidFill>
                  <a:srgbClr val="C00000"/>
                </a:solidFill>
              </a:rPr>
              <a:t>NVIDIA Developer Program</a:t>
            </a:r>
            <a:br>
              <a:rPr lang="en-US" altLang="zh-TW" sz="20997" dirty="0">
                <a:solidFill>
                  <a:srgbClr val="C00000"/>
                </a:solidFill>
              </a:rPr>
            </a:br>
            <a:br>
              <a:rPr lang="en-US" altLang="zh-TW" sz="20997" dirty="0">
                <a:solidFill>
                  <a:srgbClr val="C00000"/>
                </a:solidFill>
              </a:rPr>
            </a:br>
            <a:r>
              <a:rPr lang="en-US" altLang="zh-TW" sz="20997" dirty="0">
                <a:solidFill>
                  <a:srgbClr val="C00000"/>
                </a:solidFill>
              </a:rPr>
              <a:t>NVIDIA </a:t>
            </a:r>
            <a:br>
              <a:rPr lang="en-US" altLang="zh-TW" sz="20997" dirty="0">
                <a:solidFill>
                  <a:srgbClr val="C00000"/>
                </a:solidFill>
              </a:rPr>
            </a:br>
            <a:r>
              <a:rPr lang="en-US" altLang="zh-TW" sz="20997" dirty="0">
                <a:solidFill>
                  <a:srgbClr val="C00000"/>
                </a:solidFill>
              </a:rPr>
              <a:t>Deep Learning Institute (DLI)</a:t>
            </a:r>
            <a:endParaRPr lang="zh-TW" altLang="en-US" sz="20997" dirty="0">
              <a:solidFill>
                <a:srgbClr val="FF0000"/>
              </a:solidFill>
            </a:endParaRPr>
          </a:p>
        </p:txBody>
      </p:sp>
      <p:sp>
        <p:nvSpPr>
          <p:cNvPr id="4" name="投影片編號版面配置區 3"/>
          <p:cNvSpPr>
            <a:spLocks noGrp="1"/>
          </p:cNvSpPr>
          <p:nvPr>
            <p:ph type="sldNum" sz="quarter" idx="12"/>
          </p:nvPr>
        </p:nvSpPr>
        <p:spPr/>
        <p:txBody>
          <a:bodyPr/>
          <a:lstStyle/>
          <a:p>
            <a:pPr defTabSz="2742927">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2927">
                <a:buClrTx/>
                <a:defRPr/>
              </a:pPr>
              <a:t>10</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21"/>
            <a:ext cx="32500956" cy="1569660"/>
          </a:xfrm>
          <a:prstGeom prst="rect">
            <a:avLst/>
          </a:prstGeom>
          <a:noFill/>
        </p:spPr>
        <p:txBody>
          <a:bodyPr wrap="square">
            <a:spAutoFit/>
          </a:bodyPr>
          <a:lstStyle/>
          <a:p>
            <a:pPr algn="ctr" defTabSz="2742927">
              <a:buClrTx/>
            </a:pPr>
            <a:r>
              <a:rPr lang="en-US" sz="9600" kern="1200" dirty="0">
                <a:solidFill>
                  <a:prstClr val="black"/>
                </a:solidFill>
                <a:latin typeface="Calibri" panose="020F0502020204030204"/>
                <a:ea typeface="+mn-ea"/>
                <a:cs typeface="+mn-cs"/>
                <a:hlinkClick r:id="rId4"/>
              </a:rPr>
              <a:t>https://developer.nvidia.com/join-nvidia-developer-program</a:t>
            </a:r>
            <a:endParaRPr lang="en-US" sz="9600" kern="120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8"/>
            <a:ext cx="18294720" cy="1569660"/>
          </a:xfrm>
          <a:prstGeom prst="rect">
            <a:avLst/>
          </a:prstGeom>
          <a:noFill/>
        </p:spPr>
        <p:txBody>
          <a:bodyPr wrap="square">
            <a:spAutoFit/>
          </a:bodyPr>
          <a:lstStyle/>
          <a:p>
            <a:pPr algn="ctr" defTabSz="2742927">
              <a:buClrTx/>
            </a:pPr>
            <a:r>
              <a:rPr lang="en-US" sz="9600" kern="1200" dirty="0">
                <a:solidFill>
                  <a:prstClr val="black"/>
                </a:solidFill>
                <a:latin typeface="Calibri" panose="020F0502020204030204"/>
                <a:ea typeface="+mn-ea"/>
                <a:cs typeface="+mn-cs"/>
                <a:hlinkClick r:id="rId5"/>
              </a:rPr>
              <a:t>https://learn.nvidia.com/</a:t>
            </a:r>
            <a:endParaRPr lang="en-US" sz="9600" kern="1200" dirty="0">
              <a:solidFill>
                <a:prstClr val="black"/>
              </a:solidFill>
              <a:latin typeface="Calibri" panose="020F0502020204030204"/>
              <a:ea typeface="+mn-ea"/>
              <a:cs typeface="+mn-cs"/>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0310039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95"/>
          <p:cNvSpPr/>
          <p:nvPr/>
        </p:nvSpPr>
        <p:spPr>
          <a:xfrm>
            <a:off x="3186030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  Responses</a:t>
            </a:r>
            <a:endParaRPr sz="4400">
              <a:solidFill>
                <a:srgbClr val="0071C5"/>
              </a:solidFill>
              <a:latin typeface="Roboto Mono"/>
              <a:ea typeface="Roboto Mono"/>
              <a:cs typeface="Roboto Mono"/>
              <a:sym typeface="Roboto Mono"/>
            </a:endParaRPr>
          </a:p>
        </p:txBody>
      </p:sp>
      <p:sp>
        <p:nvSpPr>
          <p:cNvPr id="1554" name="Google Shape;1554;p95"/>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55" name="Google Shape;1555;p95"/>
          <p:cNvPicPr preferRelativeResize="0"/>
          <p:nvPr/>
        </p:nvPicPr>
        <p:blipFill>
          <a:blip r:embed="rId3">
            <a:alphaModFix/>
          </a:blip>
          <a:stretch>
            <a:fillRect/>
          </a:stretch>
        </p:blipFill>
        <p:spPr>
          <a:xfrm rot="209175">
            <a:off x="22101600" y="14126623"/>
            <a:ext cx="3388851" cy="4161353"/>
          </a:xfrm>
          <a:prstGeom prst="rect">
            <a:avLst/>
          </a:prstGeom>
          <a:noFill/>
          <a:ln>
            <a:noFill/>
          </a:ln>
        </p:spPr>
      </p:pic>
      <p:sp>
        <p:nvSpPr>
          <p:cNvPr id="1556" name="Google Shape;1556;p95"/>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57" name="Google Shape;1557;p95"/>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pic>
        <p:nvPicPr>
          <p:cNvPr id="1558" name="Google Shape;1558;p95"/>
          <p:cNvPicPr preferRelativeResize="0"/>
          <p:nvPr/>
        </p:nvPicPr>
        <p:blipFill>
          <a:blip r:embed="rId3">
            <a:alphaModFix/>
          </a:blip>
          <a:stretch>
            <a:fillRect/>
          </a:stretch>
        </p:blipFill>
        <p:spPr>
          <a:xfrm rot="209174">
            <a:off x="30398372" y="14262963"/>
            <a:ext cx="3388856" cy="4024974"/>
          </a:xfrm>
          <a:prstGeom prst="rect">
            <a:avLst/>
          </a:prstGeom>
          <a:noFill/>
          <a:ln>
            <a:noFill/>
          </a:ln>
        </p:spPr>
      </p:pic>
      <p:sp>
        <p:nvSpPr>
          <p:cNvPr id="1559" name="Google Shape;1559;p95"/>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560" name="Google Shape;1560;p95"/>
          <p:cNvCxnSpPr/>
          <p:nvPr/>
        </p:nvCxnSpPr>
        <p:spPr>
          <a:xfrm rot="10800000">
            <a:off x="22598575" y="12583275"/>
            <a:ext cx="1880100" cy="1680900"/>
          </a:xfrm>
          <a:prstGeom prst="straightConnector1">
            <a:avLst/>
          </a:prstGeom>
          <a:noFill/>
          <a:ln w="114300" cap="flat" cmpd="sng">
            <a:solidFill>
              <a:schemeClr val="dk2"/>
            </a:solidFill>
            <a:prstDash val="solid"/>
            <a:round/>
            <a:headEnd type="stealth" w="med" len="med"/>
            <a:tailEnd type="none" w="med" len="med"/>
          </a:ln>
        </p:spPr>
      </p:cxnSp>
      <p:cxnSp>
        <p:nvCxnSpPr>
          <p:cNvPr id="1561" name="Google Shape;1561;p95"/>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562" name="Google Shape;1562;p95"/>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563" name="Google Shape;1563;p95"/>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564" name="Google Shape;1564;p95"/>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sp>
        <p:nvSpPr>
          <p:cNvPr id="1565" name="Google Shape;1565;p95"/>
          <p:cNvSpPr/>
          <p:nvPr/>
        </p:nvSpPr>
        <p:spPr>
          <a:xfrm rot="-146363">
            <a:off x="30975797"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566" name="Google Shape;1566;p95"/>
          <p:cNvSpPr/>
          <p:nvPr/>
        </p:nvSpPr>
        <p:spPr>
          <a:xfrm>
            <a:off x="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Messages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Model Name</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Settings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API Key</a:t>
            </a:r>
            <a:endParaRPr sz="4000">
              <a:solidFill>
                <a:srgbClr val="0071C5"/>
              </a:solidFill>
              <a:latin typeface="Roboto Mono"/>
              <a:ea typeface="Roboto Mono"/>
              <a:cs typeface="Roboto Mono"/>
              <a:sym typeface="Roboto Mono"/>
            </a:endParaRPr>
          </a:p>
        </p:txBody>
      </p:sp>
      <p:sp>
        <p:nvSpPr>
          <p:cNvPr id="1567" name="Google Shape;1567;p9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pic>
        <p:nvPicPr>
          <p:cNvPr id="1568" name="Google Shape;1568;p95"/>
          <p:cNvPicPr preferRelativeResize="0"/>
          <p:nvPr/>
        </p:nvPicPr>
        <p:blipFill>
          <a:blip r:embed="rId3">
            <a:alphaModFix/>
          </a:blip>
          <a:stretch>
            <a:fillRect/>
          </a:stretch>
        </p:blipFill>
        <p:spPr>
          <a:xfrm rot="209174">
            <a:off x="13799910" y="14386042"/>
            <a:ext cx="3388855" cy="4009691"/>
          </a:xfrm>
          <a:prstGeom prst="rect">
            <a:avLst/>
          </a:prstGeom>
          <a:noFill/>
          <a:ln>
            <a:noFill/>
          </a:ln>
        </p:spPr>
      </p:pic>
      <p:sp>
        <p:nvSpPr>
          <p:cNvPr id="1569" name="Google Shape;1569;p95"/>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70" name="Google Shape;1570;p95"/>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71" name="Google Shape;1571;p95"/>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cxnSp>
        <p:nvCxnSpPr>
          <p:cNvPr id="1572" name="Google Shape;1572;p95"/>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573" name="Google Shape;1573;p95"/>
          <p:cNvCxnSpPr>
            <a:stCxn id="1569"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574" name="Google Shape;1574;p95"/>
          <p:cNvPicPr preferRelativeResize="0"/>
          <p:nvPr/>
        </p:nvPicPr>
        <p:blipFill>
          <a:blip r:embed="rId3">
            <a:alphaModFix/>
          </a:blip>
          <a:stretch>
            <a:fillRect/>
          </a:stretch>
        </p:blipFill>
        <p:spPr>
          <a:xfrm rot="209174">
            <a:off x="7914423" y="14202455"/>
            <a:ext cx="3388855" cy="4009691"/>
          </a:xfrm>
          <a:prstGeom prst="rect">
            <a:avLst/>
          </a:prstGeom>
          <a:noFill/>
          <a:ln>
            <a:noFill/>
          </a:ln>
        </p:spPr>
      </p:pic>
      <p:cxnSp>
        <p:nvCxnSpPr>
          <p:cNvPr id="1575" name="Google Shape;1575;p95"/>
          <p:cNvCxnSpPr>
            <a:stCxn id="1574"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sp>
        <p:nvSpPr>
          <p:cNvPr id="1576" name="Google Shape;1576;p95"/>
          <p:cNvSpPr/>
          <p:nvPr/>
        </p:nvSpPr>
        <p:spPr>
          <a:xfrm rot="10653637">
            <a:off x="4071922"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nvGrpSpPr>
          <p:cNvPr id="1577" name="Google Shape;1577;p95"/>
          <p:cNvGrpSpPr/>
          <p:nvPr/>
        </p:nvGrpSpPr>
        <p:grpSpPr>
          <a:xfrm>
            <a:off x="5975097" y="7635854"/>
            <a:ext cx="25284880" cy="3591116"/>
            <a:chOff x="3668642" y="5530605"/>
            <a:chExt cx="31324182" cy="5014825"/>
          </a:xfrm>
        </p:grpSpPr>
        <p:sp>
          <p:nvSpPr>
            <p:cNvPr id="1578" name="Google Shape;1578;p95"/>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579" name="Google Shape;1579;p95"/>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580" name="Google Shape;1580;p95"/>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581" name="Google Shape;1581;p95"/>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582" name="Google Shape;1582;p95"/>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sp>
        <p:nvSpPr>
          <p:cNvPr id="2" name="TextBox 1">
            <a:extLst>
              <a:ext uri="{FF2B5EF4-FFF2-40B4-BE49-F238E27FC236}">
                <a16:creationId xmlns:a16="http://schemas.microsoft.com/office/drawing/2014/main" id="{C3F33A15-DB76-506D-9692-4B32A4D089F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96"/>
          <p:cNvSpPr/>
          <p:nvPr/>
        </p:nvSpPr>
        <p:spPr>
          <a:xfrm>
            <a:off x="3186030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  Responses</a:t>
            </a:r>
            <a:endParaRPr sz="4400">
              <a:solidFill>
                <a:srgbClr val="0071C5"/>
              </a:solidFill>
              <a:latin typeface="Roboto Mono"/>
              <a:ea typeface="Roboto Mono"/>
              <a:cs typeface="Roboto Mono"/>
              <a:sym typeface="Roboto Mono"/>
            </a:endParaRPr>
          </a:p>
        </p:txBody>
      </p:sp>
      <p:sp>
        <p:nvSpPr>
          <p:cNvPr id="1589" name="Google Shape;1589;p96"/>
          <p:cNvSpPr/>
          <p:nvPr/>
        </p:nvSpPr>
        <p:spPr>
          <a:xfrm>
            <a:off x="0" y="10497975"/>
            <a:ext cx="4715700" cy="2352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Messages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Model Name</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Settings</a:t>
            </a:r>
            <a:endParaRPr sz="4000">
              <a:solidFill>
                <a:srgbClr val="0071C5"/>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000">
                <a:solidFill>
                  <a:srgbClr val="0071C5"/>
                </a:solidFill>
                <a:latin typeface="Roboto Mono"/>
                <a:ea typeface="Roboto Mono"/>
                <a:cs typeface="Roboto Mono"/>
                <a:sym typeface="Roboto Mono"/>
              </a:rPr>
              <a:t>API Key</a:t>
            </a:r>
            <a:endParaRPr sz="4000">
              <a:solidFill>
                <a:srgbClr val="0071C5"/>
              </a:solidFill>
              <a:latin typeface="Roboto Mono"/>
              <a:ea typeface="Roboto Mono"/>
              <a:cs typeface="Roboto Mono"/>
              <a:sym typeface="Roboto Mono"/>
            </a:endParaRPr>
          </a:p>
        </p:txBody>
      </p:sp>
      <p:sp>
        <p:nvSpPr>
          <p:cNvPr id="1590" name="Google Shape;1590;p9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sp>
        <p:nvSpPr>
          <p:cNvPr id="1591" name="Google Shape;1591;p96"/>
          <p:cNvSpPr txBox="1"/>
          <p:nvPr/>
        </p:nvSpPr>
        <p:spPr>
          <a:xfrm>
            <a:off x="28573900" y="19581150"/>
            <a:ext cx="4534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lt1"/>
                </a:solidFill>
              </a:rPr>
              <a:t>https://developer.nvidia.com/blog/simplifying-ai-inference-in-production-with-triton/</a:t>
            </a:r>
            <a:endParaRPr sz="1800">
              <a:solidFill>
                <a:schemeClr val="lt1"/>
              </a:solidFill>
            </a:endParaRPr>
          </a:p>
        </p:txBody>
      </p:sp>
      <p:sp>
        <p:nvSpPr>
          <p:cNvPr id="1592" name="Google Shape;1592;p96"/>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93" name="Google Shape;1593;p96"/>
          <p:cNvPicPr preferRelativeResize="0"/>
          <p:nvPr/>
        </p:nvPicPr>
        <p:blipFill>
          <a:blip r:embed="rId3">
            <a:alphaModFix/>
          </a:blip>
          <a:stretch>
            <a:fillRect/>
          </a:stretch>
        </p:blipFill>
        <p:spPr>
          <a:xfrm rot="209174">
            <a:off x="13799910" y="14386042"/>
            <a:ext cx="3388855" cy="4009691"/>
          </a:xfrm>
          <a:prstGeom prst="rect">
            <a:avLst/>
          </a:prstGeom>
          <a:noFill/>
          <a:ln>
            <a:noFill/>
          </a:ln>
        </p:spPr>
      </p:pic>
      <p:sp>
        <p:nvSpPr>
          <p:cNvPr id="1594" name="Google Shape;1594;p96"/>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95" name="Google Shape;1595;p96"/>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96" name="Google Shape;1596;p96"/>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pic>
        <p:nvPicPr>
          <p:cNvPr id="1597" name="Google Shape;1597;p96"/>
          <p:cNvPicPr preferRelativeResize="0"/>
          <p:nvPr/>
        </p:nvPicPr>
        <p:blipFill>
          <a:blip r:embed="rId3">
            <a:alphaModFix/>
          </a:blip>
          <a:stretch>
            <a:fillRect/>
          </a:stretch>
        </p:blipFill>
        <p:spPr>
          <a:xfrm rot="209175">
            <a:off x="22101600" y="14126623"/>
            <a:ext cx="3388851" cy="4161353"/>
          </a:xfrm>
          <a:prstGeom prst="rect">
            <a:avLst/>
          </a:prstGeom>
          <a:noFill/>
          <a:ln>
            <a:noFill/>
          </a:ln>
        </p:spPr>
      </p:pic>
      <p:sp>
        <p:nvSpPr>
          <p:cNvPr id="1598" name="Google Shape;1598;p96"/>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99" name="Google Shape;1599;p96"/>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grpSp>
        <p:nvGrpSpPr>
          <p:cNvPr id="1600" name="Google Shape;1600;p96"/>
          <p:cNvGrpSpPr/>
          <p:nvPr/>
        </p:nvGrpSpPr>
        <p:grpSpPr>
          <a:xfrm>
            <a:off x="5975097" y="7635854"/>
            <a:ext cx="25284880" cy="3591116"/>
            <a:chOff x="3668642" y="5530605"/>
            <a:chExt cx="31324182" cy="5014825"/>
          </a:xfrm>
        </p:grpSpPr>
        <p:sp>
          <p:nvSpPr>
            <p:cNvPr id="1601" name="Google Shape;1601;p96"/>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602" name="Google Shape;1602;p96"/>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603" name="Google Shape;1603;p96"/>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604" name="Google Shape;1604;p96"/>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605" name="Google Shape;1605;p96"/>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pic>
        <p:nvPicPr>
          <p:cNvPr id="1606" name="Google Shape;1606;p96"/>
          <p:cNvPicPr preferRelativeResize="0"/>
          <p:nvPr/>
        </p:nvPicPr>
        <p:blipFill>
          <a:blip r:embed="rId3">
            <a:alphaModFix/>
          </a:blip>
          <a:stretch>
            <a:fillRect/>
          </a:stretch>
        </p:blipFill>
        <p:spPr>
          <a:xfrm rot="209174">
            <a:off x="30398372" y="14262963"/>
            <a:ext cx="3388856" cy="4024974"/>
          </a:xfrm>
          <a:prstGeom prst="rect">
            <a:avLst/>
          </a:prstGeom>
          <a:noFill/>
          <a:ln>
            <a:noFill/>
          </a:ln>
        </p:spPr>
      </p:pic>
      <p:sp>
        <p:nvSpPr>
          <p:cNvPr id="1607" name="Google Shape;1607;p96"/>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608" name="Google Shape;1608;p96"/>
          <p:cNvCxnSpPr/>
          <p:nvPr/>
        </p:nvCxnSpPr>
        <p:spPr>
          <a:xfrm rot="10800000">
            <a:off x="22929475" y="12872775"/>
            <a:ext cx="1549200" cy="1391400"/>
          </a:xfrm>
          <a:prstGeom prst="straightConnector1">
            <a:avLst/>
          </a:prstGeom>
          <a:noFill/>
          <a:ln w="114300" cap="flat" cmpd="sng">
            <a:solidFill>
              <a:schemeClr val="dk2"/>
            </a:solidFill>
            <a:prstDash val="solid"/>
            <a:round/>
            <a:headEnd type="stealth" w="med" len="med"/>
            <a:tailEnd type="none" w="med" len="med"/>
          </a:ln>
        </p:spPr>
      </p:cxnSp>
      <p:cxnSp>
        <p:nvCxnSpPr>
          <p:cNvPr id="1609" name="Google Shape;1609;p96"/>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610" name="Google Shape;1610;p96"/>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611" name="Google Shape;1611;p96"/>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612" name="Google Shape;1612;p96"/>
          <p:cNvCxnSpPr>
            <a:stCxn id="1594"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613" name="Google Shape;1613;p96"/>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614" name="Google Shape;1614;p96"/>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615" name="Google Shape;1615;p96"/>
          <p:cNvPicPr preferRelativeResize="0"/>
          <p:nvPr/>
        </p:nvPicPr>
        <p:blipFill>
          <a:blip r:embed="rId3">
            <a:alphaModFix/>
          </a:blip>
          <a:stretch>
            <a:fillRect/>
          </a:stretch>
        </p:blipFill>
        <p:spPr>
          <a:xfrm rot="209174">
            <a:off x="7914423" y="14202455"/>
            <a:ext cx="3388855" cy="4009691"/>
          </a:xfrm>
          <a:prstGeom prst="rect">
            <a:avLst/>
          </a:prstGeom>
          <a:noFill/>
          <a:ln>
            <a:noFill/>
          </a:ln>
        </p:spPr>
      </p:pic>
      <p:cxnSp>
        <p:nvCxnSpPr>
          <p:cNvPr id="1616" name="Google Shape;1616;p96"/>
          <p:cNvCxnSpPr>
            <a:stCxn id="1615"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sp>
        <p:nvSpPr>
          <p:cNvPr id="1617" name="Google Shape;1617;p96"/>
          <p:cNvSpPr/>
          <p:nvPr/>
        </p:nvSpPr>
        <p:spPr>
          <a:xfrm>
            <a:off x="6820750" y="3730600"/>
            <a:ext cx="24155700" cy="16809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End-User Application</a:t>
            </a:r>
            <a:endParaRPr sz="4800" b="1"/>
          </a:p>
        </p:txBody>
      </p:sp>
      <p:sp>
        <p:nvSpPr>
          <p:cNvPr id="1618" name="Google Shape;1618;p96"/>
          <p:cNvSpPr/>
          <p:nvPr/>
        </p:nvSpPr>
        <p:spPr>
          <a:xfrm>
            <a:off x="13059125" y="6024825"/>
            <a:ext cx="14164800" cy="1680900"/>
          </a:xfrm>
          <a:prstGeom prst="roundRect">
            <a:avLst>
              <a:gd name="adj" fmla="val 16667"/>
            </a:avLst>
          </a:prstGeom>
          <a:solidFill>
            <a:srgbClr val="A4C2F4"/>
          </a:solidFill>
          <a:ln w="9525"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Retriever Microservice</a:t>
            </a:r>
            <a:endParaRPr sz="4800" b="1"/>
          </a:p>
        </p:txBody>
      </p:sp>
      <p:sp>
        <p:nvSpPr>
          <p:cNvPr id="1619" name="Google Shape;1619;p96"/>
          <p:cNvSpPr/>
          <p:nvPr/>
        </p:nvSpPr>
        <p:spPr>
          <a:xfrm>
            <a:off x="2227325" y="12851250"/>
            <a:ext cx="32153700" cy="7068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0" name="Google Shape;1620;p96"/>
          <p:cNvSpPr/>
          <p:nvPr/>
        </p:nvSpPr>
        <p:spPr>
          <a:xfrm rot="10653637">
            <a:off x="4071922"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621" name="Google Shape;1621;p96"/>
          <p:cNvSpPr/>
          <p:nvPr/>
        </p:nvSpPr>
        <p:spPr>
          <a:xfrm rot="-146363">
            <a:off x="30975797" y="9431315"/>
            <a:ext cx="1607056" cy="4401300"/>
          </a:xfrm>
          <a:prstGeom prst="arc">
            <a:avLst>
              <a:gd name="adj1" fmla="val 17030713"/>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622" name="Google Shape;1622;p96"/>
          <p:cNvSpPr/>
          <p:nvPr/>
        </p:nvSpPr>
        <p:spPr>
          <a:xfrm>
            <a:off x="11816200" y="17494475"/>
            <a:ext cx="14164800" cy="1680900"/>
          </a:xfrm>
          <a:prstGeom prst="roundRect">
            <a:avLst>
              <a:gd name="adj" fmla="val 16667"/>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Server Management</a:t>
            </a:r>
            <a:endParaRPr sz="4800" b="1">
              <a:solidFill>
                <a:schemeClr val="dk1"/>
              </a:solidFill>
            </a:endParaRPr>
          </a:p>
        </p:txBody>
      </p:sp>
      <p:sp>
        <p:nvSpPr>
          <p:cNvPr id="2" name="TextBox 1">
            <a:extLst>
              <a:ext uri="{FF2B5EF4-FFF2-40B4-BE49-F238E27FC236}">
                <a16:creationId xmlns:a16="http://schemas.microsoft.com/office/drawing/2014/main" id="{0BDA8A4E-933F-FB16-F0F7-91FF43857F6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9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629" name="Google Shape;1629;p97"/>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630" name="Google Shape;1630;p97"/>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631" name="Google Shape;1631;p97"/>
          <p:cNvPicPr preferRelativeResize="0"/>
          <p:nvPr/>
        </p:nvPicPr>
        <p:blipFill rotWithShape="1">
          <a:blip r:embed="rId4">
            <a:alphaModFix/>
          </a:blip>
          <a:srcRect b="51354"/>
          <a:stretch/>
        </p:blipFill>
        <p:spPr>
          <a:xfrm>
            <a:off x="2514600" y="5495713"/>
            <a:ext cx="14185249" cy="6161476"/>
          </a:xfrm>
          <a:prstGeom prst="rect">
            <a:avLst/>
          </a:prstGeom>
          <a:noFill/>
          <a:ln>
            <a:noFill/>
          </a:ln>
        </p:spPr>
      </p:pic>
      <p:sp>
        <p:nvSpPr>
          <p:cNvPr id="1632" name="Google Shape;1632;p97"/>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633" name="Google Shape;1633;p97"/>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634" name="Google Shape;1634;p97"/>
          <p:cNvSpPr/>
          <p:nvPr/>
        </p:nvSpPr>
        <p:spPr>
          <a:xfrm>
            <a:off x="17987500" y="4384359"/>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5" name="Google Shape;1635;p97"/>
          <p:cNvSpPr/>
          <p:nvPr/>
        </p:nvSpPr>
        <p:spPr>
          <a:xfrm>
            <a:off x="2547800" y="15744775"/>
            <a:ext cx="14143200" cy="1944000"/>
          </a:xfrm>
          <a:prstGeom prst="rect">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E7081F34-F5B7-DD7D-1E54-1F2AF333660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9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642" name="Google Shape;1642;p98"/>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643" name="Google Shape;1643;p98"/>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644" name="Google Shape;1644;p98"/>
          <p:cNvPicPr preferRelativeResize="0"/>
          <p:nvPr/>
        </p:nvPicPr>
        <p:blipFill rotWithShape="1">
          <a:blip r:embed="rId4">
            <a:alphaModFix/>
          </a:blip>
          <a:srcRect b="51354"/>
          <a:stretch/>
        </p:blipFill>
        <p:spPr>
          <a:xfrm>
            <a:off x="2514600" y="5495713"/>
            <a:ext cx="14185249" cy="6161476"/>
          </a:xfrm>
          <a:prstGeom prst="rect">
            <a:avLst/>
          </a:prstGeom>
          <a:noFill/>
          <a:ln>
            <a:noFill/>
          </a:ln>
        </p:spPr>
      </p:pic>
      <p:sp>
        <p:nvSpPr>
          <p:cNvPr id="1645" name="Google Shape;1645;p98"/>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646" name="Google Shape;1646;p98"/>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647" name="Google Shape;1647;p98"/>
          <p:cNvSpPr/>
          <p:nvPr/>
        </p:nvSpPr>
        <p:spPr>
          <a:xfrm>
            <a:off x="1921425" y="4405684"/>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4E5128CC-B97E-E321-C72C-3C9A260DECE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9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654" name="Google Shape;1654;p99"/>
          <p:cNvSpPr/>
          <p:nvPr/>
        </p:nvSpPr>
        <p:spPr>
          <a:xfrm>
            <a:off x="20740250" y="5664250"/>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655" name="Google Shape;1655;p99"/>
          <p:cNvSpPr/>
          <p:nvPr/>
        </p:nvSpPr>
        <p:spPr>
          <a:xfrm>
            <a:off x="20740250" y="11934825"/>
            <a:ext cx="9883200" cy="4546500"/>
          </a:xfrm>
          <a:prstGeom prst="rect">
            <a:avLst/>
          </a:prstGeom>
          <a:solidFill>
            <a:srgbClr val="E6EDEA"/>
          </a:solidFill>
          <a:ln>
            <a:noFill/>
          </a:ln>
        </p:spPr>
        <p:txBody>
          <a:bodyPr spcFirstLastPara="1" wrap="square" lIns="457200" tIns="91425" rIns="45700" bIns="91425" anchor="ctr" anchorCtr="0">
            <a:noAutofit/>
          </a:bodyPr>
          <a:lstStyle/>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“context”:{{context}}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“model”:“query”/”doc”</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Clr>
                <a:schemeClr val="lt1"/>
              </a:buClr>
              <a:buFont typeface="Arial"/>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p:txBody>
      </p:sp>
      <p:pic>
        <p:nvPicPr>
          <p:cNvPr id="1656" name="Google Shape;1656;p99"/>
          <p:cNvPicPr preferRelativeResize="0"/>
          <p:nvPr/>
        </p:nvPicPr>
        <p:blipFill>
          <a:blip r:embed="rId3">
            <a:alphaModFix/>
          </a:blip>
          <a:stretch>
            <a:fillRect/>
          </a:stretch>
        </p:blipFill>
        <p:spPr>
          <a:xfrm>
            <a:off x="29597575" y="8060725"/>
            <a:ext cx="5801500" cy="6377803"/>
          </a:xfrm>
          <a:prstGeom prst="rect">
            <a:avLst/>
          </a:prstGeom>
          <a:noFill/>
          <a:ln>
            <a:noFill/>
          </a:ln>
        </p:spPr>
      </p:pic>
      <p:sp>
        <p:nvSpPr>
          <p:cNvPr id="1657" name="Google Shape;1657;p99"/>
          <p:cNvSpPr/>
          <p:nvPr/>
        </p:nvSpPr>
        <p:spPr>
          <a:xfrm>
            <a:off x="1159200" y="566425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”mixtral”,</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pic>
        <p:nvPicPr>
          <p:cNvPr id="1658" name="Google Shape;1658;p99"/>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sp>
        <p:nvSpPr>
          <p:cNvPr id="1659" name="Google Shape;1659;p99"/>
          <p:cNvSpPr/>
          <p:nvPr/>
        </p:nvSpPr>
        <p:spPr>
          <a:xfrm>
            <a:off x="3230447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SDXL</a:t>
            </a:r>
            <a:endParaRPr sz="4800" b="1">
              <a:solidFill>
                <a:schemeClr val="accent1"/>
              </a:solidFill>
            </a:endParaRPr>
          </a:p>
        </p:txBody>
      </p:sp>
      <p:sp>
        <p:nvSpPr>
          <p:cNvPr id="1660" name="Google Shape;1660;p99"/>
          <p:cNvSpPr/>
          <p:nvPr/>
        </p:nvSpPr>
        <p:spPr>
          <a:xfrm>
            <a:off x="29884125" y="12122700"/>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E5</a:t>
            </a:r>
            <a:endParaRPr sz="4100" b="1">
              <a:solidFill>
                <a:schemeClr val="accent2"/>
              </a:solidFill>
            </a:endParaRPr>
          </a:p>
        </p:txBody>
      </p:sp>
      <p:sp>
        <p:nvSpPr>
          <p:cNvPr id="1661" name="Google Shape;1661;p99"/>
          <p:cNvSpPr/>
          <p:nvPr/>
        </p:nvSpPr>
        <p:spPr>
          <a:xfrm>
            <a:off x="2988412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US" sz="4800" b="1">
                <a:solidFill>
                  <a:schemeClr val="accent1"/>
                </a:solidFill>
              </a:rPr>
              <a:t>Mixtral</a:t>
            </a:r>
            <a:endParaRPr sz="4800" b="1">
              <a:solidFill>
                <a:schemeClr val="dk2"/>
              </a:solidFill>
            </a:endParaRPr>
          </a:p>
        </p:txBody>
      </p:sp>
      <p:grpSp>
        <p:nvGrpSpPr>
          <p:cNvPr id="1662" name="Google Shape;1662;p99"/>
          <p:cNvGrpSpPr/>
          <p:nvPr/>
        </p:nvGrpSpPr>
        <p:grpSpPr>
          <a:xfrm>
            <a:off x="30866325" y="779325"/>
            <a:ext cx="4758585" cy="5380392"/>
            <a:chOff x="29787719" y="6862336"/>
            <a:chExt cx="6788281" cy="8294114"/>
          </a:xfrm>
        </p:grpSpPr>
        <p:grpSp>
          <p:nvGrpSpPr>
            <p:cNvPr id="1663" name="Google Shape;1663;p99"/>
            <p:cNvGrpSpPr/>
            <p:nvPr/>
          </p:nvGrpSpPr>
          <p:grpSpPr>
            <a:xfrm>
              <a:off x="29787719" y="6862336"/>
              <a:ext cx="6398180" cy="6224007"/>
              <a:chOff x="30623444" y="6710212"/>
              <a:chExt cx="5561700" cy="5189700"/>
            </a:xfrm>
          </p:grpSpPr>
          <p:sp>
            <p:nvSpPr>
              <p:cNvPr id="1664" name="Google Shape;1664;p99"/>
              <p:cNvSpPr/>
              <p:nvPr/>
            </p:nvSpPr>
            <p:spPr>
              <a:xfrm>
                <a:off x="30623444" y="6710212"/>
                <a:ext cx="5561700" cy="51897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65" name="Google Shape;1665;p99"/>
              <p:cNvPicPr preferRelativeResize="0"/>
              <p:nvPr/>
            </p:nvPicPr>
            <p:blipFill>
              <a:blip r:embed="rId5">
                <a:alphaModFix/>
              </a:blip>
              <a:stretch>
                <a:fillRect/>
              </a:stretch>
            </p:blipFill>
            <p:spPr>
              <a:xfrm>
                <a:off x="33455008" y="6937622"/>
                <a:ext cx="2523686" cy="2523707"/>
              </a:xfrm>
              <a:prstGeom prst="rect">
                <a:avLst/>
              </a:prstGeom>
              <a:noFill/>
              <a:ln>
                <a:noFill/>
              </a:ln>
            </p:spPr>
          </p:pic>
          <p:sp>
            <p:nvSpPr>
              <p:cNvPr id="1666" name="Google Shape;1666;p99"/>
              <p:cNvSpPr/>
              <p:nvPr/>
            </p:nvSpPr>
            <p:spPr>
              <a:xfrm>
                <a:off x="30922225" y="9257025"/>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accent1"/>
                    </a:solidFill>
                  </a:rPr>
                  <a:t>Dalle-3</a:t>
                </a:r>
                <a:endParaRPr sz="2800" b="1">
                  <a:solidFill>
                    <a:schemeClr val="accent1"/>
                  </a:solidFill>
                </a:endParaRPr>
              </a:p>
            </p:txBody>
          </p:sp>
          <p:sp>
            <p:nvSpPr>
              <p:cNvPr id="1667" name="Google Shape;1667;p99"/>
              <p:cNvSpPr/>
              <p:nvPr/>
            </p:nvSpPr>
            <p:spPr>
              <a:xfrm>
                <a:off x="30922225" y="10328950"/>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accent2"/>
                    </a:solidFill>
                  </a:rPr>
                  <a:t>Embed</a:t>
                </a:r>
                <a:endParaRPr sz="2800" b="1">
                  <a:solidFill>
                    <a:schemeClr val="accent2"/>
                  </a:solidFill>
                </a:endParaRPr>
              </a:p>
            </p:txBody>
          </p:sp>
          <p:sp>
            <p:nvSpPr>
              <p:cNvPr id="1668" name="Google Shape;1668;p99"/>
              <p:cNvSpPr/>
              <p:nvPr/>
            </p:nvSpPr>
            <p:spPr>
              <a:xfrm>
                <a:off x="31012075" y="8185100"/>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dk2"/>
                    </a:solidFill>
                  </a:rPr>
                  <a:t>GPT4</a:t>
                </a:r>
                <a:endParaRPr sz="2800" b="1">
                  <a:solidFill>
                    <a:schemeClr val="dk2"/>
                  </a:solidFill>
                </a:endParaRPr>
              </a:p>
            </p:txBody>
          </p:sp>
        </p:grpSp>
        <p:pic>
          <p:nvPicPr>
            <p:cNvPr id="1669" name="Google Shape;1669;p99"/>
            <p:cNvPicPr preferRelativeResize="0"/>
            <p:nvPr/>
          </p:nvPicPr>
          <p:blipFill>
            <a:blip r:embed="rId4">
              <a:alphaModFix/>
            </a:blip>
            <a:stretch>
              <a:fillRect/>
            </a:stretch>
          </p:blipFill>
          <p:spPr>
            <a:xfrm rot="209174">
              <a:off x="33116147" y="10711871"/>
              <a:ext cx="3388856" cy="4342809"/>
            </a:xfrm>
            <a:prstGeom prst="rect">
              <a:avLst/>
            </a:prstGeom>
            <a:noFill/>
            <a:ln>
              <a:noFill/>
            </a:ln>
          </p:spPr>
        </p:pic>
      </p:grpSp>
      <p:sp>
        <p:nvSpPr>
          <p:cNvPr id="1670" name="Google Shape;1670;p99"/>
          <p:cNvSpPr/>
          <p:nvPr/>
        </p:nvSpPr>
        <p:spPr>
          <a:xfrm>
            <a:off x="30623500" y="498023"/>
            <a:ext cx="5253900" cy="5943000"/>
          </a:xfrm>
          <a:prstGeom prst="rect">
            <a:avLst/>
          </a:prstGeom>
          <a:solidFill>
            <a:srgbClr val="FFFFFF">
              <a:alpha val="17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1" name="Google Shape;1671;p99"/>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6"/>
              </a:rPr>
              <a:t>https://kubernetes.io/</a:t>
            </a:r>
            <a:endParaRPr sz="3000"/>
          </a:p>
        </p:txBody>
      </p:sp>
      <p:pic>
        <p:nvPicPr>
          <p:cNvPr id="1672" name="Google Shape;1672;p99"/>
          <p:cNvPicPr preferRelativeResize="0"/>
          <p:nvPr/>
        </p:nvPicPr>
        <p:blipFill>
          <a:blip r:embed="rId4">
            <a:alphaModFix/>
          </a:blip>
          <a:stretch>
            <a:fillRect/>
          </a:stretch>
        </p:blipFill>
        <p:spPr>
          <a:xfrm rot="209174">
            <a:off x="31995122" y="13085571"/>
            <a:ext cx="3388856" cy="4342809"/>
          </a:xfrm>
          <a:prstGeom prst="rect">
            <a:avLst/>
          </a:prstGeom>
          <a:noFill/>
          <a:ln>
            <a:noFill/>
          </a:ln>
        </p:spPr>
      </p:pic>
      <p:sp>
        <p:nvSpPr>
          <p:cNvPr id="1673" name="Google Shape;1673;p99"/>
          <p:cNvSpPr/>
          <p:nvPr/>
        </p:nvSpPr>
        <p:spPr>
          <a:xfrm>
            <a:off x="12147300" y="6255150"/>
            <a:ext cx="85929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4" name="Google Shape;1674;p99"/>
          <p:cNvSpPr/>
          <p:nvPr/>
        </p:nvSpPr>
        <p:spPr>
          <a:xfrm>
            <a:off x="12746725" y="9152450"/>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675" name="Google Shape;1675;p99"/>
          <p:cNvSpPr/>
          <p:nvPr/>
        </p:nvSpPr>
        <p:spPr>
          <a:xfrm>
            <a:off x="12746725" y="834162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676" name="Google Shape;1676;p99"/>
          <p:cNvPicPr preferRelativeResize="0"/>
          <p:nvPr/>
        </p:nvPicPr>
        <p:blipFill>
          <a:blip r:embed="rId7">
            <a:alphaModFix/>
          </a:blip>
          <a:stretch>
            <a:fillRect/>
          </a:stretch>
        </p:blipFill>
        <p:spPr>
          <a:xfrm>
            <a:off x="14678338" y="6861987"/>
            <a:ext cx="3530851" cy="2290468"/>
          </a:xfrm>
          <a:prstGeom prst="rect">
            <a:avLst/>
          </a:prstGeom>
          <a:noFill/>
          <a:ln>
            <a:noFill/>
          </a:ln>
        </p:spPr>
      </p:pic>
      <p:sp>
        <p:nvSpPr>
          <p:cNvPr id="2" name="TextBox 1">
            <a:extLst>
              <a:ext uri="{FF2B5EF4-FFF2-40B4-BE49-F238E27FC236}">
                <a16:creationId xmlns:a16="http://schemas.microsoft.com/office/drawing/2014/main" id="{998E58F3-673B-60D7-ED24-6CE9CEA9122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10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Full Deployment Stack</a:t>
            </a:r>
            <a:endParaRPr sz="8400"/>
          </a:p>
        </p:txBody>
      </p:sp>
      <p:pic>
        <p:nvPicPr>
          <p:cNvPr id="1683" name="Google Shape;1683;p100"/>
          <p:cNvPicPr preferRelativeResize="0"/>
          <p:nvPr/>
        </p:nvPicPr>
        <p:blipFill rotWithShape="1">
          <a:blip r:embed="rId3">
            <a:alphaModFix/>
          </a:blip>
          <a:srcRect/>
          <a:stretch/>
        </p:blipFill>
        <p:spPr>
          <a:xfrm>
            <a:off x="3239075" y="2660850"/>
            <a:ext cx="20496677" cy="17913149"/>
          </a:xfrm>
          <a:prstGeom prst="rect">
            <a:avLst/>
          </a:prstGeom>
          <a:noFill/>
          <a:ln>
            <a:noFill/>
          </a:ln>
        </p:spPr>
      </p:pic>
      <p:sp>
        <p:nvSpPr>
          <p:cNvPr id="1684" name="Google Shape;1684;p100"/>
          <p:cNvSpPr txBox="1"/>
          <p:nvPr/>
        </p:nvSpPr>
        <p:spPr>
          <a:xfrm>
            <a:off x="28573900" y="19581150"/>
            <a:ext cx="45345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lt1"/>
                </a:solidFill>
              </a:rPr>
              <a:t>https://developer.nvidia.com/blog/simplifying-ai-inference-in-production-with-triton/</a:t>
            </a:r>
            <a:endParaRPr sz="1800">
              <a:solidFill>
                <a:schemeClr val="lt1"/>
              </a:solidFill>
            </a:endParaRPr>
          </a:p>
        </p:txBody>
      </p:sp>
      <p:sp>
        <p:nvSpPr>
          <p:cNvPr id="1685" name="Google Shape;1685;p100"/>
          <p:cNvSpPr/>
          <p:nvPr/>
        </p:nvSpPr>
        <p:spPr>
          <a:xfrm>
            <a:off x="28389325" y="1341975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SDXL</a:t>
            </a:r>
            <a:endParaRPr sz="4800" b="1">
              <a:solidFill>
                <a:schemeClr val="lt1"/>
              </a:solidFill>
            </a:endParaRPr>
          </a:p>
        </p:txBody>
      </p:sp>
      <p:sp>
        <p:nvSpPr>
          <p:cNvPr id="1686" name="Google Shape;1686;p100"/>
          <p:cNvSpPr/>
          <p:nvPr/>
        </p:nvSpPr>
        <p:spPr>
          <a:xfrm>
            <a:off x="26226500" y="13660950"/>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E5</a:t>
            </a:r>
            <a:endParaRPr sz="4100" b="1">
              <a:solidFill>
                <a:schemeClr val="lt1"/>
              </a:solidFill>
            </a:endParaRPr>
          </a:p>
        </p:txBody>
      </p:sp>
      <p:sp>
        <p:nvSpPr>
          <p:cNvPr id="1687" name="Google Shape;1687;p100"/>
          <p:cNvSpPr/>
          <p:nvPr/>
        </p:nvSpPr>
        <p:spPr>
          <a:xfrm>
            <a:off x="24152238" y="1341975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Mixtral</a:t>
            </a:r>
            <a:endParaRPr sz="4800" b="1">
              <a:solidFill>
                <a:schemeClr val="lt1"/>
              </a:solidFill>
            </a:endParaRPr>
          </a:p>
        </p:txBody>
      </p:sp>
      <p:sp>
        <p:nvSpPr>
          <p:cNvPr id="1688" name="Google Shape;1688;p100"/>
          <p:cNvSpPr/>
          <p:nvPr/>
        </p:nvSpPr>
        <p:spPr>
          <a:xfrm>
            <a:off x="32626400" y="13317375"/>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VideoGen</a:t>
            </a:r>
            <a:endParaRPr sz="4800" b="1">
              <a:solidFill>
                <a:schemeClr val="lt1"/>
              </a:solidFill>
            </a:endParaRPr>
          </a:p>
        </p:txBody>
      </p:sp>
      <p:sp>
        <p:nvSpPr>
          <p:cNvPr id="1689" name="Google Shape;1689;p100"/>
          <p:cNvSpPr/>
          <p:nvPr/>
        </p:nvSpPr>
        <p:spPr>
          <a:xfrm>
            <a:off x="30853125" y="13902150"/>
            <a:ext cx="2359800" cy="15276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RIVA</a:t>
            </a:r>
            <a:endParaRPr sz="4800" b="1">
              <a:solidFill>
                <a:schemeClr val="lt1"/>
              </a:solidFill>
            </a:endParaRPr>
          </a:p>
        </p:txBody>
      </p:sp>
      <p:sp>
        <p:nvSpPr>
          <p:cNvPr id="1690" name="Google Shape;1690;p100"/>
          <p:cNvSpPr/>
          <p:nvPr/>
        </p:nvSpPr>
        <p:spPr>
          <a:xfrm>
            <a:off x="26136650" y="9508500"/>
            <a:ext cx="28560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NIMs</a:t>
            </a:r>
            <a:endParaRPr sz="4800" b="1">
              <a:solidFill>
                <a:schemeClr val="accent1"/>
              </a:solidFill>
            </a:endParaRPr>
          </a:p>
        </p:txBody>
      </p:sp>
      <p:sp>
        <p:nvSpPr>
          <p:cNvPr id="1691" name="Google Shape;1691;p100"/>
          <p:cNvSpPr/>
          <p:nvPr/>
        </p:nvSpPr>
        <p:spPr>
          <a:xfrm>
            <a:off x="29143150" y="9508500"/>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NeMo Retriever</a:t>
            </a:r>
            <a:endParaRPr sz="4800" b="1">
              <a:solidFill>
                <a:schemeClr val="accent1"/>
              </a:solidFill>
            </a:endParaRPr>
          </a:p>
        </p:txBody>
      </p:sp>
      <p:sp>
        <p:nvSpPr>
          <p:cNvPr id="1692" name="Google Shape;1692;p100"/>
          <p:cNvSpPr/>
          <p:nvPr/>
        </p:nvSpPr>
        <p:spPr>
          <a:xfrm>
            <a:off x="27402575" y="8040763"/>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Custom Server</a:t>
            </a:r>
            <a:endParaRPr sz="4800" b="1">
              <a:solidFill>
                <a:schemeClr val="accent1"/>
              </a:solidFill>
            </a:endParaRPr>
          </a:p>
        </p:txBody>
      </p:sp>
      <p:sp>
        <p:nvSpPr>
          <p:cNvPr id="1693" name="Google Shape;1693;p100"/>
          <p:cNvSpPr/>
          <p:nvPr/>
        </p:nvSpPr>
        <p:spPr>
          <a:xfrm>
            <a:off x="27653200" y="3373938"/>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General Chatbot</a:t>
            </a:r>
            <a:endParaRPr sz="4800" b="1">
              <a:solidFill>
                <a:schemeClr val="dk2"/>
              </a:solidFill>
            </a:endParaRPr>
          </a:p>
        </p:txBody>
      </p:sp>
      <p:sp>
        <p:nvSpPr>
          <p:cNvPr id="1694" name="Google Shape;1694;p100"/>
          <p:cNvSpPr/>
          <p:nvPr/>
        </p:nvSpPr>
        <p:spPr>
          <a:xfrm>
            <a:off x="30441975" y="5006538"/>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Document</a:t>
            </a:r>
            <a:endParaRPr sz="4800" b="1">
              <a:solidFill>
                <a:schemeClr val="dk2"/>
              </a:solidFill>
            </a:endParaRPr>
          </a:p>
          <a:p>
            <a:pPr marL="0" lvl="0" indent="0" algn="ctr" rtl="0">
              <a:spcBef>
                <a:spcPts val="0"/>
              </a:spcBef>
              <a:spcAft>
                <a:spcPts val="0"/>
              </a:spcAft>
              <a:buNone/>
            </a:pPr>
            <a:r>
              <a:rPr lang="en-US" sz="4800" b="1">
                <a:solidFill>
                  <a:schemeClr val="dk2"/>
                </a:solidFill>
              </a:rPr>
              <a:t>Copilot</a:t>
            </a:r>
            <a:endParaRPr sz="4800" b="1">
              <a:solidFill>
                <a:schemeClr val="dk2"/>
              </a:solidFill>
            </a:endParaRPr>
          </a:p>
        </p:txBody>
      </p:sp>
      <p:sp>
        <p:nvSpPr>
          <p:cNvPr id="1695" name="Google Shape;1695;p100"/>
          <p:cNvSpPr/>
          <p:nvPr/>
        </p:nvSpPr>
        <p:spPr>
          <a:xfrm>
            <a:off x="24845538" y="4895163"/>
            <a:ext cx="3883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Image Generator</a:t>
            </a:r>
            <a:endParaRPr sz="4800" b="1">
              <a:solidFill>
                <a:schemeClr val="dk2"/>
              </a:solidFill>
            </a:endParaRPr>
          </a:p>
        </p:txBody>
      </p:sp>
      <p:sp>
        <p:nvSpPr>
          <p:cNvPr id="1696" name="Google Shape;1696;p100"/>
          <p:cNvSpPr/>
          <p:nvPr/>
        </p:nvSpPr>
        <p:spPr>
          <a:xfrm>
            <a:off x="28369125" y="16393375"/>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K8s</a:t>
            </a:r>
            <a:endParaRPr sz="4100" b="1">
              <a:solidFill>
                <a:schemeClr val="lt1"/>
              </a:solidFill>
            </a:endParaRPr>
          </a:p>
        </p:txBody>
      </p:sp>
      <p:sp>
        <p:nvSpPr>
          <p:cNvPr id="1697" name="Google Shape;1697;p100"/>
          <p:cNvSpPr/>
          <p:nvPr/>
        </p:nvSpPr>
        <p:spPr>
          <a:xfrm>
            <a:off x="26226500" y="17571150"/>
            <a:ext cx="26763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Azure</a:t>
            </a:r>
            <a:endParaRPr sz="4100" b="1">
              <a:solidFill>
                <a:schemeClr val="lt1"/>
              </a:solidFill>
            </a:endParaRPr>
          </a:p>
          <a:p>
            <a:pPr marL="0" lvl="0" indent="0" algn="ctr" rtl="0">
              <a:spcBef>
                <a:spcPts val="0"/>
              </a:spcBef>
              <a:spcAft>
                <a:spcPts val="0"/>
              </a:spcAft>
              <a:buNone/>
            </a:pPr>
            <a:r>
              <a:rPr lang="en-US" sz="4100" b="1">
                <a:solidFill>
                  <a:schemeClr val="lt1"/>
                </a:solidFill>
              </a:rPr>
              <a:t>/AWS</a:t>
            </a:r>
            <a:endParaRPr sz="4100" b="1">
              <a:solidFill>
                <a:schemeClr val="lt1"/>
              </a:solidFill>
            </a:endParaRPr>
          </a:p>
        </p:txBody>
      </p:sp>
      <p:sp>
        <p:nvSpPr>
          <p:cNvPr id="1698" name="Google Shape;1698;p100"/>
          <p:cNvSpPr/>
          <p:nvPr/>
        </p:nvSpPr>
        <p:spPr>
          <a:xfrm>
            <a:off x="30441975" y="17571150"/>
            <a:ext cx="2584200" cy="20100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lt1"/>
                </a:solidFill>
              </a:rPr>
              <a:t>Org</a:t>
            </a:r>
            <a:endParaRPr sz="4100" b="1">
              <a:solidFill>
                <a:schemeClr val="lt1"/>
              </a:solidFill>
            </a:endParaRPr>
          </a:p>
          <a:p>
            <a:pPr marL="0" lvl="0" indent="0" algn="ctr" rtl="0">
              <a:spcBef>
                <a:spcPts val="0"/>
              </a:spcBef>
              <a:spcAft>
                <a:spcPts val="0"/>
              </a:spcAft>
              <a:buNone/>
            </a:pPr>
            <a:r>
              <a:rPr lang="en-US" sz="4100" b="1">
                <a:solidFill>
                  <a:schemeClr val="lt1"/>
                </a:solidFill>
              </a:rPr>
              <a:t>Cluster</a:t>
            </a:r>
            <a:endParaRPr sz="4100" b="1">
              <a:solidFill>
                <a:schemeClr val="lt1"/>
              </a:solidFill>
            </a:endParaRPr>
          </a:p>
        </p:txBody>
      </p:sp>
      <p:sp>
        <p:nvSpPr>
          <p:cNvPr id="1699" name="Google Shape;1699;p100"/>
          <p:cNvSpPr/>
          <p:nvPr/>
        </p:nvSpPr>
        <p:spPr>
          <a:xfrm>
            <a:off x="26009325" y="15052313"/>
            <a:ext cx="7395900" cy="1430700"/>
          </a:xfrm>
          <a:prstGeom prst="roundRect">
            <a:avLst>
              <a:gd name="adj" fmla="val 48000"/>
            </a:avLst>
          </a:prstGeom>
          <a:solidFill>
            <a:schemeClr val="dk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CC0000"/>
                </a:solidFill>
              </a:rPr>
              <a:t>TensorRT-LLM / vLLM</a:t>
            </a:r>
            <a:endParaRPr sz="4800" b="1">
              <a:solidFill>
                <a:srgbClr val="CC0000"/>
              </a:solidFill>
            </a:endParaRPr>
          </a:p>
        </p:txBody>
      </p:sp>
      <p:sp>
        <p:nvSpPr>
          <p:cNvPr id="2" name="TextBox 1">
            <a:extLst>
              <a:ext uri="{FF2B5EF4-FFF2-40B4-BE49-F238E27FC236}">
                <a16:creationId xmlns:a16="http://schemas.microsoft.com/office/drawing/2014/main" id="{7A365669-2572-3212-8F2A-6CDC0EAF233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grpSp>
        <p:nvGrpSpPr>
          <p:cNvPr id="1705" name="Google Shape;1705;p101"/>
          <p:cNvGrpSpPr/>
          <p:nvPr/>
        </p:nvGrpSpPr>
        <p:grpSpPr>
          <a:xfrm>
            <a:off x="13754239" y="4621556"/>
            <a:ext cx="17885954" cy="11066863"/>
            <a:chOff x="10003877" y="4058700"/>
            <a:chExt cx="16160060" cy="9867911"/>
          </a:xfrm>
        </p:grpSpPr>
        <p:grpSp>
          <p:nvGrpSpPr>
            <p:cNvPr id="1706" name="Google Shape;1706;p101"/>
            <p:cNvGrpSpPr/>
            <p:nvPr/>
          </p:nvGrpSpPr>
          <p:grpSpPr>
            <a:xfrm>
              <a:off x="10003877" y="4058700"/>
              <a:ext cx="16160060" cy="9867911"/>
              <a:chOff x="6201589" y="5938524"/>
              <a:chExt cx="10240200" cy="6362700"/>
            </a:xfrm>
          </p:grpSpPr>
          <p:sp>
            <p:nvSpPr>
              <p:cNvPr id="1707" name="Google Shape;1707;p10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708" name="Google Shape;1708;p10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709" name="Google Shape;1709;p101"/>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710" name="Google Shape;1710;p101"/>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711" name="Google Shape;1711;p101"/>
          <p:cNvSpPr/>
          <p:nvPr/>
        </p:nvSpPr>
        <p:spPr>
          <a:xfrm>
            <a:off x="23497065" y="7019230"/>
            <a:ext cx="6292200" cy="33624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LLMs</a:t>
            </a:r>
            <a:endParaRPr sz="5400" b="1">
              <a:solidFill>
                <a:schemeClr val="dk1"/>
              </a:solidFill>
            </a:endParaRPr>
          </a:p>
        </p:txBody>
      </p:sp>
      <p:sp>
        <p:nvSpPr>
          <p:cNvPr id="1712" name="Google Shape;1712;p101"/>
          <p:cNvSpPr/>
          <p:nvPr/>
        </p:nvSpPr>
        <p:spPr>
          <a:xfrm>
            <a:off x="212353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713" name="Google Shape;1713;p101"/>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714" name="Google Shape;1714;p101"/>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715" name="Google Shape;1715;p101"/>
          <p:cNvSpPr txBox="1"/>
          <p:nvPr/>
        </p:nvSpPr>
        <p:spPr>
          <a:xfrm>
            <a:off x="107320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716" name="Google Shape;1716;p101"/>
          <p:cNvGrpSpPr/>
          <p:nvPr/>
        </p:nvGrpSpPr>
        <p:grpSpPr>
          <a:xfrm>
            <a:off x="8691130" y="4145019"/>
            <a:ext cx="7718777" cy="5499197"/>
            <a:chOff x="13136776" y="6131296"/>
            <a:chExt cx="5025900" cy="3385163"/>
          </a:xfrm>
        </p:grpSpPr>
        <p:sp>
          <p:nvSpPr>
            <p:cNvPr id="1717" name="Google Shape;1717;p101"/>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18" name="Google Shape;1718;p101"/>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719" name="Google Shape;1719;p101"/>
          <p:cNvSpPr txBox="1"/>
          <p:nvPr/>
        </p:nvSpPr>
        <p:spPr>
          <a:xfrm>
            <a:off x="110672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720" name="Google Shape;1720;p101"/>
          <p:cNvSpPr/>
          <p:nvPr/>
        </p:nvSpPr>
        <p:spPr>
          <a:xfrm rot="-6849286">
            <a:off x="112100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1" name="Google Shape;1721;p101"/>
          <p:cNvSpPr/>
          <p:nvPr/>
        </p:nvSpPr>
        <p:spPr>
          <a:xfrm rot="-6848570" flipH="1">
            <a:off x="108536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2" name="Google Shape;1722;p10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723" name="Google Shape;1723;p101"/>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a:p>
            <a:pPr marL="457200" lvl="0" indent="-533400" algn="ctr" rtl="0">
              <a:spcBef>
                <a:spcPts val="0"/>
              </a:spcBef>
              <a:spcAft>
                <a:spcPts val="0"/>
              </a:spcAft>
              <a:buSzPts val="4800"/>
              <a:buChar char="+"/>
            </a:pPr>
            <a:r>
              <a:rPr lang="en-US" b="1"/>
              <a:t>LLM Client</a:t>
            </a:r>
            <a:endParaRPr b="1"/>
          </a:p>
        </p:txBody>
      </p:sp>
      <p:sp>
        <p:nvSpPr>
          <p:cNvPr id="1733" name="Google Shape;1733;p101"/>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106</a:t>
            </a:fld>
            <a:endParaRPr/>
          </a:p>
        </p:txBody>
      </p:sp>
      <p:grpSp>
        <p:nvGrpSpPr>
          <p:cNvPr id="1724" name="Google Shape;1724;p101"/>
          <p:cNvGrpSpPr/>
          <p:nvPr/>
        </p:nvGrpSpPr>
        <p:grpSpPr>
          <a:xfrm>
            <a:off x="32115825" y="3675851"/>
            <a:ext cx="4484700" cy="5595450"/>
            <a:chOff x="32115825" y="3675851"/>
            <a:chExt cx="4484700" cy="5595450"/>
          </a:xfrm>
        </p:grpSpPr>
        <p:pic>
          <p:nvPicPr>
            <p:cNvPr id="1725" name="Google Shape;1725;p101"/>
            <p:cNvPicPr preferRelativeResize="0"/>
            <p:nvPr/>
          </p:nvPicPr>
          <p:blipFill>
            <a:blip r:embed="rId5">
              <a:alphaModFix/>
            </a:blip>
            <a:stretch>
              <a:fillRect/>
            </a:stretch>
          </p:blipFill>
          <p:spPr>
            <a:xfrm rot="209174">
              <a:off x="33140672" y="3777621"/>
              <a:ext cx="3388856" cy="4342809"/>
            </a:xfrm>
            <a:prstGeom prst="rect">
              <a:avLst/>
            </a:prstGeom>
            <a:noFill/>
            <a:ln>
              <a:noFill/>
            </a:ln>
          </p:spPr>
        </p:pic>
        <p:pic>
          <p:nvPicPr>
            <p:cNvPr id="1726" name="Google Shape;1726;p101"/>
            <p:cNvPicPr preferRelativeResize="0"/>
            <p:nvPr/>
          </p:nvPicPr>
          <p:blipFill>
            <a:blip r:embed="rId5">
              <a:alphaModFix/>
            </a:blip>
            <a:stretch>
              <a:fillRect/>
            </a:stretch>
          </p:blipFill>
          <p:spPr>
            <a:xfrm rot="209174">
              <a:off x="32186822" y="4826721"/>
              <a:ext cx="3388856" cy="4342809"/>
            </a:xfrm>
            <a:prstGeom prst="rect">
              <a:avLst/>
            </a:prstGeom>
            <a:noFill/>
            <a:ln>
              <a:noFill/>
            </a:ln>
          </p:spPr>
        </p:pic>
      </p:grpSp>
      <p:sp>
        <p:nvSpPr>
          <p:cNvPr id="1727" name="Google Shape;1727;p101"/>
          <p:cNvSpPr/>
          <p:nvPr/>
        </p:nvSpPr>
        <p:spPr>
          <a:xfrm rot="-146678">
            <a:off x="26362526" y="9204006"/>
            <a:ext cx="1645798" cy="29568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8" name="Google Shape;1728;p101"/>
          <p:cNvSpPr/>
          <p:nvPr/>
        </p:nvSpPr>
        <p:spPr>
          <a:xfrm rot="10653512">
            <a:off x="25579380" y="9162296"/>
            <a:ext cx="1971890" cy="30402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29" name="Google Shape;1729;p101"/>
          <p:cNvSpPr txBox="1"/>
          <p:nvPr/>
        </p:nvSpPr>
        <p:spPr>
          <a:xfrm>
            <a:off x="25370125" y="1013138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:9000</a:t>
            </a:r>
            <a:endParaRPr sz="5600"/>
          </a:p>
        </p:txBody>
      </p:sp>
      <p:pic>
        <p:nvPicPr>
          <p:cNvPr id="1730" name="Google Shape;1730;p101"/>
          <p:cNvPicPr preferRelativeResize="0"/>
          <p:nvPr/>
        </p:nvPicPr>
        <p:blipFill>
          <a:blip r:embed="rId6">
            <a:alphaModFix/>
          </a:blip>
          <a:stretch>
            <a:fillRect/>
          </a:stretch>
        </p:blipFill>
        <p:spPr>
          <a:xfrm>
            <a:off x="30369750" y="6738475"/>
            <a:ext cx="1775201" cy="1151574"/>
          </a:xfrm>
          <a:prstGeom prst="rect">
            <a:avLst/>
          </a:prstGeom>
          <a:noFill/>
          <a:ln>
            <a:noFill/>
          </a:ln>
        </p:spPr>
      </p:pic>
      <p:sp>
        <p:nvSpPr>
          <p:cNvPr id="1731" name="Google Shape;1731;p101"/>
          <p:cNvSpPr/>
          <p:nvPr/>
        </p:nvSpPr>
        <p:spPr>
          <a:xfrm rot="-6624296">
            <a:off x="30369067" y="5597043"/>
            <a:ext cx="1664120" cy="3722665"/>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732" name="Google Shape;1732;p101"/>
          <p:cNvSpPr/>
          <p:nvPr/>
        </p:nvSpPr>
        <p:spPr>
          <a:xfrm rot="-6624047" flipH="1">
            <a:off x="30208084" y="5260204"/>
            <a:ext cx="1606782" cy="4163626"/>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F9401AEE-1549-C9E0-D676-79C2259982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pic>
        <p:nvPicPr>
          <p:cNvPr id="1739" name="Google Shape;1739;p102"/>
          <p:cNvPicPr preferRelativeResize="0"/>
          <p:nvPr/>
        </p:nvPicPr>
        <p:blipFill rotWithShape="1">
          <a:blip r:embed="rId3">
            <a:alphaModFix/>
          </a:blip>
          <a:srcRect t="616" r="2723"/>
          <a:stretch/>
        </p:blipFill>
        <p:spPr>
          <a:xfrm>
            <a:off x="-64100" y="3344125"/>
            <a:ext cx="29394550" cy="17229874"/>
          </a:xfrm>
          <a:prstGeom prst="rect">
            <a:avLst/>
          </a:prstGeom>
          <a:noFill/>
          <a:ln>
            <a:noFill/>
          </a:ln>
        </p:spPr>
      </p:pic>
      <p:sp>
        <p:nvSpPr>
          <p:cNvPr id="1740" name="Google Shape;1740;p10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41" name="Google Shape;1741;p102"/>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42" name="Google Shape;1742;p102"/>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B333BF23-86C6-A36B-D886-8C2C302FFAA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103"/>
          <p:cNvSpPr/>
          <p:nvPr/>
        </p:nvSpPr>
        <p:spPr>
          <a:xfrm>
            <a:off x="-21375" y="14923675"/>
            <a:ext cx="29253300" cy="5576100"/>
          </a:xfrm>
          <a:prstGeom prst="rect">
            <a:avLst/>
          </a:prstGeom>
          <a:solidFill>
            <a:srgbClr val="18181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49" name="Google Shape;1749;p103"/>
          <p:cNvPicPr preferRelativeResize="0"/>
          <p:nvPr/>
        </p:nvPicPr>
        <p:blipFill rotWithShape="1">
          <a:blip r:embed="rId3">
            <a:alphaModFix/>
          </a:blip>
          <a:srcRect t="793" r="46435"/>
          <a:stretch/>
        </p:blipFill>
        <p:spPr>
          <a:xfrm>
            <a:off x="-21375" y="3301400"/>
            <a:ext cx="29442452" cy="12540976"/>
          </a:xfrm>
          <a:prstGeom prst="rect">
            <a:avLst/>
          </a:prstGeom>
          <a:noFill/>
          <a:ln>
            <a:noFill/>
          </a:ln>
        </p:spPr>
      </p:pic>
      <p:sp>
        <p:nvSpPr>
          <p:cNvPr id="1750" name="Google Shape;1750;p10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51" name="Google Shape;1751;p103"/>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52" name="Google Shape;1752;p103"/>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EB3D8F13-B448-5520-20B3-465881A2F5C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1758" name="Google Shape;1758;p104"/>
          <p:cNvPicPr preferRelativeResize="0"/>
          <p:nvPr/>
        </p:nvPicPr>
        <p:blipFill rotWithShape="1">
          <a:blip r:embed="rId3">
            <a:alphaModFix/>
          </a:blip>
          <a:srcRect b="5365"/>
          <a:stretch/>
        </p:blipFill>
        <p:spPr>
          <a:xfrm>
            <a:off x="-76200" y="7385850"/>
            <a:ext cx="29205074" cy="13576850"/>
          </a:xfrm>
          <a:prstGeom prst="rect">
            <a:avLst/>
          </a:prstGeom>
          <a:noFill/>
          <a:ln>
            <a:noFill/>
          </a:ln>
        </p:spPr>
      </p:pic>
      <p:sp>
        <p:nvSpPr>
          <p:cNvPr id="1759" name="Google Shape;1759;p10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sp>
        <p:nvSpPr>
          <p:cNvPr id="1760" name="Google Shape;1760;p104"/>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761" name="Google Shape;1761;p104"/>
          <p:cNvPicPr preferRelativeResize="0"/>
          <p:nvPr/>
        </p:nvPicPr>
        <p:blipFill>
          <a:blip r:embed="rId4">
            <a:alphaModFix/>
          </a:blip>
          <a:stretch>
            <a:fillRect/>
          </a:stretch>
        </p:blipFill>
        <p:spPr>
          <a:xfrm rot="156719">
            <a:off x="28157232" y="7739240"/>
            <a:ext cx="6343094" cy="6822195"/>
          </a:xfrm>
          <a:prstGeom prst="rect">
            <a:avLst/>
          </a:prstGeom>
          <a:noFill/>
          <a:ln>
            <a:noFill/>
          </a:ln>
        </p:spPr>
      </p:pic>
      <p:pic>
        <p:nvPicPr>
          <p:cNvPr id="1762" name="Google Shape;1762;p104"/>
          <p:cNvPicPr preferRelativeResize="0"/>
          <p:nvPr/>
        </p:nvPicPr>
        <p:blipFill rotWithShape="1">
          <a:blip r:embed="rId5">
            <a:alphaModFix/>
          </a:blip>
          <a:srcRect l="-82" t="42906" r="31607" b="14336"/>
          <a:stretch/>
        </p:blipFill>
        <p:spPr>
          <a:xfrm>
            <a:off x="-76200" y="3280024"/>
            <a:ext cx="29205074" cy="4194200"/>
          </a:xfrm>
          <a:prstGeom prst="rect">
            <a:avLst/>
          </a:prstGeom>
          <a:noFill/>
          <a:ln>
            <a:noFill/>
          </a:ln>
        </p:spPr>
      </p:pic>
      <p:sp>
        <p:nvSpPr>
          <p:cNvPr id="2" name="TextBox 1">
            <a:extLst>
              <a:ext uri="{FF2B5EF4-FFF2-40B4-BE49-F238E27FC236}">
                <a16:creationId xmlns:a16="http://schemas.microsoft.com/office/drawing/2014/main" id="{E0DECCA5-D243-D6A1-E58F-7B6C82F297E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lstStyle/>
          <a:p>
            <a:r>
              <a:rPr lang="en-US" dirty="0"/>
              <a:t>Get NVIDIA DLI Certificate</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4382004"/>
            <a:ext cx="33666543" cy="14677896"/>
          </a:xfrm>
        </p:spPr>
        <p:txBody>
          <a:bodyPr>
            <a:normAutofit/>
          </a:bodyPr>
          <a:lstStyle/>
          <a:p>
            <a:r>
              <a:rPr lang="en-US" dirty="0"/>
              <a:t>Welcome to NVIDIA DLI "</a:t>
            </a:r>
            <a:r>
              <a:rPr lang="en-US" dirty="0">
                <a:solidFill>
                  <a:srgbClr val="C00000"/>
                </a:solidFill>
              </a:rPr>
              <a:t>Building RAG Agents with LLMs</a:t>
            </a:r>
            <a:r>
              <a:rPr lang="en-US" dirty="0"/>
              <a:t>" </a:t>
            </a:r>
            <a:r>
              <a:rPr lang="en-US" dirty="0">
                <a:solidFill>
                  <a:srgbClr val="C00000"/>
                </a:solidFill>
              </a:rPr>
              <a:t>workshop</a:t>
            </a:r>
            <a:r>
              <a:rPr lang="en-US" dirty="0"/>
              <a:t> scheduled for </a:t>
            </a:r>
            <a:r>
              <a:rPr lang="en-US" dirty="0">
                <a:solidFill>
                  <a:srgbClr val="C00000"/>
                </a:solidFill>
              </a:rPr>
              <a:t>March 11th-25th, 2025</a:t>
            </a:r>
            <a:r>
              <a:rPr lang="en-US" dirty="0"/>
              <a:t> at </a:t>
            </a:r>
            <a:r>
              <a:rPr lang="en-US" dirty="0">
                <a:solidFill>
                  <a:srgbClr val="C00000"/>
                </a:solidFill>
              </a:rPr>
              <a:t>NTPU</a:t>
            </a:r>
            <a:r>
              <a:rPr lang="en-US" dirty="0"/>
              <a:t>.</a:t>
            </a:r>
          </a:p>
          <a:p>
            <a:r>
              <a:rPr lang="en-US" dirty="0"/>
              <a:t>Step 1. Visit </a:t>
            </a:r>
            <a:r>
              <a:rPr lang="en-US" dirty="0">
                <a:hlinkClick r:id="rId2"/>
              </a:rPr>
              <a:t>https://learn.nvidia.com/dli-event</a:t>
            </a:r>
            <a:endParaRPr lang="en-US" dirty="0"/>
          </a:p>
          <a:p>
            <a:r>
              <a:rPr lang="en-US" dirty="0"/>
              <a:t>Step 2. Enter the event code: </a:t>
            </a:r>
            <a:r>
              <a:rPr lang="en-US" dirty="0">
                <a:solidFill>
                  <a:srgbClr val="C00000"/>
                </a:solidFill>
              </a:rPr>
              <a:t>NTPU_RAG_AMBASSADOR_MA25</a:t>
            </a:r>
          </a:p>
          <a:p>
            <a:r>
              <a:rPr lang="en-US" dirty="0"/>
              <a:t>Step 3. Complete the NVIDIA DLI course and review the course datasheet (on March 25, 2025) at </a:t>
            </a:r>
            <a:r>
              <a:rPr lang="en-US" dirty="0">
                <a:hlinkClick r:id="rId3"/>
              </a:rPr>
              <a:t>https://developer.nvidia.com/dli/getready</a:t>
            </a:r>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11</a:t>
            </a:fld>
            <a:endParaRPr lang="en-US" kern="120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42068425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pic>
        <p:nvPicPr>
          <p:cNvPr id="1768" name="Google Shape;1768;p105"/>
          <p:cNvPicPr preferRelativeResize="0"/>
          <p:nvPr/>
        </p:nvPicPr>
        <p:blipFill rotWithShape="1">
          <a:blip r:embed="rId3">
            <a:alphaModFix/>
          </a:blip>
          <a:srcRect b="5365"/>
          <a:stretch/>
        </p:blipFill>
        <p:spPr>
          <a:xfrm>
            <a:off x="-76200" y="7385850"/>
            <a:ext cx="29205074" cy="13576850"/>
          </a:xfrm>
          <a:prstGeom prst="rect">
            <a:avLst/>
          </a:prstGeom>
          <a:noFill/>
          <a:ln>
            <a:noFill/>
          </a:ln>
        </p:spPr>
      </p:pic>
      <p:sp>
        <p:nvSpPr>
          <p:cNvPr id="1769" name="Google Shape;1769;p10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NVIDIA Foundation Model Endpoints</a:t>
            </a:r>
            <a:endParaRPr sz="8400"/>
          </a:p>
        </p:txBody>
      </p:sp>
      <p:pic>
        <p:nvPicPr>
          <p:cNvPr id="1770" name="Google Shape;1770;p105"/>
          <p:cNvPicPr preferRelativeResize="0"/>
          <p:nvPr/>
        </p:nvPicPr>
        <p:blipFill rotWithShape="1">
          <a:blip r:embed="rId4">
            <a:alphaModFix/>
          </a:blip>
          <a:srcRect l="-82" t="42906" r="31607" b="14336"/>
          <a:stretch/>
        </p:blipFill>
        <p:spPr>
          <a:xfrm>
            <a:off x="-76200" y="3280024"/>
            <a:ext cx="29205074" cy="4194200"/>
          </a:xfrm>
          <a:prstGeom prst="rect">
            <a:avLst/>
          </a:prstGeom>
          <a:noFill/>
          <a:ln>
            <a:noFill/>
          </a:ln>
        </p:spPr>
      </p:pic>
      <p:sp>
        <p:nvSpPr>
          <p:cNvPr id="1771" name="Google Shape;1771;p105"/>
          <p:cNvSpPr/>
          <p:nvPr/>
        </p:nvSpPr>
        <p:spPr>
          <a:xfrm>
            <a:off x="26469975" y="1328687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7200" b="1">
              <a:solidFill>
                <a:schemeClr val="dk1"/>
              </a:solidFill>
            </a:endParaRPr>
          </a:p>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sp>
        <p:nvSpPr>
          <p:cNvPr id="1772" name="Google Shape;1772;p105"/>
          <p:cNvSpPr/>
          <p:nvPr/>
        </p:nvSpPr>
        <p:spPr>
          <a:xfrm>
            <a:off x="-21375" y="7474225"/>
            <a:ext cx="14511900" cy="13488300"/>
          </a:xfrm>
          <a:prstGeom prst="rect">
            <a:avLst/>
          </a:prstGeom>
          <a:solidFill>
            <a:srgbClr val="1010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73" name="Google Shape;1773;p105"/>
          <p:cNvPicPr preferRelativeResize="0"/>
          <p:nvPr/>
        </p:nvPicPr>
        <p:blipFill>
          <a:blip r:embed="rId5">
            <a:alphaModFix/>
          </a:blip>
          <a:stretch>
            <a:fillRect/>
          </a:stretch>
        </p:blipFill>
        <p:spPr>
          <a:xfrm>
            <a:off x="1483800" y="10602300"/>
            <a:ext cx="12350608" cy="7256575"/>
          </a:xfrm>
          <a:prstGeom prst="rect">
            <a:avLst/>
          </a:prstGeom>
          <a:noFill/>
          <a:ln>
            <a:noFill/>
          </a:ln>
        </p:spPr>
      </p:pic>
      <p:pic>
        <p:nvPicPr>
          <p:cNvPr id="1774" name="Google Shape;1774;p105"/>
          <p:cNvPicPr preferRelativeResize="0"/>
          <p:nvPr/>
        </p:nvPicPr>
        <p:blipFill>
          <a:blip r:embed="rId6">
            <a:alphaModFix/>
          </a:blip>
          <a:stretch>
            <a:fillRect/>
          </a:stretch>
        </p:blipFill>
        <p:spPr>
          <a:xfrm rot="156719">
            <a:off x="28157232" y="7739240"/>
            <a:ext cx="6343094" cy="6822195"/>
          </a:xfrm>
          <a:prstGeom prst="rect">
            <a:avLst/>
          </a:prstGeom>
          <a:noFill/>
          <a:ln>
            <a:noFill/>
          </a:ln>
        </p:spPr>
      </p:pic>
      <p:sp>
        <p:nvSpPr>
          <p:cNvPr id="2" name="TextBox 1">
            <a:extLst>
              <a:ext uri="{FF2B5EF4-FFF2-40B4-BE49-F238E27FC236}">
                <a16:creationId xmlns:a16="http://schemas.microsoft.com/office/drawing/2014/main" id="{74FC6F7B-24B6-39F3-C1E1-535AB7D2A68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0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From Raw Requests to LangChain Model</a:t>
            </a:r>
            <a:endParaRPr sz="8400"/>
          </a:p>
        </p:txBody>
      </p:sp>
      <p:pic>
        <p:nvPicPr>
          <p:cNvPr id="1781" name="Google Shape;1781;p106"/>
          <p:cNvPicPr preferRelativeResize="0"/>
          <p:nvPr/>
        </p:nvPicPr>
        <p:blipFill rotWithShape="1">
          <a:blip r:embed="rId3">
            <a:alphaModFix/>
          </a:blip>
          <a:srcRect t="1941"/>
          <a:stretch/>
        </p:blipFill>
        <p:spPr>
          <a:xfrm>
            <a:off x="9778038" y="2811650"/>
            <a:ext cx="17019926" cy="17312252"/>
          </a:xfrm>
          <a:prstGeom prst="rect">
            <a:avLst/>
          </a:prstGeom>
          <a:noFill/>
          <a:ln>
            <a:noFill/>
          </a:ln>
        </p:spPr>
      </p:pic>
      <p:sp>
        <p:nvSpPr>
          <p:cNvPr id="2" name="TextBox 1">
            <a:extLst>
              <a:ext uri="{FF2B5EF4-FFF2-40B4-BE49-F238E27FC236}">
                <a16:creationId xmlns:a16="http://schemas.microsoft.com/office/drawing/2014/main" id="{E38FF87C-000B-4FDF-E538-17E995FC50A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07"/>
          <p:cNvSpPr/>
          <p:nvPr/>
        </p:nvSpPr>
        <p:spPr>
          <a:xfrm>
            <a:off x="20740250" y="5664250"/>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788" name="Google Shape;1788;p107"/>
          <p:cNvSpPr/>
          <p:nvPr/>
        </p:nvSpPr>
        <p:spPr>
          <a:xfrm>
            <a:off x="20740250" y="11934825"/>
            <a:ext cx="9883200" cy="4546500"/>
          </a:xfrm>
          <a:prstGeom prst="rect">
            <a:avLst/>
          </a:prstGeom>
          <a:solidFill>
            <a:srgbClr val="E6EDEA"/>
          </a:solidFill>
          <a:ln>
            <a:noFill/>
          </a:ln>
        </p:spPr>
        <p:txBody>
          <a:bodyPr spcFirstLastPara="1" wrap="square" lIns="457200" tIns="91425" rIns="45700" bIns="91425" anchor="ctr" anchorCtr="0">
            <a:noAutofit/>
          </a:bodyPr>
          <a:lstStyle/>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“context”:{{context}}</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	“model”:“query”/”doc”</a:t>
            </a:r>
            <a:endParaRPr sz="4800">
              <a:solidFill>
                <a:schemeClr val="accent2"/>
              </a:solidFill>
              <a:latin typeface="Roboto Mono"/>
              <a:ea typeface="Roboto Mono"/>
              <a:cs typeface="Roboto Mono"/>
              <a:sym typeface="Roboto Mono"/>
            </a:endParaRPr>
          </a:p>
          <a:p>
            <a:pPr marL="0" lvl="0" indent="0" algn="l" rtl="0">
              <a:lnSpc>
                <a:spcPct val="90000"/>
              </a:lnSpc>
              <a:spcBef>
                <a:spcPts val="0"/>
              </a:spcBef>
              <a:spcAft>
                <a:spcPts val="0"/>
              </a:spcAft>
              <a:buNone/>
            </a:pPr>
            <a:r>
              <a:rPr lang="en-US" sz="4800">
                <a:solidFill>
                  <a:schemeClr val="accent2"/>
                </a:solidFill>
                <a:latin typeface="Roboto Mono"/>
                <a:ea typeface="Roboto Mono"/>
                <a:cs typeface="Roboto Mono"/>
                <a:sym typeface="Roboto Mono"/>
              </a:rPr>
              <a:t>}</a:t>
            </a:r>
            <a:endParaRPr sz="4800">
              <a:solidFill>
                <a:schemeClr val="accent2"/>
              </a:solidFill>
              <a:latin typeface="Roboto Mono"/>
              <a:ea typeface="Roboto Mono"/>
              <a:cs typeface="Roboto Mono"/>
              <a:sym typeface="Roboto Mono"/>
            </a:endParaRPr>
          </a:p>
        </p:txBody>
      </p:sp>
      <p:sp>
        <p:nvSpPr>
          <p:cNvPr id="1789" name="Google Shape;1789;p107"/>
          <p:cNvSpPr/>
          <p:nvPr/>
        </p:nvSpPr>
        <p:spPr>
          <a:xfrm>
            <a:off x="13026475" y="6491275"/>
            <a:ext cx="683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0" name="Google Shape;1790;p107"/>
          <p:cNvSpPr/>
          <p:nvPr/>
        </p:nvSpPr>
        <p:spPr>
          <a:xfrm>
            <a:off x="13447975" y="9276325"/>
            <a:ext cx="59916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Optimize</a:t>
            </a:r>
            <a:endParaRPr sz="5400" b="1">
              <a:solidFill>
                <a:schemeClr val="lt1"/>
              </a:solidFill>
            </a:endParaRPr>
          </a:p>
        </p:txBody>
      </p:sp>
      <p:sp>
        <p:nvSpPr>
          <p:cNvPr id="1791" name="Google Shape;1791;p10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From Raw Requests to LangChain Model</a:t>
            </a:r>
            <a:endParaRPr sz="8400"/>
          </a:p>
        </p:txBody>
      </p:sp>
      <p:pic>
        <p:nvPicPr>
          <p:cNvPr id="1792" name="Google Shape;1792;p107"/>
          <p:cNvPicPr preferRelativeResize="0"/>
          <p:nvPr/>
        </p:nvPicPr>
        <p:blipFill>
          <a:blip r:embed="rId3">
            <a:alphaModFix/>
          </a:blip>
          <a:stretch>
            <a:fillRect/>
          </a:stretch>
        </p:blipFill>
        <p:spPr>
          <a:xfrm>
            <a:off x="29597575" y="8060725"/>
            <a:ext cx="5801500" cy="6377803"/>
          </a:xfrm>
          <a:prstGeom prst="rect">
            <a:avLst/>
          </a:prstGeom>
          <a:noFill/>
          <a:ln>
            <a:noFill/>
          </a:ln>
        </p:spPr>
      </p:pic>
      <p:sp>
        <p:nvSpPr>
          <p:cNvPr id="1793" name="Google Shape;1793;p107"/>
          <p:cNvSpPr/>
          <p:nvPr/>
        </p:nvSpPr>
        <p:spPr>
          <a:xfrm>
            <a:off x="1159200" y="5664250"/>
            <a:ext cx="10988100" cy="108168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&gt; llm(“Hello world”)</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4"/>
                </a:solidFill>
                <a:latin typeface="Roboto Mono"/>
                <a:ea typeface="Roboto Mono"/>
                <a:cs typeface="Roboto Mono"/>
                <a:sym typeface="Roboto Mono"/>
              </a:rPr>
              <a:t>  ChatMessage(content=”hello”)</a:t>
            </a: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2"/>
                </a:solidFill>
                <a:latin typeface="Roboto Mono"/>
                <a:ea typeface="Roboto Mono"/>
                <a:cs typeface="Roboto Mono"/>
                <a:sym typeface="Roboto Mono"/>
              </a:rPr>
              <a:t>&gt; embedder(“Hello”)</a:t>
            </a:r>
            <a:endParaRPr sz="4400" b="1">
              <a:solidFill>
                <a:schemeClr val="accent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accent4"/>
                </a:solidFill>
                <a:latin typeface="Roboto Mono"/>
                <a:ea typeface="Roboto Mono"/>
                <a:cs typeface="Roboto Mono"/>
                <a:sym typeface="Roboto Mono"/>
              </a:rPr>
              <a:t>  [0.4535437, 0.0800435, ...]</a:t>
            </a: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endParaRPr sz="4400" b="1">
              <a:solidFill>
                <a:schemeClr val="accent4"/>
              </a:solidFill>
              <a:latin typeface="Roboto Mono"/>
              <a:ea typeface="Roboto Mono"/>
              <a:cs typeface="Roboto Mono"/>
              <a:sym typeface="Roboto Mono"/>
            </a:endParaRPr>
          </a:p>
        </p:txBody>
      </p:sp>
      <p:sp>
        <p:nvSpPr>
          <p:cNvPr id="1794" name="Google Shape;1794;p107"/>
          <p:cNvSpPr/>
          <p:nvPr/>
        </p:nvSpPr>
        <p:spPr>
          <a:xfrm>
            <a:off x="13447975" y="8389025"/>
            <a:ext cx="59916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Query Router</a:t>
            </a:r>
            <a:endParaRPr sz="6200" b="1">
              <a:solidFill>
                <a:schemeClr val="dk1"/>
              </a:solidFill>
            </a:endParaRPr>
          </a:p>
        </p:txBody>
      </p:sp>
      <p:pic>
        <p:nvPicPr>
          <p:cNvPr id="1795" name="Google Shape;1795;p107"/>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pic>
        <p:nvPicPr>
          <p:cNvPr id="1796" name="Google Shape;1796;p107"/>
          <p:cNvPicPr preferRelativeResize="0"/>
          <p:nvPr/>
        </p:nvPicPr>
        <p:blipFill>
          <a:blip r:embed="rId5">
            <a:alphaModFix/>
          </a:blip>
          <a:stretch>
            <a:fillRect/>
          </a:stretch>
        </p:blipFill>
        <p:spPr>
          <a:xfrm>
            <a:off x="14678350" y="6491287"/>
            <a:ext cx="3530851" cy="2290468"/>
          </a:xfrm>
          <a:prstGeom prst="rect">
            <a:avLst/>
          </a:prstGeom>
          <a:noFill/>
          <a:ln>
            <a:noFill/>
          </a:ln>
        </p:spPr>
      </p:pic>
      <p:pic>
        <p:nvPicPr>
          <p:cNvPr id="1797" name="Google Shape;1797;p107"/>
          <p:cNvPicPr preferRelativeResize="0"/>
          <p:nvPr/>
        </p:nvPicPr>
        <p:blipFill rotWithShape="1">
          <a:blip r:embed="rId6">
            <a:alphaModFix/>
          </a:blip>
          <a:srcRect l="35096" t="39693" r="34734" b="40675"/>
          <a:stretch/>
        </p:blipFill>
        <p:spPr>
          <a:xfrm>
            <a:off x="4150025" y="15014050"/>
            <a:ext cx="5006448" cy="3379076"/>
          </a:xfrm>
          <a:prstGeom prst="rect">
            <a:avLst/>
          </a:prstGeom>
          <a:noFill/>
          <a:ln w="152400" cap="flat" cmpd="sng">
            <a:solidFill>
              <a:schemeClr val="accent5"/>
            </a:solidFill>
            <a:prstDash val="solid"/>
            <a:round/>
            <a:headEnd type="none" w="sm" len="sm"/>
            <a:tailEnd type="none" w="sm" len="sm"/>
          </a:ln>
        </p:spPr>
      </p:pic>
      <p:sp>
        <p:nvSpPr>
          <p:cNvPr id="1798" name="Google Shape;1798;p107"/>
          <p:cNvSpPr/>
          <p:nvPr/>
        </p:nvSpPr>
        <p:spPr>
          <a:xfrm>
            <a:off x="32304475" y="8389025"/>
            <a:ext cx="28560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Mistral</a:t>
            </a:r>
            <a:endParaRPr sz="4800" b="1">
              <a:solidFill>
                <a:schemeClr val="accent1"/>
              </a:solidFill>
            </a:endParaRPr>
          </a:p>
        </p:txBody>
      </p:sp>
      <p:sp>
        <p:nvSpPr>
          <p:cNvPr id="1799" name="Google Shape;1799;p107"/>
          <p:cNvSpPr/>
          <p:nvPr/>
        </p:nvSpPr>
        <p:spPr>
          <a:xfrm>
            <a:off x="29884125" y="12122700"/>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E5</a:t>
            </a:r>
            <a:endParaRPr sz="4100" b="1">
              <a:solidFill>
                <a:schemeClr val="accent2"/>
              </a:solidFill>
            </a:endParaRPr>
          </a:p>
        </p:txBody>
      </p:sp>
      <p:sp>
        <p:nvSpPr>
          <p:cNvPr id="1800" name="Google Shape;1800;p107"/>
          <p:cNvSpPr/>
          <p:nvPr/>
        </p:nvSpPr>
        <p:spPr>
          <a:xfrm>
            <a:off x="29884125" y="8389025"/>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Llama</a:t>
            </a:r>
            <a:endParaRPr sz="4800" b="1">
              <a:solidFill>
                <a:schemeClr val="dk2"/>
              </a:solidFill>
            </a:endParaRPr>
          </a:p>
        </p:txBody>
      </p:sp>
      <p:sp>
        <p:nvSpPr>
          <p:cNvPr id="2" name="TextBox 1">
            <a:extLst>
              <a:ext uri="{FF2B5EF4-FFF2-40B4-BE49-F238E27FC236}">
                <a16:creationId xmlns:a16="http://schemas.microsoft.com/office/drawing/2014/main" id="{DF675BFC-9B72-0FBE-2C6F-2361FD748D1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108"/>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07" name="Google Shape;1807;p10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08" name="Google Shape;1808;p108"/>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17" name="Google Shape;1817;p108"/>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113</a:t>
            </a:fld>
            <a:endParaRPr/>
          </a:p>
        </p:txBody>
      </p:sp>
      <p:pic>
        <p:nvPicPr>
          <p:cNvPr id="1809" name="Google Shape;1809;p108"/>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10" name="Google Shape;1810;p108"/>
          <p:cNvGrpSpPr/>
          <p:nvPr/>
        </p:nvGrpSpPr>
        <p:grpSpPr>
          <a:xfrm>
            <a:off x="18798122" y="13576890"/>
            <a:ext cx="19493527" cy="6658665"/>
            <a:chOff x="26780593" y="6094114"/>
            <a:chExt cx="15812400" cy="6391500"/>
          </a:xfrm>
        </p:grpSpPr>
        <p:sp>
          <p:nvSpPr>
            <p:cNvPr id="1811" name="Google Shape;1811;p108"/>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2" name="Google Shape;1812;p108"/>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13" name="Google Shape;1813;p108"/>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14" name="Google Shape;1814;p108"/>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15" name="Google Shape;1815;p108"/>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pic>
        <p:nvPicPr>
          <p:cNvPr id="1816" name="Google Shape;1816;p108"/>
          <p:cNvPicPr preferRelativeResize="0"/>
          <p:nvPr/>
        </p:nvPicPr>
        <p:blipFill>
          <a:blip r:embed="rId5">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7B102E2F-F63C-AFDF-71BA-497F05E567F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109"/>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24" name="Google Shape;1824;p10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25" name="Google Shape;1825;p109"/>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42" name="Google Shape;1842;p109"/>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114</a:t>
            </a:fld>
            <a:endParaRPr/>
          </a:p>
        </p:txBody>
      </p:sp>
      <p:pic>
        <p:nvPicPr>
          <p:cNvPr id="1826" name="Google Shape;1826;p109"/>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27" name="Google Shape;1827;p109"/>
          <p:cNvGrpSpPr/>
          <p:nvPr/>
        </p:nvGrpSpPr>
        <p:grpSpPr>
          <a:xfrm>
            <a:off x="18798122" y="13576890"/>
            <a:ext cx="19493527" cy="6658665"/>
            <a:chOff x="26780593" y="6094114"/>
            <a:chExt cx="15812400" cy="6391500"/>
          </a:xfrm>
        </p:grpSpPr>
        <p:sp>
          <p:nvSpPr>
            <p:cNvPr id="1828" name="Google Shape;1828;p109"/>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9" name="Google Shape;1829;p109"/>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30" name="Google Shape;1830;p109"/>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31" name="Google Shape;1831;p109"/>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32" name="Google Shape;1832;p109"/>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33" name="Google Shape;1833;p109"/>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34" name="Google Shape;1834;p109"/>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35" name="Google Shape;1835;p109"/>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cxnSp>
        <p:nvCxnSpPr>
          <p:cNvPr id="1836" name="Google Shape;1836;p109"/>
          <p:cNvCxnSpPr>
            <a:endCxn id="1832"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37" name="Google Shape;1837;p109"/>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38" name="Google Shape;1838;p109"/>
          <p:cNvCxnSpPr>
            <a:stCxn id="1839" idx="3"/>
            <a:endCxn id="1828"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sp>
        <p:nvSpPr>
          <p:cNvPr id="1839" name="Google Shape;1839;p109"/>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40" name="Google Shape;1840;p109"/>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841" name="Google Shape;1841;p109"/>
          <p:cNvPicPr preferRelativeResize="0"/>
          <p:nvPr/>
        </p:nvPicPr>
        <p:blipFill>
          <a:blip r:embed="rId5">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457F6174-1F66-A89B-CA1D-AD6CEEB2ACE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110"/>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49" name="Google Shape;1849;p11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50" name="Google Shape;1850;p110"/>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874" name="Google Shape;1874;p110"/>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115</a:t>
            </a:fld>
            <a:endParaRPr/>
          </a:p>
        </p:txBody>
      </p:sp>
      <p:pic>
        <p:nvPicPr>
          <p:cNvPr id="1851" name="Google Shape;1851;p110"/>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52" name="Google Shape;1852;p110"/>
          <p:cNvGrpSpPr/>
          <p:nvPr/>
        </p:nvGrpSpPr>
        <p:grpSpPr>
          <a:xfrm>
            <a:off x="18798122" y="13576890"/>
            <a:ext cx="19493527" cy="6658665"/>
            <a:chOff x="26780593" y="6094114"/>
            <a:chExt cx="15812400" cy="6391500"/>
          </a:xfrm>
        </p:grpSpPr>
        <p:sp>
          <p:nvSpPr>
            <p:cNvPr id="1853" name="Google Shape;1853;p110"/>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4" name="Google Shape;1854;p110"/>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55" name="Google Shape;1855;p110"/>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56" name="Google Shape;1856;p110"/>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57" name="Google Shape;1857;p110"/>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58" name="Google Shape;1858;p110"/>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59" name="Google Shape;1859;p110"/>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60" name="Google Shape;1860;p110"/>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861" name="Google Shape;1861;p110"/>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862" name="Google Shape;1862;p110"/>
          <p:cNvCxnSpPr>
            <a:endCxn id="1857"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863" name="Google Shape;1863;p110"/>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864" name="Google Shape;1864;p110"/>
          <p:cNvCxnSpPr>
            <a:stCxn id="1863" idx="3"/>
            <a:endCxn id="1857"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865" name="Google Shape;1865;p110"/>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66" name="Google Shape;1866;p110"/>
          <p:cNvCxnSpPr>
            <a:stCxn id="1861" idx="3"/>
            <a:endCxn id="1857"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867" name="Google Shape;1867;p110"/>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68" name="Google Shape;1868;p110"/>
          <p:cNvCxnSpPr>
            <a:stCxn id="1863" idx="3"/>
            <a:endCxn id="1869"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870" name="Google Shape;1870;p110"/>
          <p:cNvCxnSpPr>
            <a:stCxn id="1861" idx="3"/>
            <a:endCxn id="1869"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871" name="Google Shape;1871;p110"/>
          <p:cNvCxnSpPr>
            <a:stCxn id="1869" idx="3"/>
            <a:endCxn id="1853"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sp>
        <p:nvSpPr>
          <p:cNvPr id="1869" name="Google Shape;1869;p110"/>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72" name="Google Shape;1872;p110"/>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873" name="Google Shape;1873;p110"/>
          <p:cNvPicPr preferRelativeResize="0"/>
          <p:nvPr/>
        </p:nvPicPr>
        <p:blipFill>
          <a:blip r:embed="rId5">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8E70AB17-1E78-0775-0DA1-61F2D187068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11"/>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881" name="Google Shape;1881;p11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882" name="Google Shape;1882;p111"/>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907" name="Google Shape;1907;p111"/>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116</a:t>
            </a:fld>
            <a:endParaRPr/>
          </a:p>
        </p:txBody>
      </p:sp>
      <p:pic>
        <p:nvPicPr>
          <p:cNvPr id="1883" name="Google Shape;1883;p111"/>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884" name="Google Shape;1884;p111"/>
          <p:cNvGrpSpPr/>
          <p:nvPr/>
        </p:nvGrpSpPr>
        <p:grpSpPr>
          <a:xfrm>
            <a:off x="18798122" y="13576890"/>
            <a:ext cx="19493527" cy="6658665"/>
            <a:chOff x="26780593" y="6094114"/>
            <a:chExt cx="15812400" cy="6391500"/>
          </a:xfrm>
        </p:grpSpPr>
        <p:sp>
          <p:nvSpPr>
            <p:cNvPr id="1885" name="Google Shape;1885;p111"/>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6" name="Google Shape;1886;p111"/>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887" name="Google Shape;1887;p111"/>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888" name="Google Shape;1888;p111"/>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889" name="Google Shape;1889;p111"/>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890" name="Google Shape;1890;p111"/>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891" name="Google Shape;1891;p111"/>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892" name="Google Shape;1892;p111"/>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893" name="Google Shape;1893;p111"/>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894" name="Google Shape;1894;p111"/>
          <p:cNvCxnSpPr>
            <a:endCxn id="1889"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895" name="Google Shape;1895;p111"/>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896" name="Google Shape;1896;p111"/>
          <p:cNvCxnSpPr>
            <a:stCxn id="1895" idx="3"/>
            <a:endCxn id="1889"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897" name="Google Shape;1897;p111"/>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898" name="Google Shape;1898;p111"/>
          <p:cNvCxnSpPr>
            <a:stCxn id="1893" idx="3"/>
            <a:endCxn id="1889"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899" name="Google Shape;1899;p111"/>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00" name="Google Shape;1900;p111"/>
          <p:cNvCxnSpPr>
            <a:stCxn id="1895" idx="3"/>
            <a:endCxn id="1901"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902" name="Google Shape;1902;p111"/>
          <p:cNvCxnSpPr>
            <a:stCxn id="1893" idx="3"/>
            <a:endCxn id="1901"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903" name="Google Shape;1903;p111"/>
          <p:cNvCxnSpPr>
            <a:stCxn id="1901" idx="3"/>
            <a:endCxn id="1885"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pic>
        <p:nvPicPr>
          <p:cNvPr id="1904" name="Google Shape;1904;p111"/>
          <p:cNvPicPr preferRelativeResize="0"/>
          <p:nvPr/>
        </p:nvPicPr>
        <p:blipFill rotWithShape="1">
          <a:blip r:embed="rId5">
            <a:alphaModFix/>
          </a:blip>
          <a:srcRect t="41819" r="2229"/>
          <a:stretch/>
        </p:blipFill>
        <p:spPr>
          <a:xfrm>
            <a:off x="1310800" y="-12050"/>
            <a:ext cx="10525251" cy="6496624"/>
          </a:xfrm>
          <a:prstGeom prst="rect">
            <a:avLst/>
          </a:prstGeom>
          <a:noFill/>
          <a:ln>
            <a:noFill/>
          </a:ln>
        </p:spPr>
      </p:pic>
      <p:sp>
        <p:nvSpPr>
          <p:cNvPr id="1901" name="Google Shape;1901;p111"/>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05" name="Google Shape;1905;p111"/>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pic>
        <p:nvPicPr>
          <p:cNvPr id="1906" name="Google Shape;1906;p111"/>
          <p:cNvPicPr preferRelativeResize="0"/>
          <p:nvPr/>
        </p:nvPicPr>
        <p:blipFill>
          <a:blip r:embed="rId6">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65646F2C-FA33-5672-698B-DB364EC20CA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112"/>
          <p:cNvSpPr/>
          <p:nvPr/>
        </p:nvSpPr>
        <p:spPr>
          <a:xfrm>
            <a:off x="18798125" y="4072875"/>
            <a:ext cx="19619100" cy="9504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7000" b="1">
              <a:solidFill>
                <a:schemeClr val="dk1"/>
              </a:solidFill>
            </a:endParaRPr>
          </a:p>
        </p:txBody>
      </p:sp>
      <p:sp>
        <p:nvSpPr>
          <p:cNvPr id="1914" name="Google Shape;1914;p11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LLM Interfaces</a:t>
            </a:r>
            <a:endParaRPr sz="8400"/>
          </a:p>
        </p:txBody>
      </p:sp>
      <p:sp>
        <p:nvSpPr>
          <p:cNvPr id="1915" name="Google Shape;1915;p112"/>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a:t>The Whole Stack</a:t>
            </a:r>
            <a:endParaRPr b="1"/>
          </a:p>
        </p:txBody>
      </p:sp>
      <p:sp>
        <p:nvSpPr>
          <p:cNvPr id="1944" name="Google Shape;1944;p112"/>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117</a:t>
            </a:fld>
            <a:endParaRPr/>
          </a:p>
        </p:txBody>
      </p:sp>
      <p:pic>
        <p:nvPicPr>
          <p:cNvPr id="1916" name="Google Shape;1916;p112"/>
          <p:cNvPicPr preferRelativeResize="0"/>
          <p:nvPr/>
        </p:nvPicPr>
        <p:blipFill rotWithShape="1">
          <a:blip r:embed="rId3">
            <a:alphaModFix/>
          </a:blip>
          <a:srcRect l="469" r="43683" b="37106"/>
          <a:stretch/>
        </p:blipFill>
        <p:spPr>
          <a:xfrm>
            <a:off x="21936950" y="4072875"/>
            <a:ext cx="14950774" cy="9503999"/>
          </a:xfrm>
          <a:prstGeom prst="rect">
            <a:avLst/>
          </a:prstGeom>
          <a:noFill/>
          <a:ln>
            <a:noFill/>
          </a:ln>
        </p:spPr>
      </p:pic>
      <p:grpSp>
        <p:nvGrpSpPr>
          <p:cNvPr id="1917" name="Google Shape;1917;p112"/>
          <p:cNvGrpSpPr/>
          <p:nvPr/>
        </p:nvGrpSpPr>
        <p:grpSpPr>
          <a:xfrm>
            <a:off x="18798122" y="13576890"/>
            <a:ext cx="19493527" cy="6658665"/>
            <a:chOff x="26780593" y="6094114"/>
            <a:chExt cx="15812400" cy="6391500"/>
          </a:xfrm>
        </p:grpSpPr>
        <p:sp>
          <p:nvSpPr>
            <p:cNvPr id="1918" name="Google Shape;1918;p112"/>
            <p:cNvSpPr/>
            <p:nvPr/>
          </p:nvSpPr>
          <p:spPr>
            <a:xfrm>
              <a:off x="26780593" y="6094114"/>
              <a:ext cx="15812400" cy="6391500"/>
            </a:xfrm>
            <a:prstGeom prst="roundRect">
              <a:avLst>
                <a:gd name="adj" fmla="val 2407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9" name="Google Shape;1919;p112"/>
            <p:cNvSpPr/>
            <p:nvPr/>
          </p:nvSpPr>
          <p:spPr>
            <a:xfrm>
              <a:off x="30640825" y="6486203"/>
              <a:ext cx="4809300" cy="53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Scaled</a:t>
              </a:r>
              <a:endParaRPr sz="4800" b="1">
                <a:solidFill>
                  <a:schemeClr val="accent1"/>
                </a:solidFill>
              </a:endParaRPr>
            </a:p>
            <a:p>
              <a:pPr marL="0" lvl="0" indent="0" algn="ctr" rtl="0">
                <a:spcBef>
                  <a:spcPts val="0"/>
                </a:spcBef>
                <a:spcAft>
                  <a:spcPts val="0"/>
                </a:spcAft>
                <a:buNone/>
              </a:pPr>
              <a:r>
                <a:rPr lang="en-US" sz="4800" b="1">
                  <a:solidFill>
                    <a:schemeClr val="accent1"/>
                  </a:solidFill>
                </a:rPr>
                <a:t>Function Deployment Solution</a:t>
              </a:r>
              <a:endParaRPr sz="4800" b="1">
                <a:solidFill>
                  <a:schemeClr val="accent1"/>
                </a:solidFill>
              </a:endParaRPr>
            </a:p>
          </p:txBody>
        </p:sp>
      </p:grpSp>
      <p:pic>
        <p:nvPicPr>
          <p:cNvPr id="1920" name="Google Shape;1920;p112"/>
          <p:cNvPicPr preferRelativeResize="0"/>
          <p:nvPr/>
        </p:nvPicPr>
        <p:blipFill>
          <a:blip r:embed="rId4">
            <a:alphaModFix/>
          </a:blip>
          <a:stretch>
            <a:fillRect/>
          </a:stretch>
        </p:blipFill>
        <p:spPr>
          <a:xfrm rot="209174">
            <a:off x="32168297" y="12365271"/>
            <a:ext cx="3388856" cy="4342809"/>
          </a:xfrm>
          <a:prstGeom prst="rect">
            <a:avLst/>
          </a:prstGeom>
          <a:noFill/>
          <a:ln>
            <a:noFill/>
          </a:ln>
        </p:spPr>
      </p:pic>
      <p:pic>
        <p:nvPicPr>
          <p:cNvPr id="1921" name="Google Shape;1921;p112"/>
          <p:cNvPicPr preferRelativeResize="0"/>
          <p:nvPr/>
        </p:nvPicPr>
        <p:blipFill>
          <a:blip r:embed="rId4">
            <a:alphaModFix/>
          </a:blip>
          <a:stretch>
            <a:fillRect/>
          </a:stretch>
        </p:blipFill>
        <p:spPr>
          <a:xfrm rot="209174">
            <a:off x="30130097" y="13021971"/>
            <a:ext cx="3388856" cy="4342809"/>
          </a:xfrm>
          <a:prstGeom prst="rect">
            <a:avLst/>
          </a:prstGeom>
          <a:noFill/>
          <a:ln>
            <a:noFill/>
          </a:ln>
        </p:spPr>
      </p:pic>
      <p:sp>
        <p:nvSpPr>
          <p:cNvPr id="1922" name="Google Shape;1922;p112"/>
          <p:cNvSpPr/>
          <p:nvPr/>
        </p:nvSpPr>
        <p:spPr>
          <a:xfrm>
            <a:off x="11862063" y="9224988"/>
            <a:ext cx="5991600" cy="3977100"/>
          </a:xfrm>
          <a:prstGeom prst="roundRect">
            <a:avLst>
              <a:gd name="adj" fmla="val 16667"/>
            </a:avLst>
          </a:prstGeom>
          <a:solidFill>
            <a:srgbClr val="D9EAD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23" name="Google Shape;1923;p112"/>
          <p:cNvSpPr/>
          <p:nvPr/>
        </p:nvSpPr>
        <p:spPr>
          <a:xfrm>
            <a:off x="11840625" y="8992375"/>
            <a:ext cx="5991600" cy="1119300"/>
          </a:xfrm>
          <a:prstGeom prst="roundRect">
            <a:avLst>
              <a:gd name="adj" fmla="val 16667"/>
            </a:avLst>
          </a:prstGeom>
          <a:solidFill>
            <a:srgbClr val="20A603"/>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integrate.api.nvidia.com</a:t>
            </a:r>
            <a:endParaRPr sz="7000" b="1">
              <a:solidFill>
                <a:schemeClr val="dk1"/>
              </a:solidFill>
            </a:endParaRPr>
          </a:p>
        </p:txBody>
      </p:sp>
      <p:sp>
        <p:nvSpPr>
          <p:cNvPr id="1924" name="Google Shape;1924;p112"/>
          <p:cNvSpPr/>
          <p:nvPr/>
        </p:nvSpPr>
        <p:spPr>
          <a:xfrm>
            <a:off x="11894463" y="5096788"/>
            <a:ext cx="5991600" cy="1313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health.api.nvidia.com/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ai.api.nvidia.com/</a:t>
            </a:r>
            <a:endParaRPr sz="3750" b="1">
              <a:solidFill>
                <a:schemeClr val="dk1"/>
              </a:solidFill>
            </a:endParaRPr>
          </a:p>
        </p:txBody>
      </p:sp>
      <p:sp>
        <p:nvSpPr>
          <p:cNvPr id="1925" name="Google Shape;1925;p112"/>
          <p:cNvSpPr/>
          <p:nvPr/>
        </p:nvSpPr>
        <p:spPr>
          <a:xfrm>
            <a:off x="19171325" y="5212200"/>
            <a:ext cx="2730900" cy="7413000"/>
          </a:xfrm>
          <a:prstGeom prst="roundRect">
            <a:avLst>
              <a:gd name="adj" fmla="val 2109"/>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api.nvcf.</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nvidia.com</a:t>
            </a:r>
            <a:endParaRPr sz="3750" b="1">
              <a:solidFill>
                <a:schemeClr val="dk1"/>
              </a:solidFill>
            </a:endParaRPr>
          </a:p>
          <a:p>
            <a:pPr marL="0" lvl="0" indent="0" algn="ctr" rtl="0">
              <a:lnSpc>
                <a:spcPct val="100000"/>
              </a:lnSpc>
              <a:spcBef>
                <a:spcPts val="0"/>
              </a:spcBef>
              <a:spcAft>
                <a:spcPts val="0"/>
              </a:spcAft>
              <a:buNone/>
            </a:pPr>
            <a:r>
              <a:rPr lang="en-US" sz="3750" b="1">
                <a:solidFill>
                  <a:schemeClr val="dk1"/>
                </a:solidFill>
              </a:rPr>
              <a:t>/v2/nvcf</a:t>
            </a:r>
            <a:endParaRPr sz="7000" b="1">
              <a:solidFill>
                <a:schemeClr val="dk1"/>
              </a:solidFill>
            </a:endParaRPr>
          </a:p>
        </p:txBody>
      </p:sp>
      <p:sp>
        <p:nvSpPr>
          <p:cNvPr id="1926" name="Google Shape;1926;p112"/>
          <p:cNvSpPr/>
          <p:nvPr/>
        </p:nvSpPr>
        <p:spPr>
          <a:xfrm>
            <a:off x="4717074" y="16202126"/>
            <a:ext cx="4720200" cy="1408200"/>
          </a:xfrm>
          <a:prstGeom prst="roundRect">
            <a:avLst>
              <a:gd name="adj" fmla="val 16667"/>
            </a:avLst>
          </a:prstGeom>
          <a:solidFill>
            <a:srgbClr val="74AA9D">
              <a:alpha val="6470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OpenAI</a:t>
            </a:r>
            <a:endParaRPr sz="5600">
              <a:solidFill>
                <a:schemeClr val="dk1"/>
              </a:solidFill>
            </a:endParaRPr>
          </a:p>
        </p:txBody>
      </p:sp>
      <p:cxnSp>
        <p:nvCxnSpPr>
          <p:cNvPr id="1927" name="Google Shape;1927;p112"/>
          <p:cNvCxnSpPr>
            <a:endCxn id="1922" idx="3"/>
          </p:cNvCxnSpPr>
          <p:nvPr/>
        </p:nvCxnSpPr>
        <p:spPr>
          <a:xfrm flipH="1">
            <a:off x="17853663" y="11199138"/>
            <a:ext cx="1571700" cy="14400"/>
          </a:xfrm>
          <a:prstGeom prst="curvedConnector3">
            <a:avLst>
              <a:gd name="adj1" fmla="val 50000"/>
            </a:avLst>
          </a:prstGeom>
          <a:noFill/>
          <a:ln w="76200" cap="flat" cmpd="sng">
            <a:solidFill>
              <a:schemeClr val="dk2"/>
            </a:solidFill>
            <a:prstDash val="solid"/>
            <a:round/>
            <a:headEnd type="none" w="med" len="med"/>
            <a:tailEnd type="none" w="med" len="med"/>
          </a:ln>
        </p:spPr>
      </p:cxnSp>
      <p:sp>
        <p:nvSpPr>
          <p:cNvPr id="1928" name="Google Shape;1928;p112"/>
          <p:cNvSpPr/>
          <p:nvPr/>
        </p:nvSpPr>
        <p:spPr>
          <a:xfrm>
            <a:off x="4825349" y="7357276"/>
            <a:ext cx="4720200" cy="1408200"/>
          </a:xfrm>
          <a:prstGeom prst="roundRect">
            <a:avLst>
              <a:gd name="adj" fmla="val 16667"/>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NVIDIABase</a:t>
            </a:r>
            <a:endParaRPr sz="5600">
              <a:solidFill>
                <a:schemeClr val="dk1"/>
              </a:solidFill>
            </a:endParaRPr>
          </a:p>
        </p:txBody>
      </p:sp>
      <p:cxnSp>
        <p:nvCxnSpPr>
          <p:cNvPr id="1929" name="Google Shape;1929;p112"/>
          <p:cNvCxnSpPr>
            <a:stCxn id="1928" idx="3"/>
            <a:endCxn id="1922" idx="1"/>
          </p:cNvCxnSpPr>
          <p:nvPr/>
        </p:nvCxnSpPr>
        <p:spPr>
          <a:xfrm>
            <a:off x="9545549" y="8061376"/>
            <a:ext cx="2316600" cy="3152100"/>
          </a:xfrm>
          <a:prstGeom prst="curvedConnector3">
            <a:avLst>
              <a:gd name="adj1" fmla="val 49998"/>
            </a:avLst>
          </a:prstGeom>
          <a:noFill/>
          <a:ln w="76200" cap="flat" cmpd="sng">
            <a:solidFill>
              <a:schemeClr val="dk2"/>
            </a:solidFill>
            <a:prstDash val="solid"/>
            <a:round/>
            <a:headEnd type="none" w="med" len="med"/>
            <a:tailEnd type="none" w="med" len="med"/>
          </a:ln>
        </p:spPr>
      </p:cxnSp>
      <p:cxnSp>
        <p:nvCxnSpPr>
          <p:cNvPr id="1930" name="Google Shape;1930;p112"/>
          <p:cNvCxnSpPr/>
          <p:nvPr/>
        </p:nvCxnSpPr>
        <p:spPr>
          <a:xfrm>
            <a:off x="9545549" y="8061376"/>
            <a:ext cx="9648900" cy="204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31" name="Google Shape;1931;p112"/>
          <p:cNvCxnSpPr>
            <a:stCxn id="1926" idx="3"/>
            <a:endCxn id="1922" idx="1"/>
          </p:cNvCxnSpPr>
          <p:nvPr/>
        </p:nvCxnSpPr>
        <p:spPr>
          <a:xfrm rot="10800000" flipH="1">
            <a:off x="9437274" y="11213426"/>
            <a:ext cx="2424900" cy="5692800"/>
          </a:xfrm>
          <a:prstGeom prst="curvedConnector3">
            <a:avLst>
              <a:gd name="adj1" fmla="val 50001"/>
            </a:avLst>
          </a:prstGeom>
          <a:noFill/>
          <a:ln w="76200" cap="flat" cmpd="sng">
            <a:solidFill>
              <a:srgbClr val="999999"/>
            </a:solidFill>
            <a:prstDash val="solid"/>
            <a:round/>
            <a:headEnd type="none" w="med" len="med"/>
            <a:tailEnd type="none" w="med" len="med"/>
          </a:ln>
        </p:spPr>
      </p:cxnSp>
      <p:cxnSp>
        <p:nvCxnSpPr>
          <p:cNvPr id="1932" name="Google Shape;1932;p112"/>
          <p:cNvCxnSpPr/>
          <p:nvPr/>
        </p:nvCxnSpPr>
        <p:spPr>
          <a:xfrm rot="10800000">
            <a:off x="17806400" y="5749625"/>
            <a:ext cx="1330200" cy="23100"/>
          </a:xfrm>
          <a:prstGeom prst="curvedConnector3">
            <a:avLst>
              <a:gd name="adj1" fmla="val 50000"/>
            </a:avLst>
          </a:prstGeom>
          <a:noFill/>
          <a:ln w="76200" cap="flat" cmpd="sng">
            <a:solidFill>
              <a:schemeClr val="dk2"/>
            </a:solidFill>
            <a:prstDash val="solid"/>
            <a:round/>
            <a:headEnd type="none" w="med" len="med"/>
            <a:tailEnd type="none" w="med" len="med"/>
          </a:ln>
        </p:spPr>
      </p:cxnSp>
      <p:cxnSp>
        <p:nvCxnSpPr>
          <p:cNvPr id="1933" name="Google Shape;1933;p112"/>
          <p:cNvCxnSpPr>
            <a:stCxn id="1928" idx="3"/>
            <a:endCxn id="1934" idx="1"/>
          </p:cNvCxnSpPr>
          <p:nvPr/>
        </p:nvCxnSpPr>
        <p:spPr>
          <a:xfrm>
            <a:off x="9545549" y="8061376"/>
            <a:ext cx="2290500" cy="8864400"/>
          </a:xfrm>
          <a:prstGeom prst="curvedConnector3">
            <a:avLst>
              <a:gd name="adj1" fmla="val 50002"/>
            </a:avLst>
          </a:prstGeom>
          <a:noFill/>
          <a:ln w="76200" cap="flat" cmpd="sng">
            <a:solidFill>
              <a:srgbClr val="B6D7A8"/>
            </a:solidFill>
            <a:prstDash val="solid"/>
            <a:round/>
            <a:headEnd type="none" w="med" len="med"/>
            <a:tailEnd type="none" w="med" len="med"/>
          </a:ln>
        </p:spPr>
      </p:cxnSp>
      <p:cxnSp>
        <p:nvCxnSpPr>
          <p:cNvPr id="1935" name="Google Shape;1935;p112"/>
          <p:cNvCxnSpPr>
            <a:stCxn id="1926" idx="3"/>
            <a:endCxn id="1934" idx="1"/>
          </p:cNvCxnSpPr>
          <p:nvPr/>
        </p:nvCxnSpPr>
        <p:spPr>
          <a:xfrm>
            <a:off x="9437274" y="16906226"/>
            <a:ext cx="2398800" cy="19500"/>
          </a:xfrm>
          <a:prstGeom prst="curvedConnector3">
            <a:avLst>
              <a:gd name="adj1" fmla="val 50001"/>
            </a:avLst>
          </a:prstGeom>
          <a:noFill/>
          <a:ln w="76200" cap="flat" cmpd="sng">
            <a:solidFill>
              <a:srgbClr val="181818"/>
            </a:solidFill>
            <a:prstDash val="solid"/>
            <a:round/>
            <a:headEnd type="none" w="med" len="med"/>
            <a:tailEnd type="none" w="med" len="med"/>
          </a:ln>
        </p:spPr>
      </p:cxnSp>
      <p:cxnSp>
        <p:nvCxnSpPr>
          <p:cNvPr id="1936" name="Google Shape;1936;p112"/>
          <p:cNvCxnSpPr>
            <a:stCxn id="1934" idx="3"/>
            <a:endCxn id="1918" idx="1"/>
          </p:cNvCxnSpPr>
          <p:nvPr/>
        </p:nvCxnSpPr>
        <p:spPr>
          <a:xfrm rot="10800000" flipH="1">
            <a:off x="17827738" y="16906363"/>
            <a:ext cx="970500" cy="19500"/>
          </a:xfrm>
          <a:prstGeom prst="curvedConnector3">
            <a:avLst>
              <a:gd name="adj1" fmla="val 49994"/>
            </a:avLst>
          </a:prstGeom>
          <a:noFill/>
          <a:ln w="76200" cap="flat" cmpd="sng">
            <a:solidFill>
              <a:srgbClr val="181818"/>
            </a:solidFill>
            <a:prstDash val="solid"/>
            <a:round/>
            <a:headEnd type="none" w="med" len="med"/>
            <a:tailEnd type="none" w="med" len="med"/>
          </a:ln>
        </p:spPr>
      </p:cxnSp>
      <p:pic>
        <p:nvPicPr>
          <p:cNvPr id="1937" name="Google Shape;1937;p112"/>
          <p:cNvPicPr preferRelativeResize="0"/>
          <p:nvPr/>
        </p:nvPicPr>
        <p:blipFill rotWithShape="1">
          <a:blip r:embed="rId5">
            <a:alphaModFix/>
          </a:blip>
          <a:srcRect t="41819" r="2229"/>
          <a:stretch/>
        </p:blipFill>
        <p:spPr>
          <a:xfrm>
            <a:off x="1310800" y="-12050"/>
            <a:ext cx="10525251" cy="6496624"/>
          </a:xfrm>
          <a:prstGeom prst="rect">
            <a:avLst/>
          </a:prstGeom>
          <a:noFill/>
          <a:ln>
            <a:noFill/>
          </a:ln>
        </p:spPr>
      </p:pic>
      <p:sp>
        <p:nvSpPr>
          <p:cNvPr id="1938" name="Google Shape;1938;p112"/>
          <p:cNvSpPr/>
          <p:nvPr/>
        </p:nvSpPr>
        <p:spPr>
          <a:xfrm>
            <a:off x="2999924" y="15089726"/>
            <a:ext cx="4720200" cy="14082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ChatOpenAI</a:t>
            </a:r>
            <a:endParaRPr sz="5600">
              <a:solidFill>
                <a:schemeClr val="dk1"/>
              </a:solidFill>
            </a:endParaRPr>
          </a:p>
        </p:txBody>
      </p:sp>
      <p:sp>
        <p:nvSpPr>
          <p:cNvPr id="1934" name="Google Shape;1934;p112"/>
          <p:cNvSpPr/>
          <p:nvPr/>
        </p:nvSpPr>
        <p:spPr>
          <a:xfrm>
            <a:off x="11836138" y="14937313"/>
            <a:ext cx="5991600" cy="3977100"/>
          </a:xfrm>
          <a:prstGeom prst="roundRect">
            <a:avLst>
              <a:gd name="adj" fmla="val 16667"/>
            </a:avLst>
          </a:prstGeom>
          <a:solidFill>
            <a:srgbClr val="CFE2F3"/>
          </a:solidFill>
          <a:ln w="9525" cap="flat" cmpd="sng">
            <a:solidFill>
              <a:srgbClr val="A6E2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v1/models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v1/chat/completions</a:t>
            </a:r>
            <a:endParaRPr sz="3800" b="1">
              <a:solidFill>
                <a:schemeClr val="lt1"/>
              </a:solidFill>
            </a:endParaRPr>
          </a:p>
          <a:p>
            <a:pPr marL="0" lvl="0" indent="0" algn="ctr" rtl="0">
              <a:lnSpc>
                <a:spcPct val="115000"/>
              </a:lnSpc>
              <a:spcBef>
                <a:spcPts val="0"/>
              </a:spcBef>
              <a:spcAft>
                <a:spcPts val="0"/>
              </a:spcAft>
              <a:buNone/>
            </a:pPr>
            <a:r>
              <a:rPr lang="en-US" sz="3800" b="1">
                <a:solidFill>
                  <a:schemeClr val="lt1"/>
                </a:solidFill>
              </a:rPr>
              <a:t>v1/embeddings</a:t>
            </a:r>
            <a:endParaRPr sz="3800" b="1">
              <a:solidFill>
                <a:schemeClr val="lt1"/>
              </a:solidFill>
            </a:endParaRPr>
          </a:p>
        </p:txBody>
      </p:sp>
      <p:sp>
        <p:nvSpPr>
          <p:cNvPr id="1939" name="Google Shape;1939;p112"/>
          <p:cNvSpPr/>
          <p:nvPr/>
        </p:nvSpPr>
        <p:spPr>
          <a:xfrm>
            <a:off x="11839688" y="14786125"/>
            <a:ext cx="5991600" cy="1119300"/>
          </a:xfrm>
          <a:prstGeom prst="roundRect">
            <a:avLst>
              <a:gd name="adj" fmla="val 16667"/>
            </a:avLst>
          </a:prstGeom>
          <a:solidFill>
            <a:srgbClr val="3D85C6"/>
          </a:solidFill>
          <a:ln w="9525" cap="flat" cmpd="sng">
            <a:solidFill>
              <a:srgbClr val="20A60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3750" b="1">
                <a:solidFill>
                  <a:schemeClr val="dk1"/>
                </a:solidFill>
              </a:rPr>
              <a:t>api.openai.com</a:t>
            </a:r>
            <a:endParaRPr sz="7000" b="1">
              <a:solidFill>
                <a:schemeClr val="dk1"/>
              </a:solidFill>
            </a:endParaRPr>
          </a:p>
        </p:txBody>
      </p:sp>
      <p:sp>
        <p:nvSpPr>
          <p:cNvPr id="1940" name="Google Shape;1940;p112"/>
          <p:cNvSpPr/>
          <p:nvPr/>
        </p:nvSpPr>
        <p:spPr>
          <a:xfrm>
            <a:off x="3325574" y="6282676"/>
            <a:ext cx="4720200" cy="14082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a:solidFill>
                  <a:schemeClr val="dk1"/>
                </a:solidFill>
              </a:rPr>
              <a:t>ChatNVIDIA</a:t>
            </a:r>
            <a:endParaRPr sz="5600">
              <a:solidFill>
                <a:schemeClr val="dk1"/>
              </a:solidFill>
            </a:endParaRPr>
          </a:p>
        </p:txBody>
      </p:sp>
      <p:cxnSp>
        <p:nvCxnSpPr>
          <p:cNvPr id="1941" name="Google Shape;1941;p112"/>
          <p:cNvCxnSpPr>
            <a:endCxn id="1938" idx="1"/>
          </p:cNvCxnSpPr>
          <p:nvPr/>
        </p:nvCxnSpPr>
        <p:spPr>
          <a:xfrm rot="5400000">
            <a:off x="-3306826" y="8784176"/>
            <a:ext cx="13316400" cy="702900"/>
          </a:xfrm>
          <a:prstGeom prst="curvedConnector4">
            <a:avLst>
              <a:gd name="adj1" fmla="val 200"/>
              <a:gd name="adj2" fmla="val 416883"/>
            </a:avLst>
          </a:prstGeom>
          <a:noFill/>
          <a:ln w="76200" cap="flat" cmpd="sng">
            <a:solidFill>
              <a:schemeClr val="accent4"/>
            </a:solidFill>
            <a:prstDash val="solid"/>
            <a:round/>
            <a:headEnd type="none" w="med" len="med"/>
            <a:tailEnd type="none" w="med" len="med"/>
          </a:ln>
        </p:spPr>
      </p:cxnSp>
      <p:cxnSp>
        <p:nvCxnSpPr>
          <p:cNvPr id="1942" name="Google Shape;1942;p112"/>
          <p:cNvCxnSpPr>
            <a:endCxn id="1940" idx="1"/>
          </p:cNvCxnSpPr>
          <p:nvPr/>
        </p:nvCxnSpPr>
        <p:spPr>
          <a:xfrm rot="5400000">
            <a:off x="1685774" y="4996276"/>
            <a:ext cx="3630300" cy="350700"/>
          </a:xfrm>
          <a:prstGeom prst="curvedConnector4">
            <a:avLst>
              <a:gd name="adj1" fmla="val 1470"/>
              <a:gd name="adj2" fmla="val 387411"/>
            </a:avLst>
          </a:prstGeom>
          <a:noFill/>
          <a:ln w="76200" cap="flat" cmpd="sng">
            <a:solidFill>
              <a:schemeClr val="dk2"/>
            </a:solidFill>
            <a:prstDash val="solid"/>
            <a:round/>
            <a:headEnd type="none" w="med" len="med"/>
            <a:tailEnd type="none" w="med" len="med"/>
          </a:ln>
        </p:spPr>
      </p:cxnSp>
      <p:pic>
        <p:nvPicPr>
          <p:cNvPr id="1943" name="Google Shape;1943;p112"/>
          <p:cNvPicPr preferRelativeResize="0"/>
          <p:nvPr/>
        </p:nvPicPr>
        <p:blipFill>
          <a:blip r:embed="rId6">
            <a:alphaModFix/>
          </a:blip>
          <a:stretch>
            <a:fillRect/>
          </a:stretch>
        </p:blipFill>
        <p:spPr>
          <a:xfrm>
            <a:off x="19393877" y="13942027"/>
            <a:ext cx="2938949" cy="2835302"/>
          </a:xfrm>
          <a:prstGeom prst="rect">
            <a:avLst/>
          </a:prstGeom>
          <a:noFill/>
          <a:ln>
            <a:noFill/>
          </a:ln>
        </p:spPr>
      </p:pic>
      <p:sp>
        <p:nvSpPr>
          <p:cNvPr id="2" name="TextBox 1">
            <a:extLst>
              <a:ext uri="{FF2B5EF4-FFF2-40B4-BE49-F238E27FC236}">
                <a16:creationId xmlns:a16="http://schemas.microsoft.com/office/drawing/2014/main" id="{82FB1838-3BBA-4D20-BEC5-4D64AB56EC8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a:t>
            </a:r>
            <a:br>
              <a:rPr lang="en-US" sz="12000" dirty="0">
                <a:solidFill>
                  <a:srgbClr val="C00000"/>
                </a:solidFill>
              </a:rPr>
            </a:br>
            <a:r>
              <a:rPr lang="en-US" sz="12000" dirty="0">
                <a:solidFill>
                  <a:srgbClr val="C00000"/>
                </a:solidFill>
              </a:rPr>
              <a:t>[0, 1, 2]</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118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E3D12D59-2146-B269-7EF5-73FF2B033C0E}"/>
              </a:ext>
            </a:extLst>
          </p:cNvPr>
          <p:cNvPicPr>
            <a:picLocks noChangeAspect="1"/>
          </p:cNvPicPr>
          <p:nvPr/>
        </p:nvPicPr>
        <p:blipFill>
          <a:blip r:embed="rId2"/>
          <a:stretch>
            <a:fillRect/>
          </a:stretch>
        </p:blipFill>
        <p:spPr>
          <a:xfrm>
            <a:off x="10722061" y="6184089"/>
            <a:ext cx="25117045" cy="2046133"/>
          </a:xfrm>
          <a:prstGeom prst="rect">
            <a:avLst/>
          </a:prstGeom>
        </p:spPr>
      </p:pic>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732D21ED-458F-9FB8-EBC8-D219A014D382}"/>
              </a:ext>
            </a:extLst>
          </p:cNvPr>
          <p:cNvPicPr>
            <a:picLocks noChangeAspect="1"/>
          </p:cNvPicPr>
          <p:nvPr/>
        </p:nvPicPr>
        <p:blipFill>
          <a:blip r:embed="rId4"/>
          <a:stretch>
            <a:fillRect/>
          </a:stretch>
        </p:blipFill>
        <p:spPr>
          <a:xfrm>
            <a:off x="736894" y="6184089"/>
            <a:ext cx="9985167" cy="10338178"/>
          </a:xfrm>
          <a:prstGeom prst="rect">
            <a:avLst/>
          </a:prstGeom>
        </p:spPr>
      </p:pic>
      <p:pic>
        <p:nvPicPr>
          <p:cNvPr id="11" name="Picture 10">
            <a:extLst>
              <a:ext uri="{FF2B5EF4-FFF2-40B4-BE49-F238E27FC236}">
                <a16:creationId xmlns:a16="http://schemas.microsoft.com/office/drawing/2014/main" id="{800DDB94-CD0B-8FC7-5F80-AD87D4139BBF}"/>
              </a:ext>
            </a:extLst>
          </p:cNvPr>
          <p:cNvPicPr>
            <a:picLocks noChangeAspect="1"/>
          </p:cNvPicPr>
          <p:nvPr/>
        </p:nvPicPr>
        <p:blipFill>
          <a:blip r:embed="rId5"/>
          <a:stretch>
            <a:fillRect/>
          </a:stretch>
        </p:blipFill>
        <p:spPr>
          <a:xfrm>
            <a:off x="14984922" y="7968654"/>
            <a:ext cx="9712062" cy="12242094"/>
          </a:xfrm>
          <a:prstGeom prst="rect">
            <a:avLst/>
          </a:prstGeom>
        </p:spPr>
      </p:pic>
      <p:sp>
        <p:nvSpPr>
          <p:cNvPr id="12" name="Rounded Rectangle 11">
            <a:extLst>
              <a:ext uri="{FF2B5EF4-FFF2-40B4-BE49-F238E27FC236}">
                <a16:creationId xmlns:a16="http://schemas.microsoft.com/office/drawing/2014/main" id="{183B3316-C566-0CCD-57BD-5FF9FE0BD24C}"/>
              </a:ext>
            </a:extLst>
          </p:cNvPr>
          <p:cNvSpPr/>
          <p:nvPr/>
        </p:nvSpPr>
        <p:spPr>
          <a:xfrm>
            <a:off x="886950" y="12343780"/>
            <a:ext cx="9835111" cy="380037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017F9C4-F087-338A-E2C4-5ED9EF5B26D5}"/>
              </a:ext>
            </a:extLst>
          </p:cNvPr>
          <p:cNvSpPr/>
          <p:nvPr/>
        </p:nvSpPr>
        <p:spPr>
          <a:xfrm>
            <a:off x="14831192" y="15387961"/>
            <a:ext cx="9985167" cy="3800376"/>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5DC9493-597D-3ADB-829E-3F706675A00A}"/>
              </a:ext>
            </a:extLst>
          </p:cNvPr>
          <p:cNvSpPr/>
          <p:nvPr/>
        </p:nvSpPr>
        <p:spPr>
          <a:xfrm>
            <a:off x="30523544" y="6184089"/>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6518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Building RAG Agents with LLMs </a:t>
            </a:r>
            <a:br>
              <a:rPr lang="en-US" sz="21600" dirty="0">
                <a:solidFill>
                  <a:srgbClr val="C00000"/>
                </a:solidFill>
              </a:rPr>
            </a:br>
            <a:r>
              <a:rPr lang="en-US" sz="21600" dirty="0">
                <a:solidFill>
                  <a:srgbClr val="C00000"/>
                </a:solidFill>
              </a:rPr>
              <a:t>Part II</a:t>
            </a:r>
            <a:br>
              <a:rPr lang="en-US" sz="21600" dirty="0">
                <a:solidFill>
                  <a:srgbClr val="C00000"/>
                </a:solidFill>
              </a:rPr>
            </a:br>
            <a:r>
              <a:rPr lang="en-US" sz="21600" dirty="0">
                <a:solidFill>
                  <a:srgbClr val="C00000"/>
                </a:solidFill>
              </a:rPr>
              <a:t>[3, 4]</a:t>
            </a:r>
            <a:endParaRPr lang="en-US" sz="216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119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13191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normAutofit fontScale="90000"/>
          </a:bodyPr>
          <a:lstStyle/>
          <a:p>
            <a:r>
              <a:rPr lang="en-US" dirty="0"/>
              <a:t>Get NVIDIA DLI Certificate</a:t>
            </a:r>
            <a:br>
              <a:rPr lang="en-US" dirty="0"/>
            </a:br>
            <a:r>
              <a:rPr lang="en-US" dirty="0"/>
              <a:t>Before the NVIDIA Workshop</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5172890"/>
            <a:ext cx="33666543" cy="13887009"/>
          </a:xfrm>
        </p:spPr>
        <p:txBody>
          <a:bodyPr>
            <a:normAutofit/>
          </a:bodyPr>
          <a:lstStyle/>
          <a:p>
            <a:r>
              <a:rPr lang="en-US" dirty="0"/>
              <a:t>Step 1. Join NVIDIA Developer Program (Free)</a:t>
            </a:r>
            <a:br>
              <a:rPr lang="en-US" dirty="0"/>
            </a:br>
            <a:r>
              <a:rPr lang="en-US" dirty="0">
                <a:hlinkClick r:id="rId2"/>
              </a:rPr>
              <a:t>https://developer.nvidia.com/join-nvidia-developer-program</a:t>
            </a:r>
            <a:endParaRPr lang="en-US" dirty="0"/>
          </a:p>
          <a:p>
            <a:r>
              <a:rPr lang="en-US" dirty="0"/>
              <a:t>Step 2. Visit NVIDIA Deep Learning Institute (DLI)</a:t>
            </a:r>
            <a:br>
              <a:rPr lang="en-US" dirty="0"/>
            </a:br>
            <a:r>
              <a:rPr lang="en-US" dirty="0">
                <a:hlinkClick r:id="rId3"/>
              </a:rPr>
              <a:t>https://learn.nvidia.com/</a:t>
            </a:r>
            <a:endParaRPr lang="en-US" dirty="0"/>
          </a:p>
          <a:p>
            <a:r>
              <a:rPr lang="en-US" dirty="0"/>
              <a:t>Step 3. Enroll "Building RAG Agents with LLMs" Self-Paced Course (Free)</a:t>
            </a:r>
            <a:br>
              <a:rPr lang="en-US" dirty="0"/>
            </a:br>
            <a:r>
              <a:rPr lang="en-US" sz="7200" dirty="0">
                <a:hlinkClick r:id="rId4"/>
              </a:rPr>
              <a:t>https://learn.nvidia.com/courses/course-detail?course_id=course-v1:DLI+S-FX-15+V1</a:t>
            </a:r>
            <a:endParaRPr lang="en-US" sz="7200" dirty="0"/>
          </a:p>
          <a:p>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12</a:t>
            </a:fld>
            <a:endParaRPr lang="en-US" kern="120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5"/>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8522153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113"/>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1951" name="Google Shape;1951;p113"/>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3: Intro to LangChain</a:t>
            </a:r>
            <a:endParaRPr sz="5400"/>
          </a:p>
        </p:txBody>
      </p:sp>
      <p:sp>
        <p:nvSpPr>
          <p:cNvPr id="4" name="TextBox 3">
            <a:extLst>
              <a:ext uri="{FF2B5EF4-FFF2-40B4-BE49-F238E27FC236}">
                <a16:creationId xmlns:a16="http://schemas.microsoft.com/office/drawing/2014/main" id="{D81ED6D6-6238-1EFD-F14E-D4A9B90359D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956"/>
        <p:cNvGrpSpPr/>
        <p:nvPr/>
      </p:nvGrpSpPr>
      <p:grpSpPr>
        <a:xfrm>
          <a:off x="0" y="0"/>
          <a:ext cx="0" cy="0"/>
          <a:chOff x="0" y="0"/>
          <a:chExt cx="0" cy="0"/>
        </a:xfrm>
      </p:grpSpPr>
      <p:sp>
        <p:nvSpPr>
          <p:cNvPr id="1957" name="Google Shape;1957;p11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LangChain Structure</a:t>
            </a:r>
            <a:endParaRPr sz="8400"/>
          </a:p>
        </p:txBody>
      </p:sp>
      <p:pic>
        <p:nvPicPr>
          <p:cNvPr id="1958" name="Google Shape;1958;p114"/>
          <p:cNvPicPr preferRelativeResize="0"/>
          <p:nvPr/>
        </p:nvPicPr>
        <p:blipFill rotWithShape="1">
          <a:blip r:embed="rId3">
            <a:alphaModFix/>
          </a:blip>
          <a:srcRect t="1941"/>
          <a:stretch/>
        </p:blipFill>
        <p:spPr>
          <a:xfrm>
            <a:off x="9778038" y="2811650"/>
            <a:ext cx="17019926" cy="17312252"/>
          </a:xfrm>
          <a:prstGeom prst="rect">
            <a:avLst/>
          </a:prstGeom>
          <a:noFill/>
          <a:ln>
            <a:noFill/>
          </a:ln>
        </p:spPr>
      </p:pic>
      <p:sp>
        <p:nvSpPr>
          <p:cNvPr id="2" name="TextBox 1">
            <a:extLst>
              <a:ext uri="{FF2B5EF4-FFF2-40B4-BE49-F238E27FC236}">
                <a16:creationId xmlns:a16="http://schemas.microsoft.com/office/drawing/2014/main" id="{E5D40B01-096D-E0FF-0706-7CFF53BDB68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11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1965" name="Google Shape;1965;p115"/>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1966" name="Google Shape;1966;p115"/>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1967" name="Google Shape;1967;p115"/>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1968" name="Google Shape;1968;p115"/>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1969" name="Google Shape;1969;p115"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1970" name="Google Shape;1970;p11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Just The LLM</a:t>
            </a:r>
            <a:endParaRPr b="1"/>
          </a:p>
        </p:txBody>
      </p:sp>
      <p:sp>
        <p:nvSpPr>
          <p:cNvPr id="1971" name="Google Shape;1971;p11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9504AF6E-DBB2-C8C4-9FAB-3169031E8DE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Google Shape;1977;p11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1978" name="Google Shape;1978;p116"/>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1979" name="Google Shape;1979;p116"/>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1980" name="Google Shape;1980;p116"/>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1981" name="Google Shape;1981;p116"/>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1982" name="Google Shape;1982;p116"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1983" name="Google Shape;1983;p116"/>
          <p:cNvSpPr/>
          <p:nvPr/>
        </p:nvSpPr>
        <p:spPr>
          <a:xfrm>
            <a:off x="20511786" y="13373043"/>
            <a:ext cx="6423300" cy="38391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LLM</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1984" name="Google Shape;1984;p116"/>
          <p:cNvSpPr/>
          <p:nvPr/>
        </p:nvSpPr>
        <p:spPr>
          <a:xfrm rot="5400000">
            <a:off x="19009892"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116"/>
          <p:cNvSpPr/>
          <p:nvPr/>
        </p:nvSpPr>
        <p:spPr>
          <a:xfrm rot="5400000">
            <a:off x="27345987"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116"/>
          <p:cNvSpPr/>
          <p:nvPr/>
        </p:nvSpPr>
        <p:spPr>
          <a:xfrm>
            <a:off x="16491525" y="12311923"/>
            <a:ext cx="3552000" cy="2435100"/>
          </a:xfrm>
          <a:prstGeom prst="roundRect">
            <a:avLst>
              <a:gd name="adj" fmla="val 48000"/>
            </a:avLst>
          </a:prstGeom>
          <a:solidFill>
            <a:schemeClr val="dk1"/>
          </a:solidFill>
          <a:ln w="762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A64D79"/>
                </a:solidFill>
                <a:effectLst/>
                <a:uLnTx/>
                <a:uFillTx/>
                <a:latin typeface="Arial"/>
                <a:cs typeface="Arial"/>
                <a:sym typeface="Arial"/>
              </a:rPr>
              <a:t>Hey There</a:t>
            </a:r>
            <a:endParaRPr kumimoji="0" sz="6400" b="1" i="0" u="none" strike="noStrike" kern="0" cap="none" spc="0" normalizeH="0" baseline="0" noProof="0">
              <a:ln>
                <a:noFill/>
              </a:ln>
              <a:solidFill>
                <a:srgbClr val="A64D79"/>
              </a:solidFill>
              <a:effectLst/>
              <a:uLnTx/>
              <a:uFillTx/>
              <a:latin typeface="Arial"/>
              <a:cs typeface="Arial"/>
              <a:sym typeface="Arial"/>
            </a:endParaRPr>
          </a:p>
        </p:txBody>
      </p:sp>
      <p:sp>
        <p:nvSpPr>
          <p:cNvPr id="1987" name="Google Shape;1987;p116"/>
          <p:cNvSpPr/>
          <p:nvPr/>
        </p:nvSpPr>
        <p:spPr>
          <a:xfrm>
            <a:off x="27403325" y="11962125"/>
            <a:ext cx="8555400" cy="278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AIMessage(“Hello”)</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1988" name="Google Shape;1988;p11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100"/>
              <a:buFont typeface="Arial"/>
              <a:buNone/>
            </a:pPr>
            <a:r>
              <a:rPr lang="en-US" b="1"/>
              <a:t>Just The LLM</a:t>
            </a:r>
            <a:endParaRPr b="1"/>
          </a:p>
          <a:p>
            <a:pPr marL="0" lvl="0" indent="0" algn="l" rtl="0">
              <a:spcBef>
                <a:spcPts val="0"/>
              </a:spcBef>
              <a:spcAft>
                <a:spcPts val="0"/>
              </a:spcAft>
              <a:buNone/>
            </a:pPr>
            <a:endParaRPr/>
          </a:p>
        </p:txBody>
      </p:sp>
      <p:sp>
        <p:nvSpPr>
          <p:cNvPr id="1989" name="Google Shape;1989;p11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7FC4CE4F-CF39-56C3-1B4F-1E9539586DA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1995" name="Google Shape;1995;p11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1996" name="Google Shape;1996;p117"/>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1997" name="Google Shape;1997;p117"/>
          <p:cNvSpPr/>
          <p:nvPr/>
        </p:nvSpPr>
        <p:spPr>
          <a:xfrm>
            <a:off x="7383704"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1998" name="Google Shape;1998;p117"/>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1999" name="Google Shape;1999;p117"/>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00" name="Google Shape;2000;p117"/>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01" name="Google Shape;2001;p117"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2002" name="Google Shape;2002;p117"/>
          <p:cNvSpPr/>
          <p:nvPr/>
        </p:nvSpPr>
        <p:spPr>
          <a:xfrm>
            <a:off x="9599981" y="13514012"/>
            <a:ext cx="6423300" cy="35571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Prompt</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Context: {context}</a:t>
            </a:r>
            <a:endParaRPr kumimoji="0" sz="3900" b="0"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Input: {input}</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03" name="Google Shape;2003;p117"/>
          <p:cNvSpPr/>
          <p:nvPr/>
        </p:nvSpPr>
        <p:spPr>
          <a:xfrm>
            <a:off x="20511786" y="13373043"/>
            <a:ext cx="6423300" cy="38391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LLM</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04" name="Google Shape;2004;p117"/>
          <p:cNvSpPr/>
          <p:nvPr/>
        </p:nvSpPr>
        <p:spPr>
          <a:xfrm rot="5400000">
            <a:off x="16393365"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117"/>
          <p:cNvSpPr/>
          <p:nvPr/>
        </p:nvSpPr>
        <p:spPr>
          <a:xfrm rot="5400000">
            <a:off x="19009892"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117"/>
          <p:cNvSpPr/>
          <p:nvPr/>
        </p:nvSpPr>
        <p:spPr>
          <a:xfrm rot="5400000">
            <a:off x="8138904"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117"/>
          <p:cNvSpPr/>
          <p:nvPr/>
        </p:nvSpPr>
        <p:spPr>
          <a:xfrm rot="5400000">
            <a:off x="27345987"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117"/>
          <p:cNvSpPr/>
          <p:nvPr/>
        </p:nvSpPr>
        <p:spPr>
          <a:xfrm>
            <a:off x="1105025" y="11793225"/>
            <a:ext cx="6663900" cy="4044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 : “Hey There”}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009" name="Google Shape;2009;p117"/>
          <p:cNvSpPr/>
          <p:nvPr/>
        </p:nvSpPr>
        <p:spPr>
          <a:xfrm>
            <a:off x="16491525" y="12311923"/>
            <a:ext cx="3552000" cy="2435100"/>
          </a:xfrm>
          <a:prstGeom prst="roundRect">
            <a:avLst>
              <a:gd name="adj" fmla="val 48000"/>
            </a:avLst>
          </a:prstGeom>
          <a:solidFill>
            <a:schemeClr val="dk1"/>
          </a:solidFill>
          <a:ln w="762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A64D79"/>
                </a:solidFill>
                <a:effectLst/>
                <a:uLnTx/>
                <a:uFillTx/>
                <a:latin typeface="Arial"/>
                <a:cs typeface="Arial"/>
                <a:sym typeface="Arial"/>
              </a:rPr>
              <a:t>Hey There</a:t>
            </a:r>
            <a:endParaRPr kumimoji="0" sz="6400" b="1" i="0" u="none" strike="noStrike" kern="0" cap="none" spc="0" normalizeH="0" baseline="0" noProof="0">
              <a:ln>
                <a:noFill/>
              </a:ln>
              <a:solidFill>
                <a:srgbClr val="A64D79"/>
              </a:solidFill>
              <a:effectLst/>
              <a:uLnTx/>
              <a:uFillTx/>
              <a:latin typeface="Arial"/>
              <a:cs typeface="Arial"/>
              <a:sym typeface="Arial"/>
            </a:endParaRPr>
          </a:p>
        </p:txBody>
      </p:sp>
      <p:sp>
        <p:nvSpPr>
          <p:cNvPr id="2010" name="Google Shape;2010;p117"/>
          <p:cNvSpPr/>
          <p:nvPr/>
        </p:nvSpPr>
        <p:spPr>
          <a:xfrm>
            <a:off x="27403325" y="11962125"/>
            <a:ext cx="8555400" cy="278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AIMessage(“Hello”)</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11" name="Google Shape;2011;p11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Simple Prompt+LLM Chain</a:t>
            </a:r>
            <a:endParaRPr b="1"/>
          </a:p>
        </p:txBody>
      </p:sp>
      <p:sp>
        <p:nvSpPr>
          <p:cNvPr id="2012" name="Google Shape;2012;p11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EC659DA-6985-43B6-4B5A-126AE34E210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p11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019" name="Google Shape;2019;p118"/>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020" name="Google Shape;2020;p118"/>
          <p:cNvSpPr/>
          <p:nvPr/>
        </p:nvSpPr>
        <p:spPr>
          <a:xfrm>
            <a:off x="7383704"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021" name="Google Shape;2021;p118"/>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022" name="Google Shape;2022;p118"/>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23" name="Google Shape;2023;p118"/>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24" name="Google Shape;2024;p118"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2025" name="Google Shape;2025;p118"/>
          <p:cNvSpPr/>
          <p:nvPr/>
        </p:nvSpPr>
        <p:spPr>
          <a:xfrm>
            <a:off x="9599981" y="13514012"/>
            <a:ext cx="6423300" cy="35571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Prompt</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Context: {context}</a:t>
            </a:r>
            <a:endParaRPr kumimoji="0" sz="3900" b="0"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Input: {input}</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26" name="Google Shape;2026;p118"/>
          <p:cNvSpPr/>
          <p:nvPr/>
        </p:nvSpPr>
        <p:spPr>
          <a:xfrm>
            <a:off x="20511786" y="13373043"/>
            <a:ext cx="6423300" cy="38391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LLM</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27" name="Google Shape;2027;p118"/>
          <p:cNvSpPr/>
          <p:nvPr/>
        </p:nvSpPr>
        <p:spPr>
          <a:xfrm rot="5400000">
            <a:off x="16393365"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118"/>
          <p:cNvSpPr/>
          <p:nvPr/>
        </p:nvSpPr>
        <p:spPr>
          <a:xfrm rot="5400000">
            <a:off x="19009892"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118"/>
          <p:cNvSpPr/>
          <p:nvPr/>
        </p:nvSpPr>
        <p:spPr>
          <a:xfrm rot="5400000">
            <a:off x="8138904"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2030;p118"/>
          <p:cNvSpPr/>
          <p:nvPr/>
        </p:nvSpPr>
        <p:spPr>
          <a:xfrm rot="5400000">
            <a:off x="27345987"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2031;p118"/>
          <p:cNvSpPr/>
          <p:nvPr/>
        </p:nvSpPr>
        <p:spPr>
          <a:xfrm>
            <a:off x="1105025" y="11793225"/>
            <a:ext cx="6663900" cy="4044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 : “Hey There”}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032" name="Google Shape;2032;p118"/>
          <p:cNvSpPr/>
          <p:nvPr/>
        </p:nvSpPr>
        <p:spPr>
          <a:xfrm>
            <a:off x="16491525" y="12311923"/>
            <a:ext cx="3552000" cy="2435100"/>
          </a:xfrm>
          <a:prstGeom prst="roundRect">
            <a:avLst>
              <a:gd name="adj" fmla="val 48000"/>
            </a:avLst>
          </a:prstGeom>
          <a:solidFill>
            <a:schemeClr val="dk1"/>
          </a:solidFill>
          <a:ln w="762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A64D79"/>
                </a:solidFill>
                <a:effectLst/>
                <a:uLnTx/>
                <a:uFillTx/>
                <a:latin typeface="Arial"/>
                <a:cs typeface="Arial"/>
                <a:sym typeface="Arial"/>
              </a:rPr>
              <a:t>Hey There</a:t>
            </a:r>
            <a:endParaRPr kumimoji="0" sz="6400" b="1" i="0" u="none" strike="noStrike" kern="0" cap="none" spc="0" normalizeH="0" baseline="0" noProof="0">
              <a:ln>
                <a:noFill/>
              </a:ln>
              <a:solidFill>
                <a:srgbClr val="A64D79"/>
              </a:solidFill>
              <a:effectLst/>
              <a:uLnTx/>
              <a:uFillTx/>
              <a:latin typeface="Arial"/>
              <a:cs typeface="Arial"/>
              <a:sym typeface="Arial"/>
            </a:endParaRPr>
          </a:p>
        </p:txBody>
      </p:sp>
      <p:sp>
        <p:nvSpPr>
          <p:cNvPr id="2033" name="Google Shape;2033;p118"/>
          <p:cNvSpPr/>
          <p:nvPr/>
        </p:nvSpPr>
        <p:spPr>
          <a:xfrm>
            <a:off x="27403325" y="11962125"/>
            <a:ext cx="8555400" cy="278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AIMessage(“Hello”)</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34" name="Google Shape;2034;p118"/>
          <p:cNvSpPr/>
          <p:nvPr/>
        </p:nvSpPr>
        <p:spPr>
          <a:xfrm>
            <a:off x="9599925" y="9458726"/>
            <a:ext cx="17335200" cy="2435100"/>
          </a:xfrm>
          <a:prstGeom prst="rect">
            <a:avLst/>
          </a:prstGeom>
          <a:solidFill>
            <a:srgbClr val="93C47D"/>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 = prompt | chat</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chain.invoke(inputs)</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35" name="Google Shape;2035;p11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100"/>
              <a:buFont typeface="Arial"/>
              <a:buNone/>
            </a:pPr>
            <a:r>
              <a:rPr lang="en-US" b="1"/>
              <a:t>Simple Prompt+LLM Chain</a:t>
            </a:r>
            <a:endParaRPr b="1"/>
          </a:p>
          <a:p>
            <a:pPr marL="0" lvl="0" indent="0" algn="l" rtl="0">
              <a:spcBef>
                <a:spcPts val="0"/>
              </a:spcBef>
              <a:spcAft>
                <a:spcPts val="0"/>
              </a:spcAft>
              <a:buNone/>
            </a:pPr>
            <a:endParaRPr/>
          </a:p>
        </p:txBody>
      </p:sp>
      <p:sp>
        <p:nvSpPr>
          <p:cNvPr id="2036" name="Google Shape;2036;p11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839348EF-C10E-64D4-6DA0-F756330178B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2" name="Google Shape;2042;p11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043" name="Google Shape;2043;p119"/>
          <p:cNvSpPr/>
          <p:nvPr/>
        </p:nvSpPr>
        <p:spPr>
          <a:xfrm>
            <a:off x="6964021" y="3921187"/>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044" name="Google Shape;2044;p119"/>
          <p:cNvSpPr/>
          <p:nvPr/>
        </p:nvSpPr>
        <p:spPr>
          <a:xfrm>
            <a:off x="7383704"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045" name="Google Shape;2045;p119"/>
          <p:cNvSpPr/>
          <p:nvPr/>
        </p:nvSpPr>
        <p:spPr>
          <a:xfrm>
            <a:off x="11216834" y="44875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046" name="Google Shape;2046;p119"/>
          <p:cNvSpPr/>
          <p:nvPr/>
        </p:nvSpPr>
        <p:spPr>
          <a:xfrm>
            <a:off x="15143308" y="44875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47" name="Google Shape;2047;p119"/>
          <p:cNvSpPr/>
          <p:nvPr/>
        </p:nvSpPr>
        <p:spPr>
          <a:xfrm>
            <a:off x="4002779"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48" name="Google Shape;2048;p119" descr="🦜 Parrot Emoji – Meaning, Pictures, Codes – 📕 EmojiGuide"/>
          <p:cNvPicPr preferRelativeResize="0"/>
          <p:nvPr/>
        </p:nvPicPr>
        <p:blipFill>
          <a:blip r:embed="rId3">
            <a:alphaModFix/>
          </a:blip>
          <a:stretch>
            <a:fillRect/>
          </a:stretch>
        </p:blipFill>
        <p:spPr>
          <a:xfrm>
            <a:off x="12216950" y="6306408"/>
            <a:ext cx="2019587" cy="1935275"/>
          </a:xfrm>
          <a:prstGeom prst="rect">
            <a:avLst/>
          </a:prstGeom>
          <a:noFill/>
          <a:ln>
            <a:noFill/>
          </a:ln>
        </p:spPr>
      </p:pic>
      <p:sp>
        <p:nvSpPr>
          <p:cNvPr id="2049" name="Google Shape;2049;p119"/>
          <p:cNvSpPr/>
          <p:nvPr/>
        </p:nvSpPr>
        <p:spPr>
          <a:xfrm>
            <a:off x="9599981" y="13514012"/>
            <a:ext cx="6423300" cy="35571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Prompt</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Context: {context}</a:t>
            </a:r>
            <a:endParaRPr kumimoji="0" sz="3900" b="0"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Roboto Mono"/>
                <a:ea typeface="Roboto Mono"/>
                <a:cs typeface="Roboto Mono"/>
                <a:sym typeface="Roboto Mono"/>
              </a:rPr>
              <a:t>Input: {input}</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50" name="Google Shape;2050;p119"/>
          <p:cNvSpPr/>
          <p:nvPr/>
        </p:nvSpPr>
        <p:spPr>
          <a:xfrm>
            <a:off x="20511786" y="13373043"/>
            <a:ext cx="6423300" cy="38391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LLM</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sp>
        <p:nvSpPr>
          <p:cNvPr id="2051" name="Google Shape;2051;p119"/>
          <p:cNvSpPr/>
          <p:nvPr/>
        </p:nvSpPr>
        <p:spPr>
          <a:xfrm rot="5400000">
            <a:off x="16393365"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2052;p119"/>
          <p:cNvSpPr/>
          <p:nvPr/>
        </p:nvSpPr>
        <p:spPr>
          <a:xfrm rot="5400000">
            <a:off x="19009892"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2053;p119"/>
          <p:cNvSpPr/>
          <p:nvPr/>
        </p:nvSpPr>
        <p:spPr>
          <a:xfrm rot="5400000">
            <a:off x="8138904"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2054;p119"/>
          <p:cNvSpPr/>
          <p:nvPr/>
        </p:nvSpPr>
        <p:spPr>
          <a:xfrm rot="5400000">
            <a:off x="27345987" y="14804480"/>
            <a:ext cx="1091100" cy="976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2055;p119"/>
          <p:cNvSpPr/>
          <p:nvPr/>
        </p:nvSpPr>
        <p:spPr>
          <a:xfrm>
            <a:off x="1105025" y="11793225"/>
            <a:ext cx="6663900" cy="4044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 : “Hey There”}</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056" name="Google Shape;2056;p119"/>
          <p:cNvSpPr/>
          <p:nvPr/>
        </p:nvSpPr>
        <p:spPr>
          <a:xfrm>
            <a:off x="16491525" y="12311923"/>
            <a:ext cx="3552000" cy="2435100"/>
          </a:xfrm>
          <a:prstGeom prst="roundRect">
            <a:avLst>
              <a:gd name="adj" fmla="val 48000"/>
            </a:avLst>
          </a:prstGeom>
          <a:solidFill>
            <a:schemeClr val="dk1"/>
          </a:solidFill>
          <a:ln w="762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A64D79"/>
                </a:solidFill>
                <a:effectLst/>
                <a:uLnTx/>
                <a:uFillTx/>
                <a:latin typeface="Arial"/>
                <a:cs typeface="Arial"/>
                <a:sym typeface="Arial"/>
              </a:rPr>
              <a:t>Hey There</a:t>
            </a:r>
            <a:endParaRPr kumimoji="0" sz="6400" b="1" i="0" u="none" strike="noStrike" kern="0" cap="none" spc="0" normalizeH="0" baseline="0" noProof="0">
              <a:ln>
                <a:noFill/>
              </a:ln>
              <a:solidFill>
                <a:srgbClr val="A64D79"/>
              </a:solidFill>
              <a:effectLst/>
              <a:uLnTx/>
              <a:uFillTx/>
              <a:latin typeface="Arial"/>
              <a:cs typeface="Arial"/>
              <a:sym typeface="Arial"/>
            </a:endParaRPr>
          </a:p>
        </p:txBody>
      </p:sp>
      <p:sp>
        <p:nvSpPr>
          <p:cNvPr id="2057" name="Google Shape;2057;p119"/>
          <p:cNvSpPr/>
          <p:nvPr/>
        </p:nvSpPr>
        <p:spPr>
          <a:xfrm>
            <a:off x="27403325" y="11962125"/>
            <a:ext cx="8555400" cy="278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AIMessage(“Hello”)</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58" name="Google Shape;2058;p119"/>
          <p:cNvSpPr/>
          <p:nvPr/>
        </p:nvSpPr>
        <p:spPr>
          <a:xfrm>
            <a:off x="9599925" y="9458726"/>
            <a:ext cx="17335200" cy="2435100"/>
          </a:xfrm>
          <a:prstGeom prst="rect">
            <a:avLst/>
          </a:prstGeom>
          <a:solidFill>
            <a:srgbClr val="93C47D"/>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 = prompt | chat</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chain.invoke(inputs)</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59" name="Google Shape;2059;p119"/>
          <p:cNvSpPr/>
          <p:nvPr/>
        </p:nvSpPr>
        <p:spPr>
          <a:xfrm rot="3229366">
            <a:off x="32633666" y="8138707"/>
            <a:ext cx="3642986" cy="259086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2060;p119"/>
          <p:cNvSpPr/>
          <p:nvPr/>
        </p:nvSpPr>
        <p:spPr>
          <a:xfrm>
            <a:off x="20571825" y="4140388"/>
            <a:ext cx="14639400" cy="3839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StrOutputParser()</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20A603"/>
                </a:solidFill>
                <a:effectLst/>
                <a:uLnTx/>
                <a:uFillTx/>
                <a:latin typeface="Roboto Mono"/>
                <a:ea typeface="Roboto Mono"/>
                <a:cs typeface="Roboto Mono"/>
                <a:sym typeface="Roboto Mono"/>
              </a:rPr>
              <a:t>def get_content(value):</a:t>
            </a:r>
            <a:endParaRPr kumimoji="0" sz="4400" b="1" i="0" u="none" strike="noStrike" kern="0" cap="none" spc="0" normalizeH="0" baseline="0" noProof="0">
              <a:ln>
                <a:noFill/>
              </a:ln>
              <a:solidFill>
                <a:srgbClr val="20A603"/>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20A603"/>
                </a:solidFill>
                <a:effectLst/>
                <a:uLnTx/>
                <a:uFillTx/>
                <a:latin typeface="Roboto Mono"/>
                <a:ea typeface="Roboto Mono"/>
                <a:cs typeface="Roboto Mono"/>
                <a:sym typeface="Roboto Mono"/>
              </a:rPr>
              <a:t>	return getattr(value, “content”, value)</a:t>
            </a:r>
            <a:endParaRPr kumimoji="0" sz="4400" b="1" i="0" u="none" strike="noStrike" kern="0" cap="none" spc="0" normalizeH="0" baseline="0" noProof="0">
              <a:ln>
                <a:noFill/>
              </a:ln>
              <a:solidFill>
                <a:srgbClr val="20A603"/>
              </a:solidFill>
              <a:effectLst/>
              <a:uLnTx/>
              <a:uFillTx/>
              <a:latin typeface="Roboto Mono"/>
              <a:ea typeface="Roboto Mono"/>
              <a:cs typeface="Roboto Mono"/>
              <a:sym typeface="Roboto Mono"/>
            </a:endParaRPr>
          </a:p>
        </p:txBody>
      </p:sp>
      <p:sp>
        <p:nvSpPr>
          <p:cNvPr id="2061" name="Google Shape;2061;p119"/>
          <p:cNvSpPr/>
          <p:nvPr/>
        </p:nvSpPr>
        <p:spPr>
          <a:xfrm>
            <a:off x="23048400" y="9438750"/>
            <a:ext cx="6027300" cy="2435100"/>
          </a:xfrm>
          <a:prstGeom prst="rect">
            <a:avLst/>
          </a:prstGeom>
          <a:solidFill>
            <a:srgbClr val="E06666"/>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 get_content</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62" name="Google Shape;2062;p11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Simple Prompt+LLM Chain</a:t>
            </a:r>
            <a:endParaRPr/>
          </a:p>
        </p:txBody>
      </p:sp>
      <p:sp>
        <p:nvSpPr>
          <p:cNvPr id="2063" name="Google Shape;2063;p11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D49581F-D069-66F3-7846-AB791AC3186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12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070" name="Google Shape;2070;p120"/>
          <p:cNvSpPr/>
          <p:nvPr/>
        </p:nvSpPr>
        <p:spPr>
          <a:xfrm>
            <a:off x="13870746" y="3848112"/>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071" name="Google Shape;2071;p120"/>
          <p:cNvSpPr/>
          <p:nvPr/>
        </p:nvSpPr>
        <p:spPr>
          <a:xfrm>
            <a:off x="14290429" y="44686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072" name="Google Shape;2072;p120"/>
          <p:cNvSpPr/>
          <p:nvPr/>
        </p:nvSpPr>
        <p:spPr>
          <a:xfrm>
            <a:off x="18123559" y="4414428"/>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073" name="Google Shape;2073;p120"/>
          <p:cNvSpPr/>
          <p:nvPr/>
        </p:nvSpPr>
        <p:spPr>
          <a:xfrm>
            <a:off x="22050033" y="441443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74" name="Google Shape;2074;p120"/>
          <p:cNvSpPr/>
          <p:nvPr/>
        </p:nvSpPr>
        <p:spPr>
          <a:xfrm>
            <a:off x="10909504" y="44686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75" name="Google Shape;2075;p120" descr="🦜 Parrot Emoji – Meaning, Pictures, Codes – 📕 EmojiGuide"/>
          <p:cNvPicPr preferRelativeResize="0"/>
          <p:nvPr/>
        </p:nvPicPr>
        <p:blipFill>
          <a:blip r:embed="rId3">
            <a:alphaModFix/>
          </a:blip>
          <a:stretch>
            <a:fillRect/>
          </a:stretch>
        </p:blipFill>
        <p:spPr>
          <a:xfrm>
            <a:off x="19123675" y="6233333"/>
            <a:ext cx="2019587" cy="1935275"/>
          </a:xfrm>
          <a:prstGeom prst="rect">
            <a:avLst/>
          </a:prstGeom>
          <a:noFill/>
          <a:ln>
            <a:noFill/>
          </a:ln>
        </p:spPr>
      </p:pic>
      <p:sp>
        <p:nvSpPr>
          <p:cNvPr id="2076" name="Google Shape;2076;p120"/>
          <p:cNvSpPr/>
          <p:nvPr/>
        </p:nvSpPr>
        <p:spPr>
          <a:xfrm>
            <a:off x="1016688" y="9867225"/>
            <a:ext cx="18867600" cy="1760100"/>
          </a:xfrm>
          <a:prstGeom prst="rect">
            <a:avLst/>
          </a:prstGeom>
          <a:solidFill>
            <a:srgbClr val="93C47D"/>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 = prompt | chat | StrOutputParser()</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77" name="Google Shape;2077;p12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Invoking Runnables</a:t>
            </a:r>
            <a:endParaRPr/>
          </a:p>
        </p:txBody>
      </p:sp>
      <p:sp>
        <p:nvSpPr>
          <p:cNvPr id="2078" name="Google Shape;2078;p12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EECE9DB-D417-6CC5-E583-50A26A772EB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Google Shape;2084;p12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085" name="Google Shape;2085;p121"/>
          <p:cNvSpPr/>
          <p:nvPr/>
        </p:nvSpPr>
        <p:spPr>
          <a:xfrm>
            <a:off x="13870746" y="3848112"/>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086" name="Google Shape;2086;p121"/>
          <p:cNvSpPr/>
          <p:nvPr/>
        </p:nvSpPr>
        <p:spPr>
          <a:xfrm>
            <a:off x="14290429" y="44686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087" name="Google Shape;2087;p121"/>
          <p:cNvSpPr/>
          <p:nvPr/>
        </p:nvSpPr>
        <p:spPr>
          <a:xfrm>
            <a:off x="18123559" y="4414428"/>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088" name="Google Shape;2088;p121"/>
          <p:cNvSpPr/>
          <p:nvPr/>
        </p:nvSpPr>
        <p:spPr>
          <a:xfrm>
            <a:off x="22050033" y="441443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089" name="Google Shape;2089;p121"/>
          <p:cNvSpPr/>
          <p:nvPr/>
        </p:nvSpPr>
        <p:spPr>
          <a:xfrm>
            <a:off x="10909504" y="44686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090" name="Google Shape;2090;p121" descr="🦜 Parrot Emoji – Meaning, Pictures, Codes – 📕 EmojiGuide"/>
          <p:cNvPicPr preferRelativeResize="0"/>
          <p:nvPr/>
        </p:nvPicPr>
        <p:blipFill>
          <a:blip r:embed="rId3">
            <a:alphaModFix/>
          </a:blip>
          <a:stretch>
            <a:fillRect/>
          </a:stretch>
        </p:blipFill>
        <p:spPr>
          <a:xfrm>
            <a:off x="19123675" y="6233333"/>
            <a:ext cx="2019587" cy="1935275"/>
          </a:xfrm>
          <a:prstGeom prst="rect">
            <a:avLst/>
          </a:prstGeom>
          <a:noFill/>
          <a:ln>
            <a:noFill/>
          </a:ln>
        </p:spPr>
      </p:pic>
      <p:sp>
        <p:nvSpPr>
          <p:cNvPr id="2091" name="Google Shape;2091;p121"/>
          <p:cNvSpPr/>
          <p:nvPr/>
        </p:nvSpPr>
        <p:spPr>
          <a:xfrm>
            <a:off x="1016688" y="9867225"/>
            <a:ext cx="18867600" cy="1760100"/>
          </a:xfrm>
          <a:prstGeom prst="rect">
            <a:avLst/>
          </a:prstGeom>
          <a:solidFill>
            <a:srgbClr val="93C47D"/>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FFFFFF"/>
                </a:solidFill>
                <a:effectLst/>
                <a:uLnTx/>
                <a:uFillTx/>
                <a:latin typeface="Roboto Mono"/>
                <a:ea typeface="Roboto Mono"/>
                <a:cs typeface="Roboto Mono"/>
                <a:sym typeface="Roboto Mono"/>
              </a:rPr>
              <a:t>chain = prompt | chat | StrOutputParser()</a:t>
            </a:r>
            <a:endParaRPr kumimoji="0" sz="5400" b="1" i="0" u="none" strike="noStrike" kern="0" cap="none" spc="0" normalizeH="0" baseline="0" noProof="0">
              <a:ln>
                <a:noFill/>
              </a:ln>
              <a:solidFill>
                <a:srgbClr val="FFFFFF"/>
              </a:solidFill>
              <a:effectLst/>
              <a:uLnTx/>
              <a:uFillTx/>
              <a:latin typeface="Roboto Mono"/>
              <a:ea typeface="Roboto Mono"/>
              <a:cs typeface="Roboto Mono"/>
              <a:sym typeface="Roboto Mono"/>
            </a:endParaRPr>
          </a:p>
        </p:txBody>
      </p:sp>
      <p:sp>
        <p:nvSpPr>
          <p:cNvPr id="2092" name="Google Shape;2092;p121"/>
          <p:cNvSpPr/>
          <p:nvPr/>
        </p:nvSpPr>
        <p:spPr>
          <a:xfrm>
            <a:off x="23937013" y="9867225"/>
            <a:ext cx="11622300" cy="1760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1A1A1A"/>
                </a:solidFill>
                <a:effectLst/>
                <a:uLnTx/>
                <a:uFillTx/>
                <a:latin typeface="Roboto Mono"/>
                <a:ea typeface="Roboto Mono"/>
                <a:cs typeface="Roboto Mono"/>
                <a:sym typeface="Roboto Mono"/>
              </a:rPr>
              <a:t>msg = chain</a:t>
            </a: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.invoke(...)</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p:txBody>
      </p:sp>
      <p:sp>
        <p:nvSpPr>
          <p:cNvPr id="2093" name="Google Shape;2093;p121"/>
          <p:cNvSpPr/>
          <p:nvPr/>
        </p:nvSpPr>
        <p:spPr>
          <a:xfrm>
            <a:off x="21622813" y="12123525"/>
            <a:ext cx="13936500" cy="1760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000000"/>
                </a:solidFill>
                <a:effectLst/>
                <a:uLnTx/>
                <a:uFillTx/>
                <a:latin typeface="Roboto Mono"/>
                <a:ea typeface="Roboto Mono"/>
                <a:cs typeface="Roboto Mono"/>
                <a:sym typeface="Roboto Mono"/>
              </a:rPr>
              <a:t>for token in chain</a:t>
            </a: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.stream(...)</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p:txBody>
      </p:sp>
      <p:sp>
        <p:nvSpPr>
          <p:cNvPr id="2094" name="Google Shape;2094;p12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Invoking Runnables</a:t>
            </a:r>
            <a:endParaRPr/>
          </a:p>
        </p:txBody>
      </p:sp>
      <p:sp>
        <p:nvSpPr>
          <p:cNvPr id="2095" name="Google Shape;2095;p12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4C3FC76-C5DE-D1E5-A323-F09E90779E9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sp>
        <p:nvSpPr>
          <p:cNvPr id="2101" name="Google Shape;2101;p12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102" name="Google Shape;2102;p122"/>
          <p:cNvSpPr/>
          <p:nvPr/>
        </p:nvSpPr>
        <p:spPr>
          <a:xfrm>
            <a:off x="26971544" y="6201776"/>
            <a:ext cx="4176000" cy="1483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External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03" name="Google Shape;2103;p122"/>
          <p:cNvSpPr/>
          <p:nvPr/>
        </p:nvSpPr>
        <p:spPr>
          <a:xfrm>
            <a:off x="13870746" y="3848112"/>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04" name="Google Shape;2104;p122"/>
          <p:cNvSpPr/>
          <p:nvPr/>
        </p:nvSpPr>
        <p:spPr>
          <a:xfrm>
            <a:off x="14290429" y="44686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105" name="Google Shape;2105;p122"/>
          <p:cNvSpPr/>
          <p:nvPr/>
        </p:nvSpPr>
        <p:spPr>
          <a:xfrm>
            <a:off x="18123559" y="4414428"/>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106" name="Google Shape;2106;p122"/>
          <p:cNvSpPr/>
          <p:nvPr/>
        </p:nvSpPr>
        <p:spPr>
          <a:xfrm>
            <a:off x="22050033" y="441443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107" name="Google Shape;2107;p122"/>
          <p:cNvSpPr/>
          <p:nvPr/>
        </p:nvSpPr>
        <p:spPr>
          <a:xfrm>
            <a:off x="10909504" y="44686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108" name="Google Shape;2108;p122" descr="🦜 Parrot Emoji – Meaning, Pictures, Codes – 📕 EmojiGuide"/>
          <p:cNvPicPr preferRelativeResize="0"/>
          <p:nvPr/>
        </p:nvPicPr>
        <p:blipFill>
          <a:blip r:embed="rId3">
            <a:alphaModFix/>
          </a:blip>
          <a:stretch>
            <a:fillRect/>
          </a:stretch>
        </p:blipFill>
        <p:spPr>
          <a:xfrm>
            <a:off x="19123675" y="6233333"/>
            <a:ext cx="2019587" cy="1935275"/>
          </a:xfrm>
          <a:prstGeom prst="rect">
            <a:avLst/>
          </a:prstGeom>
          <a:noFill/>
          <a:ln>
            <a:noFill/>
          </a:ln>
        </p:spPr>
      </p:pic>
      <p:sp>
        <p:nvSpPr>
          <p:cNvPr id="2109" name="Google Shape;2109;p12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Building Information Pipelines</a:t>
            </a:r>
            <a:endParaRPr b="1"/>
          </a:p>
        </p:txBody>
      </p:sp>
      <p:sp>
        <p:nvSpPr>
          <p:cNvPr id="2110" name="Google Shape;2110;p12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4611404B-4E85-B101-2BEB-FCE4C00105F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13</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80"/>
            <a:ext cx="22571244" cy="923330"/>
          </a:xfrm>
          <a:prstGeom prst="rect">
            <a:avLst/>
          </a:prstGeom>
          <a:noFill/>
        </p:spPr>
        <p:txBody>
          <a:bodyPr wrap="square">
            <a:spAutoFit/>
          </a:bodyPr>
          <a:lstStyle/>
          <a:p>
            <a:pPr algn="ctr" defTabSz="2742927">
              <a:buClrTx/>
            </a:pPr>
            <a:r>
              <a:rPr lang="en-US" sz="5400" kern="1200" dirty="0">
                <a:solidFill>
                  <a:prstClr val="black"/>
                </a:solidFill>
                <a:latin typeface="Calibri" panose="020F0502020204030204"/>
                <a:ea typeface="+mn-ea"/>
                <a:cs typeface="+mn-cs"/>
                <a:hlinkClick r:id="rId2"/>
              </a:rPr>
              <a:t>https://www.nvidia.com/en-us/learn/learning-path/generative-ai-llm/</a:t>
            </a:r>
          </a:p>
        </p:txBody>
      </p:sp>
      <p:grpSp>
        <p:nvGrpSpPr>
          <p:cNvPr id="5" name="Group 4">
            <a:extLst>
              <a:ext uri="{FF2B5EF4-FFF2-40B4-BE49-F238E27FC236}">
                <a16:creationId xmlns:a16="http://schemas.microsoft.com/office/drawing/2014/main" id="{352B5AEF-EF20-352B-7A21-564F56CF9FDD}"/>
              </a:ext>
            </a:extLst>
          </p:cNvPr>
          <p:cNvGrpSpPr/>
          <p:nvPr/>
        </p:nvGrpSpPr>
        <p:grpSpPr>
          <a:xfrm>
            <a:off x="3252255" y="9997589"/>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defTabSz="2742927">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2927">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1622771" y="9997589"/>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defTabSz="2742927">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9" y="162185"/>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4"/>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2991887" y="9684830"/>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
        <p:nvSpPr>
          <p:cNvPr id="2" name="Rounded Rectangle 1">
            <a:extLst>
              <a:ext uri="{FF2B5EF4-FFF2-40B4-BE49-F238E27FC236}">
                <a16:creationId xmlns:a16="http://schemas.microsoft.com/office/drawing/2014/main" id="{C4D1AF14-1F9C-785F-F14D-B5DBD66D5648}"/>
              </a:ext>
            </a:extLst>
          </p:cNvPr>
          <p:cNvSpPr/>
          <p:nvPr/>
        </p:nvSpPr>
        <p:spPr>
          <a:xfrm>
            <a:off x="11326004" y="9632573"/>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BDA8CB3-D3F1-7064-7D09-2DCA7BD9FC64}"/>
              </a:ext>
            </a:extLst>
          </p:cNvPr>
          <p:cNvSpPr txBox="1"/>
          <p:nvPr/>
        </p:nvSpPr>
        <p:spPr>
          <a:xfrm>
            <a:off x="10557107" y="3166551"/>
            <a:ext cx="17724627" cy="3046988"/>
          </a:xfrm>
          <a:prstGeom prst="rect">
            <a:avLst/>
          </a:prstGeom>
          <a:noFill/>
        </p:spPr>
        <p:txBody>
          <a:bodyPr wrap="square">
            <a:spAutoFit/>
          </a:bodyPr>
          <a:lstStyle/>
          <a:p>
            <a:pPr algn="ctr" defTabSz="2743200">
              <a:buClrTx/>
            </a:pPr>
            <a:r>
              <a:rPr lang="en-US" sz="9600" b="1" kern="1200" dirty="0">
                <a:solidFill>
                  <a:srgbClr val="C00000"/>
                </a:solidFill>
                <a:latin typeface="Calibri" panose="020F0502020204030204"/>
                <a:ea typeface="+mn-ea"/>
                <a:cs typeface="+mn-cs"/>
              </a:rPr>
              <a:t>Building RAG Agents with LLMs </a:t>
            </a:r>
            <a:br>
              <a:rPr lang="en-US" sz="9600" b="1" kern="1200" dirty="0">
                <a:solidFill>
                  <a:srgbClr val="C00000"/>
                </a:solidFill>
                <a:latin typeface="Calibri" panose="020F0502020204030204"/>
                <a:ea typeface="+mn-ea"/>
                <a:cs typeface="+mn-cs"/>
              </a:rPr>
            </a:br>
            <a:r>
              <a:rPr lang="en-US" sz="9600" b="1" kern="1200" dirty="0">
                <a:solidFill>
                  <a:srgbClr val="7030A0"/>
                </a:solidFill>
                <a:latin typeface="Calibri" panose="020F0502020204030204"/>
                <a:ea typeface="+mn-ea"/>
                <a:cs typeface="+mn-cs"/>
              </a:rPr>
              <a:t>workshop </a:t>
            </a:r>
          </a:p>
        </p:txBody>
      </p:sp>
      <p:sp>
        <p:nvSpPr>
          <p:cNvPr id="23" name="TextBox 22">
            <a:extLst>
              <a:ext uri="{FF2B5EF4-FFF2-40B4-BE49-F238E27FC236}">
                <a16:creationId xmlns:a16="http://schemas.microsoft.com/office/drawing/2014/main" id="{E51D5D03-9E62-76A8-54FD-170C66B1AA03}"/>
              </a:ext>
            </a:extLst>
          </p:cNvPr>
          <p:cNvSpPr txBox="1"/>
          <p:nvPr/>
        </p:nvSpPr>
        <p:spPr>
          <a:xfrm>
            <a:off x="20175540" y="9604116"/>
            <a:ext cx="15556896" cy="8494633"/>
          </a:xfrm>
          <a:prstGeom prst="rect">
            <a:avLst/>
          </a:prstGeom>
          <a:noFill/>
        </p:spPr>
        <p:txBody>
          <a:bodyPr wrap="square">
            <a:spAutoFit/>
          </a:bodyPr>
          <a:lstStyle/>
          <a:p>
            <a:pPr defTabSz="2743200">
              <a:buClrTx/>
            </a:pPr>
            <a:r>
              <a:rPr lang="en-US" sz="7800" kern="1200" dirty="0">
                <a:solidFill>
                  <a:prstClr val="black"/>
                </a:solidFill>
                <a:latin typeface="Calibri" panose="020F0502020204030204"/>
                <a:ea typeface="+mn-ea"/>
                <a:cs typeface="+mn-cs"/>
              </a:rPr>
              <a:t>Step 1. </a:t>
            </a:r>
          </a:p>
          <a:p>
            <a:pPr defTabSz="2743200">
              <a:buClrTx/>
            </a:pPr>
            <a:r>
              <a:rPr lang="en-US" sz="7800" kern="1200" dirty="0">
                <a:solidFill>
                  <a:prstClr val="black"/>
                </a:solidFill>
                <a:latin typeface="Calibri" panose="020F0502020204030204"/>
                <a:ea typeface="+mn-ea"/>
                <a:cs typeface="+mn-cs"/>
              </a:rPr>
              <a:t>Visit </a:t>
            </a:r>
          </a:p>
          <a:p>
            <a:pPr defTabSz="2743200">
              <a:buClrTx/>
            </a:pPr>
            <a:r>
              <a:rPr lang="en-US" sz="7800" kern="1200" dirty="0">
                <a:solidFill>
                  <a:prstClr val="black"/>
                </a:solidFill>
                <a:latin typeface="Calibri" panose="020F0502020204030204"/>
                <a:ea typeface="+mn-ea"/>
                <a:cs typeface="+mn-cs"/>
                <a:hlinkClick r:id="rId4"/>
              </a:rPr>
              <a:t>https://learn.nvidia.com/dli-event</a:t>
            </a:r>
            <a:endParaRPr lang="en-US" sz="7800" kern="1200" dirty="0">
              <a:solidFill>
                <a:prstClr val="black"/>
              </a:solidFill>
              <a:latin typeface="Calibri" panose="020F0502020204030204"/>
              <a:ea typeface="+mn-ea"/>
              <a:cs typeface="+mn-cs"/>
            </a:endParaRPr>
          </a:p>
          <a:p>
            <a:pPr defTabSz="2743200">
              <a:buClrTx/>
            </a:pPr>
            <a:endParaRPr lang="en-US" sz="7800" kern="1200" dirty="0">
              <a:solidFill>
                <a:prstClr val="black"/>
              </a:solidFill>
              <a:latin typeface="Calibri" panose="020F0502020204030204"/>
              <a:ea typeface="+mn-ea"/>
              <a:cs typeface="+mn-cs"/>
            </a:endParaRPr>
          </a:p>
          <a:p>
            <a:pPr defTabSz="2743200">
              <a:buClrTx/>
            </a:pPr>
            <a:r>
              <a:rPr lang="en-US" sz="7800" kern="1200" dirty="0">
                <a:solidFill>
                  <a:prstClr val="black"/>
                </a:solidFill>
                <a:latin typeface="Calibri" panose="020F0502020204030204"/>
                <a:ea typeface="+mn-ea"/>
                <a:cs typeface="+mn-cs"/>
              </a:rPr>
              <a:t>Step 2. </a:t>
            </a:r>
          </a:p>
          <a:p>
            <a:pPr defTabSz="2743200">
              <a:buClrTx/>
            </a:pPr>
            <a:r>
              <a:rPr lang="en-US" sz="7800" kern="1200" dirty="0">
                <a:solidFill>
                  <a:prstClr val="black"/>
                </a:solidFill>
                <a:latin typeface="Calibri" panose="020F0502020204030204"/>
                <a:ea typeface="+mn-ea"/>
                <a:cs typeface="+mn-cs"/>
              </a:rPr>
              <a:t>Enter the event code: </a:t>
            </a:r>
            <a:r>
              <a:rPr lang="en-US" sz="7800" kern="1200" dirty="0">
                <a:solidFill>
                  <a:srgbClr val="C00000"/>
                </a:solidFill>
                <a:latin typeface="Calibri" panose="020F0502020204030204"/>
                <a:ea typeface="+mn-ea"/>
                <a:cs typeface="+mn-cs"/>
              </a:rPr>
              <a:t>NTPU_RAG_AMBASSADOR_MA25</a:t>
            </a:r>
          </a:p>
        </p:txBody>
      </p:sp>
      <p:sp>
        <p:nvSpPr>
          <p:cNvPr id="34" name="TextBox 33">
            <a:extLst>
              <a:ext uri="{FF2B5EF4-FFF2-40B4-BE49-F238E27FC236}">
                <a16:creationId xmlns:a16="http://schemas.microsoft.com/office/drawing/2014/main" id="{6CE308CB-553F-1A2C-393F-21216C63EBC6}"/>
              </a:ext>
            </a:extLst>
          </p:cNvPr>
          <p:cNvSpPr txBox="1"/>
          <p:nvPr/>
        </p:nvSpPr>
        <p:spPr>
          <a:xfrm>
            <a:off x="10557999" y="6383996"/>
            <a:ext cx="18011364" cy="1569660"/>
          </a:xfrm>
          <a:prstGeom prst="rect">
            <a:avLst/>
          </a:prstGeom>
          <a:noFill/>
        </p:spPr>
        <p:txBody>
          <a:bodyPr wrap="square">
            <a:spAutoFit/>
          </a:bodyPr>
          <a:lstStyle/>
          <a:p>
            <a:pPr algn="ctr" defTabSz="2743200">
              <a:buClrTx/>
            </a:pPr>
            <a:r>
              <a:rPr lang="en-US" sz="9600" kern="1200" dirty="0">
                <a:solidFill>
                  <a:srgbClr val="C00000"/>
                </a:solidFill>
                <a:latin typeface="Calibri" panose="020F0502020204030204"/>
                <a:ea typeface="+mn-ea"/>
                <a:cs typeface="+mn-cs"/>
              </a:rPr>
              <a:t>March 11th-25th, 2025</a:t>
            </a:r>
            <a:r>
              <a:rPr lang="en-US" sz="9600" kern="1200" dirty="0">
                <a:solidFill>
                  <a:prstClr val="black"/>
                </a:solidFill>
                <a:latin typeface="Calibri" panose="020F0502020204030204"/>
                <a:ea typeface="+mn-ea"/>
                <a:cs typeface="+mn-cs"/>
              </a:rPr>
              <a:t> at </a:t>
            </a:r>
            <a:r>
              <a:rPr lang="en-US" sz="9600" kern="1200" dirty="0">
                <a:solidFill>
                  <a:srgbClr val="C00000"/>
                </a:solidFill>
                <a:latin typeface="Calibri" panose="020F0502020204030204"/>
                <a:ea typeface="+mn-ea"/>
                <a:cs typeface="+mn-cs"/>
              </a:rPr>
              <a:t>NTPU</a:t>
            </a:r>
            <a:endParaRPr lang="en-US" sz="96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251223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12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117" name="Google Shape;2117;p123"/>
          <p:cNvSpPr/>
          <p:nvPr/>
        </p:nvSpPr>
        <p:spPr>
          <a:xfrm>
            <a:off x="5745704" y="8868430"/>
            <a:ext cx="24118200" cy="91839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18" name="Google Shape;2118;p123"/>
          <p:cNvSpPr/>
          <p:nvPr/>
        </p:nvSpPr>
        <p:spPr>
          <a:xfrm>
            <a:off x="10930729" y="9532105"/>
            <a:ext cx="3900300" cy="2398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119" name="Google Shape;2119;p123"/>
          <p:cNvSpPr/>
          <p:nvPr/>
        </p:nvSpPr>
        <p:spPr>
          <a:xfrm>
            <a:off x="20060692" y="9991677"/>
            <a:ext cx="3900300" cy="2398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120" name="Google Shape;2120;p123" descr="🦜 Parrot Emoji – Meaning, Pictures, Codes – 📕 EmojiGuide"/>
          <p:cNvPicPr preferRelativeResize="0"/>
          <p:nvPr/>
        </p:nvPicPr>
        <p:blipFill>
          <a:blip r:embed="rId3">
            <a:alphaModFix/>
          </a:blip>
          <a:stretch>
            <a:fillRect/>
          </a:stretch>
        </p:blipFill>
        <p:spPr>
          <a:xfrm>
            <a:off x="11770060" y="7906252"/>
            <a:ext cx="2147899" cy="2039962"/>
          </a:xfrm>
          <a:prstGeom prst="rect">
            <a:avLst/>
          </a:prstGeom>
          <a:noFill/>
          <a:ln>
            <a:noFill/>
          </a:ln>
        </p:spPr>
      </p:pic>
      <p:pic>
        <p:nvPicPr>
          <p:cNvPr id="2121" name="Google Shape;2121;p123"/>
          <p:cNvPicPr preferRelativeResize="0"/>
          <p:nvPr/>
        </p:nvPicPr>
        <p:blipFill rotWithShape="1">
          <a:blip r:embed="rId4">
            <a:alphaModFix/>
          </a:blip>
          <a:srcRect l="50169"/>
          <a:stretch/>
        </p:blipFill>
        <p:spPr>
          <a:xfrm>
            <a:off x="18386524" y="10597218"/>
            <a:ext cx="2147898" cy="3183075"/>
          </a:xfrm>
          <a:prstGeom prst="rect">
            <a:avLst/>
          </a:prstGeom>
          <a:noFill/>
          <a:ln>
            <a:noFill/>
          </a:ln>
        </p:spPr>
      </p:pic>
      <p:sp>
        <p:nvSpPr>
          <p:cNvPr id="2122" name="Google Shape;2122;p123"/>
          <p:cNvSpPr/>
          <p:nvPr/>
        </p:nvSpPr>
        <p:spPr>
          <a:xfrm>
            <a:off x="31071252" y="9991666"/>
            <a:ext cx="3900300" cy="2398500"/>
          </a:xfrm>
          <a:prstGeom prst="roundRect">
            <a:avLst>
              <a:gd name="adj" fmla="val 48000"/>
            </a:avLst>
          </a:prstGeom>
          <a:solidFill>
            <a:schemeClr val="dk1"/>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123" name="Google Shape;2123;p123"/>
          <p:cNvSpPr/>
          <p:nvPr/>
        </p:nvSpPr>
        <p:spPr>
          <a:xfrm>
            <a:off x="25750929" y="9991666"/>
            <a:ext cx="3900300" cy="2398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124" name="Google Shape;2124;p123"/>
          <p:cNvPicPr preferRelativeResize="0"/>
          <p:nvPr/>
        </p:nvPicPr>
        <p:blipFill rotWithShape="1">
          <a:blip r:embed="rId4">
            <a:alphaModFix/>
          </a:blip>
          <a:srcRect l="50169"/>
          <a:stretch/>
        </p:blipFill>
        <p:spPr>
          <a:xfrm rot="2456670">
            <a:off x="23998680" y="9560594"/>
            <a:ext cx="2099481" cy="3260777"/>
          </a:xfrm>
          <a:prstGeom prst="rect">
            <a:avLst/>
          </a:prstGeom>
          <a:noFill/>
          <a:ln>
            <a:noFill/>
          </a:ln>
        </p:spPr>
      </p:pic>
      <p:sp>
        <p:nvSpPr>
          <p:cNvPr id="2125" name="Google Shape;2125;p123"/>
          <p:cNvSpPr/>
          <p:nvPr/>
        </p:nvSpPr>
        <p:spPr>
          <a:xfrm>
            <a:off x="14846770" y="12390276"/>
            <a:ext cx="3900300" cy="2398500"/>
          </a:xfrm>
          <a:prstGeom prst="roundRect">
            <a:avLst>
              <a:gd name="adj" fmla="val 48000"/>
            </a:avLst>
          </a:prstGeom>
          <a:solidFill>
            <a:schemeClr val="dk1"/>
          </a:solid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FF"/>
                </a:solidFill>
                <a:effectLst/>
                <a:uLnTx/>
                <a:uFillTx/>
                <a:latin typeface="Arial"/>
                <a:cs typeface="Arial"/>
                <a:sym typeface="Arial"/>
              </a:rPr>
              <a:t>If/Else</a:t>
            </a:r>
            <a:endParaRPr kumimoji="0" sz="6400" b="1" i="0" u="none" strike="noStrike" kern="0" cap="none" spc="0" normalizeH="0" baseline="0" noProof="0">
              <a:ln>
                <a:noFill/>
              </a:ln>
              <a:solidFill>
                <a:srgbClr val="FF00FF"/>
              </a:solidFill>
              <a:effectLst/>
              <a:uLnTx/>
              <a:uFillTx/>
              <a:latin typeface="Arial"/>
              <a:cs typeface="Arial"/>
              <a:sym typeface="Arial"/>
            </a:endParaRPr>
          </a:p>
        </p:txBody>
      </p:sp>
      <p:sp>
        <p:nvSpPr>
          <p:cNvPr id="2126" name="Google Shape;2126;p123"/>
          <p:cNvSpPr/>
          <p:nvPr/>
        </p:nvSpPr>
        <p:spPr>
          <a:xfrm>
            <a:off x="19195526" y="14918431"/>
            <a:ext cx="5087700" cy="2398500"/>
          </a:xfrm>
          <a:prstGeom prst="roundRect">
            <a:avLst>
              <a:gd name="adj" fmla="val 48000"/>
            </a:avLst>
          </a:prstGeom>
          <a:solidFill>
            <a:schemeClr val="dk1"/>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674EA7"/>
                </a:solidFill>
                <a:effectLst/>
                <a:uLnTx/>
                <a:uFillTx/>
                <a:latin typeface="Arial"/>
                <a:cs typeface="Arial"/>
                <a:sym typeface="Arial"/>
              </a:rPr>
              <a:t>Database</a:t>
            </a:r>
            <a:endParaRPr kumimoji="0" sz="6400" b="1" i="0" u="none" strike="noStrike" kern="0" cap="none" spc="0" normalizeH="0" baseline="0" noProof="0">
              <a:ln>
                <a:noFill/>
              </a:ln>
              <a:solidFill>
                <a:srgbClr val="674EA7"/>
              </a:solidFill>
              <a:effectLst/>
              <a:uLnTx/>
              <a:uFillTx/>
              <a:latin typeface="Arial"/>
              <a:cs typeface="Arial"/>
              <a:sym typeface="Arial"/>
            </a:endParaRPr>
          </a:p>
        </p:txBody>
      </p:sp>
      <p:pic>
        <p:nvPicPr>
          <p:cNvPr id="2127" name="Google Shape;2127;p123"/>
          <p:cNvPicPr preferRelativeResize="0"/>
          <p:nvPr/>
        </p:nvPicPr>
        <p:blipFill rotWithShape="1">
          <a:blip r:embed="rId4">
            <a:alphaModFix/>
          </a:blip>
          <a:srcRect l="50169"/>
          <a:stretch/>
        </p:blipFill>
        <p:spPr>
          <a:xfrm rot="4942373">
            <a:off x="13956091" y="10175499"/>
            <a:ext cx="2041710" cy="3348903"/>
          </a:xfrm>
          <a:prstGeom prst="rect">
            <a:avLst/>
          </a:prstGeom>
          <a:noFill/>
          <a:ln>
            <a:noFill/>
          </a:ln>
        </p:spPr>
      </p:pic>
      <p:sp>
        <p:nvSpPr>
          <p:cNvPr id="2128" name="Google Shape;2128;p123"/>
          <p:cNvSpPr/>
          <p:nvPr/>
        </p:nvSpPr>
        <p:spPr>
          <a:xfrm>
            <a:off x="23900574" y="12612630"/>
            <a:ext cx="3900300" cy="2398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129" name="Google Shape;2129;p123"/>
          <p:cNvPicPr preferRelativeResize="0"/>
          <p:nvPr/>
        </p:nvPicPr>
        <p:blipFill rotWithShape="1">
          <a:blip r:embed="rId4">
            <a:alphaModFix/>
          </a:blip>
          <a:srcRect l="50169"/>
          <a:stretch/>
        </p:blipFill>
        <p:spPr>
          <a:xfrm>
            <a:off x="23750998" y="13771683"/>
            <a:ext cx="2147898" cy="3183075"/>
          </a:xfrm>
          <a:prstGeom prst="rect">
            <a:avLst/>
          </a:prstGeom>
          <a:noFill/>
          <a:ln>
            <a:noFill/>
          </a:ln>
        </p:spPr>
      </p:pic>
      <p:pic>
        <p:nvPicPr>
          <p:cNvPr id="2130" name="Google Shape;2130;p123"/>
          <p:cNvPicPr preferRelativeResize="0"/>
          <p:nvPr/>
        </p:nvPicPr>
        <p:blipFill rotWithShape="1">
          <a:blip r:embed="rId4">
            <a:alphaModFix/>
          </a:blip>
          <a:srcRect l="50169"/>
          <a:stretch/>
        </p:blipFill>
        <p:spPr>
          <a:xfrm>
            <a:off x="26342504" y="11071718"/>
            <a:ext cx="2147898" cy="3183075"/>
          </a:xfrm>
          <a:prstGeom prst="rect">
            <a:avLst/>
          </a:prstGeom>
          <a:noFill/>
          <a:ln>
            <a:noFill/>
          </a:ln>
        </p:spPr>
      </p:pic>
      <p:pic>
        <p:nvPicPr>
          <p:cNvPr id="2131" name="Google Shape;2131;p123" descr="🦜 Parrot Emoji – Meaning, Pictures, Codes – 📕 EmojiGuide"/>
          <p:cNvPicPr preferRelativeResize="0"/>
          <p:nvPr/>
        </p:nvPicPr>
        <p:blipFill>
          <a:blip r:embed="rId3">
            <a:alphaModFix/>
          </a:blip>
          <a:stretch>
            <a:fillRect/>
          </a:stretch>
        </p:blipFill>
        <p:spPr>
          <a:xfrm>
            <a:off x="26627237" y="8365823"/>
            <a:ext cx="2147899" cy="2039962"/>
          </a:xfrm>
          <a:prstGeom prst="rect">
            <a:avLst/>
          </a:prstGeom>
          <a:noFill/>
          <a:ln>
            <a:noFill/>
          </a:ln>
        </p:spPr>
      </p:pic>
      <p:sp>
        <p:nvSpPr>
          <p:cNvPr id="2132" name="Google Shape;2132;p123"/>
          <p:cNvSpPr/>
          <p:nvPr/>
        </p:nvSpPr>
        <p:spPr>
          <a:xfrm>
            <a:off x="6167210" y="9532115"/>
            <a:ext cx="4176000" cy="2398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133" name="Google Shape;2133;p123"/>
          <p:cNvPicPr preferRelativeResize="0"/>
          <p:nvPr/>
        </p:nvPicPr>
        <p:blipFill rotWithShape="1">
          <a:blip r:embed="rId4">
            <a:alphaModFix/>
          </a:blip>
          <a:srcRect l="50169"/>
          <a:stretch/>
        </p:blipFill>
        <p:spPr>
          <a:xfrm rot="2456670">
            <a:off x="9848674" y="9181344"/>
            <a:ext cx="2099481" cy="3260777"/>
          </a:xfrm>
          <a:prstGeom prst="rect">
            <a:avLst/>
          </a:prstGeom>
          <a:noFill/>
          <a:ln>
            <a:noFill/>
          </a:ln>
        </p:spPr>
      </p:pic>
      <p:pic>
        <p:nvPicPr>
          <p:cNvPr id="2134" name="Google Shape;2134;p123"/>
          <p:cNvPicPr preferRelativeResize="0"/>
          <p:nvPr/>
        </p:nvPicPr>
        <p:blipFill rotWithShape="1">
          <a:blip r:embed="rId4">
            <a:alphaModFix/>
          </a:blip>
          <a:srcRect l="50169"/>
          <a:stretch/>
        </p:blipFill>
        <p:spPr>
          <a:xfrm rot="2456670">
            <a:off x="29280031" y="9560594"/>
            <a:ext cx="2099481" cy="3260777"/>
          </a:xfrm>
          <a:prstGeom prst="rect">
            <a:avLst/>
          </a:prstGeom>
          <a:noFill/>
          <a:ln>
            <a:noFill/>
          </a:ln>
        </p:spPr>
      </p:pic>
      <p:sp>
        <p:nvSpPr>
          <p:cNvPr id="2135" name="Google Shape;2135;p123"/>
          <p:cNvSpPr/>
          <p:nvPr/>
        </p:nvSpPr>
        <p:spPr>
          <a:xfrm>
            <a:off x="1194640" y="9447887"/>
            <a:ext cx="3448500" cy="25668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136" name="Google Shape;2136;p123"/>
          <p:cNvPicPr preferRelativeResize="0"/>
          <p:nvPr/>
        </p:nvPicPr>
        <p:blipFill rotWithShape="1">
          <a:blip r:embed="rId4">
            <a:alphaModFix/>
          </a:blip>
          <a:srcRect l="50169"/>
          <a:stretch/>
        </p:blipFill>
        <p:spPr>
          <a:xfrm rot="2456670">
            <a:off x="4432743" y="9100930"/>
            <a:ext cx="2099481" cy="3260777"/>
          </a:xfrm>
          <a:prstGeom prst="rect">
            <a:avLst/>
          </a:prstGeom>
          <a:noFill/>
          <a:ln>
            <a:noFill/>
          </a:ln>
        </p:spPr>
      </p:pic>
      <p:pic>
        <p:nvPicPr>
          <p:cNvPr id="2137" name="Google Shape;2137;p123"/>
          <p:cNvPicPr preferRelativeResize="0"/>
          <p:nvPr/>
        </p:nvPicPr>
        <p:blipFill rotWithShape="1">
          <a:blip r:embed="rId4">
            <a:alphaModFix/>
          </a:blip>
          <a:srcRect l="50169"/>
          <a:stretch/>
        </p:blipFill>
        <p:spPr>
          <a:xfrm rot="4942373">
            <a:off x="17959194" y="13309842"/>
            <a:ext cx="2041710" cy="3348903"/>
          </a:xfrm>
          <a:prstGeom prst="rect">
            <a:avLst/>
          </a:prstGeom>
          <a:noFill/>
          <a:ln>
            <a:noFill/>
          </a:ln>
        </p:spPr>
      </p:pic>
      <p:sp>
        <p:nvSpPr>
          <p:cNvPr id="2138" name="Google Shape;2138;p123"/>
          <p:cNvSpPr/>
          <p:nvPr/>
        </p:nvSpPr>
        <p:spPr>
          <a:xfrm>
            <a:off x="26971544" y="6201776"/>
            <a:ext cx="4176000" cy="1483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External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39" name="Google Shape;2139;p123"/>
          <p:cNvSpPr/>
          <p:nvPr/>
        </p:nvSpPr>
        <p:spPr>
          <a:xfrm>
            <a:off x="6430287" y="15833416"/>
            <a:ext cx="4176000" cy="1483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Internal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40" name="Google Shape;2140;p123"/>
          <p:cNvSpPr/>
          <p:nvPr/>
        </p:nvSpPr>
        <p:spPr>
          <a:xfrm>
            <a:off x="13870746" y="3848112"/>
            <a:ext cx="83823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141" name="Google Shape;2141;p123"/>
          <p:cNvSpPr/>
          <p:nvPr/>
        </p:nvSpPr>
        <p:spPr>
          <a:xfrm>
            <a:off x="14290429" y="44686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sp>
        <p:nvSpPr>
          <p:cNvPr id="2142" name="Google Shape;2142;p123"/>
          <p:cNvSpPr/>
          <p:nvPr/>
        </p:nvSpPr>
        <p:spPr>
          <a:xfrm>
            <a:off x="18123559" y="4414428"/>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143" name="Google Shape;2143;p123"/>
          <p:cNvSpPr/>
          <p:nvPr/>
        </p:nvSpPr>
        <p:spPr>
          <a:xfrm>
            <a:off x="22050033" y="441443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144" name="Google Shape;2144;p123"/>
          <p:cNvSpPr/>
          <p:nvPr/>
        </p:nvSpPr>
        <p:spPr>
          <a:xfrm>
            <a:off x="10909504" y="44686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145" name="Google Shape;2145;p123" descr="🦜 Parrot Emoji – Meaning, Pictures, Codes – 📕 EmojiGuide"/>
          <p:cNvPicPr preferRelativeResize="0"/>
          <p:nvPr/>
        </p:nvPicPr>
        <p:blipFill>
          <a:blip r:embed="rId3">
            <a:alphaModFix/>
          </a:blip>
          <a:stretch>
            <a:fillRect/>
          </a:stretch>
        </p:blipFill>
        <p:spPr>
          <a:xfrm>
            <a:off x="19123675" y="6233333"/>
            <a:ext cx="2019587" cy="1935275"/>
          </a:xfrm>
          <a:prstGeom prst="rect">
            <a:avLst/>
          </a:prstGeom>
          <a:noFill/>
          <a:ln>
            <a:noFill/>
          </a:ln>
        </p:spPr>
      </p:pic>
      <p:pic>
        <p:nvPicPr>
          <p:cNvPr id="2146" name="Google Shape;2146;p123"/>
          <p:cNvPicPr preferRelativeResize="0"/>
          <p:nvPr/>
        </p:nvPicPr>
        <p:blipFill rotWithShape="1">
          <a:blip r:embed="rId4">
            <a:alphaModFix/>
          </a:blip>
          <a:srcRect l="50169"/>
          <a:stretch/>
        </p:blipFill>
        <p:spPr>
          <a:xfrm rot="7800569">
            <a:off x="15747231" y="14715855"/>
            <a:ext cx="2099481" cy="3260778"/>
          </a:xfrm>
          <a:prstGeom prst="rect">
            <a:avLst/>
          </a:prstGeom>
          <a:noFill/>
          <a:ln>
            <a:noFill/>
          </a:ln>
        </p:spPr>
      </p:pic>
      <p:sp>
        <p:nvSpPr>
          <p:cNvPr id="2147" name="Google Shape;2147;p123"/>
          <p:cNvSpPr/>
          <p:nvPr/>
        </p:nvSpPr>
        <p:spPr>
          <a:xfrm>
            <a:off x="14994777" y="17781641"/>
            <a:ext cx="3900300" cy="2398500"/>
          </a:xfrm>
          <a:prstGeom prst="roundRect">
            <a:avLst>
              <a:gd name="adj" fmla="val 48000"/>
            </a:avLst>
          </a:prstGeom>
          <a:solidFill>
            <a:schemeClr val="dk1"/>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148" name="Google Shape;2148;p12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Building Information Pipelines</a:t>
            </a:r>
            <a:endParaRPr b="1"/>
          </a:p>
        </p:txBody>
      </p:sp>
      <p:sp>
        <p:nvSpPr>
          <p:cNvPr id="2149" name="Google Shape;2149;p12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4F2EDA5-2124-C4FE-92DC-0260CA2008A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12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LangChain Extended Ecosystem</a:t>
            </a:r>
            <a:endParaRPr sz="8400"/>
          </a:p>
        </p:txBody>
      </p:sp>
      <p:pic>
        <p:nvPicPr>
          <p:cNvPr id="2156" name="Google Shape;2156;p124"/>
          <p:cNvPicPr preferRelativeResize="0"/>
          <p:nvPr/>
        </p:nvPicPr>
        <p:blipFill>
          <a:blip r:embed="rId3">
            <a:alphaModFix/>
          </a:blip>
          <a:stretch>
            <a:fillRect/>
          </a:stretch>
        </p:blipFill>
        <p:spPr>
          <a:xfrm>
            <a:off x="7844025" y="2960025"/>
            <a:ext cx="20887951" cy="16949049"/>
          </a:xfrm>
          <a:prstGeom prst="rect">
            <a:avLst/>
          </a:prstGeom>
          <a:noFill/>
          <a:ln>
            <a:noFill/>
          </a:ln>
        </p:spPr>
      </p:pic>
      <p:sp>
        <p:nvSpPr>
          <p:cNvPr id="2157" name="Google Shape;2157;p124"/>
          <p:cNvSpPr txBox="1"/>
          <p:nvPr/>
        </p:nvSpPr>
        <p:spPr>
          <a:xfrm>
            <a:off x="877025" y="19909075"/>
            <a:ext cx="75279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4"/>
              </a:rPr>
              <a:t>https://github.com/langchain-ai/langchain/tree/master</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12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0B3A8A9-C363-D6F4-1720-8BCF0492E68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grpSp>
        <p:nvGrpSpPr>
          <p:cNvPr id="2164" name="Google Shape;2164;p125"/>
          <p:cNvGrpSpPr/>
          <p:nvPr/>
        </p:nvGrpSpPr>
        <p:grpSpPr>
          <a:xfrm>
            <a:off x="13754239" y="4621556"/>
            <a:ext cx="17885954" cy="11066863"/>
            <a:chOff x="10003877" y="4058700"/>
            <a:chExt cx="16160060" cy="9867911"/>
          </a:xfrm>
        </p:grpSpPr>
        <p:grpSp>
          <p:nvGrpSpPr>
            <p:cNvPr id="2165" name="Google Shape;2165;p125"/>
            <p:cNvGrpSpPr/>
            <p:nvPr/>
          </p:nvGrpSpPr>
          <p:grpSpPr>
            <a:xfrm>
              <a:off x="10003877" y="4058700"/>
              <a:ext cx="16160060" cy="9867911"/>
              <a:chOff x="6201589" y="5938524"/>
              <a:chExt cx="10240200" cy="6362700"/>
            </a:xfrm>
          </p:grpSpPr>
          <p:sp>
            <p:nvSpPr>
              <p:cNvPr id="2166" name="Google Shape;2166;p125"/>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125"/>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Remote Host</a:t>
                </a:r>
                <a:endParaRPr kumimoji="0" sz="64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2168" name="Google Shape;2168;p125"/>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Jupyter Notebook Server</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sp>
          <p:nvSpPr>
            <p:cNvPr id="2169" name="Google Shape;2169;p125"/>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Frontend</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grpSp>
      <p:sp>
        <p:nvSpPr>
          <p:cNvPr id="2170" name="Google Shape;2170;p125"/>
          <p:cNvSpPr/>
          <p:nvPr/>
        </p:nvSpPr>
        <p:spPr>
          <a:xfrm>
            <a:off x="23497065" y="7019230"/>
            <a:ext cx="6292200" cy="33624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LLMs</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sp>
        <p:nvSpPr>
          <p:cNvPr id="2171" name="Google Shape;2171;p125"/>
          <p:cNvSpPr/>
          <p:nvPr/>
        </p:nvSpPr>
        <p:spPr>
          <a:xfrm>
            <a:off x="212353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0" i="0" u="none" strike="noStrike" kern="0" cap="none" spc="0" normalizeH="0" baseline="0" noProof="0">
                <a:ln>
                  <a:noFill/>
                </a:ln>
                <a:solidFill>
                  <a:srgbClr val="000000"/>
                </a:solidFill>
                <a:effectLst/>
                <a:uLnTx/>
                <a:uFillTx/>
                <a:latin typeface="Arial"/>
                <a:cs typeface="Arial"/>
                <a:sym typeface="Arial"/>
              </a:rPr>
              <a:t>Docker</a:t>
            </a:r>
            <a:endParaRPr kumimoji="0" sz="38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0" i="0" u="none" strike="noStrike" kern="0" cap="none" spc="0" normalizeH="0" baseline="0" noProof="0">
                <a:ln>
                  <a:noFill/>
                </a:ln>
                <a:solidFill>
                  <a:srgbClr val="000000"/>
                </a:solidFill>
                <a:effectLst/>
                <a:uLnTx/>
                <a:uFillTx/>
                <a:latin typeface="Arial"/>
                <a:cs typeface="Arial"/>
                <a:sym typeface="Arial"/>
              </a:rPr>
              <a:t>Router</a:t>
            </a:r>
            <a:endParaRPr kumimoji="0" sz="3800" b="0" i="0" u="none" strike="noStrike" kern="0" cap="none" spc="0" normalizeH="0" baseline="0" noProof="0">
              <a:ln>
                <a:noFill/>
              </a:ln>
              <a:solidFill>
                <a:srgbClr val="000000"/>
              </a:solidFill>
              <a:effectLst/>
              <a:uLnTx/>
              <a:uFillTx/>
              <a:latin typeface="Arial"/>
              <a:cs typeface="Arial"/>
              <a:sym typeface="Arial"/>
            </a:endParaRPr>
          </a:p>
        </p:txBody>
      </p:sp>
      <p:pic>
        <p:nvPicPr>
          <p:cNvPr id="2172" name="Google Shape;2172;p125"/>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2173" name="Google Shape;2173;p125"/>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2174" name="Google Shape;2174;p125"/>
          <p:cNvSpPr txBox="1"/>
          <p:nvPr/>
        </p:nvSpPr>
        <p:spPr>
          <a:xfrm>
            <a:off x="10732075" y="5930238"/>
            <a:ext cx="3000000" cy="1046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0" i="0" u="none" strike="noStrike" kern="0" cap="none" spc="0" normalizeH="0" baseline="0" noProof="0">
                <a:ln>
                  <a:noFill/>
                </a:ln>
                <a:solidFill>
                  <a:srgbClr val="000000"/>
                </a:solidFill>
                <a:effectLst/>
                <a:uLnTx/>
                <a:uFillTx/>
                <a:latin typeface="Arial"/>
                <a:cs typeface="Arial"/>
                <a:sym typeface="Arial"/>
              </a:rPr>
              <a:t>:8090</a:t>
            </a:r>
            <a:endParaRPr kumimoji="0" sz="5600" b="0" i="0" u="none" strike="noStrike" kern="0" cap="none" spc="0" normalizeH="0" baseline="0" noProof="0">
              <a:ln>
                <a:noFill/>
              </a:ln>
              <a:solidFill>
                <a:srgbClr val="000000"/>
              </a:solidFill>
              <a:effectLst/>
              <a:uLnTx/>
              <a:uFillTx/>
              <a:latin typeface="Arial"/>
              <a:cs typeface="Arial"/>
              <a:sym typeface="Arial"/>
            </a:endParaRPr>
          </a:p>
        </p:txBody>
      </p:sp>
      <p:grpSp>
        <p:nvGrpSpPr>
          <p:cNvPr id="2175" name="Google Shape;2175;p125"/>
          <p:cNvGrpSpPr/>
          <p:nvPr/>
        </p:nvGrpSpPr>
        <p:grpSpPr>
          <a:xfrm>
            <a:off x="8691130" y="4145019"/>
            <a:ext cx="7718777" cy="5499197"/>
            <a:chOff x="13136776" y="6131296"/>
            <a:chExt cx="5025900" cy="3385163"/>
          </a:xfrm>
        </p:grpSpPr>
        <p:sp>
          <p:nvSpPr>
            <p:cNvPr id="2176" name="Google Shape;2176;p125"/>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77" name="Google Shape;2177;p125"/>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grpSp>
      <p:sp>
        <p:nvSpPr>
          <p:cNvPr id="2178" name="Google Shape;2178;p125"/>
          <p:cNvSpPr txBox="1"/>
          <p:nvPr/>
        </p:nvSpPr>
        <p:spPr>
          <a:xfrm>
            <a:off x="11067200" y="12660463"/>
            <a:ext cx="3000000" cy="1046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0" i="0" u="none" strike="noStrike" kern="0" cap="none" spc="0" normalizeH="0" baseline="0" noProof="0">
                <a:ln>
                  <a:noFill/>
                </a:ln>
                <a:solidFill>
                  <a:srgbClr val="000000"/>
                </a:solidFill>
                <a:effectLst/>
                <a:uLnTx/>
                <a:uFillTx/>
                <a:latin typeface="Arial"/>
                <a:cs typeface="Arial"/>
                <a:sym typeface="Arial"/>
              </a:rPr>
              <a:t>:88</a:t>
            </a:r>
            <a:endParaRPr kumimoji="0" sz="56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125"/>
          <p:cNvSpPr/>
          <p:nvPr/>
        </p:nvSpPr>
        <p:spPr>
          <a:xfrm rot="-6849286">
            <a:off x="112100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80" name="Google Shape;2180;p125"/>
          <p:cNvSpPr/>
          <p:nvPr/>
        </p:nvSpPr>
        <p:spPr>
          <a:xfrm rot="-6848570" flipH="1">
            <a:off x="108536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81" name="Google Shape;2181;p12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2182" name="Google Shape;2182;p12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a:p>
            <a:pPr marL="457200" lvl="0" indent="-533400" algn="ctr" rtl="0">
              <a:spcBef>
                <a:spcPts val="0"/>
              </a:spcBef>
              <a:spcAft>
                <a:spcPts val="0"/>
              </a:spcAft>
              <a:buSzPts val="4800"/>
              <a:buChar char="+"/>
            </a:pPr>
            <a:r>
              <a:rPr lang="en-US" b="1"/>
              <a:t>LLM Client</a:t>
            </a:r>
            <a:endParaRPr b="1"/>
          </a:p>
        </p:txBody>
      </p:sp>
      <p:grpSp>
        <p:nvGrpSpPr>
          <p:cNvPr id="2183" name="Google Shape;2183;p125"/>
          <p:cNvGrpSpPr/>
          <p:nvPr/>
        </p:nvGrpSpPr>
        <p:grpSpPr>
          <a:xfrm>
            <a:off x="32115825" y="3675851"/>
            <a:ext cx="4484700" cy="5595450"/>
            <a:chOff x="32115825" y="3675851"/>
            <a:chExt cx="4484700" cy="5595450"/>
          </a:xfrm>
        </p:grpSpPr>
        <p:pic>
          <p:nvPicPr>
            <p:cNvPr id="2184" name="Google Shape;2184;p125"/>
            <p:cNvPicPr preferRelativeResize="0"/>
            <p:nvPr/>
          </p:nvPicPr>
          <p:blipFill>
            <a:blip r:embed="rId5">
              <a:alphaModFix/>
            </a:blip>
            <a:stretch>
              <a:fillRect/>
            </a:stretch>
          </p:blipFill>
          <p:spPr>
            <a:xfrm rot="209174">
              <a:off x="33140672" y="3777621"/>
              <a:ext cx="3388856" cy="4342809"/>
            </a:xfrm>
            <a:prstGeom prst="rect">
              <a:avLst/>
            </a:prstGeom>
            <a:noFill/>
            <a:ln>
              <a:noFill/>
            </a:ln>
          </p:spPr>
        </p:pic>
        <p:pic>
          <p:nvPicPr>
            <p:cNvPr id="2185" name="Google Shape;2185;p125"/>
            <p:cNvPicPr preferRelativeResize="0"/>
            <p:nvPr/>
          </p:nvPicPr>
          <p:blipFill>
            <a:blip r:embed="rId5">
              <a:alphaModFix/>
            </a:blip>
            <a:stretch>
              <a:fillRect/>
            </a:stretch>
          </p:blipFill>
          <p:spPr>
            <a:xfrm rot="209174">
              <a:off x="32186822" y="4826721"/>
              <a:ext cx="3388856" cy="4342809"/>
            </a:xfrm>
            <a:prstGeom prst="rect">
              <a:avLst/>
            </a:prstGeom>
            <a:noFill/>
            <a:ln>
              <a:noFill/>
            </a:ln>
          </p:spPr>
        </p:pic>
      </p:grpSp>
      <p:sp>
        <p:nvSpPr>
          <p:cNvPr id="2186" name="Google Shape;2186;p125"/>
          <p:cNvSpPr/>
          <p:nvPr/>
        </p:nvSpPr>
        <p:spPr>
          <a:xfrm rot="-146678">
            <a:off x="26362526" y="9204006"/>
            <a:ext cx="1645798" cy="29568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87" name="Google Shape;2187;p125"/>
          <p:cNvSpPr/>
          <p:nvPr/>
        </p:nvSpPr>
        <p:spPr>
          <a:xfrm rot="10653512">
            <a:off x="25579380" y="9162296"/>
            <a:ext cx="1971890" cy="30402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88" name="Google Shape;2188;p125"/>
          <p:cNvSpPr txBox="1"/>
          <p:nvPr/>
        </p:nvSpPr>
        <p:spPr>
          <a:xfrm>
            <a:off x="25370125" y="10131388"/>
            <a:ext cx="3000000" cy="1046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0" i="0" u="none" strike="noStrike" kern="0" cap="none" spc="0" normalizeH="0" baseline="0" noProof="0">
                <a:ln>
                  <a:noFill/>
                </a:ln>
                <a:solidFill>
                  <a:srgbClr val="000000"/>
                </a:solidFill>
                <a:effectLst/>
                <a:uLnTx/>
                <a:uFillTx/>
                <a:latin typeface="Arial"/>
                <a:cs typeface="Arial"/>
                <a:sym typeface="Arial"/>
              </a:rPr>
              <a:t>:9000</a:t>
            </a:r>
            <a:endParaRPr kumimoji="0" sz="5600" b="0" i="0" u="none" strike="noStrike" kern="0" cap="none" spc="0" normalizeH="0" baseline="0" noProof="0">
              <a:ln>
                <a:noFill/>
              </a:ln>
              <a:solidFill>
                <a:srgbClr val="000000"/>
              </a:solidFill>
              <a:effectLst/>
              <a:uLnTx/>
              <a:uFillTx/>
              <a:latin typeface="Arial"/>
              <a:cs typeface="Arial"/>
              <a:sym typeface="Arial"/>
            </a:endParaRPr>
          </a:p>
        </p:txBody>
      </p:sp>
      <p:pic>
        <p:nvPicPr>
          <p:cNvPr id="2189" name="Google Shape;2189;p125"/>
          <p:cNvPicPr preferRelativeResize="0"/>
          <p:nvPr/>
        </p:nvPicPr>
        <p:blipFill>
          <a:blip r:embed="rId6">
            <a:alphaModFix/>
          </a:blip>
          <a:stretch>
            <a:fillRect/>
          </a:stretch>
        </p:blipFill>
        <p:spPr>
          <a:xfrm>
            <a:off x="30369750" y="6738475"/>
            <a:ext cx="1775201" cy="1151574"/>
          </a:xfrm>
          <a:prstGeom prst="rect">
            <a:avLst/>
          </a:prstGeom>
          <a:noFill/>
          <a:ln>
            <a:noFill/>
          </a:ln>
        </p:spPr>
      </p:pic>
      <p:sp>
        <p:nvSpPr>
          <p:cNvPr id="2190" name="Google Shape;2190;p125"/>
          <p:cNvSpPr/>
          <p:nvPr/>
        </p:nvSpPr>
        <p:spPr>
          <a:xfrm rot="-6624296">
            <a:off x="30369067" y="5597043"/>
            <a:ext cx="1664120" cy="3722665"/>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91" name="Google Shape;2191;p125"/>
          <p:cNvSpPr/>
          <p:nvPr/>
        </p:nvSpPr>
        <p:spPr>
          <a:xfrm rot="-6624047" flipH="1">
            <a:off x="30208084" y="5260204"/>
            <a:ext cx="1606782" cy="4163626"/>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92" name="Google Shape;2192;p125"/>
          <p:cNvSpPr txBox="1"/>
          <p:nvPr/>
        </p:nvSpPr>
        <p:spPr>
          <a:xfrm>
            <a:off x="17358025" y="10220838"/>
            <a:ext cx="3000000" cy="1046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0" i="0" u="none" strike="noStrike" kern="0" cap="none" spc="0" normalizeH="0" baseline="0" noProof="0">
                <a:ln>
                  <a:noFill/>
                </a:ln>
                <a:solidFill>
                  <a:srgbClr val="000000"/>
                </a:solidFill>
                <a:effectLst/>
                <a:uLnTx/>
                <a:uFillTx/>
                <a:latin typeface="Arial"/>
                <a:cs typeface="Arial"/>
                <a:sym typeface="Arial"/>
              </a:rPr>
              <a:t>:9012</a:t>
            </a:r>
            <a:endParaRPr kumimoji="0" sz="5600"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125"/>
          <p:cNvSpPr/>
          <p:nvPr/>
        </p:nvSpPr>
        <p:spPr>
          <a:xfrm rot="-146678">
            <a:off x="18426626" y="9176356"/>
            <a:ext cx="1645798" cy="29568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94" name="Google Shape;2194;p125"/>
          <p:cNvSpPr/>
          <p:nvPr/>
        </p:nvSpPr>
        <p:spPr>
          <a:xfrm rot="10653512">
            <a:off x="17643480" y="9134646"/>
            <a:ext cx="1971890" cy="30402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195" name="Google Shape;2195;p12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9705E15-A97C-21F3-FDC7-671F7A3687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26"/>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2202" name="Google Shape;2202;p126"/>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4: Running State Chain</a:t>
            </a:r>
            <a:endParaRPr sz="5400"/>
          </a:p>
        </p:txBody>
      </p:sp>
      <p:sp>
        <p:nvSpPr>
          <p:cNvPr id="2" name="TextBox 1">
            <a:extLst>
              <a:ext uri="{FF2B5EF4-FFF2-40B4-BE49-F238E27FC236}">
                <a16:creationId xmlns:a16="http://schemas.microsoft.com/office/drawing/2014/main" id="{22575ACB-477D-D3BB-1D32-4E181CE5EA5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127"/>
          <p:cNvSpPr/>
          <p:nvPr/>
        </p:nvSpPr>
        <p:spPr>
          <a:xfrm>
            <a:off x="5372100" y="5877150"/>
            <a:ext cx="24841200" cy="99462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09" name="Google Shape;2209;p12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210" name="Google Shape;2210;p127"/>
          <p:cNvSpPr/>
          <p:nvPr/>
        </p:nvSpPr>
        <p:spPr>
          <a:xfrm>
            <a:off x="10712537" y="6597210"/>
            <a:ext cx="4017300" cy="26022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11" name="Google Shape;2211;p127"/>
          <p:cNvSpPr/>
          <p:nvPr/>
        </p:nvSpPr>
        <p:spPr>
          <a:xfrm>
            <a:off x="20116145" y="7095823"/>
            <a:ext cx="4017300" cy="2602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212" name="Google Shape;2212;p127" descr="🦜 Parrot Emoji – Meaning, Pictures, Codes – 📕 EmojiGuide"/>
          <p:cNvPicPr preferRelativeResize="0"/>
          <p:nvPr/>
        </p:nvPicPr>
        <p:blipFill>
          <a:blip r:embed="rId3">
            <a:alphaModFix/>
          </a:blip>
          <a:stretch>
            <a:fillRect/>
          </a:stretch>
        </p:blipFill>
        <p:spPr>
          <a:xfrm>
            <a:off x="11577024" y="4833238"/>
            <a:ext cx="2212276" cy="2213260"/>
          </a:xfrm>
          <a:prstGeom prst="rect">
            <a:avLst/>
          </a:prstGeom>
          <a:noFill/>
          <a:ln>
            <a:noFill/>
          </a:ln>
        </p:spPr>
      </p:pic>
      <p:pic>
        <p:nvPicPr>
          <p:cNvPr id="2213" name="Google Shape;2213;p127"/>
          <p:cNvPicPr preferRelativeResize="0"/>
          <p:nvPr/>
        </p:nvPicPr>
        <p:blipFill rotWithShape="1">
          <a:blip r:embed="rId4">
            <a:alphaModFix/>
          </a:blip>
          <a:srcRect l="50169"/>
          <a:stretch/>
        </p:blipFill>
        <p:spPr>
          <a:xfrm>
            <a:off x="18470282" y="7422112"/>
            <a:ext cx="2212275" cy="3453483"/>
          </a:xfrm>
          <a:prstGeom prst="rect">
            <a:avLst/>
          </a:prstGeom>
          <a:noFill/>
          <a:ln>
            <a:noFill/>
          </a:ln>
        </p:spPr>
      </p:pic>
      <p:sp>
        <p:nvSpPr>
          <p:cNvPr id="2214" name="Google Shape;2214;p127"/>
          <p:cNvSpPr/>
          <p:nvPr/>
        </p:nvSpPr>
        <p:spPr>
          <a:xfrm>
            <a:off x="31456716" y="7095811"/>
            <a:ext cx="4017300" cy="2602200"/>
          </a:xfrm>
          <a:prstGeom prst="roundRect">
            <a:avLst>
              <a:gd name="adj" fmla="val 48000"/>
            </a:avLst>
          </a:prstGeom>
          <a:solidFill>
            <a:schemeClr val="dk1"/>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15" name="Google Shape;2215;p127"/>
          <p:cNvSpPr/>
          <p:nvPr/>
        </p:nvSpPr>
        <p:spPr>
          <a:xfrm>
            <a:off x="25976930" y="7095811"/>
            <a:ext cx="4017300" cy="26022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216" name="Google Shape;2216;p127"/>
          <p:cNvPicPr preferRelativeResize="0"/>
          <p:nvPr/>
        </p:nvPicPr>
        <p:blipFill rotWithShape="1">
          <a:blip r:embed="rId4">
            <a:alphaModFix/>
          </a:blip>
          <a:srcRect l="50169"/>
          <a:stretch/>
        </p:blipFill>
        <p:spPr>
          <a:xfrm rot="2545449">
            <a:off x="24147008" y="6670614"/>
            <a:ext cx="2212716" cy="3452795"/>
          </a:xfrm>
          <a:prstGeom prst="rect">
            <a:avLst/>
          </a:prstGeom>
          <a:noFill/>
          <a:ln>
            <a:noFill/>
          </a:ln>
        </p:spPr>
      </p:pic>
      <p:sp>
        <p:nvSpPr>
          <p:cNvPr id="2217" name="Google Shape;2217;p127"/>
          <p:cNvSpPr/>
          <p:nvPr/>
        </p:nvSpPr>
        <p:spPr>
          <a:xfrm>
            <a:off x="14824433" y="9698188"/>
            <a:ext cx="4017300" cy="2602200"/>
          </a:xfrm>
          <a:prstGeom prst="roundRect">
            <a:avLst>
              <a:gd name="adj" fmla="val 48000"/>
            </a:avLst>
          </a:prstGeom>
          <a:solidFill>
            <a:schemeClr val="dk1"/>
          </a:solid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FF"/>
                </a:solidFill>
                <a:effectLst/>
                <a:uLnTx/>
                <a:uFillTx/>
                <a:latin typeface="Arial"/>
                <a:cs typeface="Arial"/>
                <a:sym typeface="Arial"/>
              </a:rPr>
              <a:t>If/Else</a:t>
            </a:r>
            <a:endParaRPr kumimoji="0" sz="6400" b="1" i="0" u="none" strike="noStrike" kern="0" cap="none" spc="0" normalizeH="0" baseline="0" noProof="0">
              <a:ln>
                <a:noFill/>
              </a:ln>
              <a:solidFill>
                <a:srgbClr val="FF00FF"/>
              </a:solidFill>
              <a:effectLst/>
              <a:uLnTx/>
              <a:uFillTx/>
              <a:latin typeface="Arial"/>
              <a:cs typeface="Arial"/>
              <a:sym typeface="Arial"/>
            </a:endParaRPr>
          </a:p>
        </p:txBody>
      </p:sp>
      <p:sp>
        <p:nvSpPr>
          <p:cNvPr id="2218" name="Google Shape;2218;p127"/>
          <p:cNvSpPr/>
          <p:nvPr/>
        </p:nvSpPr>
        <p:spPr>
          <a:xfrm>
            <a:off x="19558915" y="12353957"/>
            <a:ext cx="4574700" cy="2602200"/>
          </a:xfrm>
          <a:prstGeom prst="roundRect">
            <a:avLst>
              <a:gd name="adj" fmla="val 48000"/>
            </a:avLst>
          </a:prstGeom>
          <a:solidFill>
            <a:schemeClr val="dk1"/>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674EA7"/>
                </a:solidFill>
                <a:effectLst/>
                <a:uLnTx/>
                <a:uFillTx/>
                <a:latin typeface="Arial"/>
                <a:cs typeface="Arial"/>
                <a:sym typeface="Arial"/>
              </a:rPr>
              <a:t>Database</a:t>
            </a:r>
            <a:endParaRPr kumimoji="0" sz="6400" b="1" i="0" u="none" strike="noStrike" kern="0" cap="none" spc="0" normalizeH="0" baseline="0" noProof="0">
              <a:ln>
                <a:noFill/>
              </a:ln>
              <a:solidFill>
                <a:srgbClr val="674EA7"/>
              </a:solidFill>
              <a:effectLst/>
              <a:uLnTx/>
              <a:uFillTx/>
              <a:latin typeface="Arial"/>
              <a:cs typeface="Arial"/>
              <a:sym typeface="Arial"/>
            </a:endParaRPr>
          </a:p>
        </p:txBody>
      </p:sp>
      <p:pic>
        <p:nvPicPr>
          <p:cNvPr id="2219" name="Google Shape;2219;p127"/>
          <p:cNvPicPr preferRelativeResize="0"/>
          <p:nvPr/>
        </p:nvPicPr>
        <p:blipFill rotWithShape="1">
          <a:blip r:embed="rId4">
            <a:alphaModFix/>
          </a:blip>
          <a:srcRect l="50169"/>
          <a:stretch/>
        </p:blipFill>
        <p:spPr>
          <a:xfrm rot="4965310">
            <a:off x="13773414" y="7385963"/>
            <a:ext cx="2213229" cy="3451994"/>
          </a:xfrm>
          <a:prstGeom prst="rect">
            <a:avLst/>
          </a:prstGeom>
          <a:noFill/>
          <a:ln>
            <a:noFill/>
          </a:ln>
        </p:spPr>
      </p:pic>
      <p:pic>
        <p:nvPicPr>
          <p:cNvPr id="2220" name="Google Shape;2220;p127"/>
          <p:cNvPicPr preferRelativeResize="0"/>
          <p:nvPr/>
        </p:nvPicPr>
        <p:blipFill rotWithShape="1">
          <a:blip r:embed="rId4">
            <a:alphaModFix/>
          </a:blip>
          <a:srcRect l="50169"/>
          <a:stretch/>
        </p:blipFill>
        <p:spPr>
          <a:xfrm rot="7970857">
            <a:off x="15313196" y="11624010"/>
            <a:ext cx="2212797" cy="3452670"/>
          </a:xfrm>
          <a:prstGeom prst="rect">
            <a:avLst/>
          </a:prstGeom>
          <a:noFill/>
          <a:ln>
            <a:noFill/>
          </a:ln>
        </p:spPr>
      </p:pic>
      <p:sp>
        <p:nvSpPr>
          <p:cNvPr id="2221" name="Google Shape;2221;p127"/>
          <p:cNvSpPr/>
          <p:nvPr/>
        </p:nvSpPr>
        <p:spPr>
          <a:xfrm>
            <a:off x="14576828" y="14446619"/>
            <a:ext cx="4017300" cy="26022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22" name="Google Shape;2222;p127"/>
          <p:cNvSpPr/>
          <p:nvPr/>
        </p:nvSpPr>
        <p:spPr>
          <a:xfrm>
            <a:off x="24071117" y="9939430"/>
            <a:ext cx="4017300" cy="2602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223" name="Google Shape;2223;p127"/>
          <p:cNvPicPr preferRelativeResize="0"/>
          <p:nvPr/>
        </p:nvPicPr>
        <p:blipFill rotWithShape="1">
          <a:blip r:embed="rId4">
            <a:alphaModFix/>
          </a:blip>
          <a:srcRect l="50169"/>
          <a:stretch/>
        </p:blipFill>
        <p:spPr>
          <a:xfrm>
            <a:off x="23917057" y="11196947"/>
            <a:ext cx="2212275" cy="3453483"/>
          </a:xfrm>
          <a:prstGeom prst="rect">
            <a:avLst/>
          </a:prstGeom>
          <a:noFill/>
          <a:ln>
            <a:noFill/>
          </a:ln>
        </p:spPr>
      </p:pic>
      <p:pic>
        <p:nvPicPr>
          <p:cNvPr id="2224" name="Google Shape;2224;p127"/>
          <p:cNvPicPr preferRelativeResize="0"/>
          <p:nvPr/>
        </p:nvPicPr>
        <p:blipFill rotWithShape="1">
          <a:blip r:embed="rId4">
            <a:alphaModFix/>
          </a:blip>
          <a:srcRect l="50169"/>
          <a:stretch/>
        </p:blipFill>
        <p:spPr>
          <a:xfrm>
            <a:off x="26586237" y="8267616"/>
            <a:ext cx="2212275" cy="3453483"/>
          </a:xfrm>
          <a:prstGeom prst="rect">
            <a:avLst/>
          </a:prstGeom>
          <a:noFill/>
          <a:ln>
            <a:noFill/>
          </a:ln>
        </p:spPr>
      </p:pic>
      <p:pic>
        <p:nvPicPr>
          <p:cNvPr id="2225" name="Google Shape;2225;p127" descr="🦜 Parrot Emoji – Meaning, Pictures, Codes – 📕 EmojiGuide"/>
          <p:cNvPicPr preferRelativeResize="0"/>
          <p:nvPr/>
        </p:nvPicPr>
        <p:blipFill>
          <a:blip r:embed="rId3">
            <a:alphaModFix/>
          </a:blip>
          <a:stretch>
            <a:fillRect/>
          </a:stretch>
        </p:blipFill>
        <p:spPr>
          <a:xfrm>
            <a:off x="26879503" y="5331850"/>
            <a:ext cx="2212276" cy="2213260"/>
          </a:xfrm>
          <a:prstGeom prst="rect">
            <a:avLst/>
          </a:prstGeom>
          <a:noFill/>
          <a:ln>
            <a:noFill/>
          </a:ln>
        </p:spPr>
      </p:pic>
      <p:sp>
        <p:nvSpPr>
          <p:cNvPr id="2226" name="Google Shape;2226;p127"/>
          <p:cNvSpPr/>
          <p:nvPr/>
        </p:nvSpPr>
        <p:spPr>
          <a:xfrm>
            <a:off x="5806238" y="6597210"/>
            <a:ext cx="4017300" cy="26022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E69138"/>
                </a:solidFill>
                <a:effectLst/>
                <a:uLnTx/>
                <a:uFillTx/>
                <a:latin typeface="Arial"/>
                <a:cs typeface="Arial"/>
                <a:sym typeface="Arial"/>
              </a:rPr>
              <a:t>Prompt</a:t>
            </a:r>
            <a:endParaRPr kumimoji="0" sz="6400" b="1" i="0" u="none" strike="noStrike" kern="0" cap="none" spc="0" normalizeH="0" baseline="0" noProof="0">
              <a:ln>
                <a:noFill/>
              </a:ln>
              <a:solidFill>
                <a:srgbClr val="E69138"/>
              </a:solidFill>
              <a:effectLst/>
              <a:uLnTx/>
              <a:uFillTx/>
              <a:latin typeface="Arial"/>
              <a:cs typeface="Arial"/>
              <a:sym typeface="Arial"/>
            </a:endParaRPr>
          </a:p>
        </p:txBody>
      </p:sp>
      <p:pic>
        <p:nvPicPr>
          <p:cNvPr id="2227" name="Google Shape;2227;p127"/>
          <p:cNvPicPr preferRelativeResize="0"/>
          <p:nvPr/>
        </p:nvPicPr>
        <p:blipFill rotWithShape="1">
          <a:blip r:embed="rId4">
            <a:alphaModFix/>
          </a:blip>
          <a:srcRect l="50169"/>
          <a:stretch/>
        </p:blipFill>
        <p:spPr>
          <a:xfrm rot="2545449">
            <a:off x="9479452" y="6172001"/>
            <a:ext cx="2212716" cy="3452795"/>
          </a:xfrm>
          <a:prstGeom prst="rect">
            <a:avLst/>
          </a:prstGeom>
          <a:noFill/>
          <a:ln>
            <a:noFill/>
          </a:ln>
        </p:spPr>
      </p:pic>
      <p:pic>
        <p:nvPicPr>
          <p:cNvPr id="2228" name="Google Shape;2228;p127"/>
          <p:cNvPicPr preferRelativeResize="0"/>
          <p:nvPr/>
        </p:nvPicPr>
        <p:blipFill rotWithShape="1">
          <a:blip r:embed="rId4">
            <a:alphaModFix/>
          </a:blip>
          <a:srcRect l="50169"/>
          <a:stretch/>
        </p:blipFill>
        <p:spPr>
          <a:xfrm rot="2545449">
            <a:off x="29586653" y="6670614"/>
            <a:ext cx="2212716" cy="3452795"/>
          </a:xfrm>
          <a:prstGeom prst="rect">
            <a:avLst/>
          </a:prstGeom>
          <a:noFill/>
          <a:ln>
            <a:noFill/>
          </a:ln>
        </p:spPr>
      </p:pic>
      <p:sp>
        <p:nvSpPr>
          <p:cNvPr id="2229" name="Google Shape;2229;p127"/>
          <p:cNvSpPr/>
          <p:nvPr/>
        </p:nvSpPr>
        <p:spPr>
          <a:xfrm>
            <a:off x="1101988" y="6505838"/>
            <a:ext cx="3552000" cy="2784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230" name="Google Shape;2230;p127"/>
          <p:cNvPicPr preferRelativeResize="0"/>
          <p:nvPr/>
        </p:nvPicPr>
        <p:blipFill rotWithShape="1">
          <a:blip r:embed="rId4">
            <a:alphaModFix/>
          </a:blip>
          <a:srcRect l="50169"/>
          <a:stretch/>
        </p:blipFill>
        <p:spPr>
          <a:xfrm rot="2545449">
            <a:off x="4161577" y="6171901"/>
            <a:ext cx="2212716" cy="3452795"/>
          </a:xfrm>
          <a:prstGeom prst="rect">
            <a:avLst/>
          </a:prstGeom>
          <a:noFill/>
          <a:ln>
            <a:noFill/>
          </a:ln>
        </p:spPr>
      </p:pic>
      <p:pic>
        <p:nvPicPr>
          <p:cNvPr id="2231" name="Google Shape;2231;p127"/>
          <p:cNvPicPr preferRelativeResize="0"/>
          <p:nvPr/>
        </p:nvPicPr>
        <p:blipFill rotWithShape="1">
          <a:blip r:embed="rId4">
            <a:alphaModFix/>
          </a:blip>
          <a:srcRect l="50169"/>
          <a:stretch/>
        </p:blipFill>
        <p:spPr>
          <a:xfrm rot="4965310">
            <a:off x="17896499" y="10786574"/>
            <a:ext cx="2213229" cy="3451994"/>
          </a:xfrm>
          <a:prstGeom prst="rect">
            <a:avLst/>
          </a:prstGeom>
          <a:noFill/>
          <a:ln>
            <a:noFill/>
          </a:ln>
        </p:spPr>
      </p:pic>
      <p:sp>
        <p:nvSpPr>
          <p:cNvPr id="2232" name="Google Shape;2232;p127"/>
          <p:cNvSpPr/>
          <p:nvPr/>
        </p:nvSpPr>
        <p:spPr>
          <a:xfrm>
            <a:off x="29091763" y="5135125"/>
            <a:ext cx="4301100" cy="1609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External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33" name="Google Shape;2233;p127"/>
          <p:cNvSpPr/>
          <p:nvPr/>
        </p:nvSpPr>
        <p:spPr>
          <a:xfrm>
            <a:off x="6411413" y="13282200"/>
            <a:ext cx="4301100" cy="1609500"/>
          </a:xfrm>
          <a:prstGeom prst="roundRect">
            <a:avLst>
              <a:gd name="adj" fmla="val 48000"/>
            </a:avLst>
          </a:prstGeom>
          <a:solidFill>
            <a:schemeClr val="dk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Internal</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34" name="Google Shape;2234;p127"/>
          <p:cNvSpPr txBox="1"/>
          <p:nvPr/>
        </p:nvSpPr>
        <p:spPr>
          <a:xfrm>
            <a:off x="13184575" y="12725813"/>
            <a:ext cx="3390900" cy="129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00" b="0" i="0" u="none" strike="noStrike" kern="0" cap="none" spc="0" normalizeH="0" baseline="0" noProof="0">
                <a:ln>
                  <a:noFill/>
                </a:ln>
                <a:solidFill>
                  <a:srgbClr val="000000"/>
                </a:solidFill>
                <a:effectLst/>
                <a:uLnTx/>
                <a:uFillTx/>
                <a:latin typeface="Arial"/>
                <a:cs typeface="Arial"/>
                <a:sym typeface="Arial"/>
              </a:rPr>
              <a:t>Off-Topic</a:t>
            </a:r>
            <a:endParaRPr kumimoji="0" sz="4900"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127"/>
          <p:cNvSpPr txBox="1"/>
          <p:nvPr/>
        </p:nvSpPr>
        <p:spPr>
          <a:xfrm>
            <a:off x="19736800" y="11320500"/>
            <a:ext cx="4574700" cy="129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00" b="0" i="0" u="none" strike="noStrike" kern="0" cap="none" spc="0" normalizeH="0" baseline="0" noProof="0">
                <a:ln>
                  <a:noFill/>
                </a:ln>
                <a:solidFill>
                  <a:srgbClr val="000000"/>
                </a:solidFill>
                <a:effectLst/>
                <a:uLnTx/>
                <a:uFillTx/>
                <a:latin typeface="Arial"/>
                <a:cs typeface="Arial"/>
                <a:sym typeface="Arial"/>
              </a:rPr>
              <a:t>Needs Lookup</a:t>
            </a:r>
            <a:endParaRPr kumimoji="0" sz="4900"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127"/>
          <p:cNvSpPr txBox="1"/>
          <p:nvPr/>
        </p:nvSpPr>
        <p:spPr>
          <a:xfrm>
            <a:off x="20235875" y="9558425"/>
            <a:ext cx="4574700" cy="129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00" b="0" i="0" u="none" strike="noStrike" kern="0" cap="none" spc="0" normalizeH="0" baseline="0" noProof="0">
                <a:ln>
                  <a:noFill/>
                </a:ln>
                <a:solidFill>
                  <a:srgbClr val="000000"/>
                </a:solidFill>
                <a:effectLst/>
                <a:uLnTx/>
                <a:uFillTx/>
                <a:latin typeface="Arial"/>
                <a:cs typeface="Arial"/>
                <a:sym typeface="Arial"/>
              </a:rPr>
              <a:t>No Lookup</a:t>
            </a:r>
            <a:endParaRPr kumimoji="0" sz="4900"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127"/>
          <p:cNvSpPr txBox="1"/>
          <p:nvPr/>
        </p:nvSpPr>
        <p:spPr>
          <a:xfrm>
            <a:off x="5940400" y="9346663"/>
            <a:ext cx="3703500" cy="1295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00" b="0" i="0" u="none" strike="noStrike" kern="0" cap="none" spc="0" normalizeH="0" baseline="0" noProof="0">
                <a:ln>
                  <a:noFill/>
                </a:ln>
                <a:solidFill>
                  <a:srgbClr val="000000"/>
                </a:solidFill>
                <a:effectLst/>
                <a:uLnTx/>
                <a:uFillTx/>
                <a:latin typeface="Arial"/>
                <a:cs typeface="Arial"/>
                <a:sym typeface="Arial"/>
              </a:rPr>
              <a:t>What to do?</a:t>
            </a:r>
            <a:endParaRPr kumimoji="0" sz="4900"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12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Recall Our Assumptions</a:t>
            </a:r>
            <a:endParaRPr sz="5400" b="1"/>
          </a:p>
        </p:txBody>
      </p:sp>
      <p:sp>
        <p:nvSpPr>
          <p:cNvPr id="2239" name="Google Shape;2239;p12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33B0F54-0E54-601C-6D82-4710B98AD6A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sp>
        <p:nvSpPr>
          <p:cNvPr id="2245" name="Google Shape;2245;p12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246" name="Google Shape;2246;p128"/>
          <p:cNvSpPr/>
          <p:nvPr/>
        </p:nvSpPr>
        <p:spPr>
          <a:xfrm>
            <a:off x="5571446" y="3921175"/>
            <a:ext cx="76209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47" name="Google Shape;2247;p128"/>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48" name="Google Shape;2248;p128"/>
          <p:cNvSpPr/>
          <p:nvPr/>
        </p:nvSpPr>
        <p:spPr>
          <a:xfrm>
            <a:off x="9824239" y="4487500"/>
            <a:ext cx="31695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49" name="Google Shape;2249;p128"/>
          <p:cNvSpPr/>
          <p:nvPr/>
        </p:nvSpPr>
        <p:spPr>
          <a:xfrm>
            <a:off x="2610191"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250" name="Google Shape;2250;p128"/>
          <p:cNvSpPr/>
          <p:nvPr/>
        </p:nvSpPr>
        <p:spPr>
          <a:xfrm>
            <a:off x="12993758" y="4541664"/>
            <a:ext cx="36165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Topic</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251" name="Google Shape;2251;p128"/>
          <p:cNvSpPr/>
          <p:nvPr/>
        </p:nvSpPr>
        <p:spPr>
          <a:xfrm>
            <a:off x="1070850" y="11780275"/>
            <a:ext cx="16622100" cy="44817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{‘input’ : ‘sentence’}</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 cls_prompt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llm</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9900FF"/>
                </a:solidFill>
                <a:effectLst/>
                <a:uLnTx/>
                <a:uFillTx/>
                <a:latin typeface="Roboto Mono"/>
                <a:ea typeface="Roboto Mono"/>
                <a:cs typeface="Roboto Mono"/>
                <a:sym typeface="Roboto Mono"/>
              </a:rPr>
              <a:t>topic</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.invoke(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252" name="Google Shape;2252;p12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Running State</a:t>
            </a:r>
            <a:endParaRPr sz="5400"/>
          </a:p>
        </p:txBody>
      </p:sp>
      <p:sp>
        <p:nvSpPr>
          <p:cNvPr id="2253" name="Google Shape;2253;p12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4310E8C-D7AC-DBCD-2A2C-F0758C9F1B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sp>
        <p:nvSpPr>
          <p:cNvPr id="2259" name="Google Shape;2259;p129"/>
          <p:cNvSpPr/>
          <p:nvPr/>
        </p:nvSpPr>
        <p:spPr>
          <a:xfrm>
            <a:off x="21802996" y="4110100"/>
            <a:ext cx="76209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60" name="Google Shape;2260;p12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261" name="Google Shape;2261;p129"/>
          <p:cNvSpPr/>
          <p:nvPr/>
        </p:nvSpPr>
        <p:spPr>
          <a:xfrm>
            <a:off x="5571446" y="3921175"/>
            <a:ext cx="76209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62" name="Google Shape;2262;p129"/>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63" name="Google Shape;2263;p129"/>
          <p:cNvSpPr/>
          <p:nvPr/>
        </p:nvSpPr>
        <p:spPr>
          <a:xfrm>
            <a:off x="9824239" y="4487500"/>
            <a:ext cx="31695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64" name="Google Shape;2264;p129"/>
          <p:cNvSpPr/>
          <p:nvPr/>
        </p:nvSpPr>
        <p:spPr>
          <a:xfrm>
            <a:off x="2610191"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265" name="Google Shape;2265;p129"/>
          <p:cNvSpPr/>
          <p:nvPr/>
        </p:nvSpPr>
        <p:spPr>
          <a:xfrm>
            <a:off x="22093504"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Generate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66" name="Google Shape;2266;p129"/>
          <p:cNvSpPr/>
          <p:nvPr/>
        </p:nvSpPr>
        <p:spPr>
          <a:xfrm>
            <a:off x="25956214" y="4541675"/>
            <a:ext cx="31695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67" name="Google Shape;2267;p129"/>
          <p:cNvSpPr/>
          <p:nvPr/>
        </p:nvSpPr>
        <p:spPr>
          <a:xfrm>
            <a:off x="29125721" y="44874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68" name="Google Shape;2268;p129"/>
          <p:cNvSpPr/>
          <p:nvPr/>
        </p:nvSpPr>
        <p:spPr>
          <a:xfrm>
            <a:off x="12993758" y="4541664"/>
            <a:ext cx="36165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Topic</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269" name="Google Shape;2269;p129"/>
          <p:cNvSpPr/>
          <p:nvPr/>
        </p:nvSpPr>
        <p:spPr>
          <a:xfrm>
            <a:off x="1070850" y="11780275"/>
            <a:ext cx="16622100" cy="44817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{‘input’ : ‘sentence’}</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 cls_prompt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llm</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9900FF"/>
                </a:solidFill>
                <a:effectLst/>
                <a:uLnTx/>
                <a:uFillTx/>
                <a:latin typeface="Roboto Mono"/>
                <a:ea typeface="Roboto Mono"/>
                <a:cs typeface="Roboto Mono"/>
                <a:sym typeface="Roboto Mono"/>
              </a:rPr>
              <a:t>topic</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.invoke(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270" name="Google Shape;2270;p129"/>
          <p:cNvSpPr/>
          <p:nvPr/>
        </p:nvSpPr>
        <p:spPr>
          <a:xfrm>
            <a:off x="18280775" y="11780275"/>
            <a:ext cx="17291400" cy="44817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gen_chain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E69138"/>
                </a:solidFill>
                <a:effectLst/>
                <a:uLnTx/>
                <a:uFillTx/>
                <a:latin typeface="Roboto Mono"/>
                <a:ea typeface="Roboto Mono"/>
                <a:cs typeface="Roboto Mono"/>
                <a:sym typeface="Roboto Mono"/>
              </a:rPr>
              <a:t>out_prompt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llm</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cls_chain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gen_chain</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for </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token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in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.stream(</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print(</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token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end=””)</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271" name="Google Shape;2271;p12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100"/>
              <a:buFont typeface="Arial"/>
              <a:buNone/>
            </a:pPr>
            <a:r>
              <a:rPr lang="en-US" sz="5400" b="1"/>
              <a:t>Towards Running State</a:t>
            </a:r>
            <a:endParaRPr sz="5400" b="1"/>
          </a:p>
          <a:p>
            <a:pPr marL="0" lvl="0" indent="0" algn="ctr" rtl="0">
              <a:spcBef>
                <a:spcPts val="0"/>
              </a:spcBef>
              <a:spcAft>
                <a:spcPts val="0"/>
              </a:spcAft>
              <a:buNone/>
            </a:pPr>
            <a:endParaRPr/>
          </a:p>
        </p:txBody>
      </p:sp>
      <p:sp>
        <p:nvSpPr>
          <p:cNvPr id="2272" name="Google Shape;2272;p12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9C0DE13B-C9F6-A472-F70E-9BFE2842931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13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279" name="Google Shape;2279;p130"/>
          <p:cNvSpPr/>
          <p:nvPr/>
        </p:nvSpPr>
        <p:spPr>
          <a:xfrm>
            <a:off x="5571452" y="3921175"/>
            <a:ext cx="141261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80" name="Google Shape;2280;p130"/>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81" name="Google Shape;2281;p130"/>
          <p:cNvSpPr/>
          <p:nvPr/>
        </p:nvSpPr>
        <p:spPr>
          <a:xfrm>
            <a:off x="9595648" y="4487500"/>
            <a:ext cx="257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82" name="Google Shape;2282;p130"/>
          <p:cNvSpPr/>
          <p:nvPr/>
        </p:nvSpPr>
        <p:spPr>
          <a:xfrm>
            <a:off x="2610191"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283" name="Google Shape;2283;p130"/>
          <p:cNvSpPr/>
          <p:nvPr/>
        </p:nvSpPr>
        <p:spPr>
          <a:xfrm>
            <a:off x="684750" y="13168925"/>
            <a:ext cx="172914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{‘input’ : ‘sentence’}</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new_sentence</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.invoke(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284" name="Google Shape;2284;p130"/>
          <p:cNvSpPr/>
          <p:nvPr/>
        </p:nvSpPr>
        <p:spPr>
          <a:xfrm>
            <a:off x="23566387" y="3921175"/>
            <a:ext cx="8690400" cy="83907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285" name="Google Shape;2285;p130"/>
          <p:cNvSpPr/>
          <p:nvPr/>
        </p:nvSpPr>
        <p:spPr>
          <a:xfrm>
            <a:off x="24098254" y="71728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Combine Sentences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86" name="Google Shape;2286;p130"/>
          <p:cNvSpPr/>
          <p:nvPr/>
        </p:nvSpPr>
        <p:spPr>
          <a:xfrm>
            <a:off x="27871684" y="71728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287" name="Google Shape;2287;p130" descr="🦜 Parrot Emoji – Meaning, Pictures, Codes – 📕 EmojiGuide"/>
          <p:cNvPicPr preferRelativeResize="0"/>
          <p:nvPr/>
        </p:nvPicPr>
        <p:blipFill>
          <a:blip r:embed="rId3">
            <a:alphaModFix/>
          </a:blip>
          <a:stretch>
            <a:fillRect/>
          </a:stretch>
        </p:blipFill>
        <p:spPr>
          <a:xfrm>
            <a:off x="28641912" y="5747646"/>
            <a:ext cx="2019587" cy="1935275"/>
          </a:xfrm>
          <a:prstGeom prst="rect">
            <a:avLst/>
          </a:prstGeom>
          <a:noFill/>
          <a:ln>
            <a:noFill/>
          </a:ln>
        </p:spPr>
      </p:pic>
      <p:sp>
        <p:nvSpPr>
          <p:cNvPr id="2288" name="Google Shape;2288;p130"/>
          <p:cNvSpPr/>
          <p:nvPr/>
        </p:nvSpPr>
        <p:spPr>
          <a:xfrm>
            <a:off x="11929904" y="44875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Generate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289" name="Google Shape;2289;p130"/>
          <p:cNvSpPr/>
          <p:nvPr/>
        </p:nvSpPr>
        <p:spPr>
          <a:xfrm>
            <a:off x="15577849" y="4541675"/>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290" name="Google Shape;2290;p130"/>
          <p:cNvSpPr/>
          <p:nvPr/>
        </p:nvSpPr>
        <p:spPr>
          <a:xfrm>
            <a:off x="18435204" y="90293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291" name="Google Shape;2291;p130"/>
          <p:cNvSpPr/>
          <p:nvPr/>
        </p:nvSpPr>
        <p:spPr>
          <a:xfrm>
            <a:off x="31992233" y="7172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92" name="Google Shape;2292;p130"/>
          <p:cNvSpPr/>
          <p:nvPr/>
        </p:nvSpPr>
        <p:spPr>
          <a:xfrm>
            <a:off x="18317446" y="4706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293" name="Google Shape;2293;p13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Running State</a:t>
            </a:r>
            <a:endParaRPr sz="5400"/>
          </a:p>
        </p:txBody>
      </p:sp>
      <p:sp>
        <p:nvSpPr>
          <p:cNvPr id="2294" name="Google Shape;2294;p13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E7FD9E7-EBDF-25FF-C7E0-D9F1EABAC8B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sp>
        <p:nvSpPr>
          <p:cNvPr id="2300" name="Google Shape;2300;p13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301" name="Google Shape;2301;p131"/>
          <p:cNvSpPr/>
          <p:nvPr/>
        </p:nvSpPr>
        <p:spPr>
          <a:xfrm>
            <a:off x="5571452" y="3921175"/>
            <a:ext cx="141261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02" name="Google Shape;2302;p131"/>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03" name="Google Shape;2303;p131"/>
          <p:cNvSpPr/>
          <p:nvPr/>
        </p:nvSpPr>
        <p:spPr>
          <a:xfrm>
            <a:off x="9595648" y="4487500"/>
            <a:ext cx="257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304" name="Google Shape;2304;p131"/>
          <p:cNvSpPr/>
          <p:nvPr/>
        </p:nvSpPr>
        <p:spPr>
          <a:xfrm>
            <a:off x="2610191" y="4541683"/>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305" name="Google Shape;2305;p131"/>
          <p:cNvSpPr/>
          <p:nvPr/>
        </p:nvSpPr>
        <p:spPr>
          <a:xfrm>
            <a:off x="684750" y="13168925"/>
            <a:ext cx="172914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{‘input’ : ‘sentence’}</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new_sentence</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.invoke(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306" name="Google Shape;2306;p131"/>
          <p:cNvSpPr/>
          <p:nvPr/>
        </p:nvSpPr>
        <p:spPr>
          <a:xfrm>
            <a:off x="23566387" y="3921175"/>
            <a:ext cx="8690400" cy="83907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07" name="Google Shape;2307;p131"/>
          <p:cNvSpPr/>
          <p:nvPr/>
        </p:nvSpPr>
        <p:spPr>
          <a:xfrm>
            <a:off x="24098254" y="71728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Combine Sentences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08" name="Google Shape;2308;p131"/>
          <p:cNvSpPr/>
          <p:nvPr/>
        </p:nvSpPr>
        <p:spPr>
          <a:xfrm>
            <a:off x="27871684" y="71728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309" name="Google Shape;2309;p131" descr="🦜 Parrot Emoji – Meaning, Pictures, Codes – 📕 EmojiGuide"/>
          <p:cNvPicPr preferRelativeResize="0"/>
          <p:nvPr/>
        </p:nvPicPr>
        <p:blipFill>
          <a:blip r:embed="rId3">
            <a:alphaModFix/>
          </a:blip>
          <a:stretch>
            <a:fillRect/>
          </a:stretch>
        </p:blipFill>
        <p:spPr>
          <a:xfrm>
            <a:off x="28641912" y="5747646"/>
            <a:ext cx="2019587" cy="1935275"/>
          </a:xfrm>
          <a:prstGeom prst="rect">
            <a:avLst/>
          </a:prstGeom>
          <a:noFill/>
          <a:ln>
            <a:noFill/>
          </a:ln>
        </p:spPr>
      </p:pic>
      <p:sp>
        <p:nvSpPr>
          <p:cNvPr id="2310" name="Google Shape;2310;p131"/>
          <p:cNvSpPr/>
          <p:nvPr/>
        </p:nvSpPr>
        <p:spPr>
          <a:xfrm rot="8100000">
            <a:off x="18731380" y="6101270"/>
            <a:ext cx="3839590" cy="4030509"/>
          </a:xfrm>
          <a:prstGeom prst="halfFrame">
            <a:avLst>
              <a:gd name="adj1" fmla="val 33333"/>
              <a:gd name="adj2" fmla="val 33333"/>
            </a:avLst>
          </a:prstGeom>
          <a:solidFill>
            <a:srgbClr val="0071C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131"/>
          <p:cNvSpPr/>
          <p:nvPr/>
        </p:nvSpPr>
        <p:spPr>
          <a:xfrm>
            <a:off x="11929904" y="44875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Generate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12" name="Google Shape;2312;p131"/>
          <p:cNvSpPr/>
          <p:nvPr/>
        </p:nvSpPr>
        <p:spPr>
          <a:xfrm>
            <a:off x="15577849" y="4541675"/>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313" name="Google Shape;2313;p131"/>
          <p:cNvSpPr/>
          <p:nvPr/>
        </p:nvSpPr>
        <p:spPr>
          <a:xfrm>
            <a:off x="18435204" y="90293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314" name="Google Shape;2314;p131"/>
          <p:cNvSpPr/>
          <p:nvPr/>
        </p:nvSpPr>
        <p:spPr>
          <a:xfrm>
            <a:off x="18317325" y="13168925"/>
            <a:ext cx="17291400" cy="51483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.update(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{‘new’ : </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‘new_sentence’</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1A1A1A"/>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1A1A1A"/>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for </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token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in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merge_chain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.stream(</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inputs</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print(</a:t>
            </a: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token</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end=””)</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315" name="Google Shape;2315;p131"/>
          <p:cNvSpPr/>
          <p:nvPr/>
        </p:nvSpPr>
        <p:spPr>
          <a:xfrm>
            <a:off x="31992233" y="7172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316" name="Google Shape;2316;p131"/>
          <p:cNvSpPr/>
          <p:nvPr/>
        </p:nvSpPr>
        <p:spPr>
          <a:xfrm>
            <a:off x="18317446" y="4706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317" name="Google Shape;2317;p13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Running State</a:t>
            </a:r>
            <a:endParaRPr sz="5400"/>
          </a:p>
        </p:txBody>
      </p:sp>
      <p:sp>
        <p:nvSpPr>
          <p:cNvPr id="2318" name="Google Shape;2318;p13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893AC69B-48BA-AA55-5835-BAD4196BCE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132"/>
          <p:cNvSpPr/>
          <p:nvPr/>
        </p:nvSpPr>
        <p:spPr>
          <a:xfrm>
            <a:off x="4737175" y="3921175"/>
            <a:ext cx="18029400" cy="8174700"/>
          </a:xfrm>
          <a:prstGeom prst="roundRect">
            <a:avLst>
              <a:gd name="adj" fmla="val 14812"/>
            </a:avLst>
          </a:prstGeom>
          <a:solidFill>
            <a:srgbClr val="C9DAF8"/>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25" name="Google Shape;2325;p13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Chain Building</a:t>
            </a:r>
            <a:endParaRPr sz="8400"/>
          </a:p>
        </p:txBody>
      </p:sp>
      <p:sp>
        <p:nvSpPr>
          <p:cNvPr id="2326" name="Google Shape;2326;p132"/>
          <p:cNvSpPr/>
          <p:nvPr/>
        </p:nvSpPr>
        <p:spPr>
          <a:xfrm>
            <a:off x="5571452" y="3921175"/>
            <a:ext cx="14126100" cy="48555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27" name="Google Shape;2327;p132"/>
          <p:cNvSpPr/>
          <p:nvPr/>
        </p:nvSpPr>
        <p:spPr>
          <a:xfrm>
            <a:off x="599111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Classify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28" name="Google Shape;2328;p132"/>
          <p:cNvSpPr/>
          <p:nvPr/>
        </p:nvSpPr>
        <p:spPr>
          <a:xfrm>
            <a:off x="9595648" y="4487500"/>
            <a:ext cx="257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329" name="Google Shape;2329;p132"/>
          <p:cNvSpPr/>
          <p:nvPr/>
        </p:nvSpPr>
        <p:spPr>
          <a:xfrm>
            <a:off x="838816" y="448750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330" name="Google Shape;2330;p132"/>
          <p:cNvSpPr/>
          <p:nvPr/>
        </p:nvSpPr>
        <p:spPr>
          <a:xfrm>
            <a:off x="9642300" y="13168925"/>
            <a:ext cx="172914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out_chain</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a:t>
            </a:r>
            <a:r>
              <a:rPr kumimoji="0" lang="en-US" sz="5400" b="0" i="0" u="none" strike="noStrike" kern="0" cap="none" spc="0" normalizeH="0" baseline="0" noProof="0">
                <a:ln>
                  <a:noFill/>
                </a:ln>
                <a:solidFill>
                  <a:srgbClr val="666666"/>
                </a:solidFill>
                <a:effectLst/>
                <a:uLnTx/>
                <a:uFillTx/>
                <a:latin typeface="Roboto Mono"/>
                <a:ea typeface="Roboto Mono"/>
                <a:cs typeface="Roboto Mono"/>
                <a:sym typeface="Roboto Mono"/>
              </a:rPr>
              <a:t>RunnableAssign({</a:t>
            </a:r>
            <a:endParaRPr kumimoji="0" sz="5400" b="0" i="0" u="none" strike="noStrike" kern="0" cap="none" spc="0" normalizeH="0" baseline="0" noProof="0">
              <a:ln>
                <a:noFill/>
              </a:ln>
              <a:solidFill>
                <a:srgbClr val="666666"/>
              </a:solidFill>
              <a:effectLst/>
              <a:uLnTx/>
              <a:uFillTx/>
              <a:latin typeface="Roboto Mono"/>
              <a:ea typeface="Roboto Mono"/>
              <a:cs typeface="Roboto Mono"/>
              <a:sym typeface="Roboto Mono"/>
            </a:endParaRPr>
          </a:p>
          <a:p>
            <a:pPr marL="457200" marR="0" lvl="0" indent="45720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FF0000"/>
                </a:solidFill>
                <a:effectLst/>
                <a:uLnTx/>
                <a:uFillTx/>
                <a:latin typeface="Roboto Mono"/>
                <a:ea typeface="Roboto Mono"/>
                <a:cs typeface="Roboto Mono"/>
                <a:sym typeface="Roboto Mono"/>
              </a:rPr>
              <a:t>new_sentence</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cls_chain </a:t>
            </a:r>
            <a:r>
              <a:rPr kumimoji="0" lang="en-US" sz="5400" b="0" i="0" u="none" strike="noStrike" kern="0" cap="none" spc="0" normalizeH="0" baseline="0" noProof="0">
                <a:ln>
                  <a:noFill/>
                </a:ln>
                <a:solidFill>
                  <a:srgbClr val="000000"/>
                </a:solidFill>
                <a:effectLst/>
                <a:uLnTx/>
                <a:uFillTx/>
                <a:latin typeface="Roboto Mono"/>
                <a:ea typeface="Roboto Mono"/>
                <a:cs typeface="Roboto Mono"/>
                <a:sym typeface="Roboto Mono"/>
              </a:rPr>
              <a:t>|</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 gen_chain</a:t>
            </a:r>
            <a:endParaRPr kumimoji="0" sz="5400" b="0"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666666"/>
                </a:solidFill>
                <a:effectLst/>
                <a:uLnTx/>
                <a:uFillTx/>
                <a:latin typeface="Roboto Mono"/>
                <a:ea typeface="Roboto Mono"/>
                <a:cs typeface="Roboto Mono"/>
                <a:sym typeface="Roboto Mono"/>
              </a:rPr>
              <a:t>}) | </a:t>
            </a:r>
            <a:r>
              <a:rPr kumimoji="0" lang="en-US" sz="5400" b="0" i="0" u="none" strike="noStrike" kern="0" cap="none" spc="0" normalizeH="0" baseline="0" noProof="0">
                <a:ln>
                  <a:noFill/>
                </a:ln>
                <a:solidFill>
                  <a:srgbClr val="76B900"/>
                </a:solidFill>
                <a:effectLst/>
                <a:uLnTx/>
                <a:uFillTx/>
                <a:latin typeface="Roboto Mono"/>
                <a:ea typeface="Roboto Mono"/>
                <a:cs typeface="Roboto Mono"/>
                <a:sym typeface="Roboto Mono"/>
              </a:rPr>
              <a:t>merge_chain</a:t>
            </a:r>
            <a:endParaRPr kumimoji="0" sz="5400" b="0" i="0" u="none" strike="noStrike" kern="0" cap="none" spc="0" normalizeH="0" baseline="0" noProof="0">
              <a:ln>
                <a:noFill/>
              </a:ln>
              <a:solidFill>
                <a:srgbClr val="000000"/>
              </a:solidFill>
              <a:effectLst/>
              <a:uLnTx/>
              <a:uFillTx/>
              <a:latin typeface="Roboto Mono"/>
              <a:ea typeface="Roboto Mono"/>
              <a:cs typeface="Roboto Mono"/>
              <a:sym typeface="Roboto Mono"/>
            </a:endParaRPr>
          </a:p>
        </p:txBody>
      </p:sp>
      <p:sp>
        <p:nvSpPr>
          <p:cNvPr id="2331" name="Google Shape;2331;p132"/>
          <p:cNvSpPr/>
          <p:nvPr/>
        </p:nvSpPr>
        <p:spPr>
          <a:xfrm>
            <a:off x="23566387" y="3921175"/>
            <a:ext cx="8690400" cy="8390700"/>
          </a:xfrm>
          <a:prstGeom prst="roundRect">
            <a:avLst>
              <a:gd name="adj" fmla="val 14812"/>
            </a:avLst>
          </a:prstGeom>
          <a:solidFill>
            <a:srgbClr val="E6EDE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32" name="Google Shape;2332;p132"/>
          <p:cNvSpPr/>
          <p:nvPr/>
        </p:nvSpPr>
        <p:spPr>
          <a:xfrm>
            <a:off x="24098254" y="71728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Combine Sentences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33" name="Google Shape;2333;p132"/>
          <p:cNvSpPr/>
          <p:nvPr/>
        </p:nvSpPr>
        <p:spPr>
          <a:xfrm>
            <a:off x="27871684" y="7172803"/>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334" name="Google Shape;2334;p132" descr="🦜 Parrot Emoji – Meaning, Pictures, Codes – 📕 EmojiGuide"/>
          <p:cNvPicPr preferRelativeResize="0"/>
          <p:nvPr/>
        </p:nvPicPr>
        <p:blipFill>
          <a:blip r:embed="rId3">
            <a:alphaModFix/>
          </a:blip>
          <a:stretch>
            <a:fillRect/>
          </a:stretch>
        </p:blipFill>
        <p:spPr>
          <a:xfrm>
            <a:off x="28641912" y="5747646"/>
            <a:ext cx="2019587" cy="1935275"/>
          </a:xfrm>
          <a:prstGeom prst="rect">
            <a:avLst/>
          </a:prstGeom>
          <a:noFill/>
          <a:ln>
            <a:noFill/>
          </a:ln>
        </p:spPr>
      </p:pic>
      <p:sp>
        <p:nvSpPr>
          <p:cNvPr id="2335" name="Google Shape;2335;p132"/>
          <p:cNvSpPr/>
          <p:nvPr/>
        </p:nvSpPr>
        <p:spPr>
          <a:xfrm>
            <a:off x="11929904" y="44875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Generate Sentence</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336" name="Google Shape;2336;p132"/>
          <p:cNvSpPr/>
          <p:nvPr/>
        </p:nvSpPr>
        <p:spPr>
          <a:xfrm>
            <a:off x="15577849" y="4541675"/>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337" name="Google Shape;2337;p132"/>
          <p:cNvSpPr/>
          <p:nvPr/>
        </p:nvSpPr>
        <p:spPr>
          <a:xfrm>
            <a:off x="20717254" y="8937871"/>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338" name="Google Shape;2338;p132"/>
          <p:cNvSpPr/>
          <p:nvPr/>
        </p:nvSpPr>
        <p:spPr>
          <a:xfrm>
            <a:off x="31992233" y="7172789"/>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339" name="Google Shape;2339;p132"/>
          <p:cNvSpPr/>
          <p:nvPr/>
        </p:nvSpPr>
        <p:spPr>
          <a:xfrm>
            <a:off x="20440846" y="4706814"/>
            <a:ext cx="36165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Output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340" name="Google Shape;2340;p132"/>
          <p:cNvSpPr/>
          <p:nvPr/>
        </p:nvSpPr>
        <p:spPr>
          <a:xfrm>
            <a:off x="4737175" y="9574975"/>
            <a:ext cx="11294100" cy="2520900"/>
          </a:xfrm>
          <a:prstGeom prst="roundRect">
            <a:avLst>
              <a:gd name="adj" fmla="val 48000"/>
            </a:avLst>
          </a:prstGeom>
          <a:solidFill>
            <a:schemeClr val="dk1"/>
          </a:solidFill>
          <a:ln w="762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RunnableAssign</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341" name="Google Shape;2341;p132"/>
          <p:cNvSpPr txBox="1"/>
          <p:nvPr/>
        </p:nvSpPr>
        <p:spPr>
          <a:xfrm>
            <a:off x="9001500" y="7256913"/>
            <a:ext cx="72660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Branch Chain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132"/>
          <p:cNvSpPr txBox="1"/>
          <p:nvPr/>
        </p:nvSpPr>
        <p:spPr>
          <a:xfrm>
            <a:off x="24278575" y="10250563"/>
            <a:ext cx="72660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Branch Chain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13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Running State</a:t>
            </a:r>
            <a:endParaRPr sz="5400" b="1"/>
          </a:p>
        </p:txBody>
      </p:sp>
      <p:sp>
        <p:nvSpPr>
          <p:cNvPr id="2344" name="Google Shape;2344;p13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3056699-3FBD-9BFF-1BC2-C0628F63956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14</a:t>
            </a:fld>
            <a:endParaRPr lang="en-US" kern="1200" dirty="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algn="ctr" defTabSz="2742927">
              <a:buClrTx/>
            </a:pPr>
            <a:r>
              <a:rPr lang="en-US" sz="4200" kern="1200" dirty="0">
                <a:solidFill>
                  <a:prstClr val="black"/>
                </a:solidFill>
                <a:latin typeface="Calibri" panose="020F0502020204030204"/>
                <a:ea typeface="+mn-ea"/>
                <a:cs typeface="+mn-cs"/>
                <a:hlinkClick r:id="rId2"/>
              </a:rPr>
              <a:t>https://learn.nvidia.com/certificates?id=ed-qOCIMQaatzU8SNUNxgw</a:t>
            </a:r>
          </a:p>
        </p:txBody>
      </p:sp>
      <p:pic>
        <p:nvPicPr>
          <p:cNvPr id="3" name="Picture 2">
            <a:extLst>
              <a:ext uri="{FF2B5EF4-FFF2-40B4-BE49-F238E27FC236}">
                <a16:creationId xmlns:a16="http://schemas.microsoft.com/office/drawing/2014/main" id="{5329C7B2-232F-4BBD-F977-EC75C495BAFF}"/>
              </a:ext>
            </a:extLst>
          </p:cNvPr>
          <p:cNvPicPr>
            <a:picLocks noChangeAspect="1"/>
          </p:cNvPicPr>
          <p:nvPr/>
        </p:nvPicPr>
        <p:blipFill>
          <a:blip r:embed="rId3"/>
          <a:stretch>
            <a:fillRect/>
          </a:stretch>
        </p:blipFill>
        <p:spPr>
          <a:xfrm>
            <a:off x="2278889" y="1645920"/>
            <a:ext cx="32641551" cy="18005904"/>
          </a:xfrm>
          <a:prstGeom prst="rect">
            <a:avLst/>
          </a:prstGeom>
        </p:spPr>
      </p:pic>
      <p:sp>
        <p:nvSpPr>
          <p:cNvPr id="5" name="Title 1">
            <a:extLst>
              <a:ext uri="{FF2B5EF4-FFF2-40B4-BE49-F238E27FC236}">
                <a16:creationId xmlns:a16="http://schemas.microsoft.com/office/drawing/2014/main" id="{3EA70EE8-6889-4F4D-281D-853A5E812FB9}"/>
              </a:ext>
            </a:extLst>
          </p:cNvPr>
          <p:cNvSpPr>
            <a:spLocks noGrp="1"/>
          </p:cNvSpPr>
          <p:nvPr>
            <p:ph type="title"/>
          </p:nvPr>
        </p:nvSpPr>
        <p:spPr>
          <a:xfrm>
            <a:off x="1603169" y="116412"/>
            <a:ext cx="33666543" cy="1494600"/>
          </a:xfrm>
        </p:spPr>
        <p:txBody>
          <a:bodyPr>
            <a:normAutofit fontScale="90000"/>
          </a:bodyPr>
          <a:lstStyle/>
          <a:p>
            <a:r>
              <a:rPr lang="en-US" dirty="0"/>
              <a:t>Get NVIDIA Certificate</a:t>
            </a:r>
          </a:p>
        </p:txBody>
      </p:sp>
      <p:pic>
        <p:nvPicPr>
          <p:cNvPr id="7" name="Picture 6">
            <a:extLst>
              <a:ext uri="{FF2B5EF4-FFF2-40B4-BE49-F238E27FC236}">
                <a16:creationId xmlns:a16="http://schemas.microsoft.com/office/drawing/2014/main" id="{19749A47-32C1-E949-D735-1E72E7382FEE}"/>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13273494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13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Running State</a:t>
            </a:r>
            <a:endParaRPr sz="8400"/>
          </a:p>
        </p:txBody>
      </p:sp>
      <p:pic>
        <p:nvPicPr>
          <p:cNvPr id="2351" name="Google Shape;2351;p133"/>
          <p:cNvPicPr preferRelativeResize="0"/>
          <p:nvPr/>
        </p:nvPicPr>
        <p:blipFill rotWithShape="1">
          <a:blip r:embed="rId3">
            <a:alphaModFix/>
          </a:blip>
          <a:srcRect r="22762" b="40419"/>
          <a:stretch/>
        </p:blipFill>
        <p:spPr>
          <a:xfrm>
            <a:off x="1223050" y="5435575"/>
            <a:ext cx="15173124" cy="13211025"/>
          </a:xfrm>
          <a:prstGeom prst="rect">
            <a:avLst/>
          </a:prstGeom>
          <a:noFill/>
          <a:ln>
            <a:noFill/>
          </a:ln>
        </p:spPr>
      </p:pic>
      <p:pic>
        <p:nvPicPr>
          <p:cNvPr id="2352" name="Google Shape;2352;p133"/>
          <p:cNvPicPr preferRelativeResize="0"/>
          <p:nvPr/>
        </p:nvPicPr>
        <p:blipFill rotWithShape="1">
          <a:blip r:embed="rId3">
            <a:alphaModFix/>
          </a:blip>
          <a:srcRect t="60597"/>
          <a:stretch/>
        </p:blipFill>
        <p:spPr>
          <a:xfrm>
            <a:off x="16715075" y="10357625"/>
            <a:ext cx="18637850" cy="8288974"/>
          </a:xfrm>
          <a:prstGeom prst="rect">
            <a:avLst/>
          </a:prstGeom>
          <a:noFill/>
          <a:ln>
            <a:noFill/>
          </a:ln>
        </p:spPr>
      </p:pic>
      <p:pic>
        <p:nvPicPr>
          <p:cNvPr id="2353" name="Google Shape;2353;p133"/>
          <p:cNvPicPr preferRelativeResize="0"/>
          <p:nvPr/>
        </p:nvPicPr>
        <p:blipFill rotWithShape="1">
          <a:blip r:embed="rId3">
            <a:alphaModFix/>
          </a:blip>
          <a:srcRect l="98238" t="60597"/>
          <a:stretch/>
        </p:blipFill>
        <p:spPr>
          <a:xfrm>
            <a:off x="16396150" y="10357625"/>
            <a:ext cx="328251" cy="8288974"/>
          </a:xfrm>
          <a:prstGeom prst="rect">
            <a:avLst/>
          </a:prstGeom>
          <a:noFill/>
          <a:ln>
            <a:noFill/>
          </a:ln>
        </p:spPr>
      </p:pic>
      <p:sp>
        <p:nvSpPr>
          <p:cNvPr id="2354" name="Google Shape;2354;p13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Regular Fibonacci w/ While Loop</a:t>
            </a:r>
            <a:endParaRPr sz="5400" b="1"/>
          </a:p>
        </p:txBody>
      </p:sp>
      <p:sp>
        <p:nvSpPr>
          <p:cNvPr id="2355" name="Google Shape;2355;p13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566A2DD2-1054-A0E1-0229-257BBDCB92C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Google Shape;2361;p13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pic>
        <p:nvPicPr>
          <p:cNvPr id="2362" name="Google Shape;2362;p134"/>
          <p:cNvPicPr preferRelativeResize="0"/>
          <p:nvPr/>
        </p:nvPicPr>
        <p:blipFill rotWithShape="1">
          <a:blip r:embed="rId3">
            <a:alphaModFix/>
          </a:blip>
          <a:srcRect r="2761" b="1516"/>
          <a:stretch/>
        </p:blipFill>
        <p:spPr>
          <a:xfrm>
            <a:off x="700575" y="4301300"/>
            <a:ext cx="17629650" cy="7503175"/>
          </a:xfrm>
          <a:prstGeom prst="rect">
            <a:avLst/>
          </a:prstGeom>
          <a:noFill/>
          <a:ln>
            <a:noFill/>
          </a:ln>
        </p:spPr>
      </p:pic>
      <p:sp>
        <p:nvSpPr>
          <p:cNvPr id="2363" name="Google Shape;2363;p13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364" name="Google Shape;2364;p134"/>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365" name="Google Shape;2365;p13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E7FF3386-E948-CC0C-AC48-FF23BCA06C9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371" name="Google Shape;2371;p13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sp>
        <p:nvSpPr>
          <p:cNvPr id="2372" name="Google Shape;2372;p13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373" name="Google Shape;2373;p135"/>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pic>
        <p:nvPicPr>
          <p:cNvPr id="2374" name="Google Shape;2374;p135"/>
          <p:cNvPicPr preferRelativeResize="0"/>
          <p:nvPr/>
        </p:nvPicPr>
        <p:blipFill rotWithShape="1">
          <a:blip r:embed="rId3">
            <a:alphaModFix/>
          </a:blip>
          <a:srcRect r="5276" b="1903"/>
          <a:stretch/>
        </p:blipFill>
        <p:spPr>
          <a:xfrm>
            <a:off x="700575" y="4301300"/>
            <a:ext cx="17678300" cy="7481800"/>
          </a:xfrm>
          <a:prstGeom prst="rect">
            <a:avLst/>
          </a:prstGeom>
          <a:noFill/>
          <a:ln>
            <a:noFill/>
          </a:ln>
        </p:spPr>
      </p:pic>
      <p:sp>
        <p:nvSpPr>
          <p:cNvPr id="2375" name="Google Shape;2375;p135"/>
          <p:cNvSpPr/>
          <p:nvPr/>
        </p:nvSpPr>
        <p:spPr>
          <a:xfrm>
            <a:off x="14987250" y="13022225"/>
            <a:ext cx="6601500" cy="6558900"/>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7</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msg=“Hello”</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376" name="Google Shape;2376;p13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71B768C-78DC-92C4-7A9C-659E9D53BE1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2382" name="Google Shape;2382;p13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sp>
        <p:nvSpPr>
          <p:cNvPr id="2383" name="Google Shape;2383;p13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384" name="Google Shape;2384;p136"/>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385" name="Google Shape;2385;p136"/>
          <p:cNvSpPr/>
          <p:nvPr/>
        </p:nvSpPr>
        <p:spPr>
          <a:xfrm>
            <a:off x="14987250" y="13064975"/>
            <a:ext cx="6601500" cy="65589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[0,1,1,2]</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pic>
        <p:nvPicPr>
          <p:cNvPr id="2386" name="Google Shape;2386;p136"/>
          <p:cNvPicPr preferRelativeResize="0"/>
          <p:nvPr/>
        </p:nvPicPr>
        <p:blipFill rotWithShape="1">
          <a:blip r:embed="rId3">
            <a:alphaModFix/>
          </a:blip>
          <a:srcRect r="9033"/>
          <a:stretch/>
        </p:blipFill>
        <p:spPr>
          <a:xfrm>
            <a:off x="273275" y="4234375"/>
            <a:ext cx="17712296" cy="6998625"/>
          </a:xfrm>
          <a:prstGeom prst="rect">
            <a:avLst/>
          </a:prstGeom>
          <a:noFill/>
          <a:ln>
            <a:noFill/>
          </a:ln>
        </p:spPr>
      </p:pic>
      <p:sp>
        <p:nvSpPr>
          <p:cNvPr id="2387" name="Google Shape;2387;p13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DC9F94D1-655D-4D11-B350-2808CE140FA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13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sp>
        <p:nvSpPr>
          <p:cNvPr id="2394" name="Google Shape;2394;p13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395" name="Google Shape;2395;p137"/>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396" name="Google Shape;2396;p137"/>
          <p:cNvSpPr/>
          <p:nvPr/>
        </p:nvSpPr>
        <p:spPr>
          <a:xfrm>
            <a:off x="14987250" y="13064975"/>
            <a:ext cx="6601500" cy="65589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[0,1,1,2]</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pic>
        <p:nvPicPr>
          <p:cNvPr id="2397" name="Google Shape;2397;p137"/>
          <p:cNvPicPr preferRelativeResize="0"/>
          <p:nvPr/>
        </p:nvPicPr>
        <p:blipFill rotWithShape="1">
          <a:blip r:embed="rId3">
            <a:alphaModFix/>
          </a:blip>
          <a:srcRect r="9033"/>
          <a:stretch/>
        </p:blipFill>
        <p:spPr>
          <a:xfrm>
            <a:off x="273275" y="4234375"/>
            <a:ext cx="17712296" cy="6998625"/>
          </a:xfrm>
          <a:prstGeom prst="rect">
            <a:avLst/>
          </a:prstGeom>
          <a:noFill/>
          <a:ln>
            <a:noFill/>
          </a:ln>
        </p:spPr>
      </p:pic>
      <p:pic>
        <p:nvPicPr>
          <p:cNvPr id="2398" name="Google Shape;2398;p137"/>
          <p:cNvPicPr preferRelativeResize="0"/>
          <p:nvPr/>
        </p:nvPicPr>
        <p:blipFill rotWithShape="1">
          <a:blip r:embed="rId4">
            <a:alphaModFix/>
          </a:blip>
          <a:srcRect r="7552"/>
          <a:stretch/>
        </p:blipFill>
        <p:spPr>
          <a:xfrm>
            <a:off x="18447487" y="4234375"/>
            <a:ext cx="17884013" cy="6998625"/>
          </a:xfrm>
          <a:prstGeom prst="rect">
            <a:avLst/>
          </a:prstGeom>
          <a:noFill/>
          <a:ln>
            <a:noFill/>
          </a:ln>
        </p:spPr>
      </p:pic>
      <p:sp>
        <p:nvSpPr>
          <p:cNvPr id="2399" name="Google Shape;2399;p137"/>
          <p:cNvSpPr/>
          <p:nvPr/>
        </p:nvSpPr>
        <p:spPr>
          <a:xfrm>
            <a:off x="25973925" y="12952775"/>
            <a:ext cx="72183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[0,1,1,2]</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400" name="Google Shape;2400;p13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pic>
        <p:nvPicPr>
          <p:cNvPr id="2401" name="Google Shape;2401;p137"/>
          <p:cNvPicPr preferRelativeResize="0"/>
          <p:nvPr/>
        </p:nvPicPr>
        <p:blipFill>
          <a:blip r:embed="rId5">
            <a:alphaModFix/>
          </a:blip>
          <a:stretch>
            <a:fillRect/>
          </a:stretch>
        </p:blipFill>
        <p:spPr>
          <a:xfrm>
            <a:off x="18618625" y="8176425"/>
            <a:ext cx="16644300" cy="795500"/>
          </a:xfrm>
          <a:prstGeom prst="rect">
            <a:avLst/>
          </a:prstGeom>
          <a:noFill/>
          <a:ln>
            <a:noFill/>
          </a:ln>
        </p:spPr>
      </p:pic>
      <p:sp>
        <p:nvSpPr>
          <p:cNvPr id="2" name="TextBox 1">
            <a:extLst>
              <a:ext uri="{FF2B5EF4-FFF2-40B4-BE49-F238E27FC236}">
                <a16:creationId xmlns:a16="http://schemas.microsoft.com/office/drawing/2014/main" id="{78D3EDC2-BC33-86D4-6DE4-1559ED9F849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13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Running State Chain Components</a:t>
            </a:r>
            <a:endParaRPr sz="8400"/>
          </a:p>
        </p:txBody>
      </p:sp>
      <p:sp>
        <p:nvSpPr>
          <p:cNvPr id="2408" name="Google Shape;2408;p13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LCEL While Loop </a:t>
            </a:r>
            <a:endParaRPr sz="5400" b="1"/>
          </a:p>
        </p:txBody>
      </p:sp>
      <p:sp>
        <p:nvSpPr>
          <p:cNvPr id="2409" name="Google Shape;2409;p138"/>
          <p:cNvSpPr/>
          <p:nvPr/>
        </p:nvSpPr>
        <p:spPr>
          <a:xfrm>
            <a:off x="4000575" y="12894050"/>
            <a:ext cx="66015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pic>
        <p:nvPicPr>
          <p:cNvPr id="2410" name="Google Shape;2410;p138"/>
          <p:cNvPicPr preferRelativeResize="0"/>
          <p:nvPr/>
        </p:nvPicPr>
        <p:blipFill rotWithShape="1">
          <a:blip r:embed="rId3">
            <a:alphaModFix/>
          </a:blip>
          <a:srcRect r="9033"/>
          <a:stretch/>
        </p:blipFill>
        <p:spPr>
          <a:xfrm>
            <a:off x="273275" y="4234375"/>
            <a:ext cx="17712296" cy="6998625"/>
          </a:xfrm>
          <a:prstGeom prst="rect">
            <a:avLst/>
          </a:prstGeom>
          <a:noFill/>
          <a:ln>
            <a:noFill/>
          </a:ln>
        </p:spPr>
      </p:pic>
      <p:pic>
        <p:nvPicPr>
          <p:cNvPr id="2411" name="Google Shape;2411;p138"/>
          <p:cNvPicPr preferRelativeResize="0"/>
          <p:nvPr/>
        </p:nvPicPr>
        <p:blipFill rotWithShape="1">
          <a:blip r:embed="rId4">
            <a:alphaModFix/>
          </a:blip>
          <a:srcRect r="7552"/>
          <a:stretch/>
        </p:blipFill>
        <p:spPr>
          <a:xfrm>
            <a:off x="18447487" y="4234375"/>
            <a:ext cx="17884013" cy="6998625"/>
          </a:xfrm>
          <a:prstGeom prst="rect">
            <a:avLst/>
          </a:prstGeom>
          <a:noFill/>
          <a:ln>
            <a:noFill/>
          </a:ln>
        </p:spPr>
      </p:pic>
      <p:sp>
        <p:nvSpPr>
          <p:cNvPr id="2412" name="Google Shape;2412;p138"/>
          <p:cNvSpPr/>
          <p:nvPr/>
        </p:nvSpPr>
        <p:spPr>
          <a:xfrm>
            <a:off x="15974250" y="12952775"/>
            <a:ext cx="72183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[0,1,1,2]</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413" name="Google Shape;2413;p13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414" name="Google Shape;2414;p138"/>
          <p:cNvSpPr/>
          <p:nvPr/>
        </p:nvSpPr>
        <p:spPr>
          <a:xfrm>
            <a:off x="26766900" y="12952775"/>
            <a:ext cx="7218300" cy="6558900"/>
          </a:xfrm>
          <a:prstGeom prst="ellipse">
            <a:avLst/>
          </a:prstGeom>
          <a:solidFill>
            <a:srgbClr val="007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FFFF"/>
                </a:solidFill>
                <a:effectLst/>
                <a:uLnTx/>
                <a:uFillTx/>
                <a:latin typeface="Arial"/>
                <a:cs typeface="Arial"/>
                <a:sym typeface="Arial"/>
              </a:rPr>
              <a:t>State</a:t>
            </a:r>
            <a:endParaRPr kumimoji="0" sz="6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n = 8</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fib = </a:t>
            </a:r>
            <a:endParaRPr kumimoji="0" sz="6400" b="0"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0" i="0" u="none" strike="noStrike" kern="0" cap="none" spc="0" normalizeH="0" baseline="0" noProof="0">
                <a:ln>
                  <a:noFill/>
                </a:ln>
                <a:solidFill>
                  <a:srgbClr val="FFFFFF"/>
                </a:solidFill>
                <a:effectLst/>
                <a:uLnTx/>
                <a:uFillTx/>
                <a:latin typeface="Arial"/>
                <a:cs typeface="Arial"/>
                <a:sym typeface="Arial"/>
              </a:rPr>
              <a:t>[0,1,1,2, 3]</a:t>
            </a:r>
            <a:endParaRPr kumimoji="0" sz="6400" b="0" i="0" u="none" strike="noStrike" kern="0" cap="none" spc="0" normalizeH="0" baseline="0" noProof="0">
              <a:ln>
                <a:noFill/>
              </a:ln>
              <a:solidFill>
                <a:srgbClr val="FFFFFF"/>
              </a:solidFill>
              <a:effectLst/>
              <a:uLnTx/>
              <a:uFillTx/>
              <a:latin typeface="Arial"/>
              <a:cs typeface="Arial"/>
              <a:sym typeface="Arial"/>
            </a:endParaRPr>
          </a:p>
        </p:txBody>
      </p:sp>
      <p:sp>
        <p:nvSpPr>
          <p:cNvPr id="2" name="TextBox 1">
            <a:extLst>
              <a:ext uri="{FF2B5EF4-FFF2-40B4-BE49-F238E27FC236}">
                <a16:creationId xmlns:a16="http://schemas.microsoft.com/office/drawing/2014/main" id="{C49CA416-F58E-21DA-75AA-CBFA7A9ABCA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419"/>
        <p:cNvGrpSpPr/>
        <p:nvPr/>
      </p:nvGrpSpPr>
      <p:grpSpPr>
        <a:xfrm>
          <a:off x="0" y="0"/>
          <a:ext cx="0" cy="0"/>
          <a:chOff x="0" y="0"/>
          <a:chExt cx="0" cy="0"/>
        </a:xfrm>
      </p:grpSpPr>
      <p:sp>
        <p:nvSpPr>
          <p:cNvPr id="2420" name="Google Shape;2420;p13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Final Running State Loop</a:t>
            </a:r>
            <a:endParaRPr sz="8400"/>
          </a:p>
        </p:txBody>
      </p:sp>
      <p:pic>
        <p:nvPicPr>
          <p:cNvPr id="2421" name="Google Shape;2421;p139"/>
          <p:cNvPicPr preferRelativeResize="0"/>
          <p:nvPr/>
        </p:nvPicPr>
        <p:blipFill rotWithShape="1">
          <a:blip r:embed="rId3">
            <a:alphaModFix/>
          </a:blip>
          <a:srcRect l="668" r="3866"/>
          <a:stretch/>
        </p:blipFill>
        <p:spPr>
          <a:xfrm>
            <a:off x="7695450" y="2776650"/>
            <a:ext cx="21185100" cy="16928475"/>
          </a:xfrm>
          <a:prstGeom prst="rect">
            <a:avLst/>
          </a:prstGeom>
          <a:noFill/>
          <a:ln>
            <a:noFill/>
          </a:ln>
        </p:spPr>
      </p:pic>
      <p:sp>
        <p:nvSpPr>
          <p:cNvPr id="2422" name="Google Shape;2422;p13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4B9BC515-213B-B756-DE4C-EC35D3A3F50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p14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Running State Loop</a:t>
            </a:r>
            <a:endParaRPr sz="8400"/>
          </a:p>
        </p:txBody>
      </p:sp>
      <p:pic>
        <p:nvPicPr>
          <p:cNvPr id="2429" name="Google Shape;2429;p140"/>
          <p:cNvPicPr preferRelativeResize="0"/>
          <p:nvPr/>
        </p:nvPicPr>
        <p:blipFill rotWithShape="1">
          <a:blip r:embed="rId3">
            <a:alphaModFix/>
          </a:blip>
          <a:srcRect r="22762" b="46598"/>
          <a:stretch/>
        </p:blipFill>
        <p:spPr>
          <a:xfrm>
            <a:off x="711450" y="4905575"/>
            <a:ext cx="15173124" cy="11840749"/>
          </a:xfrm>
          <a:prstGeom prst="rect">
            <a:avLst/>
          </a:prstGeom>
          <a:noFill/>
          <a:ln>
            <a:noFill/>
          </a:ln>
        </p:spPr>
      </p:pic>
      <p:pic>
        <p:nvPicPr>
          <p:cNvPr id="2430" name="Google Shape;2430;p140"/>
          <p:cNvPicPr preferRelativeResize="0"/>
          <p:nvPr/>
        </p:nvPicPr>
        <p:blipFill rotWithShape="1">
          <a:blip r:embed="rId4">
            <a:alphaModFix/>
          </a:blip>
          <a:srcRect l="665" r="11822" b="30055"/>
          <a:stretch/>
        </p:blipFill>
        <p:spPr>
          <a:xfrm>
            <a:off x="16612100" y="4905575"/>
            <a:ext cx="19419800" cy="11840749"/>
          </a:xfrm>
          <a:prstGeom prst="rect">
            <a:avLst/>
          </a:prstGeom>
          <a:noFill/>
          <a:ln>
            <a:noFill/>
          </a:ln>
        </p:spPr>
      </p:pic>
      <p:sp>
        <p:nvSpPr>
          <p:cNvPr id="2431" name="Google Shape;2431;p14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Comparing Typical with Running State</a:t>
            </a:r>
            <a:endParaRPr sz="5400" b="1"/>
          </a:p>
        </p:txBody>
      </p:sp>
      <p:sp>
        <p:nvSpPr>
          <p:cNvPr id="2432" name="Google Shape;2432;p14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49A1A8F-DD8A-7555-60A9-88005A2A43E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437"/>
        <p:cNvGrpSpPr/>
        <p:nvPr/>
      </p:nvGrpSpPr>
      <p:grpSpPr>
        <a:xfrm>
          <a:off x="0" y="0"/>
          <a:ext cx="0" cy="0"/>
          <a:chOff x="0" y="0"/>
          <a:chExt cx="0" cy="0"/>
        </a:xfrm>
      </p:grpSpPr>
      <p:sp>
        <p:nvSpPr>
          <p:cNvPr id="2438" name="Google Shape;2438;p14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Final Running State Loop</a:t>
            </a:r>
            <a:endParaRPr sz="8400"/>
          </a:p>
        </p:txBody>
      </p:sp>
      <p:sp>
        <p:nvSpPr>
          <p:cNvPr id="2439" name="Google Shape;2439;p141"/>
          <p:cNvSpPr/>
          <p:nvPr/>
        </p:nvSpPr>
        <p:spPr>
          <a:xfrm>
            <a:off x="1288350" y="11928650"/>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RunnableBranch</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440" name="Google Shape;2440;p141"/>
          <p:cNvSpPr/>
          <p:nvPr/>
        </p:nvSpPr>
        <p:spPr>
          <a:xfrm>
            <a:off x="2872500" y="9939113"/>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RunnableLambda</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pic>
        <p:nvPicPr>
          <p:cNvPr id="2441" name="Google Shape;2441;p141"/>
          <p:cNvPicPr preferRelativeResize="0"/>
          <p:nvPr/>
        </p:nvPicPr>
        <p:blipFill rotWithShape="1">
          <a:blip r:embed="rId3">
            <a:alphaModFix/>
          </a:blip>
          <a:srcRect t="27907"/>
          <a:stretch/>
        </p:blipFill>
        <p:spPr>
          <a:xfrm>
            <a:off x="16651600" y="4880009"/>
            <a:ext cx="19147648" cy="12367718"/>
          </a:xfrm>
          <a:prstGeom prst="rect">
            <a:avLst/>
          </a:prstGeom>
          <a:noFill/>
          <a:ln>
            <a:noFill/>
          </a:ln>
        </p:spPr>
      </p:pic>
      <p:sp>
        <p:nvSpPr>
          <p:cNvPr id="2442" name="Google Shape;2442;p141"/>
          <p:cNvSpPr/>
          <p:nvPr/>
        </p:nvSpPr>
        <p:spPr>
          <a:xfrm>
            <a:off x="4533700" y="7678175"/>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RunnableAssign</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443" name="Google Shape;2443;p14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Big Picture</a:t>
            </a:r>
            <a:endParaRPr/>
          </a:p>
          <a:p>
            <a:pPr marL="0" lvl="0" indent="0" algn="l" rtl="0">
              <a:spcBef>
                <a:spcPts val="0"/>
              </a:spcBef>
              <a:spcAft>
                <a:spcPts val="0"/>
              </a:spcAft>
              <a:buNone/>
            </a:pPr>
            <a:endParaRPr sz="5400" b="1"/>
          </a:p>
        </p:txBody>
      </p:sp>
      <p:sp>
        <p:nvSpPr>
          <p:cNvPr id="2444" name="Google Shape;2444;p14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7AB9C74D-D2DA-F8B7-8E0E-5CFE6C0630F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0" name="Google Shape;2450;p14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Airline Chatbot</a:t>
            </a:r>
            <a:endParaRPr sz="8400"/>
          </a:p>
        </p:txBody>
      </p:sp>
      <p:sp>
        <p:nvSpPr>
          <p:cNvPr id="2451" name="Google Shape;2451;p142"/>
          <p:cNvSpPr/>
          <p:nvPr/>
        </p:nvSpPr>
        <p:spPr>
          <a:xfrm>
            <a:off x="10794424" y="8978600"/>
            <a:ext cx="36810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452" name="Google Shape;2452;p142" descr="🦜 Parrot Emoji – Meaning, Pictures, Codes – 📕 EmojiGuide"/>
          <p:cNvPicPr preferRelativeResize="0"/>
          <p:nvPr/>
        </p:nvPicPr>
        <p:blipFill>
          <a:blip r:embed="rId3">
            <a:alphaModFix/>
          </a:blip>
          <a:stretch>
            <a:fillRect/>
          </a:stretch>
        </p:blipFill>
        <p:spPr>
          <a:xfrm>
            <a:off x="11619989" y="7380640"/>
            <a:ext cx="2312427" cy="2268529"/>
          </a:xfrm>
          <a:prstGeom prst="rect">
            <a:avLst/>
          </a:prstGeom>
          <a:noFill/>
          <a:ln>
            <a:noFill/>
          </a:ln>
        </p:spPr>
      </p:pic>
      <p:sp>
        <p:nvSpPr>
          <p:cNvPr id="2453" name="Google Shape;2453;p142"/>
          <p:cNvSpPr/>
          <p:nvPr/>
        </p:nvSpPr>
        <p:spPr>
          <a:xfrm>
            <a:off x="6595650" y="853656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454" name="Google Shape;2454;p142"/>
          <p:cNvSpPr/>
          <p:nvPr/>
        </p:nvSpPr>
        <p:spPr>
          <a:xfrm>
            <a:off x="1552550" y="8536550"/>
            <a:ext cx="36810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455" name="Google Shape;2455;p142"/>
          <p:cNvCxnSpPr/>
          <p:nvPr/>
        </p:nvCxnSpPr>
        <p:spPr>
          <a:xfrm flipH="1">
            <a:off x="5233750" y="10314488"/>
            <a:ext cx="1361700" cy="600"/>
          </a:xfrm>
          <a:prstGeom prst="curvedConnector3">
            <a:avLst>
              <a:gd name="adj1" fmla="val 28742"/>
            </a:avLst>
          </a:prstGeom>
          <a:noFill/>
          <a:ln w="114300" cap="flat" cmpd="sng">
            <a:solidFill>
              <a:schemeClr val="dk2"/>
            </a:solidFill>
            <a:prstDash val="solid"/>
            <a:round/>
            <a:headEnd type="stealth" w="med" len="med"/>
            <a:tailEnd type="none" w="med" len="med"/>
          </a:ln>
        </p:spPr>
      </p:cxnSp>
      <p:sp>
        <p:nvSpPr>
          <p:cNvPr id="2456" name="Google Shape;2456;p142"/>
          <p:cNvSpPr/>
          <p:nvPr/>
        </p:nvSpPr>
        <p:spPr>
          <a:xfrm>
            <a:off x="16005150" y="8627310"/>
            <a:ext cx="4495800" cy="3557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DB Lookup</a:t>
            </a:r>
            <a:endParaRPr kumimoji="0" sz="3900" b="0" i="0" u="none" strike="noStrike" kern="0" cap="none" spc="0" normalizeH="0" baseline="0" noProof="0">
              <a:ln>
                <a:noFill/>
              </a:ln>
              <a:solidFill>
                <a:srgbClr val="9900FF"/>
              </a:solidFill>
              <a:effectLst/>
              <a:uLnTx/>
              <a:uFillTx/>
              <a:latin typeface="Roboto Mono"/>
              <a:ea typeface="Roboto Mono"/>
              <a:cs typeface="Roboto Mono"/>
              <a:sym typeface="Roboto Mono"/>
            </a:endParaRPr>
          </a:p>
        </p:txBody>
      </p:sp>
      <p:cxnSp>
        <p:nvCxnSpPr>
          <p:cNvPr id="2457" name="Google Shape;2457;p142"/>
          <p:cNvCxnSpPr>
            <a:stCxn id="2456" idx="1"/>
          </p:cNvCxnSpPr>
          <p:nvPr/>
        </p:nvCxnSpPr>
        <p:spPr>
          <a:xfrm flipH="1">
            <a:off x="14475750" y="10405860"/>
            <a:ext cx="15294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458" name="Google Shape;2458;p142"/>
          <p:cNvSpPr/>
          <p:nvPr/>
        </p:nvSpPr>
        <p:spPr>
          <a:xfrm>
            <a:off x="19978200" y="8627600"/>
            <a:ext cx="42702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Format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459" name="Google Shape;2459;p142"/>
          <p:cNvSpPr/>
          <p:nvPr/>
        </p:nvSpPr>
        <p:spPr>
          <a:xfrm>
            <a:off x="29751174" y="9069650"/>
            <a:ext cx="33195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460" name="Google Shape;2460;p142" descr="🦜 Parrot Emoji – Meaning, Pictures, Codes – 📕 EmojiGuide"/>
          <p:cNvPicPr preferRelativeResize="0"/>
          <p:nvPr/>
        </p:nvPicPr>
        <p:blipFill>
          <a:blip r:embed="rId3">
            <a:alphaModFix/>
          </a:blip>
          <a:stretch>
            <a:fillRect/>
          </a:stretch>
        </p:blipFill>
        <p:spPr>
          <a:xfrm>
            <a:off x="30348139" y="7471690"/>
            <a:ext cx="2312427" cy="2268529"/>
          </a:xfrm>
          <a:prstGeom prst="rect">
            <a:avLst/>
          </a:prstGeom>
          <a:noFill/>
          <a:ln>
            <a:noFill/>
          </a:ln>
        </p:spPr>
      </p:pic>
      <p:sp>
        <p:nvSpPr>
          <p:cNvPr id="2461" name="Google Shape;2461;p142"/>
          <p:cNvSpPr/>
          <p:nvPr/>
        </p:nvSpPr>
        <p:spPr>
          <a:xfrm>
            <a:off x="25552400" y="862761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2462" name="Google Shape;2462;p142"/>
          <p:cNvCxnSpPr>
            <a:stCxn id="2461" idx="1"/>
            <a:endCxn id="2458" idx="3"/>
          </p:cNvCxnSpPr>
          <p:nvPr/>
        </p:nvCxnSpPr>
        <p:spPr>
          <a:xfrm flipH="1">
            <a:off x="24248300" y="10406160"/>
            <a:ext cx="1304100" cy="600"/>
          </a:xfrm>
          <a:prstGeom prst="curvedConnector3">
            <a:avLst>
              <a:gd name="adj1" fmla="val 49996"/>
            </a:avLst>
          </a:prstGeom>
          <a:noFill/>
          <a:ln w="114300" cap="flat" cmpd="sng">
            <a:solidFill>
              <a:schemeClr val="dk2"/>
            </a:solidFill>
            <a:prstDash val="solid"/>
            <a:round/>
            <a:headEnd type="stealth" w="med" len="med"/>
            <a:tailEnd type="none" w="med" len="med"/>
          </a:ln>
        </p:spPr>
      </p:cxnSp>
      <p:cxnSp>
        <p:nvCxnSpPr>
          <p:cNvPr id="2463" name="Google Shape;2463;p142"/>
          <p:cNvCxnSpPr>
            <a:stCxn id="2454" idx="1"/>
            <a:endCxn id="2459" idx="3"/>
          </p:cNvCxnSpPr>
          <p:nvPr/>
        </p:nvCxnSpPr>
        <p:spPr>
          <a:xfrm>
            <a:off x="1552550" y="10315100"/>
            <a:ext cx="31518000" cy="181800"/>
          </a:xfrm>
          <a:prstGeom prst="curvedConnector5">
            <a:avLst>
              <a:gd name="adj1" fmla="val -756"/>
              <a:gd name="adj2" fmla="val 4267794"/>
              <a:gd name="adj3" fmla="val 100756"/>
            </a:avLst>
          </a:prstGeom>
          <a:noFill/>
          <a:ln w="114300" cap="flat" cmpd="sng">
            <a:solidFill>
              <a:schemeClr val="dk2"/>
            </a:solidFill>
            <a:prstDash val="solid"/>
            <a:round/>
            <a:headEnd type="stealth" w="med" len="med"/>
            <a:tailEnd type="none" w="med" len="med"/>
          </a:ln>
        </p:spPr>
      </p:cxnSp>
      <p:sp>
        <p:nvSpPr>
          <p:cNvPr id="2464" name="Google Shape;2464;p142"/>
          <p:cNvSpPr/>
          <p:nvPr/>
        </p:nvSpPr>
        <p:spPr>
          <a:xfrm>
            <a:off x="6945825" y="15321625"/>
            <a:ext cx="4888800" cy="3557100"/>
          </a:xfrm>
          <a:prstGeom prst="roundRect">
            <a:avLst>
              <a:gd name="adj" fmla="val 48000"/>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History</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465" name="Google Shape;2465;p142"/>
          <p:cNvSpPr/>
          <p:nvPr/>
        </p:nvSpPr>
        <p:spPr>
          <a:xfrm>
            <a:off x="22421650" y="15321625"/>
            <a:ext cx="4888800" cy="3557100"/>
          </a:xfrm>
          <a:prstGeom prst="roundRect">
            <a:avLst>
              <a:gd name="adj" fmla="val 48000"/>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User</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466" name="Google Shape;2466;p142"/>
          <p:cNvSpPr/>
          <p:nvPr/>
        </p:nvSpPr>
        <p:spPr>
          <a:xfrm rot="5160405" flipH="1">
            <a:off x="6116170" y="4712600"/>
            <a:ext cx="818076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467" name="Google Shape;2467;p142"/>
          <p:cNvSpPr/>
          <p:nvPr/>
        </p:nvSpPr>
        <p:spPr>
          <a:xfrm rot="5160373">
            <a:off x="15840077" y="6067350"/>
            <a:ext cx="834767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468" name="Google Shape;2468;p142"/>
          <p:cNvSpPr/>
          <p:nvPr/>
        </p:nvSpPr>
        <p:spPr>
          <a:xfrm rot="5160442" flipH="1">
            <a:off x="24913452" y="5395550"/>
            <a:ext cx="8074296" cy="83400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469" name="Google Shape;2469;p142"/>
          <p:cNvSpPr txBox="1"/>
          <p:nvPr/>
        </p:nvSpPr>
        <p:spPr>
          <a:xfrm>
            <a:off x="6945813" y="6275000"/>
            <a:ext cx="52824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+Knowledge Base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142"/>
          <p:cNvSpPr txBox="1"/>
          <p:nvPr/>
        </p:nvSpPr>
        <p:spPr>
          <a:xfrm>
            <a:off x="17925838" y="12258700"/>
            <a:ext cx="44958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+Customer Info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142"/>
          <p:cNvSpPr txBox="1"/>
          <p:nvPr/>
        </p:nvSpPr>
        <p:spPr>
          <a:xfrm>
            <a:off x="25903863" y="6275000"/>
            <a:ext cx="5282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+Response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14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8D030E26-711D-F3D4-9958-AD9C802A2F3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3248031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477"/>
        <p:cNvGrpSpPr/>
        <p:nvPr/>
      </p:nvGrpSpPr>
      <p:grpSpPr>
        <a:xfrm>
          <a:off x="0" y="0"/>
          <a:ext cx="0" cy="0"/>
          <a:chOff x="0" y="0"/>
          <a:chExt cx="0" cy="0"/>
        </a:xfrm>
      </p:grpSpPr>
      <p:sp>
        <p:nvSpPr>
          <p:cNvPr id="2478" name="Google Shape;2478;p14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479" name="Google Shape;2479;p143"/>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480" name="Google Shape;2480;p143"/>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481" name="Google Shape;2481;p143"/>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482" name="Google Shape;2482;p143"/>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483" name="Google Shape;2483;p14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cxnSp>
        <p:nvCxnSpPr>
          <p:cNvPr id="2484" name="Google Shape;2484;p143"/>
          <p:cNvCxnSpPr>
            <a:stCxn id="2481" idx="3"/>
            <a:endCxn id="2479"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485" name="Google Shape;2485;p143"/>
          <p:cNvCxnSpPr>
            <a:stCxn id="2482" idx="1"/>
            <a:endCxn id="2480"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sp>
        <p:nvSpPr>
          <p:cNvPr id="2486" name="Google Shape;2486;p14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B3E01EA-C02B-3224-AC8E-8C8ABD8C752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2492" name="Google Shape;2492;p14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493" name="Google Shape;2493;p144"/>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494" name="Google Shape;2494;p144"/>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495" name="Google Shape;2495;p144"/>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496" name="Google Shape;2496;p144"/>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497" name="Google Shape;2497;p14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2498" name="Google Shape;2498;p144"/>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499" name="Google Shape;2499;p144"/>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00" name="Google Shape;2500;p144"/>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01" name="Google Shape;2501;p144"/>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502" name="Google Shape;2502;p144"/>
          <p:cNvCxnSpPr>
            <a:stCxn id="2495" idx="3"/>
            <a:endCxn id="2493"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03" name="Google Shape;2503;p144"/>
          <p:cNvCxnSpPr>
            <a:stCxn id="2496" idx="1"/>
            <a:endCxn id="2494"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04" name="Google Shape;2504;p144"/>
          <p:cNvCxnSpPr>
            <a:stCxn id="2495" idx="3"/>
            <a:endCxn id="2498"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05" name="Google Shape;2505;p144"/>
          <p:cNvCxnSpPr>
            <a:stCxn id="2501" idx="1"/>
            <a:endCxn id="2499"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06" name="Google Shape;2506;p144"/>
          <p:cNvCxnSpPr>
            <a:stCxn id="2500" idx="1"/>
            <a:endCxn id="2501"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pic>
        <p:nvPicPr>
          <p:cNvPr id="2507" name="Google Shape;2507;p144"/>
          <p:cNvPicPr preferRelativeResize="0"/>
          <p:nvPr/>
        </p:nvPicPr>
        <p:blipFill rotWithShape="1">
          <a:blip r:embed="rId3">
            <a:alphaModFix/>
          </a:blip>
          <a:srcRect t="4940" b="12023"/>
          <a:stretch/>
        </p:blipFill>
        <p:spPr>
          <a:xfrm>
            <a:off x="3465613" y="12683675"/>
            <a:ext cx="29644774" cy="7364368"/>
          </a:xfrm>
          <a:prstGeom prst="rect">
            <a:avLst/>
          </a:prstGeom>
          <a:noFill/>
          <a:ln w="152400" cap="flat" cmpd="sng">
            <a:solidFill>
              <a:srgbClr val="CCCCCC"/>
            </a:solidFill>
            <a:prstDash val="solid"/>
            <a:round/>
            <a:headEnd type="none" w="sm" len="sm"/>
            <a:tailEnd type="none" w="sm" len="sm"/>
          </a:ln>
        </p:spPr>
      </p:pic>
      <p:sp>
        <p:nvSpPr>
          <p:cNvPr id="2508" name="Google Shape;2508;p144"/>
          <p:cNvSpPr txBox="1"/>
          <p:nvPr/>
        </p:nvSpPr>
        <p:spPr>
          <a:xfrm>
            <a:off x="21034488" y="19043275"/>
            <a:ext cx="12075900" cy="646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sng" strike="noStrike" kern="0" cap="none" spc="0" normalizeH="0" baseline="0" noProof="0">
                <a:ln>
                  <a:noFill/>
                </a:ln>
                <a:solidFill>
                  <a:srgbClr val="76B900"/>
                </a:solidFill>
                <a:effectLst/>
                <a:uLnTx/>
                <a:uFillTx/>
                <a:latin typeface="Arial"/>
                <a:cs typeface="Arial"/>
                <a:sym typeface="Arial"/>
                <a:hlinkClick r:id="rId4"/>
              </a:rPr>
              <a:t>https://python.langchain.com/docs/use_cases/qa_structured/sql</a:t>
            </a:r>
            <a:endParaRPr kumimoji="0" sz="3000"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14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E1DE6EC-2CC8-5A54-624A-33D605B0469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5" name="Google Shape;2515;p14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516" name="Google Shape;2516;p145"/>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17" name="Google Shape;2517;p145"/>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18" name="Google Shape;2518;p145"/>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519" name="Google Shape;2519;p145"/>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20" name="Google Shape;2520;p14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2521" name="Google Shape;2521;p145"/>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22" name="Google Shape;2522;p145"/>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23" name="Google Shape;2523;p145"/>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24" name="Google Shape;2524;p145"/>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525" name="Google Shape;2525;p145"/>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26" name="Google Shape;2526;p145"/>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27" name="Google Shape;2527;p145"/>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Guided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28" name="Google Shape;2528;p145"/>
          <p:cNvSpPr/>
          <p:nvPr/>
        </p:nvSpPr>
        <p:spPr>
          <a:xfrm>
            <a:off x="17338525" y="12303325"/>
            <a:ext cx="7799400" cy="23349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Grammar</a:t>
            </a:r>
            <a:endParaRPr kumimoji="0" sz="6400" b="1" i="0" u="none" strike="noStrike" kern="0" cap="none" spc="0" normalizeH="0" baseline="0" noProof="0">
              <a:ln>
                <a:noFill/>
              </a:ln>
              <a:solidFill>
                <a:srgbClr val="5D1682"/>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cxnSp>
        <p:nvCxnSpPr>
          <p:cNvPr id="2529" name="Google Shape;2529;p145"/>
          <p:cNvCxnSpPr>
            <a:stCxn id="2518" idx="3"/>
            <a:endCxn id="2516"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30" name="Google Shape;2530;p145"/>
          <p:cNvCxnSpPr>
            <a:stCxn id="2519" idx="1"/>
            <a:endCxn id="2517"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31" name="Google Shape;2531;p145"/>
          <p:cNvCxnSpPr>
            <a:stCxn id="2518" idx="3"/>
            <a:endCxn id="2521"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32" name="Google Shape;2532;p145"/>
          <p:cNvCxnSpPr>
            <a:stCxn id="2524" idx="1"/>
            <a:endCxn id="2522"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33" name="Google Shape;2533;p145"/>
          <p:cNvCxnSpPr>
            <a:stCxn id="2523" idx="1"/>
            <a:endCxn id="2524"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34" name="Google Shape;2534;p145"/>
          <p:cNvCxnSpPr>
            <a:stCxn id="2518" idx="3"/>
            <a:endCxn id="2525"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35" name="Google Shape;2535;p145"/>
          <p:cNvCxnSpPr>
            <a:stCxn id="2528" idx="1"/>
            <a:endCxn id="2526" idx="3"/>
          </p:cNvCxnSpPr>
          <p:nvPr/>
        </p:nvCxnSpPr>
        <p:spPr>
          <a:xfrm rot="10800000">
            <a:off x="15125725" y="13464775"/>
            <a:ext cx="2212800" cy="6000"/>
          </a:xfrm>
          <a:prstGeom prst="bentConnector3">
            <a:avLst>
              <a:gd name="adj1" fmla="val 49998"/>
            </a:avLst>
          </a:prstGeom>
          <a:noFill/>
          <a:ln w="152400" cap="flat" cmpd="sng">
            <a:solidFill>
              <a:srgbClr val="666666"/>
            </a:solidFill>
            <a:prstDash val="solid"/>
            <a:round/>
            <a:headEnd type="none" w="med" len="med"/>
            <a:tailEnd type="none" w="med" len="med"/>
          </a:ln>
        </p:spPr>
      </p:cxnSp>
      <p:cxnSp>
        <p:nvCxnSpPr>
          <p:cNvPr id="2536" name="Google Shape;2536;p145"/>
          <p:cNvCxnSpPr>
            <a:stCxn id="2527" idx="1"/>
            <a:endCxn id="2528" idx="3"/>
          </p:cNvCxnSpPr>
          <p:nvPr/>
        </p:nvCxnSpPr>
        <p:spPr>
          <a:xfrm flipH="1">
            <a:off x="25137800" y="13464725"/>
            <a:ext cx="2000700" cy="6000"/>
          </a:xfrm>
          <a:prstGeom prst="bentConnector3">
            <a:avLst>
              <a:gd name="adj1" fmla="val 49997"/>
            </a:avLst>
          </a:prstGeom>
          <a:noFill/>
          <a:ln w="152400" cap="flat" cmpd="sng">
            <a:solidFill>
              <a:srgbClr val="666666"/>
            </a:solidFill>
            <a:prstDash val="solid"/>
            <a:round/>
            <a:headEnd type="none" w="med" len="med"/>
            <a:tailEnd type="none" w="med" len="med"/>
          </a:ln>
        </p:spPr>
      </p:cxnSp>
      <p:sp>
        <p:nvSpPr>
          <p:cNvPr id="2537" name="Google Shape;2537;p145"/>
          <p:cNvSpPr/>
          <p:nvPr/>
        </p:nvSpPr>
        <p:spPr>
          <a:xfrm>
            <a:off x="22585475" y="14988600"/>
            <a:ext cx="10089900" cy="4991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{“first_name” :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Jane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“last_name”  :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Doe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“confirmation”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-1</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538" name="Google Shape;2538;p145"/>
          <p:cNvSpPr/>
          <p:nvPr/>
        </p:nvSpPr>
        <p:spPr>
          <a:xfrm>
            <a:off x="5227225" y="14988550"/>
            <a:ext cx="11737500" cy="49911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{“first_name”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unknown</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“last_name”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unknown</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“confirmation”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-1</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0071C5"/>
                </a:solidFill>
                <a:effectLst/>
                <a:uLnTx/>
                <a:uFillTx/>
                <a:latin typeface="Roboto Mono"/>
                <a:ea typeface="Roboto Mono"/>
                <a:cs typeface="Roboto Mono"/>
                <a:sym typeface="Roboto Mono"/>
              </a:rPr>
              <a:t>Update given new info:</a:t>
            </a:r>
            <a:endParaRPr kumimoji="0" sz="4400" b="1"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“Sure, my name is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Jane Doe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539" name="Google Shape;2539;p145"/>
          <p:cNvSpPr/>
          <p:nvPr/>
        </p:nvSpPr>
        <p:spPr>
          <a:xfrm>
            <a:off x="17737200" y="15896400"/>
            <a:ext cx="40758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0" name="Google Shape;2540;p145"/>
          <p:cNvSpPr/>
          <p:nvPr/>
        </p:nvSpPr>
        <p:spPr>
          <a:xfrm>
            <a:off x="18405299" y="17906400"/>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41" name="Google Shape;2541;p14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5659179D-38E4-0710-4A96-5FBF9D32F36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547" name="Google Shape;2547;p14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548" name="Google Shape;2548;p146"/>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49" name="Google Shape;2549;p146"/>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50" name="Google Shape;2550;p146"/>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551" name="Google Shape;2551;p146"/>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52" name="Google Shape;2552;p14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2553" name="Google Shape;2553;p146"/>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54" name="Google Shape;2554;p146"/>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55" name="Google Shape;2555;p146"/>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56" name="Google Shape;2556;p146"/>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557" name="Google Shape;2557;p146"/>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58" name="Google Shape;2558;p146"/>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59" name="Google Shape;2559;p146"/>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Guided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60" name="Google Shape;2560;p146"/>
          <p:cNvSpPr/>
          <p:nvPr/>
        </p:nvSpPr>
        <p:spPr>
          <a:xfrm>
            <a:off x="17338525" y="12303325"/>
            <a:ext cx="7799400" cy="23349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Grammar</a:t>
            </a:r>
            <a:endParaRPr kumimoji="0" sz="6400" b="1" i="0" u="none" strike="noStrike" kern="0" cap="none" spc="0" normalizeH="0" baseline="0" noProof="0">
              <a:ln>
                <a:noFill/>
              </a:ln>
              <a:solidFill>
                <a:srgbClr val="5D1682"/>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2561" name="Google Shape;2561;p146"/>
          <p:cNvSpPr/>
          <p:nvPr/>
        </p:nvSpPr>
        <p:spPr>
          <a:xfrm>
            <a:off x="8352366" y="1645463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562" name="Google Shape;2562;p146"/>
          <p:cNvSpPr/>
          <p:nvPr/>
        </p:nvSpPr>
        <p:spPr>
          <a:xfrm>
            <a:off x="11956900" y="1640045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63" name="Google Shape;2563;p146"/>
          <p:cNvSpPr/>
          <p:nvPr/>
        </p:nvSpPr>
        <p:spPr>
          <a:xfrm>
            <a:off x="15752725" y="16584150"/>
            <a:ext cx="3741600" cy="20925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Tool Choice</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2564" name="Google Shape;2564;p146"/>
          <p:cNvSpPr/>
          <p:nvPr/>
        </p:nvSpPr>
        <p:spPr>
          <a:xfrm>
            <a:off x="27138578" y="16454625"/>
            <a:ext cx="62661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Tooling</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565" name="Google Shape;2565;p146"/>
          <p:cNvSpPr/>
          <p:nvPr/>
        </p:nvSpPr>
        <p:spPr>
          <a:xfrm>
            <a:off x="21940075" y="16454625"/>
            <a:ext cx="45174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Tool</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566" name="Google Shape;2566;p146"/>
          <p:cNvSpPr/>
          <p:nvPr/>
        </p:nvSpPr>
        <p:spPr>
          <a:xfrm>
            <a:off x="18882900" y="17781100"/>
            <a:ext cx="3926400" cy="19965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Tool 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cxnSp>
        <p:nvCxnSpPr>
          <p:cNvPr id="2567" name="Google Shape;2567;p146"/>
          <p:cNvCxnSpPr>
            <a:stCxn id="2550" idx="3"/>
            <a:endCxn id="2548"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68" name="Google Shape;2568;p146"/>
          <p:cNvCxnSpPr>
            <a:stCxn id="2551" idx="1"/>
            <a:endCxn id="2549"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69" name="Google Shape;2569;p146"/>
          <p:cNvCxnSpPr>
            <a:stCxn id="2550" idx="3"/>
            <a:endCxn id="2553"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70" name="Google Shape;2570;p146"/>
          <p:cNvCxnSpPr>
            <a:stCxn id="2556" idx="1"/>
            <a:endCxn id="2554"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71" name="Google Shape;2571;p146"/>
          <p:cNvCxnSpPr>
            <a:stCxn id="2555" idx="1"/>
            <a:endCxn id="2556"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572" name="Google Shape;2572;p146"/>
          <p:cNvCxnSpPr>
            <a:stCxn id="2550" idx="3"/>
            <a:endCxn id="2557"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73" name="Google Shape;2573;p146"/>
          <p:cNvCxnSpPr>
            <a:stCxn id="2560" idx="1"/>
            <a:endCxn id="2558" idx="3"/>
          </p:cNvCxnSpPr>
          <p:nvPr/>
        </p:nvCxnSpPr>
        <p:spPr>
          <a:xfrm rot="10800000">
            <a:off x="15125725" y="13464775"/>
            <a:ext cx="2212800" cy="6000"/>
          </a:xfrm>
          <a:prstGeom prst="bentConnector3">
            <a:avLst>
              <a:gd name="adj1" fmla="val 49998"/>
            </a:avLst>
          </a:prstGeom>
          <a:noFill/>
          <a:ln w="152400" cap="flat" cmpd="sng">
            <a:solidFill>
              <a:srgbClr val="666666"/>
            </a:solidFill>
            <a:prstDash val="solid"/>
            <a:round/>
            <a:headEnd type="none" w="med" len="med"/>
            <a:tailEnd type="none" w="med" len="med"/>
          </a:ln>
        </p:spPr>
      </p:cxnSp>
      <p:cxnSp>
        <p:nvCxnSpPr>
          <p:cNvPr id="2574" name="Google Shape;2574;p146"/>
          <p:cNvCxnSpPr>
            <a:stCxn id="2559" idx="1"/>
            <a:endCxn id="2560" idx="3"/>
          </p:cNvCxnSpPr>
          <p:nvPr/>
        </p:nvCxnSpPr>
        <p:spPr>
          <a:xfrm flipH="1">
            <a:off x="25137800" y="13464725"/>
            <a:ext cx="2000700" cy="6000"/>
          </a:xfrm>
          <a:prstGeom prst="bentConnector3">
            <a:avLst>
              <a:gd name="adj1" fmla="val 49997"/>
            </a:avLst>
          </a:prstGeom>
          <a:noFill/>
          <a:ln w="152400" cap="flat" cmpd="sng">
            <a:solidFill>
              <a:srgbClr val="666666"/>
            </a:solidFill>
            <a:prstDash val="solid"/>
            <a:round/>
            <a:headEnd type="none" w="med" len="med"/>
            <a:tailEnd type="none" w="med" len="med"/>
          </a:ln>
        </p:spPr>
      </p:cxnSp>
      <p:cxnSp>
        <p:nvCxnSpPr>
          <p:cNvPr id="2575" name="Google Shape;2575;p146"/>
          <p:cNvCxnSpPr>
            <a:stCxn id="2550" idx="3"/>
            <a:endCxn id="2561" idx="1"/>
          </p:cNvCxnSpPr>
          <p:nvPr/>
        </p:nvCxnSpPr>
        <p:spPr>
          <a:xfrm>
            <a:off x="5991966" y="11083808"/>
            <a:ext cx="2360400" cy="65883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576" name="Google Shape;2576;p146"/>
          <p:cNvCxnSpPr>
            <a:stCxn id="2563" idx="1"/>
            <a:endCxn id="2562" idx="3"/>
          </p:cNvCxnSpPr>
          <p:nvPr/>
        </p:nvCxnSpPr>
        <p:spPr>
          <a:xfrm rot="10800000">
            <a:off x="15125725" y="17618100"/>
            <a:ext cx="627000" cy="12300"/>
          </a:xfrm>
          <a:prstGeom prst="bentConnector3">
            <a:avLst>
              <a:gd name="adj1" fmla="val 49994"/>
            </a:avLst>
          </a:prstGeom>
          <a:noFill/>
          <a:ln w="152400" cap="flat" cmpd="sng">
            <a:solidFill>
              <a:srgbClr val="666666"/>
            </a:solidFill>
            <a:prstDash val="solid"/>
            <a:round/>
            <a:headEnd type="none" w="med" len="med"/>
            <a:tailEnd type="none" w="med" len="med"/>
          </a:ln>
        </p:spPr>
      </p:cxnSp>
      <p:cxnSp>
        <p:nvCxnSpPr>
          <p:cNvPr id="2577" name="Google Shape;2577;p146"/>
          <p:cNvCxnSpPr>
            <a:stCxn id="2564" idx="1"/>
            <a:endCxn id="2565" idx="3"/>
          </p:cNvCxnSpPr>
          <p:nvPr/>
        </p:nvCxnSpPr>
        <p:spPr>
          <a:xfrm flipH="1">
            <a:off x="26457578" y="17672175"/>
            <a:ext cx="681000" cy="600"/>
          </a:xfrm>
          <a:prstGeom prst="bentConnector3">
            <a:avLst>
              <a:gd name="adj1" fmla="val 50008"/>
            </a:avLst>
          </a:prstGeom>
          <a:noFill/>
          <a:ln w="152400" cap="flat" cmpd="sng">
            <a:solidFill>
              <a:srgbClr val="666666"/>
            </a:solidFill>
            <a:prstDash val="solid"/>
            <a:round/>
            <a:headEnd type="none" w="med" len="med"/>
            <a:tailEnd type="none" w="med" len="med"/>
          </a:ln>
        </p:spPr>
      </p:cxnSp>
      <p:sp>
        <p:nvSpPr>
          <p:cNvPr id="2578" name="Google Shape;2578;p14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460E39A-C8CE-0B0F-7B34-F9B5E2A551C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583"/>
        <p:cNvGrpSpPr/>
        <p:nvPr/>
      </p:nvGrpSpPr>
      <p:grpSpPr>
        <a:xfrm>
          <a:off x="0" y="0"/>
          <a:ext cx="0" cy="0"/>
          <a:chOff x="0" y="0"/>
          <a:chExt cx="0" cy="0"/>
        </a:xfrm>
      </p:grpSpPr>
      <p:sp>
        <p:nvSpPr>
          <p:cNvPr id="2584" name="Google Shape;2584;p14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Final Objective</a:t>
            </a:r>
            <a:endParaRPr sz="8400"/>
          </a:p>
        </p:txBody>
      </p:sp>
      <p:sp>
        <p:nvSpPr>
          <p:cNvPr id="2585" name="Google Shape;2585;p14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Knowledge Base + Running State Chain</a:t>
            </a:r>
            <a:endParaRPr/>
          </a:p>
          <a:p>
            <a:pPr marL="0" lvl="0" indent="0" algn="l" rtl="0">
              <a:spcBef>
                <a:spcPts val="0"/>
              </a:spcBef>
              <a:spcAft>
                <a:spcPts val="0"/>
              </a:spcAft>
              <a:buNone/>
            </a:pPr>
            <a:endParaRPr sz="5400" b="1"/>
          </a:p>
        </p:txBody>
      </p:sp>
      <p:pic>
        <p:nvPicPr>
          <p:cNvPr id="2586" name="Google Shape;2586;p147"/>
          <p:cNvPicPr preferRelativeResize="0"/>
          <p:nvPr/>
        </p:nvPicPr>
        <p:blipFill>
          <a:blip r:embed="rId3">
            <a:alphaModFix/>
          </a:blip>
          <a:stretch>
            <a:fillRect/>
          </a:stretch>
        </p:blipFill>
        <p:spPr>
          <a:xfrm>
            <a:off x="1513650" y="13293274"/>
            <a:ext cx="33548700" cy="6220950"/>
          </a:xfrm>
          <a:prstGeom prst="rect">
            <a:avLst/>
          </a:prstGeom>
          <a:noFill/>
          <a:ln>
            <a:noFill/>
          </a:ln>
        </p:spPr>
      </p:pic>
      <p:sp>
        <p:nvSpPr>
          <p:cNvPr id="2587" name="Google Shape;2587;p147"/>
          <p:cNvSpPr/>
          <p:nvPr/>
        </p:nvSpPr>
        <p:spPr>
          <a:xfrm>
            <a:off x="21480575" y="4531400"/>
            <a:ext cx="10089900" cy="7345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“first_name” :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Jane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“last_name”  :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Doe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“confirmation”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-1</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588" name="Google Shape;2588;p147"/>
          <p:cNvSpPr/>
          <p:nvPr/>
        </p:nvSpPr>
        <p:spPr>
          <a:xfrm>
            <a:off x="4122325" y="4531400"/>
            <a:ext cx="11737500" cy="7345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“first_name”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unknown</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“last_name”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unknown</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“confirmation” : </a:t>
            </a:r>
            <a:r>
              <a:rPr kumimoji="0" lang="en-US" sz="4400" b="1" i="0" u="none" strike="noStrike" kern="0" cap="none" spc="0" normalizeH="0" baseline="0" noProof="0">
                <a:ln>
                  <a:noFill/>
                </a:ln>
                <a:solidFill>
                  <a:srgbClr val="FF0000"/>
                </a:solidFill>
                <a:effectLst/>
                <a:uLnTx/>
                <a:uFillTx/>
                <a:latin typeface="Roboto Mono"/>
                <a:ea typeface="Roboto Mono"/>
                <a:cs typeface="Roboto Mono"/>
                <a:sym typeface="Roboto Mono"/>
              </a:rPr>
              <a:t>-1</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	...</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0071C5"/>
                </a:solidFill>
                <a:effectLst/>
                <a:uLnTx/>
                <a:uFillTx/>
                <a:latin typeface="Roboto Mono"/>
                <a:ea typeface="Roboto Mono"/>
                <a:cs typeface="Roboto Mono"/>
                <a:sym typeface="Roboto Mono"/>
              </a:rPr>
              <a:t>Update given new info:</a:t>
            </a:r>
            <a:endParaRPr kumimoji="0" sz="4400" b="1"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“Sure, my name is </a:t>
            </a:r>
            <a:r>
              <a:rPr kumimoji="0" lang="en-US" sz="4400" b="1" i="0" u="none" strike="noStrike" kern="0" cap="none" spc="0" normalizeH="0" baseline="0" noProof="0">
                <a:ln>
                  <a:noFill/>
                </a:ln>
                <a:solidFill>
                  <a:srgbClr val="76B900"/>
                </a:solidFill>
                <a:effectLst/>
                <a:uLnTx/>
                <a:uFillTx/>
                <a:latin typeface="Roboto Mono"/>
                <a:ea typeface="Roboto Mono"/>
                <a:cs typeface="Roboto Mono"/>
                <a:sym typeface="Roboto Mono"/>
              </a:rPr>
              <a:t>Jane Doe</a:t>
            </a:r>
            <a:r>
              <a:rPr kumimoji="0" lang="en-US" sz="4400" b="1" i="0" u="none" strike="noStrike" kern="0" cap="none" spc="0" normalizeH="0" baseline="0" noProof="0">
                <a:ln>
                  <a:noFill/>
                </a:ln>
                <a:solidFill>
                  <a:srgbClr val="5E5E5E"/>
                </a:solidFill>
                <a:effectLst/>
                <a:uLnTx/>
                <a:uFillTx/>
                <a:latin typeface="Roboto Mono"/>
                <a:ea typeface="Roboto Mono"/>
                <a:cs typeface="Roboto Mono"/>
                <a:sym typeface="Roboto Mono"/>
              </a:rPr>
              <a:t>!”</a:t>
            </a:r>
            <a:endParaRPr kumimoji="0" sz="4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589" name="Google Shape;2589;p147"/>
          <p:cNvSpPr/>
          <p:nvPr/>
        </p:nvSpPr>
        <p:spPr>
          <a:xfrm>
            <a:off x="16632300" y="7199000"/>
            <a:ext cx="40758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147"/>
          <p:cNvSpPr/>
          <p:nvPr/>
        </p:nvSpPr>
        <p:spPr>
          <a:xfrm>
            <a:off x="17300399" y="9209000"/>
            <a:ext cx="27396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591" name="Google Shape;2591;p14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F20FFA4A-CA0F-8802-4A5C-D156F4BB971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596"/>
        <p:cNvGrpSpPr/>
        <p:nvPr/>
      </p:nvGrpSpPr>
      <p:grpSpPr>
        <a:xfrm>
          <a:off x="0" y="0"/>
          <a:ext cx="0" cy="0"/>
          <a:chOff x="0" y="0"/>
          <a:chExt cx="0" cy="0"/>
        </a:xfrm>
      </p:grpSpPr>
      <p:sp>
        <p:nvSpPr>
          <p:cNvPr id="2597" name="Google Shape;2597;p14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Airline Chatbot</a:t>
            </a:r>
            <a:endParaRPr sz="8400"/>
          </a:p>
        </p:txBody>
      </p:sp>
      <p:sp>
        <p:nvSpPr>
          <p:cNvPr id="2598" name="Google Shape;2598;p148"/>
          <p:cNvSpPr/>
          <p:nvPr/>
        </p:nvSpPr>
        <p:spPr>
          <a:xfrm>
            <a:off x="10794424" y="8978600"/>
            <a:ext cx="36810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599" name="Google Shape;2599;p148" descr="🦜 Parrot Emoji – Meaning, Pictures, Codes – 📕 EmojiGuide"/>
          <p:cNvPicPr preferRelativeResize="0"/>
          <p:nvPr/>
        </p:nvPicPr>
        <p:blipFill>
          <a:blip r:embed="rId3">
            <a:alphaModFix/>
          </a:blip>
          <a:stretch>
            <a:fillRect/>
          </a:stretch>
        </p:blipFill>
        <p:spPr>
          <a:xfrm>
            <a:off x="11619989" y="7380640"/>
            <a:ext cx="2312427" cy="2268529"/>
          </a:xfrm>
          <a:prstGeom prst="rect">
            <a:avLst/>
          </a:prstGeom>
          <a:noFill/>
          <a:ln>
            <a:noFill/>
          </a:ln>
        </p:spPr>
      </p:pic>
      <p:sp>
        <p:nvSpPr>
          <p:cNvPr id="2600" name="Google Shape;2600;p148"/>
          <p:cNvSpPr/>
          <p:nvPr/>
        </p:nvSpPr>
        <p:spPr>
          <a:xfrm>
            <a:off x="6595650" y="853656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01" name="Google Shape;2601;p148"/>
          <p:cNvSpPr/>
          <p:nvPr/>
        </p:nvSpPr>
        <p:spPr>
          <a:xfrm>
            <a:off x="1552550" y="8536550"/>
            <a:ext cx="36810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602" name="Google Shape;2602;p148"/>
          <p:cNvCxnSpPr/>
          <p:nvPr/>
        </p:nvCxnSpPr>
        <p:spPr>
          <a:xfrm flipH="1">
            <a:off x="5233750" y="10314488"/>
            <a:ext cx="1361700" cy="600"/>
          </a:xfrm>
          <a:prstGeom prst="curvedConnector3">
            <a:avLst>
              <a:gd name="adj1" fmla="val 28742"/>
            </a:avLst>
          </a:prstGeom>
          <a:noFill/>
          <a:ln w="114300" cap="flat" cmpd="sng">
            <a:solidFill>
              <a:schemeClr val="dk2"/>
            </a:solidFill>
            <a:prstDash val="solid"/>
            <a:round/>
            <a:headEnd type="stealth" w="med" len="med"/>
            <a:tailEnd type="none" w="med" len="med"/>
          </a:ln>
        </p:spPr>
      </p:cxnSp>
      <p:sp>
        <p:nvSpPr>
          <p:cNvPr id="2603" name="Google Shape;2603;p148"/>
          <p:cNvSpPr/>
          <p:nvPr/>
        </p:nvSpPr>
        <p:spPr>
          <a:xfrm>
            <a:off x="16005150" y="8627310"/>
            <a:ext cx="4495800" cy="3557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DB Lookup</a:t>
            </a:r>
            <a:endParaRPr kumimoji="0" sz="3900" b="0" i="0" u="none" strike="noStrike" kern="0" cap="none" spc="0" normalizeH="0" baseline="0" noProof="0">
              <a:ln>
                <a:noFill/>
              </a:ln>
              <a:solidFill>
                <a:srgbClr val="9900FF"/>
              </a:solidFill>
              <a:effectLst/>
              <a:uLnTx/>
              <a:uFillTx/>
              <a:latin typeface="Roboto Mono"/>
              <a:ea typeface="Roboto Mono"/>
              <a:cs typeface="Roboto Mono"/>
              <a:sym typeface="Roboto Mono"/>
            </a:endParaRPr>
          </a:p>
        </p:txBody>
      </p:sp>
      <p:cxnSp>
        <p:nvCxnSpPr>
          <p:cNvPr id="2604" name="Google Shape;2604;p148"/>
          <p:cNvCxnSpPr>
            <a:stCxn id="2603" idx="1"/>
          </p:cNvCxnSpPr>
          <p:nvPr/>
        </p:nvCxnSpPr>
        <p:spPr>
          <a:xfrm flipH="1">
            <a:off x="14475750" y="10405860"/>
            <a:ext cx="15294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605" name="Google Shape;2605;p148"/>
          <p:cNvSpPr/>
          <p:nvPr/>
        </p:nvSpPr>
        <p:spPr>
          <a:xfrm>
            <a:off x="19978200" y="8627600"/>
            <a:ext cx="42702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Format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06" name="Google Shape;2606;p148"/>
          <p:cNvSpPr/>
          <p:nvPr/>
        </p:nvSpPr>
        <p:spPr>
          <a:xfrm>
            <a:off x="29751174" y="9069650"/>
            <a:ext cx="33195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07" name="Google Shape;2607;p148" descr="🦜 Parrot Emoji – Meaning, Pictures, Codes – 📕 EmojiGuide"/>
          <p:cNvPicPr preferRelativeResize="0"/>
          <p:nvPr/>
        </p:nvPicPr>
        <p:blipFill>
          <a:blip r:embed="rId3">
            <a:alphaModFix/>
          </a:blip>
          <a:stretch>
            <a:fillRect/>
          </a:stretch>
        </p:blipFill>
        <p:spPr>
          <a:xfrm>
            <a:off x="30348139" y="7471690"/>
            <a:ext cx="2312427" cy="2268529"/>
          </a:xfrm>
          <a:prstGeom prst="rect">
            <a:avLst/>
          </a:prstGeom>
          <a:noFill/>
          <a:ln>
            <a:noFill/>
          </a:ln>
        </p:spPr>
      </p:pic>
      <p:sp>
        <p:nvSpPr>
          <p:cNvPr id="2608" name="Google Shape;2608;p148"/>
          <p:cNvSpPr/>
          <p:nvPr/>
        </p:nvSpPr>
        <p:spPr>
          <a:xfrm>
            <a:off x="25552400" y="862761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2609" name="Google Shape;2609;p148"/>
          <p:cNvCxnSpPr>
            <a:stCxn id="2608" idx="1"/>
            <a:endCxn id="2605" idx="3"/>
          </p:cNvCxnSpPr>
          <p:nvPr/>
        </p:nvCxnSpPr>
        <p:spPr>
          <a:xfrm flipH="1">
            <a:off x="24248300" y="10406160"/>
            <a:ext cx="1304100" cy="600"/>
          </a:xfrm>
          <a:prstGeom prst="curvedConnector3">
            <a:avLst>
              <a:gd name="adj1" fmla="val 49996"/>
            </a:avLst>
          </a:prstGeom>
          <a:noFill/>
          <a:ln w="114300" cap="flat" cmpd="sng">
            <a:solidFill>
              <a:schemeClr val="dk2"/>
            </a:solidFill>
            <a:prstDash val="solid"/>
            <a:round/>
            <a:headEnd type="stealth" w="med" len="med"/>
            <a:tailEnd type="none" w="med" len="med"/>
          </a:ln>
        </p:spPr>
      </p:cxnSp>
      <p:sp>
        <p:nvSpPr>
          <p:cNvPr id="2610" name="Google Shape;2610;p148"/>
          <p:cNvSpPr txBox="1"/>
          <p:nvPr/>
        </p:nvSpPr>
        <p:spPr>
          <a:xfrm>
            <a:off x="6945813" y="6275000"/>
            <a:ext cx="52824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+Knowledge Base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148"/>
          <p:cNvSpPr txBox="1"/>
          <p:nvPr/>
        </p:nvSpPr>
        <p:spPr>
          <a:xfrm>
            <a:off x="17925838" y="12258700"/>
            <a:ext cx="44958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+Customer Info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148"/>
          <p:cNvSpPr txBox="1"/>
          <p:nvPr/>
        </p:nvSpPr>
        <p:spPr>
          <a:xfrm>
            <a:off x="25903863" y="6275000"/>
            <a:ext cx="5282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+Response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14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D85A69B-7CCC-4FD0-6B50-2CC9B6AAF70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sp>
        <p:nvSpPr>
          <p:cNvPr id="2619" name="Google Shape;2619;p14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Airline Chatbot</a:t>
            </a:r>
            <a:endParaRPr sz="8400"/>
          </a:p>
        </p:txBody>
      </p:sp>
      <p:sp>
        <p:nvSpPr>
          <p:cNvPr id="2620" name="Google Shape;2620;p149"/>
          <p:cNvSpPr/>
          <p:nvPr/>
        </p:nvSpPr>
        <p:spPr>
          <a:xfrm>
            <a:off x="10794424" y="8978600"/>
            <a:ext cx="36810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21" name="Google Shape;2621;p149" descr="🦜 Parrot Emoji – Meaning, Pictures, Codes – 📕 EmojiGuide"/>
          <p:cNvPicPr preferRelativeResize="0"/>
          <p:nvPr/>
        </p:nvPicPr>
        <p:blipFill>
          <a:blip r:embed="rId3">
            <a:alphaModFix/>
          </a:blip>
          <a:stretch>
            <a:fillRect/>
          </a:stretch>
        </p:blipFill>
        <p:spPr>
          <a:xfrm>
            <a:off x="11619989" y="7380640"/>
            <a:ext cx="2312427" cy="2268529"/>
          </a:xfrm>
          <a:prstGeom prst="rect">
            <a:avLst/>
          </a:prstGeom>
          <a:noFill/>
          <a:ln>
            <a:noFill/>
          </a:ln>
        </p:spPr>
      </p:pic>
      <p:sp>
        <p:nvSpPr>
          <p:cNvPr id="2622" name="Google Shape;2622;p149"/>
          <p:cNvSpPr/>
          <p:nvPr/>
        </p:nvSpPr>
        <p:spPr>
          <a:xfrm>
            <a:off x="6595650" y="853656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23" name="Google Shape;2623;p149"/>
          <p:cNvSpPr/>
          <p:nvPr/>
        </p:nvSpPr>
        <p:spPr>
          <a:xfrm>
            <a:off x="1552550" y="8536550"/>
            <a:ext cx="36810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624" name="Google Shape;2624;p149"/>
          <p:cNvCxnSpPr/>
          <p:nvPr/>
        </p:nvCxnSpPr>
        <p:spPr>
          <a:xfrm flipH="1">
            <a:off x="5233750" y="10314488"/>
            <a:ext cx="1361700" cy="600"/>
          </a:xfrm>
          <a:prstGeom prst="curvedConnector3">
            <a:avLst>
              <a:gd name="adj1" fmla="val 28742"/>
            </a:avLst>
          </a:prstGeom>
          <a:noFill/>
          <a:ln w="114300" cap="flat" cmpd="sng">
            <a:solidFill>
              <a:schemeClr val="dk2"/>
            </a:solidFill>
            <a:prstDash val="solid"/>
            <a:round/>
            <a:headEnd type="stealth" w="med" len="med"/>
            <a:tailEnd type="none" w="med" len="med"/>
          </a:ln>
        </p:spPr>
      </p:cxnSp>
      <p:sp>
        <p:nvSpPr>
          <p:cNvPr id="2625" name="Google Shape;2625;p149"/>
          <p:cNvSpPr/>
          <p:nvPr/>
        </p:nvSpPr>
        <p:spPr>
          <a:xfrm>
            <a:off x="16005150" y="8627310"/>
            <a:ext cx="4495800" cy="3557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DB Lookup</a:t>
            </a:r>
            <a:endParaRPr kumimoji="0" sz="3900" b="0" i="0" u="none" strike="noStrike" kern="0" cap="none" spc="0" normalizeH="0" baseline="0" noProof="0">
              <a:ln>
                <a:noFill/>
              </a:ln>
              <a:solidFill>
                <a:srgbClr val="9900FF"/>
              </a:solidFill>
              <a:effectLst/>
              <a:uLnTx/>
              <a:uFillTx/>
              <a:latin typeface="Roboto Mono"/>
              <a:ea typeface="Roboto Mono"/>
              <a:cs typeface="Roboto Mono"/>
              <a:sym typeface="Roboto Mono"/>
            </a:endParaRPr>
          </a:p>
        </p:txBody>
      </p:sp>
      <p:cxnSp>
        <p:nvCxnSpPr>
          <p:cNvPr id="2626" name="Google Shape;2626;p149"/>
          <p:cNvCxnSpPr>
            <a:stCxn id="2625" idx="1"/>
          </p:cNvCxnSpPr>
          <p:nvPr/>
        </p:nvCxnSpPr>
        <p:spPr>
          <a:xfrm flipH="1">
            <a:off x="14475750" y="10405860"/>
            <a:ext cx="15294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627" name="Google Shape;2627;p149"/>
          <p:cNvSpPr/>
          <p:nvPr/>
        </p:nvSpPr>
        <p:spPr>
          <a:xfrm>
            <a:off x="19978200" y="8627600"/>
            <a:ext cx="42702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Format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28" name="Google Shape;2628;p149"/>
          <p:cNvSpPr/>
          <p:nvPr/>
        </p:nvSpPr>
        <p:spPr>
          <a:xfrm>
            <a:off x="29751174" y="9069650"/>
            <a:ext cx="33195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29" name="Google Shape;2629;p149" descr="🦜 Parrot Emoji – Meaning, Pictures, Codes – 📕 EmojiGuide"/>
          <p:cNvPicPr preferRelativeResize="0"/>
          <p:nvPr/>
        </p:nvPicPr>
        <p:blipFill>
          <a:blip r:embed="rId3">
            <a:alphaModFix/>
          </a:blip>
          <a:stretch>
            <a:fillRect/>
          </a:stretch>
        </p:blipFill>
        <p:spPr>
          <a:xfrm>
            <a:off x="30348139" y="7471690"/>
            <a:ext cx="2312427" cy="2268529"/>
          </a:xfrm>
          <a:prstGeom prst="rect">
            <a:avLst/>
          </a:prstGeom>
          <a:noFill/>
          <a:ln>
            <a:noFill/>
          </a:ln>
        </p:spPr>
      </p:pic>
      <p:sp>
        <p:nvSpPr>
          <p:cNvPr id="2630" name="Google Shape;2630;p149"/>
          <p:cNvSpPr/>
          <p:nvPr/>
        </p:nvSpPr>
        <p:spPr>
          <a:xfrm>
            <a:off x="25552400" y="862761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2631" name="Google Shape;2631;p149"/>
          <p:cNvCxnSpPr>
            <a:stCxn id="2630" idx="1"/>
            <a:endCxn id="2627" idx="3"/>
          </p:cNvCxnSpPr>
          <p:nvPr/>
        </p:nvCxnSpPr>
        <p:spPr>
          <a:xfrm flipH="1">
            <a:off x="24248300" y="10406160"/>
            <a:ext cx="1304100" cy="600"/>
          </a:xfrm>
          <a:prstGeom prst="curvedConnector3">
            <a:avLst>
              <a:gd name="adj1" fmla="val 49996"/>
            </a:avLst>
          </a:prstGeom>
          <a:noFill/>
          <a:ln w="114300" cap="flat" cmpd="sng">
            <a:solidFill>
              <a:schemeClr val="dk2"/>
            </a:solidFill>
            <a:prstDash val="solid"/>
            <a:round/>
            <a:headEnd type="stealth" w="med" len="med"/>
            <a:tailEnd type="none" w="med" len="med"/>
          </a:ln>
        </p:spPr>
      </p:cxnSp>
      <p:sp>
        <p:nvSpPr>
          <p:cNvPr id="2632" name="Google Shape;2632;p149"/>
          <p:cNvSpPr/>
          <p:nvPr/>
        </p:nvSpPr>
        <p:spPr>
          <a:xfrm rot="5160405" flipH="1">
            <a:off x="6116170" y="4712600"/>
            <a:ext cx="818076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33" name="Google Shape;2633;p149"/>
          <p:cNvSpPr/>
          <p:nvPr/>
        </p:nvSpPr>
        <p:spPr>
          <a:xfrm rot="5160373">
            <a:off x="15840077" y="6067350"/>
            <a:ext cx="834767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34" name="Google Shape;2634;p149"/>
          <p:cNvSpPr/>
          <p:nvPr/>
        </p:nvSpPr>
        <p:spPr>
          <a:xfrm rot="5160442" flipH="1">
            <a:off x="24913452" y="5395550"/>
            <a:ext cx="8074296" cy="83400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35" name="Google Shape;2635;p149"/>
          <p:cNvSpPr txBox="1"/>
          <p:nvPr/>
        </p:nvSpPr>
        <p:spPr>
          <a:xfrm>
            <a:off x="6945813" y="6275000"/>
            <a:ext cx="52824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+Knowledge Base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149"/>
          <p:cNvSpPr txBox="1"/>
          <p:nvPr/>
        </p:nvSpPr>
        <p:spPr>
          <a:xfrm>
            <a:off x="17925838" y="12258700"/>
            <a:ext cx="44958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+Customer Info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149"/>
          <p:cNvSpPr txBox="1"/>
          <p:nvPr/>
        </p:nvSpPr>
        <p:spPr>
          <a:xfrm>
            <a:off x="25903863" y="6275000"/>
            <a:ext cx="5282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+Response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14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AA0C2F0-B73F-D35D-DD9C-AFF0375476D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sp>
        <p:nvSpPr>
          <p:cNvPr id="2644" name="Google Shape;2644;p15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Airline Chatbot</a:t>
            </a:r>
            <a:endParaRPr sz="8400"/>
          </a:p>
        </p:txBody>
      </p:sp>
      <p:sp>
        <p:nvSpPr>
          <p:cNvPr id="2645" name="Google Shape;2645;p150"/>
          <p:cNvSpPr/>
          <p:nvPr/>
        </p:nvSpPr>
        <p:spPr>
          <a:xfrm>
            <a:off x="10794424" y="8978600"/>
            <a:ext cx="36810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46" name="Google Shape;2646;p150" descr="🦜 Parrot Emoji – Meaning, Pictures, Codes – 📕 EmojiGuide"/>
          <p:cNvPicPr preferRelativeResize="0"/>
          <p:nvPr/>
        </p:nvPicPr>
        <p:blipFill>
          <a:blip r:embed="rId3">
            <a:alphaModFix/>
          </a:blip>
          <a:stretch>
            <a:fillRect/>
          </a:stretch>
        </p:blipFill>
        <p:spPr>
          <a:xfrm>
            <a:off x="11619989" y="7380640"/>
            <a:ext cx="2312427" cy="2268529"/>
          </a:xfrm>
          <a:prstGeom prst="rect">
            <a:avLst/>
          </a:prstGeom>
          <a:noFill/>
          <a:ln>
            <a:noFill/>
          </a:ln>
        </p:spPr>
      </p:pic>
      <p:sp>
        <p:nvSpPr>
          <p:cNvPr id="2647" name="Google Shape;2647;p150"/>
          <p:cNvSpPr/>
          <p:nvPr/>
        </p:nvSpPr>
        <p:spPr>
          <a:xfrm>
            <a:off x="6595650" y="853656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48" name="Google Shape;2648;p150"/>
          <p:cNvSpPr/>
          <p:nvPr/>
        </p:nvSpPr>
        <p:spPr>
          <a:xfrm>
            <a:off x="1552550" y="8536550"/>
            <a:ext cx="36810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649" name="Google Shape;2649;p150"/>
          <p:cNvCxnSpPr/>
          <p:nvPr/>
        </p:nvCxnSpPr>
        <p:spPr>
          <a:xfrm flipH="1">
            <a:off x="5233750" y="10314488"/>
            <a:ext cx="1361700" cy="600"/>
          </a:xfrm>
          <a:prstGeom prst="curvedConnector3">
            <a:avLst>
              <a:gd name="adj1" fmla="val 28742"/>
            </a:avLst>
          </a:prstGeom>
          <a:noFill/>
          <a:ln w="114300" cap="flat" cmpd="sng">
            <a:solidFill>
              <a:schemeClr val="dk2"/>
            </a:solidFill>
            <a:prstDash val="solid"/>
            <a:round/>
            <a:headEnd type="stealth" w="med" len="med"/>
            <a:tailEnd type="none" w="med" len="med"/>
          </a:ln>
        </p:spPr>
      </p:cxnSp>
      <p:sp>
        <p:nvSpPr>
          <p:cNvPr id="2650" name="Google Shape;2650;p150"/>
          <p:cNvSpPr/>
          <p:nvPr/>
        </p:nvSpPr>
        <p:spPr>
          <a:xfrm>
            <a:off x="16005150" y="8627310"/>
            <a:ext cx="4495800" cy="3557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DB Lookup</a:t>
            </a:r>
            <a:endParaRPr kumimoji="0" sz="3900" b="0" i="0" u="none" strike="noStrike" kern="0" cap="none" spc="0" normalizeH="0" baseline="0" noProof="0">
              <a:ln>
                <a:noFill/>
              </a:ln>
              <a:solidFill>
                <a:srgbClr val="9900FF"/>
              </a:solidFill>
              <a:effectLst/>
              <a:uLnTx/>
              <a:uFillTx/>
              <a:latin typeface="Roboto Mono"/>
              <a:ea typeface="Roboto Mono"/>
              <a:cs typeface="Roboto Mono"/>
              <a:sym typeface="Roboto Mono"/>
            </a:endParaRPr>
          </a:p>
        </p:txBody>
      </p:sp>
      <p:cxnSp>
        <p:nvCxnSpPr>
          <p:cNvPr id="2651" name="Google Shape;2651;p150"/>
          <p:cNvCxnSpPr>
            <a:stCxn id="2650" idx="1"/>
          </p:cNvCxnSpPr>
          <p:nvPr/>
        </p:nvCxnSpPr>
        <p:spPr>
          <a:xfrm flipH="1">
            <a:off x="14475750" y="10405860"/>
            <a:ext cx="15294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652" name="Google Shape;2652;p150"/>
          <p:cNvSpPr/>
          <p:nvPr/>
        </p:nvSpPr>
        <p:spPr>
          <a:xfrm>
            <a:off x="19978200" y="8627600"/>
            <a:ext cx="42702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Format</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2653" name="Google Shape;2653;p150"/>
          <p:cNvSpPr/>
          <p:nvPr/>
        </p:nvSpPr>
        <p:spPr>
          <a:xfrm>
            <a:off x="29751174" y="9069650"/>
            <a:ext cx="33195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654" name="Google Shape;2654;p150" descr="🦜 Parrot Emoji – Meaning, Pictures, Codes – 📕 EmojiGuide"/>
          <p:cNvPicPr preferRelativeResize="0"/>
          <p:nvPr/>
        </p:nvPicPr>
        <p:blipFill>
          <a:blip r:embed="rId3">
            <a:alphaModFix/>
          </a:blip>
          <a:stretch>
            <a:fillRect/>
          </a:stretch>
        </p:blipFill>
        <p:spPr>
          <a:xfrm>
            <a:off x="30348139" y="7471690"/>
            <a:ext cx="2312427" cy="2268529"/>
          </a:xfrm>
          <a:prstGeom prst="rect">
            <a:avLst/>
          </a:prstGeom>
          <a:noFill/>
          <a:ln>
            <a:noFill/>
          </a:ln>
        </p:spPr>
      </p:pic>
      <p:sp>
        <p:nvSpPr>
          <p:cNvPr id="2655" name="Google Shape;2655;p150"/>
          <p:cNvSpPr/>
          <p:nvPr/>
        </p:nvSpPr>
        <p:spPr>
          <a:xfrm>
            <a:off x="25552400" y="8627610"/>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Update Knowledge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2656" name="Google Shape;2656;p150"/>
          <p:cNvCxnSpPr>
            <a:stCxn id="2655" idx="1"/>
            <a:endCxn id="2652" idx="3"/>
          </p:cNvCxnSpPr>
          <p:nvPr/>
        </p:nvCxnSpPr>
        <p:spPr>
          <a:xfrm flipH="1">
            <a:off x="24248300" y="10406160"/>
            <a:ext cx="1304100" cy="600"/>
          </a:xfrm>
          <a:prstGeom prst="curvedConnector3">
            <a:avLst>
              <a:gd name="adj1" fmla="val 49996"/>
            </a:avLst>
          </a:prstGeom>
          <a:noFill/>
          <a:ln w="114300" cap="flat" cmpd="sng">
            <a:solidFill>
              <a:schemeClr val="dk2"/>
            </a:solidFill>
            <a:prstDash val="solid"/>
            <a:round/>
            <a:headEnd type="stealth" w="med" len="med"/>
            <a:tailEnd type="none" w="med" len="med"/>
          </a:ln>
        </p:spPr>
      </p:cxnSp>
      <p:cxnSp>
        <p:nvCxnSpPr>
          <p:cNvPr id="2657" name="Google Shape;2657;p150"/>
          <p:cNvCxnSpPr>
            <a:stCxn id="2648" idx="1"/>
            <a:endCxn id="2653" idx="3"/>
          </p:cNvCxnSpPr>
          <p:nvPr/>
        </p:nvCxnSpPr>
        <p:spPr>
          <a:xfrm>
            <a:off x="1552550" y="10315100"/>
            <a:ext cx="31518000" cy="181800"/>
          </a:xfrm>
          <a:prstGeom prst="curvedConnector5">
            <a:avLst>
              <a:gd name="adj1" fmla="val -756"/>
              <a:gd name="adj2" fmla="val 4267794"/>
              <a:gd name="adj3" fmla="val 100756"/>
            </a:avLst>
          </a:prstGeom>
          <a:noFill/>
          <a:ln w="114300" cap="flat" cmpd="sng">
            <a:solidFill>
              <a:schemeClr val="dk2"/>
            </a:solidFill>
            <a:prstDash val="solid"/>
            <a:round/>
            <a:headEnd type="stealth" w="med" len="med"/>
            <a:tailEnd type="none" w="med" len="med"/>
          </a:ln>
        </p:spPr>
      </p:cxnSp>
      <p:sp>
        <p:nvSpPr>
          <p:cNvPr id="2658" name="Google Shape;2658;p150"/>
          <p:cNvSpPr/>
          <p:nvPr/>
        </p:nvSpPr>
        <p:spPr>
          <a:xfrm>
            <a:off x="6945825" y="15321625"/>
            <a:ext cx="4888800" cy="3557100"/>
          </a:xfrm>
          <a:prstGeom prst="roundRect">
            <a:avLst>
              <a:gd name="adj" fmla="val 48000"/>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History</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659" name="Google Shape;2659;p150"/>
          <p:cNvSpPr/>
          <p:nvPr/>
        </p:nvSpPr>
        <p:spPr>
          <a:xfrm>
            <a:off x="22421650" y="15321625"/>
            <a:ext cx="4888800" cy="3557100"/>
          </a:xfrm>
          <a:prstGeom prst="roundRect">
            <a:avLst>
              <a:gd name="adj" fmla="val 48000"/>
            </a:avLst>
          </a:prstGeom>
          <a:solidFill>
            <a:schemeClr val="dk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E5E5E"/>
                </a:solidFill>
                <a:effectLst/>
                <a:uLnTx/>
                <a:uFillTx/>
                <a:latin typeface="Arial"/>
                <a:cs typeface="Arial"/>
                <a:sym typeface="Arial"/>
              </a:rPr>
              <a:t>User</a:t>
            </a:r>
            <a:endParaRPr kumimoji="0" sz="6400" b="1" i="0" u="none" strike="noStrike" kern="0" cap="none" spc="0" normalizeH="0" baseline="0" noProof="0">
              <a:ln>
                <a:noFill/>
              </a:ln>
              <a:solidFill>
                <a:srgbClr val="5E5E5E"/>
              </a:solidFill>
              <a:effectLst/>
              <a:uLnTx/>
              <a:uFillTx/>
              <a:latin typeface="Arial"/>
              <a:cs typeface="Arial"/>
              <a:sym typeface="Arial"/>
            </a:endParaRPr>
          </a:p>
        </p:txBody>
      </p:sp>
      <p:sp>
        <p:nvSpPr>
          <p:cNvPr id="2660" name="Google Shape;2660;p150"/>
          <p:cNvSpPr/>
          <p:nvPr/>
        </p:nvSpPr>
        <p:spPr>
          <a:xfrm rot="5160405" flipH="1">
            <a:off x="6116170" y="4712600"/>
            <a:ext cx="818076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61" name="Google Shape;2661;p150"/>
          <p:cNvSpPr/>
          <p:nvPr/>
        </p:nvSpPr>
        <p:spPr>
          <a:xfrm rot="5160373">
            <a:off x="15840077" y="6067350"/>
            <a:ext cx="8347671" cy="95997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62" name="Google Shape;2662;p150"/>
          <p:cNvSpPr/>
          <p:nvPr/>
        </p:nvSpPr>
        <p:spPr>
          <a:xfrm rot="5160442" flipH="1">
            <a:off x="24913452" y="5395550"/>
            <a:ext cx="8074296" cy="8340000"/>
          </a:xfrm>
          <a:prstGeom prst="arc">
            <a:avLst>
              <a:gd name="adj1" fmla="val 16271068"/>
              <a:gd name="adj2" fmla="val 5375678"/>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NVIDIA Sans"/>
              <a:ea typeface="NVIDIA Sans"/>
              <a:cs typeface="NVIDIA Sans"/>
              <a:sym typeface="NVIDIA Sans"/>
            </a:endParaRPr>
          </a:p>
        </p:txBody>
      </p:sp>
      <p:sp>
        <p:nvSpPr>
          <p:cNvPr id="2663" name="Google Shape;2663;p150"/>
          <p:cNvSpPr txBox="1"/>
          <p:nvPr/>
        </p:nvSpPr>
        <p:spPr>
          <a:xfrm>
            <a:off x="6945813" y="6275000"/>
            <a:ext cx="52824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+Knowledge Base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150"/>
          <p:cNvSpPr txBox="1"/>
          <p:nvPr/>
        </p:nvSpPr>
        <p:spPr>
          <a:xfrm>
            <a:off x="17925838" y="12258700"/>
            <a:ext cx="4495800" cy="2154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+Customer Info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150"/>
          <p:cNvSpPr txBox="1"/>
          <p:nvPr/>
        </p:nvSpPr>
        <p:spPr>
          <a:xfrm>
            <a:off x="25903863" y="6275000"/>
            <a:ext cx="5282400" cy="1169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Arial"/>
                <a:cs typeface="Arial"/>
                <a:sym typeface="Arial"/>
              </a:rPr>
              <a:t>+Response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15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C6ED9C5-6CE3-CC22-C384-E6B5BEF00FC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19A3BAA-499A-ED1A-C135-914615D06AAD}"/>
              </a:ext>
            </a:extLst>
          </p:cNvPr>
          <p:cNvPicPr>
            <a:picLocks noChangeAspect="1"/>
          </p:cNvPicPr>
          <p:nvPr/>
        </p:nvPicPr>
        <p:blipFill>
          <a:blip r:embed="rId2"/>
          <a:stretch>
            <a:fillRect/>
          </a:stretch>
        </p:blipFill>
        <p:spPr>
          <a:xfrm>
            <a:off x="8911676" y="6264208"/>
            <a:ext cx="27093630" cy="2046133"/>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a:t>
            </a:r>
            <a:br>
              <a:rPr lang="en-US" sz="12000" dirty="0">
                <a:solidFill>
                  <a:srgbClr val="C00000"/>
                </a:solidFill>
              </a:rPr>
            </a:br>
            <a:r>
              <a:rPr lang="en-US" sz="12000" dirty="0">
                <a:solidFill>
                  <a:srgbClr val="C00000"/>
                </a:solidFill>
              </a:rPr>
              <a:t>[3, 4]</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158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E5DA16E2-AA88-A38E-478D-763DB404BC0E}"/>
              </a:ext>
            </a:extLst>
          </p:cNvPr>
          <p:cNvPicPr>
            <a:picLocks noChangeAspect="1"/>
          </p:cNvPicPr>
          <p:nvPr/>
        </p:nvPicPr>
        <p:blipFill>
          <a:blip r:embed="rId3"/>
          <a:stretch>
            <a:fillRect/>
          </a:stretch>
        </p:blipFill>
        <p:spPr>
          <a:xfrm>
            <a:off x="736895" y="3982878"/>
            <a:ext cx="7894550" cy="11233040"/>
          </a:xfrm>
          <a:prstGeom prst="rect">
            <a:avLst/>
          </a:prstGeom>
        </p:spPr>
      </p:pic>
      <p:pic>
        <p:nvPicPr>
          <p:cNvPr id="8" name="Picture 7">
            <a:extLst>
              <a:ext uri="{FF2B5EF4-FFF2-40B4-BE49-F238E27FC236}">
                <a16:creationId xmlns:a16="http://schemas.microsoft.com/office/drawing/2014/main" id="{A4EFCA70-6273-8455-2CC8-2EEDFE8C160B}"/>
              </a:ext>
            </a:extLst>
          </p:cNvPr>
          <p:cNvPicPr>
            <a:picLocks noChangeAspect="1"/>
          </p:cNvPicPr>
          <p:nvPr/>
        </p:nvPicPr>
        <p:blipFill>
          <a:blip r:embed="rId4"/>
          <a:stretch>
            <a:fillRect/>
          </a:stretch>
        </p:blipFill>
        <p:spPr>
          <a:xfrm>
            <a:off x="14340725" y="6955882"/>
            <a:ext cx="7894550" cy="12730852"/>
          </a:xfrm>
          <a:prstGeom prst="rect">
            <a:avLst/>
          </a:prstGeom>
        </p:spPr>
      </p:pic>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bg1">
                    <a:lumMod val="75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bg1">
                    <a:lumMod val="7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bg1">
                  <a:lumMod val="75000"/>
                </a:schemeClr>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C026A652-A2F4-7210-1D05-590FFCBAB407}"/>
              </a:ext>
            </a:extLst>
          </p:cNvPr>
          <p:cNvSpPr/>
          <p:nvPr/>
        </p:nvSpPr>
        <p:spPr>
          <a:xfrm>
            <a:off x="30523543" y="6314620"/>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9AED73D-0A74-C13F-8AE0-9BC468A7C43B}"/>
              </a:ext>
            </a:extLst>
          </p:cNvPr>
          <p:cNvSpPr/>
          <p:nvPr/>
        </p:nvSpPr>
        <p:spPr>
          <a:xfrm>
            <a:off x="14079467" y="16241486"/>
            <a:ext cx="8345104" cy="180636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DB6A9678-C4D3-EFF1-C9C0-1D9CB587E3A9}"/>
              </a:ext>
            </a:extLst>
          </p:cNvPr>
          <p:cNvSpPr/>
          <p:nvPr/>
        </p:nvSpPr>
        <p:spPr>
          <a:xfrm>
            <a:off x="787083" y="12320673"/>
            <a:ext cx="7844362" cy="289524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515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Building RAG Agents with LLMs </a:t>
            </a:r>
            <a:br>
              <a:rPr lang="en-US" sz="21600" dirty="0">
                <a:solidFill>
                  <a:srgbClr val="C00000"/>
                </a:solidFill>
              </a:rPr>
            </a:br>
            <a:r>
              <a:rPr lang="en-US" sz="21600" dirty="0">
                <a:solidFill>
                  <a:srgbClr val="C00000"/>
                </a:solidFill>
              </a:rPr>
              <a:t>Part II</a:t>
            </a:r>
            <a:br>
              <a:rPr lang="en-US" sz="21600" dirty="0">
                <a:solidFill>
                  <a:srgbClr val="C00000"/>
                </a:solidFill>
              </a:rPr>
            </a:br>
            <a:r>
              <a:rPr lang="en-US" sz="21600" dirty="0">
                <a:solidFill>
                  <a:srgbClr val="C00000"/>
                </a:solidFill>
              </a:rPr>
              <a:t>[5, 6]</a:t>
            </a:r>
            <a:endParaRPr lang="en-US" sz="216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159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9332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16</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Fundamentals of Deep Learning</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Getting Started With Deep Learning</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$90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a:p>
              <a:pPr defTabSz="2743200">
                <a:buClrTx/>
              </a:pPr>
              <a:endParaRPr lang="en-US" sz="4200" kern="1200" dirty="0">
                <a:solidFill>
                  <a:prstClr val="black"/>
                </a:solidFill>
                <a:latin typeface="Arial" panose="020B0604020202020204" pitchFamily="34" charset="0"/>
                <a:ea typeface="+mn-ea"/>
                <a:cs typeface="Arial" panose="020B0604020202020204" pitchFamily="34" charset="0"/>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Explained</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with Diffusion Models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Generative AI with Diffusion Models</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$90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5400" kern="1200">
                  <a:solidFill>
                    <a:prstClr val="white"/>
                  </a:solidFill>
                  <a:latin typeface="Calibri" panose="020F0502020204030204"/>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defTabSz="2743200">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3200">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buClrTx/>
              </a:pPr>
              <a:r>
                <a:rPr lang="en-US" sz="3900" b="1" kern="1200" dirty="0">
                  <a:solidFill>
                    <a:prstClr val="black"/>
                  </a:solidFill>
                  <a:latin typeface="Arial" panose="020B0604020202020204" pitchFamily="34" charset="0"/>
                  <a:ea typeface="+mn-ea"/>
                  <a:cs typeface="Arial" panose="020B0604020202020204" pitchFamily="34" charset="0"/>
                </a:rPr>
                <a:t>Introduction to Transformer-Based Natural Language Processing</a:t>
              </a:r>
            </a:p>
            <a:p>
              <a:pPr defTabSz="2743200">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3200">
                <a:lnSpc>
                  <a:spcPct val="110000"/>
                </a:lnSpc>
                <a:spcBef>
                  <a:spcPts val="1800"/>
                </a:spcBef>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$30</a:t>
              </a:r>
            </a:p>
            <a:p>
              <a:pPr defTabSz="2743200">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05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671"/>
        <p:cNvGrpSpPr/>
        <p:nvPr/>
      </p:nvGrpSpPr>
      <p:grpSpPr>
        <a:xfrm>
          <a:off x="0" y="0"/>
          <a:ext cx="0" cy="0"/>
          <a:chOff x="0" y="0"/>
          <a:chExt cx="0" cy="0"/>
        </a:xfrm>
      </p:grpSpPr>
      <p:sp>
        <p:nvSpPr>
          <p:cNvPr id="2672" name="Google Shape;2672;p151"/>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2673" name="Google Shape;2673;p151"/>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5: Working with Documents</a:t>
            </a:r>
            <a:endParaRPr sz="5400"/>
          </a:p>
        </p:txBody>
      </p:sp>
      <p:sp>
        <p:nvSpPr>
          <p:cNvPr id="2" name="TextBox 1">
            <a:extLst>
              <a:ext uri="{FF2B5EF4-FFF2-40B4-BE49-F238E27FC236}">
                <a16:creationId xmlns:a16="http://schemas.microsoft.com/office/drawing/2014/main" id="{2E157FDB-6BB4-00DC-0EF2-7D277B3F29D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678"/>
        <p:cNvGrpSpPr/>
        <p:nvPr/>
      </p:nvGrpSpPr>
      <p:grpSpPr>
        <a:xfrm>
          <a:off x="0" y="0"/>
          <a:ext cx="0" cy="0"/>
          <a:chOff x="0" y="0"/>
          <a:chExt cx="0" cy="0"/>
        </a:xfrm>
      </p:grpSpPr>
      <p:sp>
        <p:nvSpPr>
          <p:cNvPr id="2679" name="Google Shape;2679;p15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2680" name="Google Shape;2680;p152"/>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681" name="Google Shape;2681;p152"/>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682" name="Google Shape;2682;p152"/>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2683" name="Google Shape;2683;p152"/>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684" name="Google Shape;2684;p15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2685" name="Google Shape;2685;p152"/>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686" name="Google Shape;2686;p152"/>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687" name="Google Shape;2687;p152"/>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688" name="Google Shape;2688;p152"/>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689" name="Google Shape;2689;p152"/>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690" name="Google Shape;2690;p152"/>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691" name="Google Shape;2691;p152"/>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Guided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692" name="Google Shape;2692;p152"/>
          <p:cNvSpPr/>
          <p:nvPr/>
        </p:nvSpPr>
        <p:spPr>
          <a:xfrm>
            <a:off x="17338525" y="12303325"/>
            <a:ext cx="7799400" cy="23349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Grammar</a:t>
            </a:r>
            <a:endParaRPr kumimoji="0" sz="6400" b="1" i="0" u="none" strike="noStrike" kern="0" cap="none" spc="0" normalizeH="0" baseline="0" noProof="0">
              <a:ln>
                <a:noFill/>
              </a:ln>
              <a:solidFill>
                <a:srgbClr val="5D1682"/>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2693" name="Google Shape;2693;p152"/>
          <p:cNvSpPr/>
          <p:nvPr/>
        </p:nvSpPr>
        <p:spPr>
          <a:xfrm>
            <a:off x="8352366" y="1645463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2694" name="Google Shape;2694;p152"/>
          <p:cNvSpPr/>
          <p:nvPr/>
        </p:nvSpPr>
        <p:spPr>
          <a:xfrm>
            <a:off x="11956900" y="1640045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695" name="Google Shape;2695;p152"/>
          <p:cNvSpPr/>
          <p:nvPr/>
        </p:nvSpPr>
        <p:spPr>
          <a:xfrm>
            <a:off x="15752725" y="16584150"/>
            <a:ext cx="3741600" cy="20925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Tool Choice</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2696" name="Google Shape;2696;p152"/>
          <p:cNvSpPr/>
          <p:nvPr/>
        </p:nvSpPr>
        <p:spPr>
          <a:xfrm>
            <a:off x="27138578" y="16454625"/>
            <a:ext cx="62661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Tooling</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697" name="Google Shape;2697;p152"/>
          <p:cNvSpPr/>
          <p:nvPr/>
        </p:nvSpPr>
        <p:spPr>
          <a:xfrm>
            <a:off x="21940075" y="16454625"/>
            <a:ext cx="45174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Tool</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698" name="Google Shape;2698;p152"/>
          <p:cNvSpPr/>
          <p:nvPr/>
        </p:nvSpPr>
        <p:spPr>
          <a:xfrm>
            <a:off x="18882900" y="17781100"/>
            <a:ext cx="3926400" cy="19965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5D1682"/>
                </a:solidFill>
                <a:effectLst/>
                <a:uLnTx/>
                <a:uFillTx/>
                <a:latin typeface="Arial"/>
                <a:cs typeface="Arial"/>
                <a:sym typeface="Arial"/>
              </a:rPr>
              <a:t>Tool Schema</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cxnSp>
        <p:nvCxnSpPr>
          <p:cNvPr id="2699" name="Google Shape;2699;p152"/>
          <p:cNvCxnSpPr>
            <a:stCxn id="2682" idx="3"/>
            <a:endCxn id="2680"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700" name="Google Shape;2700;p152"/>
          <p:cNvCxnSpPr>
            <a:stCxn id="2683" idx="1"/>
            <a:endCxn id="2681"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701" name="Google Shape;2701;p152"/>
          <p:cNvCxnSpPr>
            <a:stCxn id="2682" idx="3"/>
            <a:endCxn id="2685"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702" name="Google Shape;2702;p152"/>
          <p:cNvCxnSpPr>
            <a:stCxn id="2688" idx="1"/>
            <a:endCxn id="2686"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703" name="Google Shape;2703;p152"/>
          <p:cNvCxnSpPr>
            <a:stCxn id="2687" idx="1"/>
            <a:endCxn id="2688"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2704" name="Google Shape;2704;p152"/>
          <p:cNvCxnSpPr>
            <a:stCxn id="2682" idx="3"/>
            <a:endCxn id="2689"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705" name="Google Shape;2705;p152"/>
          <p:cNvCxnSpPr>
            <a:stCxn id="2692" idx="1"/>
            <a:endCxn id="2690" idx="3"/>
          </p:cNvCxnSpPr>
          <p:nvPr/>
        </p:nvCxnSpPr>
        <p:spPr>
          <a:xfrm rot="10800000">
            <a:off x="15125725" y="13464775"/>
            <a:ext cx="2212800" cy="6000"/>
          </a:xfrm>
          <a:prstGeom prst="bentConnector3">
            <a:avLst>
              <a:gd name="adj1" fmla="val 49998"/>
            </a:avLst>
          </a:prstGeom>
          <a:noFill/>
          <a:ln w="152400" cap="flat" cmpd="sng">
            <a:solidFill>
              <a:srgbClr val="666666"/>
            </a:solidFill>
            <a:prstDash val="solid"/>
            <a:round/>
            <a:headEnd type="none" w="med" len="med"/>
            <a:tailEnd type="none" w="med" len="med"/>
          </a:ln>
        </p:spPr>
      </p:cxnSp>
      <p:cxnSp>
        <p:nvCxnSpPr>
          <p:cNvPr id="2706" name="Google Shape;2706;p152"/>
          <p:cNvCxnSpPr>
            <a:stCxn id="2691" idx="1"/>
            <a:endCxn id="2692" idx="3"/>
          </p:cNvCxnSpPr>
          <p:nvPr/>
        </p:nvCxnSpPr>
        <p:spPr>
          <a:xfrm flipH="1">
            <a:off x="25137800" y="13464725"/>
            <a:ext cx="2000700" cy="6000"/>
          </a:xfrm>
          <a:prstGeom prst="bentConnector3">
            <a:avLst>
              <a:gd name="adj1" fmla="val 49997"/>
            </a:avLst>
          </a:prstGeom>
          <a:noFill/>
          <a:ln w="152400" cap="flat" cmpd="sng">
            <a:solidFill>
              <a:srgbClr val="666666"/>
            </a:solidFill>
            <a:prstDash val="solid"/>
            <a:round/>
            <a:headEnd type="none" w="med" len="med"/>
            <a:tailEnd type="none" w="med" len="med"/>
          </a:ln>
        </p:spPr>
      </p:cxnSp>
      <p:cxnSp>
        <p:nvCxnSpPr>
          <p:cNvPr id="2707" name="Google Shape;2707;p152"/>
          <p:cNvCxnSpPr>
            <a:stCxn id="2682" idx="3"/>
            <a:endCxn id="2693" idx="1"/>
          </p:cNvCxnSpPr>
          <p:nvPr/>
        </p:nvCxnSpPr>
        <p:spPr>
          <a:xfrm>
            <a:off x="5991966" y="11083808"/>
            <a:ext cx="2360400" cy="65883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2708" name="Google Shape;2708;p152"/>
          <p:cNvCxnSpPr>
            <a:stCxn id="2695" idx="1"/>
            <a:endCxn id="2694" idx="3"/>
          </p:cNvCxnSpPr>
          <p:nvPr/>
        </p:nvCxnSpPr>
        <p:spPr>
          <a:xfrm rot="10800000">
            <a:off x="15125725" y="17618100"/>
            <a:ext cx="627000" cy="12300"/>
          </a:xfrm>
          <a:prstGeom prst="bentConnector3">
            <a:avLst>
              <a:gd name="adj1" fmla="val 49994"/>
            </a:avLst>
          </a:prstGeom>
          <a:noFill/>
          <a:ln w="152400" cap="flat" cmpd="sng">
            <a:solidFill>
              <a:srgbClr val="666666"/>
            </a:solidFill>
            <a:prstDash val="solid"/>
            <a:round/>
            <a:headEnd type="none" w="med" len="med"/>
            <a:tailEnd type="none" w="med" len="med"/>
          </a:ln>
        </p:spPr>
      </p:cxnSp>
      <p:cxnSp>
        <p:nvCxnSpPr>
          <p:cNvPr id="2709" name="Google Shape;2709;p152"/>
          <p:cNvCxnSpPr>
            <a:stCxn id="2696" idx="1"/>
            <a:endCxn id="2697" idx="3"/>
          </p:cNvCxnSpPr>
          <p:nvPr/>
        </p:nvCxnSpPr>
        <p:spPr>
          <a:xfrm flipH="1">
            <a:off x="26457578" y="17672175"/>
            <a:ext cx="681000" cy="600"/>
          </a:xfrm>
          <a:prstGeom prst="bentConnector3">
            <a:avLst>
              <a:gd name="adj1" fmla="val 50008"/>
            </a:avLst>
          </a:prstGeom>
          <a:noFill/>
          <a:ln w="152400" cap="flat" cmpd="sng">
            <a:solidFill>
              <a:srgbClr val="666666"/>
            </a:solidFill>
            <a:prstDash val="solid"/>
            <a:round/>
            <a:headEnd type="none" w="med" len="med"/>
            <a:tailEnd type="none" w="med" len="med"/>
          </a:ln>
        </p:spPr>
      </p:cxnSp>
      <p:sp>
        <p:nvSpPr>
          <p:cNvPr id="2710" name="Google Shape;2710;p15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528601B-DE48-30CE-FACC-3B79DD06B40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5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cxnSp>
        <p:nvCxnSpPr>
          <p:cNvPr id="2717" name="Google Shape;2717;p153"/>
          <p:cNvCxnSpPr>
            <a:endCxn id="2718" idx="1"/>
          </p:cNvCxnSpPr>
          <p:nvPr/>
        </p:nvCxnSpPr>
        <p:spPr>
          <a:xfrm>
            <a:off x="11584507" y="11218814"/>
            <a:ext cx="4704900" cy="33000"/>
          </a:xfrm>
          <a:prstGeom prst="curvedConnector3">
            <a:avLst>
              <a:gd name="adj1" fmla="val 50000"/>
            </a:avLst>
          </a:prstGeom>
          <a:noFill/>
          <a:ln w="114300" cap="flat" cmpd="sng">
            <a:solidFill>
              <a:schemeClr val="dk2"/>
            </a:solidFill>
            <a:prstDash val="solid"/>
            <a:round/>
            <a:headEnd type="none" w="med" len="med"/>
            <a:tailEnd type="stealth" w="med" len="med"/>
          </a:ln>
        </p:spPr>
      </p:cxnSp>
      <p:grpSp>
        <p:nvGrpSpPr>
          <p:cNvPr id="2719" name="Google Shape;2719;p153"/>
          <p:cNvGrpSpPr/>
          <p:nvPr/>
        </p:nvGrpSpPr>
        <p:grpSpPr>
          <a:xfrm>
            <a:off x="16289407" y="8287115"/>
            <a:ext cx="8534353" cy="4391911"/>
            <a:chOff x="12310991" y="8786083"/>
            <a:chExt cx="7453583" cy="3746725"/>
          </a:xfrm>
        </p:grpSpPr>
        <p:sp>
          <p:nvSpPr>
            <p:cNvPr id="2720" name="Google Shape;2720;p153"/>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721" name="Google Shape;2721;p153" descr="🦜 Parrot Emoji – Meaning, Pictures, Codes – 📕 EmojiGuide"/>
            <p:cNvPicPr preferRelativeResize="0"/>
            <p:nvPr/>
          </p:nvPicPr>
          <p:blipFill>
            <a:blip r:embed="rId3">
              <a:alphaModFix/>
            </a:blip>
            <a:stretch>
              <a:fillRect/>
            </a:stretch>
          </p:blipFill>
          <p:spPr>
            <a:xfrm>
              <a:off x="16791587" y="8786083"/>
              <a:ext cx="2019587" cy="1935275"/>
            </a:xfrm>
            <a:prstGeom prst="rect">
              <a:avLst/>
            </a:prstGeom>
            <a:noFill/>
            <a:ln>
              <a:noFill/>
            </a:ln>
          </p:spPr>
        </p:pic>
        <p:sp>
          <p:nvSpPr>
            <p:cNvPr id="2718" name="Google Shape;2718;p153"/>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722" name="Google Shape;2722;p153"/>
          <p:cNvSpPr/>
          <p:nvPr/>
        </p:nvSpPr>
        <p:spPr>
          <a:xfrm>
            <a:off x="26552775" y="85418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I can answer by referring this blog post!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723" name="Google Shape;2723;p153"/>
          <p:cNvCxnSpPr>
            <a:stCxn id="2722" idx="1"/>
            <a:endCxn id="2720" idx="3"/>
          </p:cNvCxnSpPr>
          <p:nvPr/>
        </p:nvCxnSpPr>
        <p:spPr>
          <a:xfrm rot="10800000">
            <a:off x="24823875" y="11251875"/>
            <a:ext cx="1728900" cy="92400"/>
          </a:xfrm>
          <a:prstGeom prst="curvedConnector3">
            <a:avLst>
              <a:gd name="adj1" fmla="val 50003"/>
            </a:avLst>
          </a:prstGeom>
          <a:noFill/>
          <a:ln w="114300" cap="flat" cmpd="sng">
            <a:solidFill>
              <a:schemeClr val="dk2"/>
            </a:solidFill>
            <a:prstDash val="solid"/>
            <a:round/>
            <a:headEnd type="stealth" w="med" len="med"/>
            <a:tailEnd type="none" w="med" len="med"/>
          </a:ln>
        </p:spPr>
      </p:cxnSp>
      <p:pic>
        <p:nvPicPr>
          <p:cNvPr id="2724" name="Google Shape;2724;p153"/>
          <p:cNvPicPr preferRelativeResize="0"/>
          <p:nvPr/>
        </p:nvPicPr>
        <p:blipFill rotWithShape="1">
          <a:blip r:embed="rId4">
            <a:alphaModFix/>
          </a:blip>
          <a:srcRect r="27246"/>
          <a:stretch/>
        </p:blipFill>
        <p:spPr>
          <a:xfrm>
            <a:off x="816950" y="5275625"/>
            <a:ext cx="7239252" cy="12061101"/>
          </a:xfrm>
          <a:prstGeom prst="rect">
            <a:avLst/>
          </a:prstGeom>
          <a:noFill/>
          <a:ln>
            <a:noFill/>
          </a:ln>
        </p:spPr>
      </p:pic>
      <p:pic>
        <p:nvPicPr>
          <p:cNvPr id="2725" name="Google Shape;2725;p153"/>
          <p:cNvPicPr preferRelativeResize="0"/>
          <p:nvPr/>
        </p:nvPicPr>
        <p:blipFill rotWithShape="1">
          <a:blip r:embed="rId5">
            <a:alphaModFix/>
          </a:blip>
          <a:srcRect r="27246"/>
          <a:stretch/>
        </p:blipFill>
        <p:spPr>
          <a:xfrm>
            <a:off x="7965179" y="5294733"/>
            <a:ext cx="7239250" cy="12118188"/>
          </a:xfrm>
          <a:prstGeom prst="rect">
            <a:avLst/>
          </a:prstGeom>
          <a:noFill/>
          <a:ln>
            <a:noFill/>
          </a:ln>
        </p:spPr>
      </p:pic>
      <p:sp>
        <p:nvSpPr>
          <p:cNvPr id="2726" name="Google Shape;2726;p153"/>
          <p:cNvSpPr txBox="1"/>
          <p:nvPr/>
        </p:nvSpPr>
        <p:spPr>
          <a:xfrm>
            <a:off x="986675" y="18856450"/>
            <a:ext cx="72393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6"/>
              </a:rPr>
              <a:t>https://developer.nvidia.com/blog/</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2727" name="Google Shape;2727;p15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0B4CA56-6D5A-620C-79F2-322F951BEBE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732"/>
        <p:cNvGrpSpPr/>
        <p:nvPr/>
      </p:nvGrpSpPr>
      <p:grpSpPr>
        <a:xfrm>
          <a:off x="0" y="0"/>
          <a:ext cx="0" cy="0"/>
          <a:chOff x="0" y="0"/>
          <a:chExt cx="0" cy="0"/>
        </a:xfrm>
      </p:grpSpPr>
      <p:sp>
        <p:nvSpPr>
          <p:cNvPr id="2733" name="Google Shape;2733;p15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sp>
        <p:nvSpPr>
          <p:cNvPr id="2734" name="Google Shape;2734;p154"/>
          <p:cNvSpPr/>
          <p:nvPr/>
        </p:nvSpPr>
        <p:spPr>
          <a:xfrm>
            <a:off x="1709575" y="1921250"/>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Company</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Database</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pic>
        <p:nvPicPr>
          <p:cNvPr id="2735" name="Google Shape;2735;p154"/>
          <p:cNvPicPr preferRelativeResize="0"/>
          <p:nvPr/>
        </p:nvPicPr>
        <p:blipFill>
          <a:blip r:embed="rId3">
            <a:alphaModFix/>
          </a:blip>
          <a:stretch>
            <a:fillRect/>
          </a:stretch>
        </p:blipFill>
        <p:spPr>
          <a:xfrm>
            <a:off x="7547362" y="4574705"/>
            <a:ext cx="3578972" cy="2348700"/>
          </a:xfrm>
          <a:prstGeom prst="rect">
            <a:avLst/>
          </a:prstGeom>
          <a:noFill/>
          <a:ln>
            <a:noFill/>
          </a:ln>
        </p:spPr>
      </p:pic>
      <p:cxnSp>
        <p:nvCxnSpPr>
          <p:cNvPr id="2736" name="Google Shape;2736;p154"/>
          <p:cNvCxnSpPr>
            <a:stCxn id="2737" idx="1"/>
            <a:endCxn id="2735" idx="2"/>
          </p:cNvCxnSpPr>
          <p:nvPr/>
        </p:nvCxnSpPr>
        <p:spPr>
          <a:xfrm rot="10800000">
            <a:off x="9336907" y="6923414"/>
            <a:ext cx="6952500" cy="4328400"/>
          </a:xfrm>
          <a:prstGeom prst="curvedConnector2">
            <a:avLst/>
          </a:prstGeom>
          <a:noFill/>
          <a:ln w="114300" cap="flat" cmpd="sng">
            <a:solidFill>
              <a:schemeClr val="dk2"/>
            </a:solidFill>
            <a:prstDash val="solid"/>
            <a:round/>
            <a:headEnd type="stealth" w="med" len="med"/>
            <a:tailEnd type="none" w="med" len="med"/>
          </a:ln>
        </p:spPr>
      </p:cxnSp>
      <p:grpSp>
        <p:nvGrpSpPr>
          <p:cNvPr id="2738" name="Google Shape;2738;p154"/>
          <p:cNvGrpSpPr/>
          <p:nvPr/>
        </p:nvGrpSpPr>
        <p:grpSpPr>
          <a:xfrm>
            <a:off x="16289407" y="8287115"/>
            <a:ext cx="8534353" cy="4391911"/>
            <a:chOff x="12310991" y="8786083"/>
            <a:chExt cx="7453583" cy="3746725"/>
          </a:xfrm>
        </p:grpSpPr>
        <p:sp>
          <p:nvSpPr>
            <p:cNvPr id="2739" name="Google Shape;2739;p154"/>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740" name="Google Shape;2740;p154" descr="🦜 Parrot Emoji – Meaning, Pictures, Codes – 📕 EmojiGuide"/>
            <p:cNvPicPr preferRelativeResize="0"/>
            <p:nvPr/>
          </p:nvPicPr>
          <p:blipFill>
            <a:blip r:embed="rId4">
              <a:alphaModFix/>
            </a:blip>
            <a:stretch>
              <a:fillRect/>
            </a:stretch>
          </p:blipFill>
          <p:spPr>
            <a:xfrm>
              <a:off x="16791587" y="8786083"/>
              <a:ext cx="2019587" cy="1935275"/>
            </a:xfrm>
            <a:prstGeom prst="rect">
              <a:avLst/>
            </a:prstGeom>
            <a:noFill/>
            <a:ln>
              <a:noFill/>
            </a:ln>
          </p:spPr>
        </p:pic>
        <p:sp>
          <p:nvSpPr>
            <p:cNvPr id="2737" name="Google Shape;2737;p154"/>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741" name="Google Shape;2741;p154"/>
          <p:cNvSpPr/>
          <p:nvPr/>
        </p:nvSpPr>
        <p:spPr>
          <a:xfrm>
            <a:off x="26552775" y="85418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I can answer by referring this blog post!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742" name="Google Shape;2742;p154"/>
          <p:cNvCxnSpPr>
            <a:stCxn id="2741" idx="1"/>
            <a:endCxn id="2739" idx="3"/>
          </p:cNvCxnSpPr>
          <p:nvPr/>
        </p:nvCxnSpPr>
        <p:spPr>
          <a:xfrm rot="10800000">
            <a:off x="24823875" y="11251875"/>
            <a:ext cx="1728900" cy="924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2743" name="Google Shape;2743;p15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FAD608A-56C4-3EFE-3138-99A40DFC68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sp>
        <p:nvSpPr>
          <p:cNvPr id="2749" name="Google Shape;2749;p15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sp>
        <p:nvSpPr>
          <p:cNvPr id="2750" name="Google Shape;2750;p155"/>
          <p:cNvSpPr/>
          <p:nvPr/>
        </p:nvSpPr>
        <p:spPr>
          <a:xfrm>
            <a:off x="1709575" y="1921250"/>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Company</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Database</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pic>
        <p:nvPicPr>
          <p:cNvPr id="2751" name="Google Shape;2751;p155"/>
          <p:cNvPicPr preferRelativeResize="0"/>
          <p:nvPr/>
        </p:nvPicPr>
        <p:blipFill>
          <a:blip r:embed="rId3">
            <a:alphaModFix/>
          </a:blip>
          <a:stretch>
            <a:fillRect/>
          </a:stretch>
        </p:blipFill>
        <p:spPr>
          <a:xfrm>
            <a:off x="7547362" y="4574705"/>
            <a:ext cx="3578972" cy="2348700"/>
          </a:xfrm>
          <a:prstGeom prst="rect">
            <a:avLst/>
          </a:prstGeom>
          <a:noFill/>
          <a:ln>
            <a:noFill/>
          </a:ln>
        </p:spPr>
      </p:pic>
      <p:grpSp>
        <p:nvGrpSpPr>
          <p:cNvPr id="2752" name="Google Shape;2752;p155"/>
          <p:cNvGrpSpPr/>
          <p:nvPr/>
        </p:nvGrpSpPr>
        <p:grpSpPr>
          <a:xfrm>
            <a:off x="2514607" y="14146713"/>
            <a:ext cx="4790424" cy="3984920"/>
            <a:chOff x="12224254" y="15854049"/>
            <a:chExt cx="3578950" cy="2960564"/>
          </a:xfrm>
        </p:grpSpPr>
        <p:grpSp>
          <p:nvGrpSpPr>
            <p:cNvPr id="2753" name="Google Shape;2753;p155"/>
            <p:cNvGrpSpPr/>
            <p:nvPr/>
          </p:nvGrpSpPr>
          <p:grpSpPr>
            <a:xfrm>
              <a:off x="12224254" y="15854049"/>
              <a:ext cx="3578950" cy="2960564"/>
              <a:chOff x="6201589" y="5938524"/>
              <a:chExt cx="10240200" cy="6362700"/>
            </a:xfrm>
          </p:grpSpPr>
          <p:sp>
            <p:nvSpPr>
              <p:cNvPr id="2754" name="Google Shape;2754;p155"/>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55" name="Google Shape;2755;p155"/>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2756" name="Google Shape;2756;p155"/>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57" name="Google Shape;2757;p155"/>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58" name="Google Shape;2758;p155"/>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59" name="Google Shape;2759;p155"/>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60" name="Google Shape;2760;p155"/>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61" name="Google Shape;2761;p155"/>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762" name="Google Shape;2762;p155"/>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763" name="Google Shape;2763;p155"/>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sp>
        <p:nvSpPr>
          <p:cNvPr id="2764" name="Google Shape;2764;p155"/>
          <p:cNvSpPr/>
          <p:nvPr/>
        </p:nvSpPr>
        <p:spPr>
          <a:xfrm>
            <a:off x="1709575" y="13759350"/>
            <a:ext cx="3371400" cy="2082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Local files</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cxnSp>
        <p:nvCxnSpPr>
          <p:cNvPr id="2765" name="Google Shape;2765;p155"/>
          <p:cNvCxnSpPr>
            <a:stCxn id="2764" idx="0"/>
            <a:endCxn id="2766" idx="1"/>
          </p:cNvCxnSpPr>
          <p:nvPr/>
        </p:nvCxnSpPr>
        <p:spPr>
          <a:xfrm rot="-5400000">
            <a:off x="8588575" y="6058650"/>
            <a:ext cx="2507400" cy="12894000"/>
          </a:xfrm>
          <a:prstGeom prst="curvedConnector2">
            <a:avLst/>
          </a:prstGeom>
          <a:noFill/>
          <a:ln w="114300" cap="flat" cmpd="sng">
            <a:solidFill>
              <a:schemeClr val="dk2"/>
            </a:solidFill>
            <a:prstDash val="solid"/>
            <a:round/>
            <a:headEnd type="none" w="med" len="med"/>
            <a:tailEnd type="stealth" w="med" len="med"/>
          </a:ln>
        </p:spPr>
      </p:cxnSp>
      <p:cxnSp>
        <p:nvCxnSpPr>
          <p:cNvPr id="2767" name="Google Shape;2767;p155"/>
          <p:cNvCxnSpPr>
            <a:stCxn id="2766" idx="1"/>
            <a:endCxn id="2751" idx="2"/>
          </p:cNvCxnSpPr>
          <p:nvPr/>
        </p:nvCxnSpPr>
        <p:spPr>
          <a:xfrm rot="10800000">
            <a:off x="9336907" y="6923414"/>
            <a:ext cx="6952500" cy="4328400"/>
          </a:xfrm>
          <a:prstGeom prst="curvedConnector2">
            <a:avLst/>
          </a:prstGeom>
          <a:noFill/>
          <a:ln w="114300" cap="flat" cmpd="sng">
            <a:solidFill>
              <a:schemeClr val="dk2"/>
            </a:solidFill>
            <a:prstDash val="solid"/>
            <a:round/>
            <a:headEnd type="stealth" w="med" len="med"/>
            <a:tailEnd type="none" w="med" len="med"/>
          </a:ln>
        </p:spPr>
      </p:cxnSp>
      <p:grpSp>
        <p:nvGrpSpPr>
          <p:cNvPr id="2768" name="Google Shape;2768;p155"/>
          <p:cNvGrpSpPr/>
          <p:nvPr/>
        </p:nvGrpSpPr>
        <p:grpSpPr>
          <a:xfrm>
            <a:off x="16289407" y="8287115"/>
            <a:ext cx="8534353" cy="4391911"/>
            <a:chOff x="12310991" y="8786083"/>
            <a:chExt cx="7453583" cy="3746725"/>
          </a:xfrm>
        </p:grpSpPr>
        <p:sp>
          <p:nvSpPr>
            <p:cNvPr id="2769" name="Google Shape;2769;p155"/>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770" name="Google Shape;2770;p155" descr="🦜 Parrot Emoji – Meaning, Pictures, Codes – 📕 EmojiGuide"/>
            <p:cNvPicPr preferRelativeResize="0"/>
            <p:nvPr/>
          </p:nvPicPr>
          <p:blipFill>
            <a:blip r:embed="rId4">
              <a:alphaModFix/>
            </a:blip>
            <a:stretch>
              <a:fillRect/>
            </a:stretch>
          </p:blipFill>
          <p:spPr>
            <a:xfrm>
              <a:off x="16791587" y="8786083"/>
              <a:ext cx="2019587" cy="1935275"/>
            </a:xfrm>
            <a:prstGeom prst="rect">
              <a:avLst/>
            </a:prstGeom>
            <a:noFill/>
            <a:ln>
              <a:noFill/>
            </a:ln>
          </p:spPr>
        </p:pic>
        <p:sp>
          <p:nvSpPr>
            <p:cNvPr id="2766" name="Google Shape;2766;p155"/>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771" name="Google Shape;2771;p155"/>
          <p:cNvSpPr/>
          <p:nvPr/>
        </p:nvSpPr>
        <p:spPr>
          <a:xfrm>
            <a:off x="26552775" y="85418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I can answer by referring this blog post!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772" name="Google Shape;2772;p155"/>
          <p:cNvCxnSpPr>
            <a:stCxn id="2771" idx="1"/>
            <a:endCxn id="2769" idx="3"/>
          </p:cNvCxnSpPr>
          <p:nvPr/>
        </p:nvCxnSpPr>
        <p:spPr>
          <a:xfrm rot="10800000">
            <a:off x="24823875" y="11251875"/>
            <a:ext cx="1728900" cy="924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2773" name="Google Shape;2773;p15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ADA8D04B-8550-B5D9-D939-3AAF2B32942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p:sp>
        <p:nvSpPr>
          <p:cNvPr id="2779" name="Google Shape;2779;p15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sp>
        <p:nvSpPr>
          <p:cNvPr id="2780" name="Google Shape;2780;p156"/>
          <p:cNvSpPr txBox="1"/>
          <p:nvPr/>
        </p:nvSpPr>
        <p:spPr>
          <a:xfrm>
            <a:off x="803950" y="19075725"/>
            <a:ext cx="17065800" cy="646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sng" strike="noStrike" kern="0" cap="none" spc="0" normalizeH="0" baseline="0" noProof="0">
                <a:ln>
                  <a:noFill/>
                </a:ln>
                <a:solidFill>
                  <a:srgbClr val="76B900"/>
                </a:solidFill>
                <a:effectLst/>
                <a:uLnTx/>
                <a:uFillTx/>
                <a:latin typeface="Arial"/>
                <a:cs typeface="Arial"/>
                <a:sym typeface="Arial"/>
                <a:hlinkClick r:id="rId3"/>
              </a:rPr>
              <a:t>https://js.langchain.com/docs/use_cases/question_answering/</a:t>
            </a:r>
            <a:endParaRPr kumimoji="0" sz="3300" b="0" i="0" u="none" strike="noStrike" kern="0" cap="none" spc="0" normalizeH="0" baseline="0" noProof="0">
              <a:ln>
                <a:noFill/>
              </a:ln>
              <a:solidFill>
                <a:srgbClr val="000000"/>
              </a:solidFill>
              <a:effectLst/>
              <a:uLnTx/>
              <a:uFillTx/>
              <a:latin typeface="Arial"/>
              <a:cs typeface="Arial"/>
              <a:sym typeface="Arial"/>
            </a:endParaRPr>
          </a:p>
        </p:txBody>
      </p:sp>
      <p:sp>
        <p:nvSpPr>
          <p:cNvPr id="2781" name="Google Shape;2781;p156"/>
          <p:cNvSpPr/>
          <p:nvPr/>
        </p:nvSpPr>
        <p:spPr>
          <a:xfrm>
            <a:off x="1709575" y="1921250"/>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Company</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Database</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pic>
        <p:nvPicPr>
          <p:cNvPr id="2782" name="Google Shape;2782;p156"/>
          <p:cNvPicPr preferRelativeResize="0"/>
          <p:nvPr/>
        </p:nvPicPr>
        <p:blipFill>
          <a:blip r:embed="rId4">
            <a:alphaModFix/>
          </a:blip>
          <a:stretch>
            <a:fillRect/>
          </a:stretch>
        </p:blipFill>
        <p:spPr>
          <a:xfrm>
            <a:off x="7547362" y="4574705"/>
            <a:ext cx="3578972" cy="2348700"/>
          </a:xfrm>
          <a:prstGeom prst="rect">
            <a:avLst/>
          </a:prstGeom>
          <a:noFill/>
          <a:ln>
            <a:noFill/>
          </a:ln>
        </p:spPr>
      </p:pic>
      <p:grpSp>
        <p:nvGrpSpPr>
          <p:cNvPr id="2783" name="Google Shape;2783;p156"/>
          <p:cNvGrpSpPr/>
          <p:nvPr/>
        </p:nvGrpSpPr>
        <p:grpSpPr>
          <a:xfrm>
            <a:off x="2514607" y="14146713"/>
            <a:ext cx="4790424" cy="3984920"/>
            <a:chOff x="12224254" y="15854049"/>
            <a:chExt cx="3578950" cy="2960564"/>
          </a:xfrm>
        </p:grpSpPr>
        <p:grpSp>
          <p:nvGrpSpPr>
            <p:cNvPr id="2784" name="Google Shape;2784;p156"/>
            <p:cNvGrpSpPr/>
            <p:nvPr/>
          </p:nvGrpSpPr>
          <p:grpSpPr>
            <a:xfrm>
              <a:off x="12224254" y="15854049"/>
              <a:ext cx="3578950" cy="2960564"/>
              <a:chOff x="6201589" y="5938524"/>
              <a:chExt cx="10240200" cy="6362700"/>
            </a:xfrm>
          </p:grpSpPr>
          <p:sp>
            <p:nvSpPr>
              <p:cNvPr id="2785" name="Google Shape;2785;p156"/>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86" name="Google Shape;2786;p156"/>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2787" name="Google Shape;2787;p156"/>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88" name="Google Shape;2788;p156"/>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89" name="Google Shape;2789;p156"/>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90" name="Google Shape;2790;p156"/>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91" name="Google Shape;2791;p156"/>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792" name="Google Shape;2792;p156"/>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793" name="Google Shape;2793;p156"/>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794" name="Google Shape;2794;p156"/>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sp>
        <p:nvSpPr>
          <p:cNvPr id="2795" name="Google Shape;2795;p156"/>
          <p:cNvSpPr/>
          <p:nvPr/>
        </p:nvSpPr>
        <p:spPr>
          <a:xfrm>
            <a:off x="1709575" y="13759350"/>
            <a:ext cx="3371400" cy="2082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Local files</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cxnSp>
        <p:nvCxnSpPr>
          <p:cNvPr id="2796" name="Google Shape;2796;p156"/>
          <p:cNvCxnSpPr>
            <a:stCxn id="2795" idx="0"/>
            <a:endCxn id="2797" idx="1"/>
          </p:cNvCxnSpPr>
          <p:nvPr/>
        </p:nvCxnSpPr>
        <p:spPr>
          <a:xfrm rot="-5400000">
            <a:off x="8588575" y="6058650"/>
            <a:ext cx="2507400" cy="12894000"/>
          </a:xfrm>
          <a:prstGeom prst="curvedConnector2">
            <a:avLst/>
          </a:prstGeom>
          <a:noFill/>
          <a:ln w="114300" cap="flat" cmpd="sng">
            <a:solidFill>
              <a:schemeClr val="dk2"/>
            </a:solidFill>
            <a:prstDash val="solid"/>
            <a:round/>
            <a:headEnd type="none" w="med" len="med"/>
            <a:tailEnd type="stealth" w="med" len="med"/>
          </a:ln>
        </p:spPr>
      </p:cxnSp>
      <p:cxnSp>
        <p:nvCxnSpPr>
          <p:cNvPr id="2798" name="Google Shape;2798;p156"/>
          <p:cNvCxnSpPr>
            <a:stCxn id="2797" idx="1"/>
            <a:endCxn id="2782" idx="2"/>
          </p:cNvCxnSpPr>
          <p:nvPr/>
        </p:nvCxnSpPr>
        <p:spPr>
          <a:xfrm rot="10800000">
            <a:off x="9336907" y="6923414"/>
            <a:ext cx="6952500" cy="4328400"/>
          </a:xfrm>
          <a:prstGeom prst="curvedConnector2">
            <a:avLst/>
          </a:prstGeom>
          <a:noFill/>
          <a:ln w="114300" cap="flat" cmpd="sng">
            <a:solidFill>
              <a:schemeClr val="dk2"/>
            </a:solidFill>
            <a:prstDash val="solid"/>
            <a:round/>
            <a:headEnd type="stealth" w="med" len="med"/>
            <a:tailEnd type="none" w="med" len="med"/>
          </a:ln>
        </p:spPr>
      </p:cxnSp>
      <p:grpSp>
        <p:nvGrpSpPr>
          <p:cNvPr id="2799" name="Google Shape;2799;p156"/>
          <p:cNvGrpSpPr/>
          <p:nvPr/>
        </p:nvGrpSpPr>
        <p:grpSpPr>
          <a:xfrm>
            <a:off x="16289407" y="8287115"/>
            <a:ext cx="8534353" cy="4391911"/>
            <a:chOff x="12310991" y="8786083"/>
            <a:chExt cx="7453583" cy="3746725"/>
          </a:xfrm>
        </p:grpSpPr>
        <p:sp>
          <p:nvSpPr>
            <p:cNvPr id="2800" name="Google Shape;2800;p156"/>
            <p:cNvSpPr/>
            <p:nvPr/>
          </p:nvSpPr>
          <p:spPr>
            <a:xfrm>
              <a:off x="15838175" y="10097700"/>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801" name="Google Shape;2801;p156" descr="🦜 Parrot Emoji – Meaning, Pictures, Codes – 📕 EmojiGuide"/>
            <p:cNvPicPr preferRelativeResize="0"/>
            <p:nvPr/>
          </p:nvPicPr>
          <p:blipFill>
            <a:blip r:embed="rId5">
              <a:alphaModFix/>
            </a:blip>
            <a:stretch>
              <a:fillRect/>
            </a:stretch>
          </p:blipFill>
          <p:spPr>
            <a:xfrm>
              <a:off x="16791587" y="8786083"/>
              <a:ext cx="2019587" cy="1935275"/>
            </a:xfrm>
            <a:prstGeom prst="rect">
              <a:avLst/>
            </a:prstGeom>
            <a:noFill/>
            <a:ln>
              <a:noFill/>
            </a:ln>
          </p:spPr>
        </p:pic>
        <p:sp>
          <p:nvSpPr>
            <p:cNvPr id="2797" name="Google Shape;2797;p156"/>
            <p:cNvSpPr/>
            <p:nvPr/>
          </p:nvSpPr>
          <p:spPr>
            <a:xfrm>
              <a:off x="12310991" y="1009770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 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802" name="Google Shape;2802;p156"/>
          <p:cNvSpPr/>
          <p:nvPr/>
        </p:nvSpPr>
        <p:spPr>
          <a:xfrm>
            <a:off x="26552775" y="85418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I can answer by referring this blog post!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803" name="Google Shape;2803;p156"/>
          <p:cNvCxnSpPr>
            <a:stCxn id="2802" idx="1"/>
            <a:endCxn id="2800" idx="3"/>
          </p:cNvCxnSpPr>
          <p:nvPr/>
        </p:nvCxnSpPr>
        <p:spPr>
          <a:xfrm rot="10800000">
            <a:off x="24823875" y="11251875"/>
            <a:ext cx="1728900" cy="92400"/>
          </a:xfrm>
          <a:prstGeom prst="curvedConnector3">
            <a:avLst>
              <a:gd name="adj1" fmla="val 50003"/>
            </a:avLst>
          </a:prstGeom>
          <a:noFill/>
          <a:ln w="114300" cap="flat" cmpd="sng">
            <a:solidFill>
              <a:schemeClr val="dk2"/>
            </a:solidFill>
            <a:prstDash val="solid"/>
            <a:round/>
            <a:headEnd type="stealth" w="med" len="med"/>
            <a:tailEnd type="none" w="med" len="med"/>
          </a:ln>
        </p:spPr>
      </p:cxnSp>
      <p:pic>
        <p:nvPicPr>
          <p:cNvPr id="2804" name="Google Shape;2804;p156"/>
          <p:cNvPicPr preferRelativeResize="0"/>
          <p:nvPr/>
        </p:nvPicPr>
        <p:blipFill rotWithShape="1">
          <a:blip r:embed="rId6">
            <a:alphaModFix/>
          </a:blip>
          <a:srcRect l="4534" t="16142" b="1076"/>
          <a:stretch/>
        </p:blipFill>
        <p:spPr>
          <a:xfrm>
            <a:off x="4672738" y="7251686"/>
            <a:ext cx="10339074" cy="6566750"/>
          </a:xfrm>
          <a:prstGeom prst="rect">
            <a:avLst/>
          </a:prstGeom>
          <a:noFill/>
          <a:ln>
            <a:noFill/>
          </a:ln>
        </p:spPr>
      </p:pic>
      <p:sp>
        <p:nvSpPr>
          <p:cNvPr id="2805" name="Google Shape;2805;p15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C0A182F-9B95-26B2-6A3F-4D42B271E5F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810"/>
        <p:cNvGrpSpPr/>
        <p:nvPr/>
      </p:nvGrpSpPr>
      <p:grpSpPr>
        <a:xfrm>
          <a:off x="0" y="0"/>
          <a:ext cx="0" cy="0"/>
          <a:chOff x="0" y="0"/>
          <a:chExt cx="0" cy="0"/>
        </a:xfrm>
      </p:grpSpPr>
      <p:sp>
        <p:nvSpPr>
          <p:cNvPr id="2811" name="Google Shape;2811;p15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Reasoning</a:t>
            </a:r>
            <a:endParaRPr sz="8400"/>
          </a:p>
        </p:txBody>
      </p:sp>
      <p:sp>
        <p:nvSpPr>
          <p:cNvPr id="2812" name="Google Shape;2812;p157"/>
          <p:cNvSpPr txBox="1"/>
          <p:nvPr/>
        </p:nvSpPr>
        <p:spPr>
          <a:xfrm>
            <a:off x="803950" y="19075725"/>
            <a:ext cx="17065800" cy="646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sng" strike="noStrike" kern="0" cap="none" spc="0" normalizeH="0" baseline="0" noProof="0" dirty="0">
                <a:ln>
                  <a:noFill/>
                </a:ln>
                <a:solidFill>
                  <a:srgbClr val="76B900"/>
                </a:solidFill>
                <a:effectLst/>
                <a:uLnTx/>
                <a:uFillTx/>
                <a:latin typeface="Arial"/>
                <a:cs typeface="Arial"/>
                <a:sym typeface="Arial"/>
                <a:hlinkClick r:id="rId3"/>
              </a:rPr>
              <a:t>https://js.langchain.com/docs/use_cases/question_answering/</a:t>
            </a:r>
            <a:endParaRPr kumimoji="0" sz="3300" b="0" i="0" u="none" strike="noStrike" kern="0" cap="none" spc="0" normalizeH="0" baseline="0" noProof="0" dirty="0">
              <a:ln>
                <a:noFill/>
              </a:ln>
              <a:solidFill>
                <a:srgbClr val="000000"/>
              </a:solidFill>
              <a:effectLst/>
              <a:uLnTx/>
              <a:uFillTx/>
              <a:latin typeface="Arial"/>
              <a:cs typeface="Arial"/>
              <a:sym typeface="Arial"/>
            </a:endParaRPr>
          </a:p>
        </p:txBody>
      </p:sp>
      <p:sp>
        <p:nvSpPr>
          <p:cNvPr id="2813" name="Google Shape;2813;p157"/>
          <p:cNvSpPr/>
          <p:nvPr/>
        </p:nvSpPr>
        <p:spPr>
          <a:xfrm>
            <a:off x="1709575" y="1921250"/>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Company</a:t>
            </a:r>
            <a:endParaRPr kumimoji="0" sz="7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Database</a:t>
            </a:r>
            <a:endParaRPr kumimoji="0" sz="7200" b="1" i="0" u="none" strike="noStrike" kern="0" cap="none" spc="0" normalizeH="0" baseline="0" noProof="0">
              <a:ln>
                <a:noFill/>
              </a:ln>
              <a:solidFill>
                <a:srgbClr val="FFFFFF"/>
              </a:solidFill>
              <a:effectLst/>
              <a:uLnTx/>
              <a:uFillTx/>
              <a:latin typeface="Arial"/>
              <a:cs typeface="Arial"/>
              <a:sym typeface="Arial"/>
            </a:endParaRPr>
          </a:p>
        </p:txBody>
      </p:sp>
      <p:pic>
        <p:nvPicPr>
          <p:cNvPr id="2814" name="Google Shape;2814;p157"/>
          <p:cNvPicPr preferRelativeResize="0"/>
          <p:nvPr/>
        </p:nvPicPr>
        <p:blipFill>
          <a:blip r:embed="rId4">
            <a:alphaModFix/>
          </a:blip>
          <a:stretch>
            <a:fillRect/>
          </a:stretch>
        </p:blipFill>
        <p:spPr>
          <a:xfrm>
            <a:off x="7547362" y="4574705"/>
            <a:ext cx="3578972" cy="2348700"/>
          </a:xfrm>
          <a:prstGeom prst="rect">
            <a:avLst/>
          </a:prstGeom>
          <a:noFill/>
          <a:ln>
            <a:noFill/>
          </a:ln>
        </p:spPr>
      </p:pic>
      <p:grpSp>
        <p:nvGrpSpPr>
          <p:cNvPr id="2815" name="Google Shape;2815;p157"/>
          <p:cNvGrpSpPr/>
          <p:nvPr/>
        </p:nvGrpSpPr>
        <p:grpSpPr>
          <a:xfrm>
            <a:off x="2514607" y="14146713"/>
            <a:ext cx="4790424" cy="3984920"/>
            <a:chOff x="12224254" y="15854049"/>
            <a:chExt cx="3578950" cy="2960564"/>
          </a:xfrm>
        </p:grpSpPr>
        <p:grpSp>
          <p:nvGrpSpPr>
            <p:cNvPr id="2816" name="Google Shape;2816;p157"/>
            <p:cNvGrpSpPr/>
            <p:nvPr/>
          </p:nvGrpSpPr>
          <p:grpSpPr>
            <a:xfrm>
              <a:off x="12224254" y="15854049"/>
              <a:ext cx="3578950" cy="2960564"/>
              <a:chOff x="6201589" y="5938524"/>
              <a:chExt cx="10240200" cy="6362700"/>
            </a:xfrm>
          </p:grpSpPr>
          <p:sp>
            <p:nvSpPr>
              <p:cNvPr id="2817" name="Google Shape;2817;p157"/>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a:ln>
                      <a:noFill/>
                    </a:ln>
                    <a:solidFill>
                      <a:srgbClr val="000000"/>
                    </a:solidFill>
                    <a:effectLst/>
                    <a:uLnTx/>
                    <a:uFillTx/>
                    <a:latin typeface="Arial"/>
                    <a:cs typeface="Arial"/>
                    <a:sym typeface="Arial"/>
                  </a:rPr>
                  <a:t>Your Device</a:t>
                </a: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18" name="Google Shape;2818;p157"/>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grpSp>
        <p:sp>
          <p:nvSpPr>
            <p:cNvPr id="2819" name="Google Shape;2819;p157"/>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0" name="Google Shape;2820;p157"/>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1" name="Google Shape;2821;p157"/>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2" name="Google Shape;2822;p157"/>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3" name="Google Shape;2823;p157"/>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100" b="0" i="0" u="none" strike="noStrike" kern="0" cap="none" spc="0" normalizeH="0" baseline="0" noProof="0">
                <a:ln>
                  <a:noFill/>
                </a:ln>
                <a:solidFill>
                  <a:srgbClr val="000000"/>
                </a:solidFill>
                <a:effectLst/>
                <a:uLnTx/>
                <a:uFillTx/>
                <a:latin typeface="Arial"/>
                <a:cs typeface="Arial"/>
                <a:sym typeface="Arial"/>
              </a:endParaRPr>
            </a:p>
          </p:txBody>
        </p:sp>
        <p:sp>
          <p:nvSpPr>
            <p:cNvPr id="2824" name="Google Shape;2824;p157"/>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825" name="Google Shape;2825;p157"/>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sp>
          <p:nvSpPr>
            <p:cNvPr id="2826" name="Google Shape;2826;p157"/>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200" b="0" i="0" u="none" strike="noStrike" kern="0" cap="none" spc="0" normalizeH="0" baseline="0" noProof="0">
                <a:ln>
                  <a:noFill/>
                </a:ln>
                <a:solidFill>
                  <a:srgbClr val="FFFFFF"/>
                </a:solidFill>
                <a:effectLst/>
                <a:uLnTx/>
                <a:uFillTx/>
                <a:latin typeface="Arial"/>
                <a:cs typeface="Arial"/>
                <a:sym typeface="Arial"/>
              </a:endParaRPr>
            </a:p>
          </p:txBody>
        </p:sp>
      </p:grpSp>
      <p:sp>
        <p:nvSpPr>
          <p:cNvPr id="2827" name="Google Shape;2827;p157"/>
          <p:cNvSpPr/>
          <p:nvPr/>
        </p:nvSpPr>
        <p:spPr>
          <a:xfrm>
            <a:off x="1709575" y="13759350"/>
            <a:ext cx="3371400" cy="20829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Arial"/>
                <a:cs typeface="Arial"/>
                <a:sym typeface="Arial"/>
              </a:rPr>
              <a:t>Local files</a:t>
            </a:r>
            <a:endParaRPr kumimoji="0" sz="5400" b="1" i="0" u="none" strike="noStrike" kern="0" cap="none" spc="0" normalizeH="0" baseline="0" noProof="0">
              <a:ln>
                <a:noFill/>
              </a:ln>
              <a:solidFill>
                <a:srgbClr val="FFFFFF"/>
              </a:solidFill>
              <a:effectLst/>
              <a:uLnTx/>
              <a:uFillTx/>
              <a:latin typeface="Arial"/>
              <a:cs typeface="Arial"/>
              <a:sym typeface="Arial"/>
            </a:endParaRPr>
          </a:p>
        </p:txBody>
      </p:sp>
      <p:cxnSp>
        <p:nvCxnSpPr>
          <p:cNvPr id="2828" name="Google Shape;2828;p157"/>
          <p:cNvCxnSpPr>
            <a:stCxn id="2827" idx="0"/>
            <a:endCxn id="2829" idx="1"/>
          </p:cNvCxnSpPr>
          <p:nvPr/>
        </p:nvCxnSpPr>
        <p:spPr>
          <a:xfrm rot="-5400000">
            <a:off x="8596675" y="6066750"/>
            <a:ext cx="2491200" cy="12894000"/>
          </a:xfrm>
          <a:prstGeom prst="curvedConnector2">
            <a:avLst/>
          </a:prstGeom>
          <a:noFill/>
          <a:ln w="114300" cap="flat" cmpd="sng">
            <a:solidFill>
              <a:schemeClr val="dk2"/>
            </a:solidFill>
            <a:prstDash val="solid"/>
            <a:round/>
            <a:headEnd type="none" w="med" len="med"/>
            <a:tailEnd type="stealth" w="med" len="med"/>
          </a:ln>
        </p:spPr>
      </p:cxnSp>
      <p:cxnSp>
        <p:nvCxnSpPr>
          <p:cNvPr id="2830" name="Google Shape;2830;p157"/>
          <p:cNvCxnSpPr>
            <a:stCxn id="2829" idx="1"/>
            <a:endCxn id="2814" idx="2"/>
          </p:cNvCxnSpPr>
          <p:nvPr/>
        </p:nvCxnSpPr>
        <p:spPr>
          <a:xfrm rot="10800000">
            <a:off x="9336900" y="6923471"/>
            <a:ext cx="6952500" cy="4344600"/>
          </a:xfrm>
          <a:prstGeom prst="curvedConnector2">
            <a:avLst/>
          </a:prstGeom>
          <a:noFill/>
          <a:ln w="114300" cap="flat" cmpd="sng">
            <a:solidFill>
              <a:schemeClr val="dk2"/>
            </a:solidFill>
            <a:prstDash val="solid"/>
            <a:round/>
            <a:headEnd type="stealth" w="med" len="med"/>
            <a:tailEnd type="none" w="med" len="med"/>
          </a:ln>
        </p:spPr>
      </p:cxnSp>
      <p:grpSp>
        <p:nvGrpSpPr>
          <p:cNvPr id="2831" name="Google Shape;2831;p157"/>
          <p:cNvGrpSpPr/>
          <p:nvPr/>
        </p:nvGrpSpPr>
        <p:grpSpPr>
          <a:xfrm>
            <a:off x="16289400" y="5906838"/>
            <a:ext cx="8534360" cy="10722465"/>
            <a:chOff x="12310986" y="6820483"/>
            <a:chExt cx="7453589" cy="9147300"/>
          </a:xfrm>
        </p:grpSpPr>
        <p:sp>
          <p:nvSpPr>
            <p:cNvPr id="2832" name="Google Shape;2832;p157"/>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833" name="Google Shape;2833;p157" descr="🦜 Parrot Emoji – Meaning, Pictures, Codes – 📕 EmojiGuide"/>
            <p:cNvPicPr preferRelativeResize="0"/>
            <p:nvPr/>
          </p:nvPicPr>
          <p:blipFill>
            <a:blip r:embed="rId5">
              <a:alphaModFix/>
            </a:blip>
            <a:stretch>
              <a:fillRect/>
            </a:stretch>
          </p:blipFill>
          <p:spPr>
            <a:xfrm>
              <a:off x="16791587" y="8851089"/>
              <a:ext cx="2019587" cy="1935275"/>
            </a:xfrm>
            <a:prstGeom prst="rect">
              <a:avLst/>
            </a:prstGeom>
            <a:noFill/>
            <a:ln>
              <a:noFill/>
            </a:ln>
          </p:spPr>
        </p:pic>
        <p:sp>
          <p:nvSpPr>
            <p:cNvPr id="2829" name="Google Shape;2829;p157"/>
            <p:cNvSpPr/>
            <p:nvPr/>
          </p:nvSpPr>
          <p:spPr>
            <a:xfrm>
              <a:off x="12310986" y="6820483"/>
              <a:ext cx="3926400" cy="91473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ontext……………………………………………………………………………………………………………………………………………………………………………………………………………………………………………………………………………………………………………………………………………………………………………………………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834" name="Google Shape;2834;p157"/>
          <p:cNvSpPr/>
          <p:nvPr/>
        </p:nvSpPr>
        <p:spPr>
          <a:xfrm>
            <a:off x="26552775" y="8465625"/>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I forgot the instructions, but I can still say things</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835" name="Google Shape;2835;p157"/>
          <p:cNvCxnSpPr>
            <a:stCxn id="2834" idx="1"/>
            <a:endCxn id="2832" idx="3"/>
          </p:cNvCxnSpPr>
          <p:nvPr/>
        </p:nvCxnSpPr>
        <p:spPr>
          <a:xfrm rot="10800000">
            <a:off x="24823875" y="11251875"/>
            <a:ext cx="1728900" cy="16200"/>
          </a:xfrm>
          <a:prstGeom prst="curvedConnector3">
            <a:avLst>
              <a:gd name="adj1" fmla="val 50003"/>
            </a:avLst>
          </a:prstGeom>
          <a:noFill/>
          <a:ln w="114300" cap="flat" cmpd="sng">
            <a:solidFill>
              <a:schemeClr val="dk2"/>
            </a:solidFill>
            <a:prstDash val="solid"/>
            <a:round/>
            <a:headEnd type="stealth" w="med" len="med"/>
            <a:tailEnd type="none" w="med" len="med"/>
          </a:ln>
        </p:spPr>
      </p:cxnSp>
      <p:pic>
        <p:nvPicPr>
          <p:cNvPr id="2836" name="Google Shape;2836;p157"/>
          <p:cNvPicPr preferRelativeResize="0"/>
          <p:nvPr/>
        </p:nvPicPr>
        <p:blipFill>
          <a:blip r:embed="rId6">
            <a:alphaModFix/>
          </a:blip>
          <a:stretch>
            <a:fillRect/>
          </a:stretch>
        </p:blipFill>
        <p:spPr>
          <a:xfrm>
            <a:off x="17313526" y="11344350"/>
            <a:ext cx="2418875" cy="3021251"/>
          </a:xfrm>
          <a:prstGeom prst="rect">
            <a:avLst/>
          </a:prstGeom>
          <a:noFill/>
          <a:ln>
            <a:noFill/>
          </a:ln>
        </p:spPr>
      </p:pic>
      <p:sp>
        <p:nvSpPr>
          <p:cNvPr id="2837" name="Google Shape;2837;p157"/>
          <p:cNvSpPr txBox="1"/>
          <p:nvPr/>
        </p:nvSpPr>
        <p:spPr>
          <a:xfrm>
            <a:off x="803950" y="19722225"/>
            <a:ext cx="3000000" cy="585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sng" strike="noStrike" kern="0" cap="none" spc="0" normalizeH="0" baseline="0" noProof="0">
                <a:ln>
                  <a:noFill/>
                </a:ln>
                <a:solidFill>
                  <a:srgbClr val="76B900"/>
                </a:solidFill>
                <a:effectLst/>
                <a:uLnTx/>
                <a:uFillTx/>
                <a:latin typeface="Arial"/>
                <a:cs typeface="Arial"/>
                <a:sym typeface="Arial"/>
                <a:hlinkClick r:id="rId7"/>
              </a:rPr>
              <a:t>https://d2l.ai/</a:t>
            </a:r>
            <a:endParaRPr kumimoji="0" sz="2600" b="0" i="0" u="none" strike="noStrike" kern="0" cap="none" spc="0" normalizeH="0" baseline="0" noProof="0">
              <a:ln>
                <a:noFill/>
              </a:ln>
              <a:solidFill>
                <a:srgbClr val="000000"/>
              </a:solidFill>
              <a:effectLst/>
              <a:uLnTx/>
              <a:uFillTx/>
              <a:latin typeface="Arial"/>
              <a:cs typeface="Arial"/>
              <a:sym typeface="Arial"/>
            </a:endParaRPr>
          </a:p>
        </p:txBody>
      </p:sp>
      <p:pic>
        <p:nvPicPr>
          <p:cNvPr id="2838" name="Google Shape;2838;p157"/>
          <p:cNvPicPr preferRelativeResize="0"/>
          <p:nvPr/>
        </p:nvPicPr>
        <p:blipFill rotWithShape="1">
          <a:blip r:embed="rId8">
            <a:alphaModFix/>
          </a:blip>
          <a:srcRect l="4534" t="16142" b="1076"/>
          <a:stretch/>
        </p:blipFill>
        <p:spPr>
          <a:xfrm>
            <a:off x="4672738" y="7251686"/>
            <a:ext cx="10339074" cy="6566750"/>
          </a:xfrm>
          <a:prstGeom prst="rect">
            <a:avLst/>
          </a:prstGeom>
          <a:noFill/>
          <a:ln>
            <a:noFill/>
          </a:ln>
        </p:spPr>
      </p:pic>
      <p:sp>
        <p:nvSpPr>
          <p:cNvPr id="2839" name="Google Shape;2839;p15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7047764-6FCD-3173-9002-E7873A9D563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844"/>
        <p:cNvGrpSpPr/>
        <p:nvPr/>
      </p:nvGrpSpPr>
      <p:grpSpPr>
        <a:xfrm>
          <a:off x="0" y="0"/>
          <a:ext cx="0" cy="0"/>
          <a:chOff x="0" y="0"/>
          <a:chExt cx="0" cy="0"/>
        </a:xfrm>
      </p:grpSpPr>
      <p:sp>
        <p:nvSpPr>
          <p:cNvPr id="2845" name="Google Shape;2845;p158"/>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Chunking </a:t>
            </a:r>
            <a:endParaRPr sz="8400"/>
          </a:p>
        </p:txBody>
      </p:sp>
      <p:pic>
        <p:nvPicPr>
          <p:cNvPr id="2846" name="Google Shape;2846;p158"/>
          <p:cNvPicPr preferRelativeResize="0"/>
          <p:nvPr/>
        </p:nvPicPr>
        <p:blipFill>
          <a:blip r:embed="rId3">
            <a:alphaModFix/>
          </a:blip>
          <a:stretch>
            <a:fillRect/>
          </a:stretch>
        </p:blipFill>
        <p:spPr>
          <a:xfrm>
            <a:off x="5358925" y="3200400"/>
            <a:ext cx="12454275" cy="16032650"/>
          </a:xfrm>
          <a:prstGeom prst="rect">
            <a:avLst/>
          </a:prstGeom>
          <a:noFill/>
          <a:ln>
            <a:noFill/>
          </a:ln>
        </p:spPr>
      </p:pic>
      <p:sp>
        <p:nvSpPr>
          <p:cNvPr id="2847" name="Google Shape;2847;p158"/>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2848" name="Google Shape;2848;p158"/>
          <p:cNvSpPr/>
          <p:nvPr/>
        </p:nvSpPr>
        <p:spPr>
          <a:xfrm>
            <a:off x="6768625" y="4343400"/>
            <a:ext cx="10287000" cy="50673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158"/>
          <p:cNvSpPr/>
          <p:nvPr/>
        </p:nvSpPr>
        <p:spPr>
          <a:xfrm>
            <a:off x="6768625" y="9410700"/>
            <a:ext cx="10287000" cy="45339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50" name="Google Shape;2850;p158"/>
          <p:cNvPicPr preferRelativeResize="0"/>
          <p:nvPr/>
        </p:nvPicPr>
        <p:blipFill>
          <a:blip r:embed="rId5">
            <a:alphaModFix/>
          </a:blip>
          <a:stretch>
            <a:fillRect/>
          </a:stretch>
        </p:blipFill>
        <p:spPr>
          <a:xfrm>
            <a:off x="19055900" y="3224575"/>
            <a:ext cx="12454276" cy="15984310"/>
          </a:xfrm>
          <a:prstGeom prst="rect">
            <a:avLst/>
          </a:prstGeom>
          <a:noFill/>
          <a:ln>
            <a:noFill/>
          </a:ln>
        </p:spPr>
      </p:pic>
      <p:sp>
        <p:nvSpPr>
          <p:cNvPr id="2851" name="Google Shape;2851;p158"/>
          <p:cNvSpPr/>
          <p:nvPr/>
        </p:nvSpPr>
        <p:spPr>
          <a:xfrm>
            <a:off x="20139545" y="4343400"/>
            <a:ext cx="5769900" cy="64008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2" name="Google Shape;2852;p158"/>
          <p:cNvSpPr/>
          <p:nvPr/>
        </p:nvSpPr>
        <p:spPr>
          <a:xfrm>
            <a:off x="25909449" y="4343400"/>
            <a:ext cx="4267200" cy="64008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158"/>
          <p:cNvSpPr/>
          <p:nvPr/>
        </p:nvSpPr>
        <p:spPr>
          <a:xfrm>
            <a:off x="20139550" y="10744200"/>
            <a:ext cx="10037100" cy="32004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158"/>
          <p:cNvSpPr/>
          <p:nvPr/>
        </p:nvSpPr>
        <p:spPr>
          <a:xfrm>
            <a:off x="20139550" y="13944600"/>
            <a:ext cx="10037100" cy="27432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158"/>
          <p:cNvSpPr/>
          <p:nvPr/>
        </p:nvSpPr>
        <p:spPr>
          <a:xfrm>
            <a:off x="20139550" y="16687800"/>
            <a:ext cx="10037100" cy="12192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6" name="Google Shape;2856;p158"/>
          <p:cNvSpPr/>
          <p:nvPr/>
        </p:nvSpPr>
        <p:spPr>
          <a:xfrm>
            <a:off x="6768625" y="16306800"/>
            <a:ext cx="7239000" cy="21717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7" name="Google Shape;2857;p158"/>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167</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6627189D-25D2-AB1D-CC7F-79958BC0D4D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862"/>
        <p:cNvGrpSpPr/>
        <p:nvPr/>
      </p:nvGrpSpPr>
      <p:grpSpPr>
        <a:xfrm>
          <a:off x="0" y="0"/>
          <a:ext cx="0" cy="0"/>
          <a:chOff x="0" y="0"/>
          <a:chExt cx="0" cy="0"/>
        </a:xfrm>
      </p:grpSpPr>
      <p:sp>
        <p:nvSpPr>
          <p:cNvPr id="2863" name="Google Shape;2863;p15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Document Stuffing </a:t>
            </a:r>
            <a:endParaRPr sz="8400"/>
          </a:p>
        </p:txBody>
      </p:sp>
      <p:pic>
        <p:nvPicPr>
          <p:cNvPr id="2864" name="Google Shape;2864;p159"/>
          <p:cNvPicPr preferRelativeResize="0"/>
          <p:nvPr/>
        </p:nvPicPr>
        <p:blipFill rotWithShape="1">
          <a:blip r:embed="rId3">
            <a:alphaModFix/>
          </a:blip>
          <a:srcRect l="11316" t="7133" r="6079" b="61261"/>
          <a:stretch/>
        </p:blipFill>
        <p:spPr>
          <a:xfrm>
            <a:off x="3068525" y="4017350"/>
            <a:ext cx="10287001" cy="5067301"/>
          </a:xfrm>
          <a:prstGeom prst="rect">
            <a:avLst/>
          </a:prstGeom>
          <a:noFill/>
          <a:ln>
            <a:noFill/>
          </a:ln>
        </p:spPr>
      </p:pic>
      <p:sp>
        <p:nvSpPr>
          <p:cNvPr id="2865" name="Google Shape;2865;p159"/>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159"/>
          <p:cNvSpPr/>
          <p:nvPr/>
        </p:nvSpPr>
        <p:spPr>
          <a:xfrm>
            <a:off x="3068525" y="4017350"/>
            <a:ext cx="10287000" cy="50673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67" name="Google Shape;2867;p159"/>
          <p:cNvPicPr preferRelativeResize="0"/>
          <p:nvPr/>
        </p:nvPicPr>
        <p:blipFill rotWithShape="1">
          <a:blip r:embed="rId5">
            <a:alphaModFix/>
          </a:blip>
          <a:srcRect l="11716" t="10024" r="45677" b="53783"/>
          <a:stretch/>
        </p:blipFill>
        <p:spPr>
          <a:xfrm>
            <a:off x="2514600" y="10587388"/>
            <a:ext cx="5306176" cy="5785351"/>
          </a:xfrm>
          <a:prstGeom prst="rect">
            <a:avLst/>
          </a:prstGeom>
          <a:noFill/>
          <a:ln w="152400" cap="flat" cmpd="sng">
            <a:solidFill>
              <a:srgbClr val="B6D7A8"/>
            </a:solidFill>
            <a:prstDash val="solid"/>
            <a:round/>
            <a:headEnd type="none" w="sm" len="sm"/>
            <a:tailEnd type="none" w="sm" len="sm"/>
          </a:ln>
        </p:spPr>
      </p:pic>
      <p:pic>
        <p:nvPicPr>
          <p:cNvPr id="2868" name="Google Shape;2868;p159"/>
          <p:cNvPicPr preferRelativeResize="0"/>
          <p:nvPr/>
        </p:nvPicPr>
        <p:blipFill rotWithShape="1">
          <a:blip r:embed="rId5">
            <a:alphaModFix/>
          </a:blip>
          <a:srcRect l="10538" t="46689" r="11803" b="32052"/>
          <a:stretch/>
        </p:blipFill>
        <p:spPr>
          <a:xfrm>
            <a:off x="2171700" y="8827375"/>
            <a:ext cx="9671527" cy="3398225"/>
          </a:xfrm>
          <a:prstGeom prst="rect">
            <a:avLst/>
          </a:prstGeom>
          <a:noFill/>
          <a:ln w="152400" cap="flat" cmpd="sng">
            <a:solidFill>
              <a:srgbClr val="B6D7A8"/>
            </a:solidFill>
            <a:prstDash val="solid"/>
            <a:round/>
            <a:headEnd type="none" w="sm" len="sm"/>
            <a:tailEnd type="none" w="sm" len="sm"/>
          </a:ln>
        </p:spPr>
      </p:pic>
      <p:pic>
        <p:nvPicPr>
          <p:cNvPr id="2869" name="Google Shape;2869;p159"/>
          <p:cNvPicPr preferRelativeResize="0"/>
          <p:nvPr/>
        </p:nvPicPr>
        <p:blipFill rotWithShape="1">
          <a:blip r:embed="rId5">
            <a:alphaModFix/>
          </a:blip>
          <a:srcRect l="10542" t="58025" r="10130" b="14299"/>
          <a:stretch/>
        </p:blipFill>
        <p:spPr>
          <a:xfrm>
            <a:off x="7889625" y="10968075"/>
            <a:ext cx="9879649" cy="4424001"/>
          </a:xfrm>
          <a:prstGeom prst="rect">
            <a:avLst/>
          </a:prstGeom>
          <a:noFill/>
          <a:ln w="152400" cap="flat" cmpd="sng">
            <a:solidFill>
              <a:srgbClr val="B6D7A8"/>
            </a:solidFill>
            <a:prstDash val="solid"/>
            <a:round/>
            <a:headEnd type="none" w="sm" len="sm"/>
            <a:tailEnd type="none" w="sm" len="sm"/>
          </a:ln>
        </p:spPr>
      </p:pic>
      <p:pic>
        <p:nvPicPr>
          <p:cNvPr id="2870" name="Google Shape;2870;p159"/>
          <p:cNvPicPr preferRelativeResize="0"/>
          <p:nvPr/>
        </p:nvPicPr>
        <p:blipFill rotWithShape="1">
          <a:blip r:embed="rId5">
            <a:alphaModFix/>
          </a:blip>
          <a:srcRect l="54429" t="10023" r="9201" b="51905"/>
          <a:stretch/>
        </p:blipFill>
        <p:spPr>
          <a:xfrm>
            <a:off x="12712225" y="4501550"/>
            <a:ext cx="4529500" cy="6085848"/>
          </a:xfrm>
          <a:prstGeom prst="rect">
            <a:avLst/>
          </a:prstGeom>
          <a:noFill/>
          <a:ln w="152400" cap="flat" cmpd="sng">
            <a:solidFill>
              <a:srgbClr val="B6D7A8"/>
            </a:solidFill>
            <a:prstDash val="solid"/>
            <a:round/>
            <a:headEnd type="none" w="sm" len="sm"/>
            <a:tailEnd type="none" w="sm" len="sm"/>
          </a:ln>
        </p:spPr>
      </p:pic>
      <p:grpSp>
        <p:nvGrpSpPr>
          <p:cNvPr id="2871" name="Google Shape;2871;p159"/>
          <p:cNvGrpSpPr/>
          <p:nvPr/>
        </p:nvGrpSpPr>
        <p:grpSpPr>
          <a:xfrm>
            <a:off x="8082974" y="8531473"/>
            <a:ext cx="7536094" cy="2514697"/>
            <a:chOff x="-578692" y="16019243"/>
            <a:chExt cx="9944701" cy="2747102"/>
          </a:xfrm>
        </p:grpSpPr>
        <p:pic>
          <p:nvPicPr>
            <p:cNvPr id="2872" name="Google Shape;2872;p159"/>
            <p:cNvPicPr preferRelativeResize="0"/>
            <p:nvPr/>
          </p:nvPicPr>
          <p:blipFill rotWithShape="1">
            <a:blip r:embed="rId3">
              <a:alphaModFix/>
            </a:blip>
            <a:srcRect l="12286" t="46413" r="16690" b="38190"/>
            <a:stretch/>
          </p:blipFill>
          <p:spPr>
            <a:xfrm>
              <a:off x="-578692" y="16019243"/>
              <a:ext cx="9843045" cy="2746994"/>
            </a:xfrm>
            <a:prstGeom prst="rect">
              <a:avLst/>
            </a:prstGeom>
            <a:noFill/>
            <a:ln>
              <a:noFill/>
            </a:ln>
          </p:spPr>
        </p:pic>
        <p:sp>
          <p:nvSpPr>
            <p:cNvPr id="2873" name="Google Shape;2873;p159"/>
            <p:cNvSpPr/>
            <p:nvPr/>
          </p:nvSpPr>
          <p:spPr>
            <a:xfrm>
              <a:off x="-578692" y="16019245"/>
              <a:ext cx="9944700" cy="27471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74" name="Google Shape;2874;p159"/>
          <p:cNvGrpSpPr/>
          <p:nvPr/>
        </p:nvGrpSpPr>
        <p:grpSpPr>
          <a:xfrm>
            <a:off x="17241725" y="4925763"/>
            <a:ext cx="8534360" cy="10722465"/>
            <a:chOff x="12310986" y="6820483"/>
            <a:chExt cx="7453589" cy="9147300"/>
          </a:xfrm>
        </p:grpSpPr>
        <p:sp>
          <p:nvSpPr>
            <p:cNvPr id="2875" name="Google Shape;2875;p159"/>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876" name="Google Shape;2876;p159" descr="🦜 Parrot Emoji – Meaning, Pictures, Codes – 📕 EmojiGuide"/>
            <p:cNvPicPr preferRelativeResize="0"/>
            <p:nvPr/>
          </p:nvPicPr>
          <p:blipFill>
            <a:blip r:embed="rId6">
              <a:alphaModFix/>
            </a:blip>
            <a:stretch>
              <a:fillRect/>
            </a:stretch>
          </p:blipFill>
          <p:spPr>
            <a:xfrm>
              <a:off x="16791587" y="8851089"/>
              <a:ext cx="2019587" cy="1935275"/>
            </a:xfrm>
            <a:prstGeom prst="rect">
              <a:avLst/>
            </a:prstGeom>
            <a:noFill/>
            <a:ln>
              <a:noFill/>
            </a:ln>
          </p:spPr>
        </p:pic>
        <p:sp>
          <p:nvSpPr>
            <p:cNvPr id="2877" name="Google Shape;2877;p159"/>
            <p:cNvSpPr/>
            <p:nvPr/>
          </p:nvSpPr>
          <p:spPr>
            <a:xfrm>
              <a:off x="12310986" y="6820483"/>
              <a:ext cx="3926400" cy="91473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(DOCS 1-4)</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 Them Please</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Question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878" name="Google Shape;2878;p159"/>
          <p:cNvSpPr/>
          <p:nvPr/>
        </p:nvSpPr>
        <p:spPr>
          <a:xfrm>
            <a:off x="27505100" y="7560750"/>
            <a:ext cx="8534400" cy="56049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Oh yes, the intro tells me everything! You see…</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2879" name="Google Shape;2879;p159"/>
          <p:cNvCxnSpPr/>
          <p:nvPr/>
        </p:nvCxnSpPr>
        <p:spPr>
          <a:xfrm rot="10800000">
            <a:off x="25776075" y="10278900"/>
            <a:ext cx="1728900" cy="162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2880" name="Google Shape;2880;p15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4DBD61D-6BDD-773D-8351-A9948CFDD53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885"/>
        <p:cNvGrpSpPr/>
        <p:nvPr/>
      </p:nvGrpSpPr>
      <p:grpSpPr>
        <a:xfrm>
          <a:off x="0" y="0"/>
          <a:ext cx="0" cy="0"/>
          <a:chOff x="0" y="0"/>
          <a:chExt cx="0" cy="0"/>
        </a:xfrm>
      </p:grpSpPr>
      <p:sp>
        <p:nvSpPr>
          <p:cNvPr id="2886" name="Google Shape;2886;p16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Map Reduce Chain</a:t>
            </a:r>
            <a:endParaRPr sz="8400"/>
          </a:p>
        </p:txBody>
      </p:sp>
      <p:sp>
        <p:nvSpPr>
          <p:cNvPr id="2887" name="Google Shape;2887;p160"/>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2888" name="Google Shape;2888;p160"/>
          <p:cNvGrpSpPr/>
          <p:nvPr/>
        </p:nvGrpSpPr>
        <p:grpSpPr>
          <a:xfrm>
            <a:off x="14285950" y="7867677"/>
            <a:ext cx="8534360" cy="4563519"/>
            <a:chOff x="12310986" y="8851089"/>
            <a:chExt cx="7453589" cy="3893123"/>
          </a:xfrm>
        </p:grpSpPr>
        <p:sp>
          <p:nvSpPr>
            <p:cNvPr id="2889" name="Google Shape;2889;p160"/>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890" name="Google Shape;2890;p160"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891" name="Google Shape;2891;p160"/>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pic>
        <p:nvPicPr>
          <p:cNvPr id="2892" name="Google Shape;2892;p160"/>
          <p:cNvPicPr preferRelativeResize="0"/>
          <p:nvPr/>
        </p:nvPicPr>
        <p:blipFill rotWithShape="1">
          <a:blip r:embed="rId5">
            <a:alphaModFix/>
          </a:blip>
          <a:srcRect l="11316" t="7133" r="6079" b="61261"/>
          <a:stretch/>
        </p:blipFill>
        <p:spPr>
          <a:xfrm>
            <a:off x="3080175" y="3772838"/>
            <a:ext cx="9863501" cy="5067301"/>
          </a:xfrm>
          <a:prstGeom prst="rect">
            <a:avLst/>
          </a:prstGeom>
          <a:noFill/>
          <a:ln>
            <a:noFill/>
          </a:ln>
        </p:spPr>
      </p:pic>
      <p:sp>
        <p:nvSpPr>
          <p:cNvPr id="2893" name="Google Shape;2893;p160"/>
          <p:cNvSpPr/>
          <p:nvPr/>
        </p:nvSpPr>
        <p:spPr>
          <a:xfrm>
            <a:off x="3080175" y="3772838"/>
            <a:ext cx="9607200" cy="50673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94" name="Google Shape;2894;p160"/>
          <p:cNvGrpSpPr/>
          <p:nvPr/>
        </p:nvGrpSpPr>
        <p:grpSpPr>
          <a:xfrm>
            <a:off x="4115724" y="9640011"/>
            <a:ext cx="7536094" cy="2514697"/>
            <a:chOff x="-578692" y="16019243"/>
            <a:chExt cx="9944701" cy="2747102"/>
          </a:xfrm>
        </p:grpSpPr>
        <p:pic>
          <p:nvPicPr>
            <p:cNvPr id="2895" name="Google Shape;2895;p160"/>
            <p:cNvPicPr preferRelativeResize="0"/>
            <p:nvPr/>
          </p:nvPicPr>
          <p:blipFill rotWithShape="1">
            <a:blip r:embed="rId5">
              <a:alphaModFix/>
            </a:blip>
            <a:srcRect l="12286" t="46413" r="16690" b="38190"/>
            <a:stretch/>
          </p:blipFill>
          <p:spPr>
            <a:xfrm>
              <a:off x="-578692" y="16019243"/>
              <a:ext cx="9843045" cy="2746994"/>
            </a:xfrm>
            <a:prstGeom prst="rect">
              <a:avLst/>
            </a:prstGeom>
            <a:noFill/>
            <a:ln>
              <a:noFill/>
            </a:ln>
          </p:spPr>
        </p:pic>
        <p:sp>
          <p:nvSpPr>
            <p:cNvPr id="2896" name="Google Shape;2896;p160"/>
            <p:cNvSpPr/>
            <p:nvPr/>
          </p:nvSpPr>
          <p:spPr>
            <a:xfrm>
              <a:off x="-578692" y="16019245"/>
              <a:ext cx="9944700" cy="2747100"/>
            </a:xfrm>
            <a:prstGeom prst="rect">
              <a:avLst/>
            </a:prstGeom>
            <a:noFill/>
            <a:ln w="152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897" name="Google Shape;2897;p160"/>
          <p:cNvPicPr preferRelativeResize="0"/>
          <p:nvPr/>
        </p:nvPicPr>
        <p:blipFill rotWithShape="1">
          <a:blip r:embed="rId6">
            <a:alphaModFix/>
          </a:blip>
          <a:srcRect l="10538" t="46689" r="11803" b="32052"/>
          <a:stretch/>
        </p:blipFill>
        <p:spPr>
          <a:xfrm>
            <a:off x="3048000" y="12954587"/>
            <a:ext cx="9671527" cy="3398225"/>
          </a:xfrm>
          <a:prstGeom prst="rect">
            <a:avLst/>
          </a:prstGeom>
          <a:noFill/>
          <a:ln w="152400" cap="flat" cmpd="sng">
            <a:solidFill>
              <a:srgbClr val="B6D7A8"/>
            </a:solidFill>
            <a:prstDash val="solid"/>
            <a:round/>
            <a:headEnd type="none" w="sm" len="sm"/>
            <a:tailEnd type="none" w="sm" len="sm"/>
          </a:ln>
        </p:spPr>
      </p:pic>
      <p:sp>
        <p:nvSpPr>
          <p:cNvPr id="2898" name="Google Shape;2898;p160"/>
          <p:cNvSpPr txBox="1"/>
          <p:nvPr/>
        </p:nvSpPr>
        <p:spPr>
          <a:xfrm>
            <a:off x="6383775" y="16796413"/>
            <a:ext cx="3000000" cy="1348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400" b="1" i="0" u="none" strike="noStrike" kern="0" cap="none" spc="0" normalizeH="0" baseline="0" noProof="0">
                <a:ln>
                  <a:noFill/>
                </a:ln>
                <a:solidFill>
                  <a:srgbClr val="000000"/>
                </a:solidFill>
                <a:effectLst/>
                <a:uLnTx/>
                <a:uFillTx/>
                <a:latin typeface="NVIDIA Sans"/>
                <a:ea typeface="NVIDIA Sans"/>
                <a:cs typeface="NVIDIA Sans"/>
                <a:sym typeface="NVIDIA Sans"/>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160"/>
          <p:cNvSpPr/>
          <p:nvPr/>
        </p:nvSpPr>
        <p:spPr>
          <a:xfrm>
            <a:off x="25571074" y="4810038"/>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Smaller Chunk</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00" name="Google Shape;2900;p160"/>
          <p:cNvSpPr/>
          <p:nvPr/>
        </p:nvSpPr>
        <p:spPr>
          <a:xfrm>
            <a:off x="25454549" y="9601938"/>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Smaller Chunk</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01" name="Google Shape;2901;p160"/>
          <p:cNvSpPr/>
          <p:nvPr/>
        </p:nvSpPr>
        <p:spPr>
          <a:xfrm>
            <a:off x="25571074" y="13436150"/>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Smaller Chunk</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02" name="Google Shape;2902;p160"/>
          <p:cNvCxnSpPr>
            <a:stCxn id="2891" idx="1"/>
            <a:endCxn id="2897" idx="3"/>
          </p:cNvCxnSpPr>
          <p:nvPr/>
        </p:nvCxnSpPr>
        <p:spPr>
          <a:xfrm flipH="1">
            <a:off x="12719650" y="10918179"/>
            <a:ext cx="1566300" cy="3735600"/>
          </a:xfrm>
          <a:prstGeom prst="curvedConnector3">
            <a:avLst>
              <a:gd name="adj1" fmla="val 50004"/>
            </a:avLst>
          </a:prstGeom>
          <a:noFill/>
          <a:ln w="114300" cap="flat" cmpd="sng">
            <a:solidFill>
              <a:schemeClr val="dk2"/>
            </a:solidFill>
            <a:prstDash val="solid"/>
            <a:round/>
            <a:headEnd type="stealth" w="med" len="med"/>
            <a:tailEnd type="none" w="med" len="med"/>
          </a:ln>
        </p:spPr>
      </p:cxnSp>
      <p:cxnSp>
        <p:nvCxnSpPr>
          <p:cNvPr id="2903" name="Google Shape;2903;p160"/>
          <p:cNvCxnSpPr>
            <a:stCxn id="2891" idx="1"/>
            <a:endCxn id="2893" idx="3"/>
          </p:cNvCxnSpPr>
          <p:nvPr/>
        </p:nvCxnSpPr>
        <p:spPr>
          <a:xfrm rot="10800000">
            <a:off x="12687250" y="6306579"/>
            <a:ext cx="1598700" cy="4611600"/>
          </a:xfrm>
          <a:prstGeom prst="curvedConnector3">
            <a:avLst>
              <a:gd name="adj1" fmla="val 49996"/>
            </a:avLst>
          </a:prstGeom>
          <a:noFill/>
          <a:ln w="114300" cap="flat" cmpd="sng">
            <a:solidFill>
              <a:schemeClr val="dk2"/>
            </a:solidFill>
            <a:prstDash val="solid"/>
            <a:round/>
            <a:headEnd type="stealth" w="med" len="med"/>
            <a:tailEnd type="none" w="med" len="med"/>
          </a:ln>
        </p:spPr>
      </p:cxnSp>
      <p:cxnSp>
        <p:nvCxnSpPr>
          <p:cNvPr id="2904" name="Google Shape;2904;p160"/>
          <p:cNvCxnSpPr>
            <a:stCxn id="2891" idx="1"/>
            <a:endCxn id="2896" idx="3"/>
          </p:cNvCxnSpPr>
          <p:nvPr/>
        </p:nvCxnSpPr>
        <p:spPr>
          <a:xfrm rot="10800000">
            <a:off x="11651950" y="10897479"/>
            <a:ext cx="2634000" cy="20700"/>
          </a:xfrm>
          <a:prstGeom prst="curvedConnector3">
            <a:avLst>
              <a:gd name="adj1" fmla="val 50002"/>
            </a:avLst>
          </a:prstGeom>
          <a:noFill/>
          <a:ln w="114300" cap="flat" cmpd="sng">
            <a:solidFill>
              <a:schemeClr val="dk2"/>
            </a:solidFill>
            <a:prstDash val="solid"/>
            <a:round/>
            <a:headEnd type="stealth" w="med" len="med"/>
            <a:tailEnd type="none" w="med" len="med"/>
          </a:ln>
        </p:spPr>
      </p:cxnSp>
      <p:cxnSp>
        <p:nvCxnSpPr>
          <p:cNvPr id="2905" name="Google Shape;2905;p160"/>
          <p:cNvCxnSpPr>
            <a:stCxn id="2900" idx="1"/>
            <a:endCxn id="2889" idx="3"/>
          </p:cNvCxnSpPr>
          <p:nvPr/>
        </p:nvCxnSpPr>
        <p:spPr>
          <a:xfrm flipH="1">
            <a:off x="22820249" y="10819488"/>
            <a:ext cx="2634300" cy="12900"/>
          </a:xfrm>
          <a:prstGeom prst="curvedConnector3">
            <a:avLst>
              <a:gd name="adj1" fmla="val 49999"/>
            </a:avLst>
          </a:prstGeom>
          <a:noFill/>
          <a:ln w="114300" cap="flat" cmpd="sng">
            <a:solidFill>
              <a:schemeClr val="dk2"/>
            </a:solidFill>
            <a:prstDash val="solid"/>
            <a:round/>
            <a:headEnd type="stealth" w="med" len="med"/>
            <a:tailEnd type="none" w="med" len="med"/>
          </a:ln>
        </p:spPr>
      </p:cxnSp>
      <p:cxnSp>
        <p:nvCxnSpPr>
          <p:cNvPr id="2906" name="Google Shape;2906;p160"/>
          <p:cNvCxnSpPr>
            <a:stCxn id="2899" idx="1"/>
            <a:endCxn id="2889" idx="3"/>
          </p:cNvCxnSpPr>
          <p:nvPr/>
        </p:nvCxnSpPr>
        <p:spPr>
          <a:xfrm flipH="1">
            <a:off x="22820374" y="6027588"/>
            <a:ext cx="2750700" cy="48048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2907" name="Google Shape;2907;p160"/>
          <p:cNvCxnSpPr>
            <a:stCxn id="2901" idx="1"/>
            <a:endCxn id="2889" idx="3"/>
          </p:cNvCxnSpPr>
          <p:nvPr/>
        </p:nvCxnSpPr>
        <p:spPr>
          <a:xfrm rot="10800000">
            <a:off x="22820374" y="10832300"/>
            <a:ext cx="2750700" cy="38214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08" name="Google Shape;2908;p16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0C5CC4F-3B68-B59A-DF38-32FDDFD976A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defTabSz="2743200">
              <a:buClrTx/>
            </a:pPr>
            <a:r>
              <a:rPr lang="en-US" sz="14400" b="1" kern="1200" dirty="0">
                <a:solidFill>
                  <a:srgbClr val="C00000"/>
                </a:solidFill>
                <a:latin typeface="Calibri" panose="020F0502020204030204"/>
                <a:ea typeface="+mn-ea"/>
                <a:cs typeface="+mn-cs"/>
              </a:rPr>
              <a:t>Generative AI </a:t>
            </a:r>
          </a:p>
        </p:txBody>
      </p:sp>
    </p:spTree>
    <p:extLst>
      <p:ext uri="{BB962C8B-B14F-4D97-AF65-F5344CB8AC3E}">
        <p14:creationId xmlns:p14="http://schemas.microsoft.com/office/powerpoint/2010/main" val="128521247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sp>
        <p:nvSpPr>
          <p:cNvPr id="2914" name="Google Shape;2914;p16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Refinement Chain</a:t>
            </a:r>
            <a:endParaRPr sz="8400"/>
          </a:p>
        </p:txBody>
      </p:sp>
      <p:sp>
        <p:nvSpPr>
          <p:cNvPr id="2915" name="Google Shape;2915;p161"/>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2916" name="Google Shape;2916;p161"/>
          <p:cNvGrpSpPr/>
          <p:nvPr/>
        </p:nvGrpSpPr>
        <p:grpSpPr>
          <a:xfrm>
            <a:off x="14274300" y="7929040"/>
            <a:ext cx="8534360" cy="4563519"/>
            <a:chOff x="12310986" y="8851089"/>
            <a:chExt cx="7453589" cy="3893123"/>
          </a:xfrm>
        </p:grpSpPr>
        <p:sp>
          <p:nvSpPr>
            <p:cNvPr id="2917" name="Google Shape;2917;p161"/>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18" name="Google Shape;2918;p161"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19" name="Google Shape;2919;p161"/>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920" name="Google Shape;2920;p161"/>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Summary</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21" name="Google Shape;2921;p161"/>
          <p:cNvCxnSpPr>
            <a:stCxn id="2920" idx="1"/>
            <a:endCxn id="2917"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2922" name="Google Shape;2922;p161"/>
          <p:cNvCxnSpPr>
            <a:stCxn id="2919" idx="1"/>
            <a:endCxn id="2920" idx="2"/>
          </p:cNvCxnSpPr>
          <p:nvPr/>
        </p:nvCxnSpPr>
        <p:spPr>
          <a:xfrm>
            <a:off x="14274300" y="10979542"/>
            <a:ext cx="12457500" cy="1128600"/>
          </a:xfrm>
          <a:prstGeom prst="curvedConnector4">
            <a:avLst>
              <a:gd name="adj1" fmla="val -11951"/>
              <a:gd name="adj2" fmla="val 335301"/>
            </a:avLst>
          </a:prstGeom>
          <a:noFill/>
          <a:ln w="114300" cap="flat" cmpd="sng">
            <a:solidFill>
              <a:schemeClr val="dk2"/>
            </a:solidFill>
            <a:prstDash val="solid"/>
            <a:round/>
            <a:headEnd type="stealth" w="med" len="med"/>
            <a:tailEnd type="none" w="med" len="med"/>
          </a:ln>
        </p:spPr>
      </p:cxnSp>
      <p:sp>
        <p:nvSpPr>
          <p:cNvPr id="2923" name="Google Shape;2923;p161"/>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2924" name="Google Shape;2924;p161"/>
          <p:cNvCxnSpPr>
            <a:stCxn id="2919" idx="1"/>
            <a:endCxn id="2923"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25" name="Google Shape;2925;p161"/>
          <p:cNvSpPr/>
          <p:nvPr/>
        </p:nvSpPr>
        <p:spPr>
          <a:xfrm>
            <a:off x="24349199" y="4876250"/>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Top 10 Chunks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26" name="Google Shape;2926;p161"/>
          <p:cNvSpPr/>
          <p:nvPr/>
        </p:nvSpPr>
        <p:spPr>
          <a:xfrm>
            <a:off x="24349199" y="152863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27" name="Google Shape;2927;p16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01AC7666-EFFE-8242-DB8A-189986B52C2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sp>
        <p:nvSpPr>
          <p:cNvPr id="2933" name="Google Shape;2933;p162"/>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Knowledge Graph Construction</a:t>
            </a:r>
            <a:endParaRPr sz="8400"/>
          </a:p>
        </p:txBody>
      </p:sp>
      <p:sp>
        <p:nvSpPr>
          <p:cNvPr id="2934" name="Google Shape;2934;p162"/>
          <p:cNvSpPr txBox="1"/>
          <p:nvPr/>
        </p:nvSpPr>
        <p:spPr>
          <a:xfrm>
            <a:off x="2171700" y="19402850"/>
            <a:ext cx="200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3"/>
              </a:rPr>
              <a:t>https://blog.langchain.dev/using-a-knowledge-graph-to-implement-a-devops-rag-application/</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grpSp>
        <p:nvGrpSpPr>
          <p:cNvPr id="2935" name="Google Shape;2935;p162"/>
          <p:cNvGrpSpPr/>
          <p:nvPr/>
        </p:nvGrpSpPr>
        <p:grpSpPr>
          <a:xfrm>
            <a:off x="14274300" y="7929040"/>
            <a:ext cx="8534360" cy="4563519"/>
            <a:chOff x="12310986" y="8851089"/>
            <a:chExt cx="7453589" cy="3893123"/>
          </a:xfrm>
        </p:grpSpPr>
        <p:sp>
          <p:nvSpPr>
            <p:cNvPr id="2936" name="Google Shape;2936;p162"/>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37" name="Google Shape;2937;p162"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38" name="Google Shape;2938;p162"/>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Chapter Logic</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939" name="Google Shape;2939;p162"/>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Chapters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40" name="Google Shape;2940;p162"/>
          <p:cNvCxnSpPr>
            <a:stCxn id="2939" idx="1"/>
            <a:endCxn id="2936"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41" name="Google Shape;2941;p162"/>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2942" name="Google Shape;2942;p162"/>
          <p:cNvCxnSpPr>
            <a:stCxn id="2938" idx="1"/>
            <a:endCxn id="2941"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43" name="Google Shape;2943;p162"/>
          <p:cNvSpPr/>
          <p:nvPr/>
        </p:nvSpPr>
        <p:spPr>
          <a:xfrm>
            <a:off x="23995650" y="5100688"/>
            <a:ext cx="6034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44" name="Google Shape;2944;p162"/>
          <p:cNvSpPr/>
          <p:nvPr/>
        </p:nvSpPr>
        <p:spPr>
          <a:xfrm>
            <a:off x="29700600" y="28628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45" name="Google Shape;2945;p162"/>
          <p:cNvSpPr/>
          <p:nvPr/>
        </p:nvSpPr>
        <p:spPr>
          <a:xfrm>
            <a:off x="23166900" y="14847200"/>
            <a:ext cx="65337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Names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46" name="Google Shape;2946;p162"/>
          <p:cNvSpPr/>
          <p:nvPr/>
        </p:nvSpPr>
        <p:spPr>
          <a:xfrm>
            <a:off x="29700600" y="169276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Identity Key Points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grpSp>
        <p:nvGrpSpPr>
          <p:cNvPr id="2947" name="Google Shape;2947;p162"/>
          <p:cNvGrpSpPr/>
          <p:nvPr/>
        </p:nvGrpSpPr>
        <p:grpSpPr>
          <a:xfrm>
            <a:off x="14020825" y="3365540"/>
            <a:ext cx="8534360" cy="4563519"/>
            <a:chOff x="12310986" y="8851089"/>
            <a:chExt cx="7453589" cy="3893123"/>
          </a:xfrm>
        </p:grpSpPr>
        <p:sp>
          <p:nvSpPr>
            <p:cNvPr id="2948" name="Google Shape;2948;p162"/>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49" name="Google Shape;2949;p162"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50" name="Google Shape;2950;p162"/>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Constructs</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grpSp>
        <p:nvGrpSpPr>
          <p:cNvPr id="2951" name="Google Shape;2951;p162"/>
          <p:cNvGrpSpPr/>
          <p:nvPr/>
        </p:nvGrpSpPr>
        <p:grpSpPr>
          <a:xfrm>
            <a:off x="13100425" y="12909440"/>
            <a:ext cx="8534360" cy="4563519"/>
            <a:chOff x="12310986" y="8851089"/>
            <a:chExt cx="7453589" cy="3893123"/>
          </a:xfrm>
        </p:grpSpPr>
        <p:sp>
          <p:nvSpPr>
            <p:cNvPr id="2952" name="Google Shape;2952;p162"/>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53" name="Google Shape;2953;p162"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54" name="Google Shape;2954;p162"/>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Character Information</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2955" name="Google Shape;2955;p162"/>
          <p:cNvCxnSpPr>
            <a:stCxn id="2950" idx="1"/>
            <a:endCxn id="2941" idx="3"/>
          </p:cNvCxnSpPr>
          <p:nvPr/>
        </p:nvCxnSpPr>
        <p:spPr>
          <a:xfrm flipH="1">
            <a:off x="10837525" y="6416042"/>
            <a:ext cx="3183300" cy="4542600"/>
          </a:xfrm>
          <a:prstGeom prst="curvedConnector3">
            <a:avLst>
              <a:gd name="adj1" fmla="val 50002"/>
            </a:avLst>
          </a:prstGeom>
          <a:noFill/>
          <a:ln w="114300" cap="flat" cmpd="sng">
            <a:solidFill>
              <a:schemeClr val="dk2"/>
            </a:solidFill>
            <a:prstDash val="solid"/>
            <a:round/>
            <a:headEnd type="stealth" w="med" len="med"/>
            <a:tailEnd type="none" w="med" len="med"/>
          </a:ln>
        </p:spPr>
      </p:cxnSp>
      <p:cxnSp>
        <p:nvCxnSpPr>
          <p:cNvPr id="2956" name="Google Shape;2956;p162"/>
          <p:cNvCxnSpPr>
            <a:stCxn id="2954" idx="1"/>
            <a:endCxn id="2941" idx="3"/>
          </p:cNvCxnSpPr>
          <p:nvPr/>
        </p:nvCxnSpPr>
        <p:spPr>
          <a:xfrm rot="10800000">
            <a:off x="10837525" y="10958642"/>
            <a:ext cx="2262900" cy="5001300"/>
          </a:xfrm>
          <a:prstGeom prst="curvedConnector3">
            <a:avLst>
              <a:gd name="adj1" fmla="val 50003"/>
            </a:avLst>
          </a:prstGeom>
          <a:noFill/>
          <a:ln w="114300" cap="flat" cmpd="sng">
            <a:solidFill>
              <a:schemeClr val="dk2"/>
            </a:solidFill>
            <a:prstDash val="solid"/>
            <a:round/>
            <a:headEnd type="stealth" w="med" len="med"/>
            <a:tailEnd type="none" w="med" len="med"/>
          </a:ln>
        </p:spPr>
      </p:cxnSp>
      <p:cxnSp>
        <p:nvCxnSpPr>
          <p:cNvPr id="2957" name="Google Shape;2957;p162"/>
          <p:cNvCxnSpPr>
            <a:stCxn id="2943" idx="1"/>
            <a:endCxn id="2948" idx="3"/>
          </p:cNvCxnSpPr>
          <p:nvPr/>
        </p:nvCxnSpPr>
        <p:spPr>
          <a:xfrm flipH="1">
            <a:off x="22555050" y="6318238"/>
            <a:ext cx="1440600" cy="12000"/>
          </a:xfrm>
          <a:prstGeom prst="curvedConnector3">
            <a:avLst>
              <a:gd name="adj1" fmla="val 49995"/>
            </a:avLst>
          </a:prstGeom>
          <a:noFill/>
          <a:ln w="114300" cap="flat" cmpd="sng">
            <a:solidFill>
              <a:schemeClr val="dk2"/>
            </a:solidFill>
            <a:prstDash val="solid"/>
            <a:round/>
            <a:headEnd type="stealth" w="med" len="med"/>
            <a:tailEnd type="none" w="med" len="med"/>
          </a:ln>
        </p:spPr>
      </p:cxnSp>
      <p:cxnSp>
        <p:nvCxnSpPr>
          <p:cNvPr id="2958" name="Google Shape;2958;p162"/>
          <p:cNvCxnSpPr>
            <a:stCxn id="2945" idx="1"/>
            <a:endCxn id="2952" idx="3"/>
          </p:cNvCxnSpPr>
          <p:nvPr/>
        </p:nvCxnSpPr>
        <p:spPr>
          <a:xfrm rot="10800000">
            <a:off x="21634800" y="15874250"/>
            <a:ext cx="1532100" cy="1905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2959" name="Google Shape;2959;p162"/>
          <p:cNvSpPr/>
          <p:nvPr/>
        </p:nvSpPr>
        <p:spPr>
          <a:xfrm>
            <a:off x="29325150" y="11667288"/>
            <a:ext cx="6533700" cy="2960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Per-Chapter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60" name="Google Shape;2960;p162"/>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171</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E5F4BEA0-945D-371B-FAEB-65184AA3199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965"/>
        <p:cNvGrpSpPr/>
        <p:nvPr/>
      </p:nvGrpSpPr>
      <p:grpSpPr>
        <a:xfrm>
          <a:off x="0" y="0"/>
          <a:ext cx="0" cy="0"/>
          <a:chOff x="0" y="0"/>
          <a:chExt cx="0" cy="0"/>
        </a:xfrm>
      </p:grpSpPr>
      <p:sp>
        <p:nvSpPr>
          <p:cNvPr id="2966" name="Google Shape;2966;p16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Knowledge Graph Traversal</a:t>
            </a:r>
            <a:endParaRPr sz="8400"/>
          </a:p>
        </p:txBody>
      </p:sp>
      <p:sp>
        <p:nvSpPr>
          <p:cNvPr id="2967" name="Google Shape;2967;p163"/>
          <p:cNvSpPr txBox="1"/>
          <p:nvPr/>
        </p:nvSpPr>
        <p:spPr>
          <a:xfrm>
            <a:off x="2171700" y="19402850"/>
            <a:ext cx="200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3"/>
              </a:rPr>
              <a:t>https://blog.langchain.dev/using-a-knowledge-graph-to-implement-a-devops-rag-application/</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grpSp>
        <p:nvGrpSpPr>
          <p:cNvPr id="2968" name="Google Shape;2968;p163"/>
          <p:cNvGrpSpPr/>
          <p:nvPr/>
        </p:nvGrpSpPr>
        <p:grpSpPr>
          <a:xfrm>
            <a:off x="13666250" y="4036490"/>
            <a:ext cx="8534360" cy="4563519"/>
            <a:chOff x="12310986" y="8851089"/>
            <a:chExt cx="7453589" cy="3893123"/>
          </a:xfrm>
        </p:grpSpPr>
        <p:sp>
          <p:nvSpPr>
            <p:cNvPr id="2969" name="Google Shape;2969;p163"/>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70" name="Google Shape;2970;p163"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71" name="Google Shape;2971;p163"/>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Find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2972" name="Google Shape;2972;p163"/>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Chapters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73" name="Google Shape;2973;p163"/>
          <p:cNvCxnSpPr>
            <a:stCxn id="2972" idx="1"/>
            <a:endCxn id="2969" idx="3"/>
          </p:cNvCxnSpPr>
          <p:nvPr/>
        </p:nvCxnSpPr>
        <p:spPr>
          <a:xfrm rot="10800000">
            <a:off x="22200599" y="7001075"/>
            <a:ext cx="2148600" cy="38895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2974" name="Google Shape;2974;p163"/>
          <p:cNvSpPr/>
          <p:nvPr/>
        </p:nvSpPr>
        <p:spPr>
          <a:xfrm>
            <a:off x="23995650" y="5100688"/>
            <a:ext cx="6034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75" name="Google Shape;2975;p163"/>
          <p:cNvSpPr/>
          <p:nvPr/>
        </p:nvSpPr>
        <p:spPr>
          <a:xfrm>
            <a:off x="29700600" y="28628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76" name="Google Shape;2976;p163"/>
          <p:cNvSpPr/>
          <p:nvPr/>
        </p:nvSpPr>
        <p:spPr>
          <a:xfrm>
            <a:off x="29325150" y="11667288"/>
            <a:ext cx="6533700" cy="2960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Per-Chapter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77" name="Google Shape;2977;p163"/>
          <p:cNvSpPr/>
          <p:nvPr/>
        </p:nvSpPr>
        <p:spPr>
          <a:xfrm>
            <a:off x="23166900" y="14847200"/>
            <a:ext cx="65337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Names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978" name="Google Shape;2978;p163"/>
          <p:cNvSpPr/>
          <p:nvPr/>
        </p:nvSpPr>
        <p:spPr>
          <a:xfrm>
            <a:off x="29700600" y="169276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Identity Key Points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2979" name="Google Shape;2979;p163"/>
          <p:cNvCxnSpPr>
            <a:stCxn id="2976" idx="0"/>
            <a:endCxn id="2972" idx="3"/>
          </p:cNvCxnSpPr>
          <p:nvPr/>
        </p:nvCxnSpPr>
        <p:spPr>
          <a:xfrm rot="5400000" flipH="1">
            <a:off x="30464850" y="9540138"/>
            <a:ext cx="776700" cy="3477600"/>
          </a:xfrm>
          <a:prstGeom prst="curvedConnector2">
            <a:avLst/>
          </a:prstGeom>
          <a:noFill/>
          <a:ln w="114300" cap="flat" cmpd="sng">
            <a:solidFill>
              <a:schemeClr val="dk2"/>
            </a:solidFill>
            <a:prstDash val="solid"/>
            <a:round/>
            <a:headEnd type="stealth" w="med" len="med"/>
            <a:tailEnd type="none" w="med" len="med"/>
          </a:ln>
        </p:spPr>
      </p:cxnSp>
      <p:cxnSp>
        <p:nvCxnSpPr>
          <p:cNvPr id="2980" name="Google Shape;2980;p163"/>
          <p:cNvCxnSpPr>
            <a:endCxn id="2976" idx="1"/>
          </p:cNvCxnSpPr>
          <p:nvPr/>
        </p:nvCxnSpPr>
        <p:spPr>
          <a:xfrm>
            <a:off x="8535750" y="11026938"/>
            <a:ext cx="20789400" cy="2120400"/>
          </a:xfrm>
          <a:prstGeom prst="curvedConnector3">
            <a:avLst>
              <a:gd name="adj1" fmla="val 50000"/>
            </a:avLst>
          </a:prstGeom>
          <a:noFill/>
          <a:ln w="114300" cap="flat" cmpd="sng">
            <a:solidFill>
              <a:schemeClr val="dk2"/>
            </a:solidFill>
            <a:prstDash val="solid"/>
            <a:round/>
            <a:headEnd type="stealth" w="med" len="med"/>
            <a:tailEnd type="none" w="med" len="med"/>
          </a:ln>
        </p:spPr>
      </p:cxnSp>
      <p:grpSp>
        <p:nvGrpSpPr>
          <p:cNvPr id="2981" name="Google Shape;2981;p163"/>
          <p:cNvGrpSpPr/>
          <p:nvPr/>
        </p:nvGrpSpPr>
        <p:grpSpPr>
          <a:xfrm>
            <a:off x="3740900" y="12951565"/>
            <a:ext cx="8534360" cy="4563519"/>
            <a:chOff x="12310986" y="8851089"/>
            <a:chExt cx="7453589" cy="3893123"/>
          </a:xfrm>
        </p:grpSpPr>
        <p:sp>
          <p:nvSpPr>
            <p:cNvPr id="2982" name="Google Shape;2982;p163"/>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83" name="Google Shape;2983;p163"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2984" name="Google Shape;2984;p163"/>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2985" name="Google Shape;2985;p163"/>
          <p:cNvCxnSpPr>
            <a:stCxn id="2984" idx="1"/>
          </p:cNvCxnSpPr>
          <p:nvPr/>
        </p:nvCxnSpPr>
        <p:spPr>
          <a:xfrm rot="10800000" flipH="1">
            <a:off x="3740900" y="11027167"/>
            <a:ext cx="4770000" cy="4974900"/>
          </a:xfrm>
          <a:prstGeom prst="curvedConnector4">
            <a:avLst>
              <a:gd name="adj1" fmla="val -4992"/>
              <a:gd name="adj2" fmla="val 94848"/>
            </a:avLst>
          </a:prstGeom>
          <a:noFill/>
          <a:ln w="114300" cap="flat" cmpd="sng">
            <a:solidFill>
              <a:schemeClr val="dk2"/>
            </a:solidFill>
            <a:prstDash val="solid"/>
            <a:round/>
            <a:headEnd type="stealth" w="med" len="med"/>
            <a:tailEnd type="none" w="med" len="med"/>
          </a:ln>
        </p:spPr>
      </p:cxnSp>
      <p:sp>
        <p:nvSpPr>
          <p:cNvPr id="2986" name="Google Shape;2986;p163"/>
          <p:cNvSpPr/>
          <p:nvPr/>
        </p:nvSpPr>
        <p:spPr>
          <a:xfrm>
            <a:off x="12631450" y="15030375"/>
            <a:ext cx="82137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From the chapter on Birds, I can tell you…</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2987" name="Google Shape;2987;p163"/>
          <p:cNvSpPr/>
          <p:nvPr/>
        </p:nvSpPr>
        <p:spPr>
          <a:xfrm>
            <a:off x="2965775" y="5328075"/>
            <a:ext cx="82137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Flying work according to your book?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2988" name="Google Shape;2988;p163"/>
          <p:cNvCxnSpPr>
            <a:stCxn id="2971" idx="1"/>
            <a:endCxn id="2987" idx="3"/>
          </p:cNvCxnSpPr>
          <p:nvPr/>
        </p:nvCxnSpPr>
        <p:spPr>
          <a:xfrm flipH="1">
            <a:off x="11179550" y="7086992"/>
            <a:ext cx="2486700" cy="19500"/>
          </a:xfrm>
          <a:prstGeom prst="curvedConnector3">
            <a:avLst>
              <a:gd name="adj1" fmla="val 50002"/>
            </a:avLst>
          </a:prstGeom>
          <a:noFill/>
          <a:ln w="114300" cap="flat" cmpd="sng">
            <a:solidFill>
              <a:schemeClr val="dk2"/>
            </a:solidFill>
            <a:prstDash val="solid"/>
            <a:round/>
            <a:headEnd type="stealth" w="med" len="med"/>
            <a:tailEnd type="none" w="med" len="med"/>
          </a:ln>
        </p:spPr>
      </p:cxnSp>
      <p:sp>
        <p:nvSpPr>
          <p:cNvPr id="2989" name="Google Shape;2989;p16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D64C93A0-0C07-FC08-2602-4D4270BD3C4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994"/>
        <p:cNvGrpSpPr/>
        <p:nvPr/>
      </p:nvGrpSpPr>
      <p:grpSpPr>
        <a:xfrm>
          <a:off x="0" y="0"/>
          <a:ext cx="0" cy="0"/>
          <a:chOff x="0" y="0"/>
          <a:chExt cx="0" cy="0"/>
        </a:xfrm>
      </p:grpSpPr>
      <p:sp>
        <p:nvSpPr>
          <p:cNvPr id="2995" name="Google Shape;2995;p16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Refinement Chain</a:t>
            </a:r>
            <a:endParaRPr sz="8400"/>
          </a:p>
        </p:txBody>
      </p:sp>
      <p:sp>
        <p:nvSpPr>
          <p:cNvPr id="2996" name="Google Shape;2996;p164"/>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2997" name="Google Shape;2997;p164"/>
          <p:cNvGrpSpPr/>
          <p:nvPr/>
        </p:nvGrpSpPr>
        <p:grpSpPr>
          <a:xfrm>
            <a:off x="14274300" y="7929040"/>
            <a:ext cx="8534360" cy="4563519"/>
            <a:chOff x="12310986" y="8851089"/>
            <a:chExt cx="7453589" cy="3893123"/>
          </a:xfrm>
        </p:grpSpPr>
        <p:sp>
          <p:nvSpPr>
            <p:cNvPr id="2998" name="Google Shape;2998;p164"/>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2999" name="Google Shape;2999;p164"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00" name="Google Shape;3000;p164"/>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3001" name="Google Shape;3001;p164"/>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Summary</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02" name="Google Shape;3002;p164"/>
          <p:cNvCxnSpPr>
            <a:stCxn id="3001" idx="1"/>
            <a:endCxn id="2998"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3003" name="Google Shape;3003;p164"/>
          <p:cNvCxnSpPr>
            <a:stCxn id="3000" idx="1"/>
            <a:endCxn id="3001" idx="2"/>
          </p:cNvCxnSpPr>
          <p:nvPr/>
        </p:nvCxnSpPr>
        <p:spPr>
          <a:xfrm>
            <a:off x="14274300" y="10979542"/>
            <a:ext cx="12457500" cy="1128600"/>
          </a:xfrm>
          <a:prstGeom prst="curvedConnector4">
            <a:avLst>
              <a:gd name="adj1" fmla="val -11951"/>
              <a:gd name="adj2" fmla="val 335301"/>
            </a:avLst>
          </a:prstGeom>
          <a:noFill/>
          <a:ln w="114300" cap="flat" cmpd="sng">
            <a:solidFill>
              <a:schemeClr val="dk2"/>
            </a:solidFill>
            <a:prstDash val="solid"/>
            <a:round/>
            <a:headEnd type="stealth" w="med" len="med"/>
            <a:tailEnd type="none" w="med" len="med"/>
          </a:ln>
        </p:spPr>
      </p:cxnSp>
      <p:sp>
        <p:nvSpPr>
          <p:cNvPr id="3004" name="Google Shape;3004;p164"/>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3005" name="Google Shape;3005;p164"/>
          <p:cNvCxnSpPr>
            <a:stCxn id="3000" idx="1"/>
            <a:endCxn id="3004"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3006" name="Google Shape;3006;p164"/>
          <p:cNvSpPr/>
          <p:nvPr/>
        </p:nvSpPr>
        <p:spPr>
          <a:xfrm>
            <a:off x="24349199" y="4876250"/>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Top 10 Chunks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07" name="Google Shape;3007;p164"/>
          <p:cNvSpPr/>
          <p:nvPr/>
        </p:nvSpPr>
        <p:spPr>
          <a:xfrm>
            <a:off x="24349199" y="152863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08" name="Google Shape;3008;p16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Your Assignment</a:t>
            </a:r>
            <a:endParaRPr/>
          </a:p>
          <a:p>
            <a:pPr marL="0" lvl="0" indent="0" algn="l" rtl="0">
              <a:spcBef>
                <a:spcPts val="0"/>
              </a:spcBef>
              <a:spcAft>
                <a:spcPts val="0"/>
              </a:spcAft>
              <a:buNone/>
            </a:pPr>
            <a:endParaRPr sz="5400" b="1"/>
          </a:p>
        </p:txBody>
      </p:sp>
      <p:sp>
        <p:nvSpPr>
          <p:cNvPr id="3009" name="Google Shape;3009;p16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F59E470-4CFC-5CFF-9654-6B73BC4C156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014"/>
        <p:cNvGrpSpPr/>
        <p:nvPr/>
      </p:nvGrpSpPr>
      <p:grpSpPr>
        <a:xfrm>
          <a:off x="0" y="0"/>
          <a:ext cx="0" cy="0"/>
          <a:chOff x="0" y="0"/>
          <a:chExt cx="0" cy="0"/>
        </a:xfrm>
      </p:grpSpPr>
      <p:sp>
        <p:nvSpPr>
          <p:cNvPr id="3015" name="Google Shape;3015;p165"/>
          <p:cNvSpPr/>
          <p:nvPr/>
        </p:nvSpPr>
        <p:spPr>
          <a:xfrm>
            <a:off x="1234725" y="5820825"/>
            <a:ext cx="33725700" cy="10794900"/>
          </a:xfrm>
          <a:prstGeom prst="roundRect">
            <a:avLst>
              <a:gd name="adj" fmla="val 13417"/>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016" name="Google Shape;3016;p16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Refinement Chain</a:t>
            </a:r>
            <a:endParaRPr sz="8400"/>
          </a:p>
        </p:txBody>
      </p:sp>
      <p:sp>
        <p:nvSpPr>
          <p:cNvPr id="3017" name="Google Shape;3017;p165"/>
          <p:cNvSpPr txBox="1"/>
          <p:nvPr/>
        </p:nvSpPr>
        <p:spPr>
          <a:xfrm>
            <a:off x="2171700" y="19402850"/>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3018" name="Google Shape;3018;p165"/>
          <p:cNvGrpSpPr/>
          <p:nvPr/>
        </p:nvGrpSpPr>
        <p:grpSpPr>
          <a:xfrm>
            <a:off x="14274300" y="7929040"/>
            <a:ext cx="8534360" cy="4563519"/>
            <a:chOff x="12310986" y="8851089"/>
            <a:chExt cx="7453589" cy="3893123"/>
          </a:xfrm>
        </p:grpSpPr>
        <p:sp>
          <p:nvSpPr>
            <p:cNvPr id="3019" name="Google Shape;3019;p165"/>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020" name="Google Shape;3020;p165"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21" name="Google Shape;3021;p165"/>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3022" name="Google Shape;3022;p165"/>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Summary</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23" name="Google Shape;3023;p165"/>
          <p:cNvCxnSpPr>
            <a:stCxn id="3022" idx="1"/>
            <a:endCxn id="3019"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3024" name="Google Shape;3024;p165"/>
          <p:cNvCxnSpPr>
            <a:stCxn id="3021" idx="1"/>
            <a:endCxn id="3022" idx="2"/>
          </p:cNvCxnSpPr>
          <p:nvPr/>
        </p:nvCxnSpPr>
        <p:spPr>
          <a:xfrm>
            <a:off x="14274300" y="10979542"/>
            <a:ext cx="12457500" cy="1128600"/>
          </a:xfrm>
          <a:prstGeom prst="curvedConnector4">
            <a:avLst>
              <a:gd name="adj1" fmla="val -11951"/>
              <a:gd name="adj2" fmla="val 335301"/>
            </a:avLst>
          </a:prstGeom>
          <a:noFill/>
          <a:ln w="114300" cap="flat" cmpd="sng">
            <a:solidFill>
              <a:schemeClr val="dk2"/>
            </a:solidFill>
            <a:prstDash val="solid"/>
            <a:round/>
            <a:headEnd type="stealth" w="med" len="med"/>
            <a:tailEnd type="none" w="med" len="med"/>
          </a:ln>
        </p:spPr>
      </p:cxnSp>
      <p:sp>
        <p:nvSpPr>
          <p:cNvPr id="3025" name="Google Shape;3025;p165"/>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3026" name="Google Shape;3026;p165"/>
          <p:cNvCxnSpPr>
            <a:stCxn id="3021" idx="1"/>
            <a:endCxn id="3025"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3027" name="Google Shape;3027;p165"/>
          <p:cNvSpPr/>
          <p:nvPr/>
        </p:nvSpPr>
        <p:spPr>
          <a:xfrm>
            <a:off x="1884725" y="6199688"/>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RunnableLambda</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028" name="Google Shape;3028;p16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Your Assignment</a:t>
            </a:r>
            <a:endParaRPr/>
          </a:p>
          <a:p>
            <a:pPr marL="0" lvl="0" indent="0" algn="l" rtl="0">
              <a:spcBef>
                <a:spcPts val="0"/>
              </a:spcBef>
              <a:spcAft>
                <a:spcPts val="0"/>
              </a:spcAft>
              <a:buNone/>
            </a:pPr>
            <a:endParaRPr sz="5400" b="1"/>
          </a:p>
        </p:txBody>
      </p:sp>
      <p:sp>
        <p:nvSpPr>
          <p:cNvPr id="3029" name="Google Shape;3029;p16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A39B4FD-8A79-4CC9-C118-4B4C386B438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sp>
        <p:nvSpPr>
          <p:cNvPr id="3035" name="Google Shape;3035;p166"/>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Optional Tangent: LangGraph</a:t>
            </a:r>
            <a:endParaRPr sz="8400"/>
          </a:p>
        </p:txBody>
      </p:sp>
      <p:pic>
        <p:nvPicPr>
          <p:cNvPr id="3036" name="Google Shape;3036;p166"/>
          <p:cNvPicPr preferRelativeResize="0"/>
          <p:nvPr/>
        </p:nvPicPr>
        <p:blipFill rotWithShape="1">
          <a:blip r:embed="rId3">
            <a:alphaModFix/>
          </a:blip>
          <a:srcRect t="8767"/>
          <a:stretch/>
        </p:blipFill>
        <p:spPr>
          <a:xfrm>
            <a:off x="0" y="4185470"/>
            <a:ext cx="23953675" cy="15778931"/>
          </a:xfrm>
          <a:prstGeom prst="rect">
            <a:avLst/>
          </a:prstGeom>
          <a:noFill/>
          <a:ln>
            <a:noFill/>
          </a:ln>
        </p:spPr>
      </p:pic>
      <p:sp>
        <p:nvSpPr>
          <p:cNvPr id="3037" name="Google Shape;3037;p166"/>
          <p:cNvSpPr txBox="1"/>
          <p:nvPr/>
        </p:nvSpPr>
        <p:spPr>
          <a:xfrm>
            <a:off x="24106075" y="18644850"/>
            <a:ext cx="12770400" cy="1293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4"/>
              </a:rPr>
              <a:t>https://python.langchain.com/docs/langgraph/</a:t>
            </a:r>
            <a:endParaRPr kumimoji="0" sz="36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5"/>
              </a:rPr>
              <a:t>https://blog.langchain.dev/langgraph-multi-agent-workflows/</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pic>
        <p:nvPicPr>
          <p:cNvPr id="3038" name="Google Shape;3038;p166"/>
          <p:cNvPicPr preferRelativeResize="0"/>
          <p:nvPr/>
        </p:nvPicPr>
        <p:blipFill>
          <a:blip r:embed="rId6">
            <a:alphaModFix/>
          </a:blip>
          <a:stretch>
            <a:fillRect/>
          </a:stretch>
        </p:blipFill>
        <p:spPr>
          <a:xfrm>
            <a:off x="14710825" y="3513775"/>
            <a:ext cx="21865176" cy="14778300"/>
          </a:xfrm>
          <a:prstGeom prst="rect">
            <a:avLst/>
          </a:prstGeom>
          <a:noFill/>
          <a:ln>
            <a:noFill/>
          </a:ln>
        </p:spPr>
      </p:pic>
      <p:sp>
        <p:nvSpPr>
          <p:cNvPr id="3039" name="Google Shape;3039;p166"/>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175</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2B519BD6-BA9D-C0AA-CA15-B52442E4E51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sp>
        <p:nvSpPr>
          <p:cNvPr id="3045" name="Google Shape;3045;p167"/>
          <p:cNvSpPr/>
          <p:nvPr/>
        </p:nvSpPr>
        <p:spPr>
          <a:xfrm>
            <a:off x="1234725" y="5820825"/>
            <a:ext cx="33725700" cy="10794900"/>
          </a:xfrm>
          <a:prstGeom prst="roundRect">
            <a:avLst>
              <a:gd name="adj" fmla="val 13417"/>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046" name="Google Shape;3046;p16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Refinement Chain</a:t>
            </a:r>
            <a:endParaRPr sz="8400"/>
          </a:p>
        </p:txBody>
      </p:sp>
      <p:sp>
        <p:nvSpPr>
          <p:cNvPr id="3047" name="Google Shape;3047;p167"/>
          <p:cNvSpPr txBox="1"/>
          <p:nvPr/>
        </p:nvSpPr>
        <p:spPr>
          <a:xfrm>
            <a:off x="2171700" y="19258472"/>
            <a:ext cx="7536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https://arxiv.org/pdf/2307.09288.pdf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3048" name="Google Shape;3048;p167"/>
          <p:cNvGrpSpPr/>
          <p:nvPr/>
        </p:nvGrpSpPr>
        <p:grpSpPr>
          <a:xfrm>
            <a:off x="14274300" y="7929040"/>
            <a:ext cx="8534360" cy="4563519"/>
            <a:chOff x="12310986" y="8851089"/>
            <a:chExt cx="7453589" cy="3893123"/>
          </a:xfrm>
        </p:grpSpPr>
        <p:sp>
          <p:nvSpPr>
            <p:cNvPr id="3049" name="Google Shape;3049;p167"/>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050" name="Google Shape;3050;p167"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51" name="Google Shape;3051;p167"/>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Useful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3052" name="Google Shape;3052;p167"/>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Summary</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53" name="Google Shape;3053;p167"/>
          <p:cNvCxnSpPr>
            <a:stCxn id="3052" idx="1"/>
            <a:endCxn id="3049" idx="3"/>
          </p:cNvCxnSpPr>
          <p:nvPr/>
        </p:nvCxnSpPr>
        <p:spPr>
          <a:xfrm flipH="1">
            <a:off x="22808699" y="10890575"/>
            <a:ext cx="1540500" cy="3300"/>
          </a:xfrm>
          <a:prstGeom prst="curvedConnector3">
            <a:avLst>
              <a:gd name="adj1" fmla="val 50001"/>
            </a:avLst>
          </a:prstGeom>
          <a:noFill/>
          <a:ln w="114300" cap="flat" cmpd="sng">
            <a:solidFill>
              <a:schemeClr val="dk2"/>
            </a:solidFill>
            <a:prstDash val="solid"/>
            <a:round/>
            <a:headEnd type="stealth" w="med" len="med"/>
            <a:tailEnd type="none" w="med" len="med"/>
          </a:ln>
        </p:spPr>
      </p:cxnSp>
      <p:cxnSp>
        <p:nvCxnSpPr>
          <p:cNvPr id="3054" name="Google Shape;3054;p167"/>
          <p:cNvCxnSpPr>
            <a:stCxn id="3051" idx="1"/>
            <a:endCxn id="3052" idx="2"/>
          </p:cNvCxnSpPr>
          <p:nvPr/>
        </p:nvCxnSpPr>
        <p:spPr>
          <a:xfrm>
            <a:off x="14274300" y="10979542"/>
            <a:ext cx="12457500" cy="1128600"/>
          </a:xfrm>
          <a:prstGeom prst="curvedConnector4">
            <a:avLst>
              <a:gd name="adj1" fmla="val -11951"/>
              <a:gd name="adj2" fmla="val 335301"/>
            </a:avLst>
          </a:prstGeom>
          <a:noFill/>
          <a:ln w="114300" cap="flat" cmpd="sng">
            <a:solidFill>
              <a:schemeClr val="dk2"/>
            </a:solidFill>
            <a:prstDash val="solid"/>
            <a:round/>
            <a:headEnd type="stealth" w="med" len="med"/>
            <a:tailEnd type="none" w="med" len="med"/>
          </a:ln>
        </p:spPr>
      </p:cxnSp>
      <p:sp>
        <p:nvSpPr>
          <p:cNvPr id="3055" name="Google Shape;3055;p167"/>
          <p:cNvSpPr/>
          <p:nvPr/>
        </p:nvSpPr>
        <p:spPr>
          <a:xfrm>
            <a:off x="2747600" y="9128275"/>
            <a:ext cx="8089800" cy="3660900"/>
          </a:xfrm>
          <a:prstGeom prst="rect">
            <a:avLst/>
          </a:prstGeom>
          <a:solidFill>
            <a:srgbClr val="EFEFEF"/>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for doc in docs:</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5400" b="0" i="0" u="none" strike="noStrike" kern="0" cap="none" spc="0" normalizeH="0" baseline="0" noProof="0">
                <a:ln>
                  <a:noFill/>
                </a:ln>
                <a:solidFill>
                  <a:srgbClr val="0071C5"/>
                </a:solidFill>
                <a:effectLst/>
                <a:uLnTx/>
                <a:uFillTx/>
                <a:latin typeface="Roboto Mono"/>
                <a:ea typeface="Roboto Mono"/>
                <a:cs typeface="Roboto Mono"/>
                <a:sym typeface="Roboto Mono"/>
              </a:rPr>
              <a:t>	   	yield doc</a:t>
            </a:r>
            <a:endParaRPr kumimoji="0" sz="5400" b="0" i="0" u="none" strike="noStrike" kern="0" cap="none" spc="0" normalizeH="0" baseline="0" noProof="0">
              <a:ln>
                <a:noFill/>
              </a:ln>
              <a:solidFill>
                <a:srgbClr val="0071C5"/>
              </a:solidFill>
              <a:effectLst/>
              <a:uLnTx/>
              <a:uFillTx/>
              <a:latin typeface="Roboto Mono"/>
              <a:ea typeface="Roboto Mono"/>
              <a:cs typeface="Roboto Mono"/>
              <a:sym typeface="Roboto Mono"/>
            </a:endParaRPr>
          </a:p>
        </p:txBody>
      </p:sp>
      <p:cxnSp>
        <p:nvCxnSpPr>
          <p:cNvPr id="3056" name="Google Shape;3056;p167"/>
          <p:cNvCxnSpPr>
            <a:stCxn id="3051" idx="1"/>
            <a:endCxn id="3055" idx="3"/>
          </p:cNvCxnSpPr>
          <p:nvPr/>
        </p:nvCxnSpPr>
        <p:spPr>
          <a:xfrm rot="10800000">
            <a:off x="10837500" y="10958842"/>
            <a:ext cx="3436800" cy="20700"/>
          </a:xfrm>
          <a:prstGeom prst="curvedConnector3">
            <a:avLst>
              <a:gd name="adj1" fmla="val 50001"/>
            </a:avLst>
          </a:prstGeom>
          <a:noFill/>
          <a:ln w="114300" cap="flat" cmpd="sng">
            <a:solidFill>
              <a:schemeClr val="dk2"/>
            </a:solidFill>
            <a:prstDash val="solid"/>
            <a:round/>
            <a:headEnd type="stealth" w="med" len="med"/>
            <a:tailEnd type="none" w="med" len="med"/>
          </a:ln>
        </p:spPr>
      </p:cxnSp>
      <p:sp>
        <p:nvSpPr>
          <p:cNvPr id="3057" name="Google Shape;3057;p167"/>
          <p:cNvSpPr/>
          <p:nvPr/>
        </p:nvSpPr>
        <p:spPr>
          <a:xfrm>
            <a:off x="1884725" y="6199688"/>
            <a:ext cx="11294100" cy="2520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RunnableLambda</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058" name="Google Shape;3058;p16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Your Assignment</a:t>
            </a:r>
            <a:endParaRPr/>
          </a:p>
          <a:p>
            <a:pPr marL="0" lvl="0" indent="0" algn="l" rtl="0">
              <a:spcBef>
                <a:spcPts val="0"/>
              </a:spcBef>
              <a:spcAft>
                <a:spcPts val="0"/>
              </a:spcAft>
              <a:buNone/>
            </a:pPr>
            <a:endParaRPr sz="5400" b="1"/>
          </a:p>
        </p:txBody>
      </p:sp>
      <p:sp>
        <p:nvSpPr>
          <p:cNvPr id="3059" name="Google Shape;3059;p16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081A5B7D-18A4-F41D-A77C-816AECF1584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064"/>
        <p:cNvGrpSpPr/>
        <p:nvPr/>
      </p:nvGrpSpPr>
      <p:grpSpPr>
        <a:xfrm>
          <a:off x="0" y="0"/>
          <a:ext cx="0" cy="0"/>
          <a:chOff x="0" y="0"/>
          <a:chExt cx="0" cy="0"/>
        </a:xfrm>
      </p:grpSpPr>
      <p:sp>
        <p:nvSpPr>
          <p:cNvPr id="3065" name="Google Shape;3065;p168"/>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3066" name="Google Shape;3066;p168"/>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6: Embedding Model for Retrieval</a:t>
            </a:r>
            <a:endParaRPr sz="5400"/>
          </a:p>
        </p:txBody>
      </p:sp>
      <p:sp>
        <p:nvSpPr>
          <p:cNvPr id="2" name="TextBox 1">
            <a:extLst>
              <a:ext uri="{FF2B5EF4-FFF2-40B4-BE49-F238E27FC236}">
                <a16:creationId xmlns:a16="http://schemas.microsoft.com/office/drawing/2014/main" id="{6AA83762-C0AA-A0AD-0ED8-FA82676A15B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071"/>
        <p:cNvGrpSpPr/>
        <p:nvPr/>
      </p:nvGrpSpPr>
      <p:grpSpPr>
        <a:xfrm>
          <a:off x="0" y="0"/>
          <a:ext cx="0" cy="0"/>
          <a:chOff x="0" y="0"/>
          <a:chExt cx="0" cy="0"/>
        </a:xfrm>
      </p:grpSpPr>
      <p:sp>
        <p:nvSpPr>
          <p:cNvPr id="3072" name="Google Shape;3072;p169"/>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Knowledge Graph Traversal</a:t>
            </a:r>
            <a:endParaRPr sz="8400"/>
          </a:p>
        </p:txBody>
      </p:sp>
      <p:sp>
        <p:nvSpPr>
          <p:cNvPr id="3073" name="Google Shape;3073;p169"/>
          <p:cNvSpPr txBox="1"/>
          <p:nvPr/>
        </p:nvSpPr>
        <p:spPr>
          <a:xfrm>
            <a:off x="2171700" y="19258472"/>
            <a:ext cx="200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3"/>
              </a:rPr>
              <a:t>https://blog.langchain.dev/using-a-knowledge-graph-to-implement-a-devops-rag-application/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074" name="Google Shape;3074;p169"/>
          <p:cNvGrpSpPr/>
          <p:nvPr/>
        </p:nvGrpSpPr>
        <p:grpSpPr>
          <a:xfrm>
            <a:off x="13666250" y="4036490"/>
            <a:ext cx="8534360" cy="4563519"/>
            <a:chOff x="12310986" y="8851089"/>
            <a:chExt cx="7453589" cy="3893123"/>
          </a:xfrm>
        </p:grpSpPr>
        <p:sp>
          <p:nvSpPr>
            <p:cNvPr id="3075" name="Google Shape;3075;p169"/>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076" name="Google Shape;3076;p169"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77" name="Google Shape;3077;p169"/>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Find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sp>
        <p:nvSpPr>
          <p:cNvPr id="3078" name="Google Shape;3078;p169"/>
          <p:cNvSpPr/>
          <p:nvPr/>
        </p:nvSpPr>
        <p:spPr>
          <a:xfrm>
            <a:off x="24349199" y="9673025"/>
            <a:ext cx="47652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Chapters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79" name="Google Shape;3079;p169"/>
          <p:cNvCxnSpPr>
            <a:stCxn id="3078" idx="1"/>
            <a:endCxn id="3075" idx="3"/>
          </p:cNvCxnSpPr>
          <p:nvPr/>
        </p:nvCxnSpPr>
        <p:spPr>
          <a:xfrm rot="10800000">
            <a:off x="22200599" y="7001075"/>
            <a:ext cx="2148600" cy="38895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080" name="Google Shape;3080;p169"/>
          <p:cNvSpPr/>
          <p:nvPr/>
        </p:nvSpPr>
        <p:spPr>
          <a:xfrm>
            <a:off x="23995650" y="5100688"/>
            <a:ext cx="6034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81" name="Google Shape;3081;p169"/>
          <p:cNvSpPr/>
          <p:nvPr/>
        </p:nvSpPr>
        <p:spPr>
          <a:xfrm>
            <a:off x="29700600" y="28628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Abstraction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82" name="Google Shape;3082;p169"/>
          <p:cNvSpPr/>
          <p:nvPr/>
        </p:nvSpPr>
        <p:spPr>
          <a:xfrm>
            <a:off x="29325150" y="11667288"/>
            <a:ext cx="6533700" cy="2960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Per-Chapter Main Ideas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83" name="Google Shape;3083;p169"/>
          <p:cNvSpPr/>
          <p:nvPr/>
        </p:nvSpPr>
        <p:spPr>
          <a:xfrm>
            <a:off x="23166900" y="14847200"/>
            <a:ext cx="65337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Names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084" name="Google Shape;3084;p169"/>
          <p:cNvSpPr/>
          <p:nvPr/>
        </p:nvSpPr>
        <p:spPr>
          <a:xfrm>
            <a:off x="29700600" y="16927600"/>
            <a:ext cx="5782800" cy="31125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Identity Key Points</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cxnSp>
        <p:nvCxnSpPr>
          <p:cNvPr id="3085" name="Google Shape;3085;p169"/>
          <p:cNvCxnSpPr>
            <a:stCxn id="3082" idx="0"/>
            <a:endCxn id="3078" idx="3"/>
          </p:cNvCxnSpPr>
          <p:nvPr/>
        </p:nvCxnSpPr>
        <p:spPr>
          <a:xfrm rot="5400000" flipH="1">
            <a:off x="30464850" y="9540138"/>
            <a:ext cx="776700" cy="3477600"/>
          </a:xfrm>
          <a:prstGeom prst="curvedConnector2">
            <a:avLst/>
          </a:prstGeom>
          <a:noFill/>
          <a:ln w="114300" cap="flat" cmpd="sng">
            <a:solidFill>
              <a:schemeClr val="dk2"/>
            </a:solidFill>
            <a:prstDash val="solid"/>
            <a:round/>
            <a:headEnd type="stealth" w="med" len="med"/>
            <a:tailEnd type="none" w="med" len="med"/>
          </a:ln>
        </p:spPr>
      </p:cxnSp>
      <p:cxnSp>
        <p:nvCxnSpPr>
          <p:cNvPr id="3086" name="Google Shape;3086;p169"/>
          <p:cNvCxnSpPr>
            <a:endCxn id="3082" idx="1"/>
          </p:cNvCxnSpPr>
          <p:nvPr/>
        </p:nvCxnSpPr>
        <p:spPr>
          <a:xfrm>
            <a:off x="8535750" y="11026938"/>
            <a:ext cx="20789400" cy="2120400"/>
          </a:xfrm>
          <a:prstGeom prst="curvedConnector3">
            <a:avLst>
              <a:gd name="adj1" fmla="val 50000"/>
            </a:avLst>
          </a:prstGeom>
          <a:noFill/>
          <a:ln w="114300" cap="flat" cmpd="sng">
            <a:solidFill>
              <a:schemeClr val="dk2"/>
            </a:solidFill>
            <a:prstDash val="solid"/>
            <a:round/>
            <a:headEnd type="stealth" w="med" len="med"/>
            <a:tailEnd type="none" w="med" len="med"/>
          </a:ln>
        </p:spPr>
      </p:cxnSp>
      <p:grpSp>
        <p:nvGrpSpPr>
          <p:cNvPr id="3087" name="Google Shape;3087;p169"/>
          <p:cNvGrpSpPr/>
          <p:nvPr/>
        </p:nvGrpSpPr>
        <p:grpSpPr>
          <a:xfrm>
            <a:off x="3740900" y="12951565"/>
            <a:ext cx="8534360" cy="4563519"/>
            <a:chOff x="12310986" y="8851089"/>
            <a:chExt cx="7453589" cy="3893123"/>
          </a:xfrm>
        </p:grpSpPr>
        <p:sp>
          <p:nvSpPr>
            <p:cNvPr id="3088" name="Google Shape;3088;p169"/>
            <p:cNvSpPr/>
            <p:nvPr/>
          </p:nvSpPr>
          <p:spPr>
            <a:xfrm>
              <a:off x="15838175" y="10162706"/>
              <a:ext cx="39264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089" name="Google Shape;3089;p169" descr="🦜 Parrot Emoji – Meaning, Pictures, Codes – 📕 EmojiGuide"/>
            <p:cNvPicPr preferRelativeResize="0"/>
            <p:nvPr/>
          </p:nvPicPr>
          <p:blipFill>
            <a:blip r:embed="rId4">
              <a:alphaModFix/>
            </a:blip>
            <a:stretch>
              <a:fillRect/>
            </a:stretch>
          </p:blipFill>
          <p:spPr>
            <a:xfrm>
              <a:off x="16791587" y="8851089"/>
              <a:ext cx="2019587" cy="1935275"/>
            </a:xfrm>
            <a:prstGeom prst="rect">
              <a:avLst/>
            </a:prstGeom>
            <a:noFill/>
            <a:ln>
              <a:noFill/>
            </a:ln>
          </p:spPr>
        </p:pic>
        <p:sp>
          <p:nvSpPr>
            <p:cNvPr id="3090" name="Google Shape;3090;p169"/>
            <p:cNvSpPr/>
            <p:nvPr/>
          </p:nvSpPr>
          <p:spPr>
            <a:xfrm>
              <a:off x="12310986" y="10162713"/>
              <a:ext cx="3926400" cy="25815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Use Info</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grpSp>
      <p:cxnSp>
        <p:nvCxnSpPr>
          <p:cNvPr id="3091" name="Google Shape;3091;p169"/>
          <p:cNvCxnSpPr>
            <a:stCxn id="3090" idx="1"/>
          </p:cNvCxnSpPr>
          <p:nvPr/>
        </p:nvCxnSpPr>
        <p:spPr>
          <a:xfrm rot="10800000" flipH="1">
            <a:off x="3740900" y="11027167"/>
            <a:ext cx="4770000" cy="4974900"/>
          </a:xfrm>
          <a:prstGeom prst="curvedConnector4">
            <a:avLst>
              <a:gd name="adj1" fmla="val -4992"/>
              <a:gd name="adj2" fmla="val 94848"/>
            </a:avLst>
          </a:prstGeom>
          <a:noFill/>
          <a:ln w="114300" cap="flat" cmpd="sng">
            <a:solidFill>
              <a:schemeClr val="dk2"/>
            </a:solidFill>
            <a:prstDash val="solid"/>
            <a:round/>
            <a:headEnd type="stealth" w="med" len="med"/>
            <a:tailEnd type="none" w="med" len="med"/>
          </a:ln>
        </p:spPr>
      </p:cxnSp>
      <p:sp>
        <p:nvSpPr>
          <p:cNvPr id="3092" name="Google Shape;3092;p169"/>
          <p:cNvSpPr/>
          <p:nvPr/>
        </p:nvSpPr>
        <p:spPr>
          <a:xfrm>
            <a:off x="12631450" y="15030375"/>
            <a:ext cx="82137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Sure! From the chapter on Birds, I can tell you…</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093" name="Google Shape;3093;p169"/>
          <p:cNvSpPr/>
          <p:nvPr/>
        </p:nvSpPr>
        <p:spPr>
          <a:xfrm>
            <a:off x="2965775" y="5328075"/>
            <a:ext cx="82137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 does Flying work according to your book?</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094" name="Google Shape;3094;p169"/>
          <p:cNvCxnSpPr>
            <a:stCxn id="3077" idx="1"/>
            <a:endCxn id="3093" idx="3"/>
          </p:cNvCxnSpPr>
          <p:nvPr/>
        </p:nvCxnSpPr>
        <p:spPr>
          <a:xfrm flipH="1">
            <a:off x="11179550" y="7086992"/>
            <a:ext cx="2486700" cy="19500"/>
          </a:xfrm>
          <a:prstGeom prst="curvedConnector3">
            <a:avLst>
              <a:gd name="adj1" fmla="val 50002"/>
            </a:avLst>
          </a:prstGeom>
          <a:noFill/>
          <a:ln w="114300" cap="flat" cmpd="sng">
            <a:solidFill>
              <a:schemeClr val="dk2"/>
            </a:solidFill>
            <a:prstDash val="solid"/>
            <a:round/>
            <a:headEnd type="stealth" w="med" len="med"/>
            <a:tailEnd type="none" w="med" len="med"/>
          </a:ln>
        </p:spPr>
      </p:cxnSp>
      <p:sp>
        <p:nvSpPr>
          <p:cNvPr id="3095" name="Google Shape;3095;p169"/>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178</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F7C6E862-1E34-E731-6404-969DC0285F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p170"/>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3102" name="Google Shape;3102;p170"/>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03" name="Google Shape;3103;p170"/>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04" name="Google Shape;3104;p170"/>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105" name="Google Shape;3105;p170"/>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106" name="Google Shape;3106;p17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3107" name="Google Shape;3107;p170"/>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08" name="Google Shape;3108;p170"/>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09" name="Google Shape;3109;p170"/>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110" name="Google Shape;3110;p170"/>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111" name="Google Shape;3111;p170"/>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12" name="Google Shape;3112;p170"/>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13" name="Google Shape;3113;p170"/>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114" name="Google Shape;3114;p170"/>
          <p:cNvCxnSpPr>
            <a:stCxn id="3104" idx="3"/>
            <a:endCxn id="3102"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15" name="Google Shape;3115;p170"/>
          <p:cNvCxnSpPr>
            <a:stCxn id="3105" idx="1"/>
            <a:endCxn id="3103"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16" name="Google Shape;3116;p170"/>
          <p:cNvCxnSpPr>
            <a:stCxn id="3104" idx="3"/>
            <a:endCxn id="3107"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17" name="Google Shape;3117;p170"/>
          <p:cNvCxnSpPr>
            <a:stCxn id="3110" idx="1"/>
            <a:endCxn id="3108"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18" name="Google Shape;3118;p170"/>
          <p:cNvCxnSpPr>
            <a:stCxn id="3109" idx="1"/>
            <a:endCxn id="3110"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19" name="Google Shape;3119;p170"/>
          <p:cNvCxnSpPr>
            <a:stCxn id="3104" idx="3"/>
            <a:endCxn id="3111"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20" name="Google Shape;3120;p170"/>
          <p:cNvCxnSpPr>
            <a:stCxn id="3121" idx="1"/>
            <a:endCxn id="3112" idx="3"/>
          </p:cNvCxnSpPr>
          <p:nvPr/>
        </p:nvCxnSpPr>
        <p:spPr>
          <a:xfrm rot="10800000">
            <a:off x="15125800" y="13464725"/>
            <a:ext cx="2212800" cy="60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22" name="Google Shape;3122;p170"/>
          <p:cNvCxnSpPr>
            <a:stCxn id="3113" idx="1"/>
            <a:endCxn id="3121" idx="3"/>
          </p:cNvCxnSpPr>
          <p:nvPr/>
        </p:nvCxnSpPr>
        <p:spPr>
          <a:xfrm flipH="1">
            <a:off x="25137800" y="13464725"/>
            <a:ext cx="2000700" cy="6000"/>
          </a:xfrm>
          <a:prstGeom prst="bentConnector3">
            <a:avLst>
              <a:gd name="adj1" fmla="val 50000"/>
            </a:avLst>
          </a:prstGeom>
          <a:noFill/>
          <a:ln w="152400" cap="flat" cmpd="sng">
            <a:solidFill>
              <a:srgbClr val="666666"/>
            </a:solidFill>
            <a:prstDash val="solid"/>
            <a:round/>
            <a:headEnd type="none" w="med" len="med"/>
            <a:tailEnd type="none" w="med" len="med"/>
          </a:ln>
        </p:spPr>
      </p:cxnSp>
      <p:sp>
        <p:nvSpPr>
          <p:cNvPr id="3123" name="Google Shape;3123;p170"/>
          <p:cNvSpPr/>
          <p:nvPr/>
        </p:nvSpPr>
        <p:spPr>
          <a:xfrm>
            <a:off x="27128100" y="1589982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124" name="Google Shape;3124;p170"/>
          <p:cNvCxnSpPr>
            <a:stCxn id="3104" idx="3"/>
            <a:endCxn id="3125" idx="1"/>
          </p:cNvCxnSpPr>
          <p:nvPr/>
        </p:nvCxnSpPr>
        <p:spPr>
          <a:xfrm>
            <a:off x="5991966" y="11083808"/>
            <a:ext cx="11336100" cy="6039600"/>
          </a:xfrm>
          <a:prstGeom prst="bentConnector3">
            <a:avLst>
              <a:gd name="adj1" fmla="val 10316"/>
            </a:avLst>
          </a:prstGeom>
          <a:noFill/>
          <a:ln w="152400" cap="flat" cmpd="sng">
            <a:solidFill>
              <a:srgbClr val="666666"/>
            </a:solidFill>
            <a:prstDash val="solid"/>
            <a:round/>
            <a:headEnd type="none" w="med" len="med"/>
            <a:tailEnd type="none" w="med" len="med"/>
          </a:ln>
        </p:spPr>
      </p:cxnSp>
      <p:cxnSp>
        <p:nvCxnSpPr>
          <p:cNvPr id="3126" name="Google Shape;3126;p170"/>
          <p:cNvCxnSpPr>
            <a:stCxn id="3123" idx="1"/>
            <a:endCxn id="3125" idx="3"/>
          </p:cNvCxnSpPr>
          <p:nvPr/>
        </p:nvCxnSpPr>
        <p:spPr>
          <a:xfrm flipH="1">
            <a:off x="25127400" y="17117375"/>
            <a:ext cx="2000700" cy="6000"/>
          </a:xfrm>
          <a:prstGeom prst="bentConnector3">
            <a:avLst>
              <a:gd name="adj1" fmla="val 50000"/>
            </a:avLst>
          </a:prstGeom>
          <a:noFill/>
          <a:ln w="152400" cap="flat" cmpd="sng">
            <a:solidFill>
              <a:srgbClr val="666666"/>
            </a:solidFill>
            <a:prstDash val="solid"/>
            <a:round/>
            <a:headEnd type="none" w="med" len="med"/>
            <a:tailEnd type="none" w="med" len="med"/>
          </a:ln>
        </p:spPr>
      </p:cxnSp>
      <p:sp>
        <p:nvSpPr>
          <p:cNvPr id="3127" name="Google Shape;3127;p170"/>
          <p:cNvSpPr/>
          <p:nvPr/>
        </p:nvSpPr>
        <p:spPr>
          <a:xfrm>
            <a:off x="16793150" y="12351450"/>
            <a:ext cx="9046200" cy="6039600"/>
          </a:xfrm>
          <a:prstGeom prst="roundRect">
            <a:avLst>
              <a:gd name="adj" fmla="val 192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3128" name="Google Shape;3128;p170"/>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179</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93250685-7199-2F0B-ED30-E025A090E3D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18</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4"/>
              </a:rPr>
              <a:t>https://learn.nvidia.com/courses/course-detail?course_id=course-v1:DLI+S-FX-15+V1</a:t>
            </a:r>
            <a:endParaRPr lang="en-US" sz="5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1523187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3134" name="Google Shape;3134;p17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Modern Chain Paradigms</a:t>
            </a:r>
            <a:endParaRPr sz="8400"/>
          </a:p>
        </p:txBody>
      </p:sp>
      <p:sp>
        <p:nvSpPr>
          <p:cNvPr id="3135" name="Google Shape;3135;p171"/>
          <p:cNvSpPr/>
          <p:nvPr/>
        </p:nvSpPr>
        <p:spPr>
          <a:xfrm>
            <a:off x="8352366" y="4541683"/>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36" name="Google Shape;3136;p171"/>
          <p:cNvSpPr/>
          <p:nvPr/>
        </p:nvSpPr>
        <p:spPr>
          <a:xfrm>
            <a:off x="11956900" y="4487500"/>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37" name="Google Shape;3137;p171"/>
          <p:cNvSpPr/>
          <p:nvPr/>
        </p:nvSpPr>
        <p:spPr>
          <a:xfrm>
            <a:off x="2610966" y="9866258"/>
            <a:ext cx="3381000" cy="2435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Input</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sp>
        <p:nvSpPr>
          <p:cNvPr id="3138" name="Google Shape;3138;p171"/>
          <p:cNvSpPr/>
          <p:nvPr/>
        </p:nvSpPr>
        <p:spPr>
          <a:xfrm>
            <a:off x="27138574" y="4487500"/>
            <a:ext cx="70326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Generation</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139" name="Google Shape;3139;p17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Towards Powerful Running State</a:t>
            </a:r>
            <a:endParaRPr sz="5400"/>
          </a:p>
        </p:txBody>
      </p:sp>
      <p:sp>
        <p:nvSpPr>
          <p:cNvPr id="3140" name="Google Shape;3140;p171"/>
          <p:cNvSpPr/>
          <p:nvPr/>
        </p:nvSpPr>
        <p:spPr>
          <a:xfrm>
            <a:off x="8352366" y="8367346"/>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41" name="Google Shape;3141;p171"/>
          <p:cNvSpPr/>
          <p:nvPr/>
        </p:nvSpPr>
        <p:spPr>
          <a:xfrm>
            <a:off x="11956900" y="8313163"/>
            <a:ext cx="33810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Code</a:t>
            </a:r>
            <a:endParaRPr kumimoji="0" sz="6400" b="1" i="0" u="none" strike="noStrike" kern="0" cap="none" spc="0" normalizeH="0" baseline="0" noProof="0">
              <a:ln>
                <a:noFill/>
              </a:ln>
              <a:solidFill>
                <a:srgbClr val="76B9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42" name="Google Shape;3142;p171"/>
          <p:cNvSpPr/>
          <p:nvPr/>
        </p:nvSpPr>
        <p:spPr>
          <a:xfrm>
            <a:off x="27138600" y="8494379"/>
            <a:ext cx="6704700" cy="20925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sp>
        <p:nvSpPr>
          <p:cNvPr id="3143" name="Google Shape;3143;p171"/>
          <p:cNvSpPr/>
          <p:nvPr/>
        </p:nvSpPr>
        <p:spPr>
          <a:xfrm>
            <a:off x="17338550" y="8367349"/>
            <a:ext cx="7799400" cy="23349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Environment</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144" name="Google Shape;3144;p171"/>
          <p:cNvSpPr/>
          <p:nvPr/>
        </p:nvSpPr>
        <p:spPr>
          <a:xfrm>
            <a:off x="8352366" y="12301358"/>
            <a:ext cx="3926400" cy="2435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p:txBody>
      </p:sp>
      <p:sp>
        <p:nvSpPr>
          <p:cNvPr id="3145" name="Google Shape;3145;p171"/>
          <p:cNvSpPr/>
          <p:nvPr/>
        </p:nvSpPr>
        <p:spPr>
          <a:xfrm>
            <a:off x="11956900" y="12247175"/>
            <a:ext cx="3168900" cy="24351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146" name="Google Shape;3146;p171"/>
          <p:cNvSpPr/>
          <p:nvPr/>
        </p:nvSpPr>
        <p:spPr>
          <a:xfrm>
            <a:off x="27138500" y="1224717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147" name="Google Shape;3147;p171"/>
          <p:cNvCxnSpPr>
            <a:stCxn id="3137" idx="3"/>
            <a:endCxn id="3135" idx="1"/>
          </p:cNvCxnSpPr>
          <p:nvPr/>
        </p:nvCxnSpPr>
        <p:spPr>
          <a:xfrm rot="10800000" flipH="1">
            <a:off x="5991966" y="5759108"/>
            <a:ext cx="2360400" cy="53247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48" name="Google Shape;3148;p171"/>
          <p:cNvCxnSpPr>
            <a:stCxn id="3138" idx="1"/>
            <a:endCxn id="3136" idx="3"/>
          </p:cNvCxnSpPr>
          <p:nvPr/>
        </p:nvCxnSpPr>
        <p:spPr>
          <a:xfrm flipH="1">
            <a:off x="15125674" y="5705050"/>
            <a:ext cx="12012900" cy="6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49" name="Google Shape;3149;p171"/>
          <p:cNvCxnSpPr>
            <a:stCxn id="3137" idx="3"/>
            <a:endCxn id="3140" idx="1"/>
          </p:cNvCxnSpPr>
          <p:nvPr/>
        </p:nvCxnSpPr>
        <p:spPr>
          <a:xfrm rot="10800000" flipH="1">
            <a:off x="5991966" y="9585008"/>
            <a:ext cx="2360400" cy="14988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50" name="Google Shape;3150;p171"/>
          <p:cNvCxnSpPr>
            <a:stCxn id="3143" idx="1"/>
            <a:endCxn id="3141" idx="3"/>
          </p:cNvCxnSpPr>
          <p:nvPr/>
        </p:nvCxnSpPr>
        <p:spPr>
          <a:xfrm rot="10800000">
            <a:off x="15337850" y="9530599"/>
            <a:ext cx="2000700" cy="42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51" name="Google Shape;3151;p171"/>
          <p:cNvCxnSpPr>
            <a:stCxn id="3142" idx="1"/>
            <a:endCxn id="3143" idx="3"/>
          </p:cNvCxnSpPr>
          <p:nvPr/>
        </p:nvCxnSpPr>
        <p:spPr>
          <a:xfrm rot="10800000">
            <a:off x="25137900" y="9534929"/>
            <a:ext cx="2000700" cy="5700"/>
          </a:xfrm>
          <a:prstGeom prst="bentConnector3">
            <a:avLst>
              <a:gd name="adj1" fmla="val 49999"/>
            </a:avLst>
          </a:prstGeom>
          <a:noFill/>
          <a:ln w="152400" cap="flat" cmpd="sng">
            <a:solidFill>
              <a:srgbClr val="666666"/>
            </a:solidFill>
            <a:prstDash val="solid"/>
            <a:round/>
            <a:headEnd type="none" w="med" len="med"/>
            <a:tailEnd type="none" w="med" len="med"/>
          </a:ln>
        </p:spPr>
      </p:cxnSp>
      <p:cxnSp>
        <p:nvCxnSpPr>
          <p:cNvPr id="3152" name="Google Shape;3152;p171"/>
          <p:cNvCxnSpPr>
            <a:stCxn id="3137" idx="3"/>
            <a:endCxn id="3144" idx="1"/>
          </p:cNvCxnSpPr>
          <p:nvPr/>
        </p:nvCxnSpPr>
        <p:spPr>
          <a:xfrm>
            <a:off x="5991966" y="11083808"/>
            <a:ext cx="2360400" cy="24351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53" name="Google Shape;3153;p171"/>
          <p:cNvCxnSpPr>
            <a:stCxn id="3154" idx="1"/>
            <a:endCxn id="3145" idx="3"/>
          </p:cNvCxnSpPr>
          <p:nvPr/>
        </p:nvCxnSpPr>
        <p:spPr>
          <a:xfrm rot="10800000">
            <a:off x="15125800" y="13464725"/>
            <a:ext cx="2212800" cy="6000"/>
          </a:xfrm>
          <a:prstGeom prst="bentConnector3">
            <a:avLst>
              <a:gd name="adj1" fmla="val 50000"/>
            </a:avLst>
          </a:prstGeom>
          <a:noFill/>
          <a:ln w="152400" cap="flat" cmpd="sng">
            <a:solidFill>
              <a:srgbClr val="666666"/>
            </a:solidFill>
            <a:prstDash val="solid"/>
            <a:round/>
            <a:headEnd type="none" w="med" len="med"/>
            <a:tailEnd type="none" w="med" len="med"/>
          </a:ln>
        </p:spPr>
      </p:cxnSp>
      <p:cxnSp>
        <p:nvCxnSpPr>
          <p:cNvPr id="3155" name="Google Shape;3155;p171"/>
          <p:cNvCxnSpPr>
            <a:stCxn id="3146" idx="1"/>
            <a:endCxn id="3154" idx="3"/>
          </p:cNvCxnSpPr>
          <p:nvPr/>
        </p:nvCxnSpPr>
        <p:spPr>
          <a:xfrm flipH="1">
            <a:off x="25137800" y="13464725"/>
            <a:ext cx="2000700" cy="6000"/>
          </a:xfrm>
          <a:prstGeom prst="bentConnector3">
            <a:avLst>
              <a:gd name="adj1" fmla="val 50000"/>
            </a:avLst>
          </a:prstGeom>
          <a:noFill/>
          <a:ln w="152400" cap="flat" cmpd="sng">
            <a:solidFill>
              <a:srgbClr val="666666"/>
            </a:solidFill>
            <a:prstDash val="solid"/>
            <a:round/>
            <a:headEnd type="none" w="med" len="med"/>
            <a:tailEnd type="none" w="med" len="med"/>
          </a:ln>
        </p:spPr>
      </p:cxnSp>
      <p:sp>
        <p:nvSpPr>
          <p:cNvPr id="3156" name="Google Shape;3156;p171"/>
          <p:cNvSpPr/>
          <p:nvPr/>
        </p:nvSpPr>
        <p:spPr>
          <a:xfrm>
            <a:off x="27128100" y="15899825"/>
            <a:ext cx="6704700" cy="2435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Unstructured Retrieval</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157" name="Google Shape;3157;p171"/>
          <p:cNvCxnSpPr>
            <a:stCxn id="3137" idx="3"/>
            <a:endCxn id="3158" idx="1"/>
          </p:cNvCxnSpPr>
          <p:nvPr/>
        </p:nvCxnSpPr>
        <p:spPr>
          <a:xfrm>
            <a:off x="5991966" y="11083808"/>
            <a:ext cx="11336100" cy="6039600"/>
          </a:xfrm>
          <a:prstGeom prst="bentConnector3">
            <a:avLst>
              <a:gd name="adj1" fmla="val 10316"/>
            </a:avLst>
          </a:prstGeom>
          <a:noFill/>
          <a:ln w="152400" cap="flat" cmpd="sng">
            <a:solidFill>
              <a:srgbClr val="666666"/>
            </a:solidFill>
            <a:prstDash val="solid"/>
            <a:round/>
            <a:headEnd type="none" w="med" len="med"/>
            <a:tailEnd type="none" w="med" len="med"/>
          </a:ln>
        </p:spPr>
      </p:cxnSp>
      <p:cxnSp>
        <p:nvCxnSpPr>
          <p:cNvPr id="3159" name="Google Shape;3159;p171"/>
          <p:cNvCxnSpPr>
            <a:stCxn id="3156" idx="1"/>
            <a:endCxn id="3158" idx="3"/>
          </p:cNvCxnSpPr>
          <p:nvPr/>
        </p:nvCxnSpPr>
        <p:spPr>
          <a:xfrm flipH="1">
            <a:off x="25127400" y="17117375"/>
            <a:ext cx="2000700" cy="6000"/>
          </a:xfrm>
          <a:prstGeom prst="bentConnector3">
            <a:avLst>
              <a:gd name="adj1" fmla="val 50000"/>
            </a:avLst>
          </a:prstGeom>
          <a:noFill/>
          <a:ln w="152400" cap="flat" cmpd="sng">
            <a:solidFill>
              <a:srgbClr val="666666"/>
            </a:solidFill>
            <a:prstDash val="solid"/>
            <a:round/>
            <a:headEnd type="none" w="med" len="med"/>
            <a:tailEnd type="none" w="med" len="med"/>
          </a:ln>
        </p:spPr>
      </p:cxnSp>
      <p:sp>
        <p:nvSpPr>
          <p:cNvPr id="3160" name="Google Shape;3160;p171"/>
          <p:cNvSpPr/>
          <p:nvPr/>
        </p:nvSpPr>
        <p:spPr>
          <a:xfrm>
            <a:off x="16793150" y="12351450"/>
            <a:ext cx="3926400" cy="60396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Vector</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3161" name="Google Shape;3161;p171"/>
          <p:cNvSpPr/>
          <p:nvPr/>
        </p:nvSpPr>
        <p:spPr>
          <a:xfrm>
            <a:off x="20185625" y="12351450"/>
            <a:ext cx="5743800" cy="6039600"/>
          </a:xfrm>
          <a:prstGeom prst="roundRect">
            <a:avLst>
              <a:gd name="adj" fmla="val 48000"/>
            </a:avLst>
          </a:prstGeom>
          <a:solidFill>
            <a:schemeClr val="dk1"/>
          </a:solidFill>
          <a:ln w="76200"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Database</a:t>
            </a:r>
            <a:endParaRPr kumimoji="0" sz="6400" b="1" i="0" u="none" strike="noStrike" kern="0" cap="none" spc="0" normalizeH="0" baseline="0" noProof="0">
              <a:ln>
                <a:noFill/>
              </a:ln>
              <a:solidFill>
                <a:srgbClr val="5D1682"/>
              </a:solidFill>
              <a:effectLst/>
              <a:uLnTx/>
              <a:uFillTx/>
              <a:latin typeface="Arial"/>
              <a:cs typeface="Arial"/>
              <a:sym typeface="Arial"/>
            </a:endParaRPr>
          </a:p>
        </p:txBody>
      </p:sp>
      <p:sp>
        <p:nvSpPr>
          <p:cNvPr id="3162" name="Google Shape;3162;p17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141854F-F2E8-1459-B57E-C858A5731C7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Google Shape;3167;p172"/>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Retrieval-Augmented Generation</a:t>
            </a:r>
            <a:endParaRPr sz="8400"/>
          </a:p>
        </p:txBody>
      </p:sp>
      <p:sp>
        <p:nvSpPr>
          <p:cNvPr id="3168" name="Google Shape;3168;p172"/>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17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Pulling in Information from a Database</a:t>
            </a:r>
            <a:endParaRPr sz="5400" b="1"/>
          </a:p>
        </p:txBody>
      </p:sp>
      <p:sp>
        <p:nvSpPr>
          <p:cNvPr id="3170" name="Google Shape;3170;p172"/>
          <p:cNvSpPr txBox="1"/>
          <p:nvPr/>
        </p:nvSpPr>
        <p:spPr>
          <a:xfrm>
            <a:off x="25141950" y="19407220"/>
            <a:ext cx="76269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3"/>
              </a:rPr>
              <a:t>https://cs.stanford.edu/~myasu/blog/racm3/</a:t>
            </a:r>
            <a:r>
              <a:rPr kumimoji="0" lang="en-US" sz="2400" b="0" i="0" u="none" strike="noStrike" kern="0" cap="none" spc="0" normalizeH="0" baseline="0" noProof="0">
                <a:ln>
                  <a:noFill/>
                </a:ln>
                <a:solidFill>
                  <a:srgbClr val="000000"/>
                </a:solidFill>
                <a:effectLst/>
                <a:uLnTx/>
                <a:uFillTx/>
                <a:latin typeface="Arial"/>
                <a:cs typeface="Arial"/>
                <a:sym typeface="Arial"/>
              </a:rPr>
              <a:t> </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pic>
        <p:nvPicPr>
          <p:cNvPr id="3171" name="Google Shape;3171;p172"/>
          <p:cNvPicPr preferRelativeResize="0"/>
          <p:nvPr/>
        </p:nvPicPr>
        <p:blipFill rotWithShape="1">
          <a:blip r:embed="rId4">
            <a:alphaModFix/>
          </a:blip>
          <a:srcRect l="1246" t="17184" r="2876"/>
          <a:stretch/>
        </p:blipFill>
        <p:spPr>
          <a:xfrm>
            <a:off x="462963" y="5180900"/>
            <a:ext cx="35497677" cy="12277026"/>
          </a:xfrm>
          <a:prstGeom prst="rect">
            <a:avLst/>
          </a:prstGeom>
          <a:noFill/>
          <a:ln>
            <a:noFill/>
          </a:ln>
        </p:spPr>
      </p:pic>
      <p:sp>
        <p:nvSpPr>
          <p:cNvPr id="3172" name="Google Shape;3172;p172"/>
          <p:cNvSpPr txBox="1"/>
          <p:nvPr/>
        </p:nvSpPr>
        <p:spPr>
          <a:xfrm>
            <a:off x="1504525" y="19407220"/>
            <a:ext cx="177174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a:ln>
                  <a:noFill/>
                </a:ln>
                <a:solidFill>
                  <a:srgbClr val="76B900"/>
                </a:solidFill>
                <a:effectLst/>
                <a:uLnTx/>
                <a:uFillTx/>
                <a:latin typeface="Arial"/>
                <a:cs typeface="Arial"/>
                <a:sym typeface="Arial"/>
                <a:hlinkClick r:id="rId5"/>
              </a:rPr>
              <a:t>https://www.nvidia.com/en-us/training/instructor-led-workshops/rapid-application-development-using-large-language-models/</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8AA3E487-2CD6-56BC-9211-368BF0FA858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177"/>
        <p:cNvGrpSpPr/>
        <p:nvPr/>
      </p:nvGrpSpPr>
      <p:grpSpPr>
        <a:xfrm>
          <a:off x="0" y="0"/>
          <a:ext cx="0" cy="0"/>
          <a:chOff x="0" y="0"/>
          <a:chExt cx="0" cy="0"/>
        </a:xfrm>
      </p:grpSpPr>
      <p:sp>
        <p:nvSpPr>
          <p:cNvPr id="3178" name="Google Shape;3178;p173"/>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Transformer Architecture</a:t>
            </a:r>
            <a:endParaRPr sz="8400"/>
          </a:p>
        </p:txBody>
      </p:sp>
      <p:sp>
        <p:nvSpPr>
          <p:cNvPr id="3179" name="Google Shape;3179;p17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Primary Backbone of LLMs</a:t>
            </a:r>
            <a:endParaRPr sz="5400" b="1"/>
          </a:p>
        </p:txBody>
      </p:sp>
      <p:pic>
        <p:nvPicPr>
          <p:cNvPr id="3180" name="Google Shape;3180;p173"/>
          <p:cNvPicPr preferRelativeResize="0"/>
          <p:nvPr/>
        </p:nvPicPr>
        <p:blipFill>
          <a:blip r:embed="rId3">
            <a:alphaModFix/>
          </a:blip>
          <a:stretch>
            <a:fillRect/>
          </a:stretch>
        </p:blipFill>
        <p:spPr>
          <a:xfrm>
            <a:off x="12073638" y="3269737"/>
            <a:ext cx="11696020" cy="16678625"/>
          </a:xfrm>
          <a:prstGeom prst="rect">
            <a:avLst/>
          </a:prstGeom>
          <a:noFill/>
          <a:ln>
            <a:noFill/>
          </a:ln>
        </p:spPr>
      </p:pic>
      <p:sp>
        <p:nvSpPr>
          <p:cNvPr id="3181" name="Google Shape;3181;p173"/>
          <p:cNvSpPr txBox="1"/>
          <p:nvPr/>
        </p:nvSpPr>
        <p:spPr>
          <a:xfrm>
            <a:off x="1025775" y="19086650"/>
            <a:ext cx="85725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https://arxiv.org/pdf/1706.03762.pdf</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173"/>
          <p:cNvSpPr/>
          <p:nvPr/>
        </p:nvSpPr>
        <p:spPr>
          <a:xfrm>
            <a:off x="23556050" y="4780492"/>
            <a:ext cx="5076600" cy="45120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600" b="1" i="0" u="none" strike="noStrike" kern="0" cap="none" spc="0" normalizeH="0" baseline="0" noProof="0">
                <a:ln>
                  <a:noFill/>
                </a:ln>
                <a:solidFill>
                  <a:srgbClr val="FFFFFF"/>
                </a:solidFill>
                <a:effectLst/>
                <a:uLnTx/>
                <a:uFillTx/>
                <a:latin typeface="Arial"/>
                <a:cs typeface="Arial"/>
                <a:sym typeface="Arial"/>
              </a:rPr>
              <a:t>Element-Wise Feed-Forward</a:t>
            </a:r>
            <a:endParaRPr kumimoji="0" sz="4600" b="1" i="0" u="none" strike="noStrike" kern="0" cap="none" spc="0" normalizeH="0" baseline="0" noProof="0">
              <a:ln>
                <a:noFill/>
              </a:ln>
              <a:solidFill>
                <a:srgbClr val="FFFFFF"/>
              </a:solidFill>
              <a:effectLst/>
              <a:uLnTx/>
              <a:uFillTx/>
              <a:latin typeface="Arial"/>
              <a:cs typeface="Arial"/>
              <a:sym typeface="Arial"/>
            </a:endParaRPr>
          </a:p>
        </p:txBody>
      </p:sp>
      <p:sp>
        <p:nvSpPr>
          <p:cNvPr id="3183" name="Google Shape;3183;p173"/>
          <p:cNvSpPr/>
          <p:nvPr/>
        </p:nvSpPr>
        <p:spPr>
          <a:xfrm>
            <a:off x="6997200" y="9029377"/>
            <a:ext cx="5076600" cy="29982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Element-Wise Feed-Forward</a:t>
            </a:r>
            <a:endParaRPr kumimoji="0" sz="4800" b="1" i="0" u="none" strike="noStrike" kern="0" cap="none" spc="0" normalizeH="0" baseline="0" noProof="0">
              <a:ln>
                <a:noFill/>
              </a:ln>
              <a:solidFill>
                <a:srgbClr val="FFFFFF"/>
              </a:solidFill>
              <a:effectLst/>
              <a:uLnTx/>
              <a:uFillTx/>
              <a:latin typeface="Arial"/>
              <a:cs typeface="Arial"/>
              <a:sym typeface="Arial"/>
            </a:endParaRPr>
          </a:p>
        </p:txBody>
      </p:sp>
      <p:sp>
        <p:nvSpPr>
          <p:cNvPr id="3184" name="Google Shape;3184;p173"/>
          <p:cNvSpPr/>
          <p:nvPr/>
        </p:nvSpPr>
        <p:spPr>
          <a:xfrm>
            <a:off x="6997050" y="12405652"/>
            <a:ext cx="5076600" cy="29982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Sequence Attention Interface</a:t>
            </a:r>
            <a:endParaRPr kumimoji="0" sz="4800" b="1" i="0" u="none" strike="noStrike" kern="0" cap="none" spc="0" normalizeH="0" baseline="0" noProof="0">
              <a:ln>
                <a:noFill/>
              </a:ln>
              <a:solidFill>
                <a:srgbClr val="FFFFFF"/>
              </a:solidFill>
              <a:effectLst/>
              <a:uLnTx/>
              <a:uFillTx/>
              <a:latin typeface="Arial"/>
              <a:cs typeface="Arial"/>
              <a:sym typeface="Arial"/>
            </a:endParaRPr>
          </a:p>
        </p:txBody>
      </p:sp>
      <p:sp>
        <p:nvSpPr>
          <p:cNvPr id="3185" name="Google Shape;3185;p173"/>
          <p:cNvSpPr/>
          <p:nvPr/>
        </p:nvSpPr>
        <p:spPr>
          <a:xfrm>
            <a:off x="6997050" y="16312952"/>
            <a:ext cx="5076600" cy="18111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Arial"/>
                <a:cs typeface="Arial"/>
                <a:sym typeface="Arial"/>
              </a:rPr>
              <a:t>Element-Wise Feed-Forward</a:t>
            </a:r>
            <a:endParaRPr kumimoji="0" sz="4800" b="1" i="0" u="none" strike="noStrike" kern="0" cap="none" spc="0" normalizeH="0" baseline="0" noProof="0">
              <a:ln>
                <a:noFill/>
              </a:ln>
              <a:solidFill>
                <a:srgbClr val="FFFFFF"/>
              </a:solidFill>
              <a:effectLst/>
              <a:uLnTx/>
              <a:uFillTx/>
              <a:latin typeface="Arial"/>
              <a:cs typeface="Arial"/>
              <a:sym typeface="Arial"/>
            </a:endParaRPr>
          </a:p>
        </p:txBody>
      </p:sp>
      <p:sp>
        <p:nvSpPr>
          <p:cNvPr id="3186" name="Google Shape;3186;p173"/>
          <p:cNvSpPr/>
          <p:nvPr/>
        </p:nvSpPr>
        <p:spPr>
          <a:xfrm>
            <a:off x="23556050" y="9606892"/>
            <a:ext cx="5076600" cy="59964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600" b="1" i="0" u="none" strike="noStrike" kern="0" cap="none" spc="0" normalizeH="0" baseline="0" noProof="0">
                <a:ln>
                  <a:noFill/>
                </a:ln>
                <a:solidFill>
                  <a:srgbClr val="FFFFFF"/>
                </a:solidFill>
                <a:effectLst/>
                <a:uLnTx/>
                <a:uFillTx/>
                <a:latin typeface="Arial"/>
                <a:cs typeface="Arial"/>
                <a:sym typeface="Arial"/>
              </a:rPr>
              <a:t>Sequence Attention Interface</a:t>
            </a:r>
            <a:endParaRPr kumimoji="0" sz="4600" b="1" i="0" u="none" strike="noStrike" kern="0" cap="none" spc="0" normalizeH="0" baseline="0" noProof="0">
              <a:ln>
                <a:noFill/>
              </a:ln>
              <a:solidFill>
                <a:srgbClr val="FFFFFF"/>
              </a:solidFill>
              <a:effectLst/>
              <a:uLnTx/>
              <a:uFillTx/>
              <a:latin typeface="Arial"/>
              <a:cs typeface="Arial"/>
              <a:sym typeface="Arial"/>
            </a:endParaRPr>
          </a:p>
        </p:txBody>
      </p:sp>
      <p:sp>
        <p:nvSpPr>
          <p:cNvPr id="3187" name="Google Shape;3187;p173"/>
          <p:cNvSpPr/>
          <p:nvPr/>
        </p:nvSpPr>
        <p:spPr>
          <a:xfrm>
            <a:off x="23556050" y="17116117"/>
            <a:ext cx="5076600" cy="18111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FFFF"/>
                </a:solidFill>
                <a:effectLst/>
                <a:uLnTx/>
                <a:uFillTx/>
                <a:latin typeface="Arial"/>
                <a:cs typeface="Arial"/>
                <a:sym typeface="Arial"/>
              </a:rPr>
              <a:t>Element-Wise Feed-Forward</a:t>
            </a:r>
            <a:endParaRPr kumimoji="0" sz="4800" b="1" i="0" u="none" strike="noStrike" kern="0" cap="none" spc="0" normalizeH="0" baseline="0" noProof="0" dirty="0">
              <a:ln>
                <a:noFill/>
              </a:ln>
              <a:solidFill>
                <a:srgbClr val="FFFFFF"/>
              </a:solidFill>
              <a:effectLst/>
              <a:uLnTx/>
              <a:uFillTx/>
              <a:latin typeface="Arial"/>
              <a:cs typeface="Arial"/>
              <a:sym typeface="Arial"/>
            </a:endParaRPr>
          </a:p>
        </p:txBody>
      </p:sp>
      <p:sp>
        <p:nvSpPr>
          <p:cNvPr id="3188" name="Google Shape;3188;p173"/>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182</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C37FA6DA-BD7C-DE92-8F56-182B78C79B5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193"/>
        <p:cNvGrpSpPr/>
        <p:nvPr/>
      </p:nvGrpSpPr>
      <p:grpSpPr>
        <a:xfrm>
          <a:off x="0" y="0"/>
          <a:ext cx="0" cy="0"/>
          <a:chOff x="0" y="0"/>
          <a:chExt cx="0" cy="0"/>
        </a:xfrm>
      </p:grpSpPr>
      <p:sp>
        <p:nvSpPr>
          <p:cNvPr id="3194" name="Google Shape;3194;p174"/>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Transformer Architecture</a:t>
            </a:r>
            <a:endParaRPr sz="8400"/>
          </a:p>
        </p:txBody>
      </p:sp>
      <p:pic>
        <p:nvPicPr>
          <p:cNvPr id="3195" name="Google Shape;3195;p174"/>
          <p:cNvPicPr preferRelativeResize="0"/>
          <p:nvPr/>
        </p:nvPicPr>
        <p:blipFill>
          <a:blip r:embed="rId3">
            <a:alphaModFix/>
          </a:blip>
          <a:stretch>
            <a:fillRect/>
          </a:stretch>
        </p:blipFill>
        <p:spPr>
          <a:xfrm>
            <a:off x="6622588" y="3375323"/>
            <a:ext cx="8896764" cy="16373832"/>
          </a:xfrm>
          <a:prstGeom prst="rect">
            <a:avLst/>
          </a:prstGeom>
          <a:noFill/>
          <a:ln>
            <a:noFill/>
          </a:ln>
        </p:spPr>
      </p:pic>
      <p:sp>
        <p:nvSpPr>
          <p:cNvPr id="3196" name="Google Shape;3196;p17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100"/>
              <a:buFont typeface="Arial"/>
              <a:buNone/>
            </a:pPr>
            <a:r>
              <a:rPr lang="en-US" sz="5400" b="1"/>
              <a:t>Autoregressing vs Embedding Flavors</a:t>
            </a:r>
            <a:endParaRPr sz="5400" b="1"/>
          </a:p>
          <a:p>
            <a:pPr marL="0" lvl="0" indent="0" algn="ctr" rtl="0">
              <a:spcBef>
                <a:spcPts val="0"/>
              </a:spcBef>
              <a:spcAft>
                <a:spcPts val="0"/>
              </a:spcAft>
              <a:buNone/>
            </a:pPr>
            <a:endParaRPr sz="5400" b="1"/>
          </a:p>
        </p:txBody>
      </p:sp>
      <p:sp>
        <p:nvSpPr>
          <p:cNvPr id="3197" name="Google Shape;3197;p174"/>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183</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3C84A25E-67EF-F800-197A-4ACADD96DDA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202"/>
        <p:cNvGrpSpPr/>
        <p:nvPr/>
      </p:nvGrpSpPr>
      <p:grpSpPr>
        <a:xfrm>
          <a:off x="0" y="0"/>
          <a:ext cx="0" cy="0"/>
          <a:chOff x="0" y="0"/>
          <a:chExt cx="0" cy="0"/>
        </a:xfrm>
      </p:grpSpPr>
      <p:sp>
        <p:nvSpPr>
          <p:cNvPr id="3203" name="Google Shape;3203;p175"/>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Transformer Architecture</a:t>
            </a:r>
            <a:endParaRPr sz="8400"/>
          </a:p>
        </p:txBody>
      </p:sp>
      <p:pic>
        <p:nvPicPr>
          <p:cNvPr id="3204" name="Google Shape;3204;p175"/>
          <p:cNvPicPr preferRelativeResize="0"/>
          <p:nvPr/>
        </p:nvPicPr>
        <p:blipFill>
          <a:blip r:embed="rId3">
            <a:alphaModFix/>
          </a:blip>
          <a:stretch>
            <a:fillRect/>
          </a:stretch>
        </p:blipFill>
        <p:spPr>
          <a:xfrm>
            <a:off x="6622588" y="3423449"/>
            <a:ext cx="8896764" cy="16373832"/>
          </a:xfrm>
          <a:prstGeom prst="rect">
            <a:avLst/>
          </a:prstGeom>
          <a:noFill/>
          <a:ln>
            <a:noFill/>
          </a:ln>
        </p:spPr>
      </p:pic>
      <p:pic>
        <p:nvPicPr>
          <p:cNvPr id="3205" name="Google Shape;3205;p175"/>
          <p:cNvPicPr preferRelativeResize="0"/>
          <p:nvPr/>
        </p:nvPicPr>
        <p:blipFill>
          <a:blip r:embed="rId4">
            <a:alphaModFix/>
          </a:blip>
          <a:stretch>
            <a:fillRect/>
          </a:stretch>
        </p:blipFill>
        <p:spPr>
          <a:xfrm>
            <a:off x="20067901" y="3456957"/>
            <a:ext cx="9906000" cy="16306800"/>
          </a:xfrm>
          <a:prstGeom prst="rect">
            <a:avLst/>
          </a:prstGeom>
          <a:noFill/>
          <a:ln>
            <a:noFill/>
          </a:ln>
        </p:spPr>
      </p:pic>
      <p:sp>
        <p:nvSpPr>
          <p:cNvPr id="3206" name="Google Shape;3206;p175"/>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Autoregressing vs Embedding Flavors</a:t>
            </a:r>
            <a:endParaRPr sz="5400" b="1"/>
          </a:p>
        </p:txBody>
      </p:sp>
      <p:sp>
        <p:nvSpPr>
          <p:cNvPr id="3207" name="Google Shape;3207;p175"/>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184</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131AA109-ED70-1F86-F175-B31239385C8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3211"/>
        <p:cNvGrpSpPr/>
        <p:nvPr/>
      </p:nvGrpSpPr>
      <p:grpSpPr>
        <a:xfrm>
          <a:off x="0" y="0"/>
          <a:ext cx="0" cy="0"/>
          <a:chOff x="0" y="0"/>
          <a:chExt cx="0" cy="0"/>
        </a:xfrm>
      </p:grpSpPr>
      <p:sp>
        <p:nvSpPr>
          <p:cNvPr id="3212" name="Google Shape;3212;p176"/>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Retrieval QA Embedding</a:t>
            </a:r>
            <a:endParaRPr sz="8400"/>
          </a:p>
        </p:txBody>
      </p:sp>
      <p:sp>
        <p:nvSpPr>
          <p:cNvPr id="3213" name="Google Shape;3213;p17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Asymmetric Query/Document Model</a:t>
            </a:r>
            <a:endParaRPr sz="5400" b="1"/>
          </a:p>
        </p:txBody>
      </p:sp>
      <p:pic>
        <p:nvPicPr>
          <p:cNvPr id="3214" name="Google Shape;3214;p176"/>
          <p:cNvPicPr preferRelativeResize="0"/>
          <p:nvPr/>
        </p:nvPicPr>
        <p:blipFill rotWithShape="1">
          <a:blip r:embed="rId3">
            <a:alphaModFix/>
          </a:blip>
          <a:srcRect l="6670" t="15939" r="51114" b="9086"/>
          <a:stretch/>
        </p:blipFill>
        <p:spPr>
          <a:xfrm>
            <a:off x="19136950" y="4139750"/>
            <a:ext cx="13504234" cy="14715599"/>
          </a:xfrm>
          <a:prstGeom prst="rect">
            <a:avLst/>
          </a:prstGeom>
          <a:noFill/>
          <a:ln>
            <a:noFill/>
          </a:ln>
        </p:spPr>
      </p:pic>
      <p:pic>
        <p:nvPicPr>
          <p:cNvPr id="3215" name="Google Shape;3215;p176"/>
          <p:cNvPicPr preferRelativeResize="0"/>
          <p:nvPr/>
        </p:nvPicPr>
        <p:blipFill rotWithShape="1">
          <a:blip r:embed="rId4">
            <a:alphaModFix/>
          </a:blip>
          <a:srcRect b="33779"/>
          <a:stretch/>
        </p:blipFill>
        <p:spPr>
          <a:xfrm>
            <a:off x="3679250" y="3865163"/>
            <a:ext cx="13280000" cy="14959974"/>
          </a:xfrm>
          <a:prstGeom prst="rect">
            <a:avLst/>
          </a:prstGeom>
          <a:noFill/>
          <a:ln>
            <a:noFill/>
          </a:ln>
        </p:spPr>
      </p:pic>
      <p:sp>
        <p:nvSpPr>
          <p:cNvPr id="3216" name="Google Shape;3216;p176"/>
          <p:cNvSpPr txBox="1"/>
          <p:nvPr/>
        </p:nvSpPr>
        <p:spPr>
          <a:xfrm>
            <a:off x="16959250" y="19352369"/>
            <a:ext cx="160398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5"/>
              </a:rPr>
              <a:t>https://catalog.ngc.nvidia.com/orgs/nvidia/teams/ai-foundation/models/nvolve-29k/api</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AFB769A6-DFC9-65E4-84D5-BEF7E7B6CBC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3221" name="Google Shape;3221;p177"/>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222" name="Google Shape;3222;p177"/>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3223;p177"/>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224" name="Google Shape;3224;p177"/>
          <p:cNvSpPr txBox="1"/>
          <p:nvPr/>
        </p:nvSpPr>
        <p:spPr>
          <a:xfrm>
            <a:off x="11906250" y="19257994"/>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3"/>
              </a:rPr>
              <a:t>https://developer.nvidia.com/blog/accelerating-vector-search-using-gpu-powered-indexes-with-rapids-raft/</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3225;p177"/>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7C75B001-13F2-D98F-AC35-3F90632E5DE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229"/>
        <p:cNvGrpSpPr/>
        <p:nvPr/>
      </p:nvGrpSpPr>
      <p:grpSpPr>
        <a:xfrm>
          <a:off x="0" y="0"/>
          <a:ext cx="0" cy="0"/>
          <a:chOff x="0" y="0"/>
          <a:chExt cx="0" cy="0"/>
        </a:xfrm>
      </p:grpSpPr>
      <p:pic>
        <p:nvPicPr>
          <p:cNvPr id="3230" name="Google Shape;3230;p178"/>
          <p:cNvPicPr preferRelativeResize="0"/>
          <p:nvPr/>
        </p:nvPicPr>
        <p:blipFill rotWithShape="1">
          <a:blip r:embed="rId3">
            <a:alphaModFix/>
          </a:blip>
          <a:srcRect t="20584" r="62199"/>
          <a:stretch/>
        </p:blipFill>
        <p:spPr>
          <a:xfrm>
            <a:off x="13589125" y="5848325"/>
            <a:ext cx="9380776" cy="10785774"/>
          </a:xfrm>
          <a:prstGeom prst="rect">
            <a:avLst/>
          </a:prstGeom>
          <a:noFill/>
          <a:ln>
            <a:noFill/>
          </a:ln>
        </p:spPr>
      </p:pic>
      <p:sp>
        <p:nvSpPr>
          <p:cNvPr id="3231" name="Google Shape;3231;p178"/>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232" name="Google Shape;3232;p178"/>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3233;p17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234" name="Google Shape;3234;p178"/>
          <p:cNvSpPr txBox="1"/>
          <p:nvPr/>
        </p:nvSpPr>
        <p:spPr>
          <a:xfrm>
            <a:off x="11906250" y="19402372"/>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3235" name="Google Shape;3235;p178"/>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A5B93136-0E66-E182-34A4-8F584A3793E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239"/>
        <p:cNvGrpSpPr/>
        <p:nvPr/>
      </p:nvGrpSpPr>
      <p:grpSpPr>
        <a:xfrm>
          <a:off x="0" y="0"/>
          <a:ext cx="0" cy="0"/>
          <a:chOff x="0" y="0"/>
          <a:chExt cx="0" cy="0"/>
        </a:xfrm>
      </p:grpSpPr>
      <p:pic>
        <p:nvPicPr>
          <p:cNvPr id="3240" name="Google Shape;3240;p179"/>
          <p:cNvPicPr preferRelativeResize="0"/>
          <p:nvPr/>
        </p:nvPicPr>
        <p:blipFill rotWithShape="1">
          <a:blip r:embed="rId3">
            <a:alphaModFix/>
          </a:blip>
          <a:srcRect t="20584" r="62199"/>
          <a:stretch/>
        </p:blipFill>
        <p:spPr>
          <a:xfrm>
            <a:off x="13589125" y="5848325"/>
            <a:ext cx="9380776" cy="10785774"/>
          </a:xfrm>
          <a:prstGeom prst="rect">
            <a:avLst/>
          </a:prstGeom>
          <a:noFill/>
          <a:ln>
            <a:noFill/>
          </a:ln>
        </p:spPr>
      </p:pic>
      <p:sp>
        <p:nvSpPr>
          <p:cNvPr id="3241" name="Google Shape;3241;p179"/>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242" name="Google Shape;3242;p179"/>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3243;p17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244" name="Google Shape;3244;p179"/>
          <p:cNvSpPr txBox="1"/>
          <p:nvPr/>
        </p:nvSpPr>
        <p:spPr>
          <a:xfrm>
            <a:off x="11906250" y="19354246"/>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3245" name="Google Shape;3245;p179"/>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pic>
        <p:nvPicPr>
          <p:cNvPr id="3246" name="Google Shape;3246;p179"/>
          <p:cNvPicPr preferRelativeResize="0"/>
          <p:nvPr/>
        </p:nvPicPr>
        <p:blipFill>
          <a:blip r:embed="rId5">
            <a:alphaModFix/>
          </a:blip>
          <a:stretch>
            <a:fillRect/>
          </a:stretch>
        </p:blipFill>
        <p:spPr>
          <a:xfrm>
            <a:off x="22969900" y="6466370"/>
            <a:ext cx="12600900" cy="10188665"/>
          </a:xfrm>
          <a:prstGeom prst="rect">
            <a:avLst/>
          </a:prstGeom>
          <a:noFill/>
          <a:ln>
            <a:noFill/>
          </a:ln>
        </p:spPr>
      </p:pic>
      <p:sp>
        <p:nvSpPr>
          <p:cNvPr id="2" name="TextBox 1">
            <a:extLst>
              <a:ext uri="{FF2B5EF4-FFF2-40B4-BE49-F238E27FC236}">
                <a16:creationId xmlns:a16="http://schemas.microsoft.com/office/drawing/2014/main" id="{5EFC5B14-CC90-50FA-4513-D2074F67E94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250"/>
        <p:cNvGrpSpPr/>
        <p:nvPr/>
      </p:nvGrpSpPr>
      <p:grpSpPr>
        <a:xfrm>
          <a:off x="0" y="0"/>
          <a:ext cx="0" cy="0"/>
          <a:chOff x="0" y="0"/>
          <a:chExt cx="0" cy="0"/>
        </a:xfrm>
      </p:grpSpPr>
      <p:sp>
        <p:nvSpPr>
          <p:cNvPr id="3251" name="Google Shape;3251;p180"/>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Spaces</a:t>
            </a:r>
            <a:endParaRPr sz="8400"/>
          </a:p>
        </p:txBody>
      </p:sp>
      <p:sp>
        <p:nvSpPr>
          <p:cNvPr id="3252" name="Google Shape;3252;p180"/>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3253;p18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600"/>
              </a:spcBef>
              <a:spcAft>
                <a:spcPts val="600"/>
              </a:spcAft>
              <a:buNone/>
            </a:pPr>
            <a:r>
              <a:rPr lang="en-US" sz="5400" b="1"/>
              <a:t>Learned Semantically Dense Values</a:t>
            </a:r>
            <a:endParaRPr sz="5400" b="1"/>
          </a:p>
        </p:txBody>
      </p:sp>
      <p:sp>
        <p:nvSpPr>
          <p:cNvPr id="3254" name="Google Shape;3254;p180"/>
          <p:cNvSpPr txBox="1"/>
          <p:nvPr/>
        </p:nvSpPr>
        <p:spPr>
          <a:xfrm>
            <a:off x="3457200" y="19583400"/>
            <a:ext cx="14449200" cy="923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3"/>
              </a:rPr>
              <a:t>https://ichko.github.io/visualizing-vae-with-efemarai</a:t>
            </a:r>
            <a:r>
              <a:rPr kumimoji="0" lang="en-US" sz="2400" b="0" i="0" u="none" strike="noStrike" kern="0" cap="none" spc="0" normalizeH="0" baseline="0" noProof="0">
                <a:ln>
                  <a:noFill/>
                </a:ln>
                <a:solidFill>
                  <a:srgbClr val="000000"/>
                </a:solidFill>
                <a:effectLst/>
                <a:uLnTx/>
                <a:uFillTx/>
                <a:latin typeface="Arial"/>
                <a:cs typeface="Arial"/>
                <a:sym typeface="Arial"/>
              </a:rPr>
              <a:t>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pic>
        <p:nvPicPr>
          <p:cNvPr id="3255" name="Google Shape;3255;p180"/>
          <p:cNvPicPr preferRelativeResize="0"/>
          <p:nvPr/>
        </p:nvPicPr>
        <p:blipFill rotWithShape="1">
          <a:blip r:embed="rId4">
            <a:alphaModFix/>
          </a:blip>
          <a:srcRect l="29584" t="9453" r="19459" b="12225"/>
          <a:stretch/>
        </p:blipFill>
        <p:spPr>
          <a:xfrm>
            <a:off x="0" y="5225975"/>
            <a:ext cx="19504851" cy="12859964"/>
          </a:xfrm>
          <a:prstGeom prst="rect">
            <a:avLst/>
          </a:prstGeom>
          <a:noFill/>
          <a:ln>
            <a:noFill/>
          </a:ln>
        </p:spPr>
      </p:pic>
      <p:pic>
        <p:nvPicPr>
          <p:cNvPr id="3256" name="Google Shape;3256;p180"/>
          <p:cNvPicPr preferRelativeResize="0"/>
          <p:nvPr/>
        </p:nvPicPr>
        <p:blipFill>
          <a:blip r:embed="rId5">
            <a:alphaModFix/>
          </a:blip>
          <a:stretch>
            <a:fillRect/>
          </a:stretch>
        </p:blipFill>
        <p:spPr>
          <a:xfrm>
            <a:off x="20350050" y="7124625"/>
            <a:ext cx="11040850" cy="10666824"/>
          </a:xfrm>
          <a:prstGeom prst="rect">
            <a:avLst/>
          </a:prstGeom>
          <a:noFill/>
          <a:ln>
            <a:noFill/>
          </a:ln>
        </p:spPr>
      </p:pic>
      <p:pic>
        <p:nvPicPr>
          <p:cNvPr id="3257" name="Google Shape;3257;p180" descr="Variational Autoencoder VAE Plot"/>
          <p:cNvPicPr preferRelativeResize="0"/>
          <p:nvPr/>
        </p:nvPicPr>
        <p:blipFill rotWithShape="1">
          <a:blip r:embed="rId6">
            <a:alphaModFix/>
          </a:blip>
          <a:srcRect l="4533" t="8627" r="9445" b="5350"/>
          <a:stretch/>
        </p:blipFill>
        <p:spPr>
          <a:xfrm>
            <a:off x="27480725" y="4940450"/>
            <a:ext cx="8514626" cy="8514626"/>
          </a:xfrm>
          <a:prstGeom prst="rect">
            <a:avLst/>
          </a:prstGeom>
          <a:noFill/>
          <a:ln w="9525" cap="flat" cmpd="sng">
            <a:solidFill>
              <a:srgbClr val="434343"/>
            </a:solidFill>
            <a:prstDash val="solid"/>
            <a:round/>
            <a:headEnd type="none" w="sm" len="sm"/>
            <a:tailEnd type="none" w="sm" len="sm"/>
          </a:ln>
        </p:spPr>
      </p:pic>
      <p:sp>
        <p:nvSpPr>
          <p:cNvPr id="3258" name="Google Shape;3258;p180"/>
          <p:cNvSpPr txBox="1"/>
          <p:nvPr/>
        </p:nvSpPr>
        <p:spPr>
          <a:xfrm>
            <a:off x="20647050" y="19131025"/>
            <a:ext cx="15348300" cy="9234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7"/>
              </a:rPr>
              <a:t>https://queenscompsci.wordpress.com/2018/03/04/interpolation-in-the-latent-space-of-variational-autoencoders/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76B900"/>
                </a:solidFill>
                <a:effectLst/>
                <a:uLnTx/>
                <a:uFillTx/>
                <a:latin typeface="Arial"/>
                <a:cs typeface="Arial"/>
                <a:sym typeface="Arial"/>
                <a:hlinkClick r:id="rId8"/>
              </a:rPr>
              <a:t>https://en.wikipedia.org/wiki/T-distributed_stochastic_neighbor_embedding</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23104BF9-4D05-3FD5-CAF4-6AD2B1F2CE8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19</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https://learn.nvidia.com/courses/course-detail?course_id=course-v1:DLI+S-FX-15+V1</a:t>
            </a:r>
            <a:endParaRPr lang="en-US" sz="5400" kern="1200" dirty="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331474682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262"/>
        <p:cNvGrpSpPr/>
        <p:nvPr/>
      </p:nvGrpSpPr>
      <p:grpSpPr>
        <a:xfrm>
          <a:off x="0" y="0"/>
          <a:ext cx="0" cy="0"/>
          <a:chOff x="0" y="0"/>
          <a:chExt cx="0" cy="0"/>
        </a:xfrm>
      </p:grpSpPr>
      <p:sp>
        <p:nvSpPr>
          <p:cNvPr id="3263" name="Google Shape;3263;p181"/>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Language Embedding Schemes</a:t>
            </a:r>
            <a:endParaRPr sz="8400"/>
          </a:p>
        </p:txBody>
      </p:sp>
      <p:sp>
        <p:nvSpPr>
          <p:cNvPr id="3264" name="Google Shape;3264;p181"/>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Bi-Encoder versus Cross-Encoder</a:t>
            </a:r>
            <a:endParaRPr sz="5400" b="1"/>
          </a:p>
        </p:txBody>
      </p:sp>
      <p:grpSp>
        <p:nvGrpSpPr>
          <p:cNvPr id="3265" name="Google Shape;3265;p181"/>
          <p:cNvGrpSpPr/>
          <p:nvPr/>
        </p:nvGrpSpPr>
        <p:grpSpPr>
          <a:xfrm>
            <a:off x="20565540" y="9906360"/>
            <a:ext cx="11677012" cy="7049106"/>
            <a:chOff x="19916100" y="10183545"/>
            <a:chExt cx="12975900" cy="8674755"/>
          </a:xfrm>
        </p:grpSpPr>
        <p:grpSp>
          <p:nvGrpSpPr>
            <p:cNvPr id="3266" name="Google Shape;3266;p181"/>
            <p:cNvGrpSpPr/>
            <p:nvPr/>
          </p:nvGrpSpPr>
          <p:grpSpPr>
            <a:xfrm>
              <a:off x="19916100" y="10183545"/>
              <a:ext cx="12975900" cy="5297000"/>
              <a:chOff x="21085500" y="8963358"/>
              <a:chExt cx="12975900" cy="3601442"/>
            </a:xfrm>
          </p:grpSpPr>
          <p:sp>
            <p:nvSpPr>
              <p:cNvPr id="3267" name="Google Shape;3267;p181"/>
              <p:cNvSpPr/>
              <p:nvPr/>
            </p:nvSpPr>
            <p:spPr>
              <a:xfrm>
                <a:off x="21085500" y="10993400"/>
                <a:ext cx="12975900" cy="1571400"/>
              </a:xfrm>
              <a:prstGeom prst="rect">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68" name="Google Shape;3268;p181"/>
              <p:cNvSpPr/>
              <p:nvPr/>
            </p:nvSpPr>
            <p:spPr>
              <a:xfrm>
                <a:off x="25380150" y="8963358"/>
                <a:ext cx="4386600" cy="1571400"/>
              </a:xfrm>
              <a:prstGeom prst="rect">
                <a:avLst/>
              </a:prstGeom>
              <a:solidFill>
                <a:srgbClr val="B6D7A8"/>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Classifier</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grpSp>
        <p:sp>
          <p:nvSpPr>
            <p:cNvPr id="3269" name="Google Shape;3269;p181"/>
            <p:cNvSpPr/>
            <p:nvPr/>
          </p:nvSpPr>
          <p:spPr>
            <a:xfrm>
              <a:off x="19916100"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008564"/>
                  </a:solidFill>
                  <a:effectLst/>
                  <a:uLnTx/>
                  <a:uFillTx/>
                  <a:latin typeface="Arial"/>
                  <a:cs typeface="Arial"/>
                  <a:sym typeface="Arial"/>
                </a:rPr>
                <a:t>Passage 1</a:t>
              </a:r>
              <a:endParaRPr kumimoji="0" sz="5400" b="1" i="0" u="none" strike="noStrike" kern="0" cap="none" spc="0" normalizeH="0" baseline="0" noProof="0">
                <a:ln>
                  <a:noFill/>
                </a:ln>
                <a:solidFill>
                  <a:srgbClr val="008564"/>
                </a:solidFill>
                <a:effectLst/>
                <a:uLnTx/>
                <a:uFillTx/>
                <a:latin typeface="Arial"/>
                <a:cs typeface="Arial"/>
                <a:sym typeface="Arial"/>
              </a:endParaRPr>
            </a:p>
          </p:txBody>
        </p:sp>
        <p:sp>
          <p:nvSpPr>
            <p:cNvPr id="3270" name="Google Shape;3270;p181"/>
            <p:cNvSpPr/>
            <p:nvPr/>
          </p:nvSpPr>
          <p:spPr>
            <a:xfrm>
              <a:off x="27219300"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5D1682"/>
                  </a:solidFill>
                  <a:effectLst/>
                  <a:uLnTx/>
                  <a:uFillTx/>
                  <a:latin typeface="Arial"/>
                  <a:cs typeface="Arial"/>
                  <a:sym typeface="Arial"/>
                </a:rPr>
                <a:t>Passage 2</a:t>
              </a:r>
              <a:endParaRPr kumimoji="0" sz="5400" b="1" i="0" u="none" strike="noStrike" kern="0" cap="none" spc="0" normalizeH="0" baseline="0" noProof="0">
                <a:ln>
                  <a:noFill/>
                </a:ln>
                <a:solidFill>
                  <a:srgbClr val="5D1682"/>
                </a:solidFill>
                <a:effectLst/>
                <a:uLnTx/>
                <a:uFillTx/>
                <a:latin typeface="Arial"/>
                <a:cs typeface="Arial"/>
                <a:sym typeface="Arial"/>
              </a:endParaRPr>
            </a:p>
          </p:txBody>
        </p:sp>
      </p:grpSp>
      <p:sp>
        <p:nvSpPr>
          <p:cNvPr id="3271" name="Google Shape;3271;p181"/>
          <p:cNvSpPr txBox="1"/>
          <p:nvPr/>
        </p:nvSpPr>
        <p:spPr>
          <a:xfrm>
            <a:off x="6476338" y="5247550"/>
            <a:ext cx="7491300" cy="1071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NVIDIA Sans"/>
                <a:ea typeface="NVIDIA Sans"/>
                <a:cs typeface="NVIDIA Sans"/>
                <a:sym typeface="NVIDIA Sans"/>
              </a:rPr>
              <a:t>Bi-Encoder</a:t>
            </a:r>
            <a:endParaRPr kumimoji="0" sz="6400" b="0" i="0" u="none" strike="noStrike" kern="0" cap="none" spc="0" normalizeH="0" baseline="0" noProof="0">
              <a:ln>
                <a:noFill/>
              </a:ln>
              <a:solidFill>
                <a:srgbClr val="000000"/>
              </a:solidFill>
              <a:effectLst/>
              <a:uLnTx/>
              <a:uFillTx/>
              <a:latin typeface="Arial"/>
              <a:cs typeface="Arial"/>
              <a:sym typeface="Arial"/>
            </a:endParaRPr>
          </a:p>
        </p:txBody>
      </p:sp>
      <p:sp>
        <p:nvSpPr>
          <p:cNvPr id="3272" name="Google Shape;3272;p181"/>
          <p:cNvSpPr txBox="1"/>
          <p:nvPr/>
        </p:nvSpPr>
        <p:spPr>
          <a:xfrm>
            <a:off x="22658388" y="5247550"/>
            <a:ext cx="7491300" cy="1071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NVIDIA Sans"/>
                <a:ea typeface="NVIDIA Sans"/>
                <a:cs typeface="NVIDIA Sans"/>
                <a:sym typeface="NVIDIA Sans"/>
              </a:rPr>
              <a:t>Cross-Encoder</a:t>
            </a:r>
            <a:endParaRPr kumimoji="0" sz="6400" b="0" i="0" u="none" strike="noStrike" kern="0" cap="none" spc="0" normalizeH="0" baseline="0" noProof="0">
              <a:ln>
                <a:noFill/>
              </a:ln>
              <a:solidFill>
                <a:srgbClr val="000000"/>
              </a:solidFill>
              <a:effectLst/>
              <a:uLnTx/>
              <a:uFillTx/>
              <a:latin typeface="Arial"/>
              <a:cs typeface="Arial"/>
              <a:sym typeface="Arial"/>
            </a:endParaRPr>
          </a:p>
        </p:txBody>
      </p:sp>
      <p:grpSp>
        <p:nvGrpSpPr>
          <p:cNvPr id="3273" name="Google Shape;3273;p181"/>
          <p:cNvGrpSpPr/>
          <p:nvPr/>
        </p:nvGrpSpPr>
        <p:grpSpPr>
          <a:xfrm>
            <a:off x="3918952" y="7063344"/>
            <a:ext cx="12606085" cy="10195342"/>
            <a:chOff x="2976275" y="7101679"/>
            <a:chExt cx="14491418" cy="11756621"/>
          </a:xfrm>
        </p:grpSpPr>
        <p:grpSp>
          <p:nvGrpSpPr>
            <p:cNvPr id="3274" name="Google Shape;3274;p181"/>
            <p:cNvGrpSpPr/>
            <p:nvPr/>
          </p:nvGrpSpPr>
          <p:grpSpPr>
            <a:xfrm>
              <a:off x="2976275" y="7101679"/>
              <a:ext cx="14491418" cy="8282788"/>
              <a:chOff x="3378275" y="6370993"/>
              <a:chExt cx="11066375" cy="6017282"/>
            </a:xfrm>
          </p:grpSpPr>
          <p:sp>
            <p:nvSpPr>
              <p:cNvPr id="3275" name="Google Shape;3275;p181"/>
              <p:cNvSpPr/>
              <p:nvPr/>
            </p:nvSpPr>
            <p:spPr>
              <a:xfrm>
                <a:off x="9840250" y="10816875"/>
                <a:ext cx="46044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76" name="Google Shape;3276;p181"/>
              <p:cNvSpPr/>
              <p:nvPr/>
            </p:nvSpPr>
            <p:spPr>
              <a:xfrm>
                <a:off x="3378275" y="10816875"/>
                <a:ext cx="46044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77" name="Google Shape;3277;p181"/>
              <p:cNvSpPr/>
              <p:nvPr/>
            </p:nvSpPr>
            <p:spPr>
              <a:xfrm>
                <a:off x="4813475" y="8593925"/>
                <a:ext cx="3169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u</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78" name="Google Shape;3278;p181"/>
              <p:cNvSpPr/>
              <p:nvPr/>
            </p:nvSpPr>
            <p:spPr>
              <a:xfrm>
                <a:off x="9840250" y="8593925"/>
                <a:ext cx="3169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v</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79" name="Google Shape;3279;p181"/>
              <p:cNvSpPr/>
              <p:nvPr/>
            </p:nvSpPr>
            <p:spPr>
              <a:xfrm>
                <a:off x="5750363" y="6370993"/>
                <a:ext cx="6322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Cosine-Similarity</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grpSp>
        <p:sp>
          <p:nvSpPr>
            <p:cNvPr id="3280" name="Google Shape;3280;p181"/>
            <p:cNvSpPr/>
            <p:nvPr/>
          </p:nvSpPr>
          <p:spPr>
            <a:xfrm>
              <a:off x="3073563"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008564"/>
                  </a:solidFill>
                  <a:effectLst/>
                  <a:uLnTx/>
                  <a:uFillTx/>
                  <a:latin typeface="Arial"/>
                  <a:cs typeface="Arial"/>
                  <a:sym typeface="Arial"/>
                </a:rPr>
                <a:t>Passage 1</a:t>
              </a:r>
              <a:endParaRPr kumimoji="0" sz="5400" b="1" i="0" u="none" strike="noStrike" kern="0" cap="none" spc="0" normalizeH="0" baseline="0" noProof="0">
                <a:ln>
                  <a:noFill/>
                </a:ln>
                <a:solidFill>
                  <a:srgbClr val="008564"/>
                </a:solidFill>
                <a:effectLst/>
                <a:uLnTx/>
                <a:uFillTx/>
                <a:latin typeface="Arial"/>
                <a:cs typeface="Arial"/>
                <a:sym typeface="Arial"/>
              </a:endParaRPr>
            </a:p>
          </p:txBody>
        </p:sp>
        <p:sp>
          <p:nvSpPr>
            <p:cNvPr id="3281" name="Google Shape;3281;p181"/>
            <p:cNvSpPr/>
            <p:nvPr/>
          </p:nvSpPr>
          <p:spPr>
            <a:xfrm>
              <a:off x="11697738"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5D1682"/>
                  </a:solidFill>
                  <a:effectLst/>
                  <a:uLnTx/>
                  <a:uFillTx/>
                  <a:latin typeface="Arial"/>
                  <a:cs typeface="Arial"/>
                  <a:sym typeface="Arial"/>
                </a:rPr>
                <a:t>Passage 2</a:t>
              </a:r>
              <a:endParaRPr kumimoji="0" sz="5400" b="1" i="0" u="none" strike="noStrike" kern="0" cap="none" spc="0" normalizeH="0" baseline="0" noProof="0">
                <a:ln>
                  <a:noFill/>
                </a:ln>
                <a:solidFill>
                  <a:srgbClr val="5D1682"/>
                </a:solidFill>
                <a:effectLst/>
                <a:uLnTx/>
                <a:uFillTx/>
                <a:latin typeface="Arial"/>
                <a:cs typeface="Arial"/>
                <a:sym typeface="Arial"/>
              </a:endParaRPr>
            </a:p>
          </p:txBody>
        </p:sp>
      </p:grpSp>
      <p:sp>
        <p:nvSpPr>
          <p:cNvPr id="3282" name="Google Shape;3282;p181"/>
          <p:cNvSpPr txBox="1"/>
          <p:nvPr/>
        </p:nvSpPr>
        <p:spPr>
          <a:xfrm>
            <a:off x="2525338" y="19274775"/>
            <a:ext cx="153933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3"/>
              </a:rPr>
              <a:t>https://www.sbert.net/examples/applications/cross-encoder/README.html</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3283" name="Google Shape;3283;p181"/>
          <p:cNvSpPr/>
          <p:nvPr/>
        </p:nvSpPr>
        <p:spPr>
          <a:xfrm>
            <a:off x="29926950" y="4829350"/>
            <a:ext cx="47652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Reranker</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284" name="Google Shape;3284;p181"/>
          <p:cNvSpPr/>
          <p:nvPr/>
        </p:nvSpPr>
        <p:spPr>
          <a:xfrm>
            <a:off x="14229750" y="4829350"/>
            <a:ext cx="5666100" cy="19077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Embedding</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2" name="TextBox 1">
            <a:extLst>
              <a:ext uri="{FF2B5EF4-FFF2-40B4-BE49-F238E27FC236}">
                <a16:creationId xmlns:a16="http://schemas.microsoft.com/office/drawing/2014/main" id="{F3D478F0-EEBB-B7AB-5FC0-8143A2198B1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sp>
        <p:nvSpPr>
          <p:cNvPr id="3289" name="Google Shape;3289;p182"/>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Language Embedding Schemes</a:t>
            </a:r>
            <a:endParaRPr sz="8400"/>
          </a:p>
        </p:txBody>
      </p:sp>
      <p:sp>
        <p:nvSpPr>
          <p:cNvPr id="3290" name="Google Shape;3290;p182"/>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Symmetric versus Asymmetric</a:t>
            </a:r>
            <a:endParaRPr sz="5400" b="1"/>
          </a:p>
        </p:txBody>
      </p:sp>
      <p:grpSp>
        <p:nvGrpSpPr>
          <p:cNvPr id="3291" name="Google Shape;3291;p182"/>
          <p:cNvGrpSpPr/>
          <p:nvPr/>
        </p:nvGrpSpPr>
        <p:grpSpPr>
          <a:xfrm>
            <a:off x="3918952" y="7063344"/>
            <a:ext cx="12606085" cy="10195342"/>
            <a:chOff x="2976275" y="7101679"/>
            <a:chExt cx="14491418" cy="11756621"/>
          </a:xfrm>
        </p:grpSpPr>
        <p:grpSp>
          <p:nvGrpSpPr>
            <p:cNvPr id="3292" name="Google Shape;3292;p182"/>
            <p:cNvGrpSpPr/>
            <p:nvPr/>
          </p:nvGrpSpPr>
          <p:grpSpPr>
            <a:xfrm>
              <a:off x="2976275" y="7101679"/>
              <a:ext cx="14491418" cy="8282788"/>
              <a:chOff x="3378275" y="6370993"/>
              <a:chExt cx="11066375" cy="6017282"/>
            </a:xfrm>
          </p:grpSpPr>
          <p:sp>
            <p:nvSpPr>
              <p:cNvPr id="3293" name="Google Shape;3293;p182"/>
              <p:cNvSpPr/>
              <p:nvPr/>
            </p:nvSpPr>
            <p:spPr>
              <a:xfrm>
                <a:off x="9840250" y="10816875"/>
                <a:ext cx="46044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 1</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94" name="Google Shape;3294;p182"/>
              <p:cNvSpPr/>
              <p:nvPr/>
            </p:nvSpPr>
            <p:spPr>
              <a:xfrm>
                <a:off x="3378275" y="10816875"/>
                <a:ext cx="46044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Encoder 1</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95" name="Google Shape;3295;p182"/>
              <p:cNvSpPr/>
              <p:nvPr/>
            </p:nvSpPr>
            <p:spPr>
              <a:xfrm>
                <a:off x="4813475" y="8593925"/>
                <a:ext cx="3169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u</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96" name="Google Shape;3296;p182"/>
              <p:cNvSpPr/>
              <p:nvPr/>
            </p:nvSpPr>
            <p:spPr>
              <a:xfrm>
                <a:off x="9840250" y="8593925"/>
                <a:ext cx="3169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v</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sp>
            <p:nvSpPr>
              <p:cNvPr id="3297" name="Google Shape;3297;p182"/>
              <p:cNvSpPr/>
              <p:nvPr/>
            </p:nvSpPr>
            <p:spPr>
              <a:xfrm>
                <a:off x="5750363" y="6370993"/>
                <a:ext cx="6322200" cy="1571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cs typeface="Arial"/>
                    <a:sym typeface="Arial"/>
                  </a:rPr>
                  <a:t>Cosine-Similarity</a:t>
                </a:r>
                <a:endParaRPr kumimoji="0" sz="5400" b="0" i="0" u="none" strike="noStrike" kern="0" cap="none" spc="0" normalizeH="0" baseline="0" noProof="0">
                  <a:ln>
                    <a:noFill/>
                  </a:ln>
                  <a:solidFill>
                    <a:srgbClr val="FFFFFF"/>
                  </a:solidFill>
                  <a:effectLst/>
                  <a:uLnTx/>
                  <a:uFillTx/>
                  <a:latin typeface="Arial"/>
                  <a:cs typeface="Arial"/>
                  <a:sym typeface="Arial"/>
                </a:endParaRPr>
              </a:p>
            </p:txBody>
          </p:sp>
        </p:grpSp>
        <p:sp>
          <p:nvSpPr>
            <p:cNvPr id="3298" name="Google Shape;3298;p182"/>
            <p:cNvSpPr/>
            <p:nvPr/>
          </p:nvSpPr>
          <p:spPr>
            <a:xfrm>
              <a:off x="3073563"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008564"/>
                  </a:solidFill>
                  <a:effectLst/>
                  <a:uLnTx/>
                  <a:uFillTx/>
                  <a:latin typeface="Arial"/>
                  <a:cs typeface="Arial"/>
                  <a:sym typeface="Arial"/>
                </a:rPr>
                <a:t>Passage 1</a:t>
              </a:r>
              <a:endParaRPr kumimoji="0" sz="5400" b="1" i="0" u="none" strike="noStrike" kern="0" cap="none" spc="0" normalizeH="0" baseline="0" noProof="0">
                <a:ln>
                  <a:noFill/>
                </a:ln>
                <a:solidFill>
                  <a:srgbClr val="008564"/>
                </a:solidFill>
                <a:effectLst/>
                <a:uLnTx/>
                <a:uFillTx/>
                <a:latin typeface="Arial"/>
                <a:cs typeface="Arial"/>
                <a:sym typeface="Arial"/>
              </a:endParaRPr>
            </a:p>
          </p:txBody>
        </p:sp>
        <p:sp>
          <p:nvSpPr>
            <p:cNvPr id="3299" name="Google Shape;3299;p182"/>
            <p:cNvSpPr/>
            <p:nvPr/>
          </p:nvSpPr>
          <p:spPr>
            <a:xfrm>
              <a:off x="11697738" y="16167300"/>
              <a:ext cx="5672700" cy="2691000"/>
            </a:xfrm>
            <a:prstGeom prst="roundRect">
              <a:avLst>
                <a:gd name="adj" fmla="val 48000"/>
              </a:avLst>
            </a:pr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5D1682"/>
                  </a:solidFill>
                  <a:effectLst/>
                  <a:uLnTx/>
                  <a:uFillTx/>
                  <a:latin typeface="Arial"/>
                  <a:cs typeface="Arial"/>
                  <a:sym typeface="Arial"/>
                </a:rPr>
                <a:t>Passage 2</a:t>
              </a:r>
              <a:endParaRPr kumimoji="0" sz="5400" b="1" i="0" u="none" strike="noStrike" kern="0" cap="none" spc="0" normalizeH="0" baseline="0" noProof="0">
                <a:ln>
                  <a:noFill/>
                </a:ln>
                <a:solidFill>
                  <a:srgbClr val="5D1682"/>
                </a:solidFill>
                <a:effectLst/>
                <a:uLnTx/>
                <a:uFillTx/>
                <a:latin typeface="Arial"/>
                <a:cs typeface="Arial"/>
                <a:sym typeface="Arial"/>
              </a:endParaRPr>
            </a:p>
          </p:txBody>
        </p:sp>
      </p:grpSp>
      <p:sp>
        <p:nvSpPr>
          <p:cNvPr id="3300" name="Google Shape;3300;p182"/>
          <p:cNvSpPr txBox="1"/>
          <p:nvPr/>
        </p:nvSpPr>
        <p:spPr>
          <a:xfrm>
            <a:off x="6476338" y="5247550"/>
            <a:ext cx="7491300" cy="1071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NVIDIA Sans"/>
                <a:ea typeface="NVIDIA Sans"/>
                <a:cs typeface="NVIDIA Sans"/>
                <a:sym typeface="NVIDIA Sans"/>
              </a:rPr>
              <a:t>Symmetric</a:t>
            </a:r>
            <a:endParaRPr kumimoji="0" sz="6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182"/>
          <p:cNvSpPr txBox="1"/>
          <p:nvPr/>
        </p:nvSpPr>
        <p:spPr>
          <a:xfrm>
            <a:off x="21493089" y="5247550"/>
            <a:ext cx="10645200" cy="1071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0000"/>
                </a:solidFill>
                <a:effectLst/>
                <a:uLnTx/>
                <a:uFillTx/>
                <a:latin typeface="NVIDIA Sans"/>
                <a:ea typeface="NVIDIA Sans"/>
                <a:cs typeface="NVIDIA Sans"/>
                <a:sym typeface="NVIDIA Sans"/>
              </a:rPr>
              <a:t>Asymmetric/Generalized</a:t>
            </a:r>
            <a:endParaRPr kumimoji="0" sz="6400" b="0" i="0" u="none" strike="noStrike" kern="0" cap="none" spc="0" normalizeH="0" baseline="0" noProof="0">
              <a:ln>
                <a:noFill/>
              </a:ln>
              <a:solidFill>
                <a:srgbClr val="000000"/>
              </a:solidFill>
              <a:effectLst/>
              <a:uLnTx/>
              <a:uFillTx/>
              <a:latin typeface="Arial"/>
              <a:cs typeface="Arial"/>
              <a:sym typeface="Arial"/>
            </a:endParaRPr>
          </a:p>
        </p:txBody>
      </p:sp>
      <p:pic>
        <p:nvPicPr>
          <p:cNvPr id="3302" name="Google Shape;3302;p182"/>
          <p:cNvPicPr preferRelativeResize="0"/>
          <p:nvPr/>
        </p:nvPicPr>
        <p:blipFill rotWithShape="1">
          <a:blip r:embed="rId3">
            <a:alphaModFix/>
          </a:blip>
          <a:srcRect l="6101" t="28515" r="44413"/>
          <a:stretch/>
        </p:blipFill>
        <p:spPr>
          <a:xfrm>
            <a:off x="20742823" y="6858201"/>
            <a:ext cx="12145715" cy="10605624"/>
          </a:xfrm>
          <a:prstGeom prst="rect">
            <a:avLst/>
          </a:prstGeom>
          <a:noFill/>
          <a:ln>
            <a:noFill/>
          </a:ln>
        </p:spPr>
      </p:pic>
      <p:sp>
        <p:nvSpPr>
          <p:cNvPr id="3303" name="Google Shape;3303;p182"/>
          <p:cNvSpPr txBox="1"/>
          <p:nvPr/>
        </p:nvSpPr>
        <p:spPr>
          <a:xfrm>
            <a:off x="23183375" y="19274775"/>
            <a:ext cx="106452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4"/>
              </a:rPr>
              <a:t>https://cs.stanford.edu/~myasu/blog/racm3/</a:t>
            </a:r>
            <a:r>
              <a:rPr kumimoji="0" lang="en-US" sz="3600" b="0" i="0" u="none" strike="noStrike" kern="0" cap="none" spc="0" normalizeH="0" baseline="0" noProof="0">
                <a:ln>
                  <a:noFill/>
                </a:ln>
                <a:solidFill>
                  <a:srgbClr val="000000"/>
                </a:solidFill>
                <a:effectLst/>
                <a:uLnTx/>
                <a:uFillTx/>
                <a:latin typeface="Arial"/>
                <a:cs typeface="Arial"/>
                <a:sym typeface="Arial"/>
              </a:rPr>
              <a:t> </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182"/>
          <p:cNvSpPr txBox="1"/>
          <p:nvPr/>
        </p:nvSpPr>
        <p:spPr>
          <a:xfrm>
            <a:off x="2525338" y="19274775"/>
            <a:ext cx="153933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a:ln>
                  <a:noFill/>
                </a:ln>
                <a:solidFill>
                  <a:srgbClr val="76B900"/>
                </a:solidFill>
                <a:effectLst/>
                <a:uLnTx/>
                <a:uFillTx/>
                <a:latin typeface="Arial"/>
                <a:cs typeface="Arial"/>
                <a:sym typeface="Arial"/>
                <a:hlinkClick r:id="rId5"/>
              </a:rPr>
              <a:t>https://www.sbert.net/examples/applications/cross-encoder/README.html</a:t>
            </a: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944D0928-4820-ACB7-F559-8AB1DC933C6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309" name="Google Shape;3309;p183"/>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Language Embedding Schemes</a:t>
            </a:r>
            <a:endParaRPr sz="8400"/>
          </a:p>
        </p:txBody>
      </p:sp>
      <p:sp>
        <p:nvSpPr>
          <p:cNvPr id="3310" name="Google Shape;3310;p183"/>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Generalized Definition</a:t>
            </a:r>
            <a:endParaRPr sz="5400" b="1"/>
          </a:p>
        </p:txBody>
      </p:sp>
      <p:sp>
        <p:nvSpPr>
          <p:cNvPr id="3311" name="Google Shape;3311;p183"/>
          <p:cNvSpPr txBox="1"/>
          <p:nvPr/>
        </p:nvSpPr>
        <p:spPr>
          <a:xfrm>
            <a:off x="22192775" y="19275970"/>
            <a:ext cx="106452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3"/>
              </a:rPr>
              <a:t>https://cs.stanford.edu/~myasu/blog/racm3/</a:t>
            </a:r>
            <a:r>
              <a:rPr kumimoji="0" lang="en-US" sz="3600" b="0" i="0" u="none" strike="noStrike" kern="0" cap="none" spc="0" normalizeH="0" baseline="0" noProof="0" dirty="0">
                <a:ln>
                  <a:noFill/>
                </a:ln>
                <a:solidFill>
                  <a:srgbClr val="000000"/>
                </a:solidFill>
                <a:effectLst/>
                <a:uLnTx/>
                <a:uFillTx/>
                <a:latin typeface="Arial"/>
                <a:cs typeface="Arial"/>
                <a:sym typeface="Arial"/>
              </a:rPr>
              <a:t> </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312" name="Google Shape;3312;p183"/>
          <p:cNvPicPr preferRelativeResize="0"/>
          <p:nvPr/>
        </p:nvPicPr>
        <p:blipFill rotWithShape="1">
          <a:blip r:embed="rId4">
            <a:alphaModFix/>
          </a:blip>
          <a:srcRect l="6101" t="13703" r="44413"/>
          <a:stretch/>
        </p:blipFill>
        <p:spPr>
          <a:xfrm>
            <a:off x="6086200" y="4901788"/>
            <a:ext cx="12337802" cy="13005651"/>
          </a:xfrm>
          <a:prstGeom prst="rect">
            <a:avLst/>
          </a:prstGeom>
          <a:noFill/>
          <a:ln>
            <a:noFill/>
          </a:ln>
        </p:spPr>
      </p:pic>
      <p:pic>
        <p:nvPicPr>
          <p:cNvPr id="3313" name="Google Shape;3313;p183"/>
          <p:cNvPicPr preferRelativeResize="0"/>
          <p:nvPr/>
        </p:nvPicPr>
        <p:blipFill rotWithShape="1">
          <a:blip r:embed="rId4">
            <a:alphaModFix/>
          </a:blip>
          <a:srcRect l="61082" t="30648" r="5751" b="740"/>
          <a:stretch/>
        </p:blipFill>
        <p:spPr>
          <a:xfrm>
            <a:off x="20243250" y="4973275"/>
            <a:ext cx="10287002" cy="12862675"/>
          </a:xfrm>
          <a:prstGeom prst="rect">
            <a:avLst/>
          </a:prstGeom>
          <a:noFill/>
          <a:ln>
            <a:noFill/>
          </a:ln>
        </p:spPr>
      </p:pic>
      <p:sp>
        <p:nvSpPr>
          <p:cNvPr id="2" name="TextBox 1">
            <a:extLst>
              <a:ext uri="{FF2B5EF4-FFF2-40B4-BE49-F238E27FC236}">
                <a16:creationId xmlns:a16="http://schemas.microsoft.com/office/drawing/2014/main" id="{2A84F694-D610-7D2E-6C46-93F4B915CC5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317"/>
        <p:cNvGrpSpPr/>
        <p:nvPr/>
      </p:nvGrpSpPr>
      <p:grpSpPr>
        <a:xfrm>
          <a:off x="0" y="0"/>
          <a:ext cx="0" cy="0"/>
          <a:chOff x="0" y="0"/>
          <a:chExt cx="0" cy="0"/>
        </a:xfrm>
      </p:grpSpPr>
      <p:pic>
        <p:nvPicPr>
          <p:cNvPr id="3318" name="Google Shape;3318;p184"/>
          <p:cNvPicPr preferRelativeResize="0"/>
          <p:nvPr/>
        </p:nvPicPr>
        <p:blipFill rotWithShape="1">
          <a:blip r:embed="rId3">
            <a:alphaModFix/>
          </a:blip>
          <a:srcRect t="20584" r="62199"/>
          <a:stretch/>
        </p:blipFill>
        <p:spPr>
          <a:xfrm>
            <a:off x="13589125" y="5848325"/>
            <a:ext cx="9380776" cy="10785774"/>
          </a:xfrm>
          <a:prstGeom prst="rect">
            <a:avLst/>
          </a:prstGeom>
          <a:noFill/>
          <a:ln>
            <a:noFill/>
          </a:ln>
        </p:spPr>
      </p:pic>
      <p:sp>
        <p:nvSpPr>
          <p:cNvPr id="3319" name="Google Shape;3319;p184"/>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320" name="Google Shape;3320;p184"/>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184"/>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322" name="Google Shape;3322;p184"/>
          <p:cNvSpPr txBox="1"/>
          <p:nvPr/>
        </p:nvSpPr>
        <p:spPr>
          <a:xfrm>
            <a:off x="11906250" y="19354246"/>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3323" name="Google Shape;3323;p184"/>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pic>
        <p:nvPicPr>
          <p:cNvPr id="3324" name="Google Shape;3324;p184"/>
          <p:cNvPicPr preferRelativeResize="0"/>
          <p:nvPr/>
        </p:nvPicPr>
        <p:blipFill>
          <a:blip r:embed="rId5">
            <a:alphaModFix/>
          </a:blip>
          <a:stretch>
            <a:fillRect/>
          </a:stretch>
        </p:blipFill>
        <p:spPr>
          <a:xfrm>
            <a:off x="22969900" y="6466370"/>
            <a:ext cx="12600900" cy="10188665"/>
          </a:xfrm>
          <a:prstGeom prst="rect">
            <a:avLst/>
          </a:prstGeom>
          <a:noFill/>
          <a:ln>
            <a:noFill/>
          </a:ln>
        </p:spPr>
      </p:pic>
      <p:sp>
        <p:nvSpPr>
          <p:cNvPr id="2" name="TextBox 1">
            <a:extLst>
              <a:ext uri="{FF2B5EF4-FFF2-40B4-BE49-F238E27FC236}">
                <a16:creationId xmlns:a16="http://schemas.microsoft.com/office/drawing/2014/main" id="{561C8BA7-9141-C421-8643-792419C8BC3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329"/>
        <p:cNvGrpSpPr/>
        <p:nvPr/>
      </p:nvGrpSpPr>
      <p:grpSpPr>
        <a:xfrm>
          <a:off x="0" y="0"/>
          <a:ext cx="0" cy="0"/>
          <a:chOff x="0" y="0"/>
          <a:chExt cx="0" cy="0"/>
        </a:xfrm>
      </p:grpSpPr>
      <p:sp>
        <p:nvSpPr>
          <p:cNvPr id="3330" name="Google Shape;3330;p185"/>
          <p:cNvSpPr txBox="1">
            <a:spLocks noGrp="1"/>
          </p:cNvSpPr>
          <p:nvPr>
            <p:ph type="ctrTitle"/>
          </p:nvPr>
        </p:nvSpPr>
        <p:spPr>
          <a:xfrm>
            <a:off x="1513012" y="2983577"/>
            <a:ext cx="19282200" cy="4937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3331" name="Google Shape;3331;p185"/>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6.4: Guardrails</a:t>
            </a:r>
            <a:endParaRPr sz="5400"/>
          </a:p>
        </p:txBody>
      </p:sp>
      <p:sp>
        <p:nvSpPr>
          <p:cNvPr id="2" name="TextBox 1">
            <a:extLst>
              <a:ext uri="{FF2B5EF4-FFF2-40B4-BE49-F238E27FC236}">
                <a16:creationId xmlns:a16="http://schemas.microsoft.com/office/drawing/2014/main" id="{394E088C-67F6-2B07-799C-BCB0FB2237E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3335"/>
        <p:cNvGrpSpPr/>
        <p:nvPr/>
      </p:nvGrpSpPr>
      <p:grpSpPr>
        <a:xfrm>
          <a:off x="0" y="0"/>
          <a:ext cx="0" cy="0"/>
          <a:chOff x="0" y="0"/>
          <a:chExt cx="0" cy="0"/>
        </a:xfrm>
      </p:grpSpPr>
      <p:pic>
        <p:nvPicPr>
          <p:cNvPr id="3336" name="Google Shape;3336;p186"/>
          <p:cNvPicPr preferRelativeResize="0"/>
          <p:nvPr/>
        </p:nvPicPr>
        <p:blipFill rotWithShape="1">
          <a:blip r:embed="rId3">
            <a:alphaModFix/>
          </a:blip>
          <a:srcRect t="20584" r="62199"/>
          <a:stretch/>
        </p:blipFill>
        <p:spPr>
          <a:xfrm>
            <a:off x="13589125" y="5848325"/>
            <a:ext cx="9380776" cy="10785774"/>
          </a:xfrm>
          <a:prstGeom prst="rect">
            <a:avLst/>
          </a:prstGeom>
          <a:noFill/>
          <a:ln>
            <a:noFill/>
          </a:ln>
        </p:spPr>
      </p:pic>
      <p:sp>
        <p:nvSpPr>
          <p:cNvPr id="3337" name="Google Shape;3337;p186"/>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and Comparing</a:t>
            </a:r>
            <a:endParaRPr sz="8400"/>
          </a:p>
        </p:txBody>
      </p:sp>
      <p:sp>
        <p:nvSpPr>
          <p:cNvPr id="3338" name="Google Shape;3338;p186"/>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186"/>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Querying for Semantically Similar Entries</a:t>
            </a:r>
            <a:endParaRPr sz="5400" b="1"/>
          </a:p>
        </p:txBody>
      </p:sp>
      <p:sp>
        <p:nvSpPr>
          <p:cNvPr id="3340" name="Google Shape;3340;p186"/>
          <p:cNvSpPr txBox="1"/>
          <p:nvPr/>
        </p:nvSpPr>
        <p:spPr>
          <a:xfrm>
            <a:off x="11906250" y="19354246"/>
            <a:ext cx="20772600" cy="677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sng" strike="noStrike" kern="0" cap="none" spc="0" normalizeH="0" baseline="0" noProof="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186"/>
          <p:cNvSpPr/>
          <p:nvPr/>
        </p:nvSpPr>
        <p:spPr>
          <a:xfrm>
            <a:off x="1315575" y="6280100"/>
            <a:ext cx="12600900" cy="105612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High-performance computing.</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Happy Holidays!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DLSS Gaming Statistics</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Any cool video games lately?</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Biological vision structure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76B900"/>
                </a:solidFill>
                <a:effectLst/>
                <a:uLnTx/>
                <a:uFillTx/>
                <a:latin typeface="Roboto Mono"/>
                <a:ea typeface="Roboto Mono"/>
                <a:cs typeface="Roboto Mono"/>
                <a:sym typeface="Roboto Mono"/>
              </a:rPr>
              <a:t>What’s with GPUs these days?</a:t>
            </a:r>
            <a:endParaRPr kumimoji="0" sz="5400" b="1" i="0" u="none" strike="noStrike" kern="0" cap="none" spc="0" normalizeH="0" baseline="0" noProof="0">
              <a:ln>
                <a:noFill/>
              </a:ln>
              <a:solidFill>
                <a:srgbClr val="76B900"/>
              </a:solidFill>
              <a:effectLst/>
              <a:uLnTx/>
              <a:uFillTx/>
              <a:latin typeface="Roboto Mono"/>
              <a:ea typeface="Roboto Mono"/>
              <a:cs typeface="Roboto Mono"/>
              <a:sym typeface="Roboto Mono"/>
            </a:endParaRPr>
          </a:p>
          <a:p>
            <a:pPr marL="0" marR="0" lvl="0" indent="0" algn="l" defTabSz="914400" rtl="0" eaLnBrk="1" fontAlgn="auto" latinLnBrk="0" hangingPunct="1">
              <a:lnSpc>
                <a:spcPct val="160000"/>
              </a:lnSpc>
              <a:spcBef>
                <a:spcPts val="0"/>
              </a:spcBef>
              <a:spcAft>
                <a:spcPts val="0"/>
              </a:spcAft>
              <a:buClr>
                <a:srgbClr val="000000"/>
              </a:buClr>
              <a:buSzPts val="1100"/>
              <a:buFont typeface="Arial"/>
              <a:buNone/>
              <a:tabLst/>
              <a:defRPr/>
            </a:pPr>
            <a:r>
              <a:rPr kumimoji="0" lang="en-US" sz="5400" b="1" i="0" u="none" strike="noStrike" kern="0" cap="none" spc="0" normalizeH="0" baseline="0" noProof="0">
                <a:ln>
                  <a:noFill/>
                </a:ln>
                <a:solidFill>
                  <a:srgbClr val="5E5E5E"/>
                </a:solidFill>
                <a:effectLst/>
                <a:uLnTx/>
                <a:uFillTx/>
                <a:latin typeface="Roboto Mono"/>
                <a:ea typeface="Roboto Mono"/>
                <a:cs typeface="Roboto Mono"/>
                <a:sym typeface="Roboto Mono"/>
              </a:rPr>
              <a:t>Mitochondria, powerhouse</a:t>
            </a:r>
            <a:endParaRPr kumimoji="0" sz="5400" b="1" i="0" u="none" strike="noStrike" kern="0" cap="none" spc="0" normalizeH="0" baseline="0" noProof="0">
              <a:ln>
                <a:noFill/>
              </a:ln>
              <a:solidFill>
                <a:srgbClr val="5E5E5E"/>
              </a:solidFill>
              <a:effectLst/>
              <a:uLnTx/>
              <a:uFillTx/>
              <a:latin typeface="Roboto Mono"/>
              <a:ea typeface="Roboto Mono"/>
              <a:cs typeface="Roboto Mono"/>
              <a:sym typeface="Roboto Mono"/>
            </a:endParaRPr>
          </a:p>
        </p:txBody>
      </p:sp>
      <p:pic>
        <p:nvPicPr>
          <p:cNvPr id="3342" name="Google Shape;3342;p186"/>
          <p:cNvPicPr preferRelativeResize="0"/>
          <p:nvPr/>
        </p:nvPicPr>
        <p:blipFill>
          <a:blip r:embed="rId5">
            <a:alphaModFix/>
          </a:blip>
          <a:stretch>
            <a:fillRect/>
          </a:stretch>
        </p:blipFill>
        <p:spPr>
          <a:xfrm>
            <a:off x="22969900" y="6466370"/>
            <a:ext cx="12600900" cy="10188665"/>
          </a:xfrm>
          <a:prstGeom prst="rect">
            <a:avLst/>
          </a:prstGeom>
          <a:noFill/>
          <a:ln>
            <a:noFill/>
          </a:ln>
        </p:spPr>
      </p:pic>
      <p:sp>
        <p:nvSpPr>
          <p:cNvPr id="2" name="TextBox 1">
            <a:extLst>
              <a:ext uri="{FF2B5EF4-FFF2-40B4-BE49-F238E27FC236}">
                <a16:creationId xmlns:a16="http://schemas.microsoft.com/office/drawing/2014/main" id="{C7EEEAAD-0EBB-E9B3-DF68-460B0048FFC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3347"/>
        <p:cNvGrpSpPr/>
        <p:nvPr/>
      </p:nvGrpSpPr>
      <p:grpSpPr>
        <a:xfrm>
          <a:off x="0" y="0"/>
          <a:ext cx="0" cy="0"/>
          <a:chOff x="0" y="0"/>
          <a:chExt cx="0" cy="0"/>
        </a:xfrm>
      </p:grpSpPr>
      <p:sp>
        <p:nvSpPr>
          <p:cNvPr id="3348" name="Google Shape;3348;p187"/>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Semantic Guardrails</a:t>
            </a:r>
            <a:endParaRPr sz="8400"/>
          </a:p>
        </p:txBody>
      </p:sp>
      <p:sp>
        <p:nvSpPr>
          <p:cNvPr id="3349" name="Google Shape;3349;p187"/>
          <p:cNvSpPr/>
          <p:nvPr/>
        </p:nvSpPr>
        <p:spPr>
          <a:xfrm>
            <a:off x="20539807" y="9035042"/>
            <a:ext cx="44958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350" name="Google Shape;3350;p187" descr="🦜 Parrot Emoji – Meaning, Pictures, Codes – 📕 EmojiGuide"/>
          <p:cNvPicPr preferRelativeResize="0"/>
          <p:nvPr/>
        </p:nvPicPr>
        <p:blipFill>
          <a:blip r:embed="rId3">
            <a:alphaModFix/>
          </a:blip>
          <a:stretch>
            <a:fillRect/>
          </a:stretch>
        </p:blipFill>
        <p:spPr>
          <a:xfrm>
            <a:off x="21822576" y="7437077"/>
            <a:ext cx="2312427" cy="2268529"/>
          </a:xfrm>
          <a:prstGeom prst="rect">
            <a:avLst/>
          </a:prstGeom>
          <a:noFill/>
          <a:ln>
            <a:noFill/>
          </a:ln>
        </p:spPr>
      </p:pic>
      <p:sp>
        <p:nvSpPr>
          <p:cNvPr id="3351" name="Google Shape;3351;p187"/>
          <p:cNvSpPr/>
          <p:nvPr/>
        </p:nvSpPr>
        <p:spPr>
          <a:xfrm>
            <a:off x="16750575" y="5658522"/>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Answer Please 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3352" name="Google Shape;3352;p187"/>
          <p:cNvSpPr/>
          <p:nvPr/>
        </p:nvSpPr>
        <p:spPr>
          <a:xfrm>
            <a:off x="2894275" y="8430288"/>
            <a:ext cx="65181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How’s the weather?</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353" name="Google Shape;3353;p187"/>
          <p:cNvCxnSpPr>
            <a:stCxn id="3351" idx="1"/>
            <a:endCxn id="3354" idx="0"/>
          </p:cNvCxnSpPr>
          <p:nvPr/>
        </p:nvCxnSpPr>
        <p:spPr>
          <a:xfrm flipH="1">
            <a:off x="14082375" y="7437072"/>
            <a:ext cx="2668200" cy="1554300"/>
          </a:xfrm>
          <a:prstGeom prst="curvedConnector2">
            <a:avLst/>
          </a:prstGeom>
          <a:noFill/>
          <a:ln w="114300" cap="flat" cmpd="sng">
            <a:solidFill>
              <a:schemeClr val="dk2"/>
            </a:solidFill>
            <a:prstDash val="solid"/>
            <a:round/>
            <a:headEnd type="stealth" w="med" len="med"/>
            <a:tailEnd type="none" w="med" len="med"/>
          </a:ln>
        </p:spPr>
      </p:cxnSp>
      <p:sp>
        <p:nvSpPr>
          <p:cNvPr id="3355" name="Google Shape;3355;p187"/>
          <p:cNvSpPr/>
          <p:nvPr/>
        </p:nvSpPr>
        <p:spPr>
          <a:xfrm>
            <a:off x="26658100" y="8686138"/>
            <a:ext cx="82137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No. I shouldn’t answer that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356" name="Google Shape;3356;p187"/>
          <p:cNvCxnSpPr>
            <a:stCxn id="3354" idx="1"/>
            <a:endCxn id="3352" idx="3"/>
          </p:cNvCxnSpPr>
          <p:nvPr/>
        </p:nvCxnSpPr>
        <p:spPr>
          <a:xfrm flipH="1">
            <a:off x="9412375" y="10208838"/>
            <a:ext cx="21762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357" name="Google Shape;3357;p187"/>
          <p:cNvCxnSpPr>
            <a:stCxn id="3355" idx="1"/>
            <a:endCxn id="3349" idx="3"/>
          </p:cNvCxnSpPr>
          <p:nvPr/>
        </p:nvCxnSpPr>
        <p:spPr>
          <a:xfrm rot="10800000">
            <a:off x="25035700" y="10462288"/>
            <a:ext cx="1622400" cy="24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3354" name="Google Shape;3354;p187"/>
          <p:cNvSpPr/>
          <p:nvPr/>
        </p:nvSpPr>
        <p:spPr>
          <a:xfrm>
            <a:off x="11588575" y="8991288"/>
            <a:ext cx="4987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Classifier</a:t>
            </a:r>
            <a:endParaRPr kumimoji="0" sz="6400" b="1" i="0" u="none" strike="noStrike" kern="0" cap="none" spc="0" normalizeH="0" baseline="0" noProof="0">
              <a:ln>
                <a:noFill/>
              </a:ln>
              <a:solidFill>
                <a:srgbClr val="9900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Branch</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358" name="Google Shape;3358;p187"/>
          <p:cNvSpPr/>
          <p:nvPr/>
        </p:nvSpPr>
        <p:spPr>
          <a:xfrm>
            <a:off x="16750563" y="11631386"/>
            <a:ext cx="4495800" cy="3284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Don’t Answer 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3359" name="Google Shape;3359;p187"/>
          <p:cNvCxnSpPr>
            <a:stCxn id="3358" idx="1"/>
            <a:endCxn id="3354" idx="2"/>
          </p:cNvCxnSpPr>
          <p:nvPr/>
        </p:nvCxnSpPr>
        <p:spPr>
          <a:xfrm rot="10800000">
            <a:off x="14082363" y="11426336"/>
            <a:ext cx="2668200" cy="1847100"/>
          </a:xfrm>
          <a:prstGeom prst="curvedConnector2">
            <a:avLst/>
          </a:prstGeom>
          <a:noFill/>
          <a:ln w="114300" cap="flat" cmpd="sng">
            <a:solidFill>
              <a:schemeClr val="dk2"/>
            </a:solidFill>
            <a:prstDash val="solid"/>
            <a:round/>
            <a:headEnd type="stealth" w="med" len="med"/>
            <a:tailEnd type="none" w="med" len="med"/>
          </a:ln>
        </p:spPr>
      </p:cxnSp>
      <p:sp>
        <p:nvSpPr>
          <p:cNvPr id="3360" name="Google Shape;3360;p187"/>
          <p:cNvSpPr/>
          <p:nvPr/>
        </p:nvSpPr>
        <p:spPr>
          <a:xfrm>
            <a:off x="1450250" y="143237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61" name="Google Shape;3361;p187"/>
          <p:cNvSpPr/>
          <p:nvPr/>
        </p:nvSpPr>
        <p:spPr>
          <a:xfrm>
            <a:off x="8404875" y="3895375"/>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362" name="Google Shape;3362;p187"/>
          <p:cNvSpPr/>
          <p:nvPr/>
        </p:nvSpPr>
        <p:spPr>
          <a:xfrm>
            <a:off x="5697175" y="164969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63" name="Google Shape;3363;p187"/>
          <p:cNvSpPr/>
          <p:nvPr/>
        </p:nvSpPr>
        <p:spPr>
          <a:xfrm>
            <a:off x="11207525" y="176023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64" name="Google Shape;3364;p187"/>
          <p:cNvSpPr/>
          <p:nvPr/>
        </p:nvSpPr>
        <p:spPr>
          <a:xfrm>
            <a:off x="4207425" y="4598525"/>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cxnSp>
        <p:nvCxnSpPr>
          <p:cNvPr id="3365" name="Google Shape;3365;p187"/>
          <p:cNvCxnSpPr>
            <a:endCxn id="3361" idx="2"/>
          </p:cNvCxnSpPr>
          <p:nvPr/>
        </p:nvCxnSpPr>
        <p:spPr>
          <a:xfrm rot="5400000" flipH="1">
            <a:off x="10425975" y="7466125"/>
            <a:ext cx="2414400" cy="7791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366" name="Google Shape;3366;p187"/>
          <p:cNvCxnSpPr/>
          <p:nvPr/>
        </p:nvCxnSpPr>
        <p:spPr>
          <a:xfrm rot="10800000">
            <a:off x="8316500" y="7626175"/>
            <a:ext cx="3194700" cy="4134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367" name="Google Shape;3367;p187"/>
          <p:cNvCxnSpPr>
            <a:endCxn id="3360" idx="3"/>
          </p:cNvCxnSpPr>
          <p:nvPr/>
        </p:nvCxnSpPr>
        <p:spPr>
          <a:xfrm flipH="1">
            <a:off x="7968350" y="13886376"/>
            <a:ext cx="2739000" cy="1931100"/>
          </a:xfrm>
          <a:prstGeom prst="curvedConnector3">
            <a:avLst>
              <a:gd name="adj1" fmla="val 34692"/>
            </a:avLst>
          </a:prstGeom>
          <a:noFill/>
          <a:ln w="114300" cap="flat" cmpd="sng">
            <a:solidFill>
              <a:schemeClr val="dk2"/>
            </a:solidFill>
            <a:prstDash val="solid"/>
            <a:round/>
            <a:headEnd type="stealth" w="med" len="med"/>
            <a:tailEnd type="none" w="med" len="med"/>
          </a:ln>
        </p:spPr>
      </p:cxnSp>
      <p:cxnSp>
        <p:nvCxnSpPr>
          <p:cNvPr id="3368" name="Google Shape;3368;p187"/>
          <p:cNvCxnSpPr/>
          <p:nvPr/>
        </p:nvCxnSpPr>
        <p:spPr>
          <a:xfrm rot="5400000">
            <a:off x="8199175" y="12964700"/>
            <a:ext cx="5569500" cy="20778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369" name="Google Shape;3369;p187"/>
          <p:cNvCxnSpPr>
            <a:endCxn id="3363" idx="0"/>
          </p:cNvCxnSpPr>
          <p:nvPr/>
        </p:nvCxnSpPr>
        <p:spPr>
          <a:xfrm rot="-5400000" flipH="1">
            <a:off x="11416175" y="14070132"/>
            <a:ext cx="3569700" cy="34947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370" name="Google Shape;3370;p187"/>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196</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290FD0FD-CE65-B8AD-E7A8-CCD0093E74A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3374"/>
        <p:cNvGrpSpPr/>
        <p:nvPr/>
      </p:nvGrpSpPr>
      <p:grpSpPr>
        <a:xfrm>
          <a:off x="0" y="0"/>
          <a:ext cx="0" cy="0"/>
          <a:chOff x="0" y="0"/>
          <a:chExt cx="0" cy="0"/>
        </a:xfrm>
      </p:grpSpPr>
      <p:sp>
        <p:nvSpPr>
          <p:cNvPr id="3375" name="Google Shape;3375;p188"/>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Classification</a:t>
            </a:r>
            <a:endParaRPr sz="8400"/>
          </a:p>
        </p:txBody>
      </p:sp>
      <p:sp>
        <p:nvSpPr>
          <p:cNvPr id="3376" name="Google Shape;3376;p188"/>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7" name="Google Shape;3377;p188"/>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Classifying with embeddings</a:t>
            </a:r>
            <a:endParaRPr sz="5400" b="1"/>
          </a:p>
        </p:txBody>
      </p:sp>
      <p:sp>
        <p:nvSpPr>
          <p:cNvPr id="3378" name="Google Shape;3378;p188"/>
          <p:cNvSpPr txBox="1"/>
          <p:nvPr/>
        </p:nvSpPr>
        <p:spPr>
          <a:xfrm>
            <a:off x="19000150" y="18786672"/>
            <a:ext cx="13804800" cy="1293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3"/>
              </a:rPr>
              <a:t>https://developer.nvidia.com/blog/accelerating-vector-search-using-gpu-powered-indexes-with-rapids-raft/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79" name="Google Shape;3379;p188"/>
          <p:cNvSpPr/>
          <p:nvPr/>
        </p:nvSpPr>
        <p:spPr>
          <a:xfrm>
            <a:off x="6196925" y="5392200"/>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380" name="Google Shape;3380;p188"/>
          <p:cNvSpPr/>
          <p:nvPr/>
        </p:nvSpPr>
        <p:spPr>
          <a:xfrm>
            <a:off x="1999475" y="6095350"/>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381" name="Google Shape;3381;p188"/>
          <p:cNvSpPr/>
          <p:nvPr/>
        </p:nvSpPr>
        <p:spPr>
          <a:xfrm>
            <a:off x="457200" y="135710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82" name="Google Shape;3382;p188"/>
          <p:cNvSpPr/>
          <p:nvPr/>
        </p:nvSpPr>
        <p:spPr>
          <a:xfrm>
            <a:off x="4704125" y="157442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83" name="Google Shape;3383;p188"/>
          <p:cNvSpPr/>
          <p:nvPr/>
        </p:nvSpPr>
        <p:spPr>
          <a:xfrm>
            <a:off x="10214475" y="168496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34D75D73-1B33-C778-2E44-496A68D623F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387"/>
        <p:cNvGrpSpPr/>
        <p:nvPr/>
      </p:nvGrpSpPr>
      <p:grpSpPr>
        <a:xfrm>
          <a:off x="0" y="0"/>
          <a:ext cx="0" cy="0"/>
          <a:chOff x="0" y="0"/>
          <a:chExt cx="0" cy="0"/>
        </a:xfrm>
      </p:grpSpPr>
      <p:sp>
        <p:nvSpPr>
          <p:cNvPr id="3388" name="Google Shape;3388;p189"/>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389" name="Google Shape;3389;p189"/>
          <p:cNvPicPr preferRelativeResize="0"/>
          <p:nvPr/>
        </p:nvPicPr>
        <p:blipFill>
          <a:blip r:embed="rId3">
            <a:alphaModFix/>
          </a:blip>
          <a:stretch>
            <a:fillRect/>
          </a:stretch>
        </p:blipFill>
        <p:spPr>
          <a:xfrm>
            <a:off x="13538375" y="5392200"/>
            <a:ext cx="11212725" cy="11603851"/>
          </a:xfrm>
          <a:prstGeom prst="rect">
            <a:avLst/>
          </a:prstGeom>
          <a:noFill/>
          <a:ln>
            <a:noFill/>
          </a:ln>
        </p:spPr>
      </p:pic>
      <p:sp>
        <p:nvSpPr>
          <p:cNvPr id="3390" name="Google Shape;3390;p189"/>
          <p:cNvSpPr/>
          <p:nvPr/>
        </p:nvSpPr>
        <p:spPr>
          <a:xfrm>
            <a:off x="16606700" y="12531100"/>
            <a:ext cx="3905400" cy="37512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5100" b="1" i="0" u="none" strike="noStrike" kern="0" cap="none" spc="0" normalizeH="0" baseline="0" noProof="0">
              <a:ln>
                <a:noFill/>
              </a:ln>
              <a:solidFill>
                <a:srgbClr val="008564"/>
              </a:solidFill>
              <a:effectLst/>
              <a:uLnTx/>
              <a:uFillTx/>
              <a:latin typeface="Arial"/>
              <a:cs typeface="Arial"/>
              <a:sym typeface="Arial"/>
            </a:endParaRPr>
          </a:p>
        </p:txBody>
      </p:sp>
      <p:sp>
        <p:nvSpPr>
          <p:cNvPr id="3391" name="Google Shape;3391;p189"/>
          <p:cNvSpPr txBox="1"/>
          <p:nvPr/>
        </p:nvSpPr>
        <p:spPr>
          <a:xfrm>
            <a:off x="19000150" y="18738546"/>
            <a:ext cx="13804800" cy="1293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92" name="Google Shape;3392;p189"/>
          <p:cNvSpPr/>
          <p:nvPr/>
        </p:nvSpPr>
        <p:spPr>
          <a:xfrm>
            <a:off x="6196925" y="5392200"/>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393" name="Google Shape;3393;p189"/>
          <p:cNvSpPr/>
          <p:nvPr/>
        </p:nvSpPr>
        <p:spPr>
          <a:xfrm>
            <a:off x="1999475" y="6095350"/>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cxnSp>
        <p:nvCxnSpPr>
          <p:cNvPr id="3394" name="Google Shape;3394;p189"/>
          <p:cNvCxnSpPr>
            <a:endCxn id="3392" idx="3"/>
          </p:cNvCxnSpPr>
          <p:nvPr/>
        </p:nvCxnSpPr>
        <p:spPr>
          <a:xfrm rot="10800000">
            <a:off x="11874425" y="6768750"/>
            <a:ext cx="8348400" cy="3969900"/>
          </a:xfrm>
          <a:prstGeom prst="curvedConnector3">
            <a:avLst>
              <a:gd name="adj1" fmla="val 50000"/>
            </a:avLst>
          </a:prstGeom>
          <a:noFill/>
          <a:ln w="114300" cap="flat" cmpd="sng">
            <a:solidFill>
              <a:srgbClr val="674EA7"/>
            </a:solidFill>
            <a:prstDash val="solid"/>
            <a:round/>
            <a:headEnd type="stealth" w="med" len="med"/>
            <a:tailEnd type="none" w="med" len="med"/>
          </a:ln>
        </p:spPr>
      </p:cxnSp>
      <p:cxnSp>
        <p:nvCxnSpPr>
          <p:cNvPr id="3395" name="Google Shape;3395;p189"/>
          <p:cNvCxnSpPr/>
          <p:nvPr/>
        </p:nvCxnSpPr>
        <p:spPr>
          <a:xfrm rot="10800000">
            <a:off x="7075350" y="8781725"/>
            <a:ext cx="7978800" cy="1204200"/>
          </a:xfrm>
          <a:prstGeom prst="curvedConnector3">
            <a:avLst>
              <a:gd name="adj1" fmla="val 50000"/>
            </a:avLst>
          </a:prstGeom>
          <a:noFill/>
          <a:ln w="114300" cap="flat" cmpd="sng">
            <a:solidFill>
              <a:srgbClr val="674EA7"/>
            </a:solidFill>
            <a:prstDash val="solid"/>
            <a:round/>
            <a:headEnd type="stealth" w="med" len="med"/>
            <a:tailEnd type="none" w="med" len="med"/>
          </a:ln>
        </p:spPr>
      </p:cxnSp>
      <p:sp>
        <p:nvSpPr>
          <p:cNvPr id="3396" name="Google Shape;3396;p189"/>
          <p:cNvSpPr/>
          <p:nvPr/>
        </p:nvSpPr>
        <p:spPr>
          <a:xfrm>
            <a:off x="457200" y="135710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397" name="Google Shape;3397;p189"/>
          <p:cNvSpPr/>
          <p:nvPr/>
        </p:nvSpPr>
        <p:spPr>
          <a:xfrm>
            <a:off x="4704125" y="157442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cxnSp>
        <p:nvCxnSpPr>
          <p:cNvPr id="3398" name="Google Shape;3398;p189"/>
          <p:cNvCxnSpPr>
            <a:stCxn id="3390" idx="1"/>
            <a:endCxn id="3396" idx="3"/>
          </p:cNvCxnSpPr>
          <p:nvPr/>
        </p:nvCxnSpPr>
        <p:spPr>
          <a:xfrm flipH="1">
            <a:off x="6975200" y="14406700"/>
            <a:ext cx="9631500" cy="658200"/>
          </a:xfrm>
          <a:prstGeom prst="curvedConnector3">
            <a:avLst>
              <a:gd name="adj1" fmla="val 49999"/>
            </a:avLst>
          </a:prstGeom>
          <a:noFill/>
          <a:ln w="114300" cap="flat" cmpd="sng">
            <a:solidFill>
              <a:schemeClr val="dk2"/>
            </a:solidFill>
            <a:prstDash val="solid"/>
            <a:round/>
            <a:headEnd type="stealth" w="med" len="med"/>
            <a:tailEnd type="none" w="med" len="med"/>
          </a:ln>
        </p:spPr>
      </p:cxnSp>
      <p:cxnSp>
        <p:nvCxnSpPr>
          <p:cNvPr id="3399" name="Google Shape;3399;p189"/>
          <p:cNvCxnSpPr>
            <a:stCxn id="3390" idx="1"/>
            <a:endCxn id="3397" idx="0"/>
          </p:cNvCxnSpPr>
          <p:nvPr/>
        </p:nvCxnSpPr>
        <p:spPr>
          <a:xfrm flipH="1">
            <a:off x="7664600" y="14406700"/>
            <a:ext cx="8942100" cy="1337400"/>
          </a:xfrm>
          <a:prstGeom prst="curvedConnector2">
            <a:avLst/>
          </a:prstGeom>
          <a:noFill/>
          <a:ln w="114300" cap="flat" cmpd="sng">
            <a:solidFill>
              <a:schemeClr val="dk2"/>
            </a:solidFill>
            <a:prstDash val="solid"/>
            <a:round/>
            <a:headEnd type="stealth" w="med" len="med"/>
            <a:tailEnd type="none" w="med" len="med"/>
          </a:ln>
        </p:spPr>
      </p:cxnSp>
      <p:cxnSp>
        <p:nvCxnSpPr>
          <p:cNvPr id="3400" name="Google Shape;3400;p189"/>
          <p:cNvCxnSpPr>
            <a:stCxn id="3390" idx="1"/>
            <a:endCxn id="3401" idx="0"/>
          </p:cNvCxnSpPr>
          <p:nvPr/>
        </p:nvCxnSpPr>
        <p:spPr>
          <a:xfrm flipH="1">
            <a:off x="13955300" y="14406700"/>
            <a:ext cx="2651400" cy="2442900"/>
          </a:xfrm>
          <a:prstGeom prst="curvedConnector2">
            <a:avLst/>
          </a:prstGeom>
          <a:noFill/>
          <a:ln w="114300" cap="flat" cmpd="sng">
            <a:solidFill>
              <a:schemeClr val="dk2"/>
            </a:solidFill>
            <a:prstDash val="solid"/>
            <a:round/>
            <a:headEnd type="stealth" w="med" len="med"/>
            <a:tailEnd type="none" w="med" len="med"/>
          </a:ln>
        </p:spPr>
      </p:cxnSp>
      <p:sp>
        <p:nvSpPr>
          <p:cNvPr id="3402" name="Google Shape;3402;p189"/>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Classification</a:t>
            </a:r>
            <a:endParaRPr sz="8400"/>
          </a:p>
        </p:txBody>
      </p:sp>
      <p:sp>
        <p:nvSpPr>
          <p:cNvPr id="3403" name="Google Shape;3403;p189"/>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Classifying with embeddings</a:t>
            </a:r>
            <a:endParaRPr sz="5400" b="1"/>
          </a:p>
        </p:txBody>
      </p:sp>
      <p:sp>
        <p:nvSpPr>
          <p:cNvPr id="3401" name="Google Shape;3401;p189"/>
          <p:cNvSpPr/>
          <p:nvPr/>
        </p:nvSpPr>
        <p:spPr>
          <a:xfrm>
            <a:off x="10214475" y="168496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44F06B06-B19D-0763-A7E6-72CB4194063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407"/>
        <p:cNvGrpSpPr/>
        <p:nvPr/>
      </p:nvGrpSpPr>
      <p:grpSpPr>
        <a:xfrm>
          <a:off x="0" y="0"/>
          <a:ext cx="0" cy="0"/>
          <a:chOff x="0" y="0"/>
          <a:chExt cx="0" cy="0"/>
        </a:xfrm>
      </p:grpSpPr>
      <p:sp>
        <p:nvSpPr>
          <p:cNvPr id="3408" name="Google Shape;3408;p190"/>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09" name="Google Shape;3409;p190"/>
          <p:cNvPicPr preferRelativeResize="0"/>
          <p:nvPr/>
        </p:nvPicPr>
        <p:blipFill>
          <a:blip r:embed="rId3">
            <a:alphaModFix/>
          </a:blip>
          <a:stretch>
            <a:fillRect/>
          </a:stretch>
        </p:blipFill>
        <p:spPr>
          <a:xfrm>
            <a:off x="13538375" y="5392200"/>
            <a:ext cx="11212725" cy="11603851"/>
          </a:xfrm>
          <a:prstGeom prst="rect">
            <a:avLst/>
          </a:prstGeom>
          <a:noFill/>
          <a:ln>
            <a:noFill/>
          </a:ln>
        </p:spPr>
      </p:pic>
      <p:sp>
        <p:nvSpPr>
          <p:cNvPr id="3410" name="Google Shape;3410;p190"/>
          <p:cNvSpPr/>
          <p:nvPr/>
        </p:nvSpPr>
        <p:spPr>
          <a:xfrm>
            <a:off x="16606700" y="12531100"/>
            <a:ext cx="3905400" cy="37512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5100" b="1" i="0" u="none" strike="noStrike" kern="0" cap="none" spc="0" normalizeH="0" baseline="0" noProof="0">
              <a:ln>
                <a:noFill/>
              </a:ln>
              <a:solidFill>
                <a:srgbClr val="008564"/>
              </a:solidFill>
              <a:effectLst/>
              <a:uLnTx/>
              <a:uFillTx/>
              <a:latin typeface="Arial"/>
              <a:cs typeface="Arial"/>
              <a:sym typeface="Arial"/>
            </a:endParaRPr>
          </a:p>
        </p:txBody>
      </p:sp>
      <p:sp>
        <p:nvSpPr>
          <p:cNvPr id="3411" name="Google Shape;3411;p190"/>
          <p:cNvSpPr txBox="1"/>
          <p:nvPr/>
        </p:nvSpPr>
        <p:spPr>
          <a:xfrm>
            <a:off x="19000150" y="18738546"/>
            <a:ext cx="13804800" cy="1293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76B900"/>
                </a:solidFill>
                <a:effectLst/>
                <a:uLnTx/>
                <a:uFillTx/>
                <a:latin typeface="Arial"/>
                <a:cs typeface="Arial"/>
                <a:sym typeface="Arial"/>
                <a:hlinkClick r:id="rId4"/>
              </a:rPr>
              <a:t>https://developer.nvidia.com/blog/accelerating-vector-search-using-gpu-powered-indexes-with-rapids-raft/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412" name="Google Shape;3412;p190"/>
          <p:cNvSpPr/>
          <p:nvPr/>
        </p:nvSpPr>
        <p:spPr>
          <a:xfrm>
            <a:off x="6196925" y="5392200"/>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413" name="Google Shape;3413;p190"/>
          <p:cNvSpPr/>
          <p:nvPr/>
        </p:nvSpPr>
        <p:spPr>
          <a:xfrm>
            <a:off x="1999475" y="6095350"/>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cxnSp>
        <p:nvCxnSpPr>
          <p:cNvPr id="3414" name="Google Shape;3414;p190"/>
          <p:cNvCxnSpPr>
            <a:endCxn id="3412" idx="3"/>
          </p:cNvCxnSpPr>
          <p:nvPr/>
        </p:nvCxnSpPr>
        <p:spPr>
          <a:xfrm rot="10800000">
            <a:off x="11874425" y="6768750"/>
            <a:ext cx="8348400" cy="3969900"/>
          </a:xfrm>
          <a:prstGeom prst="curvedConnector3">
            <a:avLst>
              <a:gd name="adj1" fmla="val 50000"/>
            </a:avLst>
          </a:prstGeom>
          <a:noFill/>
          <a:ln w="114300" cap="flat" cmpd="sng">
            <a:solidFill>
              <a:srgbClr val="674EA7"/>
            </a:solidFill>
            <a:prstDash val="solid"/>
            <a:round/>
            <a:headEnd type="stealth" w="med" len="med"/>
            <a:tailEnd type="none" w="med" len="med"/>
          </a:ln>
        </p:spPr>
      </p:cxnSp>
      <p:cxnSp>
        <p:nvCxnSpPr>
          <p:cNvPr id="3415" name="Google Shape;3415;p190"/>
          <p:cNvCxnSpPr/>
          <p:nvPr/>
        </p:nvCxnSpPr>
        <p:spPr>
          <a:xfrm rot="10800000">
            <a:off x="7075350" y="8781725"/>
            <a:ext cx="7978800" cy="1204200"/>
          </a:xfrm>
          <a:prstGeom prst="curvedConnector3">
            <a:avLst>
              <a:gd name="adj1" fmla="val 50000"/>
            </a:avLst>
          </a:prstGeom>
          <a:noFill/>
          <a:ln w="114300" cap="flat" cmpd="sng">
            <a:solidFill>
              <a:srgbClr val="674EA7"/>
            </a:solidFill>
            <a:prstDash val="solid"/>
            <a:round/>
            <a:headEnd type="stealth" w="med" len="med"/>
            <a:tailEnd type="none" w="med" len="med"/>
          </a:ln>
        </p:spPr>
      </p:cxnSp>
      <p:sp>
        <p:nvSpPr>
          <p:cNvPr id="3416" name="Google Shape;3416;p190"/>
          <p:cNvSpPr/>
          <p:nvPr/>
        </p:nvSpPr>
        <p:spPr>
          <a:xfrm>
            <a:off x="457200" y="135710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17" name="Google Shape;3417;p190"/>
          <p:cNvSpPr/>
          <p:nvPr/>
        </p:nvSpPr>
        <p:spPr>
          <a:xfrm>
            <a:off x="4704125" y="157442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18" name="Google Shape;3418;p190"/>
          <p:cNvSpPr/>
          <p:nvPr/>
        </p:nvSpPr>
        <p:spPr>
          <a:xfrm>
            <a:off x="10214475" y="168496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cxnSp>
        <p:nvCxnSpPr>
          <p:cNvPr id="3419" name="Google Shape;3419;p190"/>
          <p:cNvCxnSpPr>
            <a:stCxn id="3410" idx="1"/>
            <a:endCxn id="3416" idx="3"/>
          </p:cNvCxnSpPr>
          <p:nvPr/>
        </p:nvCxnSpPr>
        <p:spPr>
          <a:xfrm flipH="1">
            <a:off x="6975200" y="14406700"/>
            <a:ext cx="9631500" cy="658200"/>
          </a:xfrm>
          <a:prstGeom prst="curvedConnector3">
            <a:avLst>
              <a:gd name="adj1" fmla="val 49999"/>
            </a:avLst>
          </a:prstGeom>
          <a:noFill/>
          <a:ln w="114300" cap="flat" cmpd="sng">
            <a:solidFill>
              <a:schemeClr val="dk2"/>
            </a:solidFill>
            <a:prstDash val="solid"/>
            <a:round/>
            <a:headEnd type="stealth" w="med" len="med"/>
            <a:tailEnd type="none" w="med" len="med"/>
          </a:ln>
        </p:spPr>
      </p:cxnSp>
      <p:cxnSp>
        <p:nvCxnSpPr>
          <p:cNvPr id="3420" name="Google Shape;3420;p190"/>
          <p:cNvCxnSpPr>
            <a:stCxn id="3410" idx="1"/>
            <a:endCxn id="3417" idx="0"/>
          </p:cNvCxnSpPr>
          <p:nvPr/>
        </p:nvCxnSpPr>
        <p:spPr>
          <a:xfrm flipH="1">
            <a:off x="7664600" y="14406700"/>
            <a:ext cx="8942100" cy="1337400"/>
          </a:xfrm>
          <a:prstGeom prst="curvedConnector2">
            <a:avLst/>
          </a:prstGeom>
          <a:noFill/>
          <a:ln w="114300" cap="flat" cmpd="sng">
            <a:solidFill>
              <a:schemeClr val="dk2"/>
            </a:solidFill>
            <a:prstDash val="solid"/>
            <a:round/>
            <a:headEnd type="stealth" w="med" len="med"/>
            <a:tailEnd type="none" w="med" len="med"/>
          </a:ln>
        </p:spPr>
      </p:cxnSp>
      <p:cxnSp>
        <p:nvCxnSpPr>
          <p:cNvPr id="3421" name="Google Shape;3421;p190"/>
          <p:cNvCxnSpPr>
            <a:stCxn id="3410" idx="1"/>
            <a:endCxn id="3418" idx="0"/>
          </p:cNvCxnSpPr>
          <p:nvPr/>
        </p:nvCxnSpPr>
        <p:spPr>
          <a:xfrm flipH="1">
            <a:off x="13955300" y="14406700"/>
            <a:ext cx="2651400" cy="2442900"/>
          </a:xfrm>
          <a:prstGeom prst="curvedConnector2">
            <a:avLst/>
          </a:prstGeom>
          <a:noFill/>
          <a:ln w="114300" cap="flat" cmpd="sng">
            <a:solidFill>
              <a:schemeClr val="dk2"/>
            </a:solidFill>
            <a:prstDash val="solid"/>
            <a:round/>
            <a:headEnd type="stealth" w="med" len="med"/>
            <a:tailEnd type="none" w="med" len="med"/>
          </a:ln>
        </p:spPr>
      </p:cxnSp>
      <p:sp>
        <p:nvSpPr>
          <p:cNvPr id="3422" name="Google Shape;3422;p190"/>
          <p:cNvSpPr txBox="1"/>
          <p:nvPr/>
        </p:nvSpPr>
        <p:spPr>
          <a:xfrm>
            <a:off x="31158650" y="10705213"/>
            <a:ext cx="5010600" cy="1416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434343"/>
                </a:solidFill>
                <a:effectLst/>
                <a:uLnTx/>
                <a:uFillTx/>
                <a:latin typeface="Arial"/>
                <a:cs typeface="Arial"/>
                <a:sym typeface="Arial"/>
              </a:rPr>
              <a:t>0 or 1?</a:t>
            </a:r>
            <a:endParaRPr kumimoji="0" sz="8000" b="1" i="0" u="none" strike="noStrike" kern="0" cap="none" spc="0" normalizeH="0" baseline="0" noProof="0">
              <a:ln>
                <a:noFill/>
              </a:ln>
              <a:solidFill>
                <a:srgbClr val="434343"/>
              </a:solidFill>
              <a:effectLst/>
              <a:uLnTx/>
              <a:uFillTx/>
              <a:latin typeface="Arial"/>
              <a:cs typeface="Arial"/>
              <a:sym typeface="Arial"/>
            </a:endParaRPr>
          </a:p>
        </p:txBody>
      </p:sp>
      <p:pic>
        <p:nvPicPr>
          <p:cNvPr id="3423" name="Google Shape;3423;p190"/>
          <p:cNvPicPr preferRelativeResize="0"/>
          <p:nvPr/>
        </p:nvPicPr>
        <p:blipFill>
          <a:blip r:embed="rId5">
            <a:alphaModFix/>
          </a:blip>
          <a:stretch>
            <a:fillRect/>
          </a:stretch>
        </p:blipFill>
        <p:spPr>
          <a:xfrm>
            <a:off x="25157900" y="6898355"/>
            <a:ext cx="6000750" cy="9029700"/>
          </a:xfrm>
          <a:prstGeom prst="rect">
            <a:avLst/>
          </a:prstGeom>
          <a:noFill/>
          <a:ln>
            <a:noFill/>
          </a:ln>
        </p:spPr>
      </p:pic>
      <p:sp>
        <p:nvSpPr>
          <p:cNvPr id="3424" name="Google Shape;3424;p190"/>
          <p:cNvSpPr txBox="1">
            <a:spLocks noGrp="1"/>
          </p:cNvSpPr>
          <p:nvPr>
            <p:ph type="title"/>
          </p:nvPr>
        </p:nvSpPr>
        <p:spPr>
          <a:xfrm>
            <a:off x="2514600" y="0"/>
            <a:ext cx="31546800" cy="2514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Embedding Classification</a:t>
            </a:r>
            <a:endParaRPr sz="8400"/>
          </a:p>
        </p:txBody>
      </p:sp>
      <p:sp>
        <p:nvSpPr>
          <p:cNvPr id="3425" name="Google Shape;3425;p190"/>
          <p:cNvSpPr txBox="1">
            <a:spLocks noGrp="1"/>
          </p:cNvSpPr>
          <p:nvPr>
            <p:ph type="body" idx="1"/>
          </p:nvPr>
        </p:nvSpPr>
        <p:spPr>
          <a:xfrm>
            <a:off x="2514600" y="2487168"/>
            <a:ext cx="31546800" cy="1408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5400" b="1"/>
              <a:t>Classifying with embeddings</a:t>
            </a:r>
            <a:endParaRPr sz="5400" b="1"/>
          </a:p>
        </p:txBody>
      </p:sp>
      <p:sp>
        <p:nvSpPr>
          <p:cNvPr id="3426" name="Google Shape;3426;p190"/>
          <p:cNvSpPr txBox="1"/>
          <p:nvPr/>
        </p:nvSpPr>
        <p:spPr>
          <a:xfrm>
            <a:off x="24420275" y="5392200"/>
            <a:ext cx="10771200" cy="1416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434343"/>
                </a:solidFill>
                <a:effectLst/>
                <a:uLnTx/>
                <a:uFillTx/>
                <a:latin typeface="Arial"/>
                <a:cs typeface="Arial"/>
                <a:sym typeface="Arial"/>
              </a:rPr>
              <a:t>Classification Head</a:t>
            </a:r>
            <a:endParaRPr kumimoji="0" sz="8000" b="1" i="0" u="none" strike="noStrike" kern="0" cap="none" spc="0" normalizeH="0" baseline="0" noProof="0">
              <a:ln>
                <a:noFill/>
              </a:ln>
              <a:solidFill>
                <a:srgbClr val="434343"/>
              </a:solidFill>
              <a:effectLst/>
              <a:uLnTx/>
              <a:uFillTx/>
              <a:latin typeface="Arial"/>
              <a:cs typeface="Arial"/>
              <a:sym typeface="Arial"/>
            </a:endParaRPr>
          </a:p>
        </p:txBody>
      </p:sp>
      <p:sp>
        <p:nvSpPr>
          <p:cNvPr id="2" name="TextBox 1">
            <a:extLst>
              <a:ext uri="{FF2B5EF4-FFF2-40B4-BE49-F238E27FC236}">
                <a16:creationId xmlns:a16="http://schemas.microsoft.com/office/drawing/2014/main" id="{CA393162-EB30-E908-2772-278B3626DD6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t>1 2025/02/18 Introduction to Generative AI Innovative Applications</a:t>
            </a:r>
          </a:p>
          <a:p>
            <a:pPr marL="0" indent="0">
              <a:buNone/>
            </a:pPr>
            <a:r>
              <a:rPr lang="en-US" sz="8400" dirty="0"/>
              <a:t>2 2025/02/25 Transformers for Natural Language Processing and</a:t>
            </a:r>
            <a:br>
              <a:rPr lang="en-US" sz="8400" dirty="0"/>
            </a:br>
            <a:r>
              <a:rPr lang="en-US" sz="8400" dirty="0"/>
              <a:t>                          Computer Vision</a:t>
            </a:r>
          </a:p>
          <a:p>
            <a:pPr marL="0" indent="0">
              <a:buNone/>
            </a:pPr>
            <a:r>
              <a:rPr lang="en-US" sz="8400" dirty="0">
                <a:solidFill>
                  <a:schemeClr val="accent6">
                    <a:lumMod val="75000"/>
                  </a:schemeClr>
                </a:solidFill>
              </a:rPr>
              <a:t>3 2025/03/04 Large Language Models (LLMs), </a:t>
            </a:r>
            <a:br>
              <a:rPr lang="en-US" sz="8400" dirty="0">
                <a:solidFill>
                  <a:schemeClr val="accent6">
                    <a:lumMod val="75000"/>
                  </a:schemeClr>
                </a:solidFill>
              </a:rPr>
            </a:br>
            <a:r>
              <a:rPr lang="en-US" sz="8400" dirty="0">
                <a:solidFill>
                  <a:schemeClr val="accent6">
                    <a:lumMod val="75000"/>
                  </a:schemeClr>
                </a:solidFill>
              </a:rPr>
              <a:t>                          NVIDIA Building RAG Agents with LLMs Part I</a:t>
            </a:r>
          </a:p>
          <a:p>
            <a:pPr marL="0" indent="0">
              <a:buNone/>
            </a:pPr>
            <a:r>
              <a:rPr lang="en-US" sz="8400" dirty="0">
                <a:solidFill>
                  <a:srgbClr val="7030A0"/>
                </a:solidFill>
              </a:rPr>
              <a:t>4 2025/03/11 Case Study on Generative AI Innovative Applications I</a:t>
            </a:r>
          </a:p>
          <a:p>
            <a:pPr marL="0" indent="0">
              <a:buNone/>
            </a:pPr>
            <a:r>
              <a:rPr lang="en-US" sz="8400" dirty="0">
                <a:solidFill>
                  <a:srgbClr val="C00000"/>
                </a:solidFill>
              </a:rPr>
              <a:t>5 2025/03/18 NVIDIA Building RAG Agents with LLMs Part II</a:t>
            </a:r>
          </a:p>
          <a:p>
            <a:pPr marL="0" indent="0">
              <a:buNone/>
            </a:pPr>
            <a:r>
              <a:rPr lang="en-US" sz="8400" dirty="0">
                <a:solidFill>
                  <a:schemeClr val="accent6">
                    <a:lumMod val="75000"/>
                  </a:schemeClr>
                </a:solidFill>
              </a:rPr>
              <a:t>6 2025/03/25 NVIDIA Building RAG Agents with LLMs Part III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2099103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20</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3"/>
              </a:rPr>
              <a:t>https://learn.nvidia.com/courses/course-detail?course_id=course-v1:DLI+S-FX-08+V1</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29606350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3431"/>
        <p:cNvGrpSpPr/>
        <p:nvPr/>
      </p:nvGrpSpPr>
      <p:grpSpPr>
        <a:xfrm>
          <a:off x="0" y="0"/>
          <a:ext cx="0" cy="0"/>
          <a:chOff x="0" y="0"/>
          <a:chExt cx="0" cy="0"/>
        </a:xfrm>
      </p:grpSpPr>
      <p:sp>
        <p:nvSpPr>
          <p:cNvPr id="3432" name="Google Shape;3432;p191"/>
          <p:cNvSpPr txBox="1">
            <a:spLocks noGrp="1"/>
          </p:cNvSpPr>
          <p:nvPr>
            <p:ph type="title"/>
          </p:nvPr>
        </p:nvSpPr>
        <p:spPr>
          <a:xfrm>
            <a:off x="2514600" y="0"/>
            <a:ext cx="31546800" cy="2514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Semantic Guardrails</a:t>
            </a:r>
            <a:endParaRPr sz="8400"/>
          </a:p>
        </p:txBody>
      </p:sp>
      <p:sp>
        <p:nvSpPr>
          <p:cNvPr id="3433" name="Google Shape;3433;p191"/>
          <p:cNvSpPr/>
          <p:nvPr/>
        </p:nvSpPr>
        <p:spPr>
          <a:xfrm>
            <a:off x="20539807" y="9035042"/>
            <a:ext cx="4495800" cy="2854500"/>
          </a:xfrm>
          <a:prstGeom prst="roundRect">
            <a:avLst>
              <a:gd name="adj" fmla="val 48000"/>
            </a:avLst>
          </a:prstGeom>
          <a:solidFill>
            <a:schemeClr val="dk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LLM</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pic>
        <p:nvPicPr>
          <p:cNvPr id="3434" name="Google Shape;3434;p191" descr="🦜 Parrot Emoji – Meaning, Pictures, Codes – 📕 EmojiGuide"/>
          <p:cNvPicPr preferRelativeResize="0"/>
          <p:nvPr/>
        </p:nvPicPr>
        <p:blipFill>
          <a:blip r:embed="rId3">
            <a:alphaModFix/>
          </a:blip>
          <a:stretch>
            <a:fillRect/>
          </a:stretch>
        </p:blipFill>
        <p:spPr>
          <a:xfrm>
            <a:off x="21822576" y="7437077"/>
            <a:ext cx="2312427" cy="2268529"/>
          </a:xfrm>
          <a:prstGeom prst="rect">
            <a:avLst/>
          </a:prstGeom>
          <a:noFill/>
          <a:ln>
            <a:noFill/>
          </a:ln>
        </p:spPr>
      </p:pic>
      <p:sp>
        <p:nvSpPr>
          <p:cNvPr id="3435" name="Google Shape;3435;p191"/>
          <p:cNvSpPr/>
          <p:nvPr/>
        </p:nvSpPr>
        <p:spPr>
          <a:xfrm>
            <a:off x="16750575" y="5658522"/>
            <a:ext cx="4495800" cy="3557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Answer Please 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sp>
        <p:nvSpPr>
          <p:cNvPr id="3436" name="Google Shape;3436;p191"/>
          <p:cNvSpPr/>
          <p:nvPr/>
        </p:nvSpPr>
        <p:spPr>
          <a:xfrm>
            <a:off x="2894275" y="8430288"/>
            <a:ext cx="6518100" cy="3557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0071C5"/>
                </a:solidFill>
                <a:effectLst/>
                <a:uLnTx/>
                <a:uFillTx/>
                <a:latin typeface="Arial"/>
                <a:cs typeface="Arial"/>
                <a:sym typeface="Arial"/>
              </a:rPr>
              <a:t>How’s the weather?</a:t>
            </a:r>
            <a:endParaRPr kumimoji="0" sz="6400" b="1" i="0" u="none" strike="noStrike" kern="0" cap="none" spc="0" normalizeH="0" baseline="0" noProof="0">
              <a:ln>
                <a:noFill/>
              </a:ln>
              <a:solidFill>
                <a:srgbClr val="0071C5"/>
              </a:solidFill>
              <a:effectLst/>
              <a:uLnTx/>
              <a:uFillTx/>
              <a:latin typeface="Arial"/>
              <a:cs typeface="Arial"/>
              <a:sym typeface="Arial"/>
            </a:endParaRPr>
          </a:p>
        </p:txBody>
      </p:sp>
      <p:cxnSp>
        <p:nvCxnSpPr>
          <p:cNvPr id="3437" name="Google Shape;3437;p191"/>
          <p:cNvCxnSpPr>
            <a:stCxn id="3435" idx="1"/>
            <a:endCxn id="3438" idx="0"/>
          </p:cNvCxnSpPr>
          <p:nvPr/>
        </p:nvCxnSpPr>
        <p:spPr>
          <a:xfrm flipH="1">
            <a:off x="14082375" y="7437072"/>
            <a:ext cx="2668200" cy="1554300"/>
          </a:xfrm>
          <a:prstGeom prst="curvedConnector2">
            <a:avLst/>
          </a:prstGeom>
          <a:noFill/>
          <a:ln w="114300" cap="flat" cmpd="sng">
            <a:solidFill>
              <a:schemeClr val="dk2"/>
            </a:solidFill>
            <a:prstDash val="solid"/>
            <a:round/>
            <a:headEnd type="stealth" w="med" len="med"/>
            <a:tailEnd type="none" w="med" len="med"/>
          </a:ln>
        </p:spPr>
      </p:cxnSp>
      <p:sp>
        <p:nvSpPr>
          <p:cNvPr id="3439" name="Google Shape;3439;p191"/>
          <p:cNvSpPr/>
          <p:nvPr/>
        </p:nvSpPr>
        <p:spPr>
          <a:xfrm>
            <a:off x="26658100" y="8686138"/>
            <a:ext cx="8213700" cy="3557100"/>
          </a:xfrm>
          <a:prstGeom prst="roundRect">
            <a:avLst>
              <a:gd name="adj" fmla="val 48000"/>
            </a:avLst>
          </a:prstGeom>
          <a:solidFill>
            <a:schemeClr val="dk1"/>
          </a:solid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0000"/>
                </a:solidFill>
                <a:effectLst/>
                <a:uLnTx/>
                <a:uFillTx/>
                <a:latin typeface="Arial"/>
                <a:cs typeface="Arial"/>
                <a:sym typeface="Arial"/>
              </a:rPr>
              <a:t>No. I shouldn’t answer that</a:t>
            </a:r>
            <a:endParaRPr kumimoji="0" sz="6400" b="1" i="0" u="none" strike="noStrike" kern="0" cap="none" spc="0" normalizeH="0" baseline="0" noProof="0">
              <a:ln>
                <a:noFill/>
              </a:ln>
              <a:solidFill>
                <a:srgbClr val="FF0000"/>
              </a:solidFill>
              <a:effectLst/>
              <a:uLnTx/>
              <a:uFillTx/>
              <a:latin typeface="Arial"/>
              <a:cs typeface="Arial"/>
              <a:sym typeface="Arial"/>
            </a:endParaRPr>
          </a:p>
        </p:txBody>
      </p:sp>
      <p:cxnSp>
        <p:nvCxnSpPr>
          <p:cNvPr id="3440" name="Google Shape;3440;p191"/>
          <p:cNvCxnSpPr>
            <a:stCxn id="3438" idx="1"/>
            <a:endCxn id="3436" idx="3"/>
          </p:cNvCxnSpPr>
          <p:nvPr/>
        </p:nvCxnSpPr>
        <p:spPr>
          <a:xfrm flipH="1">
            <a:off x="9412375" y="10208838"/>
            <a:ext cx="2176200" cy="6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441" name="Google Shape;3441;p191"/>
          <p:cNvCxnSpPr>
            <a:stCxn id="3439" idx="1"/>
            <a:endCxn id="3433" idx="3"/>
          </p:cNvCxnSpPr>
          <p:nvPr/>
        </p:nvCxnSpPr>
        <p:spPr>
          <a:xfrm rot="10800000">
            <a:off x="25035700" y="10462288"/>
            <a:ext cx="1622400" cy="2400"/>
          </a:xfrm>
          <a:prstGeom prst="curvedConnector3">
            <a:avLst>
              <a:gd name="adj1" fmla="val 50003"/>
            </a:avLst>
          </a:prstGeom>
          <a:noFill/>
          <a:ln w="114300" cap="flat" cmpd="sng">
            <a:solidFill>
              <a:schemeClr val="dk2"/>
            </a:solidFill>
            <a:prstDash val="solid"/>
            <a:round/>
            <a:headEnd type="stealth" w="med" len="med"/>
            <a:tailEnd type="none" w="med" len="med"/>
          </a:ln>
        </p:spPr>
      </p:cxnSp>
      <p:sp>
        <p:nvSpPr>
          <p:cNvPr id="3438" name="Google Shape;3438;p191"/>
          <p:cNvSpPr/>
          <p:nvPr/>
        </p:nvSpPr>
        <p:spPr>
          <a:xfrm>
            <a:off x="11588575" y="8991288"/>
            <a:ext cx="4987800" cy="2435100"/>
          </a:xfrm>
          <a:prstGeom prst="roundRect">
            <a:avLst>
              <a:gd name="adj" fmla="val 48000"/>
            </a:avLst>
          </a:prstGeom>
          <a:solidFill>
            <a:schemeClr val="dk1"/>
          </a:solidFill>
          <a:ln w="762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Classifier</a:t>
            </a:r>
            <a:endParaRPr kumimoji="0" sz="6400" b="1" i="0" u="none" strike="noStrike" kern="0" cap="none" spc="0" normalizeH="0" baseline="0" noProof="0">
              <a:ln>
                <a:noFill/>
              </a:ln>
              <a:solidFill>
                <a:srgbClr val="9900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FF"/>
                </a:solidFill>
                <a:effectLst/>
                <a:uLnTx/>
                <a:uFillTx/>
                <a:latin typeface="Arial"/>
                <a:cs typeface="Arial"/>
                <a:sym typeface="Arial"/>
              </a:rPr>
              <a:t>Branch</a:t>
            </a:r>
            <a:endParaRPr kumimoji="0" sz="6400" b="1" i="0" u="none" strike="noStrike" kern="0" cap="none" spc="0" normalizeH="0" baseline="0" noProof="0">
              <a:ln>
                <a:noFill/>
              </a:ln>
              <a:solidFill>
                <a:srgbClr val="9900FF"/>
              </a:solidFill>
              <a:effectLst/>
              <a:uLnTx/>
              <a:uFillTx/>
              <a:latin typeface="Arial"/>
              <a:cs typeface="Arial"/>
              <a:sym typeface="Arial"/>
            </a:endParaRPr>
          </a:p>
        </p:txBody>
      </p:sp>
      <p:sp>
        <p:nvSpPr>
          <p:cNvPr id="3442" name="Google Shape;3442;p191"/>
          <p:cNvSpPr/>
          <p:nvPr/>
        </p:nvSpPr>
        <p:spPr>
          <a:xfrm>
            <a:off x="16750563" y="11631386"/>
            <a:ext cx="4495800" cy="3284100"/>
          </a:xfrm>
          <a:prstGeom prst="roundRect">
            <a:avLst>
              <a:gd name="adj" fmla="val 48000"/>
            </a:avLst>
          </a:prstGeom>
          <a:solidFill>
            <a:schemeClr val="dk1"/>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FF9900"/>
                </a:solidFill>
                <a:effectLst/>
                <a:uLnTx/>
                <a:uFillTx/>
                <a:latin typeface="Arial"/>
                <a:cs typeface="Arial"/>
                <a:sym typeface="Arial"/>
              </a:rPr>
              <a:t>Prompt</a:t>
            </a:r>
            <a:endParaRPr kumimoji="0" sz="6400" b="1" i="0" u="none" strike="noStrike" kern="0" cap="none" spc="0" normalizeH="0" baseline="0" noProof="0">
              <a:ln>
                <a:noFill/>
              </a:ln>
              <a:solidFill>
                <a:srgbClr val="FF99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9900"/>
                </a:solidFill>
                <a:effectLst/>
                <a:uLnTx/>
                <a:uFillTx/>
                <a:latin typeface="Roboto Mono"/>
                <a:ea typeface="Roboto Mono"/>
                <a:cs typeface="Roboto Mono"/>
                <a:sym typeface="Roboto Mono"/>
              </a:rPr>
              <a:t>Don’t Answer question</a:t>
            </a:r>
            <a:endParaRPr kumimoji="0" sz="3900" b="0" i="0" u="none" strike="noStrike" kern="0" cap="none" spc="0" normalizeH="0" baseline="0" noProof="0">
              <a:ln>
                <a:noFill/>
              </a:ln>
              <a:solidFill>
                <a:srgbClr val="FF9900"/>
              </a:solidFill>
              <a:effectLst/>
              <a:uLnTx/>
              <a:uFillTx/>
              <a:latin typeface="Roboto Mono"/>
              <a:ea typeface="Roboto Mono"/>
              <a:cs typeface="Roboto Mono"/>
              <a:sym typeface="Roboto Mono"/>
            </a:endParaRPr>
          </a:p>
        </p:txBody>
      </p:sp>
      <p:cxnSp>
        <p:nvCxnSpPr>
          <p:cNvPr id="3443" name="Google Shape;3443;p191"/>
          <p:cNvCxnSpPr>
            <a:stCxn id="3442" idx="1"/>
            <a:endCxn id="3438" idx="2"/>
          </p:cNvCxnSpPr>
          <p:nvPr/>
        </p:nvCxnSpPr>
        <p:spPr>
          <a:xfrm rot="10800000">
            <a:off x="14082363" y="11426336"/>
            <a:ext cx="2668200" cy="1847100"/>
          </a:xfrm>
          <a:prstGeom prst="curvedConnector2">
            <a:avLst/>
          </a:prstGeom>
          <a:noFill/>
          <a:ln w="114300" cap="flat" cmpd="sng">
            <a:solidFill>
              <a:schemeClr val="dk2"/>
            </a:solidFill>
            <a:prstDash val="solid"/>
            <a:round/>
            <a:headEnd type="stealth" w="med" len="med"/>
            <a:tailEnd type="none" w="med" len="med"/>
          </a:ln>
        </p:spPr>
      </p:cxnSp>
      <p:sp>
        <p:nvSpPr>
          <p:cNvPr id="3444" name="Google Shape;3444;p191"/>
          <p:cNvSpPr/>
          <p:nvPr/>
        </p:nvSpPr>
        <p:spPr>
          <a:xfrm>
            <a:off x="1450250" y="14323776"/>
            <a:ext cx="6518100" cy="29874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Tell me about GPUs</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45" name="Google Shape;3445;p191"/>
          <p:cNvSpPr/>
          <p:nvPr/>
        </p:nvSpPr>
        <p:spPr>
          <a:xfrm>
            <a:off x="8404875" y="3895375"/>
            <a:ext cx="5677500" cy="27531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Illegal Topics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sp>
        <p:nvSpPr>
          <p:cNvPr id="3446" name="Google Shape;3446;p191"/>
          <p:cNvSpPr/>
          <p:nvPr/>
        </p:nvSpPr>
        <p:spPr>
          <a:xfrm>
            <a:off x="5697175" y="16496929"/>
            <a:ext cx="5921100" cy="24939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an LLM Service</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47" name="Google Shape;3447;p191"/>
          <p:cNvSpPr/>
          <p:nvPr/>
        </p:nvSpPr>
        <p:spPr>
          <a:xfrm>
            <a:off x="11207525" y="17602332"/>
            <a:ext cx="7481700" cy="24153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76B900"/>
                </a:solidFill>
                <a:effectLst/>
                <a:uLnTx/>
                <a:uFillTx/>
                <a:latin typeface="Arial"/>
                <a:cs typeface="Arial"/>
                <a:sym typeface="Arial"/>
              </a:rPr>
              <a:t>What’s a good game with RTX?</a:t>
            </a:r>
            <a:endParaRPr kumimoji="0" sz="6400" b="1" i="0" u="none" strike="noStrike" kern="0" cap="none" spc="0" normalizeH="0" baseline="0" noProof="0">
              <a:ln>
                <a:noFill/>
              </a:ln>
              <a:solidFill>
                <a:srgbClr val="76B900"/>
              </a:solidFill>
              <a:effectLst/>
              <a:uLnTx/>
              <a:uFillTx/>
              <a:latin typeface="Arial"/>
              <a:cs typeface="Arial"/>
              <a:sym typeface="Arial"/>
            </a:endParaRPr>
          </a:p>
        </p:txBody>
      </p:sp>
      <p:sp>
        <p:nvSpPr>
          <p:cNvPr id="3448" name="Google Shape;3448;p191"/>
          <p:cNvSpPr/>
          <p:nvPr/>
        </p:nvSpPr>
        <p:spPr>
          <a:xfrm>
            <a:off x="4207425" y="4598525"/>
            <a:ext cx="5677500" cy="3012000"/>
          </a:xfrm>
          <a:prstGeom prst="roundRect">
            <a:avLst>
              <a:gd name="adj" fmla="val 48000"/>
            </a:avLst>
          </a:prstGeom>
          <a:solidFill>
            <a:schemeClr val="dk1"/>
          </a:solidFill>
          <a:ln w="76200" cap="flat" cmpd="sng">
            <a:solidFill>
              <a:srgbClr val="0071C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400" b="1" i="0" u="none" strike="noStrike" kern="0" cap="none" spc="0" normalizeH="0" baseline="0" noProof="0">
                <a:ln>
                  <a:noFill/>
                </a:ln>
                <a:solidFill>
                  <a:srgbClr val="990000"/>
                </a:solidFill>
                <a:effectLst/>
                <a:uLnTx/>
                <a:uFillTx/>
                <a:latin typeface="Arial"/>
                <a:cs typeface="Arial"/>
                <a:sym typeface="Arial"/>
              </a:rPr>
              <a:t>Irrelevant Questions</a:t>
            </a:r>
            <a:endParaRPr kumimoji="0" sz="6400" b="1" i="0" u="none" strike="noStrike" kern="0" cap="none" spc="0" normalizeH="0" baseline="0" noProof="0">
              <a:ln>
                <a:noFill/>
              </a:ln>
              <a:solidFill>
                <a:srgbClr val="990000"/>
              </a:solidFill>
              <a:effectLst/>
              <a:uLnTx/>
              <a:uFillTx/>
              <a:latin typeface="Arial"/>
              <a:cs typeface="Arial"/>
              <a:sym typeface="Arial"/>
            </a:endParaRPr>
          </a:p>
        </p:txBody>
      </p:sp>
      <p:cxnSp>
        <p:nvCxnSpPr>
          <p:cNvPr id="3449" name="Google Shape;3449;p191"/>
          <p:cNvCxnSpPr>
            <a:endCxn id="3445" idx="2"/>
          </p:cNvCxnSpPr>
          <p:nvPr/>
        </p:nvCxnSpPr>
        <p:spPr>
          <a:xfrm rot="5400000" flipH="1">
            <a:off x="10425975" y="7466125"/>
            <a:ext cx="2414400" cy="7791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450" name="Google Shape;3450;p191"/>
          <p:cNvCxnSpPr/>
          <p:nvPr/>
        </p:nvCxnSpPr>
        <p:spPr>
          <a:xfrm rot="10800000">
            <a:off x="8316500" y="7626175"/>
            <a:ext cx="3194700" cy="4134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451" name="Google Shape;3451;p191"/>
          <p:cNvCxnSpPr>
            <a:endCxn id="3444" idx="3"/>
          </p:cNvCxnSpPr>
          <p:nvPr/>
        </p:nvCxnSpPr>
        <p:spPr>
          <a:xfrm flipH="1">
            <a:off x="7968350" y="13886376"/>
            <a:ext cx="2739000" cy="1931100"/>
          </a:xfrm>
          <a:prstGeom prst="curvedConnector3">
            <a:avLst>
              <a:gd name="adj1" fmla="val 34692"/>
            </a:avLst>
          </a:prstGeom>
          <a:noFill/>
          <a:ln w="114300" cap="flat" cmpd="sng">
            <a:solidFill>
              <a:schemeClr val="dk2"/>
            </a:solidFill>
            <a:prstDash val="solid"/>
            <a:round/>
            <a:headEnd type="stealth" w="med" len="med"/>
            <a:tailEnd type="none" w="med" len="med"/>
          </a:ln>
        </p:spPr>
      </p:cxnSp>
      <p:cxnSp>
        <p:nvCxnSpPr>
          <p:cNvPr id="3452" name="Google Shape;3452;p191"/>
          <p:cNvCxnSpPr/>
          <p:nvPr/>
        </p:nvCxnSpPr>
        <p:spPr>
          <a:xfrm rot="5400000">
            <a:off x="8199175" y="12964700"/>
            <a:ext cx="5569500" cy="2077800"/>
          </a:xfrm>
          <a:prstGeom prst="curvedConnector3">
            <a:avLst>
              <a:gd name="adj1" fmla="val 50000"/>
            </a:avLst>
          </a:prstGeom>
          <a:noFill/>
          <a:ln w="114300" cap="flat" cmpd="sng">
            <a:solidFill>
              <a:schemeClr val="dk2"/>
            </a:solidFill>
            <a:prstDash val="solid"/>
            <a:round/>
            <a:headEnd type="stealth" w="med" len="med"/>
            <a:tailEnd type="none" w="med" len="med"/>
          </a:ln>
        </p:spPr>
      </p:cxnSp>
      <p:cxnSp>
        <p:nvCxnSpPr>
          <p:cNvPr id="3453" name="Google Shape;3453;p191"/>
          <p:cNvCxnSpPr>
            <a:endCxn id="3447" idx="0"/>
          </p:cNvCxnSpPr>
          <p:nvPr/>
        </p:nvCxnSpPr>
        <p:spPr>
          <a:xfrm rot="-5400000" flipH="1">
            <a:off x="11416175" y="14070132"/>
            <a:ext cx="3569700" cy="3494700"/>
          </a:xfrm>
          <a:prstGeom prst="curvedConnector3">
            <a:avLst>
              <a:gd name="adj1" fmla="val 50000"/>
            </a:avLst>
          </a:prstGeom>
          <a:noFill/>
          <a:ln w="114300" cap="flat" cmpd="sng">
            <a:solidFill>
              <a:schemeClr val="dk2"/>
            </a:solidFill>
            <a:prstDash val="solid"/>
            <a:round/>
            <a:headEnd type="stealth" w="med" len="med"/>
            <a:tailEnd type="none" w="med" len="med"/>
          </a:ln>
        </p:spPr>
      </p:cxnSp>
      <p:sp>
        <p:nvSpPr>
          <p:cNvPr id="3454" name="Google Shape;3454;p191"/>
          <p:cNvSpPr txBox="1">
            <a:spLocks noGrp="1"/>
          </p:cNvSpPr>
          <p:nvPr>
            <p:ph type="sldNum" idx="12"/>
          </p:nvPr>
        </p:nvSpPr>
        <p:spPr>
          <a:xfrm>
            <a:off x="34227135" y="18999003"/>
            <a:ext cx="2194800" cy="1575000"/>
          </a:xfrm>
          <a:prstGeom prst="rect">
            <a:avLst/>
          </a:prstGeom>
        </p:spPr>
        <p:txBody>
          <a:bodyPr spcFirstLastPara="1" wrap="square" lIns="335225" tIns="335225" rIns="335225" bIns="3352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3600" b="0" i="0" u="none" strike="noStrike" kern="0" cap="none" spc="0" normalizeH="0" baseline="0" noProof="0">
                <a:ln>
                  <a:noFill/>
                </a:ln>
                <a:solidFill>
                  <a:srgbClr val="000000"/>
                </a:solidFill>
                <a:effectLst/>
                <a:uLnTx/>
                <a:uFillTx/>
                <a:latin typeface="NVIDIA Sans"/>
                <a:cs typeface="NVIDIA Sans"/>
                <a:sym typeface="NVIDIA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200</a:t>
            </a:fld>
            <a:endParaRPr kumimoji="0" sz="3600" b="0" i="0" u="none" strike="noStrike" kern="0" cap="none" spc="0" normalizeH="0" baseline="0" noProof="0">
              <a:ln>
                <a:noFill/>
              </a:ln>
              <a:solidFill>
                <a:srgbClr val="000000"/>
              </a:solidFill>
              <a:effectLst/>
              <a:uLnTx/>
              <a:uFillTx/>
              <a:latin typeface="NVIDIA Sans"/>
              <a:cs typeface="NVIDIA Sans"/>
              <a:sym typeface="NVIDIA Sans"/>
            </a:endParaRPr>
          </a:p>
        </p:txBody>
      </p:sp>
      <p:sp>
        <p:nvSpPr>
          <p:cNvPr id="2" name="TextBox 1">
            <a:extLst>
              <a:ext uri="{FF2B5EF4-FFF2-40B4-BE49-F238E27FC236}">
                <a16:creationId xmlns:a16="http://schemas.microsoft.com/office/drawing/2014/main" id="{B2595962-0DC7-6F58-C4FF-517BD76942E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901168-B68D-0A28-A85F-3F1F2D3E5D28}"/>
              </a:ext>
            </a:extLst>
          </p:cNvPr>
          <p:cNvPicPr>
            <a:picLocks noChangeAspect="1"/>
          </p:cNvPicPr>
          <p:nvPr/>
        </p:nvPicPr>
        <p:blipFill>
          <a:blip r:embed="rId2"/>
          <a:stretch>
            <a:fillRect/>
          </a:stretch>
        </p:blipFill>
        <p:spPr>
          <a:xfrm>
            <a:off x="570694" y="5485583"/>
            <a:ext cx="8032653" cy="14018523"/>
          </a:xfrm>
          <a:prstGeom prst="rect">
            <a:avLst/>
          </a:prstGeom>
        </p:spPr>
      </p:pic>
      <p:pic>
        <p:nvPicPr>
          <p:cNvPr id="14" name="Picture 13">
            <a:extLst>
              <a:ext uri="{FF2B5EF4-FFF2-40B4-BE49-F238E27FC236}">
                <a16:creationId xmlns:a16="http://schemas.microsoft.com/office/drawing/2014/main" id="{A19A3BAA-499A-ED1A-C135-914615D06AAD}"/>
              </a:ext>
            </a:extLst>
          </p:cNvPr>
          <p:cNvPicPr>
            <a:picLocks noChangeAspect="1"/>
          </p:cNvPicPr>
          <p:nvPr/>
        </p:nvPicPr>
        <p:blipFill>
          <a:blip r:embed="rId3"/>
          <a:stretch>
            <a:fillRect/>
          </a:stretch>
        </p:blipFill>
        <p:spPr>
          <a:xfrm>
            <a:off x="8911676" y="6264208"/>
            <a:ext cx="27093630" cy="2046133"/>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6041655"/>
          </a:xfrm>
        </p:spPr>
        <p:txBody>
          <a:bodyPr>
            <a:normAutofit/>
          </a:bodyPr>
          <a:lstStyle/>
          <a:p>
            <a:r>
              <a:rPr lang="en-US" sz="12000" dirty="0">
                <a:solidFill>
                  <a:srgbClr val="C00000"/>
                </a:solidFill>
              </a:rPr>
              <a:t>NVIDIA Building RAG Agents with LLMs </a:t>
            </a:r>
            <a:br>
              <a:rPr lang="en-US" sz="12000" dirty="0">
                <a:solidFill>
                  <a:srgbClr val="C00000"/>
                </a:solidFill>
              </a:rPr>
            </a:br>
            <a:r>
              <a:rPr lang="en-US" sz="12000" dirty="0">
                <a:solidFill>
                  <a:srgbClr val="C00000"/>
                </a:solidFill>
              </a:rPr>
              <a:t>Part II</a:t>
            </a:r>
            <a:br>
              <a:rPr lang="en-US" sz="12000" dirty="0">
                <a:solidFill>
                  <a:srgbClr val="C00000"/>
                </a:solidFill>
              </a:rPr>
            </a:br>
            <a:r>
              <a:rPr lang="en-US" sz="12000" dirty="0">
                <a:solidFill>
                  <a:srgbClr val="C00000"/>
                </a:solidFill>
              </a:rPr>
              <a:t>[5, 6]</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https://learn.nvidia.com/courses/course-detail?course_id=course-v1:DLI+S-FX-15+V1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C026A652-A2F4-7210-1D05-590FFCBAB407}"/>
              </a:ext>
            </a:extLst>
          </p:cNvPr>
          <p:cNvSpPr/>
          <p:nvPr/>
        </p:nvSpPr>
        <p:spPr>
          <a:xfrm>
            <a:off x="30523543" y="6314620"/>
            <a:ext cx="2540886" cy="2046133"/>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ounded Rectangle 11">
            <a:extLst>
              <a:ext uri="{FF2B5EF4-FFF2-40B4-BE49-F238E27FC236}">
                <a16:creationId xmlns:a16="http://schemas.microsoft.com/office/drawing/2014/main" id="{DB6A9678-C4D3-EFF1-C9C0-1D9CB587E3A9}"/>
              </a:ext>
            </a:extLst>
          </p:cNvPr>
          <p:cNvSpPr/>
          <p:nvPr/>
        </p:nvSpPr>
        <p:spPr>
          <a:xfrm>
            <a:off x="664839" y="16638183"/>
            <a:ext cx="7844362" cy="2895245"/>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F5DFA7AF-9364-E55C-7809-E8E9E1CFF6DB}"/>
              </a:ext>
            </a:extLst>
          </p:cNvPr>
          <p:cNvPicPr>
            <a:picLocks noChangeAspect="1"/>
          </p:cNvPicPr>
          <p:nvPr/>
        </p:nvPicPr>
        <p:blipFill>
          <a:blip r:embed="rId5"/>
          <a:stretch>
            <a:fillRect/>
          </a:stretch>
        </p:blipFill>
        <p:spPr>
          <a:xfrm>
            <a:off x="13121656" y="8890146"/>
            <a:ext cx="12249817" cy="10643282"/>
          </a:xfrm>
          <a:prstGeom prst="rect">
            <a:avLst/>
          </a:prstGeom>
        </p:spPr>
      </p:pic>
      <p:sp>
        <p:nvSpPr>
          <p:cNvPr id="11" name="Rounded Rectangle 10">
            <a:extLst>
              <a:ext uri="{FF2B5EF4-FFF2-40B4-BE49-F238E27FC236}">
                <a16:creationId xmlns:a16="http://schemas.microsoft.com/office/drawing/2014/main" id="{49AED73D-0A74-C13F-8AE0-9BC468A7C43B}"/>
              </a:ext>
            </a:extLst>
          </p:cNvPr>
          <p:cNvSpPr/>
          <p:nvPr/>
        </p:nvSpPr>
        <p:spPr>
          <a:xfrm>
            <a:off x="13121656" y="16300175"/>
            <a:ext cx="12249816" cy="320393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0986760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1603169" y="3898232"/>
            <a:ext cx="34401333" cy="15400421"/>
          </a:xfrm>
        </p:spPr>
        <p:txBody>
          <a:bodyPr>
            <a:noAutofit/>
          </a:bodyPr>
          <a:lstStyle/>
          <a:p>
            <a:pPr>
              <a:lnSpc>
                <a:spcPct val="130000"/>
              </a:lnSpc>
              <a:spcAft>
                <a:spcPts val="1800"/>
              </a:spcAft>
            </a:pPr>
            <a:r>
              <a:rPr lang="en-US" sz="10000" b="0" dirty="0"/>
              <a:t>NVIDIA DLI (2024), Building RAG Agents with LLMs, </a:t>
            </a:r>
            <a:br>
              <a:rPr lang="en-US" sz="7200" b="0" dirty="0"/>
            </a:br>
            <a:r>
              <a:rPr lang="en-US" sz="7200" b="0" dirty="0">
                <a:hlinkClick r:id="rId2"/>
              </a:rPr>
              <a:t>https://learn.nvidia.com/courses/course-detail?course_id=course-v1:DLI+S-FX-15+V1</a:t>
            </a:r>
            <a:endParaRPr lang="en-US" sz="7200" b="0" dirty="0"/>
          </a:p>
          <a:p>
            <a:pPr>
              <a:lnSpc>
                <a:spcPct val="130000"/>
              </a:lnSpc>
              <a:spcAft>
                <a:spcPts val="1800"/>
              </a:spcAft>
            </a:pPr>
            <a:r>
              <a:rPr lang="en-US" sz="10000" b="0" dirty="0"/>
              <a:t>NVIDIA DLI (2024), Generative AI with Diffusion Models, </a:t>
            </a:r>
            <a:r>
              <a:rPr lang="en-US" sz="7200" b="0" dirty="0">
                <a:hlinkClick r:id="rId3"/>
              </a:rPr>
              <a:t>https://learn.nvidia.com/courses/course-detail?course_id=course-v1:DLI+S-FX-14+V1</a:t>
            </a:r>
            <a:endParaRPr lang="en-US" sz="7200" b="0" dirty="0"/>
          </a:p>
          <a:p>
            <a:pPr>
              <a:lnSpc>
                <a:spcPct val="150000"/>
              </a:lnSpc>
              <a:spcAft>
                <a:spcPts val="1800"/>
              </a:spcAft>
            </a:pPr>
            <a:endParaRPr lang="en-US" sz="7200" b="0" dirty="0"/>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202</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33159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21</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https://learn.nvidia.com/courses/course-detail?course_id=course-v1:DLI+S-FX-14+V1</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22</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928926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23</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576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24</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12144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981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26</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210686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https://developer.nvidia.com/join-nvidia-developer-program</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15A86C65-2CA2-99EF-B398-9E27345C4DD7}"/>
              </a:ext>
            </a:extLst>
          </p:cNvPr>
          <p:cNvPicPr>
            <a:picLocks noChangeAspect="1"/>
          </p:cNvPicPr>
          <p:nvPr/>
        </p:nvPicPr>
        <p:blipFill>
          <a:blip r:embed="rId3"/>
          <a:stretch>
            <a:fillRect/>
          </a:stretch>
        </p:blipFill>
        <p:spPr>
          <a:xfrm>
            <a:off x="2752973" y="3356196"/>
            <a:ext cx="31070049" cy="16330536"/>
          </a:xfrm>
          <a:prstGeom prst="rect">
            <a:avLst/>
          </a:prstGeom>
        </p:spPr>
      </p:pic>
      <p:pic>
        <p:nvPicPr>
          <p:cNvPr id="5" name="Picture 4">
            <a:extLst>
              <a:ext uri="{FF2B5EF4-FFF2-40B4-BE49-F238E27FC236}">
                <a16:creationId xmlns:a16="http://schemas.microsoft.com/office/drawing/2014/main" id="{4FC7B8E8-634D-EAB1-8BD3-C3AF99A2668E}"/>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089146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28</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https://learn.nvidia.com/my-learning</a:t>
            </a:r>
            <a:endParaRPr lang="en-US" sz="5400" kern="1200" dirty="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761991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29</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https://learn.nvidia.com/my-learning</a:t>
            </a:r>
            <a:endParaRPr lang="en-US" sz="5400" kern="1200" dirty="0">
              <a:solidFill>
                <a:prstClr val="black"/>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41484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chemeClr val="bg1">
                    <a:lumMod val="65000"/>
                  </a:schemeClr>
                </a:solidFill>
              </a:rPr>
              <a:t>7 2025/04/01 Self-Learning</a:t>
            </a:r>
          </a:p>
          <a:p>
            <a:pPr marL="0" indent="0">
              <a:buNone/>
            </a:pPr>
            <a:r>
              <a:rPr lang="en-US" sz="8400" dirty="0">
                <a:solidFill>
                  <a:schemeClr val="accent2">
                    <a:lumMod val="75000"/>
                  </a:schemeClr>
                </a:solidFill>
              </a:rPr>
              <a:t>8 2025/04/08 Midterm Project Report</a:t>
            </a:r>
          </a:p>
          <a:p>
            <a:pPr marL="0" indent="0">
              <a:buNone/>
            </a:pPr>
            <a:r>
              <a:rPr lang="en-US" sz="8400" dirty="0"/>
              <a:t>9 2025/04/15 Generative AI for Multimodal Information Generation</a:t>
            </a:r>
          </a:p>
          <a:p>
            <a:pPr marL="0" indent="0">
              <a:buNone/>
            </a:pPr>
            <a:r>
              <a:rPr lang="en-US" sz="8400" dirty="0">
                <a:solidFill>
                  <a:schemeClr val="accent6">
                    <a:lumMod val="75000"/>
                  </a:schemeClr>
                </a:solidFill>
              </a:rPr>
              <a:t>10 2025/04/22 NVIDIA Generative AI with Diffusion Models Part I</a:t>
            </a:r>
          </a:p>
          <a:p>
            <a:pPr marL="0" indent="0">
              <a:buNone/>
            </a:pPr>
            <a:r>
              <a:rPr lang="en-US" sz="8400" dirty="0">
                <a:solidFill>
                  <a:schemeClr val="accent6">
                    <a:lumMod val="75000"/>
                  </a:schemeClr>
                </a:solidFill>
              </a:rPr>
              <a:t>11 2025/04/29 NVIDIA Generative AI with Diffusion Models Part II</a:t>
            </a:r>
          </a:p>
          <a:p>
            <a:pPr marL="0" indent="0">
              <a:buNone/>
            </a:pPr>
            <a:r>
              <a:rPr lang="en-US" sz="8400" dirty="0">
                <a:solidFill>
                  <a:srgbClr val="7030A0"/>
                </a:solidFill>
              </a:rPr>
              <a:t>12 2025/05/06 Case Study on Generative AI Innovative Applications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381335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30</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algn="ctr" defTabSz="2742927">
              <a:buClrTx/>
            </a:pPr>
            <a:r>
              <a:rPr lang="en-US" sz="5400" kern="1200" dirty="0">
                <a:solidFill>
                  <a:prstClr val="black"/>
                </a:solidFill>
                <a:latin typeface="Calibri" panose="020F0502020204030204"/>
                <a:ea typeface="+mn-ea"/>
                <a:cs typeface="+mn-cs"/>
                <a:hlinkClick r:id="rId3"/>
              </a:rPr>
              <a:t>https://learn.nvidia.com/my-learning</a:t>
            </a:r>
            <a:endParaRPr lang="en-US" sz="54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5"/>
          <a:stretch>
            <a:fillRect/>
          </a:stretch>
        </p:blipFill>
        <p:spPr>
          <a:xfrm>
            <a:off x="848493" y="13506329"/>
            <a:ext cx="26801352" cy="607184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662278" y="7067672"/>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6986FD4-AE36-CABC-12A3-5D35EF059B49}"/>
              </a:ext>
            </a:extLst>
          </p:cNvPr>
          <p:cNvPicPr>
            <a:picLocks noChangeAspect="1"/>
          </p:cNvPicPr>
          <p:nvPr/>
        </p:nvPicPr>
        <p:blipFill>
          <a:blip r:embed="rId6"/>
          <a:stretch>
            <a:fillRect/>
          </a:stretch>
        </p:blipFill>
        <p:spPr>
          <a:xfrm>
            <a:off x="28083597" y="5407957"/>
            <a:ext cx="8277893" cy="12429733"/>
          </a:xfrm>
          <a:prstGeom prst="rect">
            <a:avLst/>
          </a:prstGeom>
        </p:spPr>
      </p:pic>
    </p:spTree>
    <p:extLst>
      <p:ext uri="{BB962C8B-B14F-4D97-AF65-F5344CB8AC3E}">
        <p14:creationId xmlns:p14="http://schemas.microsoft.com/office/powerpoint/2010/main" val="2870877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31</a:t>
            </a:fld>
            <a:endParaRPr lang="en-US" kern="1200" dirty="0">
              <a:solidFill>
                <a:prstClr val="black">
                  <a:tint val="75000"/>
                </a:prstClr>
              </a:solidFill>
              <a:latin typeface="Calibri" panose="020F0502020204030204"/>
              <a:ea typeface="+mn-ea"/>
              <a:cs typeface="+mn-cs"/>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algn="ctr" defTabSz="2743200">
              <a:buClrTx/>
            </a:pPr>
            <a:r>
              <a:rPr lang="en-US" sz="4200" kern="1200" dirty="0">
                <a:solidFill>
                  <a:prstClr val="black"/>
                </a:solidFill>
                <a:latin typeface="Calibri" panose="020F0502020204030204"/>
                <a:ea typeface="+mn-ea"/>
                <a:cs typeface="+mn-cs"/>
                <a:hlinkClick r:id="rId3"/>
              </a:rPr>
              <a:t>https://learn.nvidia.com/certificates?id=ed-qOCIMQaatzU8SNUNxgw</a:t>
            </a:r>
          </a:p>
        </p:txBody>
      </p:sp>
    </p:spTree>
    <p:extLst>
      <p:ext uri="{BB962C8B-B14F-4D97-AF65-F5344CB8AC3E}">
        <p14:creationId xmlns:p14="http://schemas.microsoft.com/office/powerpoint/2010/main" val="547879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32</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2"/>
              </a:rPr>
              <a:t>https://learn.nvidia.com/en-us/training/self-paced-courses</a:t>
            </a:r>
            <a:endParaRPr lang="en-US" sz="540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794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33</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536341"/>
            <a:ext cx="30928692" cy="923330"/>
          </a:xfrm>
          <a:prstGeom prst="rect">
            <a:avLst/>
          </a:prstGeom>
          <a:noFill/>
        </p:spPr>
        <p:txBody>
          <a:bodyPr wrap="square">
            <a:spAutoFit/>
          </a:bodyPr>
          <a:lstStyle/>
          <a:p>
            <a:pPr algn="ctr" defTabSz="2743200">
              <a:buClrTx/>
            </a:pPr>
            <a:r>
              <a:rPr lang="en-US" sz="5400" kern="1200" dirty="0">
                <a:solidFill>
                  <a:prstClr val="black"/>
                </a:solidFill>
                <a:latin typeface="Calibri" panose="020F0502020204030204"/>
                <a:ea typeface="+mn-ea"/>
                <a:cs typeface="+mn-cs"/>
                <a:hlinkClick r:id="rId4"/>
              </a:rPr>
              <a:t>https://learn.nvidia.com/courses/course-detail?course_id=course-v1:DLI+S-FX-15+V1</a:t>
            </a:r>
            <a:endParaRPr lang="en-US" sz="5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99290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34</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D887BCC5-633B-FA28-3C51-AE7E184195DB}"/>
              </a:ext>
            </a:extLst>
          </p:cNvPr>
          <p:cNvPicPr>
            <a:picLocks noChangeAspect="1"/>
          </p:cNvPicPr>
          <p:nvPr/>
        </p:nvPicPr>
        <p:blipFill>
          <a:blip r:embed="rId4"/>
          <a:stretch>
            <a:fillRect/>
          </a:stretch>
        </p:blipFill>
        <p:spPr>
          <a:xfrm>
            <a:off x="1377379" y="2336800"/>
            <a:ext cx="33821241" cy="17475200"/>
          </a:xfrm>
          <a:prstGeom prst="rect">
            <a:avLst/>
          </a:prstGeom>
        </p:spPr>
      </p:pic>
      <p:sp>
        <p:nvSpPr>
          <p:cNvPr id="10" name="TextBox 9">
            <a:extLst>
              <a:ext uri="{FF2B5EF4-FFF2-40B4-BE49-F238E27FC236}">
                <a16:creationId xmlns:a16="http://schemas.microsoft.com/office/drawing/2014/main" id="{D0F5B58D-AD10-4E37-14CF-89B852177C27}"/>
              </a:ext>
            </a:extLst>
          </p:cNvPr>
          <p:cNvSpPr txBox="1"/>
          <p:nvPr/>
        </p:nvSpPr>
        <p:spPr>
          <a:xfrm>
            <a:off x="3926535" y="20043013"/>
            <a:ext cx="29552858" cy="523220"/>
          </a:xfrm>
          <a:prstGeom prst="rect">
            <a:avLst/>
          </a:prstGeom>
          <a:noFill/>
        </p:spPr>
        <p:txBody>
          <a:bodyPr wrap="square">
            <a:spAutoFit/>
          </a:bodyPr>
          <a:lstStyle/>
          <a:p>
            <a:pPr algn="ctr"/>
            <a:r>
              <a:rPr lang="en-US" sz="2800" b="0" dirty="0">
                <a:solidFill>
                  <a:schemeClr val="bg1">
                    <a:lumMod val="65000"/>
                  </a:schemeClr>
                </a:solidFill>
                <a:latin typeface="Calibri" panose="020F0502020204030204" pitchFamily="34" charset="0"/>
                <a:cs typeface="Calibri" panose="020F0502020204030204" pitchFamily="34" charset="0"/>
              </a:rPr>
              <a:t>Source: NVIDIA DLI (2024), Building RAG Agents with LLMs, </a:t>
            </a:r>
            <a:r>
              <a:rPr lang="en-US" sz="2800" b="0" dirty="0">
                <a:latin typeface="Calibri" panose="020F0502020204030204" pitchFamily="34" charset="0"/>
                <a:cs typeface="Calibri" panose="020F0502020204030204" pitchFamily="34" charset="0"/>
                <a:hlinkClick r:id="rId5"/>
              </a:rPr>
              <a:t>https://learn.nvidia.com/courses/course-detail?course_id=course-v1:DLI+S-FX-15+V1</a:t>
            </a:r>
            <a:endParaRPr lang="en-US" sz="28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2778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https://learn.nvidia.com/my-learning</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6" name="Picture 5">
            <a:extLst>
              <a:ext uri="{FF2B5EF4-FFF2-40B4-BE49-F238E27FC236}">
                <a16:creationId xmlns:a16="http://schemas.microsoft.com/office/drawing/2014/main" id="{BE2B9E96-3077-2F88-B84E-F0A95B07F009}"/>
              </a:ext>
            </a:extLst>
          </p:cNvPr>
          <p:cNvPicPr>
            <a:picLocks noChangeAspect="1"/>
          </p:cNvPicPr>
          <p:nvPr/>
        </p:nvPicPr>
        <p:blipFill>
          <a:blip r:embed="rId4"/>
          <a:stretch>
            <a:fillRect/>
          </a:stretch>
        </p:blipFill>
        <p:spPr>
          <a:xfrm>
            <a:off x="417748" y="5669327"/>
            <a:ext cx="35740505" cy="9235346"/>
          </a:xfrm>
          <a:prstGeom prst="rect">
            <a:avLst/>
          </a:prstGeom>
        </p:spPr>
      </p:pic>
      <p:sp>
        <p:nvSpPr>
          <p:cNvPr id="7" name="Rounded Rectangle 6">
            <a:extLst>
              <a:ext uri="{FF2B5EF4-FFF2-40B4-BE49-F238E27FC236}">
                <a16:creationId xmlns:a16="http://schemas.microsoft.com/office/drawing/2014/main" id="{35127783-4A76-C573-9499-5D12688D4DE8}"/>
              </a:ext>
            </a:extLst>
          </p:cNvPr>
          <p:cNvSpPr/>
          <p:nvPr/>
        </p:nvSpPr>
        <p:spPr>
          <a:xfrm>
            <a:off x="30937200" y="7670800"/>
            <a:ext cx="4318000" cy="1016000"/>
          </a:xfrm>
          <a:prstGeom prst="roundRect">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767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36</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AB2A8BA5-8AC7-A140-E497-A83DFE6D153A}"/>
              </a:ext>
            </a:extLst>
          </p:cNvPr>
          <p:cNvPicPr>
            <a:picLocks noChangeAspect="1"/>
          </p:cNvPicPr>
          <p:nvPr/>
        </p:nvPicPr>
        <p:blipFill>
          <a:blip r:embed="rId4"/>
          <a:stretch>
            <a:fillRect/>
          </a:stretch>
        </p:blipFill>
        <p:spPr>
          <a:xfrm>
            <a:off x="3753035" y="2489200"/>
            <a:ext cx="29069928" cy="17436530"/>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9616400" y="17646080"/>
            <a:ext cx="2590800" cy="168967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811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EF01F-CCB0-064C-96EB-CBC8345E0F89}"/>
              </a:ext>
            </a:extLst>
          </p:cNvPr>
          <p:cNvPicPr>
            <a:picLocks noChangeAspect="1"/>
          </p:cNvPicPr>
          <p:nvPr/>
        </p:nvPicPr>
        <p:blipFill>
          <a:blip r:embed="rId2"/>
          <a:stretch>
            <a:fillRect/>
          </a:stretch>
        </p:blipFill>
        <p:spPr>
          <a:xfrm>
            <a:off x="4228352" y="2267184"/>
            <a:ext cx="28797624" cy="17717392"/>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37</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7542792" y="17750118"/>
            <a:ext cx="2040737" cy="168201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186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B5D755-4332-B59A-968F-E75AD28EE00B}"/>
              </a:ext>
            </a:extLst>
          </p:cNvPr>
          <p:cNvPicPr>
            <a:picLocks noChangeAspect="1"/>
          </p:cNvPicPr>
          <p:nvPr/>
        </p:nvPicPr>
        <p:blipFill>
          <a:blip r:embed="rId2"/>
          <a:stretch>
            <a:fillRect/>
          </a:stretch>
        </p:blipFill>
        <p:spPr>
          <a:xfrm>
            <a:off x="2724024" y="2446253"/>
            <a:ext cx="31127946" cy="1754617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38</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3553239" y="11564469"/>
            <a:ext cx="6558950" cy="2581837"/>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10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07A03F-535F-2CAA-4689-30F9B0DDC651}"/>
              </a:ext>
            </a:extLst>
          </p:cNvPr>
          <p:cNvPicPr>
            <a:picLocks noChangeAspect="1"/>
          </p:cNvPicPr>
          <p:nvPr/>
        </p:nvPicPr>
        <p:blipFill>
          <a:blip r:embed="rId2"/>
          <a:stretch>
            <a:fillRect/>
          </a:stretch>
        </p:blipFill>
        <p:spPr>
          <a:xfrm>
            <a:off x="3069071" y="2426803"/>
            <a:ext cx="31301611" cy="17636447"/>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39</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Tree>
    <p:extLst>
      <p:ext uri="{BB962C8B-B14F-4D97-AF65-F5344CB8AC3E}">
        <p14:creationId xmlns:p14="http://schemas.microsoft.com/office/powerpoint/2010/main" val="4023559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chemeClr val="accent6">
                    <a:lumMod val="75000"/>
                  </a:schemeClr>
                </a:solidFill>
              </a:rPr>
              <a:t>13 2025/05/13 NVIDIA Generative AI with Diffusion Models Part III</a:t>
            </a:r>
          </a:p>
          <a:p>
            <a:pPr marL="0" indent="0">
              <a:buNone/>
            </a:pPr>
            <a:r>
              <a:rPr lang="en-US" sz="8400" dirty="0"/>
              <a:t>14 2025/05/20 AI Agents and Large Multimodal Agents (LMAs)</a:t>
            </a:r>
          </a:p>
          <a:p>
            <a:pPr marL="0" indent="0">
              <a:buNone/>
            </a:pPr>
            <a:r>
              <a:rPr lang="en-US" sz="8400" dirty="0">
                <a:solidFill>
                  <a:schemeClr val="accent2">
                    <a:lumMod val="75000"/>
                  </a:schemeClr>
                </a:solidFill>
              </a:rPr>
              <a:t>15 2025/05/27 Final Project Report I</a:t>
            </a:r>
          </a:p>
          <a:p>
            <a:pPr marL="0" indent="0">
              <a:buNone/>
            </a:pPr>
            <a:r>
              <a:rPr lang="en-US" sz="8400" dirty="0">
                <a:solidFill>
                  <a:schemeClr val="accent2">
                    <a:lumMod val="75000"/>
                  </a:schemeClr>
                </a:solidFill>
              </a:rPr>
              <a:t>16 2025/06/03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132175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40</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2"/>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9" name="Picture 8">
            <a:extLst>
              <a:ext uri="{FF2B5EF4-FFF2-40B4-BE49-F238E27FC236}">
                <a16:creationId xmlns:a16="http://schemas.microsoft.com/office/drawing/2014/main" id="{9367546E-EC90-3BBA-2336-FF2945C4D8FB}"/>
              </a:ext>
            </a:extLst>
          </p:cNvPr>
          <p:cNvPicPr>
            <a:picLocks noChangeAspect="1"/>
          </p:cNvPicPr>
          <p:nvPr/>
        </p:nvPicPr>
        <p:blipFill>
          <a:blip r:embed="rId4"/>
          <a:stretch>
            <a:fillRect/>
          </a:stretch>
        </p:blipFill>
        <p:spPr>
          <a:xfrm>
            <a:off x="510777" y="2805953"/>
            <a:ext cx="35850713" cy="16513228"/>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33479392" y="5486399"/>
            <a:ext cx="2421243"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15397580" y="14997952"/>
            <a:ext cx="6279079"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31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24DA19-E01F-33FC-832D-155C4539100D}"/>
              </a:ext>
            </a:extLst>
          </p:cNvPr>
          <p:cNvPicPr>
            <a:picLocks noChangeAspect="1"/>
          </p:cNvPicPr>
          <p:nvPr/>
        </p:nvPicPr>
        <p:blipFill>
          <a:blip r:embed="rId2"/>
          <a:stretch>
            <a:fillRect/>
          </a:stretch>
        </p:blipFill>
        <p:spPr>
          <a:xfrm>
            <a:off x="3433921" y="2121405"/>
            <a:ext cx="29699889" cy="17863170"/>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41</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20224376" y="13679900"/>
            <a:ext cx="12909434"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3442190" y="15813741"/>
            <a:ext cx="5217716" cy="333487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42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7FEA51-D211-EBD8-8C98-5A9EC519BB99}"/>
              </a:ext>
            </a:extLst>
          </p:cNvPr>
          <p:cNvPicPr>
            <a:picLocks noChangeAspect="1"/>
          </p:cNvPicPr>
          <p:nvPr/>
        </p:nvPicPr>
        <p:blipFill>
          <a:blip r:embed="rId2"/>
          <a:stretch>
            <a:fillRect/>
          </a:stretch>
        </p:blipFill>
        <p:spPr>
          <a:xfrm>
            <a:off x="2519263" y="2094273"/>
            <a:ext cx="30960129" cy="17475919"/>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42</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algn="ctr" defTabSz="2743200">
              <a:buClrTx/>
            </a:pPr>
            <a:r>
              <a:rPr lang="en-US" sz="3200" kern="1200" dirty="0">
                <a:solidFill>
                  <a:prstClr val="black"/>
                </a:solidFill>
                <a:latin typeface="Calibri" panose="020F0502020204030204"/>
                <a:ea typeface="+mn-ea"/>
                <a:cs typeface="+mn-cs"/>
                <a:hlinkClick r:id="rId3"/>
              </a:rPr>
              <a:t>https://learn.nvidia.com/courses/course?course_id=course-v1:DLI+S-FX-15+V1</a:t>
            </a:r>
            <a:endParaRPr lang="en-US" sz="3200"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14186958" y="11528371"/>
            <a:ext cx="15773089"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8B52039-56FD-0869-FF79-87ABAA3BB54F}"/>
              </a:ext>
            </a:extLst>
          </p:cNvPr>
          <p:cNvSpPr/>
          <p:nvPr/>
        </p:nvSpPr>
        <p:spPr>
          <a:xfrm>
            <a:off x="2411687" y="6508377"/>
            <a:ext cx="9798243" cy="13368622"/>
          </a:xfrm>
          <a:prstGeom prst="roundRect">
            <a:avLst>
              <a:gd name="adj" fmla="val 14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821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8"/>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dirty="0"/>
              <a:t>Building RAG Agents with LLMs</a:t>
            </a:r>
            <a:endParaRPr sz="9600" dirty="0"/>
          </a:p>
        </p:txBody>
      </p:sp>
      <p:sp>
        <p:nvSpPr>
          <p:cNvPr id="387" name="Google Shape;387;p38"/>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Introduction</a:t>
            </a:r>
            <a:endParaRPr sz="5400"/>
          </a:p>
        </p:txBody>
      </p:sp>
      <p:sp>
        <p:nvSpPr>
          <p:cNvPr id="2" name="TextBox 1">
            <a:extLst>
              <a:ext uri="{FF2B5EF4-FFF2-40B4-BE49-F238E27FC236}">
                <a16:creationId xmlns:a16="http://schemas.microsoft.com/office/drawing/2014/main" id="{B5F0269C-6E3C-15B4-1389-9536911ACF7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9"/>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a:t>Building RAG Agents with LLMs</a:t>
            </a:r>
            <a:endParaRPr sz="9600"/>
          </a:p>
        </p:txBody>
      </p:sp>
      <p:sp>
        <p:nvSpPr>
          <p:cNvPr id="394" name="Google Shape;394;p39"/>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Introduction</a:t>
            </a:r>
            <a:endParaRPr sz="5400"/>
          </a:p>
        </p:txBody>
      </p:sp>
      <p:grpSp>
        <p:nvGrpSpPr>
          <p:cNvPr id="395" name="Google Shape;395;p39"/>
          <p:cNvGrpSpPr/>
          <p:nvPr/>
        </p:nvGrpSpPr>
        <p:grpSpPr>
          <a:xfrm>
            <a:off x="5222084" y="10622048"/>
            <a:ext cx="26131845" cy="8377154"/>
            <a:chOff x="8534400" y="14554202"/>
            <a:chExt cx="19507200" cy="6019800"/>
          </a:xfrm>
        </p:grpSpPr>
        <p:pic>
          <p:nvPicPr>
            <p:cNvPr id="396" name="Google Shape;396;p39"/>
            <p:cNvPicPr preferRelativeResize="0"/>
            <p:nvPr/>
          </p:nvPicPr>
          <p:blipFill>
            <a:blip r:embed="rId3">
              <a:alphaModFix/>
            </a:blip>
            <a:stretch>
              <a:fillRect/>
            </a:stretch>
          </p:blipFill>
          <p:spPr>
            <a:xfrm>
              <a:off x="8534400" y="14554202"/>
              <a:ext cx="19507200" cy="6019800"/>
            </a:xfrm>
            <a:prstGeom prst="rect">
              <a:avLst/>
            </a:prstGeom>
            <a:noFill/>
            <a:ln>
              <a:noFill/>
            </a:ln>
          </p:spPr>
        </p:pic>
        <p:sp>
          <p:nvSpPr>
            <p:cNvPr id="397" name="Google Shape;397;p39"/>
            <p:cNvSpPr/>
            <p:nvPr/>
          </p:nvSpPr>
          <p:spPr>
            <a:xfrm>
              <a:off x="24922525" y="16559850"/>
              <a:ext cx="2800800" cy="1703700"/>
            </a:xfrm>
            <a:prstGeom prst="rect">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5100" b="1">
                <a:solidFill>
                  <a:schemeClr val="accent1"/>
                </a:solidFill>
              </a:endParaRPr>
            </a:p>
          </p:txBody>
        </p:sp>
      </p:grpSp>
      <p:sp>
        <p:nvSpPr>
          <p:cNvPr id="3" name="TextBox 2">
            <a:extLst>
              <a:ext uri="{FF2B5EF4-FFF2-40B4-BE49-F238E27FC236}">
                <a16:creationId xmlns:a16="http://schemas.microsoft.com/office/drawing/2014/main" id="{BACD3CF8-C0C6-2A84-FA09-99D4518082D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Large Language Models</a:t>
            </a:r>
            <a:endParaRPr sz="8400"/>
          </a:p>
        </p:txBody>
      </p:sp>
      <p:sp>
        <p:nvSpPr>
          <p:cNvPr id="403" name="Google Shape;403;p4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Backbones for Language Understanding</a:t>
            </a:r>
            <a:endParaRPr sz="5400"/>
          </a:p>
        </p:txBody>
      </p:sp>
      <p:pic>
        <p:nvPicPr>
          <p:cNvPr id="404" name="Google Shape;404;p40"/>
          <p:cNvPicPr preferRelativeResize="0">
            <a:picLocks noGrp="1"/>
          </p:cNvPicPr>
          <p:nvPr>
            <p:ph type="pic" idx="2"/>
          </p:nvPr>
        </p:nvPicPr>
        <p:blipFill rotWithShape="1">
          <a:blip r:embed="rId3">
            <a:alphaModFix/>
          </a:blip>
          <a:srcRect t="3179" b="3179"/>
          <a:stretch/>
        </p:blipFill>
        <p:spPr>
          <a:prstGeom prst="rect">
            <a:avLst/>
          </a:prstGeom>
          <a:solidFill>
            <a:srgbClr val="151617">
              <a:alpha val="60780"/>
            </a:srgbClr>
          </a:solidFill>
          <a:ln w="9525" cap="flat" cmpd="sng">
            <a:solidFill>
              <a:schemeClr val="accent5"/>
            </a:solidFill>
            <a:prstDash val="solid"/>
            <a:round/>
            <a:headEnd type="none" w="sm" len="sm"/>
            <a:tailEnd type="none" w="sm" len="sm"/>
          </a:ln>
        </p:spPr>
      </p:pic>
      <p:sp>
        <p:nvSpPr>
          <p:cNvPr id="405" name="Google Shape;405;p40"/>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Backbones for language tasks, including classification and generation.</a:t>
            </a:r>
            <a:endParaRPr/>
          </a:p>
        </p:txBody>
      </p:sp>
      <p:sp>
        <p:nvSpPr>
          <p:cNvPr id="406" name="Google Shape;406;p40"/>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https://www.nvidia.com/content/dam/en-zz/Solutions/lp/large-language-models-ebook/nvidia-llm-ebook-og.jpg</a:t>
            </a:r>
            <a:endParaRPr/>
          </a:p>
        </p:txBody>
      </p:sp>
      <p:sp>
        <p:nvSpPr>
          <p:cNvPr id="2" name="TextBox 1">
            <a:extLst>
              <a:ext uri="{FF2B5EF4-FFF2-40B4-BE49-F238E27FC236}">
                <a16:creationId xmlns:a16="http://schemas.microsoft.com/office/drawing/2014/main" id="{5A256D24-4064-FDF7-BB95-733793F07A78}"/>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12" name="Google Shape;412;p4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13" name="Google Shape;413;p41"/>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14" name="Google Shape;414;p41"/>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15" name="Google Shape;415;p41"/>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16" name="Google Shape;416;p41"/>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17" name="Google Shape;417;p41"/>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1A85F408-6F5D-D1CB-01FD-E52146539CA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23" name="Google Shape;423;p4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24" name="Google Shape;424;p42"/>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25" name="Google Shape;425;p42"/>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26" name="Google Shape;426;p42"/>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27" name="Google Shape;427;p42"/>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28" name="Google Shape;428;p42"/>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29" name="Google Shape;429;p42"/>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0A48DCA2-8660-F729-C3E5-EACC1D4FED4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35" name="Google Shape;435;p4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36" name="Google Shape;436;p43"/>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37" name="Google Shape;437;p43"/>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38" name="Google Shape;438;p43"/>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39" name="Google Shape;439;p43"/>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40" name="Google Shape;440;p43"/>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41" name="Google Shape;441;p43"/>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42" name="Google Shape;442;p43"/>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2" name="TextBox 1">
            <a:extLst>
              <a:ext uri="{FF2B5EF4-FFF2-40B4-BE49-F238E27FC236}">
                <a16:creationId xmlns:a16="http://schemas.microsoft.com/office/drawing/2014/main" id="{6000C400-2045-5BB4-C119-CDF2D728681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48" name="Google Shape;448;p4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49" name="Google Shape;449;p44"/>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50" name="Google Shape;450;p44"/>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51" name="Google Shape;451;p44"/>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52" name="Google Shape;452;p44"/>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53" name="Google Shape;453;p44"/>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54" name="Google Shape;454;p44"/>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55" name="Google Shape;455;p44"/>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456" name="Google Shape;456;p44"/>
          <p:cNvSpPr txBox="1"/>
          <p:nvPr/>
        </p:nvSpPr>
        <p:spPr>
          <a:xfrm>
            <a:off x="25869900" y="9777600"/>
            <a:ext cx="92277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a:solidFill>
                  <a:schemeClr val="dk1"/>
                </a:solidFill>
              </a:rPr>
              <a:t>Augmented</a:t>
            </a:r>
            <a:r>
              <a:rPr lang="en-US" sz="4800">
                <a:solidFill>
                  <a:schemeClr val="dk1"/>
                </a:solidFill>
              </a:rPr>
              <a:t>: Based on tool responses, the software pipeline synthesizes some “context”</a:t>
            </a:r>
            <a:endParaRPr sz="4800">
              <a:solidFill>
                <a:schemeClr val="dk1"/>
              </a:solidFill>
            </a:endParaRPr>
          </a:p>
          <a:p>
            <a:pPr marL="0" lvl="0" indent="0" algn="l" rtl="0">
              <a:spcBef>
                <a:spcPts val="0"/>
              </a:spcBef>
              <a:spcAft>
                <a:spcPts val="0"/>
              </a:spcAft>
              <a:buNone/>
            </a:pPr>
            <a:r>
              <a:rPr lang="en-US" sz="4800">
                <a:solidFill>
                  <a:schemeClr val="dk1"/>
                </a:solidFill>
              </a:rPr>
              <a:t>to feed to LLM w/ question.</a:t>
            </a:r>
            <a:endParaRPr/>
          </a:p>
        </p:txBody>
      </p:sp>
      <p:sp>
        <p:nvSpPr>
          <p:cNvPr id="2" name="TextBox 1">
            <a:extLst>
              <a:ext uri="{FF2B5EF4-FFF2-40B4-BE49-F238E27FC236}">
                <a16:creationId xmlns:a16="http://schemas.microsoft.com/office/drawing/2014/main" id="{35A1A528-12F0-25FA-2557-41E9C14AC13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Building RAG Agents with LLMs </a:t>
            </a:r>
            <a:br>
              <a:rPr lang="en-US" sz="21600" dirty="0">
                <a:solidFill>
                  <a:srgbClr val="C00000"/>
                </a:solidFill>
              </a:rPr>
            </a:br>
            <a:r>
              <a:rPr lang="en-US" sz="21600" dirty="0">
                <a:solidFill>
                  <a:srgbClr val="C00000"/>
                </a:solidFill>
              </a:rPr>
              <a:t>Part II</a:t>
            </a:r>
            <a:br>
              <a:rPr lang="en-US" sz="21600" dirty="0">
                <a:solidFill>
                  <a:srgbClr val="C00000"/>
                </a:solidFill>
              </a:rPr>
            </a:br>
            <a:r>
              <a:rPr lang="en-US" sz="21600" dirty="0">
                <a:solidFill>
                  <a:schemeClr val="tx1"/>
                </a:solidFill>
              </a:rPr>
              <a:t>[0,1,2] </a:t>
            </a:r>
            <a:r>
              <a:rPr lang="en-US" sz="21600" dirty="0">
                <a:solidFill>
                  <a:srgbClr val="C00000"/>
                </a:solidFill>
              </a:rPr>
              <a:t>[3, 4] [5, 6] </a:t>
            </a:r>
            <a:r>
              <a:rPr lang="en-US" sz="21600" dirty="0">
                <a:solidFill>
                  <a:schemeClr val="tx1"/>
                </a:solidFill>
              </a:rPr>
              <a:t>[7,8]</a:t>
            </a: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defTabSz="2743200">
              <a:buClrTx/>
            </a:pPr>
            <a:fld id="{5D6FF71F-CF6A-4C46-8F9B-61D49EEA70E3}" type="slidenum">
              <a:rPr lang="en-US" kern="1200">
                <a:solidFill>
                  <a:prstClr val="black">
                    <a:tint val="75000"/>
                  </a:prstClr>
                </a:solidFill>
                <a:latin typeface="Calibri" panose="020F0502020204030204"/>
                <a:ea typeface="+mn-ea"/>
                <a:cs typeface="+mn-cs"/>
              </a:rPr>
              <a:pPr defTabSz="2743200">
                <a:buClrTx/>
              </a:pPr>
              <a:t>5</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05262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5"/>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462" name="Google Shape;462;p4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463" name="Google Shape;463;p45"/>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64" name="Google Shape;464;p45"/>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465" name="Google Shape;465;p45"/>
          <p:cNvPicPr preferRelativeResize="0"/>
          <p:nvPr/>
        </p:nvPicPr>
        <p:blipFill rotWithShape="1">
          <a:blip r:embed="rId5">
            <a:alphaModFix/>
          </a:blip>
          <a:srcRect t="14409" r="3418" b="6893"/>
          <a:stretch/>
        </p:blipFill>
        <p:spPr>
          <a:xfrm>
            <a:off x="1227799" y="3694150"/>
            <a:ext cx="34120402" cy="15637801"/>
          </a:xfrm>
          <a:prstGeom prst="rect">
            <a:avLst/>
          </a:prstGeom>
          <a:noFill/>
          <a:ln>
            <a:noFill/>
          </a:ln>
        </p:spPr>
      </p:pic>
      <p:sp>
        <p:nvSpPr>
          <p:cNvPr id="466" name="Google Shape;466;p45"/>
          <p:cNvSpPr txBox="1"/>
          <p:nvPr/>
        </p:nvSpPr>
        <p:spPr>
          <a:xfrm>
            <a:off x="5951225" y="7447500"/>
            <a:ext cx="11277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LLM Orchestration: </a:t>
            </a:r>
            <a:r>
              <a:rPr lang="en-US" sz="4800">
                <a:solidFill>
                  <a:schemeClr val="dk1"/>
                </a:solidFill>
              </a:rPr>
              <a:t>Software + LLM helps to route to software and LLMs.</a:t>
            </a:r>
            <a:endParaRPr sz="4800">
              <a:solidFill>
                <a:schemeClr val="dk1"/>
              </a:solidFill>
            </a:endParaRPr>
          </a:p>
        </p:txBody>
      </p:sp>
      <p:sp>
        <p:nvSpPr>
          <p:cNvPr id="467" name="Google Shape;467;p45"/>
          <p:cNvSpPr txBox="1"/>
          <p:nvPr/>
        </p:nvSpPr>
        <p:spPr>
          <a:xfrm>
            <a:off x="24934800" y="5237700"/>
            <a:ext cx="102009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Retrieval:</a:t>
            </a:r>
            <a:r>
              <a:rPr lang="en-US" sz="4800">
                <a:solidFill>
                  <a:schemeClr val="dk1"/>
                </a:solidFill>
              </a:rPr>
              <a:t> Tool runs algorithms (database, code execution, semantic search, return a constant value, etc) to provide context</a:t>
            </a:r>
            <a:endParaRPr sz="4800">
              <a:solidFill>
                <a:schemeClr val="dk1"/>
              </a:solidFill>
            </a:endParaRPr>
          </a:p>
        </p:txBody>
      </p:sp>
      <p:sp>
        <p:nvSpPr>
          <p:cNvPr id="468" name="Google Shape;468;p45"/>
          <p:cNvSpPr txBox="1"/>
          <p:nvPr/>
        </p:nvSpPr>
        <p:spPr>
          <a:xfrm>
            <a:off x="24858600" y="13766100"/>
            <a:ext cx="10744200" cy="2860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Generation: </a:t>
            </a:r>
            <a:r>
              <a:rPr lang="en-US" sz="4800">
                <a:solidFill>
                  <a:schemeClr val="dk1"/>
                </a:solidFill>
              </a:rPr>
              <a:t>Based on question, instructions, and enhanced context, the LLM returns a response.</a:t>
            </a:r>
            <a:endParaRPr sz="4800">
              <a:solidFill>
                <a:schemeClr val="dk1"/>
              </a:solidFill>
            </a:endParaRPr>
          </a:p>
        </p:txBody>
      </p:sp>
      <p:sp>
        <p:nvSpPr>
          <p:cNvPr id="469" name="Google Shape;469;p45"/>
          <p:cNvSpPr txBox="1"/>
          <p:nvPr/>
        </p:nvSpPr>
        <p:spPr>
          <a:xfrm>
            <a:off x="4274825" y="11949300"/>
            <a:ext cx="41505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User Asks Something</a:t>
            </a:r>
            <a:endParaRPr sz="4800" b="1">
              <a:solidFill>
                <a:schemeClr val="dk1"/>
              </a:solidFill>
            </a:endParaRPr>
          </a:p>
        </p:txBody>
      </p:sp>
      <p:sp>
        <p:nvSpPr>
          <p:cNvPr id="470" name="Google Shape;470;p45"/>
          <p:cNvSpPr txBox="1"/>
          <p:nvPr/>
        </p:nvSpPr>
        <p:spPr>
          <a:xfrm>
            <a:off x="14772475" y="16154400"/>
            <a:ext cx="4605600" cy="1816800"/>
          </a:xfrm>
          <a:prstGeom prst="rect">
            <a:avLst/>
          </a:prstGeom>
          <a:noFill/>
          <a:ln>
            <a:noFill/>
          </a:ln>
        </p:spPr>
        <p:txBody>
          <a:bodyPr spcFirstLastPara="1" wrap="square" lIns="365700" tIns="365700" rIns="365700" bIns="365700" anchor="t" anchorCtr="0">
            <a:noAutofit/>
          </a:bodyPr>
          <a:lstStyle/>
          <a:p>
            <a:pPr marL="0" lvl="0" indent="0" algn="l" rtl="0">
              <a:spcBef>
                <a:spcPts val="0"/>
              </a:spcBef>
              <a:spcAft>
                <a:spcPts val="0"/>
              </a:spcAft>
              <a:buNone/>
            </a:pPr>
            <a:r>
              <a:rPr lang="en-US" sz="4800" b="1">
                <a:solidFill>
                  <a:schemeClr val="dk1"/>
                </a:solidFill>
              </a:rPr>
              <a:t>Agent Responds</a:t>
            </a:r>
            <a:endParaRPr sz="4800" b="1">
              <a:solidFill>
                <a:schemeClr val="dk1"/>
              </a:solidFill>
            </a:endParaRPr>
          </a:p>
        </p:txBody>
      </p:sp>
      <p:sp>
        <p:nvSpPr>
          <p:cNvPr id="471" name="Google Shape;471;p45"/>
          <p:cNvSpPr txBox="1"/>
          <p:nvPr/>
        </p:nvSpPr>
        <p:spPr>
          <a:xfrm>
            <a:off x="25869900" y="9777600"/>
            <a:ext cx="92277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a:solidFill>
                  <a:schemeClr val="dk1"/>
                </a:solidFill>
              </a:rPr>
              <a:t>Augmented</a:t>
            </a:r>
            <a:r>
              <a:rPr lang="en-US" sz="4800">
                <a:solidFill>
                  <a:schemeClr val="dk1"/>
                </a:solidFill>
              </a:rPr>
              <a:t>: Based on tool responses, the software pipeline synthesizes some “context”</a:t>
            </a:r>
            <a:endParaRPr sz="4800">
              <a:solidFill>
                <a:schemeClr val="dk1"/>
              </a:solidFill>
            </a:endParaRPr>
          </a:p>
          <a:p>
            <a:pPr marL="0" lvl="0" indent="0" algn="l" rtl="0">
              <a:spcBef>
                <a:spcPts val="0"/>
              </a:spcBef>
              <a:spcAft>
                <a:spcPts val="0"/>
              </a:spcAft>
              <a:buNone/>
            </a:pPr>
            <a:r>
              <a:rPr lang="en-US" sz="4800">
                <a:solidFill>
                  <a:schemeClr val="dk1"/>
                </a:solidFill>
              </a:rPr>
              <a:t>to feed to LLM w/ question.</a:t>
            </a:r>
            <a:endParaRPr/>
          </a:p>
        </p:txBody>
      </p:sp>
      <p:sp>
        <p:nvSpPr>
          <p:cNvPr id="2" name="TextBox 1">
            <a:extLst>
              <a:ext uri="{FF2B5EF4-FFF2-40B4-BE49-F238E27FC236}">
                <a16:creationId xmlns:a16="http://schemas.microsoft.com/office/drawing/2014/main" id="{1EEC5307-1C00-BBC4-E9F4-9310D2ECE9E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77" name="Google Shape;477;p4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Full Applications Build with LLMs</a:t>
            </a:r>
            <a:endParaRPr sz="5400"/>
          </a:p>
        </p:txBody>
      </p:sp>
      <p:sp>
        <p:nvSpPr>
          <p:cNvPr id="478" name="Google Shape;478;p46"/>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479" name="Google Shape;479;p46"/>
          <p:cNvPicPr preferRelativeResize="0"/>
          <p:nvPr/>
        </p:nvPicPr>
        <p:blipFill rotWithShape="1">
          <a:blip r:embed="rId4">
            <a:alphaModFix/>
          </a:blip>
          <a:srcRect/>
          <a:stretch/>
        </p:blipFill>
        <p:spPr>
          <a:xfrm flipH="1">
            <a:off x="3503289" y="3613175"/>
            <a:ext cx="29569423" cy="15910574"/>
          </a:xfrm>
          <a:prstGeom prst="rect">
            <a:avLst/>
          </a:prstGeom>
          <a:noFill/>
          <a:ln>
            <a:noFill/>
          </a:ln>
        </p:spPr>
      </p:pic>
      <p:sp>
        <p:nvSpPr>
          <p:cNvPr id="2" name="TextBox 1">
            <a:extLst>
              <a:ext uri="{FF2B5EF4-FFF2-40B4-BE49-F238E27FC236}">
                <a16:creationId xmlns:a16="http://schemas.microsoft.com/office/drawing/2014/main" id="{7CBA78B9-1723-2E4A-5E39-CE40E307999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85" name="Google Shape;485;p4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Full Applications Build with LLMs</a:t>
            </a:r>
            <a:endParaRPr sz="5400"/>
          </a:p>
        </p:txBody>
      </p:sp>
      <p:sp>
        <p:nvSpPr>
          <p:cNvPr id="486" name="Google Shape;486;p47"/>
          <p:cNvSpPr txBox="1"/>
          <p:nvPr/>
        </p:nvSpPr>
        <p:spPr>
          <a:xfrm>
            <a:off x="196975" y="19896825"/>
            <a:ext cx="1411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Production-Ready APIs That Run Anywhere | NVIDIA</a:t>
            </a:r>
            <a:endParaRPr sz="1800"/>
          </a:p>
        </p:txBody>
      </p:sp>
      <p:pic>
        <p:nvPicPr>
          <p:cNvPr id="487" name="Google Shape;487;p47"/>
          <p:cNvPicPr preferRelativeResize="0"/>
          <p:nvPr/>
        </p:nvPicPr>
        <p:blipFill rotWithShape="1">
          <a:blip r:embed="rId4">
            <a:alphaModFix/>
          </a:blip>
          <a:srcRect r="2267"/>
          <a:stretch/>
        </p:blipFill>
        <p:spPr>
          <a:xfrm>
            <a:off x="0" y="3895375"/>
            <a:ext cx="36576000" cy="14254009"/>
          </a:xfrm>
          <a:prstGeom prst="rect">
            <a:avLst/>
          </a:prstGeom>
          <a:noFill/>
          <a:ln>
            <a:noFill/>
          </a:ln>
        </p:spPr>
      </p:pic>
      <p:sp>
        <p:nvSpPr>
          <p:cNvPr id="2" name="TextBox 1">
            <a:extLst>
              <a:ext uri="{FF2B5EF4-FFF2-40B4-BE49-F238E27FC236}">
                <a16:creationId xmlns:a16="http://schemas.microsoft.com/office/drawing/2014/main" id="{6B9AA2DB-FCAB-ABDA-5CB8-CC82A2ED259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8"/>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Chat Applications</a:t>
            </a:r>
            <a:endParaRPr sz="8400"/>
          </a:p>
        </p:txBody>
      </p:sp>
      <p:sp>
        <p:nvSpPr>
          <p:cNvPr id="493" name="Google Shape;493;p4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Full Applications Build with LLMs</a:t>
            </a:r>
            <a:endParaRPr sz="5400"/>
          </a:p>
        </p:txBody>
      </p:sp>
      <p:sp>
        <p:nvSpPr>
          <p:cNvPr id="494" name="Google Shape;494;p48"/>
          <p:cNvSpPr txBox="1"/>
          <p:nvPr/>
        </p:nvSpPr>
        <p:spPr>
          <a:xfrm>
            <a:off x="196975" y="19896825"/>
            <a:ext cx="1411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Production-Ready APIs That Run Anywhere | NVIDIA</a:t>
            </a:r>
            <a:endParaRPr sz="1800"/>
          </a:p>
        </p:txBody>
      </p:sp>
      <p:pic>
        <p:nvPicPr>
          <p:cNvPr id="495" name="Google Shape;495;p48"/>
          <p:cNvPicPr preferRelativeResize="0"/>
          <p:nvPr/>
        </p:nvPicPr>
        <p:blipFill rotWithShape="1">
          <a:blip r:embed="rId4">
            <a:alphaModFix/>
          </a:blip>
          <a:srcRect r="2477"/>
          <a:stretch/>
        </p:blipFill>
        <p:spPr>
          <a:xfrm>
            <a:off x="0" y="5285325"/>
            <a:ext cx="36576000" cy="12141789"/>
          </a:xfrm>
          <a:prstGeom prst="rect">
            <a:avLst/>
          </a:prstGeom>
          <a:noFill/>
          <a:ln>
            <a:noFill/>
          </a:ln>
        </p:spPr>
      </p:pic>
      <p:sp>
        <p:nvSpPr>
          <p:cNvPr id="2" name="TextBox 1">
            <a:extLst>
              <a:ext uri="{FF2B5EF4-FFF2-40B4-BE49-F238E27FC236}">
                <a16:creationId xmlns:a16="http://schemas.microsoft.com/office/drawing/2014/main" id="{02B3E3D8-BE36-CCD3-E5B1-E815C198804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Prerequisites</a:t>
            </a:r>
            <a:endParaRPr sz="8400"/>
          </a:p>
        </p:txBody>
      </p:sp>
      <p:sp>
        <p:nvSpPr>
          <p:cNvPr id="501" name="Google Shape;501;p49"/>
          <p:cNvSpPr txBox="1">
            <a:spLocks noGrp="1"/>
          </p:cNvSpPr>
          <p:nvPr>
            <p:ph type="body" idx="1"/>
          </p:nvPr>
        </p:nvSpPr>
        <p:spPr>
          <a:xfrm>
            <a:off x="2596900" y="6988195"/>
            <a:ext cx="14639400" cy="3901800"/>
          </a:xfrm>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SzPts val="5400"/>
              <a:buChar char="•"/>
            </a:pPr>
            <a:r>
              <a:rPr lang="en-US" sz="5400" b="1"/>
              <a:t>Prior LLM/LangChain Exposure</a:t>
            </a:r>
            <a:endParaRPr sz="5400" b="1"/>
          </a:p>
          <a:p>
            <a:pPr marL="457200" lvl="0" indent="-520700" algn="l" rtl="0">
              <a:lnSpc>
                <a:spcPct val="90000"/>
              </a:lnSpc>
              <a:spcBef>
                <a:spcPts val="3000"/>
              </a:spcBef>
              <a:spcAft>
                <a:spcPts val="0"/>
              </a:spcAft>
              <a:buSzPts val="5400"/>
              <a:buChar char="•"/>
            </a:pPr>
            <a:r>
              <a:rPr lang="en-US" sz="5400" b="1"/>
              <a:t>Intermediate Python Experience</a:t>
            </a:r>
            <a:endParaRPr sz="5400" b="1"/>
          </a:p>
          <a:p>
            <a:pPr marL="457200" lvl="0" indent="-520700" algn="l" rtl="0">
              <a:lnSpc>
                <a:spcPct val="90000"/>
              </a:lnSpc>
              <a:spcBef>
                <a:spcPts val="3000"/>
              </a:spcBef>
              <a:spcAft>
                <a:spcPts val="0"/>
              </a:spcAft>
              <a:buSzPts val="5400"/>
              <a:buChar char="•"/>
            </a:pPr>
            <a:r>
              <a:rPr lang="en-US" sz="5400" b="1"/>
              <a:t>Exposure to Web Engineering</a:t>
            </a:r>
            <a:endParaRPr sz="5400" b="1"/>
          </a:p>
        </p:txBody>
      </p:sp>
      <p:sp>
        <p:nvSpPr>
          <p:cNvPr id="502" name="Google Shape;502;p49"/>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5400" b="1"/>
              <a:t>RAG Agents in Production</a:t>
            </a:r>
            <a:endParaRPr sz="5400" b="1"/>
          </a:p>
        </p:txBody>
      </p:sp>
      <p:pic>
        <p:nvPicPr>
          <p:cNvPr id="503" name="Google Shape;503;p49"/>
          <p:cNvPicPr preferRelativeResize="0"/>
          <p:nvPr/>
        </p:nvPicPr>
        <p:blipFill>
          <a:blip r:embed="rId3">
            <a:alphaModFix/>
          </a:blip>
          <a:stretch>
            <a:fillRect/>
          </a:stretch>
        </p:blipFill>
        <p:spPr>
          <a:xfrm>
            <a:off x="11385962" y="13274276"/>
            <a:ext cx="6902910" cy="6902975"/>
          </a:xfrm>
          <a:prstGeom prst="rect">
            <a:avLst/>
          </a:prstGeom>
          <a:noFill/>
          <a:ln>
            <a:noFill/>
          </a:ln>
        </p:spPr>
      </p:pic>
      <p:pic>
        <p:nvPicPr>
          <p:cNvPr id="504" name="Google Shape;504;p49"/>
          <p:cNvPicPr preferRelativeResize="0"/>
          <p:nvPr/>
        </p:nvPicPr>
        <p:blipFill>
          <a:blip r:embed="rId4">
            <a:alphaModFix/>
          </a:blip>
          <a:stretch>
            <a:fillRect/>
          </a:stretch>
        </p:blipFill>
        <p:spPr>
          <a:xfrm>
            <a:off x="4309177" y="10314254"/>
            <a:ext cx="11214828" cy="6470600"/>
          </a:xfrm>
          <a:prstGeom prst="rect">
            <a:avLst/>
          </a:prstGeom>
          <a:noFill/>
          <a:ln>
            <a:noFill/>
          </a:ln>
        </p:spPr>
      </p:pic>
      <p:pic>
        <p:nvPicPr>
          <p:cNvPr id="505" name="Google Shape;505;p49"/>
          <p:cNvPicPr preferRelativeResize="0"/>
          <p:nvPr/>
        </p:nvPicPr>
        <p:blipFill rotWithShape="1">
          <a:blip r:embed="rId5">
            <a:alphaModFix/>
          </a:blip>
          <a:srcRect l="20057" t="18811" r="21637" b="36431"/>
          <a:stretch/>
        </p:blipFill>
        <p:spPr>
          <a:xfrm>
            <a:off x="1946313" y="15314609"/>
            <a:ext cx="7896450" cy="3273265"/>
          </a:xfrm>
          <a:prstGeom prst="rect">
            <a:avLst/>
          </a:prstGeom>
          <a:noFill/>
          <a:ln>
            <a:noFill/>
          </a:ln>
        </p:spPr>
      </p:pic>
      <p:pic>
        <p:nvPicPr>
          <p:cNvPr id="506" name="Google Shape;506;p49"/>
          <p:cNvPicPr preferRelativeResize="0"/>
          <p:nvPr/>
        </p:nvPicPr>
        <p:blipFill rotWithShape="1">
          <a:blip r:embed="rId6">
            <a:alphaModFix/>
          </a:blip>
          <a:srcRect b="51354"/>
          <a:stretch/>
        </p:blipFill>
        <p:spPr>
          <a:xfrm>
            <a:off x="20683625" y="0"/>
            <a:ext cx="15892370" cy="6902964"/>
          </a:xfrm>
          <a:prstGeom prst="rect">
            <a:avLst/>
          </a:prstGeom>
          <a:noFill/>
          <a:ln>
            <a:noFill/>
          </a:ln>
        </p:spPr>
      </p:pic>
      <p:pic>
        <p:nvPicPr>
          <p:cNvPr id="507" name="Google Shape;507;p49"/>
          <p:cNvPicPr preferRelativeResize="0"/>
          <p:nvPr/>
        </p:nvPicPr>
        <p:blipFill>
          <a:blip r:embed="rId7">
            <a:alphaModFix/>
          </a:blip>
          <a:stretch>
            <a:fillRect/>
          </a:stretch>
        </p:blipFill>
        <p:spPr>
          <a:xfrm>
            <a:off x="20683625" y="7208242"/>
            <a:ext cx="15892371" cy="6530250"/>
          </a:xfrm>
          <a:prstGeom prst="rect">
            <a:avLst/>
          </a:prstGeom>
          <a:noFill/>
          <a:ln>
            <a:noFill/>
          </a:ln>
        </p:spPr>
      </p:pic>
      <p:pic>
        <p:nvPicPr>
          <p:cNvPr id="508" name="Google Shape;508;p49"/>
          <p:cNvPicPr preferRelativeResize="0"/>
          <p:nvPr/>
        </p:nvPicPr>
        <p:blipFill rotWithShape="1">
          <a:blip r:embed="rId8">
            <a:alphaModFix/>
          </a:blip>
          <a:srcRect l="21990" t="44472"/>
          <a:stretch/>
        </p:blipFill>
        <p:spPr>
          <a:xfrm>
            <a:off x="20683625" y="14043762"/>
            <a:ext cx="15892377" cy="6530238"/>
          </a:xfrm>
          <a:prstGeom prst="rect">
            <a:avLst/>
          </a:prstGeom>
          <a:noFill/>
          <a:ln>
            <a:noFill/>
          </a:ln>
        </p:spPr>
      </p:pic>
      <p:sp>
        <p:nvSpPr>
          <p:cNvPr id="2" name="TextBox 1">
            <a:extLst>
              <a:ext uri="{FF2B5EF4-FFF2-40B4-BE49-F238E27FC236}">
                <a16:creationId xmlns:a16="http://schemas.microsoft.com/office/drawing/2014/main" id="{AC29E0EA-4BCF-CE5C-AD66-4CCE4C971B8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Course Objectives</a:t>
            </a:r>
            <a:endParaRPr sz="8400"/>
          </a:p>
        </p:txBody>
      </p:sp>
      <p:sp>
        <p:nvSpPr>
          <p:cNvPr id="514" name="Google Shape;514;p5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Clr>
                <a:schemeClr val="dk2"/>
              </a:buClr>
              <a:buSzPts val="5400"/>
              <a:buChar char="•"/>
            </a:pPr>
            <a:r>
              <a:rPr lang="en-US" sz="5400" b="1" dirty="0"/>
              <a:t>Environment</a:t>
            </a:r>
            <a:endParaRPr b="1" dirty="0"/>
          </a:p>
          <a:p>
            <a:pPr marL="457200" lvl="0" indent="-520700" algn="l" rtl="0">
              <a:lnSpc>
                <a:spcPct val="90000"/>
              </a:lnSpc>
              <a:spcBef>
                <a:spcPts val="3000"/>
              </a:spcBef>
              <a:spcAft>
                <a:spcPts val="0"/>
              </a:spcAft>
              <a:buSzPts val="5400"/>
              <a:buChar char="•"/>
            </a:pPr>
            <a:r>
              <a:rPr lang="en-US" sz="5400" b="1" dirty="0"/>
              <a:t>LLM Services</a:t>
            </a:r>
            <a:endParaRPr sz="5400" b="1" dirty="0"/>
          </a:p>
          <a:p>
            <a:pPr marL="457200" lvl="0" indent="-520700" algn="l" rtl="0">
              <a:lnSpc>
                <a:spcPct val="90000"/>
              </a:lnSpc>
              <a:spcBef>
                <a:spcPts val="3000"/>
              </a:spcBef>
              <a:spcAft>
                <a:spcPts val="0"/>
              </a:spcAft>
              <a:buSzPts val="5400"/>
              <a:buChar char="•"/>
            </a:pPr>
            <a:r>
              <a:rPr lang="en-US" sz="5400" b="1" dirty="0"/>
              <a:t>Intro to </a:t>
            </a:r>
            <a:r>
              <a:rPr lang="en-US" sz="5400" b="1" dirty="0" err="1"/>
              <a:t>LangChain</a:t>
            </a:r>
            <a:r>
              <a:rPr lang="en-US" sz="5400" b="1" dirty="0"/>
              <a:t> (LCEL)</a:t>
            </a:r>
            <a:endParaRPr sz="5400" b="1" dirty="0"/>
          </a:p>
          <a:p>
            <a:pPr marL="457200" lvl="0" indent="-520700" algn="l" rtl="0">
              <a:lnSpc>
                <a:spcPct val="90000"/>
              </a:lnSpc>
              <a:spcBef>
                <a:spcPts val="3000"/>
              </a:spcBef>
              <a:spcAft>
                <a:spcPts val="0"/>
              </a:spcAft>
              <a:buSzPts val="5400"/>
              <a:buChar char="•"/>
            </a:pPr>
            <a:r>
              <a:rPr lang="en-US" sz="5400" b="1" dirty="0"/>
              <a:t>Running State Chains</a:t>
            </a:r>
            <a:endParaRPr sz="5400" b="1" dirty="0"/>
          </a:p>
          <a:p>
            <a:pPr marL="457200" lvl="0" indent="-520700" algn="l" rtl="0">
              <a:lnSpc>
                <a:spcPct val="90000"/>
              </a:lnSpc>
              <a:spcBef>
                <a:spcPts val="3000"/>
              </a:spcBef>
              <a:spcAft>
                <a:spcPts val="0"/>
              </a:spcAft>
              <a:buSzPts val="5400"/>
              <a:buChar char="•"/>
            </a:pPr>
            <a:r>
              <a:rPr lang="en-US" sz="5400" b="1" dirty="0"/>
              <a:t>Document Loading</a:t>
            </a:r>
            <a:endParaRPr sz="5400" b="1" dirty="0"/>
          </a:p>
          <a:p>
            <a:pPr marL="457200" lvl="0" indent="-520700" algn="l" rtl="0">
              <a:lnSpc>
                <a:spcPct val="90000"/>
              </a:lnSpc>
              <a:spcBef>
                <a:spcPts val="3000"/>
              </a:spcBef>
              <a:spcAft>
                <a:spcPts val="0"/>
              </a:spcAft>
              <a:buSzPts val="5400"/>
              <a:buChar char="•"/>
            </a:pPr>
            <a:r>
              <a:rPr lang="en-US" sz="5400" b="1" dirty="0"/>
              <a:t>Embeddings</a:t>
            </a:r>
            <a:endParaRPr sz="5400" b="1" dirty="0"/>
          </a:p>
          <a:p>
            <a:pPr marL="457200" lvl="0" indent="-520700" algn="l" rtl="0">
              <a:lnSpc>
                <a:spcPct val="90000"/>
              </a:lnSpc>
              <a:spcBef>
                <a:spcPts val="3000"/>
              </a:spcBef>
              <a:spcAft>
                <a:spcPts val="0"/>
              </a:spcAft>
              <a:buSzPts val="5400"/>
              <a:buChar char="•"/>
            </a:pPr>
            <a:r>
              <a:rPr lang="en-US" sz="5400" b="1" dirty="0"/>
              <a:t>Document Retrieval</a:t>
            </a:r>
            <a:endParaRPr sz="5400" b="1" dirty="0"/>
          </a:p>
          <a:p>
            <a:pPr marL="457200" lvl="0" indent="-520700" algn="l" rtl="0">
              <a:lnSpc>
                <a:spcPct val="90000"/>
              </a:lnSpc>
              <a:spcBef>
                <a:spcPts val="3000"/>
              </a:spcBef>
              <a:spcAft>
                <a:spcPts val="0"/>
              </a:spcAft>
              <a:buSzPts val="5400"/>
              <a:buChar char="•"/>
            </a:pPr>
            <a:r>
              <a:rPr lang="en-US" sz="5400" b="1" dirty="0"/>
              <a:t>RAG Evaluation</a:t>
            </a:r>
            <a:endParaRPr sz="5400" b="1" dirty="0"/>
          </a:p>
        </p:txBody>
      </p:sp>
      <p:sp>
        <p:nvSpPr>
          <p:cNvPr id="515" name="Google Shape;515;p50"/>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5400" b="1"/>
              <a:t>RAG Agents in Production</a:t>
            </a:r>
            <a:endParaRPr sz="5400" b="1"/>
          </a:p>
        </p:txBody>
      </p:sp>
      <p:pic>
        <p:nvPicPr>
          <p:cNvPr id="516" name="Google Shape;516;p50"/>
          <p:cNvPicPr preferRelativeResize="0"/>
          <p:nvPr/>
        </p:nvPicPr>
        <p:blipFill rotWithShape="1">
          <a:blip r:embed="rId3">
            <a:alphaModFix/>
          </a:blip>
          <a:srcRect l="6367"/>
          <a:stretch/>
        </p:blipFill>
        <p:spPr>
          <a:xfrm flipH="1">
            <a:off x="17906325" y="0"/>
            <a:ext cx="18669673" cy="20574000"/>
          </a:xfrm>
          <a:prstGeom prst="rect">
            <a:avLst/>
          </a:prstGeom>
          <a:noFill/>
          <a:ln>
            <a:noFill/>
          </a:ln>
        </p:spPr>
      </p:pic>
      <p:sp>
        <p:nvSpPr>
          <p:cNvPr id="2" name="TextBox 1">
            <a:extLst>
              <a:ext uri="{FF2B5EF4-FFF2-40B4-BE49-F238E27FC236}">
                <a16:creationId xmlns:a16="http://schemas.microsoft.com/office/drawing/2014/main" id="{CE47911F-8520-00C5-1735-B6C1522E002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520"/>
        <p:cNvGrpSpPr/>
        <p:nvPr/>
      </p:nvGrpSpPr>
      <p:grpSpPr>
        <a:xfrm>
          <a:off x="0" y="0"/>
          <a:ext cx="0" cy="0"/>
          <a:chOff x="0" y="0"/>
          <a:chExt cx="0" cy="0"/>
        </a:xfrm>
      </p:grpSpPr>
      <p:sp>
        <p:nvSpPr>
          <p:cNvPr id="521" name="Google Shape;521;p5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7200"/>
              <a:buFont typeface="NVIDIA Sans"/>
              <a:buNone/>
            </a:pPr>
            <a:r>
              <a:rPr lang="en-US" sz="8400"/>
              <a:t>Course Objectives</a:t>
            </a:r>
            <a:endParaRPr sz="8400"/>
          </a:p>
        </p:txBody>
      </p:sp>
      <p:sp>
        <p:nvSpPr>
          <p:cNvPr id="522" name="Google Shape;522;p51"/>
          <p:cNvSpPr txBox="1">
            <a:spLocks noGrp="1"/>
          </p:cNvSpPr>
          <p:nvPr>
            <p:ph type="body" idx="1"/>
          </p:nvPr>
        </p:nvSpPr>
        <p:spPr>
          <a:xfrm>
            <a:off x="2596896" y="6598667"/>
            <a:ext cx="14639400" cy="11345400"/>
          </a:xfrm>
          <a:prstGeom prst="rect">
            <a:avLst/>
          </a:prstGeom>
          <a:noFill/>
          <a:ln>
            <a:noFill/>
          </a:ln>
        </p:spPr>
        <p:txBody>
          <a:bodyPr spcFirstLastPara="1" wrap="square" lIns="91425" tIns="45700" rIns="91425" bIns="45700" anchor="t" anchorCtr="0">
            <a:noAutofit/>
          </a:bodyPr>
          <a:lstStyle/>
          <a:p>
            <a:pPr marL="457200" lvl="0" indent="-520700" algn="l" rtl="0">
              <a:lnSpc>
                <a:spcPct val="90000"/>
              </a:lnSpc>
              <a:spcBef>
                <a:spcPts val="3000"/>
              </a:spcBef>
              <a:spcAft>
                <a:spcPts val="0"/>
              </a:spcAft>
              <a:buClr>
                <a:schemeClr val="dk2"/>
              </a:buClr>
              <a:buSzPts val="5400"/>
              <a:buChar char="•"/>
            </a:pPr>
            <a:r>
              <a:rPr lang="en-US" sz="5400" b="1" dirty="0"/>
              <a:t>(Starts at 9)</a:t>
            </a:r>
            <a:endParaRPr sz="5400" b="1" dirty="0"/>
          </a:p>
          <a:p>
            <a:pPr marL="457200" lvl="0" indent="-520700" algn="l" rtl="0">
              <a:lnSpc>
                <a:spcPct val="90000"/>
              </a:lnSpc>
              <a:spcBef>
                <a:spcPts val="3000"/>
              </a:spcBef>
              <a:spcAft>
                <a:spcPts val="0"/>
              </a:spcAft>
              <a:buClr>
                <a:schemeClr val="dk2"/>
              </a:buClr>
              <a:buSzPts val="5400"/>
              <a:buChar char="•"/>
            </a:pPr>
            <a:r>
              <a:rPr lang="en-US" sz="5400" b="1" dirty="0"/>
              <a:t>Environment</a:t>
            </a:r>
            <a:endParaRPr b="1" dirty="0"/>
          </a:p>
          <a:p>
            <a:pPr marL="457200" lvl="0" indent="-520700" algn="l" rtl="0">
              <a:lnSpc>
                <a:spcPct val="90000"/>
              </a:lnSpc>
              <a:spcBef>
                <a:spcPts val="3000"/>
              </a:spcBef>
              <a:spcAft>
                <a:spcPts val="0"/>
              </a:spcAft>
              <a:buSzPts val="5400"/>
              <a:buChar char="•"/>
            </a:pPr>
            <a:r>
              <a:rPr lang="en-US" sz="5400" b="1" dirty="0"/>
              <a:t>LLM Services</a:t>
            </a:r>
            <a:endParaRPr sz="5400" b="1" dirty="0"/>
          </a:p>
          <a:p>
            <a:pPr marL="457200" lvl="0" indent="-520700" algn="l" rtl="0">
              <a:lnSpc>
                <a:spcPct val="90000"/>
              </a:lnSpc>
              <a:spcBef>
                <a:spcPts val="3000"/>
              </a:spcBef>
              <a:spcAft>
                <a:spcPts val="0"/>
              </a:spcAft>
              <a:buSzPts val="5400"/>
              <a:buChar char="•"/>
            </a:pPr>
            <a:r>
              <a:rPr lang="en-US" sz="5400" b="1" dirty="0"/>
              <a:t>Intro to </a:t>
            </a:r>
            <a:r>
              <a:rPr lang="en-US" sz="5400" b="1" dirty="0" err="1"/>
              <a:t>LangChain</a:t>
            </a:r>
            <a:r>
              <a:rPr lang="en-US" sz="5400" b="1" dirty="0"/>
              <a:t> (LCEL)</a:t>
            </a:r>
            <a:endParaRPr sz="5400" b="1" dirty="0"/>
          </a:p>
          <a:p>
            <a:pPr marL="457200" lvl="0" indent="-520700" algn="l" rtl="0">
              <a:lnSpc>
                <a:spcPct val="90000"/>
              </a:lnSpc>
              <a:spcBef>
                <a:spcPts val="3000"/>
              </a:spcBef>
              <a:spcAft>
                <a:spcPts val="0"/>
              </a:spcAft>
              <a:buSzPts val="5400"/>
              <a:buChar char="•"/>
            </a:pPr>
            <a:r>
              <a:rPr lang="en-US" sz="5400" b="1" dirty="0"/>
              <a:t>Running State Chains</a:t>
            </a:r>
            <a:endParaRPr sz="5400" b="1" dirty="0"/>
          </a:p>
          <a:p>
            <a:pPr marL="1371600" lvl="1" indent="-546100" algn="l" rtl="0">
              <a:lnSpc>
                <a:spcPct val="90000"/>
              </a:lnSpc>
              <a:spcBef>
                <a:spcPts val="3000"/>
              </a:spcBef>
              <a:spcAft>
                <a:spcPts val="0"/>
              </a:spcAft>
              <a:buSzPts val="5400"/>
              <a:buChar char="•"/>
            </a:pPr>
            <a:r>
              <a:rPr lang="en-US" sz="5400" b="1" dirty="0"/>
              <a:t>(Lunch)</a:t>
            </a:r>
            <a:endParaRPr sz="5400" b="1" dirty="0"/>
          </a:p>
          <a:p>
            <a:pPr marL="457200" lvl="0" indent="-520700" algn="l" rtl="0">
              <a:lnSpc>
                <a:spcPct val="90000"/>
              </a:lnSpc>
              <a:spcBef>
                <a:spcPts val="3000"/>
              </a:spcBef>
              <a:spcAft>
                <a:spcPts val="0"/>
              </a:spcAft>
              <a:buSzPts val="5400"/>
              <a:buChar char="•"/>
            </a:pPr>
            <a:r>
              <a:rPr lang="en-US" sz="5400" b="1" dirty="0"/>
              <a:t>Document Loading</a:t>
            </a:r>
            <a:endParaRPr sz="5400" b="1" dirty="0"/>
          </a:p>
          <a:p>
            <a:pPr marL="457200" lvl="0" indent="-520700" algn="l" rtl="0">
              <a:lnSpc>
                <a:spcPct val="90000"/>
              </a:lnSpc>
              <a:spcBef>
                <a:spcPts val="3000"/>
              </a:spcBef>
              <a:spcAft>
                <a:spcPts val="0"/>
              </a:spcAft>
              <a:buSzPts val="5400"/>
              <a:buChar char="•"/>
            </a:pPr>
            <a:r>
              <a:rPr lang="en-US" sz="5400" b="1" dirty="0"/>
              <a:t>Embeddings</a:t>
            </a:r>
            <a:endParaRPr sz="5400" b="1" dirty="0"/>
          </a:p>
          <a:p>
            <a:pPr marL="457200" lvl="0" indent="-520700" algn="l" rtl="0">
              <a:lnSpc>
                <a:spcPct val="90000"/>
              </a:lnSpc>
              <a:spcBef>
                <a:spcPts val="3000"/>
              </a:spcBef>
              <a:spcAft>
                <a:spcPts val="0"/>
              </a:spcAft>
              <a:buSzPts val="5400"/>
              <a:buChar char="•"/>
            </a:pPr>
            <a:r>
              <a:rPr lang="en-US" sz="5400" b="1" dirty="0"/>
              <a:t>Document Retrieval</a:t>
            </a:r>
            <a:endParaRPr sz="5400" b="1" dirty="0"/>
          </a:p>
          <a:p>
            <a:pPr marL="457200" lvl="0" indent="-520700" algn="l" rtl="0">
              <a:lnSpc>
                <a:spcPct val="90000"/>
              </a:lnSpc>
              <a:spcBef>
                <a:spcPts val="3000"/>
              </a:spcBef>
              <a:spcAft>
                <a:spcPts val="0"/>
              </a:spcAft>
              <a:buSzPts val="5400"/>
              <a:buChar char="•"/>
            </a:pPr>
            <a:r>
              <a:rPr lang="en-US" sz="5400" b="1" dirty="0"/>
              <a:t>RAG Evaluation</a:t>
            </a:r>
            <a:endParaRPr sz="5400" b="1" dirty="0"/>
          </a:p>
          <a:p>
            <a:pPr marL="1371600" lvl="1" indent="-546100" algn="l" rtl="0">
              <a:lnSpc>
                <a:spcPct val="90000"/>
              </a:lnSpc>
              <a:spcBef>
                <a:spcPts val="3000"/>
              </a:spcBef>
              <a:spcAft>
                <a:spcPts val="0"/>
              </a:spcAft>
              <a:buSzPts val="5400"/>
              <a:buChar char="•"/>
            </a:pPr>
            <a:r>
              <a:rPr lang="en-US" sz="5400" b="1" dirty="0"/>
              <a:t>(Ends at 5, take-home/ask instructor)</a:t>
            </a:r>
            <a:endParaRPr sz="5400" b="1" dirty="0"/>
          </a:p>
        </p:txBody>
      </p:sp>
      <p:sp>
        <p:nvSpPr>
          <p:cNvPr id="523" name="Google Shape;523;p51"/>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800"/>
              <a:buFont typeface="NVIDIA Sans"/>
              <a:buNone/>
            </a:pPr>
            <a:r>
              <a:rPr lang="en-US" sz="5400" b="1"/>
              <a:t>RAG Agents in Production</a:t>
            </a:r>
            <a:endParaRPr sz="5400" b="1"/>
          </a:p>
        </p:txBody>
      </p:sp>
      <p:pic>
        <p:nvPicPr>
          <p:cNvPr id="524" name="Google Shape;524;p51"/>
          <p:cNvPicPr preferRelativeResize="0"/>
          <p:nvPr/>
        </p:nvPicPr>
        <p:blipFill rotWithShape="1">
          <a:blip r:embed="rId3">
            <a:alphaModFix/>
          </a:blip>
          <a:srcRect l="6367"/>
          <a:stretch/>
        </p:blipFill>
        <p:spPr>
          <a:xfrm flipH="1">
            <a:off x="17906325" y="0"/>
            <a:ext cx="18669673" cy="20574000"/>
          </a:xfrm>
          <a:prstGeom prst="rect">
            <a:avLst/>
          </a:prstGeom>
          <a:noFill/>
          <a:ln>
            <a:noFill/>
          </a:ln>
        </p:spPr>
      </p:pic>
      <p:sp>
        <p:nvSpPr>
          <p:cNvPr id="2" name="TextBox 1">
            <a:extLst>
              <a:ext uri="{FF2B5EF4-FFF2-40B4-BE49-F238E27FC236}">
                <a16:creationId xmlns:a16="http://schemas.microsoft.com/office/drawing/2014/main" id="{F474733B-A23B-187D-1978-6848D40BABA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2"/>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8800"/>
              <a:buFont typeface="NVIDIA Sans"/>
              <a:buNone/>
            </a:pPr>
            <a:r>
              <a:rPr lang="en-US" sz="9600" dirty="0"/>
              <a:t>Building RAG Agents with LLMs</a:t>
            </a:r>
            <a:endParaRPr sz="9600" dirty="0"/>
          </a:p>
        </p:txBody>
      </p:sp>
      <p:sp>
        <p:nvSpPr>
          <p:cNvPr id="531" name="Google Shape;531;p52"/>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dirty="0"/>
              <a:t>Part 1: Your Course Environment</a:t>
            </a:r>
            <a:endParaRPr sz="5400" dirty="0"/>
          </a:p>
        </p:txBody>
      </p:sp>
      <p:sp>
        <p:nvSpPr>
          <p:cNvPr id="2" name="TextBox 1">
            <a:extLst>
              <a:ext uri="{FF2B5EF4-FFF2-40B4-BE49-F238E27FC236}">
                <a16:creationId xmlns:a16="http://schemas.microsoft.com/office/drawing/2014/main" id="{8AC22865-6D59-2EF5-760D-6F3EF063447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38" name="Google Shape;538;p53"/>
          <p:cNvPicPr preferRelativeResize="0"/>
          <p:nvPr/>
        </p:nvPicPr>
        <p:blipFill>
          <a:blip r:embed="rId3">
            <a:alphaModFix/>
          </a:blip>
          <a:stretch>
            <a:fillRect/>
          </a:stretch>
        </p:blipFill>
        <p:spPr>
          <a:xfrm>
            <a:off x="671375" y="2831310"/>
            <a:ext cx="17616624" cy="16092489"/>
          </a:xfrm>
          <a:prstGeom prst="rect">
            <a:avLst/>
          </a:prstGeom>
          <a:noFill/>
          <a:ln>
            <a:noFill/>
          </a:ln>
        </p:spPr>
      </p:pic>
      <p:sp>
        <p:nvSpPr>
          <p:cNvPr id="539" name="Google Shape;539;p53"/>
          <p:cNvSpPr txBox="1"/>
          <p:nvPr/>
        </p:nvSpPr>
        <p:spPr>
          <a:xfrm>
            <a:off x="6981550" y="191643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t>jupyter lab . &amp;; open -a Safari http://localhost:8888/lab </a:t>
            </a:r>
            <a:endParaRPr sz="3600"/>
          </a:p>
        </p:txBody>
      </p:sp>
      <p:sp>
        <p:nvSpPr>
          <p:cNvPr id="2" name="TextBox 1">
            <a:extLst>
              <a:ext uri="{FF2B5EF4-FFF2-40B4-BE49-F238E27FC236}">
                <a16:creationId xmlns:a16="http://schemas.microsoft.com/office/drawing/2014/main" id="{E1E984F3-3190-5CAF-F84D-5E0B8A2D1AD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46" name="Google Shape;546;p54"/>
          <p:cNvPicPr preferRelativeResize="0"/>
          <p:nvPr/>
        </p:nvPicPr>
        <p:blipFill>
          <a:blip r:embed="rId3">
            <a:alphaModFix/>
          </a:blip>
          <a:stretch>
            <a:fillRect/>
          </a:stretch>
        </p:blipFill>
        <p:spPr>
          <a:xfrm>
            <a:off x="671375" y="3136110"/>
            <a:ext cx="17616624" cy="16092489"/>
          </a:xfrm>
          <a:prstGeom prst="rect">
            <a:avLst/>
          </a:prstGeom>
          <a:noFill/>
          <a:ln>
            <a:noFill/>
          </a:ln>
        </p:spPr>
      </p:pic>
      <p:sp>
        <p:nvSpPr>
          <p:cNvPr id="547" name="Google Shape;547;p54"/>
          <p:cNvSpPr txBox="1"/>
          <p:nvPr/>
        </p:nvSpPr>
        <p:spPr>
          <a:xfrm>
            <a:off x="6981550" y="193167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48" name="Google Shape;548;p54"/>
          <p:cNvSpPr/>
          <p:nvPr/>
        </p:nvSpPr>
        <p:spPr>
          <a:xfrm>
            <a:off x="671388" y="29837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9" name="Google Shape;549;p54"/>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50" name="Google Shape;550;p54"/>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51" name="Google Shape;551;p54"/>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52" name="Google Shape;552;p54"/>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53" name="Google Shape;553;p54"/>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54" name="Google Shape;554;p54"/>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55" name="Google Shape;555;p54"/>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56" name="Google Shape;556;p54"/>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487B0324-735B-01D7-03F9-724EF3BC149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Spring 2025</a:t>
            </a:r>
            <a:br>
              <a:rPr lang="en-US" altLang="zh-TW" sz="23997" b="0" dirty="0">
                <a:solidFill>
                  <a:schemeClr val="accent6"/>
                </a:solidFill>
              </a:rPr>
            </a:br>
            <a:br>
              <a:rPr lang="en-US" altLang="zh-TW" sz="23997" dirty="0">
                <a:solidFill>
                  <a:srgbClr val="C00000"/>
                </a:solidFill>
              </a:rPr>
            </a:br>
            <a:r>
              <a:rPr lang="en-US" altLang="zh-TW" sz="23997" dirty="0">
                <a:solidFill>
                  <a:srgbClr val="C00000"/>
                </a:solidFill>
              </a:rPr>
              <a:t>Generative AI </a:t>
            </a:r>
            <a:br>
              <a:rPr lang="en-US" altLang="zh-TW" sz="23997" dirty="0">
                <a:solidFill>
                  <a:srgbClr val="C00000"/>
                </a:solidFill>
              </a:rPr>
            </a:br>
            <a:r>
              <a:rPr lang="en-US" altLang="zh-TW" sz="23997" dirty="0">
                <a:solidFill>
                  <a:srgbClr val="C00000"/>
                </a:solidFill>
              </a:rPr>
              <a:t>Innovative Applications</a:t>
            </a:r>
            <a:br>
              <a:rPr lang="en-US" altLang="zh-TW" sz="23997" dirty="0">
                <a:solidFill>
                  <a:srgbClr val="C00000"/>
                </a:solidFill>
              </a:rPr>
            </a:br>
            <a:endParaRPr lang="zh-TW" altLang="en-US" sz="23997" dirty="0">
              <a:solidFill>
                <a:srgbClr val="FF0000"/>
              </a:solidFill>
            </a:endParaRPr>
          </a:p>
        </p:txBody>
      </p:sp>
      <p:sp>
        <p:nvSpPr>
          <p:cNvPr id="4" name="投影片編號版面配置區 3"/>
          <p:cNvSpPr>
            <a:spLocks noGrp="1"/>
          </p:cNvSpPr>
          <p:nvPr>
            <p:ph type="sldNum" sz="quarter" idx="12"/>
          </p:nvPr>
        </p:nvSpPr>
        <p:spPr/>
        <p:txBody>
          <a:bodyPr/>
          <a:lstStyle/>
          <a:p>
            <a:pPr defTabSz="2742927">
              <a:buClrTx/>
              <a:defRPr/>
            </a:pPr>
            <a:fld id="{E78C9E75-97FD-45D9-8ED3-955348887BB1}" type="slidenum">
              <a:rPr lang="zh-TW" altLang="en-US" kern="1200">
                <a:solidFill>
                  <a:prstClr val="black">
                    <a:tint val="75000"/>
                  </a:prstClr>
                </a:solidFill>
                <a:latin typeface="Calibri" panose="020F0502020204030204"/>
                <a:ea typeface="新細明體" panose="02020500000000000000" pitchFamily="18" charset="-120"/>
                <a:cs typeface="+mn-cs"/>
              </a:rPr>
              <a:pPr defTabSz="2742927">
                <a:buClrTx/>
                <a:defRPr/>
              </a:pPr>
              <a:t>6</a:t>
            </a:fld>
            <a:endParaRPr lang="zh-TW" altLang="en-US" kern="1200">
              <a:solidFill>
                <a:prstClr val="black">
                  <a:tint val="75000"/>
                </a:prstClr>
              </a:solidFill>
              <a:latin typeface="Calibri" panose="020F0502020204030204"/>
              <a:ea typeface="新細明體" panose="02020500000000000000" pitchFamily="18" charset="-120"/>
              <a:cs typeface="+mn-cs"/>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215834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63" name="Google Shape;563;p55"/>
          <p:cNvPicPr preferRelativeResize="0"/>
          <p:nvPr/>
        </p:nvPicPr>
        <p:blipFill>
          <a:blip r:embed="rId3">
            <a:alphaModFix/>
          </a:blip>
          <a:stretch>
            <a:fillRect/>
          </a:stretch>
        </p:blipFill>
        <p:spPr>
          <a:xfrm>
            <a:off x="671375" y="3136110"/>
            <a:ext cx="17616624" cy="16092489"/>
          </a:xfrm>
          <a:prstGeom prst="rect">
            <a:avLst/>
          </a:prstGeom>
          <a:noFill/>
          <a:ln>
            <a:noFill/>
          </a:ln>
        </p:spPr>
      </p:pic>
      <p:sp>
        <p:nvSpPr>
          <p:cNvPr id="564" name="Google Shape;564;p55"/>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65" name="Google Shape;565;p55"/>
          <p:cNvSpPr/>
          <p:nvPr/>
        </p:nvSpPr>
        <p:spPr>
          <a:xfrm>
            <a:off x="671388" y="31361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6" name="Google Shape;566;p55"/>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67" name="Google Shape;567;p55"/>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68" name="Google Shape;568;p55"/>
          <p:cNvSpPr/>
          <p:nvPr/>
        </p:nvSpPr>
        <p:spPr>
          <a:xfrm rot="62952">
            <a:off x="12442638" y="8943705"/>
            <a:ext cx="3014605" cy="4500506"/>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569" name="Google Shape;569;p55"/>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570" name="Google Shape;570;p55"/>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71" name="Google Shape;571;p55"/>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572" name="Google Shape;572;p55"/>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73" name="Google Shape;573;p55"/>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74" name="Google Shape;574;p55"/>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75" name="Google Shape;575;p55"/>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76" name="Google Shape;576;p55"/>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EF3E4973-7732-C5AE-998D-4A6091D2397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583" name="Google Shape;583;p56"/>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584" name="Google Shape;584;p56"/>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585" name="Google Shape;585;p56"/>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586" name="Google Shape;586;p56"/>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587" name="Google Shape;587;p56"/>
          <p:cNvSpPr/>
          <p:nvPr/>
        </p:nvSpPr>
        <p:spPr>
          <a:xfrm>
            <a:off x="671375" y="3136100"/>
            <a:ext cx="176166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8" name="Google Shape;588;p56"/>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589" name="Google Shape;589;p56"/>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590" name="Google Shape;590;p56"/>
          <p:cNvSpPr/>
          <p:nvPr/>
        </p:nvSpPr>
        <p:spPr>
          <a:xfrm rot="62952">
            <a:off x="12442638" y="8943705"/>
            <a:ext cx="3014605" cy="4500506"/>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591" name="Google Shape;591;p56"/>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592" name="Google Shape;592;p56"/>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593" name="Google Shape;593;p56"/>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594" name="Google Shape;594;p56"/>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595" name="Google Shape;595;p56"/>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596" name="Google Shape;596;p56"/>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597" name="Google Shape;597;p56"/>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598" name="Google Shape;598;p56"/>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2" name="TextBox 1">
            <a:extLst>
              <a:ext uri="{FF2B5EF4-FFF2-40B4-BE49-F238E27FC236}">
                <a16:creationId xmlns:a16="http://schemas.microsoft.com/office/drawing/2014/main" id="{95B53138-1734-B287-C10D-367DF2790A7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605" name="Google Shape;605;p57"/>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606" name="Google Shape;606;p57"/>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607" name="Google Shape;607;p57"/>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608" name="Google Shape;608;p57"/>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609" name="Google Shape;609;p57"/>
          <p:cNvSpPr/>
          <p:nvPr/>
        </p:nvSpPr>
        <p:spPr>
          <a:xfrm>
            <a:off x="671375" y="3136100"/>
            <a:ext cx="352332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0" name="Google Shape;610;p57"/>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11" name="Google Shape;611;p57"/>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612" name="Google Shape;612;p57"/>
          <p:cNvSpPr/>
          <p:nvPr/>
        </p:nvSpPr>
        <p:spPr>
          <a:xfrm rot="62952">
            <a:off x="12442638" y="8943705"/>
            <a:ext cx="3014605" cy="4500506"/>
          </a:xfrm>
          <a:prstGeom prst="arc">
            <a:avLst>
              <a:gd name="adj1" fmla="val 16941406"/>
              <a:gd name="adj2" fmla="val 3501835"/>
            </a:avLst>
          </a:prstGeom>
          <a:noFill/>
          <a:ln w="76200" cap="flat" cmpd="sng">
            <a:solidFill>
              <a:schemeClr val="lt1"/>
            </a:solidFill>
            <a:prstDash val="solid"/>
            <a:round/>
            <a:headEnd type="stealth" w="lg" len="lg"/>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13" name="Google Shape;613;p57"/>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614" name="Google Shape;614;p57"/>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15" name="Google Shape;615;p57"/>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616" name="Google Shape;616;p57"/>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17" name="Google Shape;617;p57"/>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18" name="Google Shape;618;p57"/>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19" name="Google Shape;619;p57"/>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20" name="Google Shape;620;p57"/>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21" name="Google Shape;621;p57"/>
          <p:cNvSpPr/>
          <p:nvPr/>
        </p:nvSpPr>
        <p:spPr>
          <a:xfrm>
            <a:off x="19795384" y="8372800"/>
            <a:ext cx="79746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622" name="Google Shape;622;p57"/>
          <p:cNvSpPr/>
          <p:nvPr/>
        </p:nvSpPr>
        <p:spPr>
          <a:xfrm>
            <a:off x="20862182" y="9096700"/>
            <a:ext cx="58410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23" name="Google Shape;623;p57"/>
          <p:cNvSpPr/>
          <p:nvPr/>
        </p:nvSpPr>
        <p:spPr>
          <a:xfrm>
            <a:off x="21667825" y="97204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24" name="Google Shape;624;p57"/>
          <p:cNvSpPr/>
          <p:nvPr/>
        </p:nvSpPr>
        <p:spPr>
          <a:xfrm>
            <a:off x="21190763" y="12753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25" name="Google Shape;625;p57"/>
          <p:cNvSpPr/>
          <p:nvPr/>
        </p:nvSpPr>
        <p:spPr>
          <a:xfrm>
            <a:off x="21190762" y="13744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26" name="Google Shape;626;p57"/>
          <p:cNvSpPr/>
          <p:nvPr/>
        </p:nvSpPr>
        <p:spPr>
          <a:xfrm>
            <a:off x="21190763" y="14779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27" name="Google Shape;627;p57"/>
          <p:cNvSpPr/>
          <p:nvPr/>
        </p:nvSpPr>
        <p:spPr>
          <a:xfrm>
            <a:off x="23897500" y="14262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28" name="Google Shape;628;p57"/>
          <p:cNvSpPr/>
          <p:nvPr/>
        </p:nvSpPr>
        <p:spPr>
          <a:xfrm>
            <a:off x="23897513" y="13287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29" name="Google Shape;629;p57"/>
          <p:cNvSpPr/>
          <p:nvPr/>
        </p:nvSpPr>
        <p:spPr>
          <a:xfrm rot="10654059">
            <a:off x="20545883" y="6211324"/>
            <a:ext cx="3145634" cy="3836700"/>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30" name="Google Shape;630;p57"/>
          <p:cNvPicPr preferRelativeResize="0"/>
          <p:nvPr/>
        </p:nvPicPr>
        <p:blipFill>
          <a:blip r:embed="rId6">
            <a:alphaModFix/>
          </a:blip>
          <a:stretch>
            <a:fillRect/>
          </a:stretch>
        </p:blipFill>
        <p:spPr>
          <a:xfrm>
            <a:off x="20053475" y="4292136"/>
            <a:ext cx="4666324" cy="3027039"/>
          </a:xfrm>
          <a:prstGeom prst="rect">
            <a:avLst/>
          </a:prstGeom>
          <a:noFill/>
          <a:ln>
            <a:noFill/>
          </a:ln>
        </p:spPr>
      </p:pic>
      <p:sp>
        <p:nvSpPr>
          <p:cNvPr id="631" name="Google Shape;631;p57"/>
          <p:cNvSpPr/>
          <p:nvPr/>
        </p:nvSpPr>
        <p:spPr>
          <a:xfrm rot="7386101" flipH="1">
            <a:off x="18823369" y="6803116"/>
            <a:ext cx="4667050" cy="3687817"/>
          </a:xfrm>
          <a:prstGeom prst="arc">
            <a:avLst>
              <a:gd name="adj1" fmla="val 15742284"/>
              <a:gd name="adj2" fmla="val 532818"/>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6C5C85C-D980-A50E-1885-C3E09529DEA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Typical Jupyter Labs Interface</a:t>
            </a:r>
            <a:endParaRPr sz="8400"/>
          </a:p>
        </p:txBody>
      </p:sp>
      <p:pic>
        <p:nvPicPr>
          <p:cNvPr id="638" name="Google Shape;638;p58"/>
          <p:cNvPicPr preferRelativeResize="0"/>
          <p:nvPr/>
        </p:nvPicPr>
        <p:blipFill>
          <a:blip r:embed="rId3">
            <a:alphaModFix/>
          </a:blip>
          <a:stretch>
            <a:fillRect/>
          </a:stretch>
        </p:blipFill>
        <p:spPr>
          <a:xfrm>
            <a:off x="18288000" y="3136100"/>
            <a:ext cx="17616616" cy="16115649"/>
          </a:xfrm>
          <a:prstGeom prst="rect">
            <a:avLst/>
          </a:prstGeom>
          <a:noFill/>
          <a:ln>
            <a:noFill/>
          </a:ln>
        </p:spPr>
      </p:pic>
      <p:pic>
        <p:nvPicPr>
          <p:cNvPr id="639" name="Google Shape;639;p58"/>
          <p:cNvPicPr preferRelativeResize="0"/>
          <p:nvPr/>
        </p:nvPicPr>
        <p:blipFill>
          <a:blip r:embed="rId4">
            <a:alphaModFix/>
          </a:blip>
          <a:stretch>
            <a:fillRect/>
          </a:stretch>
        </p:blipFill>
        <p:spPr>
          <a:xfrm>
            <a:off x="671375" y="3136110"/>
            <a:ext cx="17616624" cy="16092489"/>
          </a:xfrm>
          <a:prstGeom prst="rect">
            <a:avLst/>
          </a:prstGeom>
          <a:noFill/>
          <a:ln>
            <a:noFill/>
          </a:ln>
        </p:spPr>
      </p:pic>
      <p:sp>
        <p:nvSpPr>
          <p:cNvPr id="640" name="Google Shape;640;p58"/>
          <p:cNvSpPr txBox="1"/>
          <p:nvPr/>
        </p:nvSpPr>
        <p:spPr>
          <a:xfrm>
            <a:off x="19773900" y="19469100"/>
            <a:ext cx="758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u="sng">
                <a:solidFill>
                  <a:schemeClr val="hlink"/>
                </a:solidFill>
                <a:hlinkClick r:id="rId5"/>
              </a:rPr>
              <a:t>https://colab.research.google.com</a:t>
            </a:r>
            <a:endParaRPr sz="3600"/>
          </a:p>
        </p:txBody>
      </p:sp>
      <p:sp>
        <p:nvSpPr>
          <p:cNvPr id="641" name="Google Shape;641;p58"/>
          <p:cNvSpPr txBox="1"/>
          <p:nvPr/>
        </p:nvSpPr>
        <p:spPr>
          <a:xfrm>
            <a:off x="6981550" y="19469100"/>
            <a:ext cx="11544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rPr>
              <a:t>jupyter lab . &amp;; open -a Safari http://localhost:8888/lab </a:t>
            </a:r>
            <a:endParaRPr sz="3300"/>
          </a:p>
        </p:txBody>
      </p:sp>
      <p:sp>
        <p:nvSpPr>
          <p:cNvPr id="642" name="Google Shape;642;p58"/>
          <p:cNvSpPr/>
          <p:nvPr/>
        </p:nvSpPr>
        <p:spPr>
          <a:xfrm>
            <a:off x="671375" y="3136100"/>
            <a:ext cx="35233200" cy="161157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3" name="Google Shape;643;p58"/>
          <p:cNvSpPr/>
          <p:nvPr/>
        </p:nvSpPr>
        <p:spPr>
          <a:xfrm>
            <a:off x="4343400" y="6629400"/>
            <a:ext cx="115443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44" name="Google Shape;644;p58"/>
          <p:cNvSpPr/>
          <p:nvPr/>
        </p:nvSpPr>
        <p:spPr>
          <a:xfrm>
            <a:off x="5257800" y="7353300"/>
            <a:ext cx="97917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Your Device</a:t>
            </a:r>
            <a:endParaRPr sz="4800" b="1">
              <a:solidFill>
                <a:schemeClr val="lt1"/>
              </a:solidFill>
            </a:endParaRPr>
          </a:p>
          <a:p>
            <a:pPr marL="0" lvl="0" indent="0" algn="ctr" rtl="0">
              <a:spcBef>
                <a:spcPts val="0"/>
              </a:spcBef>
              <a:spcAft>
                <a:spcPts val="0"/>
              </a:spcAft>
              <a:buNone/>
            </a:pPr>
            <a:endParaRPr sz="4100"/>
          </a:p>
        </p:txBody>
      </p:sp>
      <p:sp>
        <p:nvSpPr>
          <p:cNvPr id="645" name="Google Shape;645;p58"/>
          <p:cNvSpPr txBox="1"/>
          <p:nvPr/>
        </p:nvSpPr>
        <p:spPr>
          <a:xfrm>
            <a:off x="12449950" y="96003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646" name="Google Shape;646;p58"/>
          <p:cNvSpPr/>
          <p:nvPr/>
        </p:nvSpPr>
        <p:spPr>
          <a:xfrm>
            <a:off x="10115400" y="80151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47" name="Google Shape;647;p58"/>
          <p:cNvSpPr/>
          <p:nvPr/>
        </p:nvSpPr>
        <p:spPr>
          <a:xfrm>
            <a:off x="11911200" y="1177275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648" name="Google Shape;648;p58"/>
          <p:cNvSpPr/>
          <p:nvPr/>
        </p:nvSpPr>
        <p:spPr>
          <a:xfrm>
            <a:off x="5839200" y="10781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49" name="Google Shape;649;p58"/>
          <p:cNvSpPr/>
          <p:nvPr/>
        </p:nvSpPr>
        <p:spPr>
          <a:xfrm>
            <a:off x="5839200" y="11772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50" name="Google Shape;650;p58"/>
          <p:cNvSpPr/>
          <p:nvPr/>
        </p:nvSpPr>
        <p:spPr>
          <a:xfrm>
            <a:off x="5839200" y="12807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51" name="Google Shape;651;p58"/>
          <p:cNvSpPr/>
          <p:nvPr/>
        </p:nvSpPr>
        <p:spPr>
          <a:xfrm>
            <a:off x="8545938" y="12290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52" name="Google Shape;652;p58"/>
          <p:cNvSpPr/>
          <p:nvPr/>
        </p:nvSpPr>
        <p:spPr>
          <a:xfrm>
            <a:off x="8545950" y="11315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653" name="Google Shape;653;p58"/>
          <p:cNvSpPr/>
          <p:nvPr/>
        </p:nvSpPr>
        <p:spPr>
          <a:xfrm>
            <a:off x="19795384" y="8372800"/>
            <a:ext cx="7974600" cy="8648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654" name="Google Shape;654;p58"/>
          <p:cNvSpPr/>
          <p:nvPr/>
        </p:nvSpPr>
        <p:spPr>
          <a:xfrm>
            <a:off x="20862182" y="9096700"/>
            <a:ext cx="5841000" cy="71247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55" name="Google Shape;655;p58"/>
          <p:cNvSpPr/>
          <p:nvPr/>
        </p:nvSpPr>
        <p:spPr>
          <a:xfrm>
            <a:off x="21667825" y="97204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656" name="Google Shape;656;p58"/>
          <p:cNvSpPr/>
          <p:nvPr/>
        </p:nvSpPr>
        <p:spPr>
          <a:xfrm>
            <a:off x="21190763" y="127538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657" name="Google Shape;657;p58"/>
          <p:cNvSpPr/>
          <p:nvPr/>
        </p:nvSpPr>
        <p:spPr>
          <a:xfrm>
            <a:off x="21190762" y="137447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658" name="Google Shape;658;p58"/>
          <p:cNvSpPr/>
          <p:nvPr/>
        </p:nvSpPr>
        <p:spPr>
          <a:xfrm>
            <a:off x="21190763" y="1477945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659" name="Google Shape;659;p58"/>
          <p:cNvSpPr/>
          <p:nvPr/>
        </p:nvSpPr>
        <p:spPr>
          <a:xfrm>
            <a:off x="23897500" y="142621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660" name="Google Shape;660;p58"/>
          <p:cNvSpPr/>
          <p:nvPr/>
        </p:nvSpPr>
        <p:spPr>
          <a:xfrm>
            <a:off x="23897513" y="13287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pic>
        <p:nvPicPr>
          <p:cNvPr id="661" name="Google Shape;661;p58"/>
          <p:cNvPicPr preferRelativeResize="0"/>
          <p:nvPr/>
        </p:nvPicPr>
        <p:blipFill>
          <a:blip r:embed="rId6">
            <a:alphaModFix/>
          </a:blip>
          <a:stretch>
            <a:fillRect/>
          </a:stretch>
        </p:blipFill>
        <p:spPr>
          <a:xfrm rot="156718">
            <a:off x="28115833" y="5502725"/>
            <a:ext cx="6134260" cy="6597555"/>
          </a:xfrm>
          <a:prstGeom prst="rect">
            <a:avLst/>
          </a:prstGeom>
          <a:noFill/>
          <a:ln>
            <a:noFill/>
          </a:ln>
        </p:spPr>
      </p:pic>
      <p:sp>
        <p:nvSpPr>
          <p:cNvPr id="662" name="Google Shape;662;p58"/>
          <p:cNvSpPr/>
          <p:nvPr/>
        </p:nvSpPr>
        <p:spPr>
          <a:xfrm rot="-6624000">
            <a:off x="25861795" y="6932318"/>
            <a:ext cx="3145691" cy="5150764"/>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3" name="Google Shape;663;p58"/>
          <p:cNvSpPr/>
          <p:nvPr/>
        </p:nvSpPr>
        <p:spPr>
          <a:xfrm rot="10654059">
            <a:off x="20545883" y="6211324"/>
            <a:ext cx="3145634" cy="3836700"/>
          </a:xfrm>
          <a:prstGeom prst="arc">
            <a:avLst>
              <a:gd name="adj1" fmla="val 16941406"/>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64" name="Google Shape;664;p58"/>
          <p:cNvPicPr preferRelativeResize="0"/>
          <p:nvPr/>
        </p:nvPicPr>
        <p:blipFill>
          <a:blip r:embed="rId7">
            <a:alphaModFix/>
          </a:blip>
          <a:stretch>
            <a:fillRect/>
          </a:stretch>
        </p:blipFill>
        <p:spPr>
          <a:xfrm>
            <a:off x="20053475" y="4292136"/>
            <a:ext cx="4666324" cy="3027039"/>
          </a:xfrm>
          <a:prstGeom prst="rect">
            <a:avLst/>
          </a:prstGeom>
          <a:noFill/>
          <a:ln>
            <a:noFill/>
          </a:ln>
        </p:spPr>
      </p:pic>
      <p:sp>
        <p:nvSpPr>
          <p:cNvPr id="665" name="Google Shape;665;p58"/>
          <p:cNvSpPr/>
          <p:nvPr/>
        </p:nvSpPr>
        <p:spPr>
          <a:xfrm rot="-6624096" flipH="1">
            <a:off x="24451129" y="3154070"/>
            <a:ext cx="4572311" cy="5150764"/>
          </a:xfrm>
          <a:prstGeom prst="arc">
            <a:avLst>
              <a:gd name="adj1" fmla="val 16941406"/>
              <a:gd name="adj2" fmla="val 49697"/>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6" name="Google Shape;666;p58"/>
          <p:cNvSpPr/>
          <p:nvPr/>
        </p:nvSpPr>
        <p:spPr>
          <a:xfrm rot="4901571" flipH="1">
            <a:off x="23574906" y="5325697"/>
            <a:ext cx="4572273" cy="5150741"/>
          </a:xfrm>
          <a:prstGeom prst="arc">
            <a:avLst>
              <a:gd name="adj1" fmla="val 16941406"/>
              <a:gd name="adj2" fmla="val 1114815"/>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67" name="Google Shape;667;p58"/>
          <p:cNvSpPr/>
          <p:nvPr/>
        </p:nvSpPr>
        <p:spPr>
          <a:xfrm rot="7386101" flipH="1">
            <a:off x="18823369" y="6803116"/>
            <a:ext cx="4667050" cy="3687817"/>
          </a:xfrm>
          <a:prstGeom prst="arc">
            <a:avLst>
              <a:gd name="adj1" fmla="val 15742284"/>
              <a:gd name="adj2" fmla="val 532818"/>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668" name="Google Shape;668;p58"/>
          <p:cNvPicPr preferRelativeResize="0"/>
          <p:nvPr/>
        </p:nvPicPr>
        <p:blipFill>
          <a:blip r:embed="rId7">
            <a:alphaModFix/>
          </a:blip>
          <a:stretch>
            <a:fillRect/>
          </a:stretch>
        </p:blipFill>
        <p:spPr>
          <a:xfrm>
            <a:off x="24974900" y="5809559"/>
            <a:ext cx="2738700" cy="1776591"/>
          </a:xfrm>
          <a:prstGeom prst="rect">
            <a:avLst/>
          </a:prstGeom>
          <a:noFill/>
          <a:ln>
            <a:noFill/>
          </a:ln>
        </p:spPr>
      </p:pic>
      <p:sp>
        <p:nvSpPr>
          <p:cNvPr id="669" name="Google Shape;669;p58"/>
          <p:cNvSpPr/>
          <p:nvPr/>
        </p:nvSpPr>
        <p:spPr>
          <a:xfrm rot="62952">
            <a:off x="12442638" y="8943705"/>
            <a:ext cx="3014605" cy="4500506"/>
          </a:xfrm>
          <a:prstGeom prst="arc">
            <a:avLst>
              <a:gd name="adj1" fmla="val 16941406"/>
              <a:gd name="adj2" fmla="val 3501835"/>
            </a:avLst>
          </a:prstGeom>
          <a:noFill/>
          <a:ln w="76200" cap="flat" cmpd="sng">
            <a:solidFill>
              <a:schemeClr val="lt1"/>
            </a:solidFill>
            <a:prstDash val="solid"/>
            <a:round/>
            <a:headEnd type="stealth" w="lg" len="lg"/>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8E7C1600-7149-79F4-C7C8-C76EC1D7065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676" name="Google Shape;676;p59"/>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2" name="TextBox 1">
            <a:extLst>
              <a:ext uri="{FF2B5EF4-FFF2-40B4-BE49-F238E27FC236}">
                <a16:creationId xmlns:a16="http://schemas.microsoft.com/office/drawing/2014/main" id="{2E21C219-E7DD-7F89-89A3-C8282C5371C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683" name="Google Shape;683;p60"/>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684" name="Google Shape;684;p60"/>
          <p:cNvSpPr/>
          <p:nvPr/>
        </p:nvSpPr>
        <p:spPr>
          <a:xfrm>
            <a:off x="3780950" y="2781300"/>
            <a:ext cx="29014200" cy="168021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85" name="Google Shape;685;p60"/>
          <p:cNvPicPr preferRelativeResize="0"/>
          <p:nvPr/>
        </p:nvPicPr>
        <p:blipFill>
          <a:blip r:embed="rId4">
            <a:alphaModFix/>
          </a:blip>
          <a:stretch>
            <a:fillRect/>
          </a:stretch>
        </p:blipFill>
        <p:spPr>
          <a:xfrm>
            <a:off x="18487545" y="14602887"/>
            <a:ext cx="6397030" cy="3598324"/>
          </a:xfrm>
          <a:prstGeom prst="rect">
            <a:avLst/>
          </a:prstGeom>
          <a:noFill/>
          <a:ln>
            <a:noFill/>
          </a:ln>
        </p:spPr>
      </p:pic>
      <p:pic>
        <p:nvPicPr>
          <p:cNvPr id="686" name="Google Shape;686;p60"/>
          <p:cNvPicPr preferRelativeResize="0"/>
          <p:nvPr/>
        </p:nvPicPr>
        <p:blipFill>
          <a:blip r:embed="rId5">
            <a:alphaModFix/>
          </a:blip>
          <a:stretch>
            <a:fillRect/>
          </a:stretch>
        </p:blipFill>
        <p:spPr>
          <a:xfrm>
            <a:off x="13057250" y="14954250"/>
            <a:ext cx="4837023" cy="2895601"/>
          </a:xfrm>
          <a:prstGeom prst="rect">
            <a:avLst/>
          </a:prstGeom>
          <a:noFill/>
          <a:ln>
            <a:noFill/>
          </a:ln>
        </p:spPr>
      </p:pic>
      <p:grpSp>
        <p:nvGrpSpPr>
          <p:cNvPr id="687" name="Google Shape;687;p60"/>
          <p:cNvGrpSpPr/>
          <p:nvPr/>
        </p:nvGrpSpPr>
        <p:grpSpPr>
          <a:xfrm>
            <a:off x="1638300" y="13220700"/>
            <a:ext cx="8039100" cy="6362700"/>
            <a:chOff x="5753100" y="6515100"/>
            <a:chExt cx="8039100" cy="6362700"/>
          </a:xfrm>
        </p:grpSpPr>
        <p:sp>
          <p:nvSpPr>
            <p:cNvPr id="688" name="Google Shape;688;p60"/>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89" name="Google Shape;689;p60"/>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690" name="Google Shape;690;p60"/>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691" name="Google Shape;691;p60"/>
          <p:cNvGrpSpPr/>
          <p:nvPr/>
        </p:nvGrpSpPr>
        <p:grpSpPr>
          <a:xfrm>
            <a:off x="10003877" y="4058700"/>
            <a:ext cx="16160060" cy="9867911"/>
            <a:chOff x="6201589" y="5938524"/>
            <a:chExt cx="10240200" cy="6362700"/>
          </a:xfrm>
        </p:grpSpPr>
        <p:sp>
          <p:nvSpPr>
            <p:cNvPr id="692" name="Google Shape;692;p6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693" name="Google Shape;693;p6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Clr>
                  <a:schemeClr val="lt1"/>
                </a:buClr>
                <a:buSzPts val="1100"/>
                <a:buFont typeface="Arial"/>
                <a:buNone/>
              </a:pPr>
              <a:endParaRPr sz="4800" b="1">
                <a:solidFill>
                  <a:schemeClr val="lt1"/>
                </a:solidFill>
              </a:endParaRPr>
            </a:p>
            <a:p>
              <a:pPr marL="0" lvl="0" indent="0" algn="ctr" rtl="0">
                <a:spcBef>
                  <a:spcPts val="0"/>
                </a:spcBef>
                <a:spcAft>
                  <a:spcPts val="0"/>
                </a:spcAft>
                <a:buNone/>
              </a:pPr>
              <a:endParaRPr sz="4100"/>
            </a:p>
          </p:txBody>
        </p:sp>
      </p:grpSp>
      <p:sp>
        <p:nvSpPr>
          <p:cNvPr id="694" name="Google Shape;694;p60"/>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695" name="Google Shape;695;p60"/>
          <p:cNvPicPr preferRelativeResize="0"/>
          <p:nvPr/>
        </p:nvPicPr>
        <p:blipFill>
          <a:blip r:embed="rId6">
            <a:alphaModFix/>
          </a:blip>
          <a:stretch>
            <a:fillRect/>
          </a:stretch>
        </p:blipFill>
        <p:spPr>
          <a:xfrm rot="156717">
            <a:off x="27589233" y="8530543"/>
            <a:ext cx="4272502" cy="4595195"/>
          </a:xfrm>
          <a:prstGeom prst="rect">
            <a:avLst/>
          </a:prstGeom>
          <a:noFill/>
          <a:ln>
            <a:noFill/>
          </a:ln>
        </p:spPr>
      </p:pic>
      <p:pic>
        <p:nvPicPr>
          <p:cNvPr id="696" name="Google Shape;696;p60"/>
          <p:cNvPicPr preferRelativeResize="0"/>
          <p:nvPr/>
        </p:nvPicPr>
        <p:blipFill>
          <a:blip r:embed="rId7">
            <a:alphaModFix/>
          </a:blip>
          <a:stretch>
            <a:fillRect/>
          </a:stretch>
        </p:blipFill>
        <p:spPr>
          <a:xfrm>
            <a:off x="26163925" y="9711213"/>
            <a:ext cx="1775201" cy="1151574"/>
          </a:xfrm>
          <a:prstGeom prst="rect">
            <a:avLst/>
          </a:prstGeom>
          <a:noFill/>
          <a:ln>
            <a:noFill/>
          </a:ln>
        </p:spPr>
      </p:pic>
      <p:sp>
        <p:nvSpPr>
          <p:cNvPr id="697" name="Google Shape;697;p60"/>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98" name="Google Shape;698;p60"/>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699" name="Google Shape;699;p60"/>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00" name="Google Shape;700;p60"/>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01" name="Google Shape;701;p60"/>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02" name="Google Shape;702;p60"/>
          <p:cNvSpPr/>
          <p:nvPr/>
        </p:nvSpPr>
        <p:spPr>
          <a:xfrm>
            <a:off x="16778400" y="11163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03" name="Google Shape;703;p60"/>
          <p:cNvSpPr/>
          <p:nvPr/>
        </p:nvSpPr>
        <p:spPr>
          <a:xfrm>
            <a:off x="16778388" y="100202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04" name="Google Shape;704;p60"/>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05" name="Google Shape;705;p60"/>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8FDEACAD-8423-565A-F968-51F65213BE2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12" name="Google Shape;712;p61"/>
          <p:cNvPicPr preferRelativeResize="0"/>
          <p:nvPr/>
        </p:nvPicPr>
        <p:blipFill rotWithShape="1">
          <a:blip r:embed="rId3">
            <a:alphaModFix/>
          </a:blip>
          <a:srcRect/>
          <a:stretch/>
        </p:blipFill>
        <p:spPr>
          <a:xfrm>
            <a:off x="3780950" y="2781300"/>
            <a:ext cx="29014077" cy="16802101"/>
          </a:xfrm>
          <a:prstGeom prst="rect">
            <a:avLst/>
          </a:prstGeom>
          <a:noFill/>
          <a:ln>
            <a:noFill/>
          </a:ln>
        </p:spPr>
      </p:pic>
      <p:sp>
        <p:nvSpPr>
          <p:cNvPr id="713" name="Google Shape;713;p61"/>
          <p:cNvSpPr/>
          <p:nvPr/>
        </p:nvSpPr>
        <p:spPr>
          <a:xfrm>
            <a:off x="3780950" y="2781300"/>
            <a:ext cx="29014200" cy="168021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14" name="Google Shape;714;p61"/>
          <p:cNvPicPr preferRelativeResize="0"/>
          <p:nvPr/>
        </p:nvPicPr>
        <p:blipFill>
          <a:blip r:embed="rId4">
            <a:alphaModFix/>
          </a:blip>
          <a:stretch>
            <a:fillRect/>
          </a:stretch>
        </p:blipFill>
        <p:spPr>
          <a:xfrm>
            <a:off x="18487545" y="14602887"/>
            <a:ext cx="6397030" cy="3598324"/>
          </a:xfrm>
          <a:prstGeom prst="rect">
            <a:avLst/>
          </a:prstGeom>
          <a:noFill/>
          <a:ln>
            <a:noFill/>
          </a:ln>
        </p:spPr>
      </p:pic>
      <p:pic>
        <p:nvPicPr>
          <p:cNvPr id="715" name="Google Shape;715;p61"/>
          <p:cNvPicPr preferRelativeResize="0"/>
          <p:nvPr/>
        </p:nvPicPr>
        <p:blipFill>
          <a:blip r:embed="rId5">
            <a:alphaModFix/>
          </a:blip>
          <a:stretch>
            <a:fillRect/>
          </a:stretch>
        </p:blipFill>
        <p:spPr>
          <a:xfrm>
            <a:off x="13057250" y="14954250"/>
            <a:ext cx="4837023" cy="2895601"/>
          </a:xfrm>
          <a:prstGeom prst="rect">
            <a:avLst/>
          </a:prstGeom>
          <a:noFill/>
          <a:ln>
            <a:noFill/>
          </a:ln>
        </p:spPr>
      </p:pic>
      <p:grpSp>
        <p:nvGrpSpPr>
          <p:cNvPr id="716" name="Google Shape;716;p61"/>
          <p:cNvGrpSpPr/>
          <p:nvPr/>
        </p:nvGrpSpPr>
        <p:grpSpPr>
          <a:xfrm>
            <a:off x="1638300" y="13220700"/>
            <a:ext cx="8039100" cy="6362700"/>
            <a:chOff x="5753100" y="6515100"/>
            <a:chExt cx="8039100" cy="6362700"/>
          </a:xfrm>
        </p:grpSpPr>
        <p:sp>
          <p:nvSpPr>
            <p:cNvPr id="717" name="Google Shape;717;p61"/>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18" name="Google Shape;718;p61"/>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19" name="Google Shape;719;p61"/>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20" name="Google Shape;720;p61"/>
          <p:cNvGrpSpPr/>
          <p:nvPr/>
        </p:nvGrpSpPr>
        <p:grpSpPr>
          <a:xfrm>
            <a:off x="10003877" y="4058700"/>
            <a:ext cx="16160060" cy="9867911"/>
            <a:chOff x="6201589" y="5938524"/>
            <a:chExt cx="10240200" cy="6362700"/>
          </a:xfrm>
        </p:grpSpPr>
        <p:sp>
          <p:nvSpPr>
            <p:cNvPr id="721" name="Google Shape;721;p6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22" name="Google Shape;722;p6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Clr>
                  <a:schemeClr val="lt1"/>
                </a:buClr>
                <a:buSzPts val="1100"/>
                <a:buFont typeface="Arial"/>
                <a:buNone/>
              </a:pPr>
              <a:endParaRPr sz="4800" b="1">
                <a:solidFill>
                  <a:schemeClr val="lt1"/>
                </a:solidFill>
              </a:endParaRPr>
            </a:p>
            <a:p>
              <a:pPr marL="0" lvl="0" indent="0" algn="ctr" rtl="0">
                <a:spcBef>
                  <a:spcPts val="0"/>
                </a:spcBef>
                <a:spcAft>
                  <a:spcPts val="0"/>
                </a:spcAft>
                <a:buNone/>
              </a:pPr>
              <a:endParaRPr sz="4100"/>
            </a:p>
          </p:txBody>
        </p:sp>
      </p:grpSp>
      <p:sp>
        <p:nvSpPr>
          <p:cNvPr id="723" name="Google Shape;723;p61"/>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24" name="Google Shape;724;p61"/>
          <p:cNvPicPr preferRelativeResize="0"/>
          <p:nvPr/>
        </p:nvPicPr>
        <p:blipFill>
          <a:blip r:embed="rId6">
            <a:alphaModFix/>
          </a:blip>
          <a:stretch>
            <a:fillRect/>
          </a:stretch>
        </p:blipFill>
        <p:spPr>
          <a:xfrm rot="156717">
            <a:off x="27589233" y="8530543"/>
            <a:ext cx="4272502" cy="4595195"/>
          </a:xfrm>
          <a:prstGeom prst="rect">
            <a:avLst/>
          </a:prstGeom>
          <a:noFill/>
          <a:ln>
            <a:noFill/>
          </a:ln>
        </p:spPr>
      </p:pic>
      <p:pic>
        <p:nvPicPr>
          <p:cNvPr id="725" name="Google Shape;725;p61"/>
          <p:cNvPicPr preferRelativeResize="0"/>
          <p:nvPr/>
        </p:nvPicPr>
        <p:blipFill>
          <a:blip r:embed="rId7">
            <a:alphaModFix/>
          </a:blip>
          <a:stretch>
            <a:fillRect/>
          </a:stretch>
        </p:blipFill>
        <p:spPr>
          <a:xfrm>
            <a:off x="26163925" y="9711213"/>
            <a:ext cx="1775201" cy="1151574"/>
          </a:xfrm>
          <a:prstGeom prst="rect">
            <a:avLst/>
          </a:prstGeom>
          <a:noFill/>
          <a:ln>
            <a:noFill/>
          </a:ln>
        </p:spPr>
      </p:pic>
      <p:sp>
        <p:nvSpPr>
          <p:cNvPr id="726" name="Google Shape;726;p61"/>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27" name="Google Shape;727;p61"/>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28" name="Google Shape;728;p61"/>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29" name="Google Shape;729;p61"/>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30" name="Google Shape;730;p61"/>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31" name="Google Shape;731;p61"/>
          <p:cNvSpPr/>
          <p:nvPr/>
        </p:nvSpPr>
        <p:spPr>
          <a:xfrm>
            <a:off x="16778400" y="111635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32" name="Google Shape;732;p61"/>
          <p:cNvSpPr/>
          <p:nvPr/>
        </p:nvSpPr>
        <p:spPr>
          <a:xfrm>
            <a:off x="16778388" y="100202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33" name="Google Shape;733;p61"/>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34" name="Google Shape;734;p61"/>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35" name="Google Shape;735;p61"/>
          <p:cNvSpPr/>
          <p:nvPr/>
        </p:nvSpPr>
        <p:spPr>
          <a:xfrm>
            <a:off x="13185900" y="6198400"/>
            <a:ext cx="9662100" cy="28956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7200" b="1">
                <a:solidFill>
                  <a:schemeClr val="accent1"/>
                </a:solidFill>
              </a:rPr>
              <a:t>Good to go!</a:t>
            </a:r>
            <a:endParaRPr sz="7200">
              <a:solidFill>
                <a:srgbClr val="9E0000"/>
              </a:solidFill>
            </a:endParaRPr>
          </a:p>
          <a:p>
            <a:pPr marL="0" lvl="0" indent="0" algn="ctr" rtl="0">
              <a:spcBef>
                <a:spcPts val="0"/>
              </a:spcBef>
              <a:spcAft>
                <a:spcPts val="0"/>
              </a:spcAft>
              <a:buNone/>
            </a:pPr>
            <a:r>
              <a:rPr lang="en-US" sz="5800">
                <a:solidFill>
                  <a:srgbClr val="9E0000"/>
                </a:solidFill>
              </a:rPr>
              <a:t>… sort of …</a:t>
            </a:r>
            <a:endParaRPr sz="5800" b="1">
              <a:solidFill>
                <a:srgbClr val="9E0000"/>
              </a:solidFill>
            </a:endParaRPr>
          </a:p>
        </p:txBody>
      </p:sp>
      <p:sp>
        <p:nvSpPr>
          <p:cNvPr id="2" name="TextBox 1">
            <a:extLst>
              <a:ext uri="{FF2B5EF4-FFF2-40B4-BE49-F238E27FC236}">
                <a16:creationId xmlns:a16="http://schemas.microsoft.com/office/drawing/2014/main" id="{09548ACB-800D-B5C5-7856-A120269FF38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42" name="Google Shape;742;p62"/>
          <p:cNvPicPr preferRelativeResize="0"/>
          <p:nvPr/>
        </p:nvPicPr>
        <p:blipFill>
          <a:blip r:embed="rId3">
            <a:alphaModFix/>
          </a:blip>
          <a:stretch>
            <a:fillRect/>
          </a:stretch>
        </p:blipFill>
        <p:spPr>
          <a:xfrm>
            <a:off x="18487545" y="14602887"/>
            <a:ext cx="6397030" cy="3598324"/>
          </a:xfrm>
          <a:prstGeom prst="rect">
            <a:avLst/>
          </a:prstGeom>
          <a:noFill/>
          <a:ln>
            <a:noFill/>
          </a:ln>
        </p:spPr>
      </p:pic>
      <p:pic>
        <p:nvPicPr>
          <p:cNvPr id="743" name="Google Shape;743;p62"/>
          <p:cNvPicPr preferRelativeResize="0"/>
          <p:nvPr/>
        </p:nvPicPr>
        <p:blipFill>
          <a:blip r:embed="rId4">
            <a:alphaModFix/>
          </a:blip>
          <a:stretch>
            <a:fillRect/>
          </a:stretch>
        </p:blipFill>
        <p:spPr>
          <a:xfrm>
            <a:off x="13057250" y="14954250"/>
            <a:ext cx="4837023" cy="2895601"/>
          </a:xfrm>
          <a:prstGeom prst="rect">
            <a:avLst/>
          </a:prstGeom>
          <a:noFill/>
          <a:ln>
            <a:noFill/>
          </a:ln>
        </p:spPr>
      </p:pic>
      <p:grpSp>
        <p:nvGrpSpPr>
          <p:cNvPr id="744" name="Google Shape;744;p62"/>
          <p:cNvGrpSpPr/>
          <p:nvPr/>
        </p:nvGrpSpPr>
        <p:grpSpPr>
          <a:xfrm>
            <a:off x="1638300" y="13220700"/>
            <a:ext cx="8039100" cy="6362700"/>
            <a:chOff x="5753100" y="6515100"/>
            <a:chExt cx="8039100" cy="6362700"/>
          </a:xfrm>
        </p:grpSpPr>
        <p:sp>
          <p:nvSpPr>
            <p:cNvPr id="745" name="Google Shape;745;p62"/>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46" name="Google Shape;746;p62"/>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47" name="Google Shape;747;p62"/>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48" name="Google Shape;748;p62"/>
          <p:cNvGrpSpPr/>
          <p:nvPr/>
        </p:nvGrpSpPr>
        <p:grpSpPr>
          <a:xfrm>
            <a:off x="10003877" y="4058700"/>
            <a:ext cx="16160060" cy="9867911"/>
            <a:chOff x="6201589" y="5938524"/>
            <a:chExt cx="10240200" cy="6362700"/>
          </a:xfrm>
        </p:grpSpPr>
        <p:sp>
          <p:nvSpPr>
            <p:cNvPr id="749" name="Google Shape;749;p62"/>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50" name="Google Shape;750;p62"/>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751" name="Google Shape;751;p62"/>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52" name="Google Shape;752;p62"/>
          <p:cNvPicPr preferRelativeResize="0"/>
          <p:nvPr/>
        </p:nvPicPr>
        <p:blipFill>
          <a:blip r:embed="rId5">
            <a:alphaModFix/>
          </a:blip>
          <a:stretch>
            <a:fillRect/>
          </a:stretch>
        </p:blipFill>
        <p:spPr>
          <a:xfrm rot="156717">
            <a:off x="27589233" y="8530543"/>
            <a:ext cx="4272502" cy="4595195"/>
          </a:xfrm>
          <a:prstGeom prst="rect">
            <a:avLst/>
          </a:prstGeom>
          <a:noFill/>
          <a:ln>
            <a:noFill/>
          </a:ln>
        </p:spPr>
      </p:pic>
      <p:pic>
        <p:nvPicPr>
          <p:cNvPr id="753" name="Google Shape;753;p62"/>
          <p:cNvPicPr preferRelativeResize="0"/>
          <p:nvPr/>
        </p:nvPicPr>
        <p:blipFill>
          <a:blip r:embed="rId6">
            <a:alphaModFix/>
          </a:blip>
          <a:stretch>
            <a:fillRect/>
          </a:stretch>
        </p:blipFill>
        <p:spPr>
          <a:xfrm>
            <a:off x="26163925" y="9711213"/>
            <a:ext cx="1775201" cy="1151574"/>
          </a:xfrm>
          <a:prstGeom prst="rect">
            <a:avLst/>
          </a:prstGeom>
          <a:noFill/>
          <a:ln>
            <a:noFill/>
          </a:ln>
        </p:spPr>
      </p:pic>
      <p:sp>
        <p:nvSpPr>
          <p:cNvPr id="754" name="Google Shape;754;p62"/>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55" name="Google Shape;755;p62"/>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56" name="Google Shape;756;p62"/>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57" name="Google Shape;757;p62"/>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58" name="Google Shape;758;p62"/>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59" name="Google Shape;759;p62"/>
          <p:cNvSpPr/>
          <p:nvPr/>
        </p:nvSpPr>
        <p:spPr>
          <a:xfrm>
            <a:off x="14237200" y="110872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60" name="Google Shape;760;p62"/>
          <p:cNvSpPr/>
          <p:nvPr/>
        </p:nvSpPr>
        <p:spPr>
          <a:xfrm>
            <a:off x="14237200" y="99439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61" name="Google Shape;761;p62"/>
          <p:cNvSpPr/>
          <p:nvPr/>
        </p:nvSpPr>
        <p:spPr>
          <a:xfrm>
            <a:off x="11758800"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762" name="Google Shape;762;p62"/>
          <p:cNvSpPr/>
          <p:nvPr/>
        </p:nvSpPr>
        <p:spPr>
          <a:xfrm>
            <a:off x="13665700" y="79182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763" name="Google Shape;763;p62"/>
          <p:cNvSpPr/>
          <p:nvPr/>
        </p:nvSpPr>
        <p:spPr>
          <a:xfrm>
            <a:off x="20046513"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764" name="Google Shape;764;p62"/>
          <p:cNvSpPr/>
          <p:nvPr/>
        </p:nvSpPr>
        <p:spPr>
          <a:xfrm>
            <a:off x="22407463" y="67749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765" name="Google Shape;765;p62"/>
          <p:cNvSpPr/>
          <p:nvPr/>
        </p:nvSpPr>
        <p:spPr>
          <a:xfrm>
            <a:off x="15921800" y="62575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766" name="Google Shape;766;p62"/>
          <p:cNvSpPr/>
          <p:nvPr/>
        </p:nvSpPr>
        <p:spPr>
          <a:xfrm>
            <a:off x="17049488" y="74902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767" name="Google Shape;767;p62"/>
          <p:cNvSpPr/>
          <p:nvPr/>
        </p:nvSpPr>
        <p:spPr>
          <a:xfrm>
            <a:off x="22078600" y="57910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68" name="Google Shape;768;p62"/>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69" name="Google Shape;769;p62"/>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70" name="Google Shape;770;p62"/>
          <p:cNvSpPr/>
          <p:nvPr/>
        </p:nvSpPr>
        <p:spPr>
          <a:xfrm>
            <a:off x="27371925" y="5023913"/>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More Processes?</a:t>
            </a:r>
            <a:endParaRPr sz="6000" b="1">
              <a:solidFill>
                <a:srgbClr val="9E0000"/>
              </a:solidFill>
            </a:endParaRPr>
          </a:p>
        </p:txBody>
      </p:sp>
      <p:sp>
        <p:nvSpPr>
          <p:cNvPr id="2" name="TextBox 1">
            <a:extLst>
              <a:ext uri="{FF2B5EF4-FFF2-40B4-BE49-F238E27FC236}">
                <a16:creationId xmlns:a16="http://schemas.microsoft.com/office/drawing/2014/main" id="{7929FC29-759C-BD2E-4B9C-DF9DFCD12CE3}"/>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DLI Jupyter Labs Interface</a:t>
            </a:r>
            <a:endParaRPr sz="8400"/>
          </a:p>
        </p:txBody>
      </p:sp>
      <p:pic>
        <p:nvPicPr>
          <p:cNvPr id="777" name="Google Shape;777;p63"/>
          <p:cNvPicPr preferRelativeResize="0"/>
          <p:nvPr/>
        </p:nvPicPr>
        <p:blipFill>
          <a:blip r:embed="rId3">
            <a:alphaModFix/>
          </a:blip>
          <a:stretch>
            <a:fillRect/>
          </a:stretch>
        </p:blipFill>
        <p:spPr>
          <a:xfrm>
            <a:off x="18487545" y="14602887"/>
            <a:ext cx="6397030" cy="3598324"/>
          </a:xfrm>
          <a:prstGeom prst="rect">
            <a:avLst/>
          </a:prstGeom>
          <a:noFill/>
          <a:ln>
            <a:noFill/>
          </a:ln>
        </p:spPr>
      </p:pic>
      <p:pic>
        <p:nvPicPr>
          <p:cNvPr id="778" name="Google Shape;778;p63"/>
          <p:cNvPicPr preferRelativeResize="0"/>
          <p:nvPr/>
        </p:nvPicPr>
        <p:blipFill>
          <a:blip r:embed="rId4">
            <a:alphaModFix/>
          </a:blip>
          <a:stretch>
            <a:fillRect/>
          </a:stretch>
        </p:blipFill>
        <p:spPr>
          <a:xfrm>
            <a:off x="13057250" y="14954250"/>
            <a:ext cx="4837023" cy="2895601"/>
          </a:xfrm>
          <a:prstGeom prst="rect">
            <a:avLst/>
          </a:prstGeom>
          <a:noFill/>
          <a:ln>
            <a:noFill/>
          </a:ln>
        </p:spPr>
      </p:pic>
      <p:grpSp>
        <p:nvGrpSpPr>
          <p:cNvPr id="779" name="Google Shape;779;p63"/>
          <p:cNvGrpSpPr/>
          <p:nvPr/>
        </p:nvGrpSpPr>
        <p:grpSpPr>
          <a:xfrm>
            <a:off x="1638300" y="13220700"/>
            <a:ext cx="8039100" cy="6362700"/>
            <a:chOff x="5753100" y="6515100"/>
            <a:chExt cx="8039100" cy="6362700"/>
          </a:xfrm>
        </p:grpSpPr>
        <p:sp>
          <p:nvSpPr>
            <p:cNvPr id="780" name="Google Shape;780;p63"/>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81" name="Google Shape;781;p63"/>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782" name="Google Shape;782;p63"/>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783" name="Google Shape;783;p63"/>
          <p:cNvGrpSpPr/>
          <p:nvPr/>
        </p:nvGrpSpPr>
        <p:grpSpPr>
          <a:xfrm>
            <a:off x="10003877" y="4058700"/>
            <a:ext cx="16160060" cy="9867911"/>
            <a:chOff x="6201589" y="5938524"/>
            <a:chExt cx="10240200" cy="6362700"/>
          </a:xfrm>
        </p:grpSpPr>
        <p:sp>
          <p:nvSpPr>
            <p:cNvPr id="784" name="Google Shape;784;p6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785" name="Google Shape;785;p6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786" name="Google Shape;786;p63"/>
          <p:cNvSpPr/>
          <p:nvPr/>
        </p:nvSpPr>
        <p:spPr>
          <a:xfrm rot="-7843191">
            <a:off x="8409074" y="10515381"/>
            <a:ext cx="3837139" cy="6181286"/>
          </a:xfrm>
          <a:prstGeom prst="arc">
            <a:avLst>
              <a:gd name="adj1" fmla="val 17459521"/>
              <a:gd name="adj2" fmla="val 3986520"/>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87" name="Google Shape;787;p63"/>
          <p:cNvSpPr/>
          <p:nvPr/>
        </p:nvSpPr>
        <p:spPr>
          <a:xfrm>
            <a:off x="11758800" y="100735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pic>
        <p:nvPicPr>
          <p:cNvPr id="788" name="Google Shape;788;p63"/>
          <p:cNvPicPr preferRelativeResize="0"/>
          <p:nvPr/>
        </p:nvPicPr>
        <p:blipFill>
          <a:blip r:embed="rId5">
            <a:alphaModFix/>
          </a:blip>
          <a:stretch>
            <a:fillRect/>
          </a:stretch>
        </p:blipFill>
        <p:spPr>
          <a:xfrm rot="156717">
            <a:off x="27589233" y="8530543"/>
            <a:ext cx="4272502" cy="4595195"/>
          </a:xfrm>
          <a:prstGeom prst="rect">
            <a:avLst/>
          </a:prstGeom>
          <a:noFill/>
          <a:ln>
            <a:noFill/>
          </a:ln>
        </p:spPr>
      </p:pic>
      <p:pic>
        <p:nvPicPr>
          <p:cNvPr id="789" name="Google Shape;789;p63"/>
          <p:cNvPicPr preferRelativeResize="0"/>
          <p:nvPr/>
        </p:nvPicPr>
        <p:blipFill>
          <a:blip r:embed="rId6">
            <a:alphaModFix/>
          </a:blip>
          <a:stretch>
            <a:fillRect/>
          </a:stretch>
        </p:blipFill>
        <p:spPr>
          <a:xfrm>
            <a:off x="26163925" y="9711213"/>
            <a:ext cx="1775201" cy="1151574"/>
          </a:xfrm>
          <a:prstGeom prst="rect">
            <a:avLst/>
          </a:prstGeom>
          <a:noFill/>
          <a:ln>
            <a:noFill/>
          </a:ln>
        </p:spPr>
      </p:pic>
      <p:sp>
        <p:nvSpPr>
          <p:cNvPr id="790" name="Google Shape;790;p63"/>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91" name="Google Shape;791;p63"/>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792" name="Google Shape;792;p63"/>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793" name="Google Shape;793;p63"/>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794" name="Google Shape;794;p63"/>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795" name="Google Shape;795;p63"/>
          <p:cNvSpPr/>
          <p:nvPr/>
        </p:nvSpPr>
        <p:spPr>
          <a:xfrm>
            <a:off x="14237200" y="110872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796" name="Google Shape;796;p63"/>
          <p:cNvSpPr/>
          <p:nvPr/>
        </p:nvSpPr>
        <p:spPr>
          <a:xfrm>
            <a:off x="14237200" y="99439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797" name="Google Shape;797;p63"/>
          <p:cNvSpPr/>
          <p:nvPr/>
        </p:nvSpPr>
        <p:spPr>
          <a:xfrm>
            <a:off x="11758800"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798" name="Google Shape;798;p63"/>
          <p:cNvSpPr/>
          <p:nvPr/>
        </p:nvSpPr>
        <p:spPr>
          <a:xfrm>
            <a:off x="13665700" y="79182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799" name="Google Shape;799;p63"/>
          <p:cNvSpPr/>
          <p:nvPr/>
        </p:nvSpPr>
        <p:spPr>
          <a:xfrm>
            <a:off x="20046513" y="62575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800" name="Google Shape;800;p63"/>
          <p:cNvSpPr/>
          <p:nvPr/>
        </p:nvSpPr>
        <p:spPr>
          <a:xfrm>
            <a:off x="22407463" y="67749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801" name="Google Shape;801;p63"/>
          <p:cNvSpPr/>
          <p:nvPr/>
        </p:nvSpPr>
        <p:spPr>
          <a:xfrm>
            <a:off x="15921800" y="62575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802" name="Google Shape;802;p63"/>
          <p:cNvSpPr/>
          <p:nvPr/>
        </p:nvSpPr>
        <p:spPr>
          <a:xfrm>
            <a:off x="17049488" y="74902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803" name="Google Shape;803;p63"/>
          <p:cNvSpPr/>
          <p:nvPr/>
        </p:nvSpPr>
        <p:spPr>
          <a:xfrm>
            <a:off x="22078600" y="57910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04" name="Google Shape;804;p63"/>
          <p:cNvSpPr/>
          <p:nvPr/>
        </p:nvSpPr>
        <p:spPr>
          <a:xfrm>
            <a:off x="22374150" y="11582400"/>
            <a:ext cx="1324500" cy="12930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5" name="Google Shape;805;p63"/>
          <p:cNvSpPr/>
          <p:nvPr/>
        </p:nvSpPr>
        <p:spPr>
          <a:xfrm>
            <a:off x="22983775" y="9295800"/>
            <a:ext cx="1324500" cy="12930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6" name="Google Shape;806;p63"/>
          <p:cNvSpPr/>
          <p:nvPr/>
        </p:nvSpPr>
        <p:spPr>
          <a:xfrm>
            <a:off x="21514475" y="10589100"/>
            <a:ext cx="3000000" cy="11433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7" name="Google Shape;807;p63"/>
          <p:cNvSpPr/>
          <p:nvPr/>
        </p:nvSpPr>
        <p:spPr>
          <a:xfrm rot="-7843221" flipH="1">
            <a:off x="7578622" y="9247550"/>
            <a:ext cx="3507838" cy="6181286"/>
          </a:xfrm>
          <a:prstGeom prst="arc">
            <a:avLst>
              <a:gd name="adj1" fmla="val 17459521"/>
              <a:gd name="adj2" fmla="val 398652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08" name="Google Shape;808;p63"/>
          <p:cNvSpPr/>
          <p:nvPr/>
        </p:nvSpPr>
        <p:spPr>
          <a:xfrm>
            <a:off x="27371925" y="5023913"/>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More Processes?</a:t>
            </a:r>
            <a:endParaRPr sz="6000" b="1">
              <a:solidFill>
                <a:srgbClr val="9E0000"/>
              </a:solidFill>
            </a:endParaRPr>
          </a:p>
        </p:txBody>
      </p:sp>
      <p:sp>
        <p:nvSpPr>
          <p:cNvPr id="809" name="Google Shape;809;p63"/>
          <p:cNvSpPr/>
          <p:nvPr/>
        </p:nvSpPr>
        <p:spPr>
          <a:xfrm>
            <a:off x="27225225" y="14213488"/>
            <a:ext cx="6261300" cy="2178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1"/>
                </a:solidFill>
              </a:rPr>
              <a:t>Dividing Resources?</a:t>
            </a:r>
            <a:endParaRPr sz="6000" b="1">
              <a:solidFill>
                <a:srgbClr val="9E0000"/>
              </a:solidFill>
            </a:endParaRPr>
          </a:p>
        </p:txBody>
      </p:sp>
      <p:sp>
        <p:nvSpPr>
          <p:cNvPr id="2" name="TextBox 1">
            <a:extLst>
              <a:ext uri="{FF2B5EF4-FFF2-40B4-BE49-F238E27FC236}">
                <a16:creationId xmlns:a16="http://schemas.microsoft.com/office/drawing/2014/main" id="{1D5FB265-882C-00DE-7C8F-35FA0112D3F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Containerization with Docker</a:t>
            </a:r>
            <a:endParaRPr sz="8400"/>
          </a:p>
        </p:txBody>
      </p:sp>
      <p:sp>
        <p:nvSpPr>
          <p:cNvPr id="860" name="Google Shape;860;p6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b="1"/>
              <a:t>Compartmentalizing Functionality Into Microservices</a:t>
            </a:r>
            <a:endParaRPr sz="5400" b="1"/>
          </a:p>
        </p:txBody>
      </p:sp>
      <p:grpSp>
        <p:nvGrpSpPr>
          <p:cNvPr id="816" name="Google Shape;816;p64"/>
          <p:cNvGrpSpPr/>
          <p:nvPr/>
        </p:nvGrpSpPr>
        <p:grpSpPr>
          <a:xfrm>
            <a:off x="1926677" y="4287300"/>
            <a:ext cx="16160060" cy="9867911"/>
            <a:chOff x="6201589" y="5938524"/>
            <a:chExt cx="10240200" cy="6362700"/>
          </a:xfrm>
        </p:grpSpPr>
        <p:sp>
          <p:nvSpPr>
            <p:cNvPr id="817" name="Google Shape;817;p6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18" name="Google Shape;818;p6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819" name="Google Shape;819;p64"/>
          <p:cNvSpPr/>
          <p:nvPr/>
        </p:nvSpPr>
        <p:spPr>
          <a:xfrm>
            <a:off x="3681600" y="10302100"/>
            <a:ext cx="2738700" cy="2178000"/>
          </a:xfrm>
          <a:prstGeom prst="roundRect">
            <a:avLst>
              <a:gd name="adj" fmla="val 48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r>
              <a:rPr lang="en-US" sz="4100"/>
              <a:t> Labs</a:t>
            </a:r>
            <a:endParaRPr sz="4100"/>
          </a:p>
        </p:txBody>
      </p:sp>
      <p:sp>
        <p:nvSpPr>
          <p:cNvPr id="820" name="Google Shape;820;p64"/>
          <p:cNvSpPr/>
          <p:nvPr/>
        </p:nvSpPr>
        <p:spPr>
          <a:xfrm>
            <a:off x="13459200" y="9826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21" name="Google Shape;821;p64"/>
          <p:cNvSpPr/>
          <p:nvPr/>
        </p:nvSpPr>
        <p:spPr>
          <a:xfrm>
            <a:off x="13459200" y="108174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22" name="Google Shape;822;p64"/>
          <p:cNvSpPr/>
          <p:nvPr/>
        </p:nvSpPr>
        <p:spPr>
          <a:xfrm>
            <a:off x="13459200" y="118521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23" name="Google Shape;823;p64"/>
          <p:cNvSpPr/>
          <p:nvPr/>
        </p:nvSpPr>
        <p:spPr>
          <a:xfrm>
            <a:off x="6160000" y="113158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24" name="Google Shape;824;p64"/>
          <p:cNvSpPr/>
          <p:nvPr/>
        </p:nvSpPr>
        <p:spPr>
          <a:xfrm>
            <a:off x="6160000" y="101725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25" name="Google Shape;825;p64"/>
          <p:cNvSpPr/>
          <p:nvPr/>
        </p:nvSpPr>
        <p:spPr>
          <a:xfrm>
            <a:off x="3681600" y="64861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Data Loader</a:t>
            </a:r>
            <a:endParaRPr sz="4100"/>
          </a:p>
        </p:txBody>
      </p:sp>
      <p:sp>
        <p:nvSpPr>
          <p:cNvPr id="826" name="Google Shape;826;p64"/>
          <p:cNvSpPr/>
          <p:nvPr/>
        </p:nvSpPr>
        <p:spPr>
          <a:xfrm>
            <a:off x="5588500" y="81468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Shell</a:t>
            </a:r>
            <a:endParaRPr sz="4100"/>
          </a:p>
        </p:txBody>
      </p:sp>
      <p:sp>
        <p:nvSpPr>
          <p:cNvPr id="827" name="Google Shape;827;p64"/>
          <p:cNvSpPr/>
          <p:nvPr/>
        </p:nvSpPr>
        <p:spPr>
          <a:xfrm>
            <a:off x="11969313" y="6486175"/>
            <a:ext cx="2738700" cy="21780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Proxy Service</a:t>
            </a:r>
            <a:endParaRPr sz="4100"/>
          </a:p>
        </p:txBody>
      </p:sp>
      <p:sp>
        <p:nvSpPr>
          <p:cNvPr id="828" name="Google Shape;828;p64"/>
          <p:cNvSpPr/>
          <p:nvPr/>
        </p:nvSpPr>
        <p:spPr>
          <a:xfrm>
            <a:off x="14330263" y="7003513"/>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Node</a:t>
            </a:r>
            <a:endParaRPr sz="4100"/>
          </a:p>
        </p:txBody>
      </p:sp>
      <p:sp>
        <p:nvSpPr>
          <p:cNvPr id="829" name="Google Shape;829;p64"/>
          <p:cNvSpPr/>
          <p:nvPr/>
        </p:nvSpPr>
        <p:spPr>
          <a:xfrm>
            <a:off x="7844600" y="6486163"/>
            <a:ext cx="3208500" cy="1449300"/>
          </a:xfrm>
          <a:prstGeom prst="roundRect">
            <a:avLst>
              <a:gd name="adj" fmla="val 48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Scheduler</a:t>
            </a:r>
            <a:endParaRPr sz="4100"/>
          </a:p>
        </p:txBody>
      </p:sp>
      <p:sp>
        <p:nvSpPr>
          <p:cNvPr id="830" name="Google Shape;830;p64"/>
          <p:cNvSpPr/>
          <p:nvPr/>
        </p:nvSpPr>
        <p:spPr>
          <a:xfrm>
            <a:off x="8972288" y="7718875"/>
            <a:ext cx="2477100" cy="1143300"/>
          </a:xfrm>
          <a:prstGeom prst="roundRect">
            <a:avLst>
              <a:gd name="adj" fmla="val 48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Env</a:t>
            </a:r>
            <a:endParaRPr sz="4100"/>
          </a:p>
        </p:txBody>
      </p:sp>
      <p:sp>
        <p:nvSpPr>
          <p:cNvPr id="831" name="Google Shape;831;p64"/>
          <p:cNvSpPr/>
          <p:nvPr/>
        </p:nvSpPr>
        <p:spPr>
          <a:xfrm>
            <a:off x="14001400" y="6019638"/>
            <a:ext cx="2477100" cy="1143300"/>
          </a:xfrm>
          <a:prstGeom prst="roundRect">
            <a:avLst>
              <a:gd name="adj" fmla="val 48000"/>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grpSp>
        <p:nvGrpSpPr>
          <p:cNvPr id="832" name="Google Shape;832;p64"/>
          <p:cNvGrpSpPr/>
          <p:nvPr/>
        </p:nvGrpSpPr>
        <p:grpSpPr>
          <a:xfrm>
            <a:off x="18927752" y="9290125"/>
            <a:ext cx="16160060" cy="9867911"/>
            <a:chOff x="6201589" y="5938524"/>
            <a:chExt cx="10240200" cy="6362700"/>
          </a:xfrm>
        </p:grpSpPr>
        <p:sp>
          <p:nvSpPr>
            <p:cNvPr id="833" name="Google Shape;833;p6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34" name="Google Shape;834;p6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835" name="Google Shape;835;p64"/>
          <p:cNvSpPr/>
          <p:nvPr/>
        </p:nvSpPr>
        <p:spPr>
          <a:xfrm>
            <a:off x="30460275" y="148293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36" name="Google Shape;836;p64"/>
          <p:cNvSpPr/>
          <p:nvPr/>
        </p:nvSpPr>
        <p:spPr>
          <a:xfrm>
            <a:off x="30460275" y="158202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37" name="Google Shape;837;p64"/>
          <p:cNvSpPr/>
          <p:nvPr/>
        </p:nvSpPr>
        <p:spPr>
          <a:xfrm>
            <a:off x="30460275" y="16854925"/>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38" name="Google Shape;838;p64"/>
          <p:cNvSpPr/>
          <p:nvPr/>
        </p:nvSpPr>
        <p:spPr>
          <a:xfrm>
            <a:off x="28369275" y="1639187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39" name="Google Shape;839;p64"/>
          <p:cNvSpPr/>
          <p:nvPr/>
        </p:nvSpPr>
        <p:spPr>
          <a:xfrm>
            <a:off x="28369263" y="15248563"/>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40" name="Google Shape;840;p64"/>
          <p:cNvSpPr/>
          <p:nvPr/>
        </p:nvSpPr>
        <p:spPr>
          <a:xfrm>
            <a:off x="22115238" y="15071725"/>
            <a:ext cx="5685000" cy="29982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1" name="Google Shape;841;p64"/>
          <p:cNvSpPr/>
          <p:nvPr/>
        </p:nvSpPr>
        <p:spPr>
          <a:xfrm>
            <a:off x="21611175" y="11511925"/>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2" name="Google Shape;842;p64"/>
          <p:cNvSpPr/>
          <p:nvPr/>
        </p:nvSpPr>
        <p:spPr>
          <a:xfrm>
            <a:off x="27800175" y="11511925"/>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43" name="Google Shape;843;p64"/>
          <p:cNvSpPr/>
          <p:nvPr/>
        </p:nvSpPr>
        <p:spPr>
          <a:xfrm rot="-9693903" flipH="1">
            <a:off x="22424506" y="14204537"/>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4" name="Google Shape;844;p64"/>
          <p:cNvSpPr/>
          <p:nvPr/>
        </p:nvSpPr>
        <p:spPr>
          <a:xfrm rot="10576673" flipH="1">
            <a:off x="30087738" y="13231727"/>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5" name="Google Shape;845;p64"/>
          <p:cNvSpPr/>
          <p:nvPr/>
        </p:nvSpPr>
        <p:spPr>
          <a:xfrm rot="5253322" flipH="1">
            <a:off x="27841175" y="13231675"/>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46" name="Google Shape;846;p64"/>
          <p:cNvSpPr/>
          <p:nvPr/>
        </p:nvSpPr>
        <p:spPr>
          <a:xfrm>
            <a:off x="22791075" y="164947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endParaRPr sz="4100"/>
          </a:p>
        </p:txBody>
      </p:sp>
      <p:sp>
        <p:nvSpPr>
          <p:cNvPr id="847" name="Google Shape;847;p64"/>
          <p:cNvSpPr/>
          <p:nvPr/>
        </p:nvSpPr>
        <p:spPr>
          <a:xfrm>
            <a:off x="23970963" y="1258442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48" name="Google Shape;848;p64"/>
          <p:cNvSpPr/>
          <p:nvPr/>
        </p:nvSpPr>
        <p:spPr>
          <a:xfrm>
            <a:off x="29924088" y="12584425"/>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849" name="Google Shape;849;p64"/>
          <p:cNvSpPr/>
          <p:nvPr/>
        </p:nvSpPr>
        <p:spPr>
          <a:xfrm>
            <a:off x="24534113" y="15175375"/>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850" name="Google Shape;850;p64"/>
          <p:cNvSpPr/>
          <p:nvPr/>
        </p:nvSpPr>
        <p:spPr>
          <a:xfrm>
            <a:off x="25268175" y="16494700"/>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GPU/2</a:t>
            </a:r>
            <a:endParaRPr sz="4100"/>
          </a:p>
        </p:txBody>
      </p:sp>
      <p:sp>
        <p:nvSpPr>
          <p:cNvPr id="851" name="Google Shape;851;p64"/>
          <p:cNvSpPr/>
          <p:nvPr/>
        </p:nvSpPr>
        <p:spPr>
          <a:xfrm rot="5253512">
            <a:off x="27697930" y="14963400"/>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52" name="Google Shape;852;p64"/>
          <p:cNvSpPr/>
          <p:nvPr/>
        </p:nvSpPr>
        <p:spPr>
          <a:xfrm>
            <a:off x="27996600" y="12584425"/>
            <a:ext cx="1775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a:t>
            </a:r>
            <a:endParaRPr sz="4100"/>
          </a:p>
        </p:txBody>
      </p:sp>
      <p:sp>
        <p:nvSpPr>
          <p:cNvPr id="853" name="Google Shape;853;p64"/>
          <p:cNvSpPr txBox="1"/>
          <p:nvPr/>
        </p:nvSpPr>
        <p:spPr>
          <a:xfrm>
            <a:off x="22916475" y="1410152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854" name="Google Shape;854;p64"/>
          <p:cNvSpPr txBox="1"/>
          <p:nvPr/>
        </p:nvSpPr>
        <p:spPr>
          <a:xfrm>
            <a:off x="19105100" y="1319807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855" name="Google Shape;855;p64"/>
          <p:cNvSpPr txBox="1"/>
          <p:nvPr/>
        </p:nvSpPr>
        <p:spPr>
          <a:xfrm>
            <a:off x="16459200" y="15339175"/>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856" name="Google Shape;856;p64"/>
          <p:cNvSpPr/>
          <p:nvPr/>
        </p:nvSpPr>
        <p:spPr>
          <a:xfrm rot="-5971259">
            <a:off x="19643475" y="14098252"/>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57" name="Google Shape;857;p64"/>
          <p:cNvSpPr/>
          <p:nvPr/>
        </p:nvSpPr>
        <p:spPr>
          <a:xfrm>
            <a:off x="20061788" y="15396475"/>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858" name="Google Shape;858;p64"/>
          <p:cNvSpPr/>
          <p:nvPr/>
        </p:nvSpPr>
        <p:spPr>
          <a:xfrm rot="1106097" flipH="1">
            <a:off x="21487693" y="12346604"/>
            <a:ext cx="1017937" cy="3754932"/>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859" name="Google Shape;859;p64"/>
          <p:cNvPicPr preferRelativeResize="0"/>
          <p:nvPr/>
        </p:nvPicPr>
        <p:blipFill>
          <a:blip r:embed="rId3">
            <a:alphaModFix/>
          </a:blip>
          <a:stretch>
            <a:fillRect/>
          </a:stretch>
        </p:blipFill>
        <p:spPr>
          <a:xfrm>
            <a:off x="19105100" y="3750500"/>
            <a:ext cx="6163075" cy="6163075"/>
          </a:xfrm>
          <a:prstGeom prst="rect">
            <a:avLst/>
          </a:prstGeom>
          <a:noFill/>
          <a:ln>
            <a:noFill/>
          </a:ln>
        </p:spPr>
      </p:pic>
      <p:sp>
        <p:nvSpPr>
          <p:cNvPr id="2" name="TextBox 1">
            <a:extLst>
              <a:ext uri="{FF2B5EF4-FFF2-40B4-BE49-F238E27FC236}">
                <a16:creationId xmlns:a16="http://schemas.microsoft.com/office/drawing/2014/main" id="{0D990DB1-3037-B7F3-29E9-397FCB6A9A9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7</a:t>
            </a:fld>
            <a:endParaRPr lang="en-US" kern="1200" dirty="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algn="ctr" defTabSz="2742927">
              <a:buClrTx/>
            </a:pPr>
            <a:r>
              <a:rPr lang="en-US" sz="4200" kern="1200" dirty="0">
                <a:solidFill>
                  <a:prstClr val="black"/>
                </a:solidFill>
                <a:latin typeface="Calibri" panose="020F0502020204030204"/>
                <a:ea typeface="+mn-ea"/>
                <a:cs typeface="+mn-cs"/>
                <a:hlinkClick r:id="rId2"/>
              </a:rPr>
              <a:t>https://learn.nvidia.com/certificates?id=cCFh1ZWWTvqKTq7dcKkEWw</a:t>
            </a:r>
          </a:p>
        </p:txBody>
      </p:sp>
      <p:pic>
        <p:nvPicPr>
          <p:cNvPr id="5" name="Picture 4">
            <a:extLst>
              <a:ext uri="{FF2B5EF4-FFF2-40B4-BE49-F238E27FC236}">
                <a16:creationId xmlns:a16="http://schemas.microsoft.com/office/drawing/2014/main" id="{A07AE0DD-DF15-D121-DB4E-F50777BAAEE7}"/>
              </a:ext>
            </a:extLst>
          </p:cNvPr>
          <p:cNvPicPr>
            <a:picLocks noChangeAspect="1"/>
          </p:cNvPicPr>
          <p:nvPr/>
        </p:nvPicPr>
        <p:blipFill>
          <a:blip r:embed="rId3"/>
          <a:stretch>
            <a:fillRect/>
          </a:stretch>
        </p:blipFill>
        <p:spPr>
          <a:xfrm>
            <a:off x="6781253" y="753693"/>
            <a:ext cx="24692967" cy="18780564"/>
          </a:xfrm>
          <a:prstGeom prst="rect">
            <a:avLst/>
          </a:prstGeom>
        </p:spPr>
      </p:pic>
    </p:spTree>
    <p:extLst>
      <p:ext uri="{BB962C8B-B14F-4D97-AF65-F5344CB8AC3E}">
        <p14:creationId xmlns:p14="http://schemas.microsoft.com/office/powerpoint/2010/main" val="27993924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867" name="Google Shape;867;p65"/>
          <p:cNvGrpSpPr/>
          <p:nvPr/>
        </p:nvGrpSpPr>
        <p:grpSpPr>
          <a:xfrm>
            <a:off x="1638300" y="13220700"/>
            <a:ext cx="8039100" cy="6362700"/>
            <a:chOff x="5753100" y="6515100"/>
            <a:chExt cx="8039100" cy="6362700"/>
          </a:xfrm>
        </p:grpSpPr>
        <p:sp>
          <p:nvSpPr>
            <p:cNvPr id="868" name="Google Shape;868;p65"/>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69" name="Google Shape;869;p65"/>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870" name="Google Shape;870;p65"/>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sp>
        <p:nvSpPr>
          <p:cNvPr id="2" name="TextBox 1">
            <a:extLst>
              <a:ext uri="{FF2B5EF4-FFF2-40B4-BE49-F238E27FC236}">
                <a16:creationId xmlns:a16="http://schemas.microsoft.com/office/drawing/2014/main" id="{5EF498BE-16F5-1E1E-CD77-C6CDDFF86D42}"/>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877" name="Google Shape;877;p66"/>
          <p:cNvGrpSpPr/>
          <p:nvPr/>
        </p:nvGrpSpPr>
        <p:grpSpPr>
          <a:xfrm>
            <a:off x="1638300" y="13220700"/>
            <a:ext cx="8039100" cy="6362700"/>
            <a:chOff x="5753100" y="6515100"/>
            <a:chExt cx="8039100" cy="6362700"/>
          </a:xfrm>
        </p:grpSpPr>
        <p:sp>
          <p:nvSpPr>
            <p:cNvPr id="878" name="Google Shape;878;p66"/>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79" name="Google Shape;879;p66"/>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880" name="Google Shape;880;p66"/>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881" name="Google Shape;881;p66"/>
          <p:cNvGrpSpPr/>
          <p:nvPr/>
        </p:nvGrpSpPr>
        <p:grpSpPr>
          <a:xfrm>
            <a:off x="10003877" y="4058700"/>
            <a:ext cx="16160060" cy="9867911"/>
            <a:chOff x="6201589" y="5938524"/>
            <a:chExt cx="10240200" cy="6362700"/>
          </a:xfrm>
        </p:grpSpPr>
        <p:sp>
          <p:nvSpPr>
            <p:cNvPr id="882" name="Google Shape;882;p66"/>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883" name="Google Shape;883;p66"/>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884" name="Google Shape;884;p66"/>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885" name="Google Shape;885;p66"/>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886" name="Google Shape;886;p66"/>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87" name="Google Shape;887;p66"/>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888" name="Google Shape;888;p66"/>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889" name="Google Shape;889;p66"/>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890" name="Google Shape;890;p66"/>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891" name="Google Shape;891;p66"/>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892" name="Google Shape;892;p66"/>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893" name="Google Shape;893;p66"/>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Allocate Resources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2" name="TextBox 1">
            <a:extLst>
              <a:ext uri="{FF2B5EF4-FFF2-40B4-BE49-F238E27FC236}">
                <a16:creationId xmlns:a16="http://schemas.microsoft.com/office/drawing/2014/main" id="{D1035C3B-2642-C139-18D5-6CDD57B9AB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6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00" name="Google Shape;900;p67"/>
          <p:cNvGrpSpPr/>
          <p:nvPr/>
        </p:nvGrpSpPr>
        <p:grpSpPr>
          <a:xfrm>
            <a:off x="1638300" y="13220700"/>
            <a:ext cx="8039100" cy="6362700"/>
            <a:chOff x="5753100" y="6515100"/>
            <a:chExt cx="8039100" cy="6362700"/>
          </a:xfrm>
        </p:grpSpPr>
        <p:sp>
          <p:nvSpPr>
            <p:cNvPr id="901" name="Google Shape;901;p67"/>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02" name="Google Shape;902;p67"/>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03" name="Google Shape;903;p67"/>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04" name="Google Shape;904;p67"/>
          <p:cNvGrpSpPr/>
          <p:nvPr/>
        </p:nvGrpSpPr>
        <p:grpSpPr>
          <a:xfrm>
            <a:off x="10003877" y="4058700"/>
            <a:ext cx="16160060" cy="9867911"/>
            <a:chOff x="6201589" y="5938524"/>
            <a:chExt cx="10240200" cy="6362700"/>
          </a:xfrm>
        </p:grpSpPr>
        <p:sp>
          <p:nvSpPr>
            <p:cNvPr id="905" name="Google Shape;905;p67"/>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06" name="Google Shape;906;p67"/>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07" name="Google Shape;907;p67"/>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08" name="Google Shape;908;p67"/>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909" name="Google Shape;909;p67"/>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10" name="Google Shape;910;p67"/>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11" name="Google Shape;911;p67"/>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12" name="Google Shape;912;p67"/>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13" name="Google Shape;913;p67"/>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14" name="Google Shape;914;p67"/>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15" name="Google Shape;915;p67"/>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16" name="Google Shape;916;p67"/>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Define Services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917" name="Google Shape;917;p67"/>
          <p:cNvSpPr/>
          <p:nvPr/>
        </p:nvSpPr>
        <p:spPr>
          <a:xfrm>
            <a:off x="13191363" y="9840300"/>
            <a:ext cx="5685000" cy="29982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18" name="Google Shape;918;p67"/>
          <p:cNvSpPr/>
          <p:nvPr/>
        </p:nvSpPr>
        <p:spPr>
          <a:xfrm>
            <a:off x="12687300" y="6280500"/>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19" name="Google Shape;919;p67"/>
          <p:cNvSpPr/>
          <p:nvPr/>
        </p:nvSpPr>
        <p:spPr>
          <a:xfrm>
            <a:off x="18876300" y="6280500"/>
            <a:ext cx="4836900" cy="24351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20" name="Google Shape;920;p67"/>
          <p:cNvSpPr/>
          <p:nvPr/>
        </p:nvSpPr>
        <p:spPr>
          <a:xfrm rot="-9693903" flipH="1">
            <a:off x="13500631" y="8973112"/>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1" name="Google Shape;921;p67"/>
          <p:cNvSpPr/>
          <p:nvPr/>
        </p:nvSpPr>
        <p:spPr>
          <a:xfrm rot="10576673" flipH="1">
            <a:off x="21163863" y="8000302"/>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2" name="Google Shape;922;p67"/>
          <p:cNvSpPr/>
          <p:nvPr/>
        </p:nvSpPr>
        <p:spPr>
          <a:xfrm rot="5253322" flipH="1">
            <a:off x="18917300" y="8000250"/>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3" name="Google Shape;923;p67"/>
          <p:cNvSpPr/>
          <p:nvPr/>
        </p:nvSpPr>
        <p:spPr>
          <a:xfrm>
            <a:off x="13867200" y="11263275"/>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Jupyter</a:t>
            </a:r>
            <a:endParaRPr sz="4100"/>
          </a:p>
        </p:txBody>
      </p:sp>
      <p:sp>
        <p:nvSpPr>
          <p:cNvPr id="924" name="Google Shape;924;p67"/>
          <p:cNvSpPr/>
          <p:nvPr/>
        </p:nvSpPr>
        <p:spPr>
          <a:xfrm>
            <a:off x="15047088" y="735300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25" name="Google Shape;925;p67"/>
          <p:cNvSpPr/>
          <p:nvPr/>
        </p:nvSpPr>
        <p:spPr>
          <a:xfrm>
            <a:off x="21000213" y="7353000"/>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926" name="Google Shape;926;p67"/>
          <p:cNvSpPr/>
          <p:nvPr/>
        </p:nvSpPr>
        <p:spPr>
          <a:xfrm>
            <a:off x="15610238" y="9943950"/>
            <a:ext cx="24771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Volume</a:t>
            </a:r>
            <a:endParaRPr sz="4100"/>
          </a:p>
        </p:txBody>
      </p:sp>
      <p:sp>
        <p:nvSpPr>
          <p:cNvPr id="927" name="Google Shape;927;p67"/>
          <p:cNvSpPr/>
          <p:nvPr/>
        </p:nvSpPr>
        <p:spPr>
          <a:xfrm>
            <a:off x="16344300" y="11263275"/>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GPU/2</a:t>
            </a:r>
            <a:endParaRPr sz="4100"/>
          </a:p>
        </p:txBody>
      </p:sp>
      <p:sp>
        <p:nvSpPr>
          <p:cNvPr id="928" name="Google Shape;928;p67"/>
          <p:cNvSpPr/>
          <p:nvPr/>
        </p:nvSpPr>
        <p:spPr>
          <a:xfrm rot="5253512">
            <a:off x="18774055" y="9731975"/>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29" name="Google Shape;929;p67"/>
          <p:cNvSpPr/>
          <p:nvPr/>
        </p:nvSpPr>
        <p:spPr>
          <a:xfrm>
            <a:off x="19072725" y="7353000"/>
            <a:ext cx="1775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Sh</a:t>
            </a:r>
            <a:endParaRPr sz="4100"/>
          </a:p>
        </p:txBody>
      </p:sp>
      <p:sp>
        <p:nvSpPr>
          <p:cNvPr id="930" name="Google Shape;930;p67"/>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931" name="Google Shape;931;p67"/>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932" name="Google Shape;932;p67"/>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933" name="Google Shape;933;p67"/>
          <p:cNvSpPr/>
          <p:nvPr/>
        </p:nvSpPr>
        <p:spPr>
          <a:xfrm rot="-5971259">
            <a:off x="10719600" y="8866827"/>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34" name="Google Shape;934;p67"/>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35" name="Google Shape;935;p67"/>
          <p:cNvSpPr/>
          <p:nvPr/>
        </p:nvSpPr>
        <p:spPr>
          <a:xfrm rot="1106097" flipH="1">
            <a:off x="12563818" y="7115179"/>
            <a:ext cx="1017937" cy="3754932"/>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97FEC0BC-76B4-60E3-C73D-5D73727838B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42" name="Google Shape;942;p68"/>
          <p:cNvGrpSpPr/>
          <p:nvPr/>
        </p:nvGrpSpPr>
        <p:grpSpPr>
          <a:xfrm>
            <a:off x="1638300" y="13220700"/>
            <a:ext cx="8039100" cy="6362700"/>
            <a:chOff x="5753100" y="6515100"/>
            <a:chExt cx="8039100" cy="6362700"/>
          </a:xfrm>
        </p:grpSpPr>
        <p:sp>
          <p:nvSpPr>
            <p:cNvPr id="943" name="Google Shape;943;p68"/>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44" name="Google Shape;944;p68"/>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45" name="Google Shape;945;p68"/>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46" name="Google Shape;946;p68"/>
          <p:cNvGrpSpPr/>
          <p:nvPr/>
        </p:nvGrpSpPr>
        <p:grpSpPr>
          <a:xfrm>
            <a:off x="10003877" y="4058700"/>
            <a:ext cx="16160060" cy="9867911"/>
            <a:chOff x="6201589" y="5938524"/>
            <a:chExt cx="10240200" cy="6362700"/>
          </a:xfrm>
        </p:grpSpPr>
        <p:sp>
          <p:nvSpPr>
            <p:cNvPr id="947" name="Google Shape;947;p6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48" name="Google Shape;948;p6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49" name="Google Shape;949;p68"/>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50" name="Google Shape;950;p68"/>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951" name="Google Shape;951;p68"/>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52" name="Google Shape;952;p68"/>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53" name="Google Shape;953;p68"/>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54" name="Google Shape;954;p68"/>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55" name="Google Shape;955;p68"/>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56" name="Google Shape;956;p68"/>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57" name="Google Shape;957;p68"/>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58" name="Google Shape;958;p68"/>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Construct Containers</a:t>
            </a:r>
            <a:endParaRPr sz="5100" b="1">
              <a:solidFill>
                <a:schemeClr val="accent1"/>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Start Processes</a:t>
            </a:r>
            <a:endParaRPr sz="5100" b="1">
              <a:solidFill>
                <a:schemeClr val="accent4"/>
              </a:solidFill>
            </a:endParaRPr>
          </a:p>
        </p:txBody>
      </p:sp>
      <p:sp>
        <p:nvSpPr>
          <p:cNvPr id="959" name="Google Shape;959;p68"/>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960" name="Google Shape;960;p68"/>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961" name="Google Shape;961;p68"/>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962" name="Google Shape;962;p68"/>
          <p:cNvSpPr/>
          <p:nvPr/>
        </p:nvSpPr>
        <p:spPr>
          <a:xfrm rot="-9693903" flipH="1">
            <a:off x="13500631" y="8973112"/>
            <a:ext cx="551185" cy="2981924"/>
          </a:xfrm>
          <a:prstGeom prst="arc">
            <a:avLst>
              <a:gd name="adj1" fmla="val 17555356"/>
              <a:gd name="adj2" fmla="val 5287843"/>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3" name="Google Shape;963;p68"/>
          <p:cNvSpPr/>
          <p:nvPr/>
        </p:nvSpPr>
        <p:spPr>
          <a:xfrm rot="10576673" flipH="1">
            <a:off x="21163863" y="8000302"/>
            <a:ext cx="1044403" cy="1984697"/>
          </a:xfrm>
          <a:prstGeom prst="arc">
            <a:avLst>
              <a:gd name="adj1" fmla="val 17555356"/>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4" name="Google Shape;964;p68"/>
          <p:cNvSpPr/>
          <p:nvPr/>
        </p:nvSpPr>
        <p:spPr>
          <a:xfrm rot="5253322" flipH="1">
            <a:off x="18917300" y="8000250"/>
            <a:ext cx="1645798" cy="4338600"/>
          </a:xfrm>
          <a:prstGeom prst="arc">
            <a:avLst>
              <a:gd name="adj1" fmla="val 16882615"/>
              <a:gd name="adj2" fmla="val 5127415"/>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5" name="Google Shape;965;p68"/>
          <p:cNvSpPr/>
          <p:nvPr/>
        </p:nvSpPr>
        <p:spPr>
          <a:xfrm rot="5253512">
            <a:off x="18774055" y="9731975"/>
            <a:ext cx="1971890" cy="4626300"/>
          </a:xfrm>
          <a:prstGeom prst="arc">
            <a:avLst>
              <a:gd name="adj1" fmla="val 16882615"/>
              <a:gd name="adj2" fmla="val 5055129"/>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66" name="Google Shape;966;p68"/>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967" name="Google Shape;967;p68"/>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968" name="Google Shape;968;p68"/>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969" name="Google Shape;969;p68"/>
          <p:cNvSpPr/>
          <p:nvPr/>
        </p:nvSpPr>
        <p:spPr>
          <a:xfrm rot="-5971259">
            <a:off x="10719600" y="8866827"/>
            <a:ext cx="1975107" cy="5523144"/>
          </a:xfrm>
          <a:prstGeom prst="arc">
            <a:avLst>
              <a:gd name="adj1" fmla="val 16761633"/>
              <a:gd name="adj2" fmla="val 3986520"/>
            </a:avLst>
          </a:prstGeom>
          <a:noFill/>
          <a:ln w="76200" cap="flat" cmpd="sng">
            <a:solidFill>
              <a:schemeClr val="lt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70" name="Google Shape;970;p68"/>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971" name="Google Shape;971;p68"/>
          <p:cNvSpPr/>
          <p:nvPr/>
        </p:nvSpPr>
        <p:spPr>
          <a:xfrm rot="1106097" flipH="1">
            <a:off x="12537256" y="7110292"/>
            <a:ext cx="1017937" cy="3903916"/>
          </a:xfrm>
          <a:prstGeom prst="arc">
            <a:avLst>
              <a:gd name="adj1" fmla="val 17555356"/>
              <a:gd name="adj2" fmla="val 3986520"/>
            </a:avLst>
          </a:prstGeom>
          <a:noFill/>
          <a:ln w="76200" cap="flat" cmpd="sng">
            <a:solidFill>
              <a:schemeClr val="l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6567132-EF20-C94C-7932-0BC3E1AD446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6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Microservices Workflow</a:t>
            </a:r>
            <a:endParaRPr sz="8400"/>
          </a:p>
        </p:txBody>
      </p:sp>
      <p:grpSp>
        <p:nvGrpSpPr>
          <p:cNvPr id="978" name="Google Shape;978;p69"/>
          <p:cNvGrpSpPr/>
          <p:nvPr/>
        </p:nvGrpSpPr>
        <p:grpSpPr>
          <a:xfrm>
            <a:off x="1638300" y="13220700"/>
            <a:ext cx="8039100" cy="6362700"/>
            <a:chOff x="5753100" y="6515100"/>
            <a:chExt cx="8039100" cy="6362700"/>
          </a:xfrm>
        </p:grpSpPr>
        <p:sp>
          <p:nvSpPr>
            <p:cNvPr id="979" name="Google Shape;979;p69"/>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80" name="Google Shape;980;p69"/>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981" name="Google Shape;981;p69"/>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982" name="Google Shape;982;p69"/>
          <p:cNvGrpSpPr/>
          <p:nvPr/>
        </p:nvGrpSpPr>
        <p:grpSpPr>
          <a:xfrm>
            <a:off x="10003877" y="4058700"/>
            <a:ext cx="16160060" cy="9867911"/>
            <a:chOff x="6201589" y="5938524"/>
            <a:chExt cx="10240200" cy="6362700"/>
          </a:xfrm>
        </p:grpSpPr>
        <p:sp>
          <p:nvSpPr>
            <p:cNvPr id="983" name="Google Shape;983;p69"/>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984" name="Google Shape;984;p69"/>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Remote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pic>
        <p:nvPicPr>
          <p:cNvPr id="985" name="Google Shape;985;p69"/>
          <p:cNvPicPr preferRelativeResize="0"/>
          <p:nvPr/>
        </p:nvPicPr>
        <p:blipFill>
          <a:blip r:embed="rId3">
            <a:alphaModFix/>
          </a:blip>
          <a:stretch>
            <a:fillRect/>
          </a:stretch>
        </p:blipFill>
        <p:spPr>
          <a:xfrm rot="156717">
            <a:off x="27589233" y="8530543"/>
            <a:ext cx="4272502" cy="4595195"/>
          </a:xfrm>
          <a:prstGeom prst="rect">
            <a:avLst/>
          </a:prstGeom>
          <a:noFill/>
          <a:ln>
            <a:noFill/>
          </a:ln>
        </p:spPr>
      </p:pic>
      <p:pic>
        <p:nvPicPr>
          <p:cNvPr id="986" name="Google Shape;986;p69"/>
          <p:cNvPicPr preferRelativeResize="0"/>
          <p:nvPr/>
        </p:nvPicPr>
        <p:blipFill>
          <a:blip r:embed="rId4">
            <a:alphaModFix/>
          </a:blip>
          <a:stretch>
            <a:fillRect/>
          </a:stretch>
        </p:blipFill>
        <p:spPr>
          <a:xfrm>
            <a:off x="26163925" y="9711213"/>
            <a:ext cx="1775201" cy="1151574"/>
          </a:xfrm>
          <a:prstGeom prst="rect">
            <a:avLst/>
          </a:prstGeom>
          <a:noFill/>
          <a:ln>
            <a:noFill/>
          </a:ln>
        </p:spPr>
      </p:pic>
      <p:sp>
        <p:nvSpPr>
          <p:cNvPr id="987" name="Google Shape;987;p69"/>
          <p:cNvSpPr/>
          <p:nvPr/>
        </p:nvSpPr>
        <p:spPr>
          <a:xfrm rot="-6624296">
            <a:off x="25921289" y="82639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88" name="Google Shape;988;p69"/>
          <p:cNvSpPr/>
          <p:nvPr/>
        </p:nvSpPr>
        <p:spPr>
          <a:xfrm rot="-6624047" flipH="1">
            <a:off x="25713059" y="80969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89" name="Google Shape;989;p69"/>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990" name="Google Shape;990;p69"/>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991" name="Google Shape;991;p69"/>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992" name="Google Shape;992;p69"/>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993" name="Google Shape;993;p69"/>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994" name="Google Shape;994;p69"/>
          <p:cNvSpPr/>
          <p:nvPr/>
        </p:nvSpPr>
        <p:spPr>
          <a:xfrm>
            <a:off x="571500" y="5226500"/>
            <a:ext cx="8877300" cy="47850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Allocate Resources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Define Services</a:t>
            </a:r>
            <a:endParaRPr sz="5100" b="1">
              <a:solidFill>
                <a:schemeClr val="accent4"/>
              </a:solidFill>
            </a:endParaRPr>
          </a:p>
          <a:p>
            <a:pPr marL="1371600" lvl="0" indent="-552450" algn="l" rtl="0">
              <a:lnSpc>
                <a:spcPct val="115000"/>
              </a:lnSpc>
              <a:spcBef>
                <a:spcPts val="0"/>
              </a:spcBef>
              <a:spcAft>
                <a:spcPts val="0"/>
              </a:spcAft>
              <a:buClr>
                <a:schemeClr val="accent4"/>
              </a:buClr>
              <a:buSzPts val="5100"/>
              <a:buAutoNum type="arabicPeriod"/>
            </a:pPr>
            <a:r>
              <a:rPr lang="en-US" sz="5100" b="1">
                <a:solidFill>
                  <a:schemeClr val="accent4"/>
                </a:solidFill>
              </a:rPr>
              <a:t>Construct Containers</a:t>
            </a:r>
            <a:endParaRPr sz="5100" b="1">
              <a:solidFill>
                <a:schemeClr val="accent4"/>
              </a:solidFill>
            </a:endParaRPr>
          </a:p>
          <a:p>
            <a:pPr marL="1371600" lvl="0" indent="-552450" algn="l" rtl="0">
              <a:lnSpc>
                <a:spcPct val="115000"/>
              </a:lnSpc>
              <a:spcBef>
                <a:spcPts val="0"/>
              </a:spcBef>
              <a:spcAft>
                <a:spcPts val="0"/>
              </a:spcAft>
              <a:buClr>
                <a:schemeClr val="accent1"/>
              </a:buClr>
              <a:buSzPts val="5100"/>
              <a:buAutoNum type="arabicPeriod"/>
            </a:pPr>
            <a:r>
              <a:rPr lang="en-US" sz="5100" b="1">
                <a:solidFill>
                  <a:schemeClr val="accent1"/>
                </a:solidFill>
              </a:rPr>
              <a:t>Start Processes</a:t>
            </a:r>
            <a:endParaRPr sz="5100" b="1">
              <a:solidFill>
                <a:schemeClr val="accent1"/>
              </a:solidFill>
            </a:endParaRPr>
          </a:p>
        </p:txBody>
      </p:sp>
      <p:sp>
        <p:nvSpPr>
          <p:cNvPr id="995" name="Google Shape;995;p69"/>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996" name="Google Shape;996;p69"/>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997" name="Google Shape;997;p69"/>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998" name="Google Shape;998;p69"/>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999" name="Google Shape;999;p69"/>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0" name="Google Shape;1000;p69"/>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1" name="Google Shape;1001;p69"/>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2" name="Google Shape;1002;p69"/>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03" name="Google Shape;1003;p69"/>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04" name="Google Shape;1004;p69"/>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05" name="Google Shape;1005;p69"/>
          <p:cNvSpPr txBox="1"/>
          <p:nvPr/>
        </p:nvSpPr>
        <p:spPr>
          <a:xfrm>
            <a:off x="7535325" y="101077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a:t>
            </a:r>
            <a:endParaRPr/>
          </a:p>
        </p:txBody>
      </p:sp>
      <p:sp>
        <p:nvSpPr>
          <p:cNvPr id="1006" name="Google Shape;1006;p69"/>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07" name="Google Shape;1007;p69"/>
          <p:cNvSpPr/>
          <p:nvPr/>
        </p:nvSpPr>
        <p:spPr>
          <a:xfrm rot="1106097" flipH="1">
            <a:off x="12537256" y="7110292"/>
            <a:ext cx="1017937" cy="3903916"/>
          </a:xfrm>
          <a:prstGeom prst="arc">
            <a:avLst>
              <a:gd name="adj1" fmla="val 17555356"/>
              <a:gd name="adj2" fmla="val 3986520"/>
            </a:avLst>
          </a:prstGeom>
          <a:noFill/>
          <a:ln w="76200" cap="flat" cmpd="sng">
            <a:solidFill>
              <a:schemeClr val="accen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404D6461-2A4C-3032-6766-7CFF2B9473D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7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Scaling Containerized Applications</a:t>
            </a:r>
            <a:endParaRPr sz="8400"/>
          </a:p>
        </p:txBody>
      </p:sp>
      <p:grpSp>
        <p:nvGrpSpPr>
          <p:cNvPr id="1014" name="Google Shape;1014;p70"/>
          <p:cNvGrpSpPr/>
          <p:nvPr/>
        </p:nvGrpSpPr>
        <p:grpSpPr>
          <a:xfrm>
            <a:off x="10003877" y="4058700"/>
            <a:ext cx="16160060" cy="9867911"/>
            <a:chOff x="6201589" y="5938524"/>
            <a:chExt cx="10240200" cy="6362700"/>
          </a:xfrm>
        </p:grpSpPr>
        <p:sp>
          <p:nvSpPr>
            <p:cNvPr id="1015" name="Google Shape;1015;p7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16" name="Google Shape;1016;p7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Arbitrary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017" name="Google Shape;1017;p70"/>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1018" name="Google Shape;1018;p70"/>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1019" name="Google Shape;1019;p70"/>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1020" name="Google Shape;1020;p70"/>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1021" name="Google Shape;1021;p70"/>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1022" name="Google Shape;1022;p70"/>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1023" name="Google Shape;1023;p70"/>
          <p:cNvSpPr/>
          <p:nvPr/>
        </p:nvSpPr>
        <p:spPr>
          <a:xfrm>
            <a:off x="12687300" y="6280500"/>
            <a:ext cx="4836900" cy="24351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1024" name="Google Shape;1024;p70"/>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1025" name="Google Shape;1025;p70"/>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6" name="Google Shape;1026;p70"/>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7" name="Google Shape;1027;p70"/>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8" name="Google Shape;1028;p70"/>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29" name="Google Shape;1029;p70"/>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30" name="Google Shape;1030;p70"/>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31" name="Google Shape;1031;p70"/>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32" name="Google Shape;1032;p70"/>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33" name="Google Shape;1033;p70"/>
          <p:cNvSpPr/>
          <p:nvPr/>
        </p:nvSpPr>
        <p:spPr>
          <a:xfrm rot="1106097" flipH="1">
            <a:off x="12537256" y="7110292"/>
            <a:ext cx="1017937" cy="3903916"/>
          </a:xfrm>
          <a:prstGeom prst="arc">
            <a:avLst>
              <a:gd name="adj1" fmla="val 17555356"/>
              <a:gd name="adj2" fmla="val 3986520"/>
            </a:avLst>
          </a:prstGeom>
          <a:noFill/>
          <a:ln w="76200" cap="flat" cmpd="sng">
            <a:solidFill>
              <a:schemeClr val="accent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34" name="Google Shape;1034;p70"/>
          <p:cNvSpPr/>
          <p:nvPr/>
        </p:nvSpPr>
        <p:spPr>
          <a:xfrm>
            <a:off x="1409625" y="4134375"/>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Company</a:t>
            </a:r>
            <a:endParaRPr sz="7200" b="1">
              <a:solidFill>
                <a:schemeClr val="dk1"/>
              </a:solidFill>
            </a:endParaRPr>
          </a:p>
          <a:p>
            <a:pPr marL="0" lvl="0" indent="0" algn="ctr" rtl="0">
              <a:spcBef>
                <a:spcPts val="0"/>
              </a:spcBef>
              <a:spcAft>
                <a:spcPts val="0"/>
              </a:spcAft>
              <a:buNone/>
            </a:pPr>
            <a:r>
              <a:rPr lang="en-US" sz="7200" b="1">
                <a:solidFill>
                  <a:schemeClr val="dk1"/>
                </a:solidFill>
              </a:rPr>
              <a:t>Database</a:t>
            </a:r>
            <a:endParaRPr sz="7200" b="1">
              <a:solidFill>
                <a:schemeClr val="dk1"/>
              </a:solidFill>
            </a:endParaRPr>
          </a:p>
        </p:txBody>
      </p:sp>
      <p:sp>
        <p:nvSpPr>
          <p:cNvPr id="1035" name="Google Shape;1035;p70"/>
          <p:cNvSpPr/>
          <p:nvPr/>
        </p:nvSpPr>
        <p:spPr>
          <a:xfrm>
            <a:off x="26671975" y="4134375"/>
            <a:ext cx="63969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GenAI </a:t>
            </a:r>
            <a:endParaRPr sz="7200" b="1">
              <a:solidFill>
                <a:schemeClr val="dk1"/>
              </a:solidFill>
            </a:endParaRPr>
          </a:p>
          <a:p>
            <a:pPr marL="0" lvl="0" indent="0" algn="ctr" rtl="0">
              <a:spcBef>
                <a:spcPts val="0"/>
              </a:spcBef>
              <a:spcAft>
                <a:spcPts val="0"/>
              </a:spcAft>
              <a:buNone/>
            </a:pPr>
            <a:r>
              <a:rPr lang="en-US" sz="7200" b="1">
                <a:solidFill>
                  <a:schemeClr val="dk1"/>
                </a:solidFill>
              </a:rPr>
              <a:t>Service</a:t>
            </a:r>
            <a:endParaRPr sz="7200" b="1">
              <a:solidFill>
                <a:schemeClr val="dk1"/>
              </a:solidFill>
            </a:endParaRPr>
          </a:p>
        </p:txBody>
      </p:sp>
      <p:pic>
        <p:nvPicPr>
          <p:cNvPr id="1036" name="Google Shape;1036;p70"/>
          <p:cNvPicPr preferRelativeResize="0"/>
          <p:nvPr/>
        </p:nvPicPr>
        <p:blipFill>
          <a:blip r:embed="rId3">
            <a:alphaModFix/>
          </a:blip>
          <a:stretch>
            <a:fillRect/>
          </a:stretch>
        </p:blipFill>
        <p:spPr>
          <a:xfrm rot="156719">
            <a:off x="31228340" y="5423261"/>
            <a:ext cx="4319521" cy="4645778"/>
          </a:xfrm>
          <a:prstGeom prst="rect">
            <a:avLst/>
          </a:prstGeom>
          <a:noFill/>
          <a:ln>
            <a:noFill/>
          </a:ln>
        </p:spPr>
      </p:pic>
      <p:pic>
        <p:nvPicPr>
          <p:cNvPr id="1037" name="Google Shape;1037;p70"/>
          <p:cNvPicPr preferRelativeResize="0"/>
          <p:nvPr/>
        </p:nvPicPr>
        <p:blipFill>
          <a:blip r:embed="rId4">
            <a:alphaModFix/>
          </a:blip>
          <a:stretch>
            <a:fillRect/>
          </a:stretch>
        </p:blipFill>
        <p:spPr>
          <a:xfrm>
            <a:off x="304000" y="7373930"/>
            <a:ext cx="3578972" cy="2348700"/>
          </a:xfrm>
          <a:prstGeom prst="rect">
            <a:avLst/>
          </a:prstGeom>
          <a:noFill/>
          <a:ln>
            <a:noFill/>
          </a:ln>
        </p:spPr>
      </p:pic>
      <p:grpSp>
        <p:nvGrpSpPr>
          <p:cNvPr id="1038" name="Google Shape;1038;p70"/>
          <p:cNvGrpSpPr/>
          <p:nvPr/>
        </p:nvGrpSpPr>
        <p:grpSpPr>
          <a:xfrm>
            <a:off x="1638300" y="13220700"/>
            <a:ext cx="8039100" cy="6362700"/>
            <a:chOff x="5753100" y="6515100"/>
            <a:chExt cx="8039100" cy="6362700"/>
          </a:xfrm>
        </p:grpSpPr>
        <p:sp>
          <p:nvSpPr>
            <p:cNvPr id="1039" name="Google Shape;1039;p70"/>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40" name="Google Shape;1040;p70"/>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1041" name="Google Shape;1041;p70"/>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pic>
        <p:nvPicPr>
          <p:cNvPr id="1042" name="Google Shape;1042;p70"/>
          <p:cNvPicPr preferRelativeResize="0"/>
          <p:nvPr/>
        </p:nvPicPr>
        <p:blipFill>
          <a:blip r:embed="rId5">
            <a:alphaModFix/>
          </a:blip>
          <a:stretch>
            <a:fillRect/>
          </a:stretch>
        </p:blipFill>
        <p:spPr>
          <a:xfrm>
            <a:off x="10087250" y="13461513"/>
            <a:ext cx="1775201" cy="1151574"/>
          </a:xfrm>
          <a:prstGeom prst="rect">
            <a:avLst/>
          </a:prstGeom>
          <a:noFill/>
          <a:ln>
            <a:noFill/>
          </a:ln>
        </p:spPr>
      </p:pic>
      <p:sp>
        <p:nvSpPr>
          <p:cNvPr id="1043" name="Google Shape;1043;p70"/>
          <p:cNvSpPr/>
          <p:nvPr/>
        </p:nvSpPr>
        <p:spPr>
          <a:xfrm rot="-6624296">
            <a:off x="9844614" y="120142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44" name="Google Shape;1044;p70"/>
          <p:cNvSpPr/>
          <p:nvPr/>
        </p:nvSpPr>
        <p:spPr>
          <a:xfrm rot="-6624047" flipH="1">
            <a:off x="9636384" y="118472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nvGrpSpPr>
          <p:cNvPr id="1045" name="Google Shape;1045;p70"/>
          <p:cNvGrpSpPr/>
          <p:nvPr/>
        </p:nvGrpSpPr>
        <p:grpSpPr>
          <a:xfrm>
            <a:off x="20396555" y="15450472"/>
            <a:ext cx="3579007" cy="3391319"/>
            <a:chOff x="26490400" y="13220700"/>
            <a:chExt cx="8039100" cy="6362700"/>
          </a:xfrm>
        </p:grpSpPr>
        <p:sp>
          <p:nvSpPr>
            <p:cNvPr id="1046" name="Google Shape;1046;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47" name="Google Shape;1047;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48" name="Google Shape;1048;p70"/>
          <p:cNvSpPr/>
          <p:nvPr/>
        </p:nvSpPr>
        <p:spPr>
          <a:xfrm>
            <a:off x="20777550" y="16161081"/>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49" name="Google Shape;1049;p70"/>
          <p:cNvGrpSpPr/>
          <p:nvPr/>
        </p:nvGrpSpPr>
        <p:grpSpPr>
          <a:xfrm>
            <a:off x="12600443" y="15510860"/>
            <a:ext cx="3579007" cy="3391319"/>
            <a:chOff x="26490400" y="13220700"/>
            <a:chExt cx="8039100" cy="6362700"/>
          </a:xfrm>
        </p:grpSpPr>
        <p:sp>
          <p:nvSpPr>
            <p:cNvPr id="1050" name="Google Shape;1050;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1" name="Google Shape;1051;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52" name="Google Shape;1052;p70"/>
          <p:cNvSpPr/>
          <p:nvPr/>
        </p:nvSpPr>
        <p:spPr>
          <a:xfrm>
            <a:off x="13082313" y="16221463"/>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53" name="Google Shape;1053;p70"/>
          <p:cNvGrpSpPr/>
          <p:nvPr/>
        </p:nvGrpSpPr>
        <p:grpSpPr>
          <a:xfrm>
            <a:off x="17747968" y="15006172"/>
            <a:ext cx="3579007" cy="3391319"/>
            <a:chOff x="26490400" y="13220700"/>
            <a:chExt cx="8039100" cy="6362700"/>
          </a:xfrm>
        </p:grpSpPr>
        <p:sp>
          <p:nvSpPr>
            <p:cNvPr id="1054" name="Google Shape;1054;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5" name="Google Shape;1055;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56" name="Google Shape;1056;p70"/>
          <p:cNvSpPr/>
          <p:nvPr/>
        </p:nvSpPr>
        <p:spPr>
          <a:xfrm>
            <a:off x="18128975" y="15680244"/>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57" name="Google Shape;1057;p70"/>
          <p:cNvGrpSpPr/>
          <p:nvPr/>
        </p:nvGrpSpPr>
        <p:grpSpPr>
          <a:xfrm>
            <a:off x="15174205" y="15779347"/>
            <a:ext cx="3579007" cy="3391319"/>
            <a:chOff x="26490400" y="13220700"/>
            <a:chExt cx="8039100" cy="6362700"/>
          </a:xfrm>
        </p:grpSpPr>
        <p:sp>
          <p:nvSpPr>
            <p:cNvPr id="1058" name="Google Shape;1058;p70"/>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59" name="Google Shape;1059;p70"/>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60" name="Google Shape;1060;p70"/>
          <p:cNvSpPr/>
          <p:nvPr/>
        </p:nvSpPr>
        <p:spPr>
          <a:xfrm>
            <a:off x="15555263" y="16453825"/>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sp>
        <p:nvSpPr>
          <p:cNvPr id="2" name="TextBox 1">
            <a:extLst>
              <a:ext uri="{FF2B5EF4-FFF2-40B4-BE49-F238E27FC236}">
                <a16:creationId xmlns:a16="http://schemas.microsoft.com/office/drawing/2014/main" id="{76C73343-A191-F269-FE5A-6606597F22B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7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Scaling Containerized Applications</a:t>
            </a:r>
            <a:endParaRPr sz="8400"/>
          </a:p>
        </p:txBody>
      </p:sp>
      <p:grpSp>
        <p:nvGrpSpPr>
          <p:cNvPr id="1067" name="Google Shape;1067;p71"/>
          <p:cNvGrpSpPr/>
          <p:nvPr/>
        </p:nvGrpSpPr>
        <p:grpSpPr>
          <a:xfrm>
            <a:off x="10003877" y="4058700"/>
            <a:ext cx="16160060" cy="9867911"/>
            <a:chOff x="6201589" y="5938524"/>
            <a:chExt cx="10240200" cy="6362700"/>
          </a:xfrm>
        </p:grpSpPr>
        <p:sp>
          <p:nvSpPr>
            <p:cNvPr id="1068" name="Google Shape;1068;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69" name="Google Shape;1069;p71"/>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600" b="1">
                  <a:solidFill>
                    <a:schemeClr val="lt1"/>
                  </a:solidFill>
                </a:rPr>
                <a:t>Arbitrary Host</a:t>
              </a:r>
              <a:endParaRPr sz="56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070" name="Google Shape;1070;p71"/>
          <p:cNvSpPr/>
          <p:nvPr/>
        </p:nvSpPr>
        <p:spPr>
          <a:xfrm>
            <a:off x="21536400" y="95979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Files</a:t>
            </a:r>
            <a:endParaRPr sz="4100"/>
          </a:p>
        </p:txBody>
      </p:sp>
      <p:sp>
        <p:nvSpPr>
          <p:cNvPr id="1071" name="Google Shape;1071;p71"/>
          <p:cNvSpPr/>
          <p:nvPr/>
        </p:nvSpPr>
        <p:spPr>
          <a:xfrm>
            <a:off x="21536400" y="105888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OS</a:t>
            </a:r>
            <a:endParaRPr sz="4100"/>
          </a:p>
        </p:txBody>
      </p:sp>
      <p:sp>
        <p:nvSpPr>
          <p:cNvPr id="1072" name="Google Shape;1072;p71"/>
          <p:cNvSpPr/>
          <p:nvPr/>
        </p:nvSpPr>
        <p:spPr>
          <a:xfrm>
            <a:off x="21536400" y="11623500"/>
            <a:ext cx="3000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Hardware</a:t>
            </a:r>
            <a:endParaRPr sz="4100"/>
          </a:p>
        </p:txBody>
      </p:sp>
      <p:sp>
        <p:nvSpPr>
          <p:cNvPr id="1073" name="Google Shape;1073;p71"/>
          <p:cNvSpPr/>
          <p:nvPr/>
        </p:nvSpPr>
        <p:spPr>
          <a:xfrm>
            <a:off x="19445400" y="11160450"/>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C++</a:t>
            </a:r>
            <a:endParaRPr sz="4100"/>
          </a:p>
        </p:txBody>
      </p:sp>
      <p:sp>
        <p:nvSpPr>
          <p:cNvPr id="1074" name="Google Shape;1074;p71"/>
          <p:cNvSpPr/>
          <p:nvPr/>
        </p:nvSpPr>
        <p:spPr>
          <a:xfrm>
            <a:off x="19445388" y="10017138"/>
            <a:ext cx="2477100" cy="11433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Python</a:t>
            </a:r>
            <a:endParaRPr sz="4100"/>
          </a:p>
        </p:txBody>
      </p:sp>
      <p:sp>
        <p:nvSpPr>
          <p:cNvPr id="1075" name="Google Shape;1075;p71"/>
          <p:cNvSpPr/>
          <p:nvPr/>
        </p:nvSpPr>
        <p:spPr>
          <a:xfrm>
            <a:off x="13191363" y="9840300"/>
            <a:ext cx="56850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Jupyter Notebook Environment</a:t>
            </a:r>
            <a:endParaRPr sz="4200">
              <a:solidFill>
                <a:schemeClr val="dk1"/>
              </a:solidFill>
            </a:endParaRPr>
          </a:p>
        </p:txBody>
      </p:sp>
      <p:sp>
        <p:nvSpPr>
          <p:cNvPr id="1076" name="Google Shape;1076;p71"/>
          <p:cNvSpPr/>
          <p:nvPr/>
        </p:nvSpPr>
        <p:spPr>
          <a:xfrm>
            <a:off x="12687300" y="6280500"/>
            <a:ext cx="4836900" cy="24351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Database Environment</a:t>
            </a:r>
            <a:endParaRPr sz="4200">
              <a:solidFill>
                <a:schemeClr val="dk1"/>
              </a:solidFill>
            </a:endParaRPr>
          </a:p>
        </p:txBody>
      </p:sp>
      <p:sp>
        <p:nvSpPr>
          <p:cNvPr id="1077" name="Google Shape;1077;p71"/>
          <p:cNvSpPr/>
          <p:nvPr/>
        </p:nvSpPr>
        <p:spPr>
          <a:xfrm>
            <a:off x="18876300" y="6280500"/>
            <a:ext cx="4836900" cy="24351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a:solidFill>
                  <a:schemeClr val="dk1"/>
                </a:solidFill>
              </a:rPr>
              <a:t>Data Loader</a:t>
            </a:r>
            <a:endParaRPr sz="4200">
              <a:solidFill>
                <a:schemeClr val="dk1"/>
              </a:solidFill>
            </a:endParaRPr>
          </a:p>
        </p:txBody>
      </p:sp>
      <p:sp>
        <p:nvSpPr>
          <p:cNvPr id="1078" name="Google Shape;1078;p71"/>
          <p:cNvSpPr/>
          <p:nvPr/>
        </p:nvSpPr>
        <p:spPr>
          <a:xfrm rot="-9693903" flipH="1">
            <a:off x="13500631" y="8896912"/>
            <a:ext cx="551185" cy="2981924"/>
          </a:xfrm>
          <a:prstGeom prst="arc">
            <a:avLst>
              <a:gd name="adj1" fmla="val 17555356"/>
              <a:gd name="adj2" fmla="val 5287843"/>
            </a:avLst>
          </a:prstGeom>
          <a:noFill/>
          <a:ln w="76200" cap="flat" cmpd="sng">
            <a:solidFill>
              <a:schemeClr val="dk2"/>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79" name="Google Shape;1079;p71"/>
          <p:cNvSpPr/>
          <p:nvPr/>
        </p:nvSpPr>
        <p:spPr>
          <a:xfrm rot="10576673" flipH="1">
            <a:off x="21163863" y="8000302"/>
            <a:ext cx="1044403" cy="1984697"/>
          </a:xfrm>
          <a:prstGeom prst="arc">
            <a:avLst>
              <a:gd name="adj1" fmla="val 17555356"/>
              <a:gd name="adj2" fmla="val 3986520"/>
            </a:avLst>
          </a:prstGeom>
          <a:noFill/>
          <a:ln w="76200" cap="flat" cmpd="sng">
            <a:solidFill>
              <a:srgbClr val="F1C23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0" name="Google Shape;1080;p71"/>
          <p:cNvSpPr/>
          <p:nvPr/>
        </p:nvSpPr>
        <p:spPr>
          <a:xfrm rot="5253322" flipH="1">
            <a:off x="18917300" y="8000250"/>
            <a:ext cx="1645798" cy="4338600"/>
          </a:xfrm>
          <a:prstGeom prst="arc">
            <a:avLst>
              <a:gd name="adj1" fmla="val 16882615"/>
              <a:gd name="adj2" fmla="val 5127415"/>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1" name="Google Shape;1081;p71"/>
          <p:cNvSpPr/>
          <p:nvPr/>
        </p:nvSpPr>
        <p:spPr>
          <a:xfrm rot="5253512">
            <a:off x="18774055" y="9731975"/>
            <a:ext cx="1971890" cy="4626300"/>
          </a:xfrm>
          <a:prstGeom prst="arc">
            <a:avLst>
              <a:gd name="adj1" fmla="val 16882615"/>
              <a:gd name="adj2" fmla="val 5055129"/>
            </a:avLst>
          </a:prstGeom>
          <a:noFill/>
          <a:ln w="76200" cap="flat" cmpd="sng">
            <a:solidFill>
              <a:srgbClr val="B6D7A8"/>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2" name="Google Shape;1082;p71"/>
          <p:cNvSpPr txBox="1"/>
          <p:nvPr/>
        </p:nvSpPr>
        <p:spPr>
          <a:xfrm>
            <a:off x="13992600" y="887010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:8888</a:t>
            </a:r>
            <a:endParaRPr/>
          </a:p>
        </p:txBody>
      </p:sp>
      <p:sp>
        <p:nvSpPr>
          <p:cNvPr id="1083" name="Google Shape;1083;p71"/>
          <p:cNvSpPr txBox="1"/>
          <p:nvPr/>
        </p:nvSpPr>
        <p:spPr>
          <a:xfrm>
            <a:off x="10181225" y="7966650"/>
            <a:ext cx="30000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100">
                <a:solidFill>
                  <a:schemeClr val="lt1"/>
                </a:solidFill>
              </a:rPr>
              <a:t>:8070</a:t>
            </a:r>
            <a:endParaRPr/>
          </a:p>
        </p:txBody>
      </p:sp>
      <p:sp>
        <p:nvSpPr>
          <p:cNvPr id="1084" name="Google Shape;1084;p71"/>
          <p:cNvSpPr/>
          <p:nvPr/>
        </p:nvSpPr>
        <p:spPr>
          <a:xfrm rot="-5971259">
            <a:off x="10719600" y="8866827"/>
            <a:ext cx="1975107" cy="5523144"/>
          </a:xfrm>
          <a:prstGeom prst="arc">
            <a:avLst>
              <a:gd name="adj1" fmla="val 16761633"/>
              <a:gd name="adj2" fmla="val 3986520"/>
            </a:avLst>
          </a:prstGeom>
          <a:noFill/>
          <a:ln w="76200" cap="flat" cmpd="sng">
            <a:solidFill>
              <a:schemeClr val="dk2"/>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5" name="Google Shape;1085;p71"/>
          <p:cNvSpPr/>
          <p:nvPr/>
        </p:nvSpPr>
        <p:spPr>
          <a:xfrm>
            <a:off x="11137913" y="10165050"/>
            <a:ext cx="1086600" cy="2348700"/>
          </a:xfrm>
          <a:prstGeom prst="roundRect">
            <a:avLst>
              <a:gd name="adj" fmla="val 16667"/>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086" name="Google Shape;1086;p71"/>
          <p:cNvSpPr/>
          <p:nvPr/>
        </p:nvSpPr>
        <p:spPr>
          <a:xfrm rot="1106097" flipH="1">
            <a:off x="12537256" y="7110292"/>
            <a:ext cx="1017937" cy="3903916"/>
          </a:xfrm>
          <a:prstGeom prst="arc">
            <a:avLst>
              <a:gd name="adj1" fmla="val 17555356"/>
              <a:gd name="adj2" fmla="val 3986520"/>
            </a:avLst>
          </a:prstGeom>
          <a:noFill/>
          <a:ln w="76200" cap="flat" cmpd="sng">
            <a:solidFill>
              <a:srgbClr val="8E7CC3"/>
            </a:solidFill>
            <a:prstDash val="solid"/>
            <a:round/>
            <a:headEnd type="stealth"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087" name="Google Shape;1087;p71"/>
          <p:cNvSpPr/>
          <p:nvPr/>
        </p:nvSpPr>
        <p:spPr>
          <a:xfrm>
            <a:off x="1409625" y="4134375"/>
            <a:ext cx="8086200" cy="4572000"/>
          </a:xfrm>
          <a:prstGeom prst="roundRect">
            <a:avLst>
              <a:gd name="adj" fmla="val 16667"/>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Company</a:t>
            </a:r>
            <a:endParaRPr sz="7200" b="1">
              <a:solidFill>
                <a:schemeClr val="dk1"/>
              </a:solidFill>
            </a:endParaRPr>
          </a:p>
          <a:p>
            <a:pPr marL="0" lvl="0" indent="0" algn="ctr" rtl="0">
              <a:spcBef>
                <a:spcPts val="0"/>
              </a:spcBef>
              <a:spcAft>
                <a:spcPts val="0"/>
              </a:spcAft>
              <a:buNone/>
            </a:pPr>
            <a:r>
              <a:rPr lang="en-US" sz="7200" b="1">
                <a:solidFill>
                  <a:schemeClr val="dk1"/>
                </a:solidFill>
              </a:rPr>
              <a:t>Database</a:t>
            </a:r>
            <a:endParaRPr sz="7200" b="1">
              <a:solidFill>
                <a:schemeClr val="dk1"/>
              </a:solidFill>
            </a:endParaRPr>
          </a:p>
        </p:txBody>
      </p:sp>
      <p:sp>
        <p:nvSpPr>
          <p:cNvPr id="1088" name="Google Shape;1088;p71"/>
          <p:cNvSpPr/>
          <p:nvPr/>
        </p:nvSpPr>
        <p:spPr>
          <a:xfrm>
            <a:off x="26671975" y="4134375"/>
            <a:ext cx="63969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GenAI </a:t>
            </a:r>
            <a:endParaRPr sz="7200" b="1">
              <a:solidFill>
                <a:schemeClr val="dk1"/>
              </a:solidFill>
            </a:endParaRPr>
          </a:p>
          <a:p>
            <a:pPr marL="0" lvl="0" indent="0" algn="ctr" rtl="0">
              <a:spcBef>
                <a:spcPts val="0"/>
              </a:spcBef>
              <a:spcAft>
                <a:spcPts val="0"/>
              </a:spcAft>
              <a:buNone/>
            </a:pPr>
            <a:r>
              <a:rPr lang="en-US" sz="7200" b="1">
                <a:solidFill>
                  <a:schemeClr val="dk1"/>
                </a:solidFill>
              </a:rPr>
              <a:t>Service</a:t>
            </a:r>
            <a:endParaRPr sz="7200" b="1">
              <a:solidFill>
                <a:schemeClr val="dk1"/>
              </a:solidFill>
            </a:endParaRPr>
          </a:p>
        </p:txBody>
      </p:sp>
      <p:pic>
        <p:nvPicPr>
          <p:cNvPr id="1089" name="Google Shape;1089;p71"/>
          <p:cNvPicPr preferRelativeResize="0"/>
          <p:nvPr/>
        </p:nvPicPr>
        <p:blipFill>
          <a:blip r:embed="rId3">
            <a:alphaModFix/>
          </a:blip>
          <a:stretch>
            <a:fillRect/>
          </a:stretch>
        </p:blipFill>
        <p:spPr>
          <a:xfrm rot="156719">
            <a:off x="31228340" y="5423261"/>
            <a:ext cx="4319521" cy="4645778"/>
          </a:xfrm>
          <a:prstGeom prst="rect">
            <a:avLst/>
          </a:prstGeom>
          <a:noFill/>
          <a:ln>
            <a:noFill/>
          </a:ln>
        </p:spPr>
      </p:pic>
      <p:pic>
        <p:nvPicPr>
          <p:cNvPr id="1090" name="Google Shape;1090;p71"/>
          <p:cNvPicPr preferRelativeResize="0"/>
          <p:nvPr/>
        </p:nvPicPr>
        <p:blipFill>
          <a:blip r:embed="rId4">
            <a:alphaModFix/>
          </a:blip>
          <a:stretch>
            <a:fillRect/>
          </a:stretch>
        </p:blipFill>
        <p:spPr>
          <a:xfrm>
            <a:off x="304000" y="7373930"/>
            <a:ext cx="3578972" cy="2348700"/>
          </a:xfrm>
          <a:prstGeom prst="rect">
            <a:avLst/>
          </a:prstGeom>
          <a:noFill/>
          <a:ln>
            <a:noFill/>
          </a:ln>
        </p:spPr>
      </p:pic>
      <p:grpSp>
        <p:nvGrpSpPr>
          <p:cNvPr id="1091" name="Google Shape;1091;p71"/>
          <p:cNvGrpSpPr/>
          <p:nvPr/>
        </p:nvGrpSpPr>
        <p:grpSpPr>
          <a:xfrm>
            <a:off x="1638300" y="13220700"/>
            <a:ext cx="8039100" cy="6362700"/>
            <a:chOff x="5753100" y="6515100"/>
            <a:chExt cx="8039100" cy="6362700"/>
          </a:xfrm>
        </p:grpSpPr>
        <p:sp>
          <p:nvSpPr>
            <p:cNvPr id="1092" name="Google Shape;1092;p71"/>
            <p:cNvSpPr/>
            <p:nvPr/>
          </p:nvSpPr>
          <p:spPr>
            <a:xfrm>
              <a:off x="5753100" y="65151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93" name="Google Shape;1093;p71"/>
            <p:cNvSpPr/>
            <p:nvPr/>
          </p:nvSpPr>
          <p:spPr>
            <a:xfrm>
              <a:off x="6667500" y="72390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r>
                <a:rPr lang="en-US" sz="4800" b="1">
                  <a:solidFill>
                    <a:schemeClr val="lt1"/>
                  </a:solidFill>
                </a:rPr>
                <a:t>Your Device</a:t>
              </a:r>
              <a:endParaRPr sz="4800" b="1">
                <a:solidFill>
                  <a:schemeClr val="lt1"/>
                </a:solidFill>
              </a:endParaRPr>
            </a:p>
            <a:p>
              <a:pPr marL="0" lvl="0" indent="0" algn="ctr" rtl="0">
                <a:spcBef>
                  <a:spcPts val="0"/>
                </a:spcBef>
                <a:spcAft>
                  <a:spcPts val="0"/>
                </a:spcAft>
                <a:buNone/>
              </a:pPr>
              <a:endParaRPr sz="4100"/>
            </a:p>
          </p:txBody>
        </p:sp>
        <p:sp>
          <p:nvSpPr>
            <p:cNvPr id="1094" name="Google Shape;1094;p71"/>
            <p:cNvSpPr/>
            <p:nvPr/>
          </p:nvSpPr>
          <p:spPr>
            <a:xfrm>
              <a:off x="8019900" y="7900850"/>
              <a:ext cx="4229700" cy="15852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grpSp>
        <p:nvGrpSpPr>
          <p:cNvPr id="1095" name="Google Shape;1095;p71"/>
          <p:cNvGrpSpPr/>
          <p:nvPr/>
        </p:nvGrpSpPr>
        <p:grpSpPr>
          <a:xfrm>
            <a:off x="20396555" y="15450472"/>
            <a:ext cx="3579007" cy="3391319"/>
            <a:chOff x="26490400" y="13220700"/>
            <a:chExt cx="8039100" cy="6362700"/>
          </a:xfrm>
        </p:grpSpPr>
        <p:sp>
          <p:nvSpPr>
            <p:cNvPr id="1096" name="Google Shape;1096;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097" name="Google Shape;1097;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098" name="Google Shape;1098;p71"/>
          <p:cNvSpPr/>
          <p:nvPr/>
        </p:nvSpPr>
        <p:spPr>
          <a:xfrm>
            <a:off x="20777550" y="16161081"/>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099" name="Google Shape;1099;p71"/>
          <p:cNvGrpSpPr/>
          <p:nvPr/>
        </p:nvGrpSpPr>
        <p:grpSpPr>
          <a:xfrm>
            <a:off x="12600443" y="15510860"/>
            <a:ext cx="3579007" cy="3391319"/>
            <a:chOff x="26490400" y="13220700"/>
            <a:chExt cx="8039100" cy="6362700"/>
          </a:xfrm>
        </p:grpSpPr>
        <p:sp>
          <p:nvSpPr>
            <p:cNvPr id="1100" name="Google Shape;1100;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1" name="Google Shape;1101;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102" name="Google Shape;1102;p71"/>
          <p:cNvSpPr/>
          <p:nvPr/>
        </p:nvSpPr>
        <p:spPr>
          <a:xfrm>
            <a:off x="13082313" y="16221463"/>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03" name="Google Shape;1103;p71"/>
          <p:cNvGrpSpPr/>
          <p:nvPr/>
        </p:nvGrpSpPr>
        <p:grpSpPr>
          <a:xfrm>
            <a:off x="17747968" y="15006172"/>
            <a:ext cx="3579007" cy="3391319"/>
            <a:chOff x="26490400" y="13220700"/>
            <a:chExt cx="8039100" cy="6362700"/>
          </a:xfrm>
        </p:grpSpPr>
        <p:sp>
          <p:nvSpPr>
            <p:cNvPr id="1104" name="Google Shape;1104;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5" name="Google Shape;1105;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sp>
        <p:nvSpPr>
          <p:cNvPr id="1106" name="Google Shape;1106;p71"/>
          <p:cNvSpPr/>
          <p:nvPr/>
        </p:nvSpPr>
        <p:spPr>
          <a:xfrm>
            <a:off x="18128975" y="15680244"/>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07" name="Google Shape;1107;p71"/>
          <p:cNvGrpSpPr/>
          <p:nvPr/>
        </p:nvGrpSpPr>
        <p:grpSpPr>
          <a:xfrm>
            <a:off x="15174205" y="15779347"/>
            <a:ext cx="3579007" cy="3391319"/>
            <a:chOff x="26490400" y="13220700"/>
            <a:chExt cx="8039100" cy="6362700"/>
          </a:xfrm>
        </p:grpSpPr>
        <p:sp>
          <p:nvSpPr>
            <p:cNvPr id="1108" name="Google Shape;1108;p71"/>
            <p:cNvSpPr/>
            <p:nvPr/>
          </p:nvSpPr>
          <p:spPr>
            <a:xfrm>
              <a:off x="26490400" y="13220700"/>
              <a:ext cx="80391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09" name="Google Shape;1109;p71"/>
            <p:cNvSpPr/>
            <p:nvPr/>
          </p:nvSpPr>
          <p:spPr>
            <a:xfrm>
              <a:off x="27404800" y="13944600"/>
              <a:ext cx="6286500" cy="48006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lt1"/>
                  </a:solidFill>
                </a:rPr>
                <a:t>         </a:t>
              </a:r>
              <a:endParaRPr sz="4800" b="1">
                <a:solidFill>
                  <a:schemeClr val="lt1"/>
                </a:solidFill>
              </a:endParaRPr>
            </a:p>
            <a:p>
              <a:pPr marL="0" lvl="0" indent="0" algn="ctr" rtl="0">
                <a:spcBef>
                  <a:spcPts val="0"/>
                </a:spcBef>
                <a:spcAft>
                  <a:spcPts val="0"/>
                </a:spcAft>
                <a:buNone/>
              </a:pPr>
              <a:r>
                <a:rPr lang="en-US" sz="4800" b="1">
                  <a:solidFill>
                    <a:schemeClr val="lt1"/>
                  </a:solidFill>
                </a:rPr>
                <a:t>Other Devices</a:t>
              </a:r>
              <a:endParaRPr sz="4800" b="1">
                <a:solidFill>
                  <a:schemeClr val="lt1"/>
                </a:solidFill>
              </a:endParaRPr>
            </a:p>
            <a:p>
              <a:pPr marL="0" lvl="0" indent="0" algn="ctr" rtl="0">
                <a:spcBef>
                  <a:spcPts val="0"/>
                </a:spcBef>
                <a:spcAft>
                  <a:spcPts val="0"/>
                </a:spcAft>
                <a:buNone/>
              </a:pPr>
              <a:endParaRPr sz="4100"/>
            </a:p>
          </p:txBody>
        </p:sp>
      </p:grpSp>
      <p:pic>
        <p:nvPicPr>
          <p:cNvPr id="1110" name="Google Shape;1110;p71"/>
          <p:cNvPicPr preferRelativeResize="0"/>
          <p:nvPr/>
        </p:nvPicPr>
        <p:blipFill>
          <a:blip r:embed="rId5">
            <a:alphaModFix/>
          </a:blip>
          <a:stretch>
            <a:fillRect/>
          </a:stretch>
        </p:blipFill>
        <p:spPr>
          <a:xfrm>
            <a:off x="26244187" y="8220300"/>
            <a:ext cx="1775201" cy="1151574"/>
          </a:xfrm>
          <a:prstGeom prst="rect">
            <a:avLst/>
          </a:prstGeom>
          <a:noFill/>
          <a:ln>
            <a:noFill/>
          </a:ln>
        </p:spPr>
      </p:pic>
      <p:sp>
        <p:nvSpPr>
          <p:cNvPr id="1111" name="Google Shape;1111;p71"/>
          <p:cNvSpPr/>
          <p:nvPr/>
        </p:nvSpPr>
        <p:spPr>
          <a:xfrm rot="-6624296">
            <a:off x="26001551" y="6773031"/>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2" name="Google Shape;1112;p71"/>
          <p:cNvSpPr/>
          <p:nvPr/>
        </p:nvSpPr>
        <p:spPr>
          <a:xfrm rot="-6624047" flipH="1">
            <a:off x="25793321" y="6606042"/>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113" name="Google Shape;1113;p71"/>
          <p:cNvPicPr preferRelativeResize="0"/>
          <p:nvPr/>
        </p:nvPicPr>
        <p:blipFill>
          <a:blip r:embed="rId5">
            <a:alphaModFix/>
          </a:blip>
          <a:stretch>
            <a:fillRect/>
          </a:stretch>
        </p:blipFill>
        <p:spPr>
          <a:xfrm>
            <a:off x="9418600" y="6175738"/>
            <a:ext cx="1775201" cy="1151574"/>
          </a:xfrm>
          <a:prstGeom prst="rect">
            <a:avLst/>
          </a:prstGeom>
          <a:noFill/>
          <a:ln>
            <a:noFill/>
          </a:ln>
        </p:spPr>
      </p:pic>
      <p:sp>
        <p:nvSpPr>
          <p:cNvPr id="1114" name="Google Shape;1114;p71"/>
          <p:cNvSpPr/>
          <p:nvPr/>
        </p:nvSpPr>
        <p:spPr>
          <a:xfrm rot="-4246282">
            <a:off x="9383458" y="4481054"/>
            <a:ext cx="1664245" cy="4655970"/>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5" name="Google Shape;1115;p71"/>
          <p:cNvSpPr/>
          <p:nvPr/>
        </p:nvSpPr>
        <p:spPr>
          <a:xfrm rot="-4246202" flipH="1">
            <a:off x="9278478" y="4180498"/>
            <a:ext cx="1606750" cy="483724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116" name="Google Shape;1116;p71"/>
          <p:cNvPicPr preferRelativeResize="0"/>
          <p:nvPr/>
        </p:nvPicPr>
        <p:blipFill>
          <a:blip r:embed="rId5">
            <a:alphaModFix/>
          </a:blip>
          <a:stretch>
            <a:fillRect/>
          </a:stretch>
        </p:blipFill>
        <p:spPr>
          <a:xfrm>
            <a:off x="10087250" y="13461513"/>
            <a:ext cx="1775201" cy="1151574"/>
          </a:xfrm>
          <a:prstGeom prst="rect">
            <a:avLst/>
          </a:prstGeom>
          <a:noFill/>
          <a:ln>
            <a:noFill/>
          </a:ln>
        </p:spPr>
      </p:pic>
      <p:sp>
        <p:nvSpPr>
          <p:cNvPr id="1117" name="Google Shape;1117;p71"/>
          <p:cNvSpPr/>
          <p:nvPr/>
        </p:nvSpPr>
        <p:spPr>
          <a:xfrm rot="-6624296">
            <a:off x="9844614" y="12014243"/>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8" name="Google Shape;1118;p71"/>
          <p:cNvSpPr/>
          <p:nvPr/>
        </p:nvSpPr>
        <p:spPr>
          <a:xfrm rot="-6624047" flipH="1">
            <a:off x="9636384" y="11847254"/>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19" name="Google Shape;1119;p71"/>
          <p:cNvSpPr/>
          <p:nvPr/>
        </p:nvSpPr>
        <p:spPr>
          <a:xfrm>
            <a:off x="15555263" y="16453825"/>
            <a:ext cx="2817000" cy="1970100"/>
          </a:xfrm>
          <a:prstGeom prst="roundRect">
            <a:avLst>
              <a:gd name="adj" fmla="val 480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Web Browser</a:t>
            </a:r>
            <a:endParaRPr sz="4100"/>
          </a:p>
        </p:txBody>
      </p:sp>
      <p:grpSp>
        <p:nvGrpSpPr>
          <p:cNvPr id="1120" name="Google Shape;1120;p71"/>
          <p:cNvGrpSpPr/>
          <p:nvPr/>
        </p:nvGrpSpPr>
        <p:grpSpPr>
          <a:xfrm>
            <a:off x="26372941" y="13220712"/>
            <a:ext cx="3578950" cy="2960564"/>
            <a:chOff x="12224254" y="15854049"/>
            <a:chExt cx="3578950" cy="2960564"/>
          </a:xfrm>
        </p:grpSpPr>
        <p:grpSp>
          <p:nvGrpSpPr>
            <p:cNvPr id="1121" name="Google Shape;1121;p71"/>
            <p:cNvGrpSpPr/>
            <p:nvPr/>
          </p:nvGrpSpPr>
          <p:grpSpPr>
            <a:xfrm>
              <a:off x="12224254" y="15854049"/>
              <a:ext cx="3578950" cy="2960564"/>
              <a:chOff x="6201589" y="5938524"/>
              <a:chExt cx="10240200" cy="6362700"/>
            </a:xfrm>
          </p:grpSpPr>
          <p:sp>
            <p:nvSpPr>
              <p:cNvPr id="1122" name="Google Shape;1122;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23" name="Google Shape;1123;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24" name="Google Shape;1124;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5" name="Google Shape;1125;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6" name="Google Shape;1126;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7" name="Google Shape;1127;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8" name="Google Shape;1128;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29" name="Google Shape;1129;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30" name="Google Shape;1130;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31" name="Google Shape;1131;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grpSp>
        <p:nvGrpSpPr>
          <p:cNvPr id="1132" name="Google Shape;1132;p71"/>
          <p:cNvGrpSpPr/>
          <p:nvPr/>
        </p:nvGrpSpPr>
        <p:grpSpPr>
          <a:xfrm>
            <a:off x="28458904" y="12519462"/>
            <a:ext cx="3578950" cy="2960564"/>
            <a:chOff x="12224254" y="15854049"/>
            <a:chExt cx="3578950" cy="2960564"/>
          </a:xfrm>
        </p:grpSpPr>
        <p:grpSp>
          <p:nvGrpSpPr>
            <p:cNvPr id="1133" name="Google Shape;1133;p71"/>
            <p:cNvGrpSpPr/>
            <p:nvPr/>
          </p:nvGrpSpPr>
          <p:grpSpPr>
            <a:xfrm>
              <a:off x="12224254" y="15854049"/>
              <a:ext cx="3578950" cy="2960564"/>
              <a:chOff x="6201589" y="5938524"/>
              <a:chExt cx="10240200" cy="6362700"/>
            </a:xfrm>
          </p:grpSpPr>
          <p:sp>
            <p:nvSpPr>
              <p:cNvPr id="1134" name="Google Shape;1134;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35" name="Google Shape;1135;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36" name="Google Shape;1136;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7" name="Google Shape;1137;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8" name="Google Shape;1138;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39" name="Google Shape;1139;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0" name="Google Shape;1140;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1" name="Google Shape;1141;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42" name="Google Shape;1142;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43" name="Google Shape;1143;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grpSp>
        <p:nvGrpSpPr>
          <p:cNvPr id="1144" name="Google Shape;1144;p71"/>
          <p:cNvGrpSpPr/>
          <p:nvPr/>
        </p:nvGrpSpPr>
        <p:grpSpPr>
          <a:xfrm>
            <a:off x="30160904" y="13461524"/>
            <a:ext cx="3578950" cy="2960564"/>
            <a:chOff x="12224254" y="15854049"/>
            <a:chExt cx="3578950" cy="2960564"/>
          </a:xfrm>
        </p:grpSpPr>
        <p:grpSp>
          <p:nvGrpSpPr>
            <p:cNvPr id="1145" name="Google Shape;1145;p71"/>
            <p:cNvGrpSpPr/>
            <p:nvPr/>
          </p:nvGrpSpPr>
          <p:grpSpPr>
            <a:xfrm>
              <a:off x="12224254" y="15854049"/>
              <a:ext cx="3578950" cy="2960564"/>
              <a:chOff x="6201589" y="5938524"/>
              <a:chExt cx="10240200" cy="6362700"/>
            </a:xfrm>
          </p:grpSpPr>
          <p:sp>
            <p:nvSpPr>
              <p:cNvPr id="1146" name="Google Shape;1146;p71"/>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47" name="Google Shape;1147;p71"/>
              <p:cNvSpPr/>
              <p:nvPr/>
            </p:nvSpPr>
            <p:spPr>
              <a:xfrm>
                <a:off x="7191884" y="6673769"/>
                <a:ext cx="8343300" cy="49260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grpSp>
        <p:sp>
          <p:nvSpPr>
            <p:cNvPr id="1148" name="Google Shape;1148;p71"/>
            <p:cNvSpPr/>
            <p:nvPr/>
          </p:nvSpPr>
          <p:spPr>
            <a:xfrm>
              <a:off x="14535577" y="17329500"/>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49" name="Google Shape;1149;p71"/>
            <p:cNvSpPr/>
            <p:nvPr/>
          </p:nvSpPr>
          <p:spPr>
            <a:xfrm>
              <a:off x="14535577" y="17626797"/>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0" name="Google Shape;1150;p71"/>
            <p:cNvSpPr/>
            <p:nvPr/>
          </p:nvSpPr>
          <p:spPr>
            <a:xfrm>
              <a:off x="14535577" y="17937236"/>
              <a:ext cx="664500" cy="3429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1" name="Google Shape;1151;p71"/>
            <p:cNvSpPr/>
            <p:nvPr/>
          </p:nvSpPr>
          <p:spPr>
            <a:xfrm>
              <a:off x="14176664" y="17798308"/>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2" name="Google Shape;1152;p71"/>
            <p:cNvSpPr/>
            <p:nvPr/>
          </p:nvSpPr>
          <p:spPr>
            <a:xfrm>
              <a:off x="14176661" y="17455283"/>
              <a:ext cx="548700" cy="342900"/>
            </a:xfrm>
            <a:prstGeom prst="roundRect">
              <a:avLst>
                <a:gd name="adj" fmla="val 48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100"/>
            </a:p>
          </p:txBody>
        </p:sp>
        <p:sp>
          <p:nvSpPr>
            <p:cNvPr id="1153" name="Google Shape;1153;p71"/>
            <p:cNvSpPr/>
            <p:nvPr/>
          </p:nvSpPr>
          <p:spPr>
            <a:xfrm>
              <a:off x="12818779" y="17327166"/>
              <a:ext cx="1259100" cy="899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54" name="Google Shape;1154;p71"/>
            <p:cNvSpPr/>
            <p:nvPr/>
          </p:nvSpPr>
          <p:spPr>
            <a:xfrm>
              <a:off x="12818783" y="16520722"/>
              <a:ext cx="1071300" cy="4992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sp>
          <p:nvSpPr>
            <p:cNvPr id="1155" name="Google Shape;1155;p71"/>
            <p:cNvSpPr/>
            <p:nvPr/>
          </p:nvSpPr>
          <p:spPr>
            <a:xfrm>
              <a:off x="14189571" y="16520724"/>
              <a:ext cx="1071300" cy="7305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4200">
                <a:solidFill>
                  <a:schemeClr val="dk1"/>
                </a:solidFill>
              </a:endParaRPr>
            </a:p>
          </p:txBody>
        </p:sp>
      </p:grpSp>
      <p:sp>
        <p:nvSpPr>
          <p:cNvPr id="2" name="TextBox 1">
            <a:extLst>
              <a:ext uri="{FF2B5EF4-FFF2-40B4-BE49-F238E27FC236}">
                <a16:creationId xmlns:a16="http://schemas.microsoft.com/office/drawing/2014/main" id="{23593E14-240F-BAC7-4F2A-832FBC6CF00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grpSp>
        <p:nvGrpSpPr>
          <p:cNvPr id="1161" name="Google Shape;1161;p72"/>
          <p:cNvGrpSpPr/>
          <p:nvPr/>
        </p:nvGrpSpPr>
        <p:grpSpPr>
          <a:xfrm>
            <a:off x="15811639" y="4621556"/>
            <a:ext cx="17885954" cy="11066863"/>
            <a:chOff x="10003877" y="4058700"/>
            <a:chExt cx="16160060" cy="9867911"/>
          </a:xfrm>
        </p:grpSpPr>
        <p:grpSp>
          <p:nvGrpSpPr>
            <p:cNvPr id="1162" name="Google Shape;1162;p72"/>
            <p:cNvGrpSpPr/>
            <p:nvPr/>
          </p:nvGrpSpPr>
          <p:grpSpPr>
            <a:xfrm>
              <a:off x="10003877" y="4058700"/>
              <a:ext cx="16160060" cy="9867911"/>
              <a:chOff x="6201589" y="5938524"/>
              <a:chExt cx="10240200" cy="6362700"/>
            </a:xfrm>
          </p:grpSpPr>
          <p:sp>
            <p:nvSpPr>
              <p:cNvPr id="1163" name="Google Shape;1163;p72"/>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64" name="Google Shape;1164;p72"/>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165" name="Google Shape;1165;p72"/>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grpSp>
      <p:sp>
        <p:nvSpPr>
          <p:cNvPr id="1166" name="Google Shape;1166;p72"/>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167" name="Google Shape;1167;p72"/>
          <p:cNvPicPr preferRelativeResize="0"/>
          <p:nvPr/>
        </p:nvPicPr>
        <p:blipFill rotWithShape="1">
          <a:blip r:embed="rId3">
            <a:alphaModFix/>
          </a:blip>
          <a:srcRect/>
          <a:stretch/>
        </p:blipFill>
        <p:spPr>
          <a:xfrm>
            <a:off x="0" y="11337564"/>
            <a:ext cx="11805302" cy="9227562"/>
          </a:xfrm>
          <a:prstGeom prst="rect">
            <a:avLst/>
          </a:prstGeom>
          <a:noFill/>
          <a:ln>
            <a:noFill/>
          </a:ln>
        </p:spPr>
      </p:pic>
      <p:sp>
        <p:nvSpPr>
          <p:cNvPr id="1168" name="Google Shape;1168;p7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169" name="Google Shape;1169;p72"/>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a:t>
            </a:r>
            <a:endParaRPr b="1"/>
          </a:p>
        </p:txBody>
      </p:sp>
      <p:sp>
        <p:nvSpPr>
          <p:cNvPr id="1173" name="Google Shape;1173;p72"/>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77</a:t>
            </a:fld>
            <a:endParaRPr/>
          </a:p>
        </p:txBody>
      </p:sp>
      <p:sp>
        <p:nvSpPr>
          <p:cNvPr id="1170" name="Google Shape;1170;p72"/>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171" name="Google Shape;1171;p72"/>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72" name="Google Shape;1172;p72"/>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BB7A6CB1-ED2A-05E1-1547-D9CE4A6D5DE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grpSp>
        <p:nvGrpSpPr>
          <p:cNvPr id="1179" name="Google Shape;1179;p73"/>
          <p:cNvGrpSpPr/>
          <p:nvPr/>
        </p:nvGrpSpPr>
        <p:grpSpPr>
          <a:xfrm>
            <a:off x="15811639" y="4621556"/>
            <a:ext cx="17885954" cy="11066863"/>
            <a:chOff x="10003877" y="4058700"/>
            <a:chExt cx="16160060" cy="9867911"/>
          </a:xfrm>
        </p:grpSpPr>
        <p:grpSp>
          <p:nvGrpSpPr>
            <p:cNvPr id="1180" name="Google Shape;1180;p73"/>
            <p:cNvGrpSpPr/>
            <p:nvPr/>
          </p:nvGrpSpPr>
          <p:grpSpPr>
            <a:xfrm>
              <a:off x="10003877" y="4058700"/>
              <a:ext cx="16160060" cy="9867911"/>
              <a:chOff x="6201589" y="5938524"/>
              <a:chExt cx="10240200" cy="6362700"/>
            </a:xfrm>
          </p:grpSpPr>
          <p:sp>
            <p:nvSpPr>
              <p:cNvPr id="1181" name="Google Shape;1181;p7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182" name="Google Shape;1182;p7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183" name="Google Shape;1183;p73"/>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184" name="Google Shape;1184;p73"/>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185" name="Google Shape;1185;p73"/>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186" name="Google Shape;1186;p73"/>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187" name="Google Shape;1187;p73"/>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188" name="Google Shape;1188;p7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189" name="Google Shape;1189;p73"/>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197" name="Google Shape;1197;p73"/>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78</a:t>
            </a:fld>
            <a:endParaRPr/>
          </a:p>
        </p:txBody>
      </p:sp>
      <p:sp>
        <p:nvSpPr>
          <p:cNvPr id="1190" name="Google Shape;1190;p73"/>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191" name="Google Shape;1191;p73"/>
          <p:cNvGrpSpPr/>
          <p:nvPr/>
        </p:nvGrpSpPr>
        <p:grpSpPr>
          <a:xfrm>
            <a:off x="10367530" y="4145019"/>
            <a:ext cx="7718777" cy="5499197"/>
            <a:chOff x="13136776" y="6131296"/>
            <a:chExt cx="5025900" cy="3385163"/>
          </a:xfrm>
        </p:grpSpPr>
        <p:sp>
          <p:nvSpPr>
            <p:cNvPr id="1192" name="Google Shape;1192;p73"/>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93" name="Google Shape;1193;p73"/>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194" name="Google Shape;1194;p73"/>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195" name="Google Shape;1195;p73"/>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196" name="Google Shape;1196;p73"/>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9CDA6E2C-EC25-6FF5-0AAF-E9CA9985BDE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7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Gradio</a:t>
            </a:r>
            <a:endParaRPr sz="8400"/>
          </a:p>
        </p:txBody>
      </p:sp>
      <p:pic>
        <p:nvPicPr>
          <p:cNvPr id="1204" name="Google Shape;1204;p74"/>
          <p:cNvPicPr preferRelativeResize="0"/>
          <p:nvPr/>
        </p:nvPicPr>
        <p:blipFill>
          <a:blip r:embed="rId3">
            <a:alphaModFix/>
          </a:blip>
          <a:stretch>
            <a:fillRect/>
          </a:stretch>
        </p:blipFill>
        <p:spPr>
          <a:xfrm>
            <a:off x="0" y="3361300"/>
            <a:ext cx="36576000" cy="15662661"/>
          </a:xfrm>
          <a:prstGeom prst="rect">
            <a:avLst/>
          </a:prstGeom>
          <a:noFill/>
          <a:ln>
            <a:noFill/>
          </a:ln>
        </p:spPr>
      </p:pic>
      <p:sp>
        <p:nvSpPr>
          <p:cNvPr id="2" name="TextBox 1">
            <a:extLst>
              <a:ext uri="{FF2B5EF4-FFF2-40B4-BE49-F238E27FC236}">
                <a16:creationId xmlns:a16="http://schemas.microsoft.com/office/drawing/2014/main" id="{4DB14C60-7230-0DEA-374D-BB2AE42B589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8</a:t>
            </a:fld>
            <a:endParaRPr lang="en-US" kern="1200" dirty="0">
              <a:solidFill>
                <a:prstClr val="black">
                  <a:tint val="75000"/>
                </a:prstClr>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algn="ctr" defTabSz="2742927">
              <a:buClrTx/>
            </a:pPr>
            <a:r>
              <a:rPr lang="en-US" sz="4200" kern="1200" dirty="0">
                <a:solidFill>
                  <a:prstClr val="black"/>
                </a:solidFill>
                <a:latin typeface="Calibri" panose="020F0502020204030204"/>
                <a:ea typeface="+mn-ea"/>
                <a:cs typeface="+mn-cs"/>
                <a:hlinkClick r:id="rId2"/>
              </a:rPr>
              <a:t>https://learn.nvidia.com/certificates?id=OVmqY4cSSya0BdMQBWHxzw</a:t>
            </a:r>
          </a:p>
        </p:txBody>
      </p:sp>
      <p:pic>
        <p:nvPicPr>
          <p:cNvPr id="3" name="Picture 2">
            <a:extLst>
              <a:ext uri="{FF2B5EF4-FFF2-40B4-BE49-F238E27FC236}">
                <a16:creationId xmlns:a16="http://schemas.microsoft.com/office/drawing/2014/main" id="{FB0B25F9-1136-7B28-6E23-714339A84BA0}"/>
              </a:ext>
            </a:extLst>
          </p:cNvPr>
          <p:cNvPicPr>
            <a:picLocks noChangeAspect="1"/>
          </p:cNvPicPr>
          <p:nvPr/>
        </p:nvPicPr>
        <p:blipFill>
          <a:blip r:embed="rId3"/>
          <a:stretch>
            <a:fillRect/>
          </a:stretch>
        </p:blipFill>
        <p:spPr>
          <a:xfrm>
            <a:off x="5888084" y="680126"/>
            <a:ext cx="24799833" cy="18854133"/>
          </a:xfrm>
          <a:prstGeom prst="rect">
            <a:avLst/>
          </a:prstGeom>
        </p:spPr>
      </p:pic>
    </p:spTree>
    <p:extLst>
      <p:ext uri="{BB962C8B-B14F-4D97-AF65-F5344CB8AC3E}">
        <p14:creationId xmlns:p14="http://schemas.microsoft.com/office/powerpoint/2010/main" val="30678302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7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Simple Gradio ChatInterface</a:t>
            </a:r>
            <a:endParaRPr sz="8400"/>
          </a:p>
        </p:txBody>
      </p:sp>
      <p:pic>
        <p:nvPicPr>
          <p:cNvPr id="1211" name="Google Shape;1211;p75"/>
          <p:cNvPicPr preferRelativeResize="0"/>
          <p:nvPr/>
        </p:nvPicPr>
        <p:blipFill rotWithShape="1">
          <a:blip r:embed="rId3">
            <a:alphaModFix/>
          </a:blip>
          <a:srcRect t="12663"/>
          <a:stretch/>
        </p:blipFill>
        <p:spPr>
          <a:xfrm>
            <a:off x="1006150" y="3806339"/>
            <a:ext cx="16549275" cy="16257086"/>
          </a:xfrm>
          <a:prstGeom prst="rect">
            <a:avLst/>
          </a:prstGeom>
          <a:noFill/>
          <a:ln>
            <a:noFill/>
          </a:ln>
        </p:spPr>
      </p:pic>
      <p:pic>
        <p:nvPicPr>
          <p:cNvPr id="1212" name="Google Shape;1212;p75"/>
          <p:cNvPicPr preferRelativeResize="0"/>
          <p:nvPr/>
        </p:nvPicPr>
        <p:blipFill>
          <a:blip r:embed="rId4">
            <a:alphaModFix/>
          </a:blip>
          <a:stretch>
            <a:fillRect/>
          </a:stretch>
        </p:blipFill>
        <p:spPr>
          <a:xfrm>
            <a:off x="17920825" y="4204488"/>
            <a:ext cx="18330299" cy="12165025"/>
          </a:xfrm>
          <a:prstGeom prst="rect">
            <a:avLst/>
          </a:prstGeom>
          <a:noFill/>
          <a:ln>
            <a:noFill/>
          </a:ln>
        </p:spPr>
      </p:pic>
      <p:sp>
        <p:nvSpPr>
          <p:cNvPr id="1213" name="Google Shape;1213;p75"/>
          <p:cNvSpPr txBox="1"/>
          <p:nvPr/>
        </p:nvSpPr>
        <p:spPr>
          <a:xfrm>
            <a:off x="25678425" y="19709425"/>
            <a:ext cx="763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dk2"/>
                </a:solidFill>
                <a:hlinkClick r:id="rId5">
                  <a:extLst>
                    <a:ext uri="{A12FA001-AC4F-418D-AE19-62706E023703}">
                      <ahyp:hlinkClr xmlns:ahyp="http://schemas.microsoft.com/office/drawing/2018/hyperlinkcolor" val="tx"/>
                    </a:ext>
                  </a:extLst>
                </a:hlinkClick>
              </a:rPr>
              <a:t>https://huggingface.co/spaces/gradio/chatinterface_streaming_echo/blob/main/run.py</a:t>
            </a:r>
            <a:endParaRPr>
              <a:solidFill>
                <a:schemeClr val="lt1"/>
              </a:solidFill>
            </a:endParaRPr>
          </a:p>
        </p:txBody>
      </p:sp>
      <p:sp>
        <p:nvSpPr>
          <p:cNvPr id="1214" name="Google Shape;1214;p75"/>
          <p:cNvSpPr txBox="1"/>
          <p:nvPr/>
        </p:nvSpPr>
        <p:spPr>
          <a:xfrm>
            <a:off x="18213200" y="19709425"/>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6"/>
              </a:rPr>
              <a:t>https://www.gradio.app/</a:t>
            </a:r>
            <a:endParaRPr/>
          </a:p>
        </p:txBody>
      </p:sp>
      <p:sp>
        <p:nvSpPr>
          <p:cNvPr id="2" name="TextBox 1">
            <a:extLst>
              <a:ext uri="{FF2B5EF4-FFF2-40B4-BE49-F238E27FC236}">
                <a16:creationId xmlns:a16="http://schemas.microsoft.com/office/drawing/2014/main" id="{22E57617-0DBB-A98B-032C-621D86814D50}"/>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7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Gradio in HuggingFace Spaces</a:t>
            </a:r>
            <a:endParaRPr sz="8400"/>
          </a:p>
        </p:txBody>
      </p:sp>
      <p:pic>
        <p:nvPicPr>
          <p:cNvPr id="1221" name="Google Shape;1221;p76"/>
          <p:cNvPicPr preferRelativeResize="0"/>
          <p:nvPr/>
        </p:nvPicPr>
        <p:blipFill>
          <a:blip r:embed="rId3">
            <a:alphaModFix/>
          </a:blip>
          <a:stretch>
            <a:fillRect/>
          </a:stretch>
        </p:blipFill>
        <p:spPr>
          <a:xfrm>
            <a:off x="14544325" y="5154975"/>
            <a:ext cx="21375677" cy="13735549"/>
          </a:xfrm>
          <a:prstGeom prst="rect">
            <a:avLst/>
          </a:prstGeom>
          <a:noFill/>
          <a:ln>
            <a:noFill/>
          </a:ln>
        </p:spPr>
      </p:pic>
      <p:pic>
        <p:nvPicPr>
          <p:cNvPr id="1222" name="Google Shape;1222;p76"/>
          <p:cNvPicPr preferRelativeResize="0"/>
          <p:nvPr/>
        </p:nvPicPr>
        <p:blipFill>
          <a:blip r:embed="rId4">
            <a:alphaModFix/>
          </a:blip>
          <a:stretch>
            <a:fillRect/>
          </a:stretch>
        </p:blipFill>
        <p:spPr>
          <a:xfrm>
            <a:off x="1541050" y="5212213"/>
            <a:ext cx="12109772" cy="13621075"/>
          </a:xfrm>
          <a:prstGeom prst="rect">
            <a:avLst/>
          </a:prstGeom>
          <a:noFill/>
          <a:ln>
            <a:noFill/>
          </a:ln>
        </p:spPr>
      </p:pic>
      <p:sp>
        <p:nvSpPr>
          <p:cNvPr id="1223" name="Google Shape;1223;p76"/>
          <p:cNvSpPr txBox="1"/>
          <p:nvPr/>
        </p:nvSpPr>
        <p:spPr>
          <a:xfrm>
            <a:off x="28065425" y="19733500"/>
            <a:ext cx="4275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5"/>
              </a:rPr>
              <a:t>https://huggingface.co/spaces/camenduru-com/webui</a:t>
            </a:r>
            <a:endParaRPr/>
          </a:p>
        </p:txBody>
      </p:sp>
      <p:sp>
        <p:nvSpPr>
          <p:cNvPr id="2" name="TextBox 1">
            <a:extLst>
              <a:ext uri="{FF2B5EF4-FFF2-40B4-BE49-F238E27FC236}">
                <a16:creationId xmlns:a16="http://schemas.microsoft.com/office/drawing/2014/main" id="{F41C5976-AA48-951C-A5D8-BAC745CDB3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7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Custom Gradio Block Interface</a:t>
            </a:r>
            <a:endParaRPr sz="8400"/>
          </a:p>
        </p:txBody>
      </p:sp>
      <p:grpSp>
        <p:nvGrpSpPr>
          <p:cNvPr id="1230" name="Google Shape;1230;p77"/>
          <p:cNvGrpSpPr/>
          <p:nvPr/>
        </p:nvGrpSpPr>
        <p:grpSpPr>
          <a:xfrm>
            <a:off x="17555224" y="4421914"/>
            <a:ext cx="19019119" cy="14581389"/>
            <a:chOff x="18000175" y="4421750"/>
            <a:chExt cx="18104826" cy="13881749"/>
          </a:xfrm>
        </p:grpSpPr>
        <p:pic>
          <p:nvPicPr>
            <p:cNvPr id="1231" name="Google Shape;1231;p77"/>
            <p:cNvPicPr preferRelativeResize="0"/>
            <p:nvPr/>
          </p:nvPicPr>
          <p:blipFill rotWithShape="1">
            <a:blip r:embed="rId3">
              <a:alphaModFix/>
            </a:blip>
            <a:srcRect t="48154"/>
            <a:stretch/>
          </p:blipFill>
          <p:spPr>
            <a:xfrm>
              <a:off x="18000175" y="4421750"/>
              <a:ext cx="18104826" cy="13881749"/>
            </a:xfrm>
            <a:prstGeom prst="rect">
              <a:avLst/>
            </a:prstGeom>
            <a:noFill/>
            <a:ln>
              <a:noFill/>
            </a:ln>
          </p:spPr>
        </p:pic>
        <p:sp>
          <p:nvSpPr>
            <p:cNvPr id="1232" name="Google Shape;1232;p77"/>
            <p:cNvSpPr/>
            <p:nvPr/>
          </p:nvSpPr>
          <p:spPr>
            <a:xfrm>
              <a:off x="19843125" y="15567550"/>
              <a:ext cx="9501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3" name="Google Shape;1233;p77"/>
            <p:cNvSpPr/>
            <p:nvPr/>
          </p:nvSpPr>
          <p:spPr>
            <a:xfrm>
              <a:off x="23241675" y="13052250"/>
              <a:ext cx="20037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4" name="Google Shape;1234;p77"/>
            <p:cNvSpPr/>
            <p:nvPr/>
          </p:nvSpPr>
          <p:spPr>
            <a:xfrm>
              <a:off x="19846250" y="13557750"/>
              <a:ext cx="9501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5" name="Google Shape;1235;p77"/>
            <p:cNvSpPr/>
            <p:nvPr/>
          </p:nvSpPr>
          <p:spPr>
            <a:xfrm>
              <a:off x="23433750" y="14985850"/>
              <a:ext cx="2003700" cy="6579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236" name="Google Shape;1236;p77"/>
          <p:cNvSpPr txBox="1"/>
          <p:nvPr/>
        </p:nvSpPr>
        <p:spPr>
          <a:xfrm>
            <a:off x="26274800" y="19623875"/>
            <a:ext cx="661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4"/>
              </a:rPr>
              <a:t>https://www.gradio.app/guides/creating-a-custom-chatbot-with-blocks</a:t>
            </a:r>
            <a:endParaRPr/>
          </a:p>
        </p:txBody>
      </p:sp>
      <p:pic>
        <p:nvPicPr>
          <p:cNvPr id="1237" name="Google Shape;1237;p77"/>
          <p:cNvPicPr preferRelativeResize="0"/>
          <p:nvPr/>
        </p:nvPicPr>
        <p:blipFill>
          <a:blip r:embed="rId5">
            <a:alphaModFix/>
          </a:blip>
          <a:stretch>
            <a:fillRect/>
          </a:stretch>
        </p:blipFill>
        <p:spPr>
          <a:xfrm>
            <a:off x="0" y="4269525"/>
            <a:ext cx="17555225" cy="10769332"/>
          </a:xfrm>
          <a:prstGeom prst="rect">
            <a:avLst/>
          </a:prstGeom>
          <a:noFill/>
          <a:ln>
            <a:noFill/>
          </a:ln>
        </p:spPr>
      </p:pic>
      <p:sp>
        <p:nvSpPr>
          <p:cNvPr id="2" name="TextBox 1">
            <a:extLst>
              <a:ext uri="{FF2B5EF4-FFF2-40B4-BE49-F238E27FC236}">
                <a16:creationId xmlns:a16="http://schemas.microsoft.com/office/drawing/2014/main" id="{1F2FE62C-E4FB-AD36-7901-6AC94A870E5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43" name="Google Shape;1243;p78"/>
          <p:cNvGrpSpPr/>
          <p:nvPr/>
        </p:nvGrpSpPr>
        <p:grpSpPr>
          <a:xfrm>
            <a:off x="15811639" y="4621556"/>
            <a:ext cx="17885954" cy="11066863"/>
            <a:chOff x="10003877" y="4058700"/>
            <a:chExt cx="16160060" cy="9867911"/>
          </a:xfrm>
        </p:grpSpPr>
        <p:grpSp>
          <p:nvGrpSpPr>
            <p:cNvPr id="1244" name="Google Shape;1244;p78"/>
            <p:cNvGrpSpPr/>
            <p:nvPr/>
          </p:nvGrpSpPr>
          <p:grpSpPr>
            <a:xfrm>
              <a:off x="10003877" y="4058700"/>
              <a:ext cx="16160060" cy="9867911"/>
              <a:chOff x="6201589" y="5938524"/>
              <a:chExt cx="10240200" cy="6362700"/>
            </a:xfrm>
          </p:grpSpPr>
          <p:sp>
            <p:nvSpPr>
              <p:cNvPr id="1245" name="Google Shape;1245;p7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246" name="Google Shape;1246;p7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247" name="Google Shape;1247;p78"/>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248" name="Google Shape;1248;p78"/>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249" name="Google Shape;1249;p78"/>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250" name="Google Shape;1250;p78"/>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251" name="Google Shape;1251;p78"/>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252" name="Google Shape;1252;p7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253" name="Google Shape;1253;p78"/>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261" name="Google Shape;1261;p78"/>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83</a:t>
            </a:fld>
            <a:endParaRPr/>
          </a:p>
        </p:txBody>
      </p:sp>
      <p:sp>
        <p:nvSpPr>
          <p:cNvPr id="1254" name="Google Shape;1254;p78"/>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255" name="Google Shape;1255;p78"/>
          <p:cNvGrpSpPr/>
          <p:nvPr/>
        </p:nvGrpSpPr>
        <p:grpSpPr>
          <a:xfrm>
            <a:off x="10367530" y="4145019"/>
            <a:ext cx="7718777" cy="5499197"/>
            <a:chOff x="13136776" y="6131296"/>
            <a:chExt cx="5025900" cy="3385163"/>
          </a:xfrm>
        </p:grpSpPr>
        <p:sp>
          <p:nvSpPr>
            <p:cNvPr id="1256" name="Google Shape;1256;p78"/>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57" name="Google Shape;1257;p78"/>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258" name="Google Shape;1258;p78"/>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259" name="Google Shape;1259;p78"/>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60" name="Google Shape;1260;p78"/>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4" name="TextBox 3">
            <a:extLst>
              <a:ext uri="{FF2B5EF4-FFF2-40B4-BE49-F238E27FC236}">
                <a16:creationId xmlns:a16="http://schemas.microsoft.com/office/drawing/2014/main" id="{04AB5201-4373-8112-0A22-9E0CF645F39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79"/>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8800"/>
              <a:buFont typeface="NVIDIA Sans"/>
              <a:buNone/>
            </a:pPr>
            <a:r>
              <a:rPr lang="en-US" sz="9600"/>
              <a:t>Building RAG Agents with LLMs</a:t>
            </a:r>
            <a:endParaRPr sz="9600"/>
          </a:p>
        </p:txBody>
      </p:sp>
      <p:sp>
        <p:nvSpPr>
          <p:cNvPr id="1268" name="Google Shape;1268;p79"/>
          <p:cNvSpPr txBox="1">
            <a:spLocks noGrp="1"/>
          </p:cNvSpPr>
          <p:nvPr>
            <p:ph type="subTitle" idx="1"/>
          </p:nvPr>
        </p:nvSpPr>
        <p:spPr>
          <a:xfrm>
            <a:off x="1513012" y="8094127"/>
            <a:ext cx="19282200" cy="170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5400"/>
              <a:t>Part 2: LLM Services</a:t>
            </a:r>
            <a:endParaRPr sz="5400"/>
          </a:p>
        </p:txBody>
      </p:sp>
      <p:sp>
        <p:nvSpPr>
          <p:cNvPr id="2" name="TextBox 1">
            <a:extLst>
              <a:ext uri="{FF2B5EF4-FFF2-40B4-BE49-F238E27FC236}">
                <a16:creationId xmlns:a16="http://schemas.microsoft.com/office/drawing/2014/main" id="{3B3252E0-9875-E8D7-3B73-11FAC219022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74" name="Google Shape;1274;p80"/>
          <p:cNvGrpSpPr/>
          <p:nvPr/>
        </p:nvGrpSpPr>
        <p:grpSpPr>
          <a:xfrm>
            <a:off x="15811639" y="4621556"/>
            <a:ext cx="17885954" cy="11066863"/>
            <a:chOff x="10003877" y="4058700"/>
            <a:chExt cx="16160060" cy="9867911"/>
          </a:xfrm>
        </p:grpSpPr>
        <p:grpSp>
          <p:nvGrpSpPr>
            <p:cNvPr id="1275" name="Google Shape;1275;p80"/>
            <p:cNvGrpSpPr/>
            <p:nvPr/>
          </p:nvGrpSpPr>
          <p:grpSpPr>
            <a:xfrm>
              <a:off x="10003877" y="4058700"/>
              <a:ext cx="16160060" cy="9867911"/>
              <a:chOff x="6201589" y="5938524"/>
              <a:chExt cx="10240200" cy="6362700"/>
            </a:xfrm>
          </p:grpSpPr>
          <p:sp>
            <p:nvSpPr>
              <p:cNvPr id="1276" name="Google Shape;1276;p80"/>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277" name="Google Shape;1277;p80"/>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278" name="Google Shape;1278;p80"/>
            <p:cNvSpPr/>
            <p:nvPr/>
          </p:nvSpPr>
          <p:spPr>
            <a:xfrm>
              <a:off x="11702235" y="9840300"/>
              <a:ext cx="12832200" cy="2998200"/>
            </a:xfrm>
            <a:prstGeom prst="roundRect">
              <a:avLst>
                <a:gd name="adj" fmla="val 16667"/>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279" name="Google Shape;1279;p80"/>
            <p:cNvSpPr/>
            <p:nvPr/>
          </p:nvSpPr>
          <p:spPr>
            <a:xfrm>
              <a:off x="11702220" y="624791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280" name="Google Shape;1280;p80"/>
          <p:cNvSpPr/>
          <p:nvPr/>
        </p:nvSpPr>
        <p:spPr>
          <a:xfrm>
            <a:off x="23292725" y="94869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pic>
        <p:nvPicPr>
          <p:cNvPr id="1281" name="Google Shape;1281;p80"/>
          <p:cNvPicPr preferRelativeResize="0"/>
          <p:nvPr/>
        </p:nvPicPr>
        <p:blipFill>
          <a:blip r:embed="rId3">
            <a:alphaModFix/>
          </a:blip>
          <a:stretch>
            <a:fillRect/>
          </a:stretch>
        </p:blipFill>
        <p:spPr>
          <a:xfrm>
            <a:off x="0" y="0"/>
            <a:ext cx="12198279" cy="11337575"/>
          </a:xfrm>
          <a:prstGeom prst="rect">
            <a:avLst/>
          </a:prstGeom>
          <a:noFill/>
          <a:ln>
            <a:noFill/>
          </a:ln>
        </p:spPr>
      </p:pic>
      <p:pic>
        <p:nvPicPr>
          <p:cNvPr id="1282" name="Google Shape;1282;p80"/>
          <p:cNvPicPr preferRelativeResize="0"/>
          <p:nvPr/>
        </p:nvPicPr>
        <p:blipFill rotWithShape="1">
          <a:blip r:embed="rId4">
            <a:alphaModFix/>
          </a:blip>
          <a:srcRect/>
          <a:stretch/>
        </p:blipFill>
        <p:spPr>
          <a:xfrm>
            <a:off x="0" y="11337564"/>
            <a:ext cx="11805302" cy="9227562"/>
          </a:xfrm>
          <a:prstGeom prst="rect">
            <a:avLst/>
          </a:prstGeom>
          <a:noFill/>
          <a:ln>
            <a:noFill/>
          </a:ln>
        </p:spPr>
      </p:pic>
      <p:sp>
        <p:nvSpPr>
          <p:cNvPr id="1283" name="Google Shape;1283;p8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Our Environment</a:t>
            </a:r>
            <a:endParaRPr sz="8400"/>
          </a:p>
        </p:txBody>
      </p:sp>
      <p:sp>
        <p:nvSpPr>
          <p:cNvPr id="1284" name="Google Shape;1284;p80"/>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b="1"/>
              <a:t>Jupyter Notebooks + Frontend</a:t>
            </a:r>
            <a:endParaRPr b="1"/>
          </a:p>
        </p:txBody>
      </p:sp>
      <p:sp>
        <p:nvSpPr>
          <p:cNvPr id="1292" name="Google Shape;1292;p80"/>
          <p:cNvSpPr txBox="1">
            <a:spLocks noGrp="1"/>
          </p:cNvSpPr>
          <p:nvPr>
            <p:ph type="sldNum" idx="12"/>
          </p:nvPr>
        </p:nvSpPr>
        <p:spPr>
          <a:prstGeom prst="rect">
            <a:avLst/>
          </a:prstGeom>
        </p:spPr>
        <p:txBody>
          <a:bodyPr spcFirstLastPara="1" wrap="square" lIns="335225" tIns="335225" rIns="335225" bIns="335225" anchor="t" anchorCtr="0">
            <a:noAutofit/>
          </a:bodyPr>
          <a:lstStyle/>
          <a:p>
            <a:pPr marL="0" lvl="0" indent="0" algn="r" rtl="0">
              <a:spcBef>
                <a:spcPts val="0"/>
              </a:spcBef>
              <a:spcAft>
                <a:spcPts val="0"/>
              </a:spcAft>
              <a:buNone/>
            </a:pPr>
            <a:fld id="{00000000-1234-1234-1234-123412341234}" type="slidenum">
              <a:rPr lang="en-US"/>
              <a:t>85</a:t>
            </a:fld>
            <a:endParaRPr/>
          </a:p>
        </p:txBody>
      </p:sp>
      <p:sp>
        <p:nvSpPr>
          <p:cNvPr id="1285" name="Google Shape;1285;p80"/>
          <p:cNvSpPr txBox="1"/>
          <p:nvPr/>
        </p:nvSpPr>
        <p:spPr>
          <a:xfrm>
            <a:off x="12408475" y="5930238"/>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:8090</a:t>
            </a:r>
            <a:endParaRPr sz="5600">
              <a:solidFill>
                <a:schemeClr val="lt1"/>
              </a:solidFill>
            </a:endParaRPr>
          </a:p>
        </p:txBody>
      </p:sp>
      <p:grpSp>
        <p:nvGrpSpPr>
          <p:cNvPr id="1286" name="Google Shape;1286;p80"/>
          <p:cNvGrpSpPr/>
          <p:nvPr/>
        </p:nvGrpSpPr>
        <p:grpSpPr>
          <a:xfrm>
            <a:off x="10367530" y="4145019"/>
            <a:ext cx="7718777" cy="5499197"/>
            <a:chOff x="13136776" y="6131296"/>
            <a:chExt cx="5025900" cy="3385163"/>
          </a:xfrm>
        </p:grpSpPr>
        <p:sp>
          <p:nvSpPr>
            <p:cNvPr id="1287" name="Google Shape;1287;p80"/>
            <p:cNvSpPr/>
            <p:nvPr/>
          </p:nvSpPr>
          <p:spPr>
            <a:xfrm rot="-4601417">
              <a:off x="14831140" y="5746844"/>
              <a:ext cx="1664098" cy="4655932"/>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88" name="Google Shape;1288;p80"/>
            <p:cNvSpPr/>
            <p:nvPr/>
          </p:nvSpPr>
          <p:spPr>
            <a:xfrm rot="-4600791" flipH="1">
              <a:off x="14846312" y="5150981"/>
              <a:ext cx="1606827" cy="4837331"/>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grpSp>
      <p:sp>
        <p:nvSpPr>
          <p:cNvPr id="1289" name="Google Shape;1289;p80"/>
          <p:cNvSpPr txBox="1"/>
          <p:nvPr/>
        </p:nvSpPr>
        <p:spPr>
          <a:xfrm>
            <a:off x="12743600" y="12660463"/>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600">
                <a:solidFill>
                  <a:schemeClr val="lt1"/>
                </a:solidFill>
              </a:rPr>
              <a:t>:88</a:t>
            </a:r>
            <a:endParaRPr sz="5600"/>
          </a:p>
        </p:txBody>
      </p:sp>
      <p:sp>
        <p:nvSpPr>
          <p:cNvPr id="1290" name="Google Shape;1290;p80"/>
          <p:cNvSpPr/>
          <p:nvPr/>
        </p:nvSpPr>
        <p:spPr>
          <a:xfrm rot="-6849286">
            <a:off x="12886449" y="10053745"/>
            <a:ext cx="2695729" cy="7181888"/>
          </a:xfrm>
          <a:prstGeom prst="arc">
            <a:avLst>
              <a:gd name="adj1" fmla="val 16690491"/>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291" name="Google Shape;1291;p80"/>
          <p:cNvSpPr/>
          <p:nvPr/>
        </p:nvSpPr>
        <p:spPr>
          <a:xfrm rot="-6848570" flipH="1">
            <a:off x="12530000" y="9360277"/>
            <a:ext cx="2603096" cy="7461598"/>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4577753B-B9AB-4706-911B-92900F60DA0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8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1298" name="Google Shape;1298;p8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a:t>LLMs with Context and Control</a:t>
            </a:r>
            <a:endParaRPr sz="5400"/>
          </a:p>
        </p:txBody>
      </p:sp>
      <p:sp>
        <p:nvSpPr>
          <p:cNvPr id="1299" name="Google Shape;1299;p81"/>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Execute with dialog management and information retrieval in production</a:t>
            </a:r>
            <a:endParaRPr/>
          </a:p>
        </p:txBody>
      </p:sp>
      <p:sp>
        <p:nvSpPr>
          <p:cNvPr id="1300" name="Google Shape;1300;p81"/>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1301" name="Google Shape;1301;p81"/>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1302" name="Google Shape;1302;p81"/>
          <p:cNvPicPr preferRelativeResize="0"/>
          <p:nvPr/>
        </p:nvPicPr>
        <p:blipFill rotWithShape="1">
          <a:blip r:embed="rId5">
            <a:alphaModFix/>
          </a:blip>
          <a:srcRect l="3642" t="14409" r="8791" b="6893"/>
          <a:stretch/>
        </p:blipFill>
        <p:spPr>
          <a:xfrm>
            <a:off x="4876400" y="4080237"/>
            <a:ext cx="26823101" cy="13559025"/>
          </a:xfrm>
          <a:prstGeom prst="rect">
            <a:avLst/>
          </a:prstGeom>
          <a:noFill/>
          <a:ln>
            <a:noFill/>
          </a:ln>
        </p:spPr>
      </p:pic>
      <p:sp>
        <p:nvSpPr>
          <p:cNvPr id="2" name="TextBox 1">
            <a:extLst>
              <a:ext uri="{FF2B5EF4-FFF2-40B4-BE49-F238E27FC236}">
                <a16:creationId xmlns:a16="http://schemas.microsoft.com/office/drawing/2014/main" id="{BFD10715-1917-A1C6-B4A3-C01FEFFAA679}"/>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8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7200"/>
              <a:buFont typeface="NVIDIA Sans"/>
              <a:buNone/>
            </a:pPr>
            <a:r>
              <a:rPr lang="en-US" sz="8400"/>
              <a:t>Dialog/Retrieval Agents</a:t>
            </a:r>
            <a:endParaRPr sz="8400"/>
          </a:p>
        </p:txBody>
      </p:sp>
      <p:sp>
        <p:nvSpPr>
          <p:cNvPr id="1308" name="Google Shape;1308;p8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800"/>
              <a:buFont typeface="NVIDIA Sans"/>
              <a:buNone/>
            </a:pPr>
            <a:r>
              <a:rPr lang="en-US" sz="5400" b="1"/>
              <a:t>LLMs with Context and Control</a:t>
            </a:r>
            <a:endParaRPr sz="5400" b="1"/>
          </a:p>
        </p:txBody>
      </p:sp>
      <p:sp>
        <p:nvSpPr>
          <p:cNvPr id="1309" name="Google Shape;1309;p82"/>
          <p:cNvSpPr txBox="1">
            <a:spLocks noGrp="1"/>
          </p:cNvSpPr>
          <p:nvPr>
            <p:ph type="body" idx="3"/>
          </p:nvPr>
        </p:nvSpPr>
        <p:spPr>
          <a:xfrm>
            <a:off x="6062650" y="17824136"/>
            <a:ext cx="24450600" cy="75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NVIDIA Sans Medium"/>
              <a:buNone/>
            </a:pPr>
            <a:r>
              <a:rPr lang="en-US"/>
              <a:t>Execute with dialog management and information retrieval in production</a:t>
            </a:r>
            <a:endParaRPr/>
          </a:p>
        </p:txBody>
      </p:sp>
      <p:sp>
        <p:nvSpPr>
          <p:cNvPr id="1310" name="Google Shape;1310;p82"/>
          <p:cNvSpPr txBox="1"/>
          <p:nvPr/>
        </p:nvSpPr>
        <p:spPr>
          <a:xfrm>
            <a:off x="196975" y="19896825"/>
            <a:ext cx="14118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a:solidFill>
                  <a:schemeClr val="hlink"/>
                </a:solidFill>
                <a:hlinkClick r:id="rId3"/>
              </a:rPr>
              <a:t>https://www.nvidia.com/content/dam/en-zz/Solutions/lp/large-language-models-ebook/nvidia-llm-ebook-og.jpg</a:t>
            </a:r>
            <a:endParaRPr/>
          </a:p>
        </p:txBody>
      </p:sp>
      <p:pic>
        <p:nvPicPr>
          <p:cNvPr id="1311" name="Google Shape;1311;p82"/>
          <p:cNvPicPr preferRelativeResize="0"/>
          <p:nvPr/>
        </p:nvPicPr>
        <p:blipFill rotWithShape="1">
          <a:blip r:embed="rId4">
            <a:alphaModFix/>
          </a:blip>
          <a:srcRect t="4580"/>
          <a:stretch/>
        </p:blipFill>
        <p:spPr>
          <a:xfrm flipH="1">
            <a:off x="4876425" y="4080225"/>
            <a:ext cx="26823127" cy="13559025"/>
          </a:xfrm>
          <a:prstGeom prst="rect">
            <a:avLst/>
          </a:prstGeom>
          <a:noFill/>
          <a:ln>
            <a:noFill/>
          </a:ln>
        </p:spPr>
      </p:pic>
      <p:pic>
        <p:nvPicPr>
          <p:cNvPr id="1312" name="Google Shape;1312;p82"/>
          <p:cNvPicPr preferRelativeResize="0"/>
          <p:nvPr/>
        </p:nvPicPr>
        <p:blipFill rotWithShape="1">
          <a:blip r:embed="rId5">
            <a:alphaModFix/>
          </a:blip>
          <a:srcRect l="3642" t="14409" r="8791" b="6893"/>
          <a:stretch/>
        </p:blipFill>
        <p:spPr>
          <a:xfrm>
            <a:off x="4876400" y="4080237"/>
            <a:ext cx="26823101" cy="13559025"/>
          </a:xfrm>
          <a:prstGeom prst="rect">
            <a:avLst/>
          </a:prstGeom>
          <a:noFill/>
          <a:ln>
            <a:noFill/>
          </a:ln>
        </p:spPr>
      </p:pic>
      <p:sp>
        <p:nvSpPr>
          <p:cNvPr id="1313" name="Google Shape;1313;p82"/>
          <p:cNvSpPr/>
          <p:nvPr/>
        </p:nvSpPr>
        <p:spPr>
          <a:xfrm>
            <a:off x="20726400" y="8915400"/>
            <a:ext cx="4648200" cy="3944700"/>
          </a:xfrm>
          <a:prstGeom prst="rect">
            <a:avLst/>
          </a:prstGeom>
          <a:noFill/>
          <a:ln w="2286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5100" b="1">
              <a:solidFill>
                <a:schemeClr val="accent1"/>
              </a:solidFill>
            </a:endParaRPr>
          </a:p>
        </p:txBody>
      </p:sp>
      <p:sp>
        <p:nvSpPr>
          <p:cNvPr id="2" name="TextBox 1">
            <a:extLst>
              <a:ext uri="{FF2B5EF4-FFF2-40B4-BE49-F238E27FC236}">
                <a16:creationId xmlns:a16="http://schemas.microsoft.com/office/drawing/2014/main" id="{66E6D4CB-0689-1B5B-CB7D-4A78A6545F51}"/>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8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grpSp>
        <p:nvGrpSpPr>
          <p:cNvPr id="1320" name="Google Shape;1320;p83"/>
          <p:cNvGrpSpPr/>
          <p:nvPr/>
        </p:nvGrpSpPr>
        <p:grpSpPr>
          <a:xfrm>
            <a:off x="9306914" y="3554756"/>
            <a:ext cx="17885954" cy="11066863"/>
            <a:chOff x="10003877" y="4058700"/>
            <a:chExt cx="16160060" cy="9867911"/>
          </a:xfrm>
        </p:grpSpPr>
        <p:grpSp>
          <p:nvGrpSpPr>
            <p:cNvPr id="1321" name="Google Shape;1321;p83"/>
            <p:cNvGrpSpPr/>
            <p:nvPr/>
          </p:nvGrpSpPr>
          <p:grpSpPr>
            <a:xfrm>
              <a:off x="10003877" y="4058700"/>
              <a:ext cx="16160060" cy="9867911"/>
              <a:chOff x="6201589" y="5938524"/>
              <a:chExt cx="10240200" cy="6362700"/>
            </a:xfrm>
          </p:grpSpPr>
          <p:sp>
            <p:nvSpPr>
              <p:cNvPr id="1322" name="Google Shape;1322;p83"/>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323" name="Google Shape;1323;p83"/>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324" name="Google Shape;1324;p83"/>
            <p:cNvSpPr/>
            <p:nvPr/>
          </p:nvSpPr>
          <p:spPr>
            <a:xfrm>
              <a:off x="11702235" y="9840300"/>
              <a:ext cx="128322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325" name="Google Shape;1325;p83"/>
            <p:cNvSpPr/>
            <p:nvPr/>
          </p:nvSpPr>
          <p:spPr>
            <a:xfrm>
              <a:off x="15275833"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326" name="Google Shape;1326;p83"/>
          <p:cNvSpPr/>
          <p:nvPr/>
        </p:nvSpPr>
        <p:spPr>
          <a:xfrm>
            <a:off x="16749900" y="84201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None/>
            </a:pPr>
            <a:r>
              <a:rPr lang="en-US" sz="3800"/>
              <a:t>Router</a:t>
            </a:r>
            <a:endParaRPr sz="3800"/>
          </a:p>
        </p:txBody>
      </p:sp>
      <p:sp>
        <p:nvSpPr>
          <p:cNvPr id="2" name="TextBox 1">
            <a:extLst>
              <a:ext uri="{FF2B5EF4-FFF2-40B4-BE49-F238E27FC236}">
                <a16:creationId xmlns:a16="http://schemas.microsoft.com/office/drawing/2014/main" id="{2736B987-4347-C25A-C805-001A66583894}"/>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8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grpSp>
        <p:nvGrpSpPr>
          <p:cNvPr id="1333" name="Google Shape;1333;p84"/>
          <p:cNvGrpSpPr/>
          <p:nvPr/>
        </p:nvGrpSpPr>
        <p:grpSpPr>
          <a:xfrm>
            <a:off x="9306914" y="3554756"/>
            <a:ext cx="17885954" cy="11066863"/>
            <a:chOff x="10003877" y="4058700"/>
            <a:chExt cx="16160060" cy="9867911"/>
          </a:xfrm>
        </p:grpSpPr>
        <p:grpSp>
          <p:nvGrpSpPr>
            <p:cNvPr id="1334" name="Google Shape;1334;p84"/>
            <p:cNvGrpSpPr/>
            <p:nvPr/>
          </p:nvGrpSpPr>
          <p:grpSpPr>
            <a:xfrm>
              <a:off x="10003877" y="4058700"/>
              <a:ext cx="16160060" cy="9867911"/>
              <a:chOff x="6201589" y="5938524"/>
              <a:chExt cx="10240200" cy="6362700"/>
            </a:xfrm>
          </p:grpSpPr>
          <p:sp>
            <p:nvSpPr>
              <p:cNvPr id="1335" name="Google Shape;1335;p84"/>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336" name="Google Shape;1336;p84"/>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337" name="Google Shape;1337;p84"/>
            <p:cNvSpPr/>
            <p:nvPr/>
          </p:nvSpPr>
          <p:spPr>
            <a:xfrm>
              <a:off x="11702235" y="9840300"/>
              <a:ext cx="12832200" cy="29982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Jupyter Notebook Server</a:t>
              </a:r>
              <a:endParaRPr sz="5400" b="1">
                <a:solidFill>
                  <a:schemeClr val="dk1"/>
                </a:solidFill>
              </a:endParaRPr>
            </a:p>
          </p:txBody>
        </p:sp>
        <p:sp>
          <p:nvSpPr>
            <p:cNvPr id="1338" name="Google Shape;1338;p84"/>
            <p:cNvSpPr/>
            <p:nvPr/>
          </p:nvSpPr>
          <p:spPr>
            <a:xfrm>
              <a:off x="15275833"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339" name="Google Shape;1339;p84"/>
          <p:cNvSpPr/>
          <p:nvPr/>
        </p:nvSpPr>
        <p:spPr>
          <a:xfrm>
            <a:off x="16749900" y="8420100"/>
            <a:ext cx="3000000" cy="2514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a:t>Docker</a:t>
            </a:r>
            <a:endParaRPr sz="3800"/>
          </a:p>
          <a:p>
            <a:pPr marL="0" lvl="0" indent="0" algn="ctr" rtl="0">
              <a:spcBef>
                <a:spcPts val="0"/>
              </a:spcBef>
              <a:spcAft>
                <a:spcPts val="0"/>
              </a:spcAft>
              <a:buClr>
                <a:schemeClr val="lt1"/>
              </a:buClr>
              <a:buSzPts val="1100"/>
              <a:buFont typeface="Arial"/>
              <a:buNone/>
            </a:pPr>
            <a:r>
              <a:rPr lang="en-US" sz="3800">
                <a:solidFill>
                  <a:schemeClr val="lt1"/>
                </a:solidFill>
              </a:rPr>
              <a:t>Router</a:t>
            </a:r>
            <a:endParaRPr sz="3800"/>
          </a:p>
        </p:txBody>
      </p:sp>
      <p:sp>
        <p:nvSpPr>
          <p:cNvPr id="1340" name="Google Shape;1340;p84"/>
          <p:cNvSpPr/>
          <p:nvPr/>
        </p:nvSpPr>
        <p:spPr>
          <a:xfrm>
            <a:off x="23050500" y="10325100"/>
            <a:ext cx="2112300" cy="2691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dk2"/>
                </a:solidFill>
              </a:rPr>
              <a:t>LLM</a:t>
            </a:r>
            <a:endParaRPr sz="4100" b="1">
              <a:solidFill>
                <a:schemeClr val="dk2"/>
              </a:solidFill>
            </a:endParaRPr>
          </a:p>
        </p:txBody>
      </p:sp>
      <p:sp>
        <p:nvSpPr>
          <p:cNvPr id="2" name="TextBox 1">
            <a:extLst>
              <a:ext uri="{FF2B5EF4-FFF2-40B4-BE49-F238E27FC236}">
                <a16:creationId xmlns:a16="http://schemas.microsoft.com/office/drawing/2014/main" id="{E56AE19F-C7EC-8F8F-0CF0-51C0D13C7B5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9</a:t>
            </a:fld>
            <a:endParaRPr lang="en-US" kern="1200" dirty="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99FC5116-2E5F-CE0E-7C0E-B5F219020BB4}"/>
              </a:ext>
            </a:extLst>
          </p:cNvPr>
          <p:cNvPicPr>
            <a:picLocks noChangeAspect="1"/>
          </p:cNvPicPr>
          <p:nvPr/>
        </p:nvPicPr>
        <p:blipFill>
          <a:blip r:embed="rId2"/>
          <a:stretch>
            <a:fillRect/>
          </a:stretch>
        </p:blipFill>
        <p:spPr>
          <a:xfrm>
            <a:off x="21706876" y="168301"/>
            <a:ext cx="12799692" cy="19548620"/>
          </a:xfrm>
          <a:prstGeom prst="rect">
            <a:avLst/>
          </a:prstGeom>
        </p:spPr>
      </p:pic>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algn="ctr"/>
            <a:r>
              <a:rPr lang="en-US" sz="4200" dirty="0">
                <a:latin typeface="Calibri" panose="020F0502020204030204" pitchFamily="34" charset="0"/>
                <a:cs typeface="Calibri" panose="020F0502020204030204" pitchFamily="34" charset="0"/>
                <a:hlinkClick r:id="rId3"/>
              </a:rPr>
              <a:t>https://www.nvidia.com/en-us/training/instructor-directory/search/</a:t>
            </a:r>
            <a:endParaRPr lang="en-US" sz="4200" dirty="0">
              <a:latin typeface="Calibri" panose="020F0502020204030204" pitchFamily="34" charset="0"/>
              <a:cs typeface="Calibri" panose="020F0502020204030204" pitchFamily="34" charset="0"/>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br>
              <a:rPr lang="en-US" altLang="zh-TW" sz="20000" dirty="0">
                <a:solidFill>
                  <a:srgbClr val="C00000"/>
                </a:solidFill>
              </a:rPr>
            </a:br>
            <a:r>
              <a:rPr lang="en-US" altLang="zh-TW" sz="20000" b="0" dirty="0">
                <a:solidFill>
                  <a:srgbClr val="C00000"/>
                </a:solidFill>
              </a:rPr>
              <a:t>(12 from Taiwan)</a:t>
            </a:r>
            <a:endParaRPr lang="zh-TW" altLang="en-US" sz="20000" b="0" dirty="0">
              <a:solidFill>
                <a:srgbClr val="FF0000"/>
              </a:solidFill>
            </a:endParaRPr>
          </a:p>
        </p:txBody>
      </p:sp>
    </p:spTree>
    <p:extLst>
      <p:ext uri="{BB962C8B-B14F-4D97-AF65-F5344CB8AC3E}">
        <p14:creationId xmlns:p14="http://schemas.microsoft.com/office/powerpoint/2010/main" val="5450374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85"/>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pic>
        <p:nvPicPr>
          <p:cNvPr id="1347" name="Google Shape;1347;p85"/>
          <p:cNvPicPr preferRelativeResize="0"/>
          <p:nvPr/>
        </p:nvPicPr>
        <p:blipFill rotWithShape="1">
          <a:blip r:embed="rId3">
            <a:alphaModFix/>
          </a:blip>
          <a:srcRect t="41578"/>
          <a:stretch/>
        </p:blipFill>
        <p:spPr>
          <a:xfrm>
            <a:off x="17552350" y="4783366"/>
            <a:ext cx="16775750" cy="5657525"/>
          </a:xfrm>
          <a:prstGeom prst="rect">
            <a:avLst/>
          </a:prstGeom>
          <a:noFill/>
          <a:ln>
            <a:noFill/>
          </a:ln>
        </p:spPr>
      </p:pic>
      <p:sp>
        <p:nvSpPr>
          <p:cNvPr id="1348" name="Google Shape;1348;p85"/>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49" name="Google Shape;1349;p85"/>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50" name="Google Shape;1350;p85"/>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51" name="Google Shape;1351;p85"/>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52" name="Google Shape;1352;p85"/>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53" name="Google Shape;1353;p85"/>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54" name="Google Shape;1354;p85"/>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55" name="Google Shape;1355;p85"/>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56" name="Google Shape;1356;p85"/>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357" name="Google Shape;1357;p85"/>
          <p:cNvSpPr/>
          <p:nvPr/>
        </p:nvSpPr>
        <p:spPr>
          <a:xfrm>
            <a:off x="2514600" y="8688850"/>
            <a:ext cx="12249000" cy="87423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8" name="Google Shape;1358;p85"/>
          <p:cNvSpPr/>
          <p:nvPr/>
        </p:nvSpPr>
        <p:spPr>
          <a:xfrm>
            <a:off x="16434950" y="11129175"/>
            <a:ext cx="9883200" cy="5325300"/>
          </a:xfrm>
          <a:prstGeom prst="rect">
            <a:avLst/>
          </a:prstGeom>
          <a:solidFill>
            <a:srgbClr val="E6EDEA"/>
          </a:solidFill>
          <a:ln w="9525" cap="flat" cmpd="sng">
            <a:solidFill>
              <a:schemeClr val="accent4"/>
            </a:solidFill>
            <a:prstDash val="solid"/>
            <a:round/>
            <a:headEnd type="none" w="sm" len="sm"/>
            <a:tailEnd type="none" w="sm" len="sm"/>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&lt;s&gt;[INST]&lt;&lt;SYS&gt;&gt;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{{system_message}}</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{{instruction}}</a:t>
            </a:r>
            <a:r>
              <a:rPr lang="en-US" sz="4400">
                <a:solidFill>
                  <a:srgbClr val="000000"/>
                </a:solidFill>
                <a:latin typeface="Roboto Mono"/>
                <a:ea typeface="Roboto Mono"/>
                <a:cs typeface="Roboto Mono"/>
                <a:sym typeface="Roboto Mono"/>
              </a:rPr>
              <a:t> [/INST] </a:t>
            </a:r>
            <a:r>
              <a:rPr lang="en-US" sz="4400">
                <a:solidFill>
                  <a:srgbClr val="5D1682"/>
                </a:solidFill>
                <a:latin typeface="Roboto Mono"/>
                <a:ea typeface="Roboto Mono"/>
                <a:cs typeface="Roboto Mono"/>
                <a:sym typeface="Roboto Mono"/>
              </a:rPr>
              <a:t>{{primer}}</a:t>
            </a:r>
            <a:endParaRPr sz="44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p:txBody>
      </p:sp>
      <p:sp>
        <p:nvSpPr>
          <p:cNvPr id="1359" name="Google Shape;1359;p85"/>
          <p:cNvSpPr/>
          <p:nvPr/>
        </p:nvSpPr>
        <p:spPr>
          <a:xfrm>
            <a:off x="25350350" y="12709675"/>
            <a:ext cx="9883200" cy="6021000"/>
          </a:xfrm>
          <a:prstGeom prst="rect">
            <a:avLst/>
          </a:prstGeom>
          <a:solidFill>
            <a:srgbClr val="E6EDEA"/>
          </a:solidFill>
          <a:ln w="9525" cap="flat" cmpd="sng">
            <a:solidFill>
              <a:schemeClr val="accent4"/>
            </a:solidFill>
            <a:prstDash val="solid"/>
            <a:round/>
            <a:headEnd type="none" w="sm" len="sm"/>
            <a:tailEnd type="none" w="sm" len="sm"/>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&lt;s&gt;[INST]&lt;&lt;SYS&gt;&gt;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You are a code generator.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Please provide Python code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per the instruction.</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0071C5"/>
                </a:solidFill>
                <a:latin typeface="Roboto Mono"/>
                <a:ea typeface="Roboto Mono"/>
                <a:cs typeface="Roboto Mono"/>
                <a:sym typeface="Roboto Mono"/>
              </a:rPr>
              <a:t>Write a Fibonacci method</a:t>
            </a:r>
            <a:r>
              <a:rPr lang="en-US" sz="3600">
                <a:solidFill>
                  <a:srgbClr val="000000"/>
                </a:solidFill>
                <a:latin typeface="Roboto Mono"/>
                <a:ea typeface="Roboto Mono"/>
                <a:cs typeface="Roboto Mono"/>
                <a:sym typeface="Roboto Mono"/>
              </a:rPr>
              <a:t> [/INST] </a:t>
            </a:r>
            <a:r>
              <a:rPr lang="en-US" sz="3600">
                <a:solidFill>
                  <a:srgbClr val="5D1682"/>
                </a:solidFill>
                <a:latin typeface="Roboto Mono"/>
                <a:ea typeface="Roboto Mono"/>
                <a:cs typeface="Roboto Mono"/>
                <a:sym typeface="Roboto Mono"/>
              </a:rPr>
              <a:t>```python</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5D1682"/>
                </a:solidFill>
                <a:latin typeface="Roboto Mono"/>
                <a:ea typeface="Roboto Mono"/>
                <a:cs typeface="Roboto Mono"/>
                <a:sym typeface="Roboto Mono"/>
              </a:rPr>
              <a:t>## Implementation of Fibonacci w/</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p:txBody>
      </p:sp>
      <p:sp>
        <p:nvSpPr>
          <p:cNvPr id="2" name="TextBox 1">
            <a:extLst>
              <a:ext uri="{FF2B5EF4-FFF2-40B4-BE49-F238E27FC236}">
                <a16:creationId xmlns:a16="http://schemas.microsoft.com/office/drawing/2014/main" id="{DB1FF1AE-3AE0-F8F4-C4D2-799D45DD045F}"/>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86"/>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sp>
        <p:nvSpPr>
          <p:cNvPr id="1366" name="Google Shape;1366;p86"/>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67" name="Google Shape;1367;p86"/>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68" name="Google Shape;1368;p86"/>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69" name="Google Shape;1369;p86"/>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70" name="Google Shape;1370;p86"/>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71" name="Google Shape;1371;p86"/>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72" name="Google Shape;1372;p86"/>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73" name="Google Shape;1373;p86"/>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74" name="Google Shape;1374;p86"/>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pic>
        <p:nvPicPr>
          <p:cNvPr id="1375" name="Google Shape;1375;p86"/>
          <p:cNvPicPr preferRelativeResize="0"/>
          <p:nvPr/>
        </p:nvPicPr>
        <p:blipFill rotWithShape="1">
          <a:blip r:embed="rId3">
            <a:alphaModFix/>
          </a:blip>
          <a:srcRect t="41578"/>
          <a:stretch/>
        </p:blipFill>
        <p:spPr>
          <a:xfrm>
            <a:off x="17552350" y="4783366"/>
            <a:ext cx="16775750" cy="5657525"/>
          </a:xfrm>
          <a:prstGeom prst="rect">
            <a:avLst/>
          </a:prstGeom>
          <a:noFill/>
          <a:ln>
            <a:noFill/>
          </a:ln>
        </p:spPr>
      </p:pic>
      <p:pic>
        <p:nvPicPr>
          <p:cNvPr id="1376" name="Google Shape;1376;p86"/>
          <p:cNvPicPr preferRelativeResize="0"/>
          <p:nvPr/>
        </p:nvPicPr>
        <p:blipFill rotWithShape="1">
          <a:blip r:embed="rId4">
            <a:alphaModFix/>
          </a:blip>
          <a:srcRect l="63351"/>
          <a:stretch/>
        </p:blipFill>
        <p:spPr>
          <a:xfrm>
            <a:off x="18601651" y="11197788"/>
            <a:ext cx="5007076" cy="5825101"/>
          </a:xfrm>
          <a:prstGeom prst="rect">
            <a:avLst/>
          </a:prstGeom>
          <a:noFill/>
          <a:ln>
            <a:noFill/>
          </a:ln>
        </p:spPr>
      </p:pic>
      <p:pic>
        <p:nvPicPr>
          <p:cNvPr id="1377" name="Google Shape;1377;p86"/>
          <p:cNvPicPr preferRelativeResize="0"/>
          <p:nvPr/>
        </p:nvPicPr>
        <p:blipFill>
          <a:blip r:embed="rId5">
            <a:alphaModFix/>
          </a:blip>
          <a:stretch>
            <a:fillRect/>
          </a:stretch>
        </p:blipFill>
        <p:spPr>
          <a:xfrm>
            <a:off x="24866025" y="10966475"/>
            <a:ext cx="8412775" cy="6712516"/>
          </a:xfrm>
          <a:prstGeom prst="rect">
            <a:avLst/>
          </a:prstGeom>
          <a:noFill/>
          <a:ln>
            <a:noFill/>
          </a:ln>
        </p:spPr>
      </p:pic>
      <p:sp>
        <p:nvSpPr>
          <p:cNvPr id="1378" name="Google Shape;1378;p86"/>
          <p:cNvSpPr/>
          <p:nvPr/>
        </p:nvSpPr>
        <p:spPr>
          <a:xfrm>
            <a:off x="2514600" y="12680600"/>
            <a:ext cx="12249000" cy="47505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0458AFD6-DD7B-5F8D-35FA-B93C5CA5A24D}"/>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87"/>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Standalone Environment LLM</a:t>
            </a:r>
            <a:endParaRPr sz="8400"/>
          </a:p>
        </p:txBody>
      </p:sp>
      <p:sp>
        <p:nvSpPr>
          <p:cNvPr id="1385" name="Google Shape;1385;p87"/>
          <p:cNvSpPr/>
          <p:nvPr/>
        </p:nvSpPr>
        <p:spPr>
          <a:xfrm>
            <a:off x="3040650" y="4864838"/>
            <a:ext cx="10713600" cy="3362400"/>
          </a:xfrm>
          <a:prstGeom prst="roundRect">
            <a:avLst>
              <a:gd name="adj" fmla="val 16667"/>
            </a:avLst>
          </a:prstGeom>
          <a:solidFill>
            <a:srgbClr val="20A6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86" name="Google Shape;1386;p87"/>
          <p:cNvSpPr/>
          <p:nvPr/>
        </p:nvSpPr>
        <p:spPr>
          <a:xfrm>
            <a:off x="10848450" y="51748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H200</a:t>
            </a:r>
            <a:endParaRPr sz="4100"/>
          </a:p>
        </p:txBody>
      </p:sp>
      <p:sp>
        <p:nvSpPr>
          <p:cNvPr id="1387" name="Google Shape;1387;p87"/>
          <p:cNvSpPr/>
          <p:nvPr/>
        </p:nvSpPr>
        <p:spPr>
          <a:xfrm>
            <a:off x="10848450" y="6584588"/>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A100</a:t>
            </a:r>
            <a:endParaRPr sz="4100"/>
          </a:p>
        </p:txBody>
      </p:sp>
      <p:sp>
        <p:nvSpPr>
          <p:cNvPr id="1388" name="Google Shape;1388;p87"/>
          <p:cNvSpPr/>
          <p:nvPr/>
        </p:nvSpPr>
        <p:spPr>
          <a:xfrm>
            <a:off x="3040650" y="9016563"/>
            <a:ext cx="10713600" cy="33624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89" name="Google Shape;1389;p87"/>
          <p:cNvSpPr/>
          <p:nvPr/>
        </p:nvSpPr>
        <p:spPr>
          <a:xfrm>
            <a:off x="10848450" y="93266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A10</a:t>
            </a:r>
            <a:endParaRPr sz="4100"/>
          </a:p>
        </p:txBody>
      </p:sp>
      <p:sp>
        <p:nvSpPr>
          <p:cNvPr id="1390" name="Google Shape;1390;p87"/>
          <p:cNvSpPr/>
          <p:nvPr/>
        </p:nvSpPr>
        <p:spPr>
          <a:xfrm>
            <a:off x="10848450" y="10736313"/>
            <a:ext cx="25320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4070</a:t>
            </a:r>
            <a:endParaRPr sz="4100"/>
          </a:p>
        </p:txBody>
      </p:sp>
      <p:sp>
        <p:nvSpPr>
          <p:cNvPr id="1391" name="Google Shape;1391;p87"/>
          <p:cNvSpPr/>
          <p:nvPr/>
        </p:nvSpPr>
        <p:spPr>
          <a:xfrm>
            <a:off x="3040650" y="13092075"/>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392" name="Google Shape;1392;p87"/>
          <p:cNvSpPr/>
          <p:nvPr/>
        </p:nvSpPr>
        <p:spPr>
          <a:xfrm>
            <a:off x="9753600" y="134021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393" name="Google Shape;1393;p87"/>
          <p:cNvSpPr/>
          <p:nvPr/>
        </p:nvSpPr>
        <p:spPr>
          <a:xfrm>
            <a:off x="9753300" y="14811825"/>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pic>
        <p:nvPicPr>
          <p:cNvPr id="1394" name="Google Shape;1394;p87"/>
          <p:cNvPicPr preferRelativeResize="0"/>
          <p:nvPr/>
        </p:nvPicPr>
        <p:blipFill rotWithShape="1">
          <a:blip r:embed="rId3">
            <a:alphaModFix/>
          </a:blip>
          <a:srcRect t="41578"/>
          <a:stretch/>
        </p:blipFill>
        <p:spPr>
          <a:xfrm>
            <a:off x="17552350" y="4783366"/>
            <a:ext cx="16775750" cy="5657525"/>
          </a:xfrm>
          <a:prstGeom prst="rect">
            <a:avLst/>
          </a:prstGeom>
          <a:noFill/>
          <a:ln>
            <a:noFill/>
          </a:ln>
        </p:spPr>
      </p:pic>
      <p:pic>
        <p:nvPicPr>
          <p:cNvPr id="1395" name="Google Shape;1395;p87"/>
          <p:cNvPicPr preferRelativeResize="0"/>
          <p:nvPr/>
        </p:nvPicPr>
        <p:blipFill rotWithShape="1">
          <a:blip r:embed="rId4">
            <a:alphaModFix/>
          </a:blip>
          <a:srcRect l="63351"/>
          <a:stretch/>
        </p:blipFill>
        <p:spPr>
          <a:xfrm>
            <a:off x="18601651" y="11197788"/>
            <a:ext cx="5007076" cy="5825101"/>
          </a:xfrm>
          <a:prstGeom prst="rect">
            <a:avLst/>
          </a:prstGeom>
          <a:noFill/>
          <a:ln>
            <a:noFill/>
          </a:ln>
        </p:spPr>
      </p:pic>
      <p:pic>
        <p:nvPicPr>
          <p:cNvPr id="1396" name="Google Shape;1396;p87"/>
          <p:cNvPicPr preferRelativeResize="0"/>
          <p:nvPr/>
        </p:nvPicPr>
        <p:blipFill>
          <a:blip r:embed="rId5">
            <a:alphaModFix/>
          </a:blip>
          <a:stretch>
            <a:fillRect/>
          </a:stretch>
        </p:blipFill>
        <p:spPr>
          <a:xfrm>
            <a:off x="24866025" y="10966475"/>
            <a:ext cx="8412775" cy="6712516"/>
          </a:xfrm>
          <a:prstGeom prst="rect">
            <a:avLst/>
          </a:prstGeom>
          <a:noFill/>
          <a:ln>
            <a:noFill/>
          </a:ln>
        </p:spPr>
      </p:pic>
      <p:sp>
        <p:nvSpPr>
          <p:cNvPr id="2" name="TextBox 1">
            <a:extLst>
              <a:ext uri="{FF2B5EF4-FFF2-40B4-BE49-F238E27FC236}">
                <a16:creationId xmlns:a16="http://schemas.microsoft.com/office/drawing/2014/main" id="{9138F588-E44F-153B-489E-8AD098E869A5}"/>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88"/>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Remote LLM Access</a:t>
            </a:r>
            <a:endParaRPr sz="8400"/>
          </a:p>
        </p:txBody>
      </p:sp>
      <p:grpSp>
        <p:nvGrpSpPr>
          <p:cNvPr id="1403" name="Google Shape;1403;p88"/>
          <p:cNvGrpSpPr/>
          <p:nvPr/>
        </p:nvGrpSpPr>
        <p:grpSpPr>
          <a:xfrm>
            <a:off x="1199014" y="6692431"/>
            <a:ext cx="17885954" cy="11066863"/>
            <a:chOff x="10003877" y="4058700"/>
            <a:chExt cx="16160060" cy="9867911"/>
          </a:xfrm>
        </p:grpSpPr>
        <p:grpSp>
          <p:nvGrpSpPr>
            <p:cNvPr id="1404" name="Google Shape;1404;p88"/>
            <p:cNvGrpSpPr/>
            <p:nvPr/>
          </p:nvGrpSpPr>
          <p:grpSpPr>
            <a:xfrm>
              <a:off x="10003877" y="4058700"/>
              <a:ext cx="16160060" cy="9867911"/>
              <a:chOff x="6201589" y="5938524"/>
              <a:chExt cx="10240200" cy="6362700"/>
            </a:xfrm>
          </p:grpSpPr>
          <p:sp>
            <p:nvSpPr>
              <p:cNvPr id="1405" name="Google Shape;1405;p88"/>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406" name="Google Shape;1406;p88"/>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407" name="Google Shape;1407;p88"/>
            <p:cNvSpPr/>
            <p:nvPr/>
          </p:nvSpPr>
          <p:spPr>
            <a:xfrm>
              <a:off x="15160772"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408" name="Google Shape;1408;p88"/>
          <p:cNvSpPr/>
          <p:nvPr/>
        </p:nvSpPr>
        <p:spPr>
          <a:xfrm>
            <a:off x="4785200" y="13118650"/>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409" name="Google Shape;1409;p88"/>
          <p:cNvSpPr/>
          <p:nvPr/>
        </p:nvSpPr>
        <p:spPr>
          <a:xfrm>
            <a:off x="11498150" y="134287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410" name="Google Shape;1410;p88"/>
          <p:cNvSpPr/>
          <p:nvPr/>
        </p:nvSpPr>
        <p:spPr>
          <a:xfrm>
            <a:off x="11497850" y="148384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411" name="Google Shape;1411;p88"/>
          <p:cNvSpPr/>
          <p:nvPr/>
        </p:nvSpPr>
        <p:spPr>
          <a:xfrm>
            <a:off x="20740250" y="4869875"/>
            <a:ext cx="98832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&lt;s&gt;[INST]&lt;&lt;SYS&gt;&gt;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{{system_message}}</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9E0000"/>
                </a:solidFill>
                <a:latin typeface="Roboto Mono"/>
                <a:ea typeface="Roboto Mono"/>
                <a:cs typeface="Roboto Mono"/>
                <a:sym typeface="Roboto Mono"/>
              </a:rPr>
              <a:t>&lt;&lt;/SYS&gt;&gt;</a:t>
            </a:r>
            <a:endParaRPr sz="44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400">
                <a:solidFill>
                  <a:srgbClr val="0071C5"/>
                </a:solidFill>
                <a:latin typeface="Roboto Mono"/>
                <a:ea typeface="Roboto Mono"/>
                <a:cs typeface="Roboto Mono"/>
                <a:sym typeface="Roboto Mono"/>
              </a:rPr>
              <a:t>{{instruction}}</a:t>
            </a:r>
            <a:r>
              <a:rPr lang="en-US" sz="4400">
                <a:solidFill>
                  <a:srgbClr val="000000"/>
                </a:solidFill>
                <a:latin typeface="Roboto Mono"/>
                <a:ea typeface="Roboto Mono"/>
                <a:cs typeface="Roboto Mono"/>
                <a:sym typeface="Roboto Mono"/>
              </a:rPr>
              <a:t> [/INST] </a:t>
            </a:r>
            <a:r>
              <a:rPr lang="en-US" sz="4400">
                <a:solidFill>
                  <a:srgbClr val="5D1682"/>
                </a:solidFill>
                <a:latin typeface="Roboto Mono"/>
                <a:ea typeface="Roboto Mono"/>
                <a:cs typeface="Roboto Mono"/>
                <a:sym typeface="Roboto Mono"/>
              </a:rPr>
              <a:t>{{primer}}</a:t>
            </a:r>
            <a:endParaRPr sz="44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400">
              <a:solidFill>
                <a:srgbClr val="000000"/>
              </a:solidFill>
              <a:latin typeface="Roboto Mono"/>
              <a:ea typeface="Roboto Mono"/>
              <a:cs typeface="Roboto Mono"/>
              <a:sym typeface="Roboto Mono"/>
            </a:endParaRPr>
          </a:p>
        </p:txBody>
      </p:sp>
      <p:sp>
        <p:nvSpPr>
          <p:cNvPr id="1412" name="Google Shape;1412;p88"/>
          <p:cNvSpPr/>
          <p:nvPr/>
        </p:nvSpPr>
        <p:spPr>
          <a:xfrm>
            <a:off x="20740250" y="10856775"/>
            <a:ext cx="9883200" cy="60210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&lt;s&gt;[INST]&lt;&lt;SYS&gt;&gt;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You are a code generator.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Please provide Python code </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per the instruction.</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9E0000"/>
                </a:solidFill>
                <a:latin typeface="Roboto Mono"/>
                <a:ea typeface="Roboto Mono"/>
                <a:cs typeface="Roboto Mono"/>
                <a:sym typeface="Roboto Mono"/>
              </a:rPr>
              <a:t>&lt;&lt;/SYS&gt;&gt;</a:t>
            </a:r>
            <a:endParaRPr sz="36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0071C5"/>
                </a:solidFill>
                <a:latin typeface="Roboto Mono"/>
                <a:ea typeface="Roboto Mono"/>
                <a:cs typeface="Roboto Mono"/>
                <a:sym typeface="Roboto Mono"/>
              </a:rPr>
              <a:t>Write a Fibonacci method</a:t>
            </a:r>
            <a:r>
              <a:rPr lang="en-US" sz="3600">
                <a:solidFill>
                  <a:srgbClr val="000000"/>
                </a:solidFill>
                <a:latin typeface="Roboto Mono"/>
                <a:ea typeface="Roboto Mono"/>
                <a:cs typeface="Roboto Mono"/>
                <a:sym typeface="Roboto Mono"/>
              </a:rPr>
              <a:t> [/INST] </a:t>
            </a:r>
            <a:r>
              <a:rPr lang="en-US" sz="3600">
                <a:solidFill>
                  <a:srgbClr val="5D1682"/>
                </a:solidFill>
                <a:latin typeface="Roboto Mono"/>
                <a:ea typeface="Roboto Mono"/>
                <a:cs typeface="Roboto Mono"/>
                <a:sym typeface="Roboto Mono"/>
              </a:rPr>
              <a:t>```python</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3600">
                <a:solidFill>
                  <a:srgbClr val="5D1682"/>
                </a:solidFill>
                <a:latin typeface="Roboto Mono"/>
                <a:ea typeface="Roboto Mono"/>
                <a:cs typeface="Roboto Mono"/>
                <a:sym typeface="Roboto Mono"/>
              </a:rPr>
              <a:t>## Implementation of Fibonacci w/</a:t>
            </a:r>
            <a:endParaRPr sz="3600">
              <a:solidFill>
                <a:srgbClr val="5D1682"/>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3600">
              <a:solidFill>
                <a:srgbClr val="000000"/>
              </a:solidFill>
              <a:latin typeface="Roboto Mono"/>
              <a:ea typeface="Roboto Mono"/>
              <a:cs typeface="Roboto Mono"/>
              <a:sym typeface="Roboto Mono"/>
            </a:endParaRPr>
          </a:p>
        </p:txBody>
      </p:sp>
      <p:pic>
        <p:nvPicPr>
          <p:cNvPr id="1413" name="Google Shape;1413;p88"/>
          <p:cNvPicPr preferRelativeResize="0"/>
          <p:nvPr/>
        </p:nvPicPr>
        <p:blipFill>
          <a:blip r:embed="rId3">
            <a:alphaModFix/>
          </a:blip>
          <a:stretch>
            <a:fillRect/>
          </a:stretch>
        </p:blipFill>
        <p:spPr>
          <a:xfrm>
            <a:off x="29597575" y="8060725"/>
            <a:ext cx="5801500" cy="6377803"/>
          </a:xfrm>
          <a:prstGeom prst="rect">
            <a:avLst/>
          </a:prstGeom>
          <a:noFill/>
          <a:ln>
            <a:noFill/>
          </a:ln>
        </p:spPr>
      </p:pic>
      <p:pic>
        <p:nvPicPr>
          <p:cNvPr id="1414" name="Google Shape;1414;p88"/>
          <p:cNvPicPr preferRelativeResize="0"/>
          <p:nvPr/>
        </p:nvPicPr>
        <p:blipFill>
          <a:blip r:embed="rId4">
            <a:alphaModFix/>
          </a:blip>
          <a:stretch>
            <a:fillRect/>
          </a:stretch>
        </p:blipFill>
        <p:spPr>
          <a:xfrm rot="209174">
            <a:off x="32948972" y="12036471"/>
            <a:ext cx="3388856" cy="4342809"/>
          </a:xfrm>
          <a:prstGeom prst="rect">
            <a:avLst/>
          </a:prstGeom>
          <a:noFill/>
          <a:ln>
            <a:noFill/>
          </a:ln>
        </p:spPr>
      </p:pic>
      <p:sp>
        <p:nvSpPr>
          <p:cNvPr id="1415" name="Google Shape;1415;p88"/>
          <p:cNvSpPr/>
          <p:nvPr/>
        </p:nvSpPr>
        <p:spPr>
          <a:xfrm>
            <a:off x="29884125" y="8389025"/>
            <a:ext cx="2676300" cy="20100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dk2"/>
                </a:solidFill>
              </a:rPr>
              <a:t>Llama</a:t>
            </a:r>
            <a:endParaRPr sz="4100" b="1">
              <a:solidFill>
                <a:schemeClr val="dk2"/>
              </a:solidFill>
            </a:endParaRPr>
          </a:p>
        </p:txBody>
      </p:sp>
      <p:sp>
        <p:nvSpPr>
          <p:cNvPr id="2" name="TextBox 1">
            <a:extLst>
              <a:ext uri="{FF2B5EF4-FFF2-40B4-BE49-F238E27FC236}">
                <a16:creationId xmlns:a16="http://schemas.microsoft.com/office/drawing/2014/main" id="{87A22189-8FA9-9A37-420B-BF9E7C1B37C7}"/>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grpSp>
        <p:nvGrpSpPr>
          <p:cNvPr id="1421" name="Google Shape;1421;p89"/>
          <p:cNvGrpSpPr/>
          <p:nvPr/>
        </p:nvGrpSpPr>
        <p:grpSpPr>
          <a:xfrm>
            <a:off x="1199014" y="6692431"/>
            <a:ext cx="17885954" cy="11066863"/>
            <a:chOff x="10003877" y="4058700"/>
            <a:chExt cx="16160060" cy="9867911"/>
          </a:xfrm>
        </p:grpSpPr>
        <p:grpSp>
          <p:nvGrpSpPr>
            <p:cNvPr id="1422" name="Google Shape;1422;p89"/>
            <p:cNvGrpSpPr/>
            <p:nvPr/>
          </p:nvGrpSpPr>
          <p:grpSpPr>
            <a:xfrm>
              <a:off x="10003877" y="4058700"/>
              <a:ext cx="16160060" cy="9867911"/>
              <a:chOff x="6201589" y="5938524"/>
              <a:chExt cx="10240200" cy="6362700"/>
            </a:xfrm>
          </p:grpSpPr>
          <p:sp>
            <p:nvSpPr>
              <p:cNvPr id="1423" name="Google Shape;1423;p89"/>
              <p:cNvSpPr/>
              <p:nvPr/>
            </p:nvSpPr>
            <p:spPr>
              <a:xfrm>
                <a:off x="6201589" y="5938524"/>
                <a:ext cx="10240200" cy="6362700"/>
              </a:xfrm>
              <a:prstGeom prst="roundRect">
                <a:avLst>
                  <a:gd name="adj" fmla="val 16667"/>
                </a:avLst>
              </a:prstGeom>
              <a:solidFill>
                <a:srgbClr val="D9EAD3"/>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Your Device</a:t>
                </a:r>
                <a:endParaRPr sz="4100"/>
              </a:p>
            </p:txBody>
          </p:sp>
          <p:sp>
            <p:nvSpPr>
              <p:cNvPr id="1424" name="Google Shape;1424;p89"/>
              <p:cNvSpPr/>
              <p:nvPr/>
            </p:nvSpPr>
            <p:spPr>
              <a:xfrm>
                <a:off x="6625246" y="6367759"/>
                <a:ext cx="9290700" cy="5527500"/>
              </a:xfrm>
              <a:prstGeom prst="roundRect">
                <a:avLst>
                  <a:gd name="adj" fmla="val 16667"/>
                </a:avLst>
              </a:prstGeom>
              <a:solidFill>
                <a:schemeClr val="dk1"/>
              </a:solidFill>
              <a:ln w="76200" cap="flat" cmpd="sng">
                <a:solidFill>
                  <a:srgbClr val="76B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400" b="1">
                    <a:solidFill>
                      <a:schemeClr val="lt1"/>
                    </a:solidFill>
                  </a:rPr>
                  <a:t>Remote Host</a:t>
                </a:r>
                <a:endParaRPr sz="64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800" b="1">
                  <a:solidFill>
                    <a:schemeClr val="lt1"/>
                  </a:solidFill>
                </a:endParaRPr>
              </a:p>
              <a:p>
                <a:pPr marL="0" lvl="0" indent="0" algn="ctr" rtl="0">
                  <a:spcBef>
                    <a:spcPts val="0"/>
                  </a:spcBef>
                  <a:spcAft>
                    <a:spcPts val="0"/>
                  </a:spcAft>
                  <a:buNone/>
                </a:pPr>
                <a:endParaRPr sz="4100"/>
              </a:p>
            </p:txBody>
          </p:sp>
        </p:grpSp>
        <p:sp>
          <p:nvSpPr>
            <p:cNvPr id="1425" name="Google Shape;1425;p89"/>
            <p:cNvSpPr/>
            <p:nvPr/>
          </p:nvSpPr>
          <p:spPr>
            <a:xfrm>
              <a:off x="15160772" y="6280500"/>
              <a:ext cx="5685000" cy="2998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dk1"/>
                  </a:solidFill>
                </a:rPr>
                <a:t>Frontend</a:t>
              </a:r>
              <a:endParaRPr sz="5400" b="1">
                <a:solidFill>
                  <a:schemeClr val="dk1"/>
                </a:solidFill>
              </a:endParaRPr>
            </a:p>
          </p:txBody>
        </p:sp>
      </p:grpSp>
      <p:sp>
        <p:nvSpPr>
          <p:cNvPr id="1426" name="Google Shape;1426;p89"/>
          <p:cNvSpPr/>
          <p:nvPr/>
        </p:nvSpPr>
        <p:spPr>
          <a:xfrm>
            <a:off x="4785200" y="13118650"/>
            <a:ext cx="10713600" cy="33624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chemeClr val="dk1"/>
                </a:solidFill>
              </a:rPr>
              <a:t>  Jupyter Notebook </a:t>
            </a:r>
            <a:endParaRPr sz="5400" b="1">
              <a:solidFill>
                <a:schemeClr val="dk1"/>
              </a:solidFill>
            </a:endParaRPr>
          </a:p>
        </p:txBody>
      </p:sp>
      <p:sp>
        <p:nvSpPr>
          <p:cNvPr id="1427" name="Google Shape;1427;p89"/>
          <p:cNvSpPr/>
          <p:nvPr/>
        </p:nvSpPr>
        <p:spPr>
          <a:xfrm>
            <a:off x="11498150" y="134287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solidFill>
                  <a:schemeClr val="lt1"/>
                </a:solidFill>
              </a:rPr>
              <a:t>VRAM-bound</a:t>
            </a:r>
            <a:endParaRPr sz="4100"/>
          </a:p>
        </p:txBody>
      </p:sp>
      <p:sp>
        <p:nvSpPr>
          <p:cNvPr id="1428" name="Google Shape;1428;p89"/>
          <p:cNvSpPr/>
          <p:nvPr/>
        </p:nvSpPr>
        <p:spPr>
          <a:xfrm>
            <a:off x="11497850" y="14838400"/>
            <a:ext cx="3779400" cy="1143300"/>
          </a:xfrm>
          <a:prstGeom prst="roundRect">
            <a:avLst>
              <a:gd name="adj" fmla="val 48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a:t>CPU-only</a:t>
            </a:r>
            <a:endParaRPr sz="4100"/>
          </a:p>
        </p:txBody>
      </p:sp>
      <p:sp>
        <p:nvSpPr>
          <p:cNvPr id="1429" name="Google Shape;1429;p89"/>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430" name="Google Shape;1430;p89"/>
          <p:cNvSpPr/>
          <p:nvPr/>
        </p:nvSpPr>
        <p:spPr>
          <a:xfrm>
            <a:off x="22474250" y="6290450"/>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431" name="Google Shape;1431;p89"/>
          <p:cNvPicPr preferRelativeResize="0"/>
          <p:nvPr/>
        </p:nvPicPr>
        <p:blipFill>
          <a:blip r:embed="rId3">
            <a:alphaModFix/>
          </a:blip>
          <a:stretch>
            <a:fillRect/>
          </a:stretch>
        </p:blipFill>
        <p:spPr>
          <a:xfrm rot="156719">
            <a:off x="29533257" y="6235640"/>
            <a:ext cx="6343094" cy="6822195"/>
          </a:xfrm>
          <a:prstGeom prst="rect">
            <a:avLst/>
          </a:prstGeom>
          <a:noFill/>
          <a:ln>
            <a:noFill/>
          </a:ln>
        </p:spPr>
      </p:pic>
      <p:pic>
        <p:nvPicPr>
          <p:cNvPr id="1432" name="Google Shape;1432;p89"/>
          <p:cNvPicPr preferRelativeResize="0"/>
          <p:nvPr/>
        </p:nvPicPr>
        <p:blipFill rotWithShape="1">
          <a:blip r:embed="rId4">
            <a:alphaModFix/>
          </a:blip>
          <a:srcRect b="51354"/>
          <a:stretch/>
        </p:blipFill>
        <p:spPr>
          <a:xfrm>
            <a:off x="22474250" y="13374925"/>
            <a:ext cx="12607523" cy="5476175"/>
          </a:xfrm>
          <a:prstGeom prst="rect">
            <a:avLst/>
          </a:prstGeom>
          <a:noFill/>
          <a:ln>
            <a:noFill/>
          </a:ln>
        </p:spPr>
      </p:pic>
      <p:pic>
        <p:nvPicPr>
          <p:cNvPr id="1433" name="Google Shape;1433;p89"/>
          <p:cNvPicPr preferRelativeResize="0"/>
          <p:nvPr/>
        </p:nvPicPr>
        <p:blipFill>
          <a:blip r:embed="rId5">
            <a:alphaModFix/>
          </a:blip>
          <a:stretch>
            <a:fillRect/>
          </a:stretch>
        </p:blipFill>
        <p:spPr>
          <a:xfrm>
            <a:off x="19732275" y="8483850"/>
            <a:ext cx="1775201" cy="1151574"/>
          </a:xfrm>
          <a:prstGeom prst="rect">
            <a:avLst/>
          </a:prstGeom>
          <a:noFill/>
          <a:ln>
            <a:noFill/>
          </a:ln>
        </p:spPr>
      </p:pic>
      <p:sp>
        <p:nvSpPr>
          <p:cNvPr id="1434" name="Google Shape;1434;p89"/>
          <p:cNvSpPr/>
          <p:nvPr/>
        </p:nvSpPr>
        <p:spPr>
          <a:xfrm rot="-6624296">
            <a:off x="19489639" y="7036581"/>
            <a:ext cx="1664120" cy="4655914"/>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435" name="Google Shape;1435;p89"/>
          <p:cNvSpPr/>
          <p:nvPr/>
        </p:nvSpPr>
        <p:spPr>
          <a:xfrm rot="-6624047" flipH="1">
            <a:off x="19281409" y="6869592"/>
            <a:ext cx="1606782" cy="4837307"/>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pic>
        <p:nvPicPr>
          <p:cNvPr id="1436" name="Google Shape;1436;p89"/>
          <p:cNvPicPr preferRelativeResize="0"/>
          <p:nvPr/>
        </p:nvPicPr>
        <p:blipFill>
          <a:blip r:embed="rId5">
            <a:alphaModFix/>
          </a:blip>
          <a:stretch>
            <a:fillRect/>
          </a:stretch>
        </p:blipFill>
        <p:spPr>
          <a:xfrm>
            <a:off x="19659675" y="14211800"/>
            <a:ext cx="1775201" cy="1151574"/>
          </a:xfrm>
          <a:prstGeom prst="rect">
            <a:avLst/>
          </a:prstGeom>
          <a:noFill/>
          <a:ln>
            <a:noFill/>
          </a:ln>
        </p:spPr>
      </p:pic>
      <p:sp>
        <p:nvSpPr>
          <p:cNvPr id="1437" name="Google Shape;1437;p89"/>
          <p:cNvSpPr/>
          <p:nvPr/>
        </p:nvSpPr>
        <p:spPr>
          <a:xfrm rot="-4523556">
            <a:off x="19597961" y="12543780"/>
            <a:ext cx="1664192" cy="4656072"/>
          </a:xfrm>
          <a:prstGeom prst="arc">
            <a:avLst>
              <a:gd name="adj1" fmla="val 16635367"/>
              <a:gd name="adj2" fmla="val 4847846"/>
            </a:avLst>
          </a:prstGeom>
          <a:noFill/>
          <a:ln w="76200" cap="flat" cmpd="sng">
            <a:solidFill>
              <a:schemeClr val="lt1"/>
            </a:solidFill>
            <a:prstDash val="solid"/>
            <a:round/>
            <a:headEnd type="none" w="lg" len="lg"/>
            <a:tailEnd type="stealth"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1438" name="Google Shape;1438;p89"/>
          <p:cNvSpPr/>
          <p:nvPr/>
        </p:nvSpPr>
        <p:spPr>
          <a:xfrm rot="-4522802" flipH="1">
            <a:off x="19476288" y="12254719"/>
            <a:ext cx="1606930" cy="4837332"/>
          </a:xfrm>
          <a:prstGeom prst="arc">
            <a:avLst>
              <a:gd name="adj1" fmla="val 16941406"/>
              <a:gd name="adj2" fmla="val 4735350"/>
            </a:avLst>
          </a:prstGeom>
          <a:noFill/>
          <a:ln w="76200" cap="flat" cmpd="sng">
            <a:solidFill>
              <a:schemeClr val="lt1"/>
            </a:solidFill>
            <a:prstDash val="solid"/>
            <a:round/>
            <a:headEnd type="stealth" w="lg" len="lg"/>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NVIDIA Sans"/>
              <a:ea typeface="NVIDIA Sans"/>
              <a:cs typeface="NVIDIA Sans"/>
              <a:sym typeface="NVIDIA Sans"/>
            </a:endParaRPr>
          </a:p>
        </p:txBody>
      </p:sp>
      <p:sp>
        <p:nvSpPr>
          <p:cNvPr id="2" name="TextBox 1">
            <a:extLst>
              <a:ext uri="{FF2B5EF4-FFF2-40B4-BE49-F238E27FC236}">
                <a16:creationId xmlns:a16="http://schemas.microsoft.com/office/drawing/2014/main" id="{0F496DA3-DF9B-5D65-AB1D-CC2CDFE092D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90"/>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a:t>
            </a:r>
            <a:endParaRPr sz="8400"/>
          </a:p>
        </p:txBody>
      </p:sp>
      <p:sp>
        <p:nvSpPr>
          <p:cNvPr id="1445" name="Google Shape;1445;p90"/>
          <p:cNvSpPr/>
          <p:nvPr/>
        </p:nvSpPr>
        <p:spPr>
          <a:xfrm>
            <a:off x="19812825" y="5691525"/>
            <a:ext cx="9717600" cy="4572000"/>
          </a:xfrm>
          <a:prstGeom prst="roundRect">
            <a:avLst>
              <a:gd name="adj" fmla="val 16667"/>
            </a:avLst>
          </a:prstGeom>
          <a:solidFill>
            <a:srgbClr val="76B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NVIDIA </a:t>
            </a:r>
            <a:endParaRPr sz="7200" b="1">
              <a:solidFill>
                <a:schemeClr val="dk1"/>
              </a:solidFill>
            </a:endParaRPr>
          </a:p>
          <a:p>
            <a:pPr marL="0" lvl="0" indent="0" algn="ctr" rtl="0">
              <a:spcBef>
                <a:spcPts val="0"/>
              </a:spcBef>
              <a:spcAft>
                <a:spcPts val="0"/>
              </a:spcAft>
              <a:buNone/>
            </a:pPr>
            <a:r>
              <a:rPr lang="en-US" sz="7200" b="1">
                <a:solidFill>
                  <a:schemeClr val="dk1"/>
                </a:solidFill>
              </a:rPr>
              <a:t>GPU CLOUD</a:t>
            </a:r>
            <a:endParaRPr sz="7200" b="1">
              <a:solidFill>
                <a:schemeClr val="dk1"/>
              </a:solidFill>
            </a:endParaRPr>
          </a:p>
        </p:txBody>
      </p:sp>
      <p:pic>
        <p:nvPicPr>
          <p:cNvPr id="1446" name="Google Shape;1446;p90"/>
          <p:cNvPicPr preferRelativeResize="0"/>
          <p:nvPr/>
        </p:nvPicPr>
        <p:blipFill>
          <a:blip r:embed="rId3">
            <a:alphaModFix/>
          </a:blip>
          <a:stretch>
            <a:fillRect/>
          </a:stretch>
        </p:blipFill>
        <p:spPr>
          <a:xfrm rot="156719">
            <a:off x="26871832" y="5636715"/>
            <a:ext cx="6343094" cy="6822195"/>
          </a:xfrm>
          <a:prstGeom prst="rect">
            <a:avLst/>
          </a:prstGeom>
          <a:noFill/>
          <a:ln>
            <a:noFill/>
          </a:ln>
        </p:spPr>
      </p:pic>
      <p:pic>
        <p:nvPicPr>
          <p:cNvPr id="1447" name="Google Shape;1447;p90"/>
          <p:cNvPicPr preferRelativeResize="0"/>
          <p:nvPr/>
        </p:nvPicPr>
        <p:blipFill rotWithShape="1">
          <a:blip r:embed="rId4">
            <a:alphaModFix/>
          </a:blip>
          <a:srcRect b="51354"/>
          <a:stretch/>
        </p:blipFill>
        <p:spPr>
          <a:xfrm>
            <a:off x="2514600" y="5495713"/>
            <a:ext cx="14185249" cy="6161476"/>
          </a:xfrm>
          <a:prstGeom prst="rect">
            <a:avLst/>
          </a:prstGeom>
          <a:noFill/>
          <a:ln>
            <a:noFill/>
          </a:ln>
        </p:spPr>
      </p:pic>
      <p:sp>
        <p:nvSpPr>
          <p:cNvPr id="1448" name="Google Shape;1448;p90"/>
          <p:cNvSpPr/>
          <p:nvPr/>
        </p:nvSpPr>
        <p:spPr>
          <a:xfrm>
            <a:off x="251462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GPT4/3.5</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Integrated Tools/Multimodal Support</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Models/Query Router Internal</a:t>
            </a:r>
            <a:endParaRPr sz="5100" b="1">
              <a:solidFill>
                <a:srgbClr val="FF9900"/>
              </a:solidFill>
            </a:endParaRPr>
          </a:p>
          <a:p>
            <a:pPr marL="1371600" lvl="0" indent="-552450" algn="l" rtl="0">
              <a:lnSpc>
                <a:spcPct val="115000"/>
              </a:lnSpc>
              <a:spcBef>
                <a:spcPts val="0"/>
              </a:spcBef>
              <a:spcAft>
                <a:spcPts val="0"/>
              </a:spcAft>
              <a:buClr>
                <a:srgbClr val="FF0000"/>
              </a:buClr>
              <a:buSzPts val="5100"/>
              <a:buAutoNum type="arabicPeriod"/>
            </a:pPr>
            <a:r>
              <a:rPr lang="en-US" sz="5100" b="1">
                <a:solidFill>
                  <a:srgbClr val="FF0000"/>
                </a:solidFill>
              </a:rPr>
              <a:t>Path to Local Deployment Less Clear</a:t>
            </a:r>
            <a:endParaRPr sz="5100" b="1">
              <a:solidFill>
                <a:srgbClr val="FF0000"/>
              </a:solidFill>
            </a:endParaRPr>
          </a:p>
        </p:txBody>
      </p:sp>
      <p:sp>
        <p:nvSpPr>
          <p:cNvPr id="1449" name="Google Shape;1449;p90"/>
          <p:cNvSpPr/>
          <p:nvPr/>
        </p:nvSpPr>
        <p:spPr>
          <a:xfrm>
            <a:off x="19181875" y="12599900"/>
            <a:ext cx="14185200" cy="6430800"/>
          </a:xfrm>
          <a:prstGeom prst="rect">
            <a:avLst/>
          </a:prstGeom>
          <a:solidFill>
            <a:srgbClr val="F2F2F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Publicly Available Models</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Models/Query Router Accessible</a:t>
            </a:r>
            <a:endParaRPr sz="5100" b="1">
              <a:solidFill>
                <a:srgbClr val="20A603"/>
              </a:solidFill>
            </a:endParaRPr>
          </a:p>
          <a:p>
            <a:pPr marL="1371600" lvl="0" indent="-552450" algn="l" rtl="0">
              <a:lnSpc>
                <a:spcPct val="115000"/>
              </a:lnSpc>
              <a:spcBef>
                <a:spcPts val="0"/>
              </a:spcBef>
              <a:spcAft>
                <a:spcPts val="0"/>
              </a:spcAft>
              <a:buClr>
                <a:srgbClr val="20A603"/>
              </a:buClr>
              <a:buSzPts val="5100"/>
              <a:buAutoNum type="arabicPeriod"/>
            </a:pPr>
            <a:r>
              <a:rPr lang="en-US" sz="5100" b="1">
                <a:solidFill>
                  <a:srgbClr val="20A603"/>
                </a:solidFill>
              </a:rPr>
              <a:t>Path to Local Deployment/Self-Hosting</a:t>
            </a:r>
            <a:endParaRPr sz="5100" b="1">
              <a:solidFill>
                <a:srgbClr val="20A603"/>
              </a:solidFill>
            </a:endParaRPr>
          </a:p>
          <a:p>
            <a:pPr marL="1371600" lvl="0" indent="-552450" algn="l" rtl="0">
              <a:lnSpc>
                <a:spcPct val="115000"/>
              </a:lnSpc>
              <a:spcBef>
                <a:spcPts val="0"/>
              </a:spcBef>
              <a:spcAft>
                <a:spcPts val="0"/>
              </a:spcAft>
              <a:buClr>
                <a:srgbClr val="FF9900"/>
              </a:buClr>
              <a:buSzPts val="5100"/>
              <a:buAutoNum type="arabicPeriod"/>
            </a:pPr>
            <a:r>
              <a:rPr lang="en-US" sz="5100" b="1">
                <a:solidFill>
                  <a:srgbClr val="FF9900"/>
                </a:solidFill>
              </a:rPr>
              <a:t>Pieces to Compose Complex Systems</a:t>
            </a:r>
            <a:endParaRPr sz="5100" b="1">
              <a:solidFill>
                <a:srgbClr val="20A603"/>
              </a:solidFill>
            </a:endParaRPr>
          </a:p>
        </p:txBody>
      </p:sp>
      <p:sp>
        <p:nvSpPr>
          <p:cNvPr id="1450" name="Google Shape;1450;p90"/>
          <p:cNvSpPr/>
          <p:nvPr/>
        </p:nvSpPr>
        <p:spPr>
          <a:xfrm>
            <a:off x="18263175" y="4256134"/>
            <a:ext cx="16232100" cy="15129900"/>
          </a:xfrm>
          <a:prstGeom prst="rect">
            <a:avLst/>
          </a:prstGeom>
          <a:solidFill>
            <a:srgbClr val="FFFFFF">
              <a:alpha val="765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1" name="Google Shape;1451;p90"/>
          <p:cNvSpPr/>
          <p:nvPr/>
        </p:nvSpPr>
        <p:spPr>
          <a:xfrm>
            <a:off x="2535625" y="13889625"/>
            <a:ext cx="14143200" cy="1944000"/>
          </a:xfrm>
          <a:prstGeom prst="rect">
            <a:avLst/>
          </a:prstGeom>
          <a:noFill/>
          <a:ln w="1143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TextBox 1">
            <a:extLst>
              <a:ext uri="{FF2B5EF4-FFF2-40B4-BE49-F238E27FC236}">
                <a16:creationId xmlns:a16="http://schemas.microsoft.com/office/drawing/2014/main" id="{7965EB6D-AC77-E7B4-ABF7-CA159A7D67A6}"/>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91"/>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58" name="Google Shape;1458;p91"/>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grpSp>
        <p:nvGrpSpPr>
          <p:cNvPr id="1459" name="Google Shape;1459;p91"/>
          <p:cNvGrpSpPr/>
          <p:nvPr/>
        </p:nvGrpSpPr>
        <p:grpSpPr>
          <a:xfrm>
            <a:off x="23168574" y="5339519"/>
            <a:ext cx="7394196" cy="5950933"/>
            <a:chOff x="29757728" y="6937622"/>
            <a:chExt cx="6427500" cy="4962005"/>
          </a:xfrm>
        </p:grpSpPr>
        <p:sp>
          <p:nvSpPr>
            <p:cNvPr id="1460" name="Google Shape;1460;p91"/>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61" name="Google Shape;1461;p91"/>
            <p:cNvPicPr preferRelativeResize="0"/>
            <p:nvPr/>
          </p:nvPicPr>
          <p:blipFill>
            <a:blip r:embed="rId3">
              <a:alphaModFix/>
            </a:blip>
            <a:stretch>
              <a:fillRect/>
            </a:stretch>
          </p:blipFill>
          <p:spPr>
            <a:xfrm>
              <a:off x="33455008" y="6937622"/>
              <a:ext cx="2523686" cy="2523707"/>
            </a:xfrm>
            <a:prstGeom prst="rect">
              <a:avLst/>
            </a:prstGeom>
            <a:noFill/>
            <a:ln>
              <a:noFill/>
            </a:ln>
          </p:spPr>
        </p:pic>
        <p:sp>
          <p:nvSpPr>
            <p:cNvPr id="1462" name="Google Shape;1462;p91"/>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463" name="Google Shape;1463;p91"/>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464" name="Google Shape;1464;p91"/>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465" name="Google Shape;1465;p91"/>
          <p:cNvPicPr preferRelativeResize="0"/>
          <p:nvPr/>
        </p:nvPicPr>
        <p:blipFill>
          <a:blip r:embed="rId4">
            <a:alphaModFix/>
          </a:blip>
          <a:stretch>
            <a:fillRect/>
          </a:stretch>
        </p:blipFill>
        <p:spPr>
          <a:xfrm rot="209174">
            <a:off x="31837122" y="6150871"/>
            <a:ext cx="3388856" cy="4342809"/>
          </a:xfrm>
          <a:prstGeom prst="rect">
            <a:avLst/>
          </a:prstGeom>
          <a:noFill/>
          <a:ln>
            <a:noFill/>
          </a:ln>
        </p:spPr>
      </p:pic>
      <p:pic>
        <p:nvPicPr>
          <p:cNvPr id="1466" name="Google Shape;1466;p91"/>
          <p:cNvPicPr preferRelativeResize="0"/>
          <p:nvPr/>
        </p:nvPicPr>
        <p:blipFill>
          <a:blip r:embed="rId4">
            <a:alphaModFix/>
          </a:blip>
          <a:stretch>
            <a:fillRect/>
          </a:stretch>
        </p:blipFill>
        <p:spPr>
          <a:xfrm rot="209174">
            <a:off x="30656097" y="7264521"/>
            <a:ext cx="3388856" cy="4342809"/>
          </a:xfrm>
          <a:prstGeom prst="rect">
            <a:avLst/>
          </a:prstGeom>
          <a:noFill/>
          <a:ln>
            <a:noFill/>
          </a:ln>
        </p:spPr>
      </p:pic>
      <p:pic>
        <p:nvPicPr>
          <p:cNvPr id="1467" name="Google Shape;1467;p91"/>
          <p:cNvPicPr preferRelativeResize="0"/>
          <p:nvPr/>
        </p:nvPicPr>
        <p:blipFill>
          <a:blip r:embed="rId4">
            <a:alphaModFix/>
          </a:blip>
          <a:stretch>
            <a:fillRect/>
          </a:stretch>
        </p:blipFill>
        <p:spPr>
          <a:xfrm rot="209174">
            <a:off x="31837122" y="9107646"/>
            <a:ext cx="3388856" cy="4342809"/>
          </a:xfrm>
          <a:prstGeom prst="rect">
            <a:avLst/>
          </a:prstGeom>
          <a:noFill/>
          <a:ln>
            <a:noFill/>
          </a:ln>
        </p:spPr>
      </p:pic>
      <p:sp>
        <p:nvSpPr>
          <p:cNvPr id="2" name="TextBox 1">
            <a:extLst>
              <a:ext uri="{FF2B5EF4-FFF2-40B4-BE49-F238E27FC236}">
                <a16:creationId xmlns:a16="http://schemas.microsoft.com/office/drawing/2014/main" id="{D3A73584-B68D-7327-47E7-EFCBDD8D632C}"/>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92"/>
          <p:cNvSpPr/>
          <p:nvPr/>
        </p:nvSpPr>
        <p:spPr>
          <a:xfrm>
            <a:off x="13364100" y="6287275"/>
            <a:ext cx="980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4" name="Google Shape;1474;p92"/>
          <p:cNvSpPr/>
          <p:nvPr/>
        </p:nvSpPr>
        <p:spPr>
          <a:xfrm>
            <a:off x="14386000" y="9184575"/>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lt1"/>
              </a:buClr>
              <a:buSzPts val="1100"/>
              <a:buFont typeface="Arial"/>
              <a:buNone/>
            </a:pP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475" name="Google Shape;1475;p92"/>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76" name="Google Shape;1476;p92"/>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477" name="Google Shape;1477;p92"/>
          <p:cNvSpPr/>
          <p:nvPr/>
        </p:nvSpPr>
        <p:spPr>
          <a:xfrm>
            <a:off x="2292050" y="557250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”gpt-4”,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sp>
        <p:nvSpPr>
          <p:cNvPr id="1478" name="Google Shape;1478;p92"/>
          <p:cNvSpPr/>
          <p:nvPr/>
        </p:nvSpPr>
        <p:spPr>
          <a:xfrm>
            <a:off x="14386000" y="829727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479" name="Google Shape;1479;p92"/>
          <p:cNvPicPr preferRelativeResize="0"/>
          <p:nvPr/>
        </p:nvPicPr>
        <p:blipFill>
          <a:blip r:embed="rId3">
            <a:alphaModFix/>
          </a:blip>
          <a:stretch>
            <a:fillRect/>
          </a:stretch>
        </p:blipFill>
        <p:spPr>
          <a:xfrm>
            <a:off x="16317613" y="6715412"/>
            <a:ext cx="3530851" cy="2290468"/>
          </a:xfrm>
          <a:prstGeom prst="rect">
            <a:avLst/>
          </a:prstGeom>
          <a:noFill/>
          <a:ln>
            <a:noFill/>
          </a:ln>
        </p:spPr>
      </p:pic>
      <p:grpSp>
        <p:nvGrpSpPr>
          <p:cNvPr id="1480" name="Google Shape;1480;p92"/>
          <p:cNvGrpSpPr/>
          <p:nvPr/>
        </p:nvGrpSpPr>
        <p:grpSpPr>
          <a:xfrm>
            <a:off x="23168574" y="5339519"/>
            <a:ext cx="7394196" cy="5950933"/>
            <a:chOff x="29757728" y="6937622"/>
            <a:chExt cx="6427500" cy="4962005"/>
          </a:xfrm>
        </p:grpSpPr>
        <p:sp>
          <p:nvSpPr>
            <p:cNvPr id="1481" name="Google Shape;1481;p92"/>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82" name="Google Shape;1482;p92"/>
            <p:cNvPicPr preferRelativeResize="0"/>
            <p:nvPr/>
          </p:nvPicPr>
          <p:blipFill>
            <a:blip r:embed="rId4">
              <a:alphaModFix/>
            </a:blip>
            <a:stretch>
              <a:fillRect/>
            </a:stretch>
          </p:blipFill>
          <p:spPr>
            <a:xfrm>
              <a:off x="33455008" y="6937622"/>
              <a:ext cx="2523686" cy="2523707"/>
            </a:xfrm>
            <a:prstGeom prst="rect">
              <a:avLst/>
            </a:prstGeom>
            <a:noFill/>
            <a:ln>
              <a:noFill/>
            </a:ln>
          </p:spPr>
        </p:pic>
        <p:sp>
          <p:nvSpPr>
            <p:cNvPr id="1483" name="Google Shape;1483;p92"/>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484" name="Google Shape;1484;p92"/>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485" name="Google Shape;1485;p92"/>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486" name="Google Shape;1486;p92"/>
          <p:cNvPicPr preferRelativeResize="0"/>
          <p:nvPr/>
        </p:nvPicPr>
        <p:blipFill>
          <a:blip r:embed="rId5">
            <a:alphaModFix/>
          </a:blip>
          <a:stretch>
            <a:fillRect/>
          </a:stretch>
        </p:blipFill>
        <p:spPr>
          <a:xfrm rot="209174">
            <a:off x="31837122" y="6150871"/>
            <a:ext cx="3388856" cy="4342809"/>
          </a:xfrm>
          <a:prstGeom prst="rect">
            <a:avLst/>
          </a:prstGeom>
          <a:noFill/>
          <a:ln>
            <a:noFill/>
          </a:ln>
        </p:spPr>
      </p:pic>
      <p:pic>
        <p:nvPicPr>
          <p:cNvPr id="1487" name="Google Shape;1487;p92"/>
          <p:cNvPicPr preferRelativeResize="0"/>
          <p:nvPr/>
        </p:nvPicPr>
        <p:blipFill>
          <a:blip r:embed="rId5">
            <a:alphaModFix/>
          </a:blip>
          <a:stretch>
            <a:fillRect/>
          </a:stretch>
        </p:blipFill>
        <p:spPr>
          <a:xfrm rot="209174">
            <a:off x="30656097" y="7264521"/>
            <a:ext cx="3388856" cy="4342809"/>
          </a:xfrm>
          <a:prstGeom prst="rect">
            <a:avLst/>
          </a:prstGeom>
          <a:noFill/>
          <a:ln>
            <a:noFill/>
          </a:ln>
        </p:spPr>
      </p:pic>
      <p:pic>
        <p:nvPicPr>
          <p:cNvPr id="1488" name="Google Shape;1488;p92"/>
          <p:cNvPicPr preferRelativeResize="0"/>
          <p:nvPr/>
        </p:nvPicPr>
        <p:blipFill>
          <a:blip r:embed="rId5">
            <a:alphaModFix/>
          </a:blip>
          <a:stretch>
            <a:fillRect/>
          </a:stretch>
        </p:blipFill>
        <p:spPr>
          <a:xfrm rot="209174">
            <a:off x="31837122" y="9107646"/>
            <a:ext cx="3388856" cy="4342809"/>
          </a:xfrm>
          <a:prstGeom prst="rect">
            <a:avLst/>
          </a:prstGeom>
          <a:noFill/>
          <a:ln>
            <a:noFill/>
          </a:ln>
        </p:spPr>
      </p:pic>
      <p:cxnSp>
        <p:nvCxnSpPr>
          <p:cNvPr id="1489" name="Google Shape;1489;p92"/>
          <p:cNvCxnSpPr>
            <a:stCxn id="1485" idx="3"/>
          </p:cNvCxnSpPr>
          <p:nvPr/>
        </p:nvCxnSpPr>
        <p:spPr>
          <a:xfrm>
            <a:off x="26740265" y="7269695"/>
            <a:ext cx="4614000" cy="2451000"/>
          </a:xfrm>
          <a:prstGeom prst="bentConnector3">
            <a:avLst>
              <a:gd name="adj1" fmla="val 12880"/>
            </a:avLst>
          </a:prstGeom>
          <a:noFill/>
          <a:ln w="228600" cap="flat" cmpd="sng">
            <a:solidFill>
              <a:schemeClr val="lt1"/>
            </a:solidFill>
            <a:prstDash val="solid"/>
            <a:round/>
            <a:headEnd type="none" w="med" len="med"/>
            <a:tailEnd type="none" w="med" len="med"/>
          </a:ln>
        </p:spPr>
      </p:cxnSp>
      <p:sp>
        <p:nvSpPr>
          <p:cNvPr id="1490" name="Google Shape;1490;p92"/>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6"/>
              </a:rPr>
              <a:t>https://kubernetes.io/</a:t>
            </a:r>
            <a:endParaRPr sz="3000"/>
          </a:p>
        </p:txBody>
      </p:sp>
      <p:sp>
        <p:nvSpPr>
          <p:cNvPr id="2" name="TextBox 1">
            <a:extLst>
              <a:ext uri="{FF2B5EF4-FFF2-40B4-BE49-F238E27FC236}">
                <a16:creationId xmlns:a16="http://schemas.microsoft.com/office/drawing/2014/main" id="{7429F5B9-EF05-53DB-FA21-F7BFEDD15BCB}"/>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93"/>
          <p:cNvSpPr/>
          <p:nvPr/>
        </p:nvSpPr>
        <p:spPr>
          <a:xfrm>
            <a:off x="13364100" y="6287275"/>
            <a:ext cx="9804600" cy="201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7" name="Google Shape;1497;p93"/>
          <p:cNvSpPr/>
          <p:nvPr/>
        </p:nvSpPr>
        <p:spPr>
          <a:xfrm>
            <a:off x="14386000" y="9184575"/>
            <a:ext cx="7394100" cy="6377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lt1"/>
              </a:buClr>
              <a:buSzPts val="1100"/>
              <a:buFont typeface="Arial"/>
              <a:buNone/>
            </a:pP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Facilitate</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Monitor</a:t>
            </a:r>
            <a:endParaRPr sz="5400" b="1">
              <a:solidFill>
                <a:schemeClr val="lt1"/>
              </a:solidFill>
            </a:endParaRPr>
          </a:p>
          <a:p>
            <a:pPr marL="0" lvl="0" indent="0" algn="ctr" rtl="0">
              <a:lnSpc>
                <a:spcPct val="150000"/>
              </a:lnSpc>
              <a:spcBef>
                <a:spcPts val="0"/>
              </a:spcBef>
              <a:spcAft>
                <a:spcPts val="0"/>
              </a:spcAft>
              <a:buClr>
                <a:schemeClr val="lt1"/>
              </a:buClr>
              <a:buSzPts val="1100"/>
              <a:buFont typeface="Arial"/>
              <a:buNone/>
            </a:pPr>
            <a:r>
              <a:rPr lang="en-US" sz="5400" b="1">
                <a:solidFill>
                  <a:schemeClr val="lt1"/>
                </a:solidFill>
              </a:rPr>
              <a:t>Optimize</a:t>
            </a:r>
            <a:endParaRPr sz="5400" b="1">
              <a:solidFill>
                <a:schemeClr val="lt1"/>
              </a:solidFill>
            </a:endParaRPr>
          </a:p>
          <a:p>
            <a:pPr marL="0" lvl="0" indent="0" algn="ctr" rtl="0">
              <a:lnSpc>
                <a:spcPct val="150000"/>
              </a:lnSpc>
              <a:spcBef>
                <a:spcPts val="0"/>
              </a:spcBef>
              <a:spcAft>
                <a:spcPts val="0"/>
              </a:spcAft>
              <a:buNone/>
            </a:pPr>
            <a:r>
              <a:rPr lang="en-US" sz="5400" b="1">
                <a:solidFill>
                  <a:schemeClr val="lt1"/>
                </a:solidFill>
              </a:rPr>
              <a:t>Load Balance</a:t>
            </a:r>
            <a:endParaRPr sz="5400" b="1">
              <a:solidFill>
                <a:schemeClr val="lt1"/>
              </a:solidFill>
            </a:endParaRPr>
          </a:p>
        </p:txBody>
      </p:sp>
      <p:sp>
        <p:nvSpPr>
          <p:cNvPr id="1498" name="Google Shape;1498;p93"/>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Query Router Access</a:t>
            </a:r>
            <a:endParaRPr sz="8400"/>
          </a:p>
        </p:txBody>
      </p:sp>
      <p:sp>
        <p:nvSpPr>
          <p:cNvPr id="1499" name="Google Shape;1499;p93"/>
          <p:cNvSpPr/>
          <p:nvPr/>
        </p:nvSpPr>
        <p:spPr>
          <a:xfrm>
            <a:off x="23168575" y="11747650"/>
            <a:ext cx="7394100" cy="5325300"/>
          </a:xfrm>
          <a:prstGeom prst="rect">
            <a:avLst/>
          </a:prstGeom>
          <a:solidFill>
            <a:srgbClr val="E6EDEA"/>
          </a:solidFill>
          <a:ln>
            <a:noFill/>
          </a:ln>
        </p:spPr>
        <p:txBody>
          <a:bodyPr spcFirstLastPara="1" wrap="square" lIns="457200" tIns="91425" rIns="45700" bIns="91425" anchor="ctr" anchorCtr="0">
            <a:noAutofit/>
          </a:bodyPr>
          <a:lstStyle/>
          <a:p>
            <a:pPr marL="0" marR="0" lvl="0" indent="0" algn="l" rtl="0">
              <a:lnSpc>
                <a:spcPct val="90000"/>
              </a:lnSpc>
              <a:spcBef>
                <a:spcPts val="0"/>
              </a:spcBef>
              <a:spcAft>
                <a:spcPts val="0"/>
              </a:spcAft>
              <a:buNone/>
            </a:pP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&lt;s&gt;[INST]&lt;&lt;SYS&gt;&gt;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{{system_message}}</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9E0000"/>
                </a:solidFill>
                <a:latin typeface="Roboto Mono"/>
                <a:ea typeface="Roboto Mono"/>
                <a:cs typeface="Roboto Mono"/>
                <a:sym typeface="Roboto Mono"/>
              </a:rPr>
              <a:t>&lt;&lt;/SYS&gt;&gt;</a:t>
            </a:r>
            <a:endParaRPr sz="4800">
              <a:solidFill>
                <a:srgbClr val="9E00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a:p>
            <a:pPr marL="0" marR="0" lvl="0" indent="0" algn="l" rtl="0">
              <a:lnSpc>
                <a:spcPct val="90000"/>
              </a:lnSpc>
              <a:spcBef>
                <a:spcPts val="0"/>
              </a:spcBef>
              <a:spcAft>
                <a:spcPts val="0"/>
              </a:spcAft>
              <a:buNone/>
            </a:pPr>
            <a:r>
              <a:rPr lang="en-US" sz="4800">
                <a:solidFill>
                  <a:srgbClr val="0071C5"/>
                </a:solidFill>
                <a:latin typeface="Roboto Mono"/>
                <a:ea typeface="Roboto Mono"/>
                <a:cs typeface="Roboto Mono"/>
                <a:sym typeface="Roboto Mono"/>
              </a:rPr>
              <a:t>{{instruction}}</a:t>
            </a:r>
            <a:r>
              <a:rPr lang="en-US" sz="4800">
                <a:solidFill>
                  <a:srgbClr val="000000"/>
                </a:solidFill>
                <a:latin typeface="Roboto Mono"/>
                <a:ea typeface="Roboto Mono"/>
                <a:cs typeface="Roboto Mono"/>
                <a:sym typeface="Roboto Mono"/>
              </a:rPr>
              <a:t> [/INST] </a:t>
            </a:r>
            <a:r>
              <a:rPr lang="en-US" sz="4800">
                <a:solidFill>
                  <a:srgbClr val="5D1682"/>
                </a:solidFill>
                <a:latin typeface="Roboto Mono"/>
                <a:ea typeface="Roboto Mono"/>
                <a:cs typeface="Roboto Mono"/>
                <a:sym typeface="Roboto Mono"/>
              </a:rPr>
              <a:t>{{primer}}????</a:t>
            </a:r>
            <a:endParaRPr sz="4800">
              <a:solidFill>
                <a:srgbClr val="588A00"/>
              </a:solidFill>
              <a:latin typeface="Roboto Mono"/>
              <a:ea typeface="Roboto Mono"/>
              <a:cs typeface="Roboto Mono"/>
              <a:sym typeface="Roboto Mono"/>
            </a:endParaRPr>
          </a:p>
          <a:p>
            <a:pPr marL="0" marR="0" lvl="0" indent="0" algn="l" rtl="0">
              <a:lnSpc>
                <a:spcPct val="90000"/>
              </a:lnSpc>
              <a:spcBef>
                <a:spcPts val="0"/>
              </a:spcBef>
              <a:spcAft>
                <a:spcPts val="0"/>
              </a:spcAft>
              <a:buNone/>
            </a:pPr>
            <a:endParaRPr sz="4800">
              <a:solidFill>
                <a:srgbClr val="000000"/>
              </a:solidFill>
              <a:latin typeface="Roboto Mono"/>
              <a:ea typeface="Roboto Mono"/>
              <a:cs typeface="Roboto Mono"/>
              <a:sym typeface="Roboto Mono"/>
            </a:endParaRPr>
          </a:p>
        </p:txBody>
      </p:sp>
      <p:sp>
        <p:nvSpPr>
          <p:cNvPr id="1500" name="Google Shape;1500;p93"/>
          <p:cNvSpPr/>
          <p:nvPr/>
        </p:nvSpPr>
        <p:spPr>
          <a:xfrm>
            <a:off x="2292050" y="5572500"/>
            <a:ext cx="10988100" cy="11865900"/>
          </a:xfrm>
          <a:prstGeom prst="rect">
            <a:avLst/>
          </a:prstGeom>
          <a:solidFill>
            <a:schemeClr val="dk1"/>
          </a:solidFill>
          <a:ln w="152400" cap="flat" cmpd="sng">
            <a:solidFill>
              <a:schemeClr val="lt2"/>
            </a:solidFill>
            <a:prstDash val="solid"/>
            <a:round/>
            <a:headEnd type="none" w="sm" len="sm"/>
            <a:tailEnd type="none" w="sm" len="sm"/>
          </a:ln>
        </p:spPr>
        <p:txBody>
          <a:bodyPr spcFirstLastPara="1" wrap="square" lIns="457200" tIns="91425" rIns="45700" bIns="91425" anchor="ctr" anchorCtr="0">
            <a:noAutofit/>
          </a:bodyPr>
          <a:lstStyle/>
          <a:p>
            <a:pPr marL="0" lvl="0" indent="0" algn="l" rtl="0">
              <a:lnSpc>
                <a:spcPct val="115000"/>
              </a:lnSpc>
              <a:spcBef>
                <a:spcPts val="0"/>
              </a:spcBef>
              <a:spcAft>
                <a:spcPts val="0"/>
              </a:spcAft>
              <a:buSzPts val="1100"/>
              <a:buNone/>
            </a:pPr>
            <a:r>
              <a:rPr lang="en-US" sz="4400" b="1">
                <a:solidFill>
                  <a:srgbClr val="980000"/>
                </a:solidFill>
                <a:latin typeface="Roboto Mono"/>
                <a:ea typeface="Roboto Mono"/>
                <a:cs typeface="Roboto Mono"/>
                <a:sym typeface="Roboto Mono"/>
              </a:rPr>
              <a:t>{</a:t>
            </a:r>
            <a:endParaRPr sz="4400" b="1">
              <a:solidFill>
                <a:srgbClr val="980000"/>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"messages":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chemeClr val="dk2"/>
                </a:solidFill>
                <a:latin typeface="Roboto Mono"/>
                <a:ea typeface="Roboto Mono"/>
                <a:cs typeface="Roboto Mono"/>
                <a:sym typeface="Roboto Mono"/>
              </a:rPr>
              <a:t>  "role": "system"</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"content": "...",</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  "role": "user"</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b="1">
                <a:solidFill>
                  <a:schemeClr val="dk2"/>
                </a:solidFill>
                <a:latin typeface="Roboto Mono"/>
                <a:ea typeface="Roboto Mono"/>
                <a:cs typeface="Roboto Mono"/>
                <a:sym typeface="Roboto Mono"/>
              </a:rPr>
              <a:t>}],</a:t>
            </a:r>
            <a:endParaRPr sz="4400" b="1">
              <a:solidFill>
                <a:schemeClr val="dk2"/>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"model": ”gpt-4”,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"temperature": 0.2,</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"top_p": 0.7,</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"max_tokens": 1024,</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Clr>
                <a:schemeClr val="lt1"/>
              </a:buClr>
              <a:buSzPts val="1100"/>
              <a:buFont typeface="Arial"/>
              <a:buNone/>
            </a:pPr>
            <a:r>
              <a:rPr lang="en-US" sz="4400">
                <a:solidFill>
                  <a:srgbClr val="38761D"/>
                </a:solidFill>
                <a:latin typeface="Roboto Mono"/>
                <a:ea typeface="Roboto Mono"/>
                <a:cs typeface="Roboto Mono"/>
                <a:sym typeface="Roboto Mono"/>
              </a:rPr>
              <a:t>"stream": True</a:t>
            </a:r>
            <a:endParaRPr sz="4400">
              <a:solidFill>
                <a:srgbClr val="38761D"/>
              </a:solidFill>
              <a:latin typeface="Roboto Mono"/>
              <a:ea typeface="Roboto Mono"/>
              <a:cs typeface="Roboto Mono"/>
              <a:sym typeface="Roboto Mono"/>
            </a:endParaRPr>
          </a:p>
          <a:p>
            <a:pPr marL="0" lvl="0" indent="0" algn="l" rtl="0">
              <a:lnSpc>
                <a:spcPct val="115000"/>
              </a:lnSpc>
              <a:spcBef>
                <a:spcPts val="0"/>
              </a:spcBef>
              <a:spcAft>
                <a:spcPts val="0"/>
              </a:spcAft>
              <a:buSzPts val="1100"/>
              <a:buNone/>
            </a:pPr>
            <a:r>
              <a:rPr lang="en-US" sz="4400" b="1">
                <a:solidFill>
                  <a:srgbClr val="9E0000"/>
                </a:solidFill>
                <a:latin typeface="Roboto Mono"/>
                <a:ea typeface="Roboto Mono"/>
                <a:cs typeface="Roboto Mono"/>
                <a:sym typeface="Roboto Mono"/>
              </a:rPr>
              <a:t>}</a:t>
            </a:r>
            <a:endParaRPr sz="4400" b="1">
              <a:solidFill>
                <a:srgbClr val="9E0000"/>
              </a:solidFill>
              <a:latin typeface="Roboto Mono"/>
              <a:ea typeface="Roboto Mono"/>
              <a:cs typeface="Roboto Mono"/>
              <a:sym typeface="Roboto Mono"/>
            </a:endParaRPr>
          </a:p>
        </p:txBody>
      </p:sp>
      <p:sp>
        <p:nvSpPr>
          <p:cNvPr id="1501" name="Google Shape;1501;p93"/>
          <p:cNvSpPr/>
          <p:nvPr/>
        </p:nvSpPr>
        <p:spPr>
          <a:xfrm>
            <a:off x="14386000" y="8297275"/>
            <a:ext cx="7394100" cy="21048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200" b="1">
                <a:solidFill>
                  <a:schemeClr val="dk1"/>
                </a:solidFill>
              </a:rPr>
              <a:t>/chat/completions</a:t>
            </a:r>
            <a:endParaRPr sz="6200" b="1">
              <a:solidFill>
                <a:schemeClr val="dk1"/>
              </a:solidFill>
            </a:endParaRPr>
          </a:p>
        </p:txBody>
      </p:sp>
      <p:pic>
        <p:nvPicPr>
          <p:cNvPr id="1502" name="Google Shape;1502;p93"/>
          <p:cNvPicPr preferRelativeResize="0"/>
          <p:nvPr/>
        </p:nvPicPr>
        <p:blipFill>
          <a:blip r:embed="rId3">
            <a:alphaModFix/>
          </a:blip>
          <a:stretch>
            <a:fillRect/>
          </a:stretch>
        </p:blipFill>
        <p:spPr>
          <a:xfrm>
            <a:off x="16317613" y="6715412"/>
            <a:ext cx="3530851" cy="2290468"/>
          </a:xfrm>
          <a:prstGeom prst="rect">
            <a:avLst/>
          </a:prstGeom>
          <a:noFill/>
          <a:ln>
            <a:noFill/>
          </a:ln>
        </p:spPr>
      </p:pic>
      <p:grpSp>
        <p:nvGrpSpPr>
          <p:cNvPr id="1503" name="Google Shape;1503;p93"/>
          <p:cNvGrpSpPr/>
          <p:nvPr/>
        </p:nvGrpSpPr>
        <p:grpSpPr>
          <a:xfrm>
            <a:off x="23168574" y="5339519"/>
            <a:ext cx="7394196" cy="5950933"/>
            <a:chOff x="29757728" y="6937622"/>
            <a:chExt cx="6427500" cy="4962005"/>
          </a:xfrm>
        </p:grpSpPr>
        <p:sp>
          <p:nvSpPr>
            <p:cNvPr id="1504" name="Google Shape;1504;p93"/>
            <p:cNvSpPr/>
            <p:nvPr/>
          </p:nvSpPr>
          <p:spPr>
            <a:xfrm>
              <a:off x="29757728" y="6937627"/>
              <a:ext cx="6427500" cy="4962000"/>
            </a:xfrm>
            <a:prstGeom prst="roundRect">
              <a:avLst>
                <a:gd name="adj" fmla="val 16667"/>
              </a:avLst>
            </a:prstGeom>
            <a:solidFill>
              <a:srgbClr val="74AA9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05" name="Google Shape;1505;p93"/>
            <p:cNvPicPr preferRelativeResize="0"/>
            <p:nvPr/>
          </p:nvPicPr>
          <p:blipFill>
            <a:blip r:embed="rId4">
              <a:alphaModFix/>
            </a:blip>
            <a:stretch>
              <a:fillRect/>
            </a:stretch>
          </p:blipFill>
          <p:spPr>
            <a:xfrm>
              <a:off x="33455008" y="6937622"/>
              <a:ext cx="2523686" cy="2523707"/>
            </a:xfrm>
            <a:prstGeom prst="rect">
              <a:avLst/>
            </a:prstGeom>
            <a:noFill/>
            <a:ln>
              <a:noFill/>
            </a:ln>
          </p:spPr>
        </p:pic>
        <p:sp>
          <p:nvSpPr>
            <p:cNvPr id="1506" name="Google Shape;1506;p93"/>
            <p:cNvSpPr/>
            <p:nvPr/>
          </p:nvSpPr>
          <p:spPr>
            <a:xfrm>
              <a:off x="30096317" y="9148566"/>
              <a:ext cx="28560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1"/>
                  </a:solidFill>
                </a:rPr>
                <a:t>Dalle-3</a:t>
              </a:r>
              <a:endParaRPr sz="4800" b="1">
                <a:solidFill>
                  <a:schemeClr val="accent1"/>
                </a:solidFill>
              </a:endParaRPr>
            </a:p>
          </p:txBody>
        </p:sp>
        <p:sp>
          <p:nvSpPr>
            <p:cNvPr id="1507" name="Google Shape;1507;p93"/>
            <p:cNvSpPr/>
            <p:nvPr/>
          </p:nvSpPr>
          <p:spPr>
            <a:xfrm>
              <a:off x="30096317" y="10220491"/>
              <a:ext cx="2856000" cy="1021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100" b="1">
                  <a:solidFill>
                    <a:schemeClr val="accent2"/>
                  </a:solidFill>
                </a:rPr>
                <a:t>Embed</a:t>
              </a:r>
              <a:endParaRPr sz="4100" b="1">
                <a:solidFill>
                  <a:schemeClr val="accent2"/>
                </a:solidFill>
              </a:endParaRPr>
            </a:p>
          </p:txBody>
        </p:sp>
        <p:sp>
          <p:nvSpPr>
            <p:cNvPr id="1508" name="Google Shape;1508;p93"/>
            <p:cNvSpPr/>
            <p:nvPr/>
          </p:nvSpPr>
          <p:spPr>
            <a:xfrm>
              <a:off x="30186167" y="8076641"/>
              <a:ext cx="2676300" cy="940800"/>
            </a:xfrm>
            <a:prstGeom prst="roundRect">
              <a:avLst>
                <a:gd name="adj" fmla="val 48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GPT4</a:t>
              </a:r>
              <a:endParaRPr sz="4800" b="1">
                <a:solidFill>
                  <a:schemeClr val="dk2"/>
                </a:solidFill>
              </a:endParaRPr>
            </a:p>
          </p:txBody>
        </p:sp>
      </p:grpSp>
      <p:pic>
        <p:nvPicPr>
          <p:cNvPr id="1509" name="Google Shape;1509;p93"/>
          <p:cNvPicPr preferRelativeResize="0"/>
          <p:nvPr/>
        </p:nvPicPr>
        <p:blipFill>
          <a:blip r:embed="rId5">
            <a:alphaModFix/>
          </a:blip>
          <a:stretch>
            <a:fillRect/>
          </a:stretch>
        </p:blipFill>
        <p:spPr>
          <a:xfrm rot="209174">
            <a:off x="31837122" y="6150871"/>
            <a:ext cx="3388856" cy="4342809"/>
          </a:xfrm>
          <a:prstGeom prst="rect">
            <a:avLst/>
          </a:prstGeom>
          <a:noFill/>
          <a:ln>
            <a:noFill/>
          </a:ln>
        </p:spPr>
      </p:pic>
      <p:pic>
        <p:nvPicPr>
          <p:cNvPr id="1510" name="Google Shape;1510;p93"/>
          <p:cNvPicPr preferRelativeResize="0"/>
          <p:nvPr/>
        </p:nvPicPr>
        <p:blipFill>
          <a:blip r:embed="rId5">
            <a:alphaModFix/>
          </a:blip>
          <a:stretch>
            <a:fillRect/>
          </a:stretch>
        </p:blipFill>
        <p:spPr>
          <a:xfrm rot="209174">
            <a:off x="30656097" y="7264521"/>
            <a:ext cx="3388856" cy="4342809"/>
          </a:xfrm>
          <a:prstGeom prst="rect">
            <a:avLst/>
          </a:prstGeom>
          <a:noFill/>
          <a:ln>
            <a:noFill/>
          </a:ln>
        </p:spPr>
      </p:pic>
      <p:pic>
        <p:nvPicPr>
          <p:cNvPr id="1511" name="Google Shape;1511;p93"/>
          <p:cNvPicPr preferRelativeResize="0"/>
          <p:nvPr/>
        </p:nvPicPr>
        <p:blipFill>
          <a:blip r:embed="rId5">
            <a:alphaModFix/>
          </a:blip>
          <a:stretch>
            <a:fillRect/>
          </a:stretch>
        </p:blipFill>
        <p:spPr>
          <a:xfrm rot="209174">
            <a:off x="31837122" y="9107646"/>
            <a:ext cx="3388856" cy="4342809"/>
          </a:xfrm>
          <a:prstGeom prst="rect">
            <a:avLst/>
          </a:prstGeom>
          <a:noFill/>
          <a:ln>
            <a:noFill/>
          </a:ln>
        </p:spPr>
      </p:pic>
      <p:pic>
        <p:nvPicPr>
          <p:cNvPr id="1512" name="Google Shape;1512;p93"/>
          <p:cNvPicPr preferRelativeResize="0"/>
          <p:nvPr/>
        </p:nvPicPr>
        <p:blipFill>
          <a:blip r:embed="rId5">
            <a:alphaModFix/>
          </a:blip>
          <a:stretch>
            <a:fillRect/>
          </a:stretch>
        </p:blipFill>
        <p:spPr>
          <a:xfrm rot="209174">
            <a:off x="31014672" y="10769971"/>
            <a:ext cx="3388856" cy="4342809"/>
          </a:xfrm>
          <a:prstGeom prst="rect">
            <a:avLst/>
          </a:prstGeom>
          <a:noFill/>
          <a:ln>
            <a:noFill/>
          </a:ln>
        </p:spPr>
      </p:pic>
      <p:pic>
        <p:nvPicPr>
          <p:cNvPr id="1513" name="Google Shape;1513;p93"/>
          <p:cNvPicPr preferRelativeResize="0"/>
          <p:nvPr/>
        </p:nvPicPr>
        <p:blipFill>
          <a:blip r:embed="rId5">
            <a:alphaModFix/>
          </a:blip>
          <a:stretch>
            <a:fillRect/>
          </a:stretch>
        </p:blipFill>
        <p:spPr>
          <a:xfrm rot="209174">
            <a:off x="32022147" y="11963271"/>
            <a:ext cx="3388856" cy="4342809"/>
          </a:xfrm>
          <a:prstGeom prst="rect">
            <a:avLst/>
          </a:prstGeom>
          <a:noFill/>
          <a:ln>
            <a:noFill/>
          </a:ln>
        </p:spPr>
      </p:pic>
      <p:cxnSp>
        <p:nvCxnSpPr>
          <p:cNvPr id="1514" name="Google Shape;1514;p93"/>
          <p:cNvCxnSpPr>
            <a:stCxn id="1508" idx="3"/>
          </p:cNvCxnSpPr>
          <p:nvPr/>
        </p:nvCxnSpPr>
        <p:spPr>
          <a:xfrm>
            <a:off x="26740265" y="7269695"/>
            <a:ext cx="4614000" cy="2451000"/>
          </a:xfrm>
          <a:prstGeom prst="bentConnector3">
            <a:avLst>
              <a:gd name="adj1" fmla="val 12880"/>
            </a:avLst>
          </a:prstGeom>
          <a:noFill/>
          <a:ln w="228600" cap="flat" cmpd="sng">
            <a:solidFill>
              <a:schemeClr val="lt1"/>
            </a:solidFill>
            <a:prstDash val="solid"/>
            <a:round/>
            <a:headEnd type="none" w="med" len="med"/>
            <a:tailEnd type="none" w="med" len="med"/>
          </a:ln>
        </p:spPr>
      </p:cxnSp>
      <p:pic>
        <p:nvPicPr>
          <p:cNvPr id="1515" name="Google Shape;1515;p93"/>
          <p:cNvPicPr preferRelativeResize="0"/>
          <p:nvPr/>
        </p:nvPicPr>
        <p:blipFill>
          <a:blip r:embed="rId6">
            <a:alphaModFix/>
          </a:blip>
          <a:stretch>
            <a:fillRect/>
          </a:stretch>
        </p:blipFill>
        <p:spPr>
          <a:xfrm>
            <a:off x="25348650" y="437225"/>
            <a:ext cx="10988100" cy="4445105"/>
          </a:xfrm>
          <a:prstGeom prst="rect">
            <a:avLst/>
          </a:prstGeom>
          <a:noFill/>
          <a:ln>
            <a:noFill/>
          </a:ln>
        </p:spPr>
      </p:pic>
      <p:sp>
        <p:nvSpPr>
          <p:cNvPr id="1516" name="Google Shape;1516;p93"/>
          <p:cNvSpPr txBox="1"/>
          <p:nvPr/>
        </p:nvSpPr>
        <p:spPr>
          <a:xfrm>
            <a:off x="28832850" y="19550775"/>
            <a:ext cx="4019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7"/>
              </a:rPr>
              <a:t>https://kubernetes.io/</a:t>
            </a:r>
            <a:endParaRPr sz="3000"/>
          </a:p>
        </p:txBody>
      </p:sp>
      <p:sp>
        <p:nvSpPr>
          <p:cNvPr id="2" name="TextBox 1">
            <a:extLst>
              <a:ext uri="{FF2B5EF4-FFF2-40B4-BE49-F238E27FC236}">
                <a16:creationId xmlns:a16="http://schemas.microsoft.com/office/drawing/2014/main" id="{8CDA5309-247C-1A88-7B71-8E816A5BAE7A}"/>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94"/>
          <p:cNvSpPr/>
          <p:nvPr/>
        </p:nvSpPr>
        <p:spPr>
          <a:xfrm>
            <a:off x="4715700" y="10455963"/>
            <a:ext cx="27144600" cy="2352000"/>
          </a:xfrm>
          <a:prstGeom prst="roundRect">
            <a:avLst>
              <a:gd name="adj" fmla="val 16667"/>
            </a:avLst>
          </a:prstGeom>
          <a:solidFill>
            <a:srgbClr val="51DA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chemeClr val="dk1"/>
                </a:solidFill>
              </a:rPr>
              <a:t>OpenAI Gateway</a:t>
            </a:r>
            <a:endParaRPr sz="7200" b="1">
              <a:solidFill>
                <a:schemeClr val="dk1"/>
              </a:solidFill>
            </a:endParaRPr>
          </a:p>
        </p:txBody>
      </p:sp>
      <p:pic>
        <p:nvPicPr>
          <p:cNvPr id="1523" name="Google Shape;1523;p94"/>
          <p:cNvPicPr preferRelativeResize="0"/>
          <p:nvPr/>
        </p:nvPicPr>
        <p:blipFill>
          <a:blip r:embed="rId3">
            <a:alphaModFix/>
          </a:blip>
          <a:stretch>
            <a:fillRect/>
          </a:stretch>
        </p:blipFill>
        <p:spPr>
          <a:xfrm rot="209175">
            <a:off x="22101600" y="14126623"/>
            <a:ext cx="3388851" cy="4161353"/>
          </a:xfrm>
          <a:prstGeom prst="rect">
            <a:avLst/>
          </a:prstGeom>
          <a:noFill/>
          <a:ln>
            <a:noFill/>
          </a:ln>
        </p:spPr>
      </p:pic>
      <p:sp>
        <p:nvSpPr>
          <p:cNvPr id="1524" name="Google Shape;1524;p94"/>
          <p:cNvSpPr/>
          <p:nvPr/>
        </p:nvSpPr>
        <p:spPr>
          <a:xfrm>
            <a:off x="18710400"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embed-&lt;&gt;</a:t>
            </a:r>
            <a:endParaRPr sz="4800" b="1">
              <a:solidFill>
                <a:schemeClr val="dk2"/>
              </a:solidFill>
            </a:endParaRPr>
          </a:p>
        </p:txBody>
      </p:sp>
      <p:cxnSp>
        <p:nvCxnSpPr>
          <p:cNvPr id="1525" name="Google Shape;1525;p94"/>
          <p:cNvCxnSpPr/>
          <p:nvPr/>
        </p:nvCxnSpPr>
        <p:spPr>
          <a:xfrm rot="10800000">
            <a:off x="21797325" y="12835750"/>
            <a:ext cx="1456500" cy="1368300"/>
          </a:xfrm>
          <a:prstGeom prst="straightConnector1">
            <a:avLst/>
          </a:prstGeom>
          <a:noFill/>
          <a:ln w="114300" cap="flat" cmpd="sng">
            <a:solidFill>
              <a:schemeClr val="dk2"/>
            </a:solidFill>
            <a:prstDash val="solid"/>
            <a:round/>
            <a:headEnd type="stealth" w="med" len="med"/>
            <a:tailEnd type="none" w="med" len="med"/>
          </a:ln>
        </p:spPr>
      </p:cxnSp>
      <p:pic>
        <p:nvPicPr>
          <p:cNvPr id="1526" name="Google Shape;1526;p94"/>
          <p:cNvPicPr preferRelativeResize="0"/>
          <p:nvPr/>
        </p:nvPicPr>
        <p:blipFill>
          <a:blip r:embed="rId3">
            <a:alphaModFix/>
          </a:blip>
          <a:stretch>
            <a:fillRect/>
          </a:stretch>
        </p:blipFill>
        <p:spPr>
          <a:xfrm rot="209174">
            <a:off x="30398372" y="14262963"/>
            <a:ext cx="3388856" cy="4024974"/>
          </a:xfrm>
          <a:prstGeom prst="rect">
            <a:avLst/>
          </a:prstGeom>
          <a:noFill/>
          <a:ln>
            <a:noFill/>
          </a:ln>
        </p:spPr>
      </p:pic>
      <p:sp>
        <p:nvSpPr>
          <p:cNvPr id="1527" name="Google Shape;1527;p94"/>
          <p:cNvSpPr/>
          <p:nvPr/>
        </p:nvSpPr>
        <p:spPr>
          <a:xfrm>
            <a:off x="27009325" y="14313475"/>
            <a:ext cx="39672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Dalle-3</a:t>
            </a:r>
            <a:endParaRPr sz="4800" b="1">
              <a:solidFill>
                <a:schemeClr val="dk2"/>
              </a:solidFill>
            </a:endParaRPr>
          </a:p>
        </p:txBody>
      </p:sp>
      <p:cxnSp>
        <p:nvCxnSpPr>
          <p:cNvPr id="1528" name="Google Shape;1528;p94"/>
          <p:cNvCxnSpPr/>
          <p:nvPr/>
        </p:nvCxnSpPr>
        <p:spPr>
          <a:xfrm rot="10800000">
            <a:off x="22598575" y="12583275"/>
            <a:ext cx="1880100" cy="1680900"/>
          </a:xfrm>
          <a:prstGeom prst="straightConnector1">
            <a:avLst/>
          </a:prstGeom>
          <a:noFill/>
          <a:ln w="114300" cap="flat" cmpd="sng">
            <a:solidFill>
              <a:schemeClr val="dk2"/>
            </a:solidFill>
            <a:prstDash val="solid"/>
            <a:round/>
            <a:headEnd type="stealth" w="med" len="med"/>
            <a:tailEnd type="none" w="med" len="med"/>
          </a:ln>
        </p:spPr>
      </p:cxnSp>
      <p:cxnSp>
        <p:nvCxnSpPr>
          <p:cNvPr id="1529" name="Google Shape;1529;p94"/>
          <p:cNvCxnSpPr/>
          <p:nvPr/>
        </p:nvCxnSpPr>
        <p:spPr>
          <a:xfrm rot="10800000">
            <a:off x="30086708" y="12765887"/>
            <a:ext cx="1773600" cy="1208100"/>
          </a:xfrm>
          <a:prstGeom prst="straightConnector1">
            <a:avLst/>
          </a:prstGeom>
          <a:noFill/>
          <a:ln w="114300" cap="flat" cmpd="sng">
            <a:solidFill>
              <a:schemeClr val="dk2"/>
            </a:solidFill>
            <a:prstDash val="solid"/>
            <a:round/>
            <a:headEnd type="stealth" w="med" len="med"/>
            <a:tailEnd type="none" w="med" len="med"/>
          </a:ln>
        </p:spPr>
      </p:cxnSp>
      <p:cxnSp>
        <p:nvCxnSpPr>
          <p:cNvPr id="1530" name="Google Shape;1530;p94"/>
          <p:cNvCxnSpPr/>
          <p:nvPr/>
        </p:nvCxnSpPr>
        <p:spPr>
          <a:xfrm>
            <a:off x="6765850" y="19141750"/>
            <a:ext cx="22219200" cy="0"/>
          </a:xfrm>
          <a:prstGeom prst="straightConnector1">
            <a:avLst/>
          </a:prstGeom>
          <a:noFill/>
          <a:ln w="114300" cap="flat" cmpd="sng">
            <a:solidFill>
              <a:schemeClr val="dk2"/>
            </a:solidFill>
            <a:prstDash val="solid"/>
            <a:round/>
            <a:headEnd type="none" w="med" len="med"/>
            <a:tailEnd type="none" w="med" len="med"/>
          </a:ln>
        </p:spPr>
      </p:cxnSp>
      <p:cxnSp>
        <p:nvCxnSpPr>
          <p:cNvPr id="1531" name="Google Shape;1531;p94"/>
          <p:cNvCxnSpPr/>
          <p:nvPr/>
        </p:nvCxnSpPr>
        <p:spPr>
          <a:xfrm flipH="1">
            <a:off x="21095950" y="16388013"/>
            <a:ext cx="66600" cy="2744100"/>
          </a:xfrm>
          <a:prstGeom prst="straightConnector1">
            <a:avLst/>
          </a:prstGeom>
          <a:noFill/>
          <a:ln w="114300" cap="flat" cmpd="sng">
            <a:solidFill>
              <a:schemeClr val="dk2"/>
            </a:solidFill>
            <a:prstDash val="solid"/>
            <a:round/>
            <a:headEnd type="stealth" w="med" len="med"/>
            <a:tailEnd type="none" w="med" len="med"/>
          </a:ln>
        </p:spPr>
      </p:cxnSp>
      <p:cxnSp>
        <p:nvCxnSpPr>
          <p:cNvPr id="1532" name="Google Shape;1532;p94"/>
          <p:cNvCxnSpPr/>
          <p:nvPr/>
        </p:nvCxnSpPr>
        <p:spPr>
          <a:xfrm flipH="1">
            <a:off x="28959625" y="16427850"/>
            <a:ext cx="66600" cy="2744100"/>
          </a:xfrm>
          <a:prstGeom prst="straightConnector1">
            <a:avLst/>
          </a:prstGeom>
          <a:noFill/>
          <a:ln w="114300" cap="flat" cmpd="sng">
            <a:solidFill>
              <a:schemeClr val="dk2"/>
            </a:solidFill>
            <a:prstDash val="solid"/>
            <a:round/>
            <a:headEnd type="stealth" w="med" len="med"/>
            <a:tailEnd type="none" w="med" len="med"/>
          </a:ln>
        </p:spPr>
      </p:cxnSp>
      <p:sp>
        <p:nvSpPr>
          <p:cNvPr id="1533" name="Google Shape;1533;p94"/>
          <p:cNvSpPr txBox="1">
            <a:spLocks noGrp="1"/>
          </p:cNvSpPr>
          <p:nvPr>
            <p:ph type="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8400"/>
              <a:t>Large Model Hosting Platforms - OpenAI</a:t>
            </a:r>
            <a:endParaRPr sz="8400"/>
          </a:p>
        </p:txBody>
      </p:sp>
      <p:pic>
        <p:nvPicPr>
          <p:cNvPr id="1534" name="Google Shape;1534;p94"/>
          <p:cNvPicPr preferRelativeResize="0"/>
          <p:nvPr/>
        </p:nvPicPr>
        <p:blipFill>
          <a:blip r:embed="rId3">
            <a:alphaModFix/>
          </a:blip>
          <a:stretch>
            <a:fillRect/>
          </a:stretch>
        </p:blipFill>
        <p:spPr>
          <a:xfrm rot="209174">
            <a:off x="13799910" y="14386042"/>
            <a:ext cx="3388855" cy="4009691"/>
          </a:xfrm>
          <a:prstGeom prst="rect">
            <a:avLst/>
          </a:prstGeom>
          <a:noFill/>
          <a:ln>
            <a:noFill/>
          </a:ln>
        </p:spPr>
      </p:pic>
      <p:sp>
        <p:nvSpPr>
          <p:cNvPr id="1535" name="Google Shape;1535;p94"/>
          <p:cNvSpPr/>
          <p:nvPr/>
        </p:nvSpPr>
        <p:spPr>
          <a:xfrm>
            <a:off x="10858975" y="14421275"/>
            <a:ext cx="3519600" cy="2010000"/>
          </a:xfrm>
          <a:prstGeom prst="roundRect">
            <a:avLst>
              <a:gd name="adj" fmla="val 48000"/>
            </a:avLst>
          </a:prstGeom>
          <a:solidFill>
            <a:schemeClr val="dk1"/>
          </a:solidFill>
          <a:ln w="152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2"/>
                </a:solidFill>
              </a:rPr>
              <a:t>GPT</a:t>
            </a:r>
            <a:endParaRPr sz="4800" b="1">
              <a:solidFill>
                <a:schemeClr val="dk2"/>
              </a:solidFill>
            </a:endParaRPr>
          </a:p>
          <a:p>
            <a:pPr marL="0" lvl="0" indent="0" algn="ctr" rtl="0">
              <a:spcBef>
                <a:spcPts val="0"/>
              </a:spcBef>
              <a:spcAft>
                <a:spcPts val="0"/>
              </a:spcAft>
              <a:buNone/>
            </a:pPr>
            <a:r>
              <a:rPr lang="en-US" sz="4800" b="1">
                <a:solidFill>
                  <a:schemeClr val="dk2"/>
                </a:solidFill>
              </a:rPr>
              <a:t>(3.5/4)</a:t>
            </a:r>
            <a:endParaRPr sz="4800" b="1">
              <a:solidFill>
                <a:schemeClr val="dk2"/>
              </a:solidFill>
            </a:endParaRPr>
          </a:p>
        </p:txBody>
      </p:sp>
      <p:cxnSp>
        <p:nvCxnSpPr>
          <p:cNvPr id="1536" name="Google Shape;1536;p94"/>
          <p:cNvCxnSpPr/>
          <p:nvPr/>
        </p:nvCxnSpPr>
        <p:spPr>
          <a:xfrm rot="10800000">
            <a:off x="12396950" y="12988075"/>
            <a:ext cx="2820000" cy="1495500"/>
          </a:xfrm>
          <a:prstGeom prst="straightConnector1">
            <a:avLst/>
          </a:prstGeom>
          <a:noFill/>
          <a:ln w="114300" cap="flat" cmpd="sng">
            <a:solidFill>
              <a:schemeClr val="dk2"/>
            </a:solidFill>
            <a:prstDash val="solid"/>
            <a:round/>
            <a:headEnd type="stealth" w="med" len="med"/>
            <a:tailEnd type="none" w="med" len="med"/>
          </a:ln>
        </p:spPr>
      </p:cxnSp>
      <p:cxnSp>
        <p:nvCxnSpPr>
          <p:cNvPr id="1537" name="Google Shape;1537;p94"/>
          <p:cNvCxnSpPr/>
          <p:nvPr/>
        </p:nvCxnSpPr>
        <p:spPr>
          <a:xfrm rot="10800000" flipH="1">
            <a:off x="13977775" y="12894100"/>
            <a:ext cx="2050800" cy="789600"/>
          </a:xfrm>
          <a:prstGeom prst="straightConnector1">
            <a:avLst/>
          </a:prstGeom>
          <a:noFill/>
          <a:ln w="114300" cap="flat" cmpd="sng">
            <a:solidFill>
              <a:schemeClr val="dk2"/>
            </a:solidFill>
            <a:prstDash val="solid"/>
            <a:round/>
            <a:headEnd type="stealth" w="med" len="med"/>
            <a:tailEnd type="none" w="med" len="med"/>
          </a:ln>
        </p:spPr>
      </p:cxnSp>
      <p:cxnSp>
        <p:nvCxnSpPr>
          <p:cNvPr id="1538" name="Google Shape;1538;p94"/>
          <p:cNvCxnSpPr/>
          <p:nvPr/>
        </p:nvCxnSpPr>
        <p:spPr>
          <a:xfrm rot="10800000" flipH="1">
            <a:off x="6805750" y="12851250"/>
            <a:ext cx="15000" cy="6311700"/>
          </a:xfrm>
          <a:prstGeom prst="straightConnector1">
            <a:avLst/>
          </a:prstGeom>
          <a:noFill/>
          <a:ln w="114300" cap="flat" cmpd="sng">
            <a:solidFill>
              <a:schemeClr val="dk2"/>
            </a:solidFill>
            <a:prstDash val="solid"/>
            <a:round/>
            <a:headEnd type="none" w="med" len="med"/>
            <a:tailEnd type="none" w="med" len="med"/>
          </a:ln>
        </p:spPr>
      </p:cxnSp>
      <p:cxnSp>
        <p:nvCxnSpPr>
          <p:cNvPr id="1539" name="Google Shape;1539;p94"/>
          <p:cNvCxnSpPr>
            <a:stCxn id="1535" idx="2"/>
          </p:cNvCxnSpPr>
          <p:nvPr/>
        </p:nvCxnSpPr>
        <p:spPr>
          <a:xfrm flipH="1">
            <a:off x="12552175" y="16431275"/>
            <a:ext cx="66600" cy="2744100"/>
          </a:xfrm>
          <a:prstGeom prst="straightConnector1">
            <a:avLst/>
          </a:prstGeom>
          <a:noFill/>
          <a:ln w="114300" cap="flat" cmpd="sng">
            <a:solidFill>
              <a:schemeClr val="dk2"/>
            </a:solidFill>
            <a:prstDash val="solid"/>
            <a:round/>
            <a:headEnd type="stealth" w="med" len="med"/>
            <a:tailEnd type="none" w="med" len="med"/>
          </a:ln>
        </p:spPr>
      </p:cxnSp>
      <p:pic>
        <p:nvPicPr>
          <p:cNvPr id="1540" name="Google Shape;1540;p94"/>
          <p:cNvPicPr preferRelativeResize="0"/>
          <p:nvPr/>
        </p:nvPicPr>
        <p:blipFill>
          <a:blip r:embed="rId3">
            <a:alphaModFix/>
          </a:blip>
          <a:stretch>
            <a:fillRect/>
          </a:stretch>
        </p:blipFill>
        <p:spPr>
          <a:xfrm rot="209174">
            <a:off x="7914423" y="14202455"/>
            <a:ext cx="3388855" cy="4009691"/>
          </a:xfrm>
          <a:prstGeom prst="rect">
            <a:avLst/>
          </a:prstGeom>
          <a:noFill/>
          <a:ln>
            <a:noFill/>
          </a:ln>
        </p:spPr>
      </p:pic>
      <p:cxnSp>
        <p:nvCxnSpPr>
          <p:cNvPr id="1541" name="Google Shape;1541;p94"/>
          <p:cNvCxnSpPr>
            <a:stCxn id="1540" idx="0"/>
          </p:cNvCxnSpPr>
          <p:nvPr/>
        </p:nvCxnSpPr>
        <p:spPr>
          <a:xfrm rot="10800000" flipH="1">
            <a:off x="9677296" y="12988024"/>
            <a:ext cx="2467200" cy="1215600"/>
          </a:xfrm>
          <a:prstGeom prst="straightConnector1">
            <a:avLst/>
          </a:prstGeom>
          <a:noFill/>
          <a:ln w="114300" cap="flat" cmpd="sng">
            <a:solidFill>
              <a:schemeClr val="dk2"/>
            </a:solidFill>
            <a:prstDash val="solid"/>
            <a:round/>
            <a:headEnd type="stealth" w="med" len="med"/>
            <a:tailEnd type="none" w="med" len="med"/>
          </a:ln>
        </p:spPr>
      </p:cxnSp>
      <p:grpSp>
        <p:nvGrpSpPr>
          <p:cNvPr id="1542" name="Google Shape;1542;p94"/>
          <p:cNvGrpSpPr/>
          <p:nvPr/>
        </p:nvGrpSpPr>
        <p:grpSpPr>
          <a:xfrm>
            <a:off x="5975097" y="7635854"/>
            <a:ext cx="25284880" cy="3591116"/>
            <a:chOff x="3668642" y="5530605"/>
            <a:chExt cx="31324182" cy="5014825"/>
          </a:xfrm>
        </p:grpSpPr>
        <p:sp>
          <p:nvSpPr>
            <p:cNvPr id="1543" name="Google Shape;1543;p94"/>
            <p:cNvSpPr/>
            <p:nvPr/>
          </p:nvSpPr>
          <p:spPr>
            <a:xfrm rot="-1701829">
              <a:off x="28090431" y="711032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images/generate</a:t>
              </a:r>
              <a:endParaRPr sz="4800" b="1">
                <a:solidFill>
                  <a:schemeClr val="dk1"/>
                </a:solidFill>
              </a:endParaRPr>
            </a:p>
          </p:txBody>
        </p:sp>
        <p:sp>
          <p:nvSpPr>
            <p:cNvPr id="1544" name="Google Shape;1544;p94"/>
            <p:cNvSpPr/>
            <p:nvPr/>
          </p:nvSpPr>
          <p:spPr>
            <a:xfrm rot="-1701829">
              <a:off x="15023412" y="7207902"/>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chat/completion</a:t>
              </a:r>
              <a:endParaRPr sz="4800" b="1">
                <a:solidFill>
                  <a:schemeClr val="dk1"/>
                </a:solidFill>
              </a:endParaRPr>
            </a:p>
          </p:txBody>
        </p:sp>
        <p:sp>
          <p:nvSpPr>
            <p:cNvPr id="1545" name="Google Shape;1545;p94"/>
            <p:cNvSpPr/>
            <p:nvPr/>
          </p:nvSpPr>
          <p:spPr>
            <a:xfrm rot="-1701829">
              <a:off x="10118740" y="7345174"/>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completion</a:t>
              </a:r>
              <a:endParaRPr sz="4800" b="1">
                <a:solidFill>
                  <a:schemeClr val="dk1"/>
                </a:solidFill>
              </a:endParaRPr>
            </a:p>
          </p:txBody>
        </p:sp>
        <p:sp>
          <p:nvSpPr>
            <p:cNvPr id="1546" name="Google Shape;1546;p94"/>
            <p:cNvSpPr/>
            <p:nvPr/>
          </p:nvSpPr>
          <p:spPr>
            <a:xfrm rot="-1701829">
              <a:off x="3574149" y="7595750"/>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models</a:t>
              </a:r>
              <a:endParaRPr sz="4800" b="1">
                <a:solidFill>
                  <a:schemeClr val="dk1"/>
                </a:solidFill>
              </a:endParaRPr>
            </a:p>
          </p:txBody>
        </p:sp>
        <p:sp>
          <p:nvSpPr>
            <p:cNvPr id="1547" name="Google Shape;1547;p94"/>
            <p:cNvSpPr/>
            <p:nvPr/>
          </p:nvSpPr>
          <p:spPr>
            <a:xfrm rot="-1701829">
              <a:off x="22519897" y="7323145"/>
              <a:ext cx="6996885" cy="1369960"/>
            </a:xfrm>
            <a:prstGeom prst="roundRect">
              <a:avLst>
                <a:gd name="adj" fmla="val 16667"/>
              </a:avLst>
            </a:prstGeom>
            <a:solidFill>
              <a:srgbClr val="76B900">
                <a:alpha val="56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dk1"/>
                  </a:solidFill>
                </a:rPr>
                <a:t>embeddings</a:t>
              </a:r>
              <a:endParaRPr sz="4800" b="1">
                <a:solidFill>
                  <a:schemeClr val="dk1"/>
                </a:solidFill>
              </a:endParaRPr>
            </a:p>
          </p:txBody>
        </p:sp>
      </p:grpSp>
      <p:sp>
        <p:nvSpPr>
          <p:cNvPr id="2" name="TextBox 1">
            <a:extLst>
              <a:ext uri="{FF2B5EF4-FFF2-40B4-BE49-F238E27FC236}">
                <a16:creationId xmlns:a16="http://schemas.microsoft.com/office/drawing/2014/main" id="{6C7FF9B3-83BC-FEA2-85D3-8804685F2BFE}"/>
              </a:ext>
            </a:extLst>
          </p:cNvPr>
          <p:cNvSpPr txBox="1"/>
          <p:nvPr/>
        </p:nvSpPr>
        <p:spPr>
          <a:xfrm>
            <a:off x="3511571" y="19949180"/>
            <a:ext cx="29552858" cy="523220"/>
          </a:xfrm>
          <a:prstGeom prst="rect">
            <a:avLst/>
          </a:prstGeom>
          <a:noFill/>
        </p:spPr>
        <p:txBody>
          <a:bodyPr wrap="square">
            <a:spAutoFit/>
          </a:bodyPr>
          <a:lstStyle/>
          <a:p>
            <a:pPr algn="ctr"/>
            <a:r>
              <a:rPr lang="en-US" sz="2800" b="0" dirty="0">
                <a:solidFill>
                  <a:schemeClr val="tx1">
                    <a:lumMod val="50000"/>
                  </a:schemeClr>
                </a:solidFill>
                <a:latin typeface="Calibri" panose="020F0502020204030204" pitchFamily="34" charset="0"/>
                <a:cs typeface="Calibri" panose="020F0502020204030204" pitchFamily="34" charset="0"/>
              </a:rPr>
              <a:t>Source: NVIDIA DLI (2024), Building RAG Agents with LLMs, </a:t>
            </a:r>
            <a:r>
              <a:rPr lang="en-US" sz="2800" b="0" dirty="0">
                <a:solidFill>
                  <a:schemeClr val="tx1">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https://learn.nvidia.com/courses/course-detail?course_id=course-v1:DLI+S-FX-15+V1</a:t>
            </a:r>
            <a:endParaRPr lang="en-US" sz="2800" b="0" dirty="0">
              <a:solidFill>
                <a:schemeClr val="tx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630</TotalTime>
  <Words>29453</Words>
  <Application>Microsoft Macintosh PowerPoint</Application>
  <PresentationFormat>Custom</PresentationFormat>
  <Paragraphs>3457</Paragraphs>
  <Slides>202</Slides>
  <Notes>155</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202</vt:i4>
      </vt:variant>
    </vt:vector>
  </HeadingPairs>
  <TitlesOfParts>
    <vt:vector size="212" baseType="lpstr">
      <vt:lpstr>Arial</vt:lpstr>
      <vt:lpstr>Calibri</vt:lpstr>
      <vt:lpstr>NVIDIA Sans</vt:lpstr>
      <vt:lpstr>Roboto</vt:lpstr>
      <vt:lpstr>NVIDIA Sans Medium</vt:lpstr>
      <vt:lpstr>Roboto Mono</vt:lpstr>
      <vt:lpstr>NVIDIA Sans Light</vt:lpstr>
      <vt:lpstr>Title Only</vt:lpstr>
      <vt:lpstr>Office Theme</vt:lpstr>
      <vt:lpstr>1_Title Only</vt:lpstr>
      <vt:lpstr>NVIDIA Building RAG Agents with LLMs  Part II</vt:lpstr>
      <vt:lpstr>Syllabus</vt:lpstr>
      <vt:lpstr>Syllabus</vt:lpstr>
      <vt:lpstr>Syllabus</vt:lpstr>
      <vt:lpstr>NVIDIA Building RAG Agents with LLMs  Part II [0,1,2] [3, 4] [5, 6] [7,8]</vt:lpstr>
      <vt:lpstr>Spring 2025  Generative AI  Innovative Applications </vt:lpstr>
      <vt:lpstr>PowerPoint Presentation</vt:lpstr>
      <vt:lpstr>PowerPoint Presentation</vt:lpstr>
      <vt:lpstr>NVIDIA  Certified Instructors  (12 from Taiwan)</vt:lpstr>
      <vt:lpstr>NVIDIA Developer Program  NVIDIA  Deep Learning Institute (DLI)</vt:lpstr>
      <vt:lpstr>Get NVIDIA DLI Certificate</vt:lpstr>
      <vt:lpstr>Get NVIDIA DLI Certificate Before the NVIDIA Workshop</vt:lpstr>
      <vt:lpstr>NVIDIA Deep Learning Institute (DLI)</vt:lpstr>
      <vt:lpstr>Get NVIDIA Certificate</vt:lpstr>
      <vt:lpstr>Join the NVIDIA Developer Program  take one of the complimentary technical self-paced courses (worth up to $90)</vt:lpstr>
      <vt:lpstr>NVIDIA Deep Learning Institute (DLI)</vt:lpstr>
      <vt:lpstr>NVIDIA Deep Learning Institute (DLI)</vt:lpstr>
      <vt:lpstr>Building RAG Agents with LLMs</vt:lpstr>
      <vt:lpstr>Generative AI Explained</vt:lpstr>
      <vt:lpstr>Introduction to Transformer-Based  Natural Language Processing</vt:lpstr>
      <vt:lpstr>Generative AI with Diffusion Models</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Deep Learning Institute (DLI)</vt:lpstr>
      <vt:lpstr>PowerPoint Presentation</vt:lpstr>
      <vt:lpstr>NVIDIA Deep Learning Institute (DLI)</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Large Language Models</vt:lpstr>
      <vt:lpstr>Dialog/Retrieval Agents</vt:lpstr>
      <vt:lpstr>Dialog/Retrieval Agents</vt:lpstr>
      <vt:lpstr>Dialog/Retrieval Agents</vt:lpstr>
      <vt:lpstr>Dialog/Retrieval Agents</vt:lpstr>
      <vt:lpstr>Dialog/Retrieval Agents</vt:lpstr>
      <vt:lpstr>Chat Applications</vt:lpstr>
      <vt:lpstr>Chat Applications</vt:lpstr>
      <vt:lpstr>Chat Applications</vt:lpstr>
      <vt:lpstr>Prerequisites</vt:lpstr>
      <vt:lpstr>Course Objectives</vt:lpstr>
      <vt:lpstr>Course Objectives</vt:lpstr>
      <vt:lpstr>Building RAG Agents with LLMs</vt:lpstr>
      <vt:lpstr>Typical Jupyter Labs Interface</vt:lpstr>
      <vt:lpstr>Typical Jupyter Labs Interface</vt:lpstr>
      <vt:lpstr>Typical Jupyter Labs Interface</vt:lpstr>
      <vt:lpstr>Typical Jupyter Labs Interface</vt:lpstr>
      <vt:lpstr>Typical Jupyter Labs Interface</vt:lpstr>
      <vt:lpstr>Typical Jupyter Labs Interface</vt:lpstr>
      <vt:lpstr>DLI Jupyter Labs Interface</vt:lpstr>
      <vt:lpstr>DLI Jupyter Labs Interface</vt:lpstr>
      <vt:lpstr>DLI Jupyter Labs Interface</vt:lpstr>
      <vt:lpstr>DLI Jupyter Labs Interface</vt:lpstr>
      <vt:lpstr>DLI Jupyter Labs Interface</vt:lpstr>
      <vt:lpstr>Containerization with Docker</vt:lpstr>
      <vt:lpstr>Microservices Workflow</vt:lpstr>
      <vt:lpstr>Microservices Workflow</vt:lpstr>
      <vt:lpstr>Microservices Workflow</vt:lpstr>
      <vt:lpstr>Microservices Workflow</vt:lpstr>
      <vt:lpstr>Microservices Workflow</vt:lpstr>
      <vt:lpstr>Scaling Containerized Applications</vt:lpstr>
      <vt:lpstr>Scaling Containerized Applications</vt:lpstr>
      <vt:lpstr>Our Environment</vt:lpstr>
      <vt:lpstr>Our Environment</vt:lpstr>
      <vt:lpstr>Gradio</vt:lpstr>
      <vt:lpstr>Simple Gradio ChatInterface</vt:lpstr>
      <vt:lpstr>Gradio in HuggingFace Spaces</vt:lpstr>
      <vt:lpstr>Custom Gradio Block Interface</vt:lpstr>
      <vt:lpstr>Our Environment</vt:lpstr>
      <vt:lpstr>Building RAG Agents with LLMs</vt:lpstr>
      <vt:lpstr>Our Environment</vt:lpstr>
      <vt:lpstr>Dialog/Retrieval Agents</vt:lpstr>
      <vt:lpstr>Dialog/Retrieval Agents</vt:lpstr>
      <vt:lpstr>Standalone Environment LLM</vt:lpstr>
      <vt:lpstr>Standalone Environment LLM</vt:lpstr>
      <vt:lpstr>Standalone Environment LLM</vt:lpstr>
      <vt:lpstr>Standalone Environment LLM</vt:lpstr>
      <vt:lpstr>Standalone Environment LLM</vt:lpstr>
      <vt:lpstr>Remote LLM Access</vt:lpstr>
      <vt:lpstr>Large Model Hosting Platforms</vt:lpstr>
      <vt:lpstr>Large Model Hosting Platforms</vt:lpstr>
      <vt:lpstr>Query Router Access</vt:lpstr>
      <vt:lpstr>Query Router Access</vt:lpstr>
      <vt:lpstr>Query Router Access</vt:lpstr>
      <vt:lpstr>Large Model Hosting Platforms - OpenAI</vt:lpstr>
      <vt:lpstr>Large Model Hosting Platforms - OpenAI</vt:lpstr>
      <vt:lpstr>Large Model Hosting Platforms - OpenAI</vt:lpstr>
      <vt:lpstr>Large Model Hosting Platforms</vt:lpstr>
      <vt:lpstr>Large Model Hosting Platforms</vt:lpstr>
      <vt:lpstr>Query Router Access</vt:lpstr>
      <vt:lpstr>Full Deployment Stack</vt:lpstr>
      <vt:lpstr>Our Environment</vt:lpstr>
      <vt:lpstr>NVIDIA Foundation Model Endpoints</vt:lpstr>
      <vt:lpstr>NVIDIA Foundation Model Endpoints</vt:lpstr>
      <vt:lpstr>NVIDIA Foundation Model Endpoints</vt:lpstr>
      <vt:lpstr>NVIDIA Foundation Model Endpoints</vt:lpstr>
      <vt:lpstr>From Raw Requests to LangChain Model</vt:lpstr>
      <vt:lpstr>From Raw Requests to LangChain Model</vt:lpstr>
      <vt:lpstr>LLM Interfaces</vt:lpstr>
      <vt:lpstr>LLM Interfaces</vt:lpstr>
      <vt:lpstr>LLM Interfaces</vt:lpstr>
      <vt:lpstr>LLM Interfaces</vt:lpstr>
      <vt:lpstr>LLM Interfaces</vt:lpstr>
      <vt:lpstr>NVIDIA Building RAG Agents with LLMs  Part I [0, 1, 2]</vt:lpstr>
      <vt:lpstr>NVIDIA Building RAG Agents with LLMs  Part II [3, 4]</vt:lpstr>
      <vt:lpstr>Building RAG Agents with LLMs</vt:lpstr>
      <vt:lpstr>LangChain Structure</vt:lpstr>
      <vt:lpstr>Chain Building</vt:lpstr>
      <vt:lpstr>Chain Building</vt:lpstr>
      <vt:lpstr>Chain Building</vt:lpstr>
      <vt:lpstr>Chain Building</vt:lpstr>
      <vt:lpstr>Chain Building</vt:lpstr>
      <vt:lpstr>Chain Building</vt:lpstr>
      <vt:lpstr>Chain Building</vt:lpstr>
      <vt:lpstr>Chain Building</vt:lpstr>
      <vt:lpstr>Chain Building</vt:lpstr>
      <vt:lpstr>LangChain Extended Ecosystem</vt:lpstr>
      <vt:lpstr>Our Environment</vt:lpstr>
      <vt:lpstr>Building RAG Agents with LLMs</vt:lpstr>
      <vt:lpstr>Chain Building</vt:lpstr>
      <vt:lpstr>Chain Building</vt:lpstr>
      <vt:lpstr>Chain Building</vt:lpstr>
      <vt:lpstr>Chain Building</vt:lpstr>
      <vt:lpstr>Chain Building</vt:lpstr>
      <vt:lpstr>Chain Building</vt:lpstr>
      <vt:lpstr>Typical Running State</vt:lpstr>
      <vt:lpstr>Running State Chain Components</vt:lpstr>
      <vt:lpstr>Running State Chain Components</vt:lpstr>
      <vt:lpstr>Running State Chain Components</vt:lpstr>
      <vt:lpstr>Running State Chain Components</vt:lpstr>
      <vt:lpstr>Running State Chain Components</vt:lpstr>
      <vt:lpstr>Final Running State Loop</vt:lpstr>
      <vt:lpstr>Typical Running State Loop</vt:lpstr>
      <vt:lpstr>Final Running State Loop</vt:lpstr>
      <vt:lpstr>Airline Chatbot</vt:lpstr>
      <vt:lpstr>Modern Chain Paradigms</vt:lpstr>
      <vt:lpstr>Modern Chain Paradigms</vt:lpstr>
      <vt:lpstr>Modern Chain Paradigms</vt:lpstr>
      <vt:lpstr>Modern Chain Paradigms</vt:lpstr>
      <vt:lpstr>Final Objective</vt:lpstr>
      <vt:lpstr>Airline Chatbot</vt:lpstr>
      <vt:lpstr>Airline Chatbot</vt:lpstr>
      <vt:lpstr>Airline Chatbot</vt:lpstr>
      <vt:lpstr>NVIDIA Building RAG Agents with LLMs  Part II [3, 4]</vt:lpstr>
      <vt:lpstr>NVIDIA Building RAG Agents with LLMs  Part II [5, 6]</vt:lpstr>
      <vt:lpstr>Building RAG Agents with LLMs</vt:lpstr>
      <vt:lpstr>Modern Chain Paradigms</vt:lpstr>
      <vt:lpstr>Document Reasoning</vt:lpstr>
      <vt:lpstr>Document Reasoning</vt:lpstr>
      <vt:lpstr>Document Reasoning</vt:lpstr>
      <vt:lpstr>Document Reasoning</vt:lpstr>
      <vt:lpstr>Document Reasoning</vt:lpstr>
      <vt:lpstr>Chunking </vt:lpstr>
      <vt:lpstr>Document Stuffing </vt:lpstr>
      <vt:lpstr>Map Reduce Chain</vt:lpstr>
      <vt:lpstr>Refinement Chain</vt:lpstr>
      <vt:lpstr>Knowledge Graph Construction</vt:lpstr>
      <vt:lpstr>Knowledge Graph Traversal</vt:lpstr>
      <vt:lpstr>Refinement Chain</vt:lpstr>
      <vt:lpstr>Refinement Chain</vt:lpstr>
      <vt:lpstr>Optional Tangent: LangGraph</vt:lpstr>
      <vt:lpstr>Refinement Chain</vt:lpstr>
      <vt:lpstr>Building RAG Agents with LLMs</vt:lpstr>
      <vt:lpstr>Knowledge Graph Traversal</vt:lpstr>
      <vt:lpstr>Modern Chain Paradigms</vt:lpstr>
      <vt:lpstr>Modern Chain Paradigms</vt:lpstr>
      <vt:lpstr>Retrieval-Augmented Generation</vt:lpstr>
      <vt:lpstr>Transformer Architecture</vt:lpstr>
      <vt:lpstr>Transformer Architecture</vt:lpstr>
      <vt:lpstr>Transformer Architecture</vt:lpstr>
      <vt:lpstr>Retrieval QA Embedding</vt:lpstr>
      <vt:lpstr>Embedding and Comparing</vt:lpstr>
      <vt:lpstr>Embedding and Comparing</vt:lpstr>
      <vt:lpstr>Embedding and Comparing</vt:lpstr>
      <vt:lpstr>Embedding Spaces</vt:lpstr>
      <vt:lpstr>Language Embedding Schemes</vt:lpstr>
      <vt:lpstr>Language Embedding Schemes</vt:lpstr>
      <vt:lpstr>Language Embedding Schemes</vt:lpstr>
      <vt:lpstr>Embedding and Comparing</vt:lpstr>
      <vt:lpstr>Building RAG Agents with LLMs</vt:lpstr>
      <vt:lpstr>Embedding and Comparing</vt:lpstr>
      <vt:lpstr>Semantic Guardrails</vt:lpstr>
      <vt:lpstr>Embedding Classification</vt:lpstr>
      <vt:lpstr>Embedding Classification</vt:lpstr>
      <vt:lpstr>Embedding Classification</vt:lpstr>
      <vt:lpstr>Semantic Guardrails</vt:lpstr>
      <vt:lpstr>NVIDIA Building RAG Agents with LLMs  Part II [5, 6]</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RAG Agents with LLMs</dc:title>
  <cp:lastModifiedBy>MY DAY</cp:lastModifiedBy>
  <cp:revision>24</cp:revision>
  <dcterms:modified xsi:type="dcterms:W3CDTF">2025-03-17T21:03:50Z</dcterms:modified>
</cp:coreProperties>
</file>